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1.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2.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3.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4.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5.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6.xml" ContentType="application/vnd.openxmlformats-officedocument.theme+xml"/>
  <Override PartName="/ppt/theme/themeOverride1.xml" ContentType="application/vnd.openxmlformats-officedocument.themeOverrid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7.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8.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9.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0.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21.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2.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3.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4.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5.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6.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7.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8.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9.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30.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31.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32.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3.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4.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5.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6.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37.xml" ContentType="application/vnd.openxmlformats-officedocument.theme+xml"/>
  <Override PartName="/ppt/slideLayouts/slideLayout369.xml" ContentType="application/vnd.openxmlformats-officedocument.presentationml.slideLayout+xml"/>
  <Override PartName="/ppt/theme/theme38.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39.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40.xml" ContentType="application/vnd.openxmlformats-officedocument.theme+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41.xml" ContentType="application/vnd.openxmlformats-officedocument.theme+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42.xml" ContentType="application/vnd.openxmlformats-officedocument.theme+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43.xml" ContentType="application/vnd.openxmlformats-officedocument.theme+xml"/>
  <Override PartName="/ppt/theme/theme44.xml" ContentType="application/vnd.openxmlformats-officedocument.them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3.xml" ContentType="application/vnd.openxmlformats-officedocument.themeOverride+xml"/>
  <Override PartName="/ppt/notesSlides/notesSlide14.xml" ContentType="application/vnd.openxmlformats-officedocument.presentationml.notesSlide+xml"/>
  <Override PartName="/ppt/theme/themeOverride4.xml" ContentType="application/vnd.openxmlformats-officedocument.themeOverride+xml"/>
  <Override PartName="/ppt/notesSlides/notesSlide15.xml" ContentType="application/vnd.openxmlformats-officedocument.presentationml.notesSlide+xml"/>
  <Override PartName="/ppt/theme/themeOverride5.xml" ContentType="application/vnd.openxmlformats-officedocument.themeOverride+xml"/>
  <Override PartName="/ppt/notesSlides/notesSlide16.xml" ContentType="application/vnd.openxmlformats-officedocument.presentationml.notesSlide+xml"/>
  <Override PartName="/ppt/theme/themeOverride6.xml" ContentType="application/vnd.openxmlformats-officedocument.themeOverride+xml"/>
  <Override PartName="/ppt/notesSlides/notesSlide17.xml" ContentType="application/vnd.openxmlformats-officedocument.presentationml.notesSlide+xml"/>
  <Override PartName="/ppt/theme/themeOverride7.xml" ContentType="application/vnd.openxmlformats-officedocument.themeOverride+xml"/>
  <Override PartName="/ppt/notesSlides/notesSlide18.xml" ContentType="application/vnd.openxmlformats-officedocument.presentationml.notesSlide+xml"/>
  <Override PartName="/ppt/theme/themeOverride8.xml" ContentType="application/vnd.openxmlformats-officedocument.themeOverride+xml"/>
  <Override PartName="/ppt/notesSlides/notesSlide19.xml" ContentType="application/vnd.openxmlformats-officedocument.presentationml.notesSlide+xml"/>
  <Override PartName="/ppt/theme/themeOverride9.xml" ContentType="application/vnd.openxmlformats-officedocument.themeOverride+xml"/>
  <Override PartName="/ppt/notesSlides/notesSlide20.xml" ContentType="application/vnd.openxmlformats-officedocument.presentationml.notesSlide+xml"/>
  <Override PartName="/ppt/theme/themeOverride10.xml" ContentType="application/vnd.openxmlformats-officedocument.themeOverride+xml"/>
  <Override PartName="/ppt/notesSlides/notesSlide21.xml" ContentType="application/vnd.openxmlformats-officedocument.presentationml.notesSlide+xml"/>
  <Override PartName="/ppt/theme/themeOverride11.xml" ContentType="application/vnd.openxmlformats-officedocument.themeOverride+xml"/>
  <Override PartName="/ppt/notesSlides/notesSlide22.xml" ContentType="application/vnd.openxmlformats-officedocument.presentationml.notesSlide+xml"/>
  <Override PartName="/ppt/theme/themeOverride12.xml" ContentType="application/vnd.openxmlformats-officedocument.themeOverride+xml"/>
  <Override PartName="/ppt/notesSlides/notesSlide23.xml" ContentType="application/vnd.openxmlformats-officedocument.presentationml.notesSlide+xml"/>
  <Override PartName="/ppt/theme/themeOverride13.xml" ContentType="application/vnd.openxmlformats-officedocument.themeOverride+xml"/>
  <Override PartName="/ppt/notesSlides/notesSlide24.xml" ContentType="application/vnd.openxmlformats-officedocument.presentationml.notesSlide+xml"/>
  <Override PartName="/ppt/theme/themeOverride14.xml" ContentType="application/vnd.openxmlformats-officedocument.themeOverride+xml"/>
  <Override PartName="/ppt/notesSlides/notesSlide25.xml" ContentType="application/vnd.openxmlformats-officedocument.presentationml.notesSlide+xml"/>
  <Override PartName="/ppt/theme/themeOverride15.xml" ContentType="application/vnd.openxmlformats-officedocument.themeOverride+xml"/>
  <Override PartName="/ppt/notesSlides/notesSlide26.xml" ContentType="application/vnd.openxmlformats-officedocument.presentationml.notesSlide+xml"/>
  <Override PartName="/ppt/theme/themeOverride16.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heme/themeOverride17.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theme/themeOverride18.xml" ContentType="application/vnd.openxmlformats-officedocument.themeOverr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theme/themeOverride19.xml" ContentType="application/vnd.openxmlformats-officedocument.themeOverride+xml"/>
  <Override PartName="/ppt/notesSlides/notesSlide130.xml" ContentType="application/vnd.openxmlformats-officedocument.presentationml.notesSlide+xml"/>
  <Override PartName="/ppt/theme/themeOverride20.xml" ContentType="application/vnd.openxmlformats-officedocument.themeOverr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22" r:id="rId2"/>
    <p:sldMasterId id="2147483860" r:id="rId3"/>
    <p:sldMasterId id="2147483935" r:id="rId4"/>
    <p:sldMasterId id="2147483995" r:id="rId5"/>
    <p:sldMasterId id="2147484055" r:id="rId6"/>
    <p:sldMasterId id="2147484067" r:id="rId7"/>
    <p:sldMasterId id="2147484079" r:id="rId8"/>
    <p:sldMasterId id="2147484091" r:id="rId9"/>
    <p:sldMasterId id="2147484103" r:id="rId10"/>
    <p:sldMasterId id="2147484115" r:id="rId11"/>
    <p:sldMasterId id="2147484127" r:id="rId12"/>
    <p:sldMasterId id="2147484139" r:id="rId13"/>
    <p:sldMasterId id="2147484152" r:id="rId14"/>
    <p:sldMasterId id="2147484164" r:id="rId15"/>
    <p:sldMasterId id="2147484176" r:id="rId16"/>
    <p:sldMasterId id="2147484188" r:id="rId17"/>
    <p:sldMasterId id="2147484200" r:id="rId18"/>
    <p:sldMasterId id="2147484212" r:id="rId19"/>
    <p:sldMasterId id="2147484226" r:id="rId20"/>
    <p:sldMasterId id="2147484239" r:id="rId21"/>
    <p:sldMasterId id="2147484245" r:id="rId22"/>
    <p:sldMasterId id="2147484257" r:id="rId23"/>
    <p:sldMasterId id="2147484269" r:id="rId24"/>
    <p:sldMasterId id="2147484282" r:id="rId25"/>
    <p:sldMasterId id="2147484294" r:id="rId26"/>
    <p:sldMasterId id="2147484324" r:id="rId27"/>
    <p:sldMasterId id="2147484336" r:id="rId28"/>
    <p:sldMasterId id="2147484348" r:id="rId29"/>
    <p:sldMasterId id="2147484360" r:id="rId30"/>
    <p:sldMasterId id="2147484384" r:id="rId31"/>
    <p:sldMasterId id="2147484398" r:id="rId32"/>
    <p:sldMasterId id="2147484401" r:id="rId33"/>
    <p:sldMasterId id="2147484413" r:id="rId34"/>
    <p:sldMasterId id="2147484425" r:id="rId35"/>
    <p:sldMasterId id="2147484437" r:id="rId36"/>
    <p:sldMasterId id="2147484449" r:id="rId37"/>
    <p:sldMasterId id="2147484462" r:id="rId38"/>
    <p:sldMasterId id="2147484464" r:id="rId39"/>
    <p:sldMasterId id="2147484476" r:id="rId40"/>
    <p:sldMasterId id="2147484479" r:id="rId41"/>
    <p:sldMasterId id="2147484493" r:id="rId42"/>
    <p:sldMasterId id="2147484505" r:id="rId43"/>
  </p:sldMasterIdLst>
  <p:notesMasterIdLst>
    <p:notesMasterId r:id="rId268"/>
  </p:notesMasterIdLst>
  <p:sldIdLst>
    <p:sldId id="772" r:id="rId44"/>
    <p:sldId id="3972" r:id="rId45"/>
    <p:sldId id="3973" r:id="rId46"/>
    <p:sldId id="775" r:id="rId47"/>
    <p:sldId id="776" r:id="rId48"/>
    <p:sldId id="777" r:id="rId49"/>
    <p:sldId id="778" r:id="rId50"/>
    <p:sldId id="779" r:id="rId51"/>
    <p:sldId id="780" r:id="rId52"/>
    <p:sldId id="781" r:id="rId53"/>
    <p:sldId id="782" r:id="rId54"/>
    <p:sldId id="784" r:id="rId55"/>
    <p:sldId id="785" r:id="rId56"/>
    <p:sldId id="787" r:id="rId57"/>
    <p:sldId id="788" r:id="rId58"/>
    <p:sldId id="789" r:id="rId59"/>
    <p:sldId id="786" r:id="rId60"/>
    <p:sldId id="790" r:id="rId61"/>
    <p:sldId id="791" r:id="rId62"/>
    <p:sldId id="792" r:id="rId63"/>
    <p:sldId id="740" r:id="rId64"/>
    <p:sldId id="739" r:id="rId65"/>
    <p:sldId id="741" r:id="rId66"/>
    <p:sldId id="742" r:id="rId67"/>
    <p:sldId id="743" r:id="rId68"/>
    <p:sldId id="744" r:id="rId69"/>
    <p:sldId id="745" r:id="rId70"/>
    <p:sldId id="746" r:id="rId71"/>
    <p:sldId id="747" r:id="rId72"/>
    <p:sldId id="748" r:id="rId73"/>
    <p:sldId id="749" r:id="rId74"/>
    <p:sldId id="273" r:id="rId75"/>
    <p:sldId id="3968" r:id="rId76"/>
    <p:sldId id="3967" r:id="rId77"/>
    <p:sldId id="3966" r:id="rId78"/>
    <p:sldId id="3963" r:id="rId79"/>
    <p:sldId id="3740" r:id="rId80"/>
    <p:sldId id="3735" r:id="rId81"/>
    <p:sldId id="3736" r:id="rId82"/>
    <p:sldId id="3737" r:id="rId83"/>
    <p:sldId id="3738" r:id="rId84"/>
    <p:sldId id="3739" r:id="rId85"/>
    <p:sldId id="3741" r:id="rId86"/>
    <p:sldId id="3743" r:id="rId87"/>
    <p:sldId id="3965" r:id="rId88"/>
    <p:sldId id="3964" r:id="rId89"/>
    <p:sldId id="3971" r:id="rId90"/>
    <p:sldId id="435" r:id="rId91"/>
    <p:sldId id="584" r:id="rId92"/>
    <p:sldId id="585" r:id="rId93"/>
    <p:sldId id="433" r:id="rId94"/>
    <p:sldId id="432" r:id="rId95"/>
    <p:sldId id="434" r:id="rId96"/>
    <p:sldId id="474" r:id="rId97"/>
    <p:sldId id="475" r:id="rId98"/>
    <p:sldId id="617" r:id="rId99"/>
    <p:sldId id="620" r:id="rId100"/>
    <p:sldId id="618" r:id="rId101"/>
    <p:sldId id="633" r:id="rId102"/>
    <p:sldId id="621" r:id="rId103"/>
    <p:sldId id="634" r:id="rId104"/>
    <p:sldId id="619" r:id="rId105"/>
    <p:sldId id="310" r:id="rId106"/>
    <p:sldId id="591" r:id="rId107"/>
    <p:sldId id="622" r:id="rId108"/>
    <p:sldId id="809" r:id="rId109"/>
    <p:sldId id="607" r:id="rId110"/>
    <p:sldId id="436" r:id="rId111"/>
    <p:sldId id="805" r:id="rId112"/>
    <p:sldId id="806" r:id="rId113"/>
    <p:sldId id="808" r:id="rId114"/>
    <p:sldId id="807" r:id="rId115"/>
    <p:sldId id="632" r:id="rId116"/>
    <p:sldId id="635" r:id="rId117"/>
    <p:sldId id="606" r:id="rId118"/>
    <p:sldId id="636" r:id="rId119"/>
    <p:sldId id="653" r:id="rId120"/>
    <p:sldId id="605" r:id="rId121"/>
    <p:sldId id="638" r:id="rId122"/>
    <p:sldId id="800" r:id="rId123"/>
    <p:sldId id="798" r:id="rId124"/>
    <p:sldId id="604" r:id="rId125"/>
    <p:sldId id="799" r:id="rId126"/>
    <p:sldId id="801" r:id="rId127"/>
    <p:sldId id="804" r:id="rId128"/>
    <p:sldId id="802" r:id="rId129"/>
    <p:sldId id="803" r:id="rId130"/>
    <p:sldId id="603" r:id="rId131"/>
    <p:sldId id="647" r:id="rId132"/>
    <p:sldId id="648" r:id="rId133"/>
    <p:sldId id="608" r:id="rId134"/>
    <p:sldId id="650" r:id="rId135"/>
    <p:sldId id="639" r:id="rId136"/>
    <p:sldId id="721" r:id="rId137"/>
    <p:sldId id="722" r:id="rId138"/>
    <p:sldId id="723" r:id="rId139"/>
    <p:sldId id="724" r:id="rId140"/>
    <p:sldId id="725" r:id="rId141"/>
    <p:sldId id="726" r:id="rId142"/>
    <p:sldId id="727" r:id="rId143"/>
    <p:sldId id="728" r:id="rId144"/>
    <p:sldId id="651" r:id="rId145"/>
    <p:sldId id="655" r:id="rId146"/>
    <p:sldId id="476" r:id="rId147"/>
    <p:sldId id="477" r:id="rId148"/>
    <p:sldId id="478" r:id="rId149"/>
    <p:sldId id="810" r:id="rId150"/>
    <p:sldId id="587" r:id="rId151"/>
    <p:sldId id="656" r:id="rId152"/>
    <p:sldId id="657" r:id="rId153"/>
    <p:sldId id="602" r:id="rId154"/>
    <p:sldId id="658" r:id="rId155"/>
    <p:sldId id="659" r:id="rId156"/>
    <p:sldId id="601" r:id="rId157"/>
    <p:sldId id="660" r:id="rId158"/>
    <p:sldId id="661" r:id="rId159"/>
    <p:sldId id="600" r:id="rId160"/>
    <p:sldId id="662" r:id="rId161"/>
    <p:sldId id="751" r:id="rId162"/>
    <p:sldId id="663" r:id="rId163"/>
    <p:sldId id="664" r:id="rId164"/>
    <p:sldId id="665" r:id="rId165"/>
    <p:sldId id="666" r:id="rId166"/>
    <p:sldId id="667" r:id="rId167"/>
    <p:sldId id="668" r:id="rId168"/>
    <p:sldId id="3974" r:id="rId169"/>
    <p:sldId id="669" r:id="rId170"/>
    <p:sldId id="670" r:id="rId171"/>
    <p:sldId id="794" r:id="rId172"/>
    <p:sldId id="922" r:id="rId173"/>
    <p:sldId id="923" r:id="rId174"/>
    <p:sldId id="924" r:id="rId175"/>
    <p:sldId id="925" r:id="rId176"/>
    <p:sldId id="926" r:id="rId177"/>
    <p:sldId id="795" r:id="rId178"/>
    <p:sldId id="672" r:id="rId179"/>
    <p:sldId id="673" r:id="rId180"/>
    <p:sldId id="674" r:id="rId181"/>
    <p:sldId id="675" r:id="rId182"/>
    <p:sldId id="676" r:id="rId183"/>
    <p:sldId id="677" r:id="rId184"/>
    <p:sldId id="678" r:id="rId185"/>
    <p:sldId id="679" r:id="rId186"/>
    <p:sldId id="680" r:id="rId187"/>
    <p:sldId id="681" r:id="rId188"/>
    <p:sldId id="682" r:id="rId189"/>
    <p:sldId id="796" r:id="rId190"/>
    <p:sldId id="797" r:id="rId191"/>
    <p:sldId id="683" r:id="rId192"/>
    <p:sldId id="783" r:id="rId193"/>
    <p:sldId id="685" r:id="rId194"/>
    <p:sldId id="686" r:id="rId195"/>
    <p:sldId id="687" r:id="rId196"/>
    <p:sldId id="688" r:id="rId197"/>
    <p:sldId id="753" r:id="rId198"/>
    <p:sldId id="754" r:id="rId199"/>
    <p:sldId id="755" r:id="rId200"/>
    <p:sldId id="756" r:id="rId201"/>
    <p:sldId id="757" r:id="rId202"/>
    <p:sldId id="694" r:id="rId203"/>
    <p:sldId id="695" r:id="rId204"/>
    <p:sldId id="696" r:id="rId205"/>
    <p:sldId id="697" r:id="rId206"/>
    <p:sldId id="698" r:id="rId207"/>
    <p:sldId id="588" r:id="rId208"/>
    <p:sldId id="599" r:id="rId209"/>
    <p:sldId id="699" r:id="rId210"/>
    <p:sldId id="700" r:id="rId211"/>
    <p:sldId id="598" r:id="rId212"/>
    <p:sldId id="637" r:id="rId213"/>
    <p:sldId id="701" r:id="rId214"/>
    <p:sldId id="702" r:id="rId215"/>
    <p:sldId id="759" r:id="rId216"/>
    <p:sldId id="596" r:id="rId217"/>
    <p:sldId id="704" r:id="rId218"/>
    <p:sldId id="705" r:id="rId219"/>
    <p:sldId id="597" r:id="rId220"/>
    <p:sldId id="706" r:id="rId221"/>
    <p:sldId id="707" r:id="rId222"/>
    <p:sldId id="708" r:id="rId223"/>
    <p:sldId id="709" r:id="rId224"/>
    <p:sldId id="710" r:id="rId225"/>
    <p:sldId id="595" r:id="rId226"/>
    <p:sldId id="712" r:id="rId227"/>
    <p:sldId id="713" r:id="rId228"/>
    <p:sldId id="714" r:id="rId229"/>
    <p:sldId id="715" r:id="rId230"/>
    <p:sldId id="716" r:id="rId231"/>
    <p:sldId id="717" r:id="rId232"/>
    <p:sldId id="718" r:id="rId233"/>
    <p:sldId id="719" r:id="rId234"/>
    <p:sldId id="616" r:id="rId235"/>
    <p:sldId id="811" r:id="rId236"/>
    <p:sldId id="731" r:id="rId237"/>
    <p:sldId id="729" r:id="rId238"/>
    <p:sldId id="593" r:id="rId239"/>
    <p:sldId id="720" r:id="rId240"/>
    <p:sldId id="429" r:id="rId241"/>
    <p:sldId id="594" r:id="rId242"/>
    <p:sldId id="610" r:id="rId243"/>
    <p:sldId id="611" r:id="rId244"/>
    <p:sldId id="612" r:id="rId245"/>
    <p:sldId id="771" r:id="rId246"/>
    <p:sldId id="770" r:id="rId247"/>
    <p:sldId id="416" r:id="rId248"/>
    <p:sldId id="412" r:id="rId249"/>
    <p:sldId id="609" r:id="rId250"/>
    <p:sldId id="438" r:id="rId251"/>
    <p:sldId id="614" r:id="rId252"/>
    <p:sldId id="437" r:id="rId253"/>
    <p:sldId id="3975" r:id="rId254"/>
    <p:sldId id="3976" r:id="rId255"/>
    <p:sldId id="760" r:id="rId256"/>
    <p:sldId id="761" r:id="rId257"/>
    <p:sldId id="762" r:id="rId258"/>
    <p:sldId id="763" r:id="rId259"/>
    <p:sldId id="764" r:id="rId260"/>
    <p:sldId id="765" r:id="rId261"/>
    <p:sldId id="766" r:id="rId262"/>
    <p:sldId id="767" r:id="rId263"/>
    <p:sldId id="768" r:id="rId264"/>
    <p:sldId id="769" r:id="rId265"/>
    <p:sldId id="320" r:id="rId266"/>
    <p:sldId id="345" r:id="rId2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E0397AB1-AC12-2E4E-9737-1123C9DBFAB2}">
          <p14:sldIdLst>
            <p14:sldId id="772"/>
            <p14:sldId id="3972"/>
            <p14:sldId id="3973"/>
            <p14:sldId id="775"/>
            <p14:sldId id="776"/>
            <p14:sldId id="777"/>
            <p14:sldId id="778"/>
            <p14:sldId id="779"/>
            <p14:sldId id="780"/>
            <p14:sldId id="781"/>
            <p14:sldId id="782"/>
            <p14:sldId id="784"/>
            <p14:sldId id="785"/>
            <p14:sldId id="787"/>
            <p14:sldId id="788"/>
            <p14:sldId id="789"/>
            <p14:sldId id="786"/>
            <p14:sldId id="790"/>
            <p14:sldId id="791"/>
            <p14:sldId id="792"/>
          </p14:sldIdLst>
        </p14:section>
        <p14:section name="Introduction" id="{36CAFD9D-922C-3644-B473-57A1F4BC4C6F}">
          <p14:sldIdLst>
            <p14:sldId id="740"/>
            <p14:sldId id="739"/>
            <p14:sldId id="741"/>
            <p14:sldId id="742"/>
            <p14:sldId id="743"/>
            <p14:sldId id="744"/>
            <p14:sldId id="745"/>
            <p14:sldId id="746"/>
            <p14:sldId id="747"/>
            <p14:sldId id="748"/>
            <p14:sldId id="749"/>
            <p14:sldId id="273"/>
            <p14:sldId id="3968"/>
            <p14:sldId id="3967"/>
            <p14:sldId id="3966"/>
            <p14:sldId id="3963"/>
            <p14:sldId id="3740"/>
            <p14:sldId id="3735"/>
            <p14:sldId id="3736"/>
            <p14:sldId id="3737"/>
            <p14:sldId id="3738"/>
            <p14:sldId id="3739"/>
            <p14:sldId id="3741"/>
            <p14:sldId id="3743"/>
            <p14:sldId id="3965"/>
            <p14:sldId id="3964"/>
            <p14:sldId id="3971"/>
          </p14:sldIdLst>
        </p14:section>
        <p14:section name="Sermon" id="{32C914BD-2198-9E4F-AF7B-B9079EE9B510}">
          <p14:sldIdLst>
            <p14:sldId id="435"/>
            <p14:sldId id="584"/>
            <p14:sldId id="585"/>
            <p14:sldId id="433"/>
            <p14:sldId id="432"/>
            <p14:sldId id="434"/>
            <p14:sldId id="474"/>
            <p14:sldId id="475"/>
            <p14:sldId id="617"/>
            <p14:sldId id="620"/>
            <p14:sldId id="618"/>
            <p14:sldId id="633"/>
            <p14:sldId id="621"/>
            <p14:sldId id="634"/>
            <p14:sldId id="619"/>
            <p14:sldId id="310"/>
            <p14:sldId id="591"/>
          </p14:sldIdLst>
        </p14:section>
        <p14:section name="Chapters" id="{76B51F35-60C6-C746-AD5F-6F6736568DFC}">
          <p14:sldIdLst>
            <p14:sldId id="622"/>
            <p14:sldId id="809"/>
            <p14:sldId id="607"/>
            <p14:sldId id="436"/>
            <p14:sldId id="805"/>
            <p14:sldId id="806"/>
            <p14:sldId id="808"/>
            <p14:sldId id="807"/>
            <p14:sldId id="632"/>
            <p14:sldId id="635"/>
            <p14:sldId id="606"/>
            <p14:sldId id="636"/>
            <p14:sldId id="653"/>
            <p14:sldId id="605"/>
            <p14:sldId id="638"/>
            <p14:sldId id="800"/>
            <p14:sldId id="798"/>
            <p14:sldId id="604"/>
            <p14:sldId id="799"/>
            <p14:sldId id="801"/>
            <p14:sldId id="804"/>
            <p14:sldId id="802"/>
            <p14:sldId id="803"/>
            <p14:sldId id="603"/>
            <p14:sldId id="647"/>
            <p14:sldId id="648"/>
            <p14:sldId id="608"/>
            <p14:sldId id="650"/>
            <p14:sldId id="639"/>
            <p14:sldId id="721"/>
            <p14:sldId id="722"/>
            <p14:sldId id="723"/>
            <p14:sldId id="724"/>
            <p14:sldId id="725"/>
            <p14:sldId id="726"/>
            <p14:sldId id="727"/>
            <p14:sldId id="728"/>
            <p14:sldId id="651"/>
            <p14:sldId id="655"/>
            <p14:sldId id="476"/>
            <p14:sldId id="477"/>
            <p14:sldId id="478"/>
            <p14:sldId id="810"/>
            <p14:sldId id="587"/>
            <p14:sldId id="656"/>
            <p14:sldId id="657"/>
            <p14:sldId id="602"/>
            <p14:sldId id="658"/>
            <p14:sldId id="659"/>
            <p14:sldId id="601"/>
            <p14:sldId id="660"/>
            <p14:sldId id="661"/>
            <p14:sldId id="600"/>
            <p14:sldId id="662"/>
            <p14:sldId id="751"/>
            <p14:sldId id="663"/>
            <p14:sldId id="664"/>
            <p14:sldId id="665"/>
            <p14:sldId id="666"/>
            <p14:sldId id="667"/>
            <p14:sldId id="668"/>
            <p14:sldId id="3974"/>
            <p14:sldId id="669"/>
            <p14:sldId id="670"/>
            <p14:sldId id="794"/>
            <p14:sldId id="922"/>
            <p14:sldId id="923"/>
            <p14:sldId id="924"/>
            <p14:sldId id="925"/>
            <p14:sldId id="926"/>
            <p14:sldId id="795"/>
            <p14:sldId id="672"/>
            <p14:sldId id="673"/>
            <p14:sldId id="674"/>
            <p14:sldId id="675"/>
            <p14:sldId id="676"/>
            <p14:sldId id="677"/>
            <p14:sldId id="678"/>
            <p14:sldId id="679"/>
            <p14:sldId id="680"/>
            <p14:sldId id="681"/>
            <p14:sldId id="682"/>
            <p14:sldId id="796"/>
            <p14:sldId id="797"/>
            <p14:sldId id="683"/>
            <p14:sldId id="783"/>
            <p14:sldId id="685"/>
            <p14:sldId id="686"/>
            <p14:sldId id="687"/>
            <p14:sldId id="688"/>
            <p14:sldId id="753"/>
            <p14:sldId id="754"/>
            <p14:sldId id="755"/>
            <p14:sldId id="756"/>
            <p14:sldId id="757"/>
            <p14:sldId id="694"/>
            <p14:sldId id="695"/>
            <p14:sldId id="696"/>
            <p14:sldId id="697"/>
            <p14:sldId id="698"/>
            <p14:sldId id="588"/>
            <p14:sldId id="599"/>
            <p14:sldId id="699"/>
            <p14:sldId id="700"/>
            <p14:sldId id="598"/>
            <p14:sldId id="637"/>
            <p14:sldId id="701"/>
            <p14:sldId id="702"/>
            <p14:sldId id="759"/>
            <p14:sldId id="596"/>
            <p14:sldId id="704"/>
            <p14:sldId id="705"/>
            <p14:sldId id="597"/>
            <p14:sldId id="706"/>
            <p14:sldId id="707"/>
            <p14:sldId id="708"/>
            <p14:sldId id="709"/>
            <p14:sldId id="710"/>
            <p14:sldId id="595"/>
            <p14:sldId id="712"/>
            <p14:sldId id="713"/>
            <p14:sldId id="714"/>
            <p14:sldId id="715"/>
            <p14:sldId id="716"/>
            <p14:sldId id="717"/>
            <p14:sldId id="718"/>
          </p14:sldIdLst>
        </p14:section>
        <p14:section name="Conclusion" id="{64D14456-8AE8-1049-AB49-967F75D012E5}">
          <p14:sldIdLst>
            <p14:sldId id="719"/>
            <p14:sldId id="616"/>
            <p14:sldId id="811"/>
            <p14:sldId id="731"/>
            <p14:sldId id="729"/>
            <p14:sldId id="593"/>
            <p14:sldId id="720"/>
            <p14:sldId id="429"/>
            <p14:sldId id="594"/>
            <p14:sldId id="610"/>
            <p14:sldId id="611"/>
            <p14:sldId id="612"/>
            <p14:sldId id="771"/>
            <p14:sldId id="770"/>
            <p14:sldId id="416"/>
            <p14:sldId id="412"/>
            <p14:sldId id="609"/>
            <p14:sldId id="438"/>
            <p14:sldId id="614"/>
            <p14:sldId id="437"/>
            <p14:sldId id="3975"/>
            <p14:sldId id="3976"/>
          </p14:sldIdLst>
        </p14:section>
        <p14:section name="Supplements" id="{303A6116-B50F-C744-A078-25B72A76D24C}">
          <p14:sldIdLst>
            <p14:sldId id="760"/>
            <p14:sldId id="761"/>
            <p14:sldId id="762"/>
            <p14:sldId id="763"/>
            <p14:sldId id="764"/>
            <p14:sldId id="765"/>
            <p14:sldId id="766"/>
            <p14:sldId id="767"/>
            <p14:sldId id="768"/>
            <p14:sldId id="769"/>
            <p14:sldId id="320"/>
            <p14:sldId id="3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92" autoAdjust="0"/>
    <p:restoredTop sz="88068" autoAdjust="0"/>
  </p:normalViewPr>
  <p:slideViewPr>
    <p:cSldViewPr snapToGrid="0" snapToObjects="1">
      <p:cViewPr varScale="1">
        <p:scale>
          <a:sx n="104" d="100"/>
          <a:sy n="104" d="100"/>
        </p:scale>
        <p:origin x="272" y="712"/>
      </p:cViewPr>
      <p:guideLst>
        <p:guide orient="horz" pos="2160"/>
        <p:guide pos="2880"/>
      </p:guideLst>
    </p:cSldViewPr>
  </p:slideViewPr>
  <p:outlineViewPr>
    <p:cViewPr>
      <p:scale>
        <a:sx n="33" d="100"/>
        <a:sy n="33" d="100"/>
      </p:scale>
      <p:origin x="0" y="3432"/>
    </p:cViewPr>
  </p:outlineViewPr>
  <p:notesTextViewPr>
    <p:cViewPr>
      <p:scale>
        <a:sx n="100" d="100"/>
        <a:sy n="100" d="100"/>
      </p:scale>
      <p:origin x="0" y="0"/>
    </p:cViewPr>
  </p:notesTextViewPr>
  <p:sorterViewPr>
    <p:cViewPr varScale="1">
      <p:scale>
        <a:sx n="50" d="100"/>
        <a:sy n="50" d="100"/>
      </p:scale>
      <p:origin x="0" y="852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4.xml"/><Relationship Id="rId21" Type="http://schemas.openxmlformats.org/officeDocument/2006/relationships/slideMaster" Target="slideMasters/slideMaster21.xml"/><Relationship Id="rId63" Type="http://schemas.openxmlformats.org/officeDocument/2006/relationships/slide" Target="slides/slide20.xml"/><Relationship Id="rId159" Type="http://schemas.openxmlformats.org/officeDocument/2006/relationships/slide" Target="slides/slide116.xml"/><Relationship Id="rId170" Type="http://schemas.openxmlformats.org/officeDocument/2006/relationships/slide" Target="slides/slide127.xml"/><Relationship Id="rId226" Type="http://schemas.openxmlformats.org/officeDocument/2006/relationships/slide" Target="slides/slide183.xml"/><Relationship Id="rId268" Type="http://schemas.openxmlformats.org/officeDocument/2006/relationships/notesMaster" Target="notesMasters/notesMaster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0.xml"/><Relationship Id="rId74" Type="http://schemas.openxmlformats.org/officeDocument/2006/relationships/slide" Target="slides/slide31.xml"/><Relationship Id="rId128" Type="http://schemas.openxmlformats.org/officeDocument/2006/relationships/slide" Target="slides/slide85.xml"/><Relationship Id="rId149" Type="http://schemas.openxmlformats.org/officeDocument/2006/relationships/slide" Target="slides/slide106.xml"/><Relationship Id="rId5" Type="http://schemas.openxmlformats.org/officeDocument/2006/relationships/slideMaster" Target="slideMasters/slideMaster5.xml"/><Relationship Id="rId95" Type="http://schemas.openxmlformats.org/officeDocument/2006/relationships/slide" Target="slides/slide52.xml"/><Relationship Id="rId160" Type="http://schemas.openxmlformats.org/officeDocument/2006/relationships/slide" Target="slides/slide117.xml"/><Relationship Id="rId181" Type="http://schemas.openxmlformats.org/officeDocument/2006/relationships/slide" Target="slides/slide138.xml"/><Relationship Id="rId216" Type="http://schemas.openxmlformats.org/officeDocument/2006/relationships/slide" Target="slides/slide173.xml"/><Relationship Id="rId237" Type="http://schemas.openxmlformats.org/officeDocument/2006/relationships/slide" Target="slides/slide194.xml"/><Relationship Id="rId258" Type="http://schemas.openxmlformats.org/officeDocument/2006/relationships/slide" Target="slides/slide215.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21.xml"/><Relationship Id="rId118" Type="http://schemas.openxmlformats.org/officeDocument/2006/relationships/slide" Target="slides/slide75.xml"/><Relationship Id="rId139" Type="http://schemas.openxmlformats.org/officeDocument/2006/relationships/slide" Target="slides/slide96.xml"/><Relationship Id="rId85" Type="http://schemas.openxmlformats.org/officeDocument/2006/relationships/slide" Target="slides/slide42.xml"/><Relationship Id="rId150" Type="http://schemas.openxmlformats.org/officeDocument/2006/relationships/slide" Target="slides/slide107.xml"/><Relationship Id="rId171" Type="http://schemas.openxmlformats.org/officeDocument/2006/relationships/slide" Target="slides/slide128.xml"/><Relationship Id="rId192" Type="http://schemas.openxmlformats.org/officeDocument/2006/relationships/slide" Target="slides/slide149.xml"/><Relationship Id="rId206" Type="http://schemas.openxmlformats.org/officeDocument/2006/relationships/slide" Target="slides/slide163.xml"/><Relationship Id="rId227" Type="http://schemas.openxmlformats.org/officeDocument/2006/relationships/slide" Target="slides/slide184.xml"/><Relationship Id="rId248" Type="http://schemas.openxmlformats.org/officeDocument/2006/relationships/slide" Target="slides/slide205.xml"/><Relationship Id="rId269" Type="http://schemas.openxmlformats.org/officeDocument/2006/relationships/presProps" Target="presProp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5.xml"/><Relationship Id="rId129" Type="http://schemas.openxmlformats.org/officeDocument/2006/relationships/slide" Target="slides/slide86.xml"/><Relationship Id="rId54" Type="http://schemas.openxmlformats.org/officeDocument/2006/relationships/slide" Target="slides/slide11.xml"/><Relationship Id="rId75" Type="http://schemas.openxmlformats.org/officeDocument/2006/relationships/slide" Target="slides/slide32.xml"/><Relationship Id="rId96" Type="http://schemas.openxmlformats.org/officeDocument/2006/relationships/slide" Target="slides/slide53.xml"/><Relationship Id="rId140" Type="http://schemas.openxmlformats.org/officeDocument/2006/relationships/slide" Target="slides/slide97.xml"/><Relationship Id="rId161" Type="http://schemas.openxmlformats.org/officeDocument/2006/relationships/slide" Target="slides/slide118.xml"/><Relationship Id="rId182" Type="http://schemas.openxmlformats.org/officeDocument/2006/relationships/slide" Target="slides/slide139.xml"/><Relationship Id="rId217" Type="http://schemas.openxmlformats.org/officeDocument/2006/relationships/slide" Target="slides/slide174.xml"/><Relationship Id="rId6" Type="http://schemas.openxmlformats.org/officeDocument/2006/relationships/slideMaster" Target="slideMasters/slideMaster6.xml"/><Relationship Id="rId238" Type="http://schemas.openxmlformats.org/officeDocument/2006/relationships/slide" Target="slides/slide195.xml"/><Relationship Id="rId259" Type="http://schemas.openxmlformats.org/officeDocument/2006/relationships/slide" Target="slides/slide216.xml"/><Relationship Id="rId23" Type="http://schemas.openxmlformats.org/officeDocument/2006/relationships/slideMaster" Target="slideMasters/slideMaster23.xml"/><Relationship Id="rId119" Type="http://schemas.openxmlformats.org/officeDocument/2006/relationships/slide" Target="slides/slide76.xml"/><Relationship Id="rId270" Type="http://schemas.openxmlformats.org/officeDocument/2006/relationships/viewProps" Target="viewProps.xml"/><Relationship Id="rId44" Type="http://schemas.openxmlformats.org/officeDocument/2006/relationships/slide" Target="slides/slide1.xml"/><Relationship Id="rId65" Type="http://schemas.openxmlformats.org/officeDocument/2006/relationships/slide" Target="slides/slide22.xml"/><Relationship Id="rId86" Type="http://schemas.openxmlformats.org/officeDocument/2006/relationships/slide" Target="slides/slide43.xml"/><Relationship Id="rId130" Type="http://schemas.openxmlformats.org/officeDocument/2006/relationships/slide" Target="slides/slide87.xml"/><Relationship Id="rId151" Type="http://schemas.openxmlformats.org/officeDocument/2006/relationships/slide" Target="slides/slide108.xml"/><Relationship Id="rId172" Type="http://schemas.openxmlformats.org/officeDocument/2006/relationships/slide" Target="slides/slide129.xml"/><Relationship Id="rId193" Type="http://schemas.openxmlformats.org/officeDocument/2006/relationships/slide" Target="slides/slide150.xml"/><Relationship Id="rId207" Type="http://schemas.openxmlformats.org/officeDocument/2006/relationships/slide" Target="slides/slide164.xml"/><Relationship Id="rId228" Type="http://schemas.openxmlformats.org/officeDocument/2006/relationships/slide" Target="slides/slide185.xml"/><Relationship Id="rId249" Type="http://schemas.openxmlformats.org/officeDocument/2006/relationships/slide" Target="slides/slide206.xml"/><Relationship Id="rId13" Type="http://schemas.openxmlformats.org/officeDocument/2006/relationships/slideMaster" Target="slideMasters/slideMaster13.xml"/><Relationship Id="rId109" Type="http://schemas.openxmlformats.org/officeDocument/2006/relationships/slide" Target="slides/slide66.xml"/><Relationship Id="rId260" Type="http://schemas.openxmlformats.org/officeDocument/2006/relationships/slide" Target="slides/slide217.xml"/><Relationship Id="rId34" Type="http://schemas.openxmlformats.org/officeDocument/2006/relationships/slideMaster" Target="slideMasters/slideMaster34.xml"/><Relationship Id="rId55" Type="http://schemas.openxmlformats.org/officeDocument/2006/relationships/slide" Target="slides/slide12.xml"/><Relationship Id="rId76" Type="http://schemas.openxmlformats.org/officeDocument/2006/relationships/slide" Target="slides/slide33.xml"/><Relationship Id="rId97" Type="http://schemas.openxmlformats.org/officeDocument/2006/relationships/slide" Target="slides/slide54.xml"/><Relationship Id="rId120" Type="http://schemas.openxmlformats.org/officeDocument/2006/relationships/slide" Target="slides/slide77.xml"/><Relationship Id="rId141" Type="http://schemas.openxmlformats.org/officeDocument/2006/relationships/slide" Target="slides/slide98.xml"/><Relationship Id="rId7" Type="http://schemas.openxmlformats.org/officeDocument/2006/relationships/slideMaster" Target="slideMasters/slideMaster7.xml"/><Relationship Id="rId162" Type="http://schemas.openxmlformats.org/officeDocument/2006/relationships/slide" Target="slides/slide119.xml"/><Relationship Id="rId183" Type="http://schemas.openxmlformats.org/officeDocument/2006/relationships/slide" Target="slides/slide140.xml"/><Relationship Id="rId218" Type="http://schemas.openxmlformats.org/officeDocument/2006/relationships/slide" Target="slides/slide175.xml"/><Relationship Id="rId239" Type="http://schemas.openxmlformats.org/officeDocument/2006/relationships/slide" Target="slides/slide196.xml"/><Relationship Id="rId250" Type="http://schemas.openxmlformats.org/officeDocument/2006/relationships/slide" Target="slides/slide207.xml"/><Relationship Id="rId271" Type="http://schemas.openxmlformats.org/officeDocument/2006/relationships/theme" Target="theme/theme1.xml"/><Relationship Id="rId24" Type="http://schemas.openxmlformats.org/officeDocument/2006/relationships/slideMaster" Target="slideMasters/slideMaster24.xml"/><Relationship Id="rId45" Type="http://schemas.openxmlformats.org/officeDocument/2006/relationships/slide" Target="slides/slide2.xml"/><Relationship Id="rId66" Type="http://schemas.openxmlformats.org/officeDocument/2006/relationships/slide" Target="slides/slide23.xml"/><Relationship Id="rId87" Type="http://schemas.openxmlformats.org/officeDocument/2006/relationships/slide" Target="slides/slide44.xml"/><Relationship Id="rId110" Type="http://schemas.openxmlformats.org/officeDocument/2006/relationships/slide" Target="slides/slide67.xml"/><Relationship Id="rId131" Type="http://schemas.openxmlformats.org/officeDocument/2006/relationships/slide" Target="slides/slide88.xml"/><Relationship Id="rId152" Type="http://schemas.openxmlformats.org/officeDocument/2006/relationships/slide" Target="slides/slide109.xml"/><Relationship Id="rId173" Type="http://schemas.openxmlformats.org/officeDocument/2006/relationships/slide" Target="slides/slide130.xml"/><Relationship Id="rId194" Type="http://schemas.openxmlformats.org/officeDocument/2006/relationships/slide" Target="slides/slide151.xml"/><Relationship Id="rId208" Type="http://schemas.openxmlformats.org/officeDocument/2006/relationships/slide" Target="slides/slide165.xml"/><Relationship Id="rId229" Type="http://schemas.openxmlformats.org/officeDocument/2006/relationships/slide" Target="slides/slide186.xml"/><Relationship Id="rId240" Type="http://schemas.openxmlformats.org/officeDocument/2006/relationships/slide" Target="slides/slide197.xml"/><Relationship Id="rId261" Type="http://schemas.openxmlformats.org/officeDocument/2006/relationships/slide" Target="slides/slide218.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3.xml"/><Relationship Id="rId77" Type="http://schemas.openxmlformats.org/officeDocument/2006/relationships/slide" Target="slides/slide34.xml"/><Relationship Id="rId100" Type="http://schemas.openxmlformats.org/officeDocument/2006/relationships/slide" Target="slides/slide57.xml"/><Relationship Id="rId8" Type="http://schemas.openxmlformats.org/officeDocument/2006/relationships/slideMaster" Target="slideMasters/slideMaster8.xml"/><Relationship Id="rId98" Type="http://schemas.openxmlformats.org/officeDocument/2006/relationships/slide" Target="slides/slide55.xml"/><Relationship Id="rId121" Type="http://schemas.openxmlformats.org/officeDocument/2006/relationships/slide" Target="slides/slide78.xml"/><Relationship Id="rId142" Type="http://schemas.openxmlformats.org/officeDocument/2006/relationships/slide" Target="slides/slide99.xml"/><Relationship Id="rId163" Type="http://schemas.openxmlformats.org/officeDocument/2006/relationships/slide" Target="slides/slide120.xml"/><Relationship Id="rId184" Type="http://schemas.openxmlformats.org/officeDocument/2006/relationships/slide" Target="slides/slide141.xml"/><Relationship Id="rId219" Type="http://schemas.openxmlformats.org/officeDocument/2006/relationships/slide" Target="slides/slide176.xml"/><Relationship Id="rId230" Type="http://schemas.openxmlformats.org/officeDocument/2006/relationships/slide" Target="slides/slide187.xml"/><Relationship Id="rId251" Type="http://schemas.openxmlformats.org/officeDocument/2006/relationships/slide" Target="slides/slide208.xml"/><Relationship Id="rId25" Type="http://schemas.openxmlformats.org/officeDocument/2006/relationships/slideMaster" Target="slideMasters/slideMaster25.xml"/><Relationship Id="rId46" Type="http://schemas.openxmlformats.org/officeDocument/2006/relationships/slide" Target="slides/slide3.xml"/><Relationship Id="rId67" Type="http://schemas.openxmlformats.org/officeDocument/2006/relationships/slide" Target="slides/slide24.xml"/><Relationship Id="rId272" Type="http://schemas.openxmlformats.org/officeDocument/2006/relationships/tableStyles" Target="tableStyles.xml"/><Relationship Id="rId88" Type="http://schemas.openxmlformats.org/officeDocument/2006/relationships/slide" Target="slides/slide45.xml"/><Relationship Id="rId111" Type="http://schemas.openxmlformats.org/officeDocument/2006/relationships/slide" Target="slides/slide68.xml"/><Relationship Id="rId132" Type="http://schemas.openxmlformats.org/officeDocument/2006/relationships/slide" Target="slides/slide89.xml"/><Relationship Id="rId153" Type="http://schemas.openxmlformats.org/officeDocument/2006/relationships/slide" Target="slides/slide110.xml"/><Relationship Id="rId174" Type="http://schemas.openxmlformats.org/officeDocument/2006/relationships/slide" Target="slides/slide131.xml"/><Relationship Id="rId195" Type="http://schemas.openxmlformats.org/officeDocument/2006/relationships/slide" Target="slides/slide152.xml"/><Relationship Id="rId209" Type="http://schemas.openxmlformats.org/officeDocument/2006/relationships/slide" Target="slides/slide166.xml"/><Relationship Id="rId220" Type="http://schemas.openxmlformats.org/officeDocument/2006/relationships/slide" Target="slides/slide177.xml"/><Relationship Id="rId241" Type="http://schemas.openxmlformats.org/officeDocument/2006/relationships/slide" Target="slides/slide19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4.xml"/><Relationship Id="rId262" Type="http://schemas.openxmlformats.org/officeDocument/2006/relationships/slide" Target="slides/slide219.xml"/><Relationship Id="rId78" Type="http://schemas.openxmlformats.org/officeDocument/2006/relationships/slide" Target="slides/slide35.xml"/><Relationship Id="rId99" Type="http://schemas.openxmlformats.org/officeDocument/2006/relationships/slide" Target="slides/slide56.xml"/><Relationship Id="rId101" Type="http://schemas.openxmlformats.org/officeDocument/2006/relationships/slide" Target="slides/slide58.xml"/><Relationship Id="rId122" Type="http://schemas.openxmlformats.org/officeDocument/2006/relationships/slide" Target="slides/slide79.xml"/><Relationship Id="rId143" Type="http://schemas.openxmlformats.org/officeDocument/2006/relationships/slide" Target="slides/slide100.xml"/><Relationship Id="rId164" Type="http://schemas.openxmlformats.org/officeDocument/2006/relationships/slide" Target="slides/slide121.xml"/><Relationship Id="rId185" Type="http://schemas.openxmlformats.org/officeDocument/2006/relationships/slide" Target="slides/slide142.xml"/><Relationship Id="rId9" Type="http://schemas.openxmlformats.org/officeDocument/2006/relationships/slideMaster" Target="slideMasters/slideMaster9.xml"/><Relationship Id="rId210" Type="http://schemas.openxmlformats.org/officeDocument/2006/relationships/slide" Target="slides/slide167.xml"/><Relationship Id="rId26" Type="http://schemas.openxmlformats.org/officeDocument/2006/relationships/slideMaster" Target="slideMasters/slideMaster26.xml"/><Relationship Id="rId231" Type="http://schemas.openxmlformats.org/officeDocument/2006/relationships/slide" Target="slides/slide188.xml"/><Relationship Id="rId252" Type="http://schemas.openxmlformats.org/officeDocument/2006/relationships/slide" Target="slides/slide209.xml"/><Relationship Id="rId47" Type="http://schemas.openxmlformats.org/officeDocument/2006/relationships/slide" Target="slides/slide4.xml"/><Relationship Id="rId68" Type="http://schemas.openxmlformats.org/officeDocument/2006/relationships/slide" Target="slides/slide25.xml"/><Relationship Id="rId89" Type="http://schemas.openxmlformats.org/officeDocument/2006/relationships/slide" Target="slides/slide46.xml"/><Relationship Id="rId112" Type="http://schemas.openxmlformats.org/officeDocument/2006/relationships/slide" Target="slides/slide69.xml"/><Relationship Id="rId133" Type="http://schemas.openxmlformats.org/officeDocument/2006/relationships/slide" Target="slides/slide90.xml"/><Relationship Id="rId154" Type="http://schemas.openxmlformats.org/officeDocument/2006/relationships/slide" Target="slides/slide111.xml"/><Relationship Id="rId175" Type="http://schemas.openxmlformats.org/officeDocument/2006/relationships/slide" Target="slides/slide132.xml"/><Relationship Id="rId196" Type="http://schemas.openxmlformats.org/officeDocument/2006/relationships/slide" Target="slides/slide153.xml"/><Relationship Id="rId200" Type="http://schemas.openxmlformats.org/officeDocument/2006/relationships/slide" Target="slides/slide157.xml"/><Relationship Id="rId16" Type="http://schemas.openxmlformats.org/officeDocument/2006/relationships/slideMaster" Target="slideMasters/slideMaster16.xml"/><Relationship Id="rId221" Type="http://schemas.openxmlformats.org/officeDocument/2006/relationships/slide" Target="slides/slide178.xml"/><Relationship Id="rId242" Type="http://schemas.openxmlformats.org/officeDocument/2006/relationships/slide" Target="slides/slide199.xml"/><Relationship Id="rId263" Type="http://schemas.openxmlformats.org/officeDocument/2006/relationships/slide" Target="slides/slide220.xml"/><Relationship Id="rId37" Type="http://schemas.openxmlformats.org/officeDocument/2006/relationships/slideMaster" Target="slideMasters/slideMaster37.xml"/><Relationship Id="rId58" Type="http://schemas.openxmlformats.org/officeDocument/2006/relationships/slide" Target="slides/slide15.xml"/><Relationship Id="rId79" Type="http://schemas.openxmlformats.org/officeDocument/2006/relationships/slide" Target="slides/slide36.xml"/><Relationship Id="rId102" Type="http://schemas.openxmlformats.org/officeDocument/2006/relationships/slide" Target="slides/slide59.xml"/><Relationship Id="rId123" Type="http://schemas.openxmlformats.org/officeDocument/2006/relationships/slide" Target="slides/slide80.xml"/><Relationship Id="rId144" Type="http://schemas.openxmlformats.org/officeDocument/2006/relationships/slide" Target="slides/slide101.xml"/><Relationship Id="rId90" Type="http://schemas.openxmlformats.org/officeDocument/2006/relationships/slide" Target="slides/slide47.xml"/><Relationship Id="rId165" Type="http://schemas.openxmlformats.org/officeDocument/2006/relationships/slide" Target="slides/slide122.xml"/><Relationship Id="rId186" Type="http://schemas.openxmlformats.org/officeDocument/2006/relationships/slide" Target="slides/slide143.xml"/><Relationship Id="rId211" Type="http://schemas.openxmlformats.org/officeDocument/2006/relationships/slide" Target="slides/slide168.xml"/><Relationship Id="rId232" Type="http://schemas.openxmlformats.org/officeDocument/2006/relationships/slide" Target="slides/slide189.xml"/><Relationship Id="rId253" Type="http://schemas.openxmlformats.org/officeDocument/2006/relationships/slide" Target="slides/slide210.xml"/><Relationship Id="rId27" Type="http://schemas.openxmlformats.org/officeDocument/2006/relationships/slideMaster" Target="slideMasters/slideMaster27.xml"/><Relationship Id="rId48" Type="http://schemas.openxmlformats.org/officeDocument/2006/relationships/slide" Target="slides/slide5.xml"/><Relationship Id="rId69" Type="http://schemas.openxmlformats.org/officeDocument/2006/relationships/slide" Target="slides/slide26.xml"/><Relationship Id="rId113" Type="http://schemas.openxmlformats.org/officeDocument/2006/relationships/slide" Target="slides/slide70.xml"/><Relationship Id="rId134" Type="http://schemas.openxmlformats.org/officeDocument/2006/relationships/slide" Target="slides/slide91.xml"/><Relationship Id="rId80" Type="http://schemas.openxmlformats.org/officeDocument/2006/relationships/slide" Target="slides/slide37.xml"/><Relationship Id="rId155" Type="http://schemas.openxmlformats.org/officeDocument/2006/relationships/slide" Target="slides/slide112.xml"/><Relationship Id="rId176" Type="http://schemas.openxmlformats.org/officeDocument/2006/relationships/slide" Target="slides/slide133.xml"/><Relationship Id="rId197" Type="http://schemas.openxmlformats.org/officeDocument/2006/relationships/slide" Target="slides/slide154.xml"/><Relationship Id="rId201" Type="http://schemas.openxmlformats.org/officeDocument/2006/relationships/slide" Target="slides/slide158.xml"/><Relationship Id="rId222" Type="http://schemas.openxmlformats.org/officeDocument/2006/relationships/slide" Target="slides/slide179.xml"/><Relationship Id="rId243" Type="http://schemas.openxmlformats.org/officeDocument/2006/relationships/slide" Target="slides/slide200.xml"/><Relationship Id="rId264" Type="http://schemas.openxmlformats.org/officeDocument/2006/relationships/slide" Target="slides/slide22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6.xml"/><Relationship Id="rId103" Type="http://schemas.openxmlformats.org/officeDocument/2006/relationships/slide" Target="slides/slide60.xml"/><Relationship Id="rId124" Type="http://schemas.openxmlformats.org/officeDocument/2006/relationships/slide" Target="slides/slide81.xml"/><Relationship Id="rId70" Type="http://schemas.openxmlformats.org/officeDocument/2006/relationships/slide" Target="slides/slide27.xml"/><Relationship Id="rId91" Type="http://schemas.openxmlformats.org/officeDocument/2006/relationships/slide" Target="slides/slide48.xml"/><Relationship Id="rId145" Type="http://schemas.openxmlformats.org/officeDocument/2006/relationships/slide" Target="slides/slide102.xml"/><Relationship Id="rId166" Type="http://schemas.openxmlformats.org/officeDocument/2006/relationships/slide" Target="slides/slide123.xml"/><Relationship Id="rId187" Type="http://schemas.openxmlformats.org/officeDocument/2006/relationships/slide" Target="slides/slide144.xml"/><Relationship Id="rId1" Type="http://schemas.openxmlformats.org/officeDocument/2006/relationships/slideMaster" Target="slideMasters/slideMaster1.xml"/><Relationship Id="rId212" Type="http://schemas.openxmlformats.org/officeDocument/2006/relationships/slide" Target="slides/slide169.xml"/><Relationship Id="rId233" Type="http://schemas.openxmlformats.org/officeDocument/2006/relationships/slide" Target="slides/slide190.xml"/><Relationship Id="rId254" Type="http://schemas.openxmlformats.org/officeDocument/2006/relationships/slide" Target="slides/slide211.xml"/><Relationship Id="rId28" Type="http://schemas.openxmlformats.org/officeDocument/2006/relationships/slideMaster" Target="slideMasters/slideMaster28.xml"/><Relationship Id="rId49" Type="http://schemas.openxmlformats.org/officeDocument/2006/relationships/slide" Target="slides/slide6.xml"/><Relationship Id="rId114" Type="http://schemas.openxmlformats.org/officeDocument/2006/relationships/slide" Target="slides/slide71.xml"/><Relationship Id="rId60" Type="http://schemas.openxmlformats.org/officeDocument/2006/relationships/slide" Target="slides/slide17.xml"/><Relationship Id="rId81" Type="http://schemas.openxmlformats.org/officeDocument/2006/relationships/slide" Target="slides/slide38.xml"/><Relationship Id="rId135" Type="http://schemas.openxmlformats.org/officeDocument/2006/relationships/slide" Target="slides/slide92.xml"/><Relationship Id="rId156" Type="http://schemas.openxmlformats.org/officeDocument/2006/relationships/slide" Target="slides/slide113.xml"/><Relationship Id="rId177" Type="http://schemas.openxmlformats.org/officeDocument/2006/relationships/slide" Target="slides/slide134.xml"/><Relationship Id="rId198" Type="http://schemas.openxmlformats.org/officeDocument/2006/relationships/slide" Target="slides/slide155.xml"/><Relationship Id="rId202" Type="http://schemas.openxmlformats.org/officeDocument/2006/relationships/slide" Target="slides/slide159.xml"/><Relationship Id="rId223" Type="http://schemas.openxmlformats.org/officeDocument/2006/relationships/slide" Target="slides/slide180.xml"/><Relationship Id="rId244" Type="http://schemas.openxmlformats.org/officeDocument/2006/relationships/slide" Target="slides/slide20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2.xml"/><Relationship Id="rId50" Type="http://schemas.openxmlformats.org/officeDocument/2006/relationships/slide" Target="slides/slide7.xml"/><Relationship Id="rId104" Type="http://schemas.openxmlformats.org/officeDocument/2006/relationships/slide" Target="slides/slide61.xml"/><Relationship Id="rId125" Type="http://schemas.openxmlformats.org/officeDocument/2006/relationships/slide" Target="slides/slide82.xml"/><Relationship Id="rId146" Type="http://schemas.openxmlformats.org/officeDocument/2006/relationships/slide" Target="slides/slide103.xml"/><Relationship Id="rId167" Type="http://schemas.openxmlformats.org/officeDocument/2006/relationships/slide" Target="slides/slide124.xml"/><Relationship Id="rId188" Type="http://schemas.openxmlformats.org/officeDocument/2006/relationships/slide" Target="slides/slide145.xml"/><Relationship Id="rId71" Type="http://schemas.openxmlformats.org/officeDocument/2006/relationships/slide" Target="slides/slide28.xml"/><Relationship Id="rId92" Type="http://schemas.openxmlformats.org/officeDocument/2006/relationships/slide" Target="slides/slide49.xml"/><Relationship Id="rId213" Type="http://schemas.openxmlformats.org/officeDocument/2006/relationships/slide" Target="slides/slide170.xml"/><Relationship Id="rId234" Type="http://schemas.openxmlformats.org/officeDocument/2006/relationships/slide" Target="slides/slide19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2.xml"/><Relationship Id="rId40" Type="http://schemas.openxmlformats.org/officeDocument/2006/relationships/slideMaster" Target="slideMasters/slideMaster40.xml"/><Relationship Id="rId115" Type="http://schemas.openxmlformats.org/officeDocument/2006/relationships/slide" Target="slides/slide72.xml"/><Relationship Id="rId136" Type="http://schemas.openxmlformats.org/officeDocument/2006/relationships/slide" Target="slides/slide93.xml"/><Relationship Id="rId157" Type="http://schemas.openxmlformats.org/officeDocument/2006/relationships/slide" Target="slides/slide114.xml"/><Relationship Id="rId178" Type="http://schemas.openxmlformats.org/officeDocument/2006/relationships/slide" Target="slides/slide135.xml"/><Relationship Id="rId61" Type="http://schemas.openxmlformats.org/officeDocument/2006/relationships/slide" Target="slides/slide18.xml"/><Relationship Id="rId82" Type="http://schemas.openxmlformats.org/officeDocument/2006/relationships/slide" Target="slides/slide39.xml"/><Relationship Id="rId199" Type="http://schemas.openxmlformats.org/officeDocument/2006/relationships/slide" Target="slides/slide156.xml"/><Relationship Id="rId203" Type="http://schemas.openxmlformats.org/officeDocument/2006/relationships/slide" Target="slides/slide160.xml"/><Relationship Id="rId19" Type="http://schemas.openxmlformats.org/officeDocument/2006/relationships/slideMaster" Target="slideMasters/slideMaster19.xml"/><Relationship Id="rId224" Type="http://schemas.openxmlformats.org/officeDocument/2006/relationships/slide" Target="slides/slide181.xml"/><Relationship Id="rId245" Type="http://schemas.openxmlformats.org/officeDocument/2006/relationships/slide" Target="slides/slide202.xml"/><Relationship Id="rId266" Type="http://schemas.openxmlformats.org/officeDocument/2006/relationships/slide" Target="slides/slide223.xml"/><Relationship Id="rId30" Type="http://schemas.openxmlformats.org/officeDocument/2006/relationships/slideMaster" Target="slideMasters/slideMaster30.xml"/><Relationship Id="rId105" Type="http://schemas.openxmlformats.org/officeDocument/2006/relationships/slide" Target="slides/slide62.xml"/><Relationship Id="rId126" Type="http://schemas.openxmlformats.org/officeDocument/2006/relationships/slide" Target="slides/slide83.xml"/><Relationship Id="rId147" Type="http://schemas.openxmlformats.org/officeDocument/2006/relationships/slide" Target="slides/slide104.xml"/><Relationship Id="rId168" Type="http://schemas.openxmlformats.org/officeDocument/2006/relationships/slide" Target="slides/slide125.xml"/><Relationship Id="rId51" Type="http://schemas.openxmlformats.org/officeDocument/2006/relationships/slide" Target="slides/slide8.xml"/><Relationship Id="rId72" Type="http://schemas.openxmlformats.org/officeDocument/2006/relationships/slide" Target="slides/slide29.xml"/><Relationship Id="rId93" Type="http://schemas.openxmlformats.org/officeDocument/2006/relationships/slide" Target="slides/slide50.xml"/><Relationship Id="rId189" Type="http://schemas.openxmlformats.org/officeDocument/2006/relationships/slide" Target="slides/slide146.xml"/><Relationship Id="rId3" Type="http://schemas.openxmlformats.org/officeDocument/2006/relationships/slideMaster" Target="slideMasters/slideMaster3.xml"/><Relationship Id="rId214" Type="http://schemas.openxmlformats.org/officeDocument/2006/relationships/slide" Target="slides/slide171.xml"/><Relationship Id="rId235" Type="http://schemas.openxmlformats.org/officeDocument/2006/relationships/slide" Target="slides/slide192.xml"/><Relationship Id="rId256" Type="http://schemas.openxmlformats.org/officeDocument/2006/relationships/slide" Target="slides/slide213.xml"/><Relationship Id="rId116" Type="http://schemas.openxmlformats.org/officeDocument/2006/relationships/slide" Target="slides/slide73.xml"/><Relationship Id="rId137" Type="http://schemas.openxmlformats.org/officeDocument/2006/relationships/slide" Target="slides/slide94.xml"/><Relationship Id="rId158" Type="http://schemas.openxmlformats.org/officeDocument/2006/relationships/slide" Target="slides/slide11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9.xml"/><Relationship Id="rId83" Type="http://schemas.openxmlformats.org/officeDocument/2006/relationships/slide" Target="slides/slide40.xml"/><Relationship Id="rId179" Type="http://schemas.openxmlformats.org/officeDocument/2006/relationships/slide" Target="slides/slide136.xml"/><Relationship Id="rId190" Type="http://schemas.openxmlformats.org/officeDocument/2006/relationships/slide" Target="slides/slide147.xml"/><Relationship Id="rId204" Type="http://schemas.openxmlformats.org/officeDocument/2006/relationships/slide" Target="slides/slide161.xml"/><Relationship Id="rId225" Type="http://schemas.openxmlformats.org/officeDocument/2006/relationships/slide" Target="slides/slide182.xml"/><Relationship Id="rId246" Type="http://schemas.openxmlformats.org/officeDocument/2006/relationships/slide" Target="slides/slide203.xml"/><Relationship Id="rId267" Type="http://schemas.openxmlformats.org/officeDocument/2006/relationships/slide" Target="slides/slide224.xml"/><Relationship Id="rId106" Type="http://schemas.openxmlformats.org/officeDocument/2006/relationships/slide" Target="slides/slide63.xml"/><Relationship Id="rId127" Type="http://schemas.openxmlformats.org/officeDocument/2006/relationships/slide" Target="slides/slide8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9.xml"/><Relationship Id="rId73" Type="http://schemas.openxmlformats.org/officeDocument/2006/relationships/slide" Target="slides/slide30.xml"/><Relationship Id="rId94" Type="http://schemas.openxmlformats.org/officeDocument/2006/relationships/slide" Target="slides/slide51.xml"/><Relationship Id="rId148" Type="http://schemas.openxmlformats.org/officeDocument/2006/relationships/slide" Target="slides/slide105.xml"/><Relationship Id="rId169" Type="http://schemas.openxmlformats.org/officeDocument/2006/relationships/slide" Target="slides/slide126.xml"/><Relationship Id="rId4" Type="http://schemas.openxmlformats.org/officeDocument/2006/relationships/slideMaster" Target="slideMasters/slideMaster4.xml"/><Relationship Id="rId180" Type="http://schemas.openxmlformats.org/officeDocument/2006/relationships/slide" Target="slides/slide137.xml"/><Relationship Id="rId215" Type="http://schemas.openxmlformats.org/officeDocument/2006/relationships/slide" Target="slides/slide172.xml"/><Relationship Id="rId236" Type="http://schemas.openxmlformats.org/officeDocument/2006/relationships/slide" Target="slides/slide193.xml"/><Relationship Id="rId257" Type="http://schemas.openxmlformats.org/officeDocument/2006/relationships/slide" Target="slides/slide214.xml"/><Relationship Id="rId42" Type="http://schemas.openxmlformats.org/officeDocument/2006/relationships/slideMaster" Target="slideMasters/slideMaster42.xml"/><Relationship Id="rId84" Type="http://schemas.openxmlformats.org/officeDocument/2006/relationships/slide" Target="slides/slide41.xml"/><Relationship Id="rId138" Type="http://schemas.openxmlformats.org/officeDocument/2006/relationships/slide" Target="slides/slide95.xml"/><Relationship Id="rId191" Type="http://schemas.openxmlformats.org/officeDocument/2006/relationships/slide" Target="slides/slide148.xml"/><Relationship Id="rId205" Type="http://schemas.openxmlformats.org/officeDocument/2006/relationships/slide" Target="slides/slide162.xml"/><Relationship Id="rId247" Type="http://schemas.openxmlformats.org/officeDocument/2006/relationships/slide" Target="slides/slide204.xml"/><Relationship Id="rId107"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4/18/23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www.crowdrise.com/" TargetMode="External"/><Relationship Id="rId2" Type="http://schemas.openxmlformats.org/officeDocument/2006/relationships/slide" Target="../slides/slide145.xml"/><Relationship Id="rId1" Type="http://schemas.openxmlformats.org/officeDocument/2006/relationships/notesMaster" Target="../notesMasters/notesMaster1.xml"/><Relationship Id="rId6" Type="http://schemas.openxmlformats.org/officeDocument/2006/relationships/hyperlink" Target="http://www.huffingtonpost.com/alexandra-zaslow/" TargetMode="External"/><Relationship Id="rId5" Type="http://schemas.openxmlformats.org/officeDocument/2006/relationships/hyperlink" Target="http://ncronline.org/blogs/eco-catholic/donation-push-means-bear-lion-tiger-family-can-remain-together" TargetMode="External"/><Relationship Id="rId4" Type="http://schemas.openxmlformats.org/officeDocument/2006/relationships/hyperlink" Target="http://www.ryot.org/" TargetMode="Externa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8" Type="http://schemas.openxmlformats.org/officeDocument/2006/relationships/hyperlink" Target="http://www.youtube.com/watch?v=9PjrwqA1gz8#t=268" TargetMode="External"/><Relationship Id="rId3" Type="http://schemas.openxmlformats.org/officeDocument/2006/relationships/hyperlink" Target="http://www.huffingtonpost.com/section/impact" TargetMode="External"/><Relationship Id="rId7" Type="http://schemas.openxmlformats.org/officeDocument/2006/relationships/hyperlink" Target="http://www.reddit.com/r/todayilearned/comments/1eyqrc/til_98yr_old_dobri_dobrev_who_lost_his_hearing_in/ca54snb" TargetMode="External"/><Relationship Id="rId2" Type="http://schemas.openxmlformats.org/officeDocument/2006/relationships/slide" Target="../slides/slide200.xml"/><Relationship Id="rId1" Type="http://schemas.openxmlformats.org/officeDocument/2006/relationships/notesMaster" Target="../notesMasters/notesMaster1.xml"/><Relationship Id="rId6" Type="http://schemas.openxmlformats.org/officeDocument/2006/relationships/hyperlink" Target="http://www.panoramio.com/photo/82553541" TargetMode="External"/><Relationship Id="rId5" Type="http://schemas.openxmlformats.org/officeDocument/2006/relationships/hyperlink" Target="http://ca.news.yahoo.com/blogs/daily-buzz/98-old-homeless-bulgarian-man-donates-thousands-restore-181548553.html" TargetMode="External"/><Relationship Id="rId10" Type="http://schemas.openxmlformats.org/officeDocument/2006/relationships/hyperlink" Target="http://www.youtube.com/watch?v=vaau8iT0D0o#t=86" TargetMode="External"/><Relationship Id="rId4" Type="http://schemas.openxmlformats.org/officeDocument/2006/relationships/hyperlink" Target="http://saintdobry.com/elder-dobry-from-baylovo/" TargetMode="External"/><Relationship Id="rId9" Type="http://schemas.openxmlformats.org/officeDocument/2006/relationships/hyperlink" Target="http://imgur.com/gallery/r5H7Z" TargetMode="External"/></Relationships>
</file>

<file path=ppt/notesSlides/_rels/notesSlide142.xml.rels><?xml version="1.0" encoding="UTF-8" standalone="yes"?>
<Relationships xmlns="http://schemas.openxmlformats.org/package/2006/relationships"><Relationship Id="rId8" Type="http://schemas.openxmlformats.org/officeDocument/2006/relationships/hyperlink" Target="http://www.youtube.com/watch?v=9PjrwqA1gz8#t=268" TargetMode="External"/><Relationship Id="rId3" Type="http://schemas.openxmlformats.org/officeDocument/2006/relationships/hyperlink" Target="http://www.huffingtonpost.com/section/impact" TargetMode="External"/><Relationship Id="rId7" Type="http://schemas.openxmlformats.org/officeDocument/2006/relationships/hyperlink" Target="http://www.reddit.com/r/todayilearned/comments/1eyqrc/til_98yr_old_dobri_dobrev_who_lost_his_hearing_in/ca54snb" TargetMode="External"/><Relationship Id="rId2" Type="http://schemas.openxmlformats.org/officeDocument/2006/relationships/slide" Target="../slides/slide201.xml"/><Relationship Id="rId1" Type="http://schemas.openxmlformats.org/officeDocument/2006/relationships/notesMaster" Target="../notesMasters/notesMaster1.xml"/><Relationship Id="rId6" Type="http://schemas.openxmlformats.org/officeDocument/2006/relationships/hyperlink" Target="http://www.panoramio.com/photo/82553541" TargetMode="External"/><Relationship Id="rId5" Type="http://schemas.openxmlformats.org/officeDocument/2006/relationships/hyperlink" Target="http://ca.news.yahoo.com/blogs/daily-buzz/98-old-homeless-bulgarian-man-donates-thousands-restore-181548553.html" TargetMode="External"/><Relationship Id="rId10" Type="http://schemas.openxmlformats.org/officeDocument/2006/relationships/hyperlink" Target="http://www.youtube.com/watch?v=vaau8iT0D0o#t=86" TargetMode="External"/><Relationship Id="rId4" Type="http://schemas.openxmlformats.org/officeDocument/2006/relationships/hyperlink" Target="http://saintdobry.com/elder-dobry-from-baylovo/" TargetMode="External"/><Relationship Id="rId9" Type="http://schemas.openxmlformats.org/officeDocument/2006/relationships/hyperlink" Target="http://imgur.com/gallery/r5H7Z" TargetMode="External"/></Relationships>
</file>

<file path=ppt/notesSlides/_rels/notesSlide143.xml.rels><?xml version="1.0" encoding="UTF-8" standalone="yes"?>
<Relationships xmlns="http://schemas.openxmlformats.org/package/2006/relationships"><Relationship Id="rId8" Type="http://schemas.openxmlformats.org/officeDocument/2006/relationships/hyperlink" Target="http://www.youtube.com/watch?v=9PjrwqA1gz8#t=268" TargetMode="External"/><Relationship Id="rId3" Type="http://schemas.openxmlformats.org/officeDocument/2006/relationships/hyperlink" Target="http://www.huffingtonpost.com/section/impact" TargetMode="External"/><Relationship Id="rId7" Type="http://schemas.openxmlformats.org/officeDocument/2006/relationships/hyperlink" Target="http://www.reddit.com/r/todayilearned/comments/1eyqrc/til_98yr_old_dobri_dobrev_who_lost_his_hearing_in/ca54snb" TargetMode="External"/><Relationship Id="rId2" Type="http://schemas.openxmlformats.org/officeDocument/2006/relationships/slide" Target="../slides/slide202.xml"/><Relationship Id="rId1" Type="http://schemas.openxmlformats.org/officeDocument/2006/relationships/notesMaster" Target="../notesMasters/notesMaster1.xml"/><Relationship Id="rId6" Type="http://schemas.openxmlformats.org/officeDocument/2006/relationships/hyperlink" Target="http://www.panoramio.com/photo/82553541" TargetMode="External"/><Relationship Id="rId5" Type="http://schemas.openxmlformats.org/officeDocument/2006/relationships/hyperlink" Target="http://ca.news.yahoo.com/blogs/daily-buzz/98-old-homeless-bulgarian-man-donates-thousands-restore-181548553.html" TargetMode="External"/><Relationship Id="rId10" Type="http://schemas.openxmlformats.org/officeDocument/2006/relationships/hyperlink" Target="http://www.youtube.com/watch?v=vaau8iT0D0o#t=86" TargetMode="External"/><Relationship Id="rId4" Type="http://schemas.openxmlformats.org/officeDocument/2006/relationships/hyperlink" Target="http://saintdobry.com/elder-dobry-from-baylovo/" TargetMode="External"/><Relationship Id="rId9" Type="http://schemas.openxmlformats.org/officeDocument/2006/relationships/hyperlink" Target="http://imgur.com/gallery/r5H7Z" TargetMode="Externa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www.cnn.com/2013/06/05/us/trayvon-martin-shooting-fast-facts/index.html" TargetMode="External"/><Relationship Id="rId3" Type="http://schemas.openxmlformats.org/officeDocument/2006/relationships/hyperlink" Target="http://blacklivesmatter.com/" TargetMode="External"/><Relationship Id="rId7" Type="http://schemas.openxmlformats.org/officeDocument/2006/relationships/hyperlink" Target="https://qz.com/author/lfesslerqz/"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boldorganizing.org/" TargetMode="External"/><Relationship Id="rId11" Type="http://schemas.openxmlformats.org/officeDocument/2006/relationships/hyperlink" Target="https://lesbianswhotech.org/newyork2018/" TargetMode="External"/><Relationship Id="rId5" Type="http://schemas.openxmlformats.org/officeDocument/2006/relationships/hyperlink" Target="http://ellabakercenter.org/" TargetMode="External"/><Relationship Id="rId10" Type="http://schemas.openxmlformats.org/officeDocument/2006/relationships/hyperlink" Target="https://www.theodysseyonline.com/lives-matter-others" TargetMode="External"/><Relationship Id="rId4" Type="http://schemas.openxmlformats.org/officeDocument/2006/relationships/hyperlink" Target="http://dignityandpowernow.org/" TargetMode="External"/><Relationship Id="rId9" Type="http://schemas.openxmlformats.org/officeDocument/2006/relationships/hyperlink" Target="https://www.huffingtonpost.com/michael-w-waters/liturgy-trayvon-martin-skittles-iced-tea-hoodie_b_1373763.htm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blacklivesmatter.com/what-we-believe/" TargetMode="External"/><Relationship Id="rId3" Type="http://schemas.openxmlformats.org/officeDocument/2006/relationships/hyperlink" Target="https://patriotpost.us/contributors/361" TargetMode="External"/><Relationship Id="rId7" Type="http://schemas.openxmlformats.org/officeDocument/2006/relationships/hyperlink" Target="https://www.dailywire.com/news/klavan-the-racial-matrix"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s://www.blackpast.org/african-american-history/garza-alicia-1981/" TargetMode="External"/><Relationship Id="rId5" Type="http://schemas.openxmlformats.org/officeDocument/2006/relationships/hyperlink" Target="https://patriotpost.us/articles/71933-blms-red-roots-2020-07-06" TargetMode="External"/><Relationship Id="rId4" Type="http://schemas.openxmlformats.org/officeDocument/2006/relationships/hyperlink" Target="https://patriotpost.us/alexander/31424-black-privilege-from-suppression-to-supremacy-2014-12-03"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armstronginstitute.org/authors/39-jude-flurry"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imgur.com/7s1j3" TargetMode="External"/><Relationship Id="rId2" Type="http://schemas.openxmlformats.org/officeDocument/2006/relationships/slide" Target="../slides/slide136.xml"/><Relationship Id="rId1" Type="http://schemas.openxmlformats.org/officeDocument/2006/relationships/notesMaster" Target="../notesMasters/notesMaster1.xml"/><Relationship Id="rId4" Type="http://schemas.openxmlformats.org/officeDocument/2006/relationships/hyperlink" Target="http://www.huffingtonpost.com/alexandra-zaslow/" TargetMode="Externa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www.noahs-ark.org/" TargetMode="External"/><Relationship Id="rId2" Type="http://schemas.openxmlformats.org/officeDocument/2006/relationships/slide" Target="../slides/slide139.xml"/><Relationship Id="rId1" Type="http://schemas.openxmlformats.org/officeDocument/2006/relationships/notesMaster" Target="../notesMasters/notesMaster1.xml"/><Relationship Id="rId4" Type="http://schemas.openxmlformats.org/officeDocument/2006/relationships/hyperlink" Target="http://www.huffingtonpost.com/alexandra-zaslow/" TargetMode="Externa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www.telegraph.co.uk/earth/wildlife/6750373/Tiger-lion-and-bear-form-unusual-friendship.html" TargetMode="External"/><Relationship Id="rId2" Type="http://schemas.openxmlformats.org/officeDocument/2006/relationships/slide" Target="../slides/slide140.xml"/><Relationship Id="rId1" Type="http://schemas.openxmlformats.org/officeDocument/2006/relationships/notesMaster" Target="../notesMasters/notesMaster1.xml"/><Relationship Id="rId4" Type="http://schemas.openxmlformats.org/officeDocument/2006/relationships/hyperlink" Target="http://www.huffingtonpost.com/alexandra-zaslow/" TargetMode="Externa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www.iflscience.com/plants-and-animals/lion-and-tiger-and-bear-oh-my" TargetMode="External"/><Relationship Id="rId2" Type="http://schemas.openxmlformats.org/officeDocument/2006/relationships/slide" Target="../slides/slide141.xml"/><Relationship Id="rId1" Type="http://schemas.openxmlformats.org/officeDocument/2006/relationships/notesMaster" Target="../notesMasters/notesMaster1.xml"/><Relationship Id="rId4" Type="http://schemas.openxmlformats.org/officeDocument/2006/relationships/hyperlink" Target="http://www.huffingtonpost.com/alexandra-zaslow/" TargetMode="Externa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580189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Unfortunately, the government passed new federal regulations requiring big cat enclosures to have 16 foot fences put up, which would take effect in October [2013]. </a:t>
            </a:r>
            <a:r>
              <a:rPr lang="en-US" dirty="0" err="1"/>
              <a:t>Baloo</a:t>
            </a:r>
            <a:r>
              <a:rPr lang="en-US" dirty="0"/>
              <a:t>, Leo and </a:t>
            </a:r>
            <a:r>
              <a:rPr lang="en-US" dirty="0" err="1"/>
              <a:t>Shere</a:t>
            </a:r>
            <a:r>
              <a:rPr lang="en-US" dirty="0"/>
              <a:t> Khan's fence was only 8 feet high. If these regulations weren't met, the three animals would have to split up. Rebuilding the fence would cost $489,000.</a:t>
            </a:r>
            <a:r>
              <a:rPr lang="mr-IN" dirty="0"/>
              <a:t>"</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latin typeface="Calibri"/>
              </a:rPr>
              <a:pPr>
                <a:defRPr/>
              </a:pPr>
              <a:t>144</a:t>
            </a:fld>
            <a:endParaRPr lang="en-US">
              <a:solidFill>
                <a:prstClr val="black"/>
              </a:solidFill>
              <a:latin typeface="Calibri"/>
            </a:endParaRPr>
          </a:p>
        </p:txBody>
      </p:sp>
    </p:spTree>
    <p:extLst>
      <p:ext uri="{BB962C8B-B14F-4D97-AF65-F5344CB8AC3E}">
        <p14:creationId xmlns:p14="http://schemas.microsoft.com/office/powerpoint/2010/main" val="188528371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With October slowly approaching, The Sanctuary entered a contest to help raise money. On August 15, </a:t>
            </a:r>
            <a:r>
              <a:rPr lang="en-US" dirty="0">
                <a:hlinkClick r:id="rId3"/>
              </a:rPr>
              <a:t>CrowdRise</a:t>
            </a:r>
            <a:r>
              <a:rPr lang="en-US" dirty="0"/>
              <a:t>, an online fundraising site, teamed up with </a:t>
            </a:r>
            <a:r>
              <a:rPr lang="en-US" dirty="0">
                <a:hlinkClick r:id="rId4"/>
              </a:rPr>
              <a:t>RYOT</a:t>
            </a:r>
            <a:r>
              <a:rPr lang="en-US" dirty="0"/>
              <a:t>, a social news platform to announce a </a:t>
            </a:r>
            <a:r>
              <a:rPr lang="en-US" dirty="0">
                <a:hlinkClick r:id="rId5"/>
              </a:rPr>
              <a:t>challenge called #STARTARYOT</a:t>
            </a:r>
            <a:r>
              <a:rPr lang="en-US" dirty="0"/>
              <a:t>, according to </a:t>
            </a:r>
            <a:r>
              <a:rPr lang="en-US" dirty="0" err="1"/>
              <a:t>ncronline.com</a:t>
            </a:r>
            <a:r>
              <a:rPr lang="en-US" dirty="0"/>
              <a:t>. They offered $75,000 to the nonprofit that raised the most money in five weeks.</a:t>
            </a:r>
            <a:r>
              <a:rPr lang="mr-IN" dirty="0"/>
              <a:t>"</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6"/>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latin typeface="Calibri"/>
              </a:rPr>
              <a:pPr>
                <a:defRPr/>
              </a:pPr>
              <a:t>145</a:t>
            </a:fld>
            <a:endParaRPr lang="en-US">
              <a:solidFill>
                <a:prstClr val="black"/>
              </a:solidFill>
              <a:latin typeface="Calibri"/>
            </a:endParaRPr>
          </a:p>
        </p:txBody>
      </p:sp>
    </p:spTree>
    <p:extLst>
      <p:ext uri="{BB962C8B-B14F-4D97-AF65-F5344CB8AC3E}">
        <p14:creationId xmlns:p14="http://schemas.microsoft.com/office/powerpoint/2010/main" val="188528371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On Oct. 10, they had announced that Noah's Ark Animal Sanctuary had won. They even received an extra $10,000 for attracting the most unique visitors during the last week of the challenge. </a:t>
            </a:r>
          </a:p>
          <a:p>
            <a:r>
              <a:rPr lang="en-US" dirty="0"/>
              <a:t>Additionally, they were able to raise $362,269 through crowd-funding. The installment company even agreed to discount the price of the new fence. </a:t>
            </a:r>
          </a:p>
          <a:p>
            <a:r>
              <a:rPr lang="en-US" dirty="0"/>
              <a:t>And once more, all is right in the BLT-land.</a:t>
            </a:r>
            <a:r>
              <a:rPr lang="mr-IN" dirty="0"/>
              <a:t>"</a:t>
            </a:r>
            <a:endParaRPr lang="en-US" dirty="0"/>
          </a:p>
          <a:p>
            <a:endParaRPr lang="en-US" b="1" dirty="0"/>
          </a:p>
          <a:p>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latin typeface="Calibri"/>
              </a:rPr>
              <a:pPr>
                <a:defRPr/>
              </a:pPr>
              <a:t>146</a:t>
            </a:fld>
            <a:endParaRPr lang="en-US">
              <a:solidFill>
                <a:prstClr val="black"/>
              </a:solidFill>
              <a:latin typeface="Calibri"/>
            </a:endParaRPr>
          </a:p>
        </p:txBody>
      </p:sp>
    </p:spTree>
    <p:extLst>
      <p:ext uri="{BB962C8B-B14F-4D97-AF65-F5344CB8AC3E}">
        <p14:creationId xmlns:p14="http://schemas.microsoft.com/office/powerpoint/2010/main" val="188528371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149</a:t>
            </a:fld>
            <a:endParaRPr lang="en-US"/>
          </a:p>
        </p:txBody>
      </p:sp>
    </p:spTree>
    <p:extLst>
      <p:ext uri="{BB962C8B-B14F-4D97-AF65-F5344CB8AC3E}">
        <p14:creationId xmlns:p14="http://schemas.microsoft.com/office/powerpoint/2010/main" val="311027231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3" name="Rectangle 7"/>
          <p:cNvSpPr>
            <a:spLocks noGrp="1" noChangeArrowheads="1"/>
          </p:cNvSpPr>
          <p:nvPr>
            <p:ph type="sldNum" sz="quarter"/>
          </p:nvPr>
        </p:nvSpPr>
        <p:spPr>
          <a:xfrm>
            <a:off x="3884613" y="8685213"/>
            <a:ext cx="29718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0F673C00-15A3-6E48-B26D-576364CDE031}" type="slidenum">
              <a:rPr lang="en-US" sz="1200">
                <a:solidFill>
                  <a:srgbClr val="000000"/>
                </a:solidFill>
                <a:latin typeface="Comic Sans MS" charset="0"/>
              </a:rPr>
              <a:pPr eaLnBrk="1" hangingPunct="1"/>
              <a:t>150</a:t>
            </a:fld>
            <a:endParaRPr lang="en-US" sz="1200">
              <a:solidFill>
                <a:srgbClr val="000000"/>
              </a:solidFill>
              <a:latin typeface="Comic Sans MS" charset="0"/>
            </a:endParaRPr>
          </a:p>
        </p:txBody>
      </p:sp>
      <p:sp>
        <p:nvSpPr>
          <p:cNvPr id="643074" name="Rectangle 2"/>
          <p:cNvSpPr>
            <a:spLocks noGrp="1" noRot="1" noChangeAspect="1" noChangeArrowheads="1"/>
          </p:cNvSpPr>
          <p:nvPr>
            <p:ph type="sldImg"/>
          </p:nvPr>
        </p:nvSpPr>
        <p:spPr>
          <a:xfrm>
            <a:off x="1150938" y="692150"/>
            <a:ext cx="4556125" cy="3416300"/>
          </a:xfrm>
          <a:solidFill>
            <a:srgbClr val="FFFFFF"/>
          </a:solidFill>
          <a:ln/>
        </p:spPr>
      </p:sp>
      <p:sp>
        <p:nvSpPr>
          <p:cNvPr id="64307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Slides 13 and 127 repeated</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1074"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7218"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9266"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3"/>
          <p:cNvSpPr>
            <a:spLocks noGrp="1" noChangeArrowheads="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r>
              <a:rPr lang="en-GB" sz="1200">
                <a:solidFill>
                  <a:srgbClr val="000000"/>
                </a:solidFill>
                <a:latin typeface="Calibri" charset="0"/>
              </a:rPr>
              <a:t>10/06/10</a:t>
            </a:r>
          </a:p>
        </p:txBody>
      </p:sp>
      <p:sp>
        <p:nvSpPr>
          <p:cNvPr id="11571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fld id="{5DECD478-F78B-4940-B010-ADBB898AB1B4}" type="slidenum">
              <a:rPr lang="en-GB" sz="1200">
                <a:solidFill>
                  <a:srgbClr val="000000"/>
                </a:solidFill>
                <a:latin typeface="Calibri" charset="0"/>
              </a:rPr>
              <a:pPr eaLnBrk="1" hangingPunct="1"/>
              <a:t>22</a:t>
            </a:fld>
            <a:endParaRPr lang="en-GB" sz="1200">
              <a:solidFill>
                <a:srgbClr val="000000"/>
              </a:solidFill>
              <a:latin typeface="Calibri" charset="0"/>
            </a:endParaRPr>
          </a:p>
        </p:txBody>
      </p:sp>
      <p:sp>
        <p:nvSpPr>
          <p:cNvPr id="11571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fontAlgn="base" hangingPunct="1">
              <a:spcBef>
                <a:spcPct val="0"/>
              </a:spcBef>
              <a:spcAft>
                <a:spcPct val="0"/>
              </a:spcAft>
              <a:buClr>
                <a:srgbClr val="000000"/>
              </a:buClr>
              <a:buSzPct val="100000"/>
              <a:buFont typeface="Calibri" charset="0"/>
              <a:buNone/>
            </a:pPr>
            <a:fld id="{62578A46-7299-2241-9510-0E98666B04F6}" type="slidenum">
              <a:rPr lang="en-GB" sz="1200">
                <a:solidFill>
                  <a:srgbClr val="000000"/>
                </a:solidFill>
                <a:latin typeface="Calibri" charset="0"/>
              </a:rPr>
              <a:pPr algn="r" eaLnBrk="1" fontAlgn="base" hangingPunct="1">
                <a:spcBef>
                  <a:spcPct val="0"/>
                </a:spcBef>
                <a:spcAft>
                  <a:spcPct val="0"/>
                </a:spcAft>
                <a:buClr>
                  <a:srgbClr val="000000"/>
                </a:buClr>
                <a:buSzPct val="100000"/>
                <a:buFont typeface="Calibri" charset="0"/>
                <a:buNone/>
              </a:pPr>
              <a:t>22</a:t>
            </a:fld>
            <a:endParaRPr lang="en-GB" sz="1200">
              <a:solidFill>
                <a:srgbClr val="000000"/>
              </a:solidFill>
              <a:latin typeface="Calibri" charset="0"/>
            </a:endParaRPr>
          </a:p>
        </p:txBody>
      </p:sp>
      <p:sp>
        <p:nvSpPr>
          <p:cNvPr id="11571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lnSpc>
                <a:spcPct val="93000"/>
              </a:lnSpc>
              <a:spcBef>
                <a:spcPct val="0"/>
              </a:spcBef>
              <a:spcAft>
                <a:spcPct val="0"/>
              </a:spcAft>
              <a:buClr>
                <a:srgbClr val="FFFFFF"/>
              </a:buClr>
              <a:buSzPct val="100000"/>
              <a:buFont typeface="Arial" charset="0"/>
              <a:buNone/>
            </a:pPr>
            <a:endParaRPr lang="en-US">
              <a:solidFill>
                <a:srgbClr val="FFFFFF"/>
              </a:solidFill>
              <a:latin typeface="Arial" charset="0"/>
            </a:endParaRPr>
          </a:p>
        </p:txBody>
      </p:sp>
      <p:sp>
        <p:nvSpPr>
          <p:cNvPr id="115718" name="Rectangle 3"/>
          <p:cNvSpPr>
            <a:spLocks noGrp="1" noChangeArrowheads="1"/>
          </p:cNvSpPr>
          <p:nvPr>
            <p:ph type="body"/>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numCol="1" anchor="ctr" anchorCtr="0" compatLnSpc="1">
            <a:prstTxWarp prst="textNoShape">
              <a:avLst/>
            </a:prstTxWarp>
          </a:bodyPr>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sz="1200" kern="1200">
                <a:solidFill>
                  <a:schemeClr val="tx1"/>
                </a:solidFill>
                <a:effectLst/>
                <a:latin typeface="+mn-lt"/>
                <a:ea typeface="+mn-ea"/>
                <a:cs typeface="+mn-cs"/>
              </a:rPr>
              <a:t>The Messiah will reunite and restore the nation (5:2-3).</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Messiah will care for the people and give them security (5:4).</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Messiah will destroy Israel’s enemies (5:5-9).</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Messiah will purge Israel of reliance on military power (5:10-11).</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Messiah will destroy false worship within Israel (5:12-15).</a:t>
            </a:r>
            <a:endParaRPr lang="en-SG" sz="1200" kern="1200">
              <a:solidFill>
                <a:schemeClr val="tx1"/>
              </a:solidFill>
              <a:effectLst/>
              <a:latin typeface="+mn-lt"/>
              <a:ea typeface="+mn-ea"/>
              <a:cs typeface="+mn-cs"/>
            </a:endParaRPr>
          </a:p>
          <a:p>
            <a:endParaRPr lang="en-US">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165</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166</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169</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59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Micah has much to say about judgment upon Judah and the messianic kingdom.  However, the exploitation of God’s people has become the focus in the teaching of the book by most preachers and teachers.  This makes Micah 6:8 to most preached verse.</a:t>
            </a:r>
          </a:p>
        </p:txBody>
      </p:sp>
      <p:sp>
        <p:nvSpPr>
          <p:cNvPr id="12595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A664CD-D849-7F46-9615-C795C92B4D9E}" type="slidenum">
              <a:rPr lang="en-US" sz="1200">
                <a:solidFill>
                  <a:prstClr val="black"/>
                </a:solidFill>
              </a:rPr>
              <a:pPr eaLnBrk="1" hangingPunct="1"/>
              <a:t>171</a:t>
            </a:fld>
            <a:endParaRPr lang="en-US" sz="1200">
              <a:solidFill>
                <a:prstClr val="black"/>
              </a:solidFil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174</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5521E5-B1AB-D346-8239-A53DEBA30D40}" type="slidenum">
              <a:rPr lang="en-US" sz="1200">
                <a:solidFill>
                  <a:srgbClr val="000000"/>
                </a:solidFill>
              </a:rPr>
              <a:pPr eaLnBrk="1" hangingPunct="1"/>
              <a:t>28</a:t>
            </a:fld>
            <a:endParaRPr lang="en-US" sz="1200">
              <a:solidFill>
                <a:srgbClr val="000000"/>
              </a:solidFill>
            </a:endParaRPr>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177</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183</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185</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tLang="zh-CN">
              <a:latin typeface="Arial"/>
              <a:ea typeface="ＭＳ Ｐゴシック" charset="0"/>
              <a:cs typeface="Arial"/>
            </a:endParaRPr>
          </a:p>
          <a:p>
            <a:pPr eaLnBrk="1" hangingPunct="1"/>
            <a:r>
              <a:rPr lang="en-US" altLang="zh-CN">
                <a:latin typeface="Arial"/>
                <a:ea typeface="ＭＳ Ｐゴシック" charset="0"/>
                <a:cs typeface="Arial"/>
              </a:rPr>
              <a:t>God’s promised land stretched northeard</a:t>
            </a:r>
            <a:r>
              <a:rPr lang="en-US" altLang="zh-CN" baseline="0">
                <a:latin typeface="Arial"/>
                <a:ea typeface="ＭＳ Ｐゴシック" charset="0"/>
                <a:cs typeface="Arial"/>
              </a:rPr>
              <a:t> </a:t>
            </a:r>
            <a:r>
              <a:rPr lang="en-US" altLang="zh-CN">
                <a:latin typeface="Arial"/>
                <a:ea typeface="ＭＳ Ｐゴシック" charset="0"/>
                <a:cs typeface="Arial"/>
              </a:rPr>
              <a:t>from the small wadi of Egypt south in the Sinai to the large Euphrates</a:t>
            </a:r>
            <a:r>
              <a:rPr lang="en-US" altLang="zh-CN" baseline="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endParaRPr lang="zh-CN" altLang="en-US">
              <a:latin typeface="Arial"/>
              <a:ea typeface="ＭＳ Ｐゴシック" charset="0"/>
              <a:cs typeface="Arial"/>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Rectangle 2"/>
          <p:cNvSpPr>
            <a:spLocks noGrp="1" noRot="1" noChangeAspect="1" noChangeArrowheads="1"/>
          </p:cNvSpPr>
          <p:nvPr>
            <p:ph type="sldImg"/>
          </p:nvPr>
        </p:nvSpPr>
        <p:spPr>
          <a:solidFill>
            <a:srgbClr val="FFFFFF"/>
          </a:solidFill>
          <a:ln/>
        </p:spPr>
      </p:sp>
      <p:sp>
        <p:nvSpPr>
          <p:cNvPr id="81817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Rectangle 2"/>
          <p:cNvSpPr>
            <a:spLocks noGrp="1" noRot="1" noChangeAspect="1" noChangeArrowheads="1"/>
          </p:cNvSpPr>
          <p:nvPr>
            <p:ph type="sldImg"/>
          </p:nvPr>
        </p:nvSpPr>
        <p:spPr>
          <a:solidFill>
            <a:srgbClr val="FFFFFF"/>
          </a:solidFill>
          <a:ln/>
        </p:spPr>
      </p:sp>
      <p:sp>
        <p:nvSpPr>
          <p:cNvPr id="81817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188</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tLang="zh-CN">
              <a:latin typeface="Arial"/>
              <a:ea typeface="ＭＳ Ｐゴシック" charset="0"/>
              <a:cs typeface="Arial"/>
            </a:endParaRPr>
          </a:p>
          <a:p>
            <a:pPr eaLnBrk="1" hangingPunct="1"/>
            <a:r>
              <a:rPr lang="en-US" altLang="zh-CN">
                <a:latin typeface="Arial"/>
                <a:ea typeface="ＭＳ Ｐゴシック" charset="0"/>
                <a:cs typeface="Arial"/>
              </a:rPr>
              <a:t>God’s promised land stretched northeard</a:t>
            </a:r>
            <a:r>
              <a:rPr lang="en-US" altLang="zh-CN" baseline="0">
                <a:latin typeface="Arial"/>
                <a:ea typeface="ＭＳ Ｐゴシック" charset="0"/>
                <a:cs typeface="Arial"/>
              </a:rPr>
              <a:t> </a:t>
            </a:r>
            <a:r>
              <a:rPr lang="en-US" altLang="zh-CN">
                <a:latin typeface="Arial"/>
                <a:ea typeface="ＭＳ Ｐゴシック" charset="0"/>
                <a:cs typeface="Arial"/>
              </a:rPr>
              <a:t>from the small wadi of Egypt south in the Sinai to the large Euphrates</a:t>
            </a:r>
            <a:r>
              <a:rPr lang="en-US" altLang="zh-CN" baseline="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endParaRPr lang="zh-CN" altLang="en-US">
              <a:latin typeface="Arial"/>
              <a:ea typeface="ＭＳ Ｐゴシック" charset="0"/>
              <a:cs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Arial" panose="020B0604020202020204" pitchFamily="34" charset="0"/>
                <a:cs typeface="Arial" panose="020B0604020202020204" pitchFamily="34" charset="0"/>
              </a:rPr>
              <a:t>This sequence of 16 slides appear in three OT Survey presentations: </a:t>
            </a:r>
          </a:p>
          <a:p>
            <a:pPr>
              <a:defRPr/>
            </a:pPr>
            <a:r>
              <a:rPr lang="en-US" dirty="0">
                <a:latin typeface="Arial" panose="020B0604020202020204" pitchFamily="34" charset="0"/>
                <a:cs typeface="Arial" panose="020B0604020202020204" pitchFamily="34" charset="0"/>
              </a:rPr>
              <a:t>23-Isaiah 1–23 slides 31-46</a:t>
            </a:r>
          </a:p>
          <a:p>
            <a:pPr>
              <a:defRPr/>
            </a:pPr>
            <a:r>
              <a:rPr lang="en-US" dirty="0">
                <a:latin typeface="Arial" panose="020B0604020202020204" pitchFamily="34" charset="0"/>
                <a:cs typeface="Arial" panose="020B0604020202020204" pitchFamily="34" charset="0"/>
              </a:rPr>
              <a:t>30-Amos slides 25-40</a:t>
            </a:r>
          </a:p>
          <a:p>
            <a:pPr>
              <a:defRPr/>
            </a:pPr>
            <a:r>
              <a:rPr lang="en-US" dirty="0">
                <a:latin typeface="Arial" panose="020B0604020202020204" pitchFamily="34" charset="0"/>
                <a:cs typeface="Arial" panose="020B0604020202020204" pitchFamily="34" charset="0"/>
              </a:rPr>
              <a:t>33-Micah slides 32-47</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094E-1E19-C94C-A021-4ED6A727D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23134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36965924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194</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195</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fontAlgn="base" hangingPunct="0">
              <a:spcBef>
                <a:spcPct val="0"/>
              </a:spcBef>
              <a:spcAft>
                <a:spcPct val="0"/>
              </a:spcAft>
            </a:pPr>
            <a:fld id="{85ED973E-BB47-5849-928E-AEA904E84CB3}" type="slidenum">
              <a:rPr lang="en-US" sz="1200" kern="1200">
                <a:solidFill>
                  <a:prstClr val="black"/>
                </a:solidFill>
                <a:latin typeface="Times New Roman" charset="0"/>
              </a:rPr>
              <a:pPr algn="r" eaLnBrk="0" fontAlgn="base" hangingPunct="0">
                <a:spcBef>
                  <a:spcPct val="0"/>
                </a:spcBef>
                <a:spcAft>
                  <a:spcPct val="0"/>
                </a:spcAft>
              </a:pPr>
              <a:t>197</a:t>
            </a:fld>
            <a:endParaRPr lang="en-US" sz="1200" kern="1200">
              <a:solidFill>
                <a:prstClr val="black"/>
              </a:solidFill>
              <a:latin typeface="Times New Roman" charset="0"/>
            </a:endParaRPr>
          </a:p>
        </p:txBody>
      </p:sp>
      <p:sp>
        <p:nvSpPr>
          <p:cNvPr id="256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fontAlgn="base" hangingPunct="0">
              <a:spcBef>
                <a:spcPct val="0"/>
              </a:spcBef>
              <a:spcAft>
                <a:spcPct val="0"/>
              </a:spcAft>
            </a:pPr>
            <a:fld id="{EF41BF41-2724-D442-95E3-53A4EC8E4821}" type="slidenum">
              <a:rPr lang="en-US" sz="1200" kern="1200">
                <a:solidFill>
                  <a:prstClr val="black"/>
                </a:solidFill>
              </a:rPr>
              <a:pPr algn="r" eaLnBrk="0" fontAlgn="base" hangingPunct="0">
                <a:spcBef>
                  <a:spcPct val="0"/>
                </a:spcBef>
                <a:spcAft>
                  <a:spcPct val="0"/>
                </a:spcAft>
              </a:pPr>
              <a:t>197</a:t>
            </a:fld>
            <a:endParaRPr lang="en-US" sz="1200" kern="1200">
              <a:solidFill>
                <a:prstClr val="black"/>
              </a:solidFill>
            </a:endParaRPr>
          </a:p>
        </p:txBody>
      </p:sp>
      <p:sp>
        <p:nvSpPr>
          <p:cNvPr id="256003" name="Rectangle 2"/>
          <p:cNvSpPr>
            <a:spLocks noGrp="1" noRot="1" noChangeAspect="1" noChangeArrowheads="1" noTextEdit="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613FE8-D5BB-7B44-B6CC-7F5C63CA17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3812957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http://www.huffingtonpost.com/2014/02/27/dobri-dobrev_n_4867974.html</a:t>
            </a:r>
          </a:p>
          <a:p>
            <a:pPr marL="0" marR="0" indent="0" algn="l" defTabSz="457200" rtl="0" eaLnBrk="1" fontAlgn="auto" latinLnBrk="0" hangingPunct="1">
              <a:lnSpc>
                <a:spcPct val="100000"/>
              </a:lnSpc>
              <a:spcBef>
                <a:spcPts val="0"/>
              </a:spcBef>
              <a:spcAft>
                <a:spcPts val="0"/>
              </a:spcAft>
              <a:buClrTx/>
              <a:buSzTx/>
              <a:buFontTx/>
              <a:buNone/>
              <a:tabLst/>
              <a:defRPr/>
            </a:pPr>
            <a:r>
              <a:rPr lang="de-DE">
                <a:hlinkClick r:id="rId3"/>
              </a:rPr>
              <a:t>IMPACT </a:t>
            </a:r>
            <a:r>
              <a:rPr lang="de-DE"/>
              <a:t>02/27/2014 04:10 pm ET | </a:t>
            </a:r>
            <a:r>
              <a:rPr lang="de-DE" b="1"/>
              <a:t>Updated</a:t>
            </a:r>
            <a:r>
              <a:rPr lang="de-DE"/>
              <a:t> Mar 14, 2014 </a:t>
            </a:r>
          </a:p>
          <a:p>
            <a:endParaRPr lang="en-US"/>
          </a:p>
          <a:p>
            <a:r>
              <a:rPr lang="en-US"/>
              <a:t>To the unfamiliar passerby, Dobri Dobrev, 99, may come off as a haggard beggar who depends on the kindness of strangers to get by in life. </a:t>
            </a:r>
          </a:p>
          <a:p>
            <a:r>
              <a:rPr lang="en-US"/>
              <a:t>But, for the residents of Sofia, Bulgaria, Dobrev is nothing of the sort. Rather, the area’s fixture has been called a “saint” and a “divine stranger,” </a:t>
            </a:r>
            <a:r>
              <a:rPr lang="en-US">
                <a:hlinkClick r:id="rId4"/>
              </a:rPr>
              <a:t>according to a website dedicated to Dobrev.</a:t>
            </a:r>
            <a:r>
              <a:rPr lang="en-US"/>
              <a:t> </a:t>
            </a:r>
          </a:p>
          <a:p>
            <a:r>
              <a:rPr lang="en-US"/>
              <a:t>Dobrev </a:t>
            </a:r>
            <a:r>
              <a:rPr lang="en-US">
                <a:hlinkClick r:id="rId5"/>
              </a:rPr>
              <a:t>lost most of his hearing during World War II</a:t>
            </a:r>
            <a:r>
              <a:rPr lang="en-US"/>
              <a:t>, according to Yahoo News Canada. He lives more than 15 miles outside of Sofia, a distance he used to trek by foot, but he now relies on the bus, according to SaintDobry.com. He spends his days asking people for money, but </a:t>
            </a:r>
            <a:r>
              <a:rPr lang="en-US">
                <a:hlinkClick r:id="rId4"/>
              </a:rPr>
              <a:t>he doesn’t keep a cent.</a:t>
            </a:r>
            <a:endParaRPr lang="en-US"/>
          </a:p>
          <a:p>
            <a:r>
              <a:rPr lang="en-US"/>
              <a:t>The generous guy lives off of his monthly pension of 80 euros (about $100) and gives all his donations to institutions that are most dear to him: churches and orphanages. </a:t>
            </a:r>
          </a:p>
          <a:p>
            <a:br>
              <a:rPr lang="en-US"/>
            </a:br>
            <a:r>
              <a:rPr lang="en-US">
                <a:hlinkClick r:id="rId6"/>
              </a:rPr>
              <a:t>Photo credit: Laura / Panoramio </a:t>
            </a:r>
            <a:endParaRPr lang="en-US"/>
          </a:p>
          <a:p>
            <a:r>
              <a:rPr lang="en-US"/>
              <a:t>Last year, </a:t>
            </a:r>
            <a:r>
              <a:rPr lang="en-US">
                <a:hlinkClick r:id="rId7"/>
              </a:rPr>
              <a:t>Reddit user Nullvoid123</a:t>
            </a:r>
            <a:r>
              <a:rPr lang="en-US"/>
              <a:t> wrote on the site that he has met Dobrev a number of times and that the beneficent man said he once “did a bad thing,” and is now trying to make up for his past transgressions by helping others. </a:t>
            </a:r>
          </a:p>
          <a:p>
            <a:r>
              <a:rPr lang="en-US"/>
              <a:t>Dobrev has made a number of generous donations throughout the years to churches, but one of his largest gifts was when he gave 35,700 lev (more than $24,000) to the </a:t>
            </a:r>
            <a:r>
              <a:rPr lang="en-US">
                <a:hlinkClick r:id="rId8"/>
              </a:rPr>
              <a:t>St. Alexander Nevsky Cathedral</a:t>
            </a:r>
            <a:r>
              <a:rPr lang="en-US"/>
              <a:t>, according to a video released by the church. He has also been known to </a:t>
            </a:r>
            <a:r>
              <a:rPr lang="en-US">
                <a:hlinkClick r:id="rId9"/>
              </a:rPr>
              <a:t>give money to orphanages</a:t>
            </a:r>
            <a:r>
              <a:rPr lang="en-US"/>
              <a:t> to help them pay their utility bills. </a:t>
            </a:r>
          </a:p>
          <a:p>
            <a:r>
              <a:rPr lang="en-US"/>
              <a:t>“The good will is just and true. Everything in it is good,” </a:t>
            </a:r>
            <a:r>
              <a:rPr lang="en-US">
                <a:hlinkClick r:id="rId10"/>
              </a:rPr>
              <a:t>Dobrev said in the film “Mite,”</a:t>
            </a:r>
            <a:r>
              <a:rPr lang="en-US"/>
              <a:t> which was produced in 2000. “We must not lie, nor steal, nor commit adultery. We must love each other as God loves us.”</a:t>
            </a:r>
          </a:p>
          <a:p>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http://www.huffingtonpost.com/2014/02/27/dobri-dobrev_n_4867974.html</a:t>
            </a:r>
          </a:p>
          <a:p>
            <a:pPr marL="0" marR="0" indent="0" algn="l" defTabSz="457200" rtl="0" eaLnBrk="1" fontAlgn="auto" latinLnBrk="0" hangingPunct="1">
              <a:lnSpc>
                <a:spcPct val="100000"/>
              </a:lnSpc>
              <a:spcBef>
                <a:spcPts val="0"/>
              </a:spcBef>
              <a:spcAft>
                <a:spcPts val="0"/>
              </a:spcAft>
              <a:buClrTx/>
              <a:buSzTx/>
              <a:buFontTx/>
              <a:buNone/>
              <a:tabLst/>
              <a:defRPr/>
            </a:pPr>
            <a:r>
              <a:rPr lang="de-DE">
                <a:hlinkClick r:id="rId3"/>
              </a:rPr>
              <a:t>IMPACT </a:t>
            </a:r>
            <a:r>
              <a:rPr lang="de-DE"/>
              <a:t>02/27/2014 04:10 pm ET | </a:t>
            </a:r>
            <a:r>
              <a:rPr lang="de-DE" b="1"/>
              <a:t>Updated</a:t>
            </a:r>
            <a:r>
              <a:rPr lang="de-DE"/>
              <a:t> Mar 14, 2014 </a:t>
            </a:r>
          </a:p>
          <a:p>
            <a:endParaRPr lang="en-US"/>
          </a:p>
          <a:p>
            <a:r>
              <a:rPr lang="en-US"/>
              <a:t>To the unfamiliar passerby, Dobri Dobrev, 99, may come off as a haggard beggar who depends on the kindness of strangers to get by in life. </a:t>
            </a:r>
          </a:p>
          <a:p>
            <a:r>
              <a:rPr lang="en-US"/>
              <a:t>But, for the residents of Sofia, Bulgaria, Dobrev is nothing of the sort. Rather, the area’s fixture has been called a “saint” and a “divine stranger,” </a:t>
            </a:r>
            <a:r>
              <a:rPr lang="en-US">
                <a:hlinkClick r:id="rId4"/>
              </a:rPr>
              <a:t>according to a website dedicated to Dobrev.</a:t>
            </a:r>
            <a:r>
              <a:rPr lang="en-US"/>
              <a:t> </a:t>
            </a:r>
          </a:p>
          <a:p>
            <a:r>
              <a:rPr lang="en-US"/>
              <a:t>Dobrev </a:t>
            </a:r>
            <a:r>
              <a:rPr lang="en-US">
                <a:hlinkClick r:id="rId5"/>
              </a:rPr>
              <a:t>lost most of his hearing during World War II</a:t>
            </a:r>
            <a:r>
              <a:rPr lang="en-US"/>
              <a:t>, according to Yahoo News Canada. He lives more than 15 miles outside of Sofia, a distance he used to trek by foot, but he now relies on the bus, according to SaintDobry.com. He spends his days asking people for money, but </a:t>
            </a:r>
            <a:r>
              <a:rPr lang="en-US">
                <a:hlinkClick r:id="rId4"/>
              </a:rPr>
              <a:t>he doesn’t keep a cent.</a:t>
            </a:r>
            <a:endParaRPr lang="en-US"/>
          </a:p>
          <a:p>
            <a:r>
              <a:rPr lang="en-US"/>
              <a:t>The generous guy lives off of his monthly pension of 80 euros (about $100) and gives all his donations to institutions that are most dear to him: churches and orphanages. </a:t>
            </a:r>
          </a:p>
          <a:p>
            <a:br>
              <a:rPr lang="en-US"/>
            </a:br>
            <a:r>
              <a:rPr lang="en-US">
                <a:hlinkClick r:id="rId6"/>
              </a:rPr>
              <a:t>Photo credit: Laura / Panoramio </a:t>
            </a:r>
            <a:endParaRPr lang="en-US"/>
          </a:p>
          <a:p>
            <a:r>
              <a:rPr lang="en-US"/>
              <a:t>Last year, </a:t>
            </a:r>
            <a:r>
              <a:rPr lang="en-US">
                <a:hlinkClick r:id="rId7"/>
              </a:rPr>
              <a:t>Reddit user Nullvoid123</a:t>
            </a:r>
            <a:r>
              <a:rPr lang="en-US"/>
              <a:t> wrote on the site that he has met Dobrev a number of times and that the beneficent man said he once “did a bad thing,” and is now trying to make up for his past transgressions by helping others. </a:t>
            </a:r>
          </a:p>
          <a:p>
            <a:r>
              <a:rPr lang="en-US"/>
              <a:t>Dobrev has made a number of generous donations throughout the years to churches, but one of his largest gifts was when he gave 35,700 lev (more than $24,000) to the </a:t>
            </a:r>
            <a:r>
              <a:rPr lang="en-US">
                <a:hlinkClick r:id="rId8"/>
              </a:rPr>
              <a:t>St. Alexander Nevsky Cathedral</a:t>
            </a:r>
            <a:r>
              <a:rPr lang="en-US"/>
              <a:t>, according to a video released by the church. He has also been known to </a:t>
            </a:r>
            <a:r>
              <a:rPr lang="en-US">
                <a:hlinkClick r:id="rId9"/>
              </a:rPr>
              <a:t>give money to orphanages</a:t>
            </a:r>
            <a:r>
              <a:rPr lang="en-US"/>
              <a:t> to help them pay their utility bills. </a:t>
            </a:r>
          </a:p>
          <a:p>
            <a:r>
              <a:rPr lang="en-US"/>
              <a:t>“The good will is just and true. Everything in it is good,” </a:t>
            </a:r>
            <a:r>
              <a:rPr lang="en-US">
                <a:hlinkClick r:id="rId10"/>
              </a:rPr>
              <a:t>Dobrev said in the film “Mite,”</a:t>
            </a:r>
            <a:r>
              <a:rPr lang="en-US"/>
              <a:t> which was produced in 2000. “We must not lie, nor steal, nor commit adultery. We must love each other as God loves us.”</a:t>
            </a:r>
          </a:p>
          <a:p>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http://www.huffingtonpost.com/2014/02/27/dobri-dobrev_n_4867974.html</a:t>
            </a:r>
          </a:p>
          <a:p>
            <a:pPr marL="0" marR="0" indent="0" algn="l" defTabSz="457200" rtl="0" eaLnBrk="1" fontAlgn="auto" latinLnBrk="0" hangingPunct="1">
              <a:lnSpc>
                <a:spcPct val="100000"/>
              </a:lnSpc>
              <a:spcBef>
                <a:spcPts val="0"/>
              </a:spcBef>
              <a:spcAft>
                <a:spcPts val="0"/>
              </a:spcAft>
              <a:buClrTx/>
              <a:buSzTx/>
              <a:buFontTx/>
              <a:buNone/>
              <a:tabLst/>
              <a:defRPr/>
            </a:pPr>
            <a:r>
              <a:rPr lang="de-DE">
                <a:hlinkClick r:id="rId3"/>
              </a:rPr>
              <a:t>IMPACT </a:t>
            </a:r>
            <a:r>
              <a:rPr lang="de-DE"/>
              <a:t>02/27/2014 04:10 pm ET | </a:t>
            </a:r>
            <a:r>
              <a:rPr lang="de-DE" b="1"/>
              <a:t>Updated</a:t>
            </a:r>
            <a:r>
              <a:rPr lang="de-DE"/>
              <a:t> Mar 14, 2014 </a:t>
            </a:r>
          </a:p>
          <a:p>
            <a:endParaRPr lang="en-US"/>
          </a:p>
          <a:p>
            <a:r>
              <a:rPr lang="en-US"/>
              <a:t>To the unfamiliar passerby, Dobri Dobrev, 99, may come off as a haggard beggar who depends on the kindness of strangers to get by in life. </a:t>
            </a:r>
          </a:p>
          <a:p>
            <a:r>
              <a:rPr lang="en-US"/>
              <a:t>But, for the residents of Sofia, Bulgaria, Dobrev is nothing of the sort. Rather, the area’s fixture has been called a “saint” and a “divine stranger,” </a:t>
            </a:r>
            <a:r>
              <a:rPr lang="en-US">
                <a:hlinkClick r:id="rId4"/>
              </a:rPr>
              <a:t>according to a website dedicated to Dobrev.</a:t>
            </a:r>
            <a:r>
              <a:rPr lang="en-US"/>
              <a:t> </a:t>
            </a:r>
          </a:p>
          <a:p>
            <a:r>
              <a:rPr lang="en-US"/>
              <a:t>Dobrev </a:t>
            </a:r>
            <a:r>
              <a:rPr lang="en-US">
                <a:hlinkClick r:id="rId5"/>
              </a:rPr>
              <a:t>lost most of his hearing during World War II</a:t>
            </a:r>
            <a:r>
              <a:rPr lang="en-US"/>
              <a:t>, according to Yahoo News Canada. He lives more than 15 miles outside of Sofia, a distance he used to trek by foot, but he now relies on the bus, according to SaintDobry.com. He spends his days asking people for money, but </a:t>
            </a:r>
            <a:r>
              <a:rPr lang="en-US">
                <a:hlinkClick r:id="rId4"/>
              </a:rPr>
              <a:t>he doesn’t keep a cent.</a:t>
            </a:r>
            <a:endParaRPr lang="en-US"/>
          </a:p>
          <a:p>
            <a:r>
              <a:rPr lang="en-US"/>
              <a:t>The generous guy lives off of his monthly pension of 80 euros (about $100) and gives all his donations to institutions that are most dear to him: churches and orphanages. </a:t>
            </a:r>
          </a:p>
          <a:p>
            <a:br>
              <a:rPr lang="en-US"/>
            </a:br>
            <a:r>
              <a:rPr lang="en-US">
                <a:hlinkClick r:id="rId6"/>
              </a:rPr>
              <a:t>Photo credit: Laura / Panoramio </a:t>
            </a:r>
            <a:endParaRPr lang="en-US"/>
          </a:p>
          <a:p>
            <a:r>
              <a:rPr lang="en-US"/>
              <a:t>Last year, </a:t>
            </a:r>
            <a:r>
              <a:rPr lang="en-US">
                <a:hlinkClick r:id="rId7"/>
              </a:rPr>
              <a:t>Reddit user Nullvoid123</a:t>
            </a:r>
            <a:r>
              <a:rPr lang="en-US"/>
              <a:t> wrote on the site that he has met Dobrev a number of times and that the beneficent man said he once “did a bad thing,” and is now trying to make up for his past transgressions by helping others. </a:t>
            </a:r>
          </a:p>
          <a:p>
            <a:r>
              <a:rPr lang="en-US"/>
              <a:t>Dobrev has made a number of generous donations throughout the years to churches, but one of his largest gifts was when he gave 35,700 lev (more than $24,000) to the </a:t>
            </a:r>
            <a:r>
              <a:rPr lang="en-US">
                <a:hlinkClick r:id="rId8"/>
              </a:rPr>
              <a:t>St. Alexander Nevsky Cathedral</a:t>
            </a:r>
            <a:r>
              <a:rPr lang="en-US"/>
              <a:t>, according to a video released by the church. He has also been known to </a:t>
            </a:r>
            <a:r>
              <a:rPr lang="en-US">
                <a:hlinkClick r:id="rId9"/>
              </a:rPr>
              <a:t>give money to orphanages</a:t>
            </a:r>
            <a:r>
              <a:rPr lang="en-US"/>
              <a:t> to help them pay their utility bills. </a:t>
            </a:r>
          </a:p>
          <a:p>
            <a:r>
              <a:rPr lang="en-US"/>
              <a:t>“The good will is just and true. Everything in it is good,” </a:t>
            </a:r>
            <a:r>
              <a:rPr lang="en-US">
                <a:hlinkClick r:id="rId10"/>
              </a:rPr>
              <a:t>Dobrev said in the film “Mite,”</a:t>
            </a:r>
            <a:r>
              <a:rPr lang="en-US"/>
              <a:t> which was produced in 2000. “We must not lie, nor steal, nor commit adultery. We must love each other as God loves us.”</a:t>
            </a:r>
          </a:p>
          <a:p>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613FE8-D5BB-7B44-B6CC-7F5C63CA17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134513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212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9007728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224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613FE8-D5BB-7B44-B6CC-7F5C63CA17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48260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FE68F391-567E-844E-B7D2-7059D081BF91}"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63554"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pPr>
              <a:defRPr/>
            </a:pPr>
            <a:r>
              <a:rPr lang="en-US" dirty="0">
                <a:latin typeface="Arial" panose="020B0604020202020204" pitchFamily="34" charset="0"/>
                <a:cs typeface="Arial" panose="020B0604020202020204" pitchFamily="34" charset="0"/>
              </a:rPr>
              <a:t>Here is the BLM website in July 2020 when the USA thought that it was a peaceful movement highlighting injustice to black people.</a:t>
            </a:r>
          </a:p>
          <a:p>
            <a:pPr>
              <a:defRPr/>
            </a:pPr>
            <a:r>
              <a:rPr lang="en-US" dirty="0">
                <a:latin typeface="Arial" panose="020B0604020202020204" pitchFamily="34" charset="0"/>
                <a:cs typeface="Arial" panose="020B0604020202020204" pitchFamily="34" charset="0"/>
              </a:rPr>
              <a:t>• Few people actually looked at this BLM website to see the boxed texts above arguing that a family with a father and mother was “Western” and not comfortable—nor normal as homosexuality is just as normal.</a:t>
            </a:r>
          </a:p>
          <a:p>
            <a:pPr>
              <a:defRPr/>
            </a:pPr>
            <a:r>
              <a:rPr lang="en-US" dirty="0">
                <a:latin typeface="Arial" panose="020B0604020202020204" pitchFamily="34" charset="0"/>
                <a:cs typeface="Arial" panose="020B0604020202020204" pitchFamily="34" charset="0"/>
              </a:rPr>
              <a:t>But once evangelical teachers actually accessed the site, the boxes disappeared along with many other disturbing tenants of the movement.</a:t>
            </a:r>
          </a:p>
          <a:p>
            <a:pPr>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423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FE68F391-567E-844E-B7D2-7059D081BF91}"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63554"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pPr>
              <a:defRPr/>
            </a:pPr>
            <a:r>
              <a:rPr lang="en-US" dirty="0">
                <a:latin typeface="Arial" panose="020B0604020202020204" pitchFamily="34" charset="0"/>
                <a:cs typeface="Arial" panose="020B0604020202020204" pitchFamily="34" charset="0"/>
              </a:rPr>
              <a:t>The BLM website was thus scrubbed to affirm that </a:t>
            </a:r>
          </a:p>
          <a:p>
            <a:pPr>
              <a:defRPr/>
            </a:pPr>
            <a:r>
              <a:rPr lang="en-US" dirty="0">
                <a:latin typeface="Arial" panose="020B0604020202020204" pitchFamily="34" charset="0"/>
                <a:cs typeface="Arial" panose="020B0604020202020204" pitchFamily="34" charset="0"/>
              </a:rPr>
              <a:t>• BLM is “combating and countering acts of violence” as BLM protests burn down the cities of America!</a:t>
            </a:r>
          </a:p>
          <a:p>
            <a:pPr>
              <a:defRPr/>
            </a:pPr>
            <a:r>
              <a:rPr lang="en-US" dirty="0">
                <a:latin typeface="Arial" panose="020B0604020202020204" pitchFamily="34" charset="0"/>
                <a:cs typeface="Arial" panose="020B0604020202020204" pitchFamily="34" charset="0"/>
              </a:rPr>
              <a:t>Now only four tenants exist, though even these are problematic.</a:t>
            </a:r>
          </a:p>
          <a:p>
            <a:pPr>
              <a:defRPr/>
            </a:pPr>
            <a:r>
              <a:rPr lang="en-US" dirty="0">
                <a:latin typeface="Arial" panose="020B0604020202020204" pitchFamily="34" charset="0"/>
                <a:cs typeface="Arial" panose="020B0604020202020204" pitchFamily="34" charset="0"/>
              </a:rPr>
              <a:t>• “We are expansive…beyond the narrow nationalism…in Black communities” says they should not be patriotic Americans.</a:t>
            </a:r>
          </a:p>
          <a:p>
            <a:pPr>
              <a:defRPr/>
            </a:pPr>
            <a:r>
              <a:rPr lang="en-US" dirty="0">
                <a:latin typeface="Arial" panose="020B0604020202020204" pitchFamily="34" charset="0"/>
                <a:cs typeface="Arial" panose="020B0604020202020204" pitchFamily="34" charset="0"/>
              </a:rPr>
              <a:t>• “We affirm the lives of Black queer and trans folks…and all Black lives along the gender spectrum.”</a:t>
            </a:r>
          </a:p>
          <a:p>
            <a:pPr>
              <a:defRPr/>
            </a:pPr>
            <a:r>
              <a:rPr lang="en-US" dirty="0">
                <a:latin typeface="Arial" panose="020B0604020202020204" pitchFamily="34" charset="0"/>
                <a:cs typeface="Arial" panose="020B0604020202020204" pitchFamily="34" charset="0"/>
              </a:rPr>
              <a:t>• “We are working for a world where Black lives are no longer systematically targeted for demise.”</a:t>
            </a:r>
          </a:p>
        </p:txBody>
      </p:sp>
    </p:spTree>
    <p:extLst>
      <p:ext uri="{BB962C8B-B14F-4D97-AF65-F5344CB8AC3E}">
        <p14:creationId xmlns:p14="http://schemas.microsoft.com/office/powerpoint/2010/main" val="2172055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FE68F391-567E-844E-B7D2-7059D081BF91}"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63554"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r>
              <a:rPr lang="en-US" b="1" dirty="0">
                <a:latin typeface="Arial" panose="020B0604020202020204" pitchFamily="34" charset="0"/>
                <a:cs typeface="Arial" panose="020B0604020202020204" pitchFamily="34" charset="0"/>
              </a:rPr>
              <a:t>https://</a:t>
            </a:r>
            <a:r>
              <a:rPr lang="en-US" b="1" dirty="0" err="1">
                <a:latin typeface="Arial" panose="020B0604020202020204" pitchFamily="34" charset="0"/>
                <a:cs typeface="Arial" panose="020B0604020202020204" pitchFamily="34" charset="0"/>
              </a:rPr>
              <a:t>www.momsrising.org</a:t>
            </a:r>
            <a:r>
              <a:rPr lang="en-US" b="1" dirty="0">
                <a:latin typeface="Arial" panose="020B0604020202020204" pitchFamily="34" charset="0"/>
                <a:cs typeface="Arial" panose="020B0604020202020204" pitchFamily="34" charset="0"/>
              </a:rPr>
              <a:t>/blog/users/</a:t>
            </a:r>
            <a:r>
              <a:rPr lang="en-US" b="1" dirty="0" err="1">
                <a:latin typeface="Arial" panose="020B0604020202020204" pitchFamily="34" charset="0"/>
                <a:cs typeface="Arial" panose="020B0604020202020204" pitchFamily="34" charset="0"/>
              </a:rPr>
              <a:t>patrisse-cullors</a:t>
            </a: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Accessed 25 July 2020</a:t>
            </a:r>
          </a:p>
          <a:p>
            <a:r>
              <a:rPr lang="en-US" b="1" dirty="0">
                <a:latin typeface="Arial" panose="020B0604020202020204" pitchFamily="34" charset="0"/>
                <a:cs typeface="Arial" panose="020B0604020202020204" pitchFamily="34" charset="0"/>
              </a:rPr>
              <a:t>Patrisse Cullors</a:t>
            </a:r>
          </a:p>
          <a:p>
            <a:r>
              <a:rPr lang="en-US" dirty="0">
                <a:latin typeface="Arial" panose="020B0604020202020204" pitchFamily="34" charset="0"/>
                <a:cs typeface="Arial" panose="020B0604020202020204" pitchFamily="34" charset="0"/>
              </a:rPr>
              <a:t>Senior Fellow for Maternal Mortality</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Patrisse Cullors is an artist, organizer, and freedom fighter living and working in Los Angeles, CA. Internationally known as a co-founder of </a:t>
            </a:r>
            <a:r>
              <a:rPr lang="en-US" dirty="0">
                <a:latin typeface="Arial" panose="020B0604020202020204" pitchFamily="34" charset="0"/>
                <a:cs typeface="Arial" panose="020B0604020202020204" pitchFamily="34" charset="0"/>
                <a:hlinkClick r:id="rId3"/>
              </a:rPr>
              <a:t>Black Lives Matter</a:t>
            </a:r>
            <a:r>
              <a:rPr lang="en-US" dirty="0">
                <a:latin typeface="Arial" panose="020B0604020202020204" pitchFamily="34" charset="0"/>
                <a:cs typeface="Arial" panose="020B0604020202020204" pitchFamily="34" charset="0"/>
              </a:rPr>
              <a:t>, Patrisse is also the founder and a board member of Los Angeles based organization </a:t>
            </a:r>
            <a:r>
              <a:rPr lang="en-US" dirty="0">
                <a:latin typeface="Arial" panose="020B0604020202020204" pitchFamily="34" charset="0"/>
                <a:cs typeface="Arial" panose="020B0604020202020204" pitchFamily="34" charset="0"/>
                <a:hlinkClick r:id="rId4"/>
              </a:rPr>
              <a:t>Dignity and Power Now</a:t>
            </a:r>
            <a:r>
              <a:rPr lang="en-US" dirty="0">
                <a:latin typeface="Arial" panose="020B0604020202020204" pitchFamily="34" charset="0"/>
                <a:cs typeface="Arial" panose="020B0604020202020204" pitchFamily="34" charset="0"/>
              </a:rPr>
              <a:t>, and the director for truth and reinvestment at the </a:t>
            </a:r>
            <a:r>
              <a:rPr lang="en-US" dirty="0">
                <a:latin typeface="Arial" panose="020B0604020202020204" pitchFamily="34" charset="0"/>
                <a:cs typeface="Arial" panose="020B0604020202020204" pitchFamily="34" charset="0"/>
                <a:hlinkClick r:id="rId5"/>
              </a:rPr>
              <a:t>Ella Baker Center for Human Rights</a:t>
            </a:r>
            <a:r>
              <a:rPr lang="en-US" dirty="0">
                <a:latin typeface="Arial" panose="020B0604020202020204" pitchFamily="34" charset="0"/>
                <a:cs typeface="Arial" panose="020B0604020202020204" pitchFamily="34" charset="0"/>
              </a:rPr>
              <a:t>. She is also active in many other social justice organizations including </a:t>
            </a:r>
            <a:r>
              <a:rPr lang="en-US" dirty="0">
                <a:latin typeface="Arial" panose="020B0604020202020204" pitchFamily="34" charset="0"/>
                <a:cs typeface="Arial" panose="020B0604020202020204" pitchFamily="34" charset="0"/>
                <a:hlinkClick r:id="rId6"/>
              </a:rPr>
              <a:t>Black Organizing for Leadership and Dignity</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A self-described wife of Harriet Tubman, Patrisse Cullors has always been traveling on the path to freedom. Growing up with several of her loved ones experiencing incarceration and brutality at the hands of the state and coming out as queer at an early age, she has since worked tirelessly promoting law enforcement accountability across the world while focusing on addressing trauma and building on the resilience and health of the communities most affected.</a:t>
            </a:r>
          </a:p>
          <a:p>
            <a:r>
              <a:rPr lang="en-US" dirty="0">
                <a:latin typeface="Arial" panose="020B0604020202020204" pitchFamily="34" charset="0"/>
                <a:cs typeface="Arial" panose="020B0604020202020204" pitchFamily="34" charset="0"/>
              </a:rPr>
              <a:t>When Patrisse was 16 years old, she came out as queer and moved out of her home in the Valley. She formed close connections with other young, queer, women who were dealing with the challenges of poverty and being Black and Brown in the USA.</a:t>
            </a:r>
          </a:p>
          <a:p>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qz.com</a:t>
            </a:r>
            <a:r>
              <a:rPr lang="en-US" dirty="0">
                <a:latin typeface="Arial" panose="020B0604020202020204" pitchFamily="34" charset="0"/>
                <a:cs typeface="Arial" panose="020B0604020202020204" pitchFamily="34" charset="0"/>
              </a:rPr>
              <a:t>/1391762/black-lives-matter-co-founder-</a:t>
            </a:r>
            <a:r>
              <a:rPr lang="en-US" dirty="0" err="1">
                <a:latin typeface="Arial" panose="020B0604020202020204" pitchFamily="34" charset="0"/>
                <a:cs typeface="Arial" panose="020B0604020202020204" pitchFamily="34" charset="0"/>
              </a:rPr>
              <a:t>alicia</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garzas</a:t>
            </a:r>
            <a:r>
              <a:rPr lang="en-US" dirty="0">
                <a:latin typeface="Arial" panose="020B0604020202020204" pitchFamily="34" charset="0"/>
                <a:cs typeface="Arial" panose="020B0604020202020204" pitchFamily="34" charset="0"/>
              </a:rPr>
              <a:t>-definition-of-power/</a:t>
            </a:r>
          </a:p>
          <a:p>
            <a:r>
              <a:rPr lang="en-US" b="1" dirty="0">
                <a:latin typeface="Arial" panose="020B0604020202020204" pitchFamily="34" charset="0"/>
                <a:cs typeface="Arial" panose="020B0604020202020204" pitchFamily="34" charset="0"/>
              </a:rPr>
              <a:t>How the leader of Black Lives Matter defines “power”</a:t>
            </a:r>
          </a:p>
          <a:p>
            <a:r>
              <a:rPr lang="en-US" dirty="0">
                <a:latin typeface="Arial" panose="020B0604020202020204" pitchFamily="34" charset="0"/>
                <a:cs typeface="Arial" panose="020B0604020202020204" pitchFamily="34" charset="0"/>
              </a:rPr>
              <a:t>September 16, 2018</a:t>
            </a:r>
          </a:p>
          <a:p>
            <a:r>
              <a:rPr lang="en-US" dirty="0">
                <a:latin typeface="Arial" panose="020B0604020202020204" pitchFamily="34" charset="0"/>
                <a:cs typeface="Arial" panose="020B0604020202020204" pitchFamily="34" charset="0"/>
              </a:rPr>
              <a:t>By </a:t>
            </a:r>
            <a:r>
              <a:rPr lang="en-US" dirty="0">
                <a:latin typeface="Arial" panose="020B0604020202020204" pitchFamily="34" charset="0"/>
                <a:cs typeface="Arial" panose="020B0604020202020204" pitchFamily="34" charset="0"/>
                <a:hlinkClick r:id="rId7"/>
              </a:rPr>
              <a:t>Leah </a:t>
            </a:r>
            <a:r>
              <a:rPr lang="en-US" dirty="0" err="1">
                <a:latin typeface="Arial" panose="020B0604020202020204" pitchFamily="34" charset="0"/>
                <a:cs typeface="Arial" panose="020B0604020202020204" pitchFamily="34" charset="0"/>
                <a:hlinkClick r:id="rId7"/>
              </a:rPr>
              <a:t>Fessler</a:t>
            </a:r>
            <a:r>
              <a:rPr lang="en-US" dirty="0" err="1">
                <a:latin typeface="Arial" panose="020B0604020202020204" pitchFamily="34" charset="0"/>
                <a:cs typeface="Arial" panose="020B0604020202020204" pitchFamily="34" charset="0"/>
              </a:rPr>
              <a:t>Reporter</a:t>
            </a:r>
            <a:r>
              <a:rPr lang="en-US" dirty="0">
                <a:latin typeface="Arial" panose="020B0604020202020204" pitchFamily="34" charset="0"/>
                <a:cs typeface="Arial" panose="020B0604020202020204" pitchFamily="34" charset="0"/>
              </a:rPr>
              <a:t>, Quartz at Work</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Alicia Garza did not intend to start the Black Lives Matter movement when she posted on Facebook after George Zimmerman, a 34-year-old mixed race man, was acquitted for </a:t>
            </a:r>
            <a:r>
              <a:rPr lang="en-US" dirty="0">
                <a:latin typeface="Arial" panose="020B0604020202020204" pitchFamily="34" charset="0"/>
                <a:cs typeface="Arial" panose="020B0604020202020204" pitchFamily="34" charset="0"/>
                <a:hlinkClick r:id="rId8"/>
              </a:rPr>
              <a:t>murdering Trayvon Martin</a:t>
            </a:r>
            <a:r>
              <a:rPr lang="en-US" dirty="0">
                <a:latin typeface="Arial" panose="020B0604020202020204" pitchFamily="34" charset="0"/>
                <a:cs typeface="Arial" panose="020B0604020202020204" pitchFamily="34" charset="0"/>
              </a:rPr>
              <a:t>, a 17-year-old black child, in Sanford Florida, in February 2012. Martin was unarmed, carrying only </a:t>
            </a:r>
            <a:r>
              <a:rPr lang="en-US" dirty="0">
                <a:latin typeface="Arial" panose="020B0604020202020204" pitchFamily="34" charset="0"/>
                <a:cs typeface="Arial" panose="020B0604020202020204" pitchFamily="34" charset="0"/>
                <a:hlinkClick r:id="rId9"/>
              </a:rPr>
              <a:t>Skittles and an ice tea</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“When George Zimmerman was acquitted… I wrote a post on Facebook that we later called ‘</a:t>
            </a:r>
            <a:r>
              <a:rPr lang="en-US" dirty="0">
                <a:latin typeface="Arial" panose="020B0604020202020204" pitchFamily="34" charset="0"/>
                <a:cs typeface="Arial" panose="020B0604020202020204" pitchFamily="34" charset="0"/>
                <a:hlinkClick r:id="rId10"/>
              </a:rPr>
              <a:t>A Love Letter to Black People</a:t>
            </a:r>
            <a:r>
              <a:rPr lang="en-US" dirty="0">
                <a:latin typeface="Arial" panose="020B0604020202020204" pitchFamily="34" charset="0"/>
                <a:cs typeface="Arial" panose="020B0604020202020204" pitchFamily="34" charset="0"/>
              </a:rPr>
              <a:t>,'” said Garza, the co-founder of Black Lives Matter, while speaking at the </a:t>
            </a:r>
            <a:r>
              <a:rPr lang="en-US" dirty="0">
                <a:latin typeface="Arial" panose="020B0604020202020204" pitchFamily="34" charset="0"/>
                <a:cs typeface="Arial" panose="020B0604020202020204" pitchFamily="34" charset="0"/>
                <a:hlinkClick r:id="rId11"/>
              </a:rPr>
              <a:t>Lesbians Who Tech Summit</a:t>
            </a:r>
            <a:r>
              <a:rPr lang="en-US" dirty="0">
                <a:latin typeface="Arial" panose="020B0604020202020204" pitchFamily="34" charset="0"/>
                <a:cs typeface="Arial" panose="020B0604020202020204" pitchFamily="34" charset="0"/>
              </a:rPr>
              <a:t> in New York on Sept. 13.</a:t>
            </a:r>
          </a:p>
          <a:p>
            <a:r>
              <a:rPr lang="en-US" dirty="0">
                <a:latin typeface="Arial" panose="020B0604020202020204" pitchFamily="34" charset="0"/>
                <a:cs typeface="Arial" panose="020B0604020202020204" pitchFamily="34" charset="0"/>
              </a:rPr>
              <a:t>Garza, a black queer woman, is an Oakland-based organizer, writer, and public speaker who is currently the special projects director for the National Domestic Workers Alliance, the nation’s leading voice for dignity and fairness for the millions of domestic workers in the United States.</a:t>
            </a:r>
          </a:p>
          <a:p>
            <a:endParaRPr lang="en-US" dirty="0">
              <a:latin typeface="Arial" panose="020B0604020202020204" pitchFamily="34" charset="0"/>
              <a:cs typeface="Arial" panose="020B0604020202020204" pitchFamily="34" charset="0"/>
            </a:endParaRPr>
          </a:p>
          <a:p>
            <a:pPr>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4128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FE68F391-567E-844E-B7D2-7059D081BF91}"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63554"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pPr>
              <a:defRPr/>
            </a:pPr>
            <a:r>
              <a:rPr lang="en-US" dirty="0">
                <a:latin typeface="Arial" panose="020B0604020202020204" pitchFamily="34" charset="0"/>
                <a:cs typeface="Arial" panose="020B0604020202020204" pitchFamily="34" charset="0"/>
              </a:rPr>
              <a:t>“Let’s say a man robs a store. Justice demands but one thing—that he be tried in a court of justice and, if he is found guilty, punished. </a:t>
            </a:r>
          </a:p>
          <a:p>
            <a:pPr>
              <a:defRPr/>
            </a:pPr>
            <a:r>
              <a:rPr lang="en-US" dirty="0">
                <a:latin typeface="Arial" panose="020B0604020202020204" pitchFamily="34" charset="0"/>
                <a:cs typeface="Arial" panose="020B0604020202020204" pitchFamily="34" charset="0"/>
              </a:rPr>
              <a:t>That is not how social justice works. Social justice doesn’t only ask if the person is guilty. It asks about his economic condition. Is he poor or wealthy? About his upbringing: What kind of childhood did he have? About his race or ethnicity: Is he a member of a group that has been historically oppressed? </a:t>
            </a:r>
          </a:p>
          <a:p>
            <a:pPr>
              <a:defRPr/>
            </a:pPr>
            <a:r>
              <a:rPr lang="en-US" dirty="0">
                <a:latin typeface="Arial" panose="020B0604020202020204" pitchFamily="34" charset="0"/>
                <a:cs typeface="Arial" panose="020B0604020202020204" pitchFamily="34" charset="0"/>
              </a:rPr>
              <a:t>Justice demands that everyone be equal under the law. Social justice demands that everyone be equal—period—economically, socially, and in every other possible way. Justice asks, “Who did it?” Social justice asks, “Why did he do it?”  </a:t>
            </a:r>
          </a:p>
        </p:txBody>
      </p:sp>
    </p:spTree>
    <p:extLst>
      <p:ext uri="{BB962C8B-B14F-4D97-AF65-F5344CB8AC3E}">
        <p14:creationId xmlns:p14="http://schemas.microsoft.com/office/powerpoint/2010/main" val="5075035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FE68F391-567E-844E-B7D2-7059D081BF91}"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63554"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pPr>
              <a:defRPr/>
            </a:pPr>
            <a:r>
              <a:rPr lang="en-US" dirty="0">
                <a:latin typeface="Arial" panose="020B0604020202020204" pitchFamily="34" charset="0"/>
                <a:cs typeface="Arial" panose="020B0604020202020204" pitchFamily="34" charset="0"/>
              </a:rPr>
              <a:t>BLM knows that they must control the narrative, so they shut down all forms of opposition. Those who disagree get protesters outside their homes to threaten the families of people who expose their Marxist agenda, and they find out about such people through this link on their website.</a:t>
            </a:r>
          </a:p>
        </p:txBody>
      </p:sp>
    </p:spTree>
    <p:extLst>
      <p:ext uri="{BB962C8B-B14F-4D97-AF65-F5344CB8AC3E}">
        <p14:creationId xmlns:p14="http://schemas.microsoft.com/office/powerpoint/2010/main" val="2292897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613FE8-D5BB-7B44-B6CC-7F5C63CA17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OT prophets like Amos and Isaiah and Micah and others did not prescribe a different form of “justice” based on ethnicity or wealth. Justice is blind and applies equally to all. </a:t>
            </a:r>
          </a:p>
        </p:txBody>
      </p:sp>
    </p:spTree>
    <p:extLst>
      <p:ext uri="{BB962C8B-B14F-4D97-AF65-F5344CB8AC3E}">
        <p14:creationId xmlns:p14="http://schemas.microsoft.com/office/powerpoint/2010/main" val="1524950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613FE8-D5BB-7B44-B6CC-7F5C63CA17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How we define terms is very important. Here is one depiction popular in 2020. Some USA examples:</a:t>
            </a:r>
          </a:p>
          <a:p>
            <a:pPr eaLnBrk="1" hangingPunct="1"/>
            <a:r>
              <a:rPr lang="en-US" dirty="0">
                <a:latin typeface="Arial" panose="020B0604020202020204" pitchFamily="34" charset="0"/>
                <a:ea typeface="ＭＳ Ｐゴシック" charset="0"/>
                <a:cs typeface="Arial" panose="020B0604020202020204" pitchFamily="34" charset="0"/>
              </a:rPr>
              <a:t>• INEQUALITY: Blacks were slaves until 1865 and could not go to evangelical seminaries until the 1960s.</a:t>
            </a:r>
          </a:p>
          <a:p>
            <a:pPr eaLnBrk="1" hangingPunct="1"/>
            <a:r>
              <a:rPr lang="en-US" dirty="0">
                <a:latin typeface="Arial" panose="020B0604020202020204" pitchFamily="34" charset="0"/>
                <a:ea typeface="ＭＳ Ｐゴシック" charset="0"/>
                <a:cs typeface="Arial" panose="020B0604020202020204" pitchFamily="34" charset="0"/>
              </a:rPr>
              <a:t>• EQUALITY: Laws in the 1960s allowed blacks into all schools—but they didn't have the money so the system (tree) still tilted towards whites.</a:t>
            </a:r>
          </a:p>
          <a:p>
            <a:pPr eaLnBrk="1" hangingPunct="1"/>
            <a:r>
              <a:rPr lang="en-US" dirty="0">
                <a:latin typeface="Arial" panose="020B0604020202020204" pitchFamily="34" charset="0"/>
                <a:ea typeface="ＭＳ Ｐゴシック" charset="0"/>
                <a:cs typeface="Arial" panose="020B0604020202020204" pitchFamily="34" charset="0"/>
              </a:rPr>
              <a:t>• EQUITY: Scholarships were then offered to blacks for schooling—but the system (tree) still tilted towards whites, who had a better education before seminary.</a:t>
            </a:r>
          </a:p>
          <a:p>
            <a:pPr eaLnBrk="1" hangingPunct="1"/>
            <a:r>
              <a:rPr lang="en-US" dirty="0">
                <a:latin typeface="Arial" panose="020B0604020202020204" pitchFamily="34" charset="0"/>
                <a:ea typeface="ＭＳ Ｐゴシック" charset="0"/>
                <a:cs typeface="Arial" panose="020B0604020202020204" pitchFamily="34" charset="0"/>
              </a:rPr>
              <a:t>• JUSTICE: Schools do not even know the ethnicity of applicants are thus are blind to any favoritism.</a:t>
            </a:r>
          </a:p>
        </p:txBody>
      </p:sp>
    </p:spTree>
    <p:extLst>
      <p:ext uri="{BB962C8B-B14F-4D97-AF65-F5344CB8AC3E}">
        <p14:creationId xmlns:p14="http://schemas.microsoft.com/office/powerpoint/2010/main" val="40219586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613FE8-D5BB-7B44-B6CC-7F5C63CA17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cs typeface="Arial" panose="020B0604020202020204" pitchFamily="34" charset="0"/>
              </a:rPr>
              <a:t>“In this first panel, inequality is shown as a bent over tree with the apples growing on only one side. The figure on the right stands questioning while the one on the left effortlessly waits to catch falling apples. My first issue here is that </a:t>
            </a:r>
            <a:r>
              <a:rPr lang="en-US" b="1" dirty="0">
                <a:latin typeface="Arial" panose="020B0604020202020204" pitchFamily="34" charset="0"/>
                <a:cs typeface="Arial" panose="020B0604020202020204" pitchFamily="34" charset="0"/>
              </a:rPr>
              <a:t>using a bent tree as a metaphor for inequality suggests that today’s staggering levels of inequality are at some level natural and to be expected, just as one expects a tree to grow naturally, when nothing could be further from the truth</a:t>
            </a:r>
            <a:r>
              <a:rPr lang="en-US" dirty="0">
                <a:latin typeface="Arial" panose="020B0604020202020204" pitchFamily="34" charset="0"/>
                <a:cs typeface="Arial" panose="020B0604020202020204" pitchFamily="34" charset="0"/>
              </a:rPr>
              <a:t>. As I write this in May of 2020, the coronavirus has killed three black Americans for every one white American, a disparity that goes back to redlining and the exclusion of black WWII veterans from the benefits of the GI Bill. </a:t>
            </a:r>
            <a:r>
              <a:rPr lang="en-US" b="1" dirty="0">
                <a:latin typeface="Arial" panose="020B0604020202020204" pitchFamily="34" charset="0"/>
                <a:cs typeface="Arial" panose="020B0604020202020204" pitchFamily="34" charset="0"/>
              </a:rPr>
              <a:t>There is nothing accidental about today’s inequality. It is a reflection of intentional systems of oppression established in the past that continue today to privilege rich white men.”</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426915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613FE8-D5BB-7B44-B6CC-7F5C63CA17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cs typeface="Arial" panose="020B0604020202020204" pitchFamily="34" charset="0"/>
              </a:rPr>
              <a:t>Armed with our understanding that this tree didn’t just grow this way, that somebody (probably the ancestors of the one on the left) must have manipulated the tree to grow to one side, we can extend this critique to how justice is depicted. With braces and a pulley, the tree has now been balanced out and both figures can access an equal distribution of fruit. This is lovely, but I’m confused as to why the ladders would be necessary at all if the system is truly bent towards justice? Moreover, I’m most concerned with how this </a:t>
            </a:r>
            <a:r>
              <a:rPr lang="en-US" b="1" dirty="0">
                <a:latin typeface="Arial" panose="020B0604020202020204" pitchFamily="34" charset="0"/>
                <a:cs typeface="Arial" panose="020B0604020202020204" pitchFamily="34" charset="0"/>
              </a:rPr>
              <a:t>depiction implies that broken and unjust systems are salvageable — that with a little bit of push and pull they can be “fixed” as the caption relates.</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simply isn’t true. </a:t>
            </a:r>
            <a:r>
              <a:rPr lang="en-US" b="1" dirty="0">
                <a:latin typeface="Arial" panose="020B0604020202020204" pitchFamily="34" charset="0"/>
                <a:cs typeface="Arial" panose="020B0604020202020204" pitchFamily="34" charset="0"/>
              </a:rPr>
              <a:t>Driving equity and justice isn’t about tinkering with systems that just ended up being imbalanced, it’s about dismantling oppressive systems that are working exactly as they were designed</a:t>
            </a:r>
            <a:r>
              <a:rPr lang="en-US" dirty="0">
                <a:latin typeface="Arial" panose="020B0604020202020204" pitchFamily="34" charset="0"/>
                <a:cs typeface="Arial" panose="020B0604020202020204" pitchFamily="34" charset="0"/>
              </a:rPr>
              <a:t>. I often tell people, we are building a world that has never existed before. To achieve justice we must be open to change that can be deeply radical and transformative.</a:t>
            </a:r>
          </a:p>
          <a:p>
            <a:r>
              <a:rPr lang="en-US" dirty="0">
                <a:latin typeface="Arial" panose="020B0604020202020204" pitchFamily="34" charset="0"/>
                <a:cs typeface="Arial" panose="020B0604020202020204" pitchFamily="34" charset="0"/>
              </a:rPr>
              <a:t>This is why I begin DEI work not with statistics and strategic plans, but with individual conversations. If they are to take the challenge of equity work seriously, leaders must exemplify self-awareness, open-mindedness, and the courage to listen and change when challenged.</a:t>
            </a:r>
          </a:p>
          <a:p>
            <a:r>
              <a:rPr lang="en-US" dirty="0">
                <a:latin typeface="Arial" panose="020B0604020202020204" pitchFamily="34" charset="0"/>
                <a:cs typeface="Arial" panose="020B0604020202020204" pitchFamily="34" charset="0"/>
              </a:rPr>
              <a:t>There are a host of other questions we could discuss about these cartoons. What should it look like if not a tree? What does it look like when there are not two people trying to pick apples, but two entire communities? Thinking about history and restorative justice, where was this tree planted and should it be moved?</a:t>
            </a:r>
          </a:p>
          <a:p>
            <a:r>
              <a:rPr lang="en-US" b="1" dirty="0">
                <a:latin typeface="Arial" panose="020B0604020202020204" pitchFamily="34" charset="0"/>
                <a:cs typeface="Arial" panose="020B0604020202020204" pitchFamily="34" charset="0"/>
              </a:rPr>
              <a:t>If it feels like I’m making this incredibly complicated, that’s because it really is that complicated.</a:t>
            </a:r>
            <a:r>
              <a:rPr lang="en-US" b="1" dirty="0">
                <a:latin typeface="Arial" panose="020B0604020202020204" pitchFamily="34" charset="0"/>
                <a:ea typeface="ＭＳ Ｐゴシック"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96199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613FE8-D5BB-7B44-B6CC-7F5C63CA17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In Racial Reconciliation, What Matters Is Truth</a:t>
            </a:r>
          </a:p>
          <a:p>
            <a:r>
              <a:rPr lang="en-US" dirty="0">
                <a:latin typeface="Arial" panose="020B0604020202020204" pitchFamily="34" charset="0"/>
                <a:cs typeface="Arial" panose="020B0604020202020204" pitchFamily="34" charset="0"/>
              </a:rPr>
              <a:t>Black Lives Matter has roots in radical Marxism and "fundamental transformation."</a:t>
            </a:r>
          </a:p>
          <a:p>
            <a:r>
              <a:rPr lang="en-US" b="1" dirty="0">
                <a:latin typeface="Arial" panose="020B0604020202020204" pitchFamily="34" charset="0"/>
                <a:cs typeface="Arial" panose="020B0604020202020204" pitchFamily="34" charset="0"/>
                <a:hlinkClick r:id="rId3"/>
              </a:rPr>
              <a:t>Robin Smith</a:t>
            </a:r>
            <a:r>
              <a:rPr lang="en-US" dirty="0">
                <a:latin typeface="Arial" panose="020B0604020202020204" pitchFamily="34" charset="0"/>
                <a:cs typeface="Arial" panose="020B0604020202020204" pitchFamily="34" charset="0"/>
              </a:rPr>
              <a:t> • Jun. 22, 2020 • The Patriot Post</a:t>
            </a: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patriotpost.us</a:t>
            </a:r>
            <a:r>
              <a:rPr lang="en-US" dirty="0">
                <a:latin typeface="Arial" panose="020B0604020202020204" pitchFamily="34" charset="0"/>
                <a:cs typeface="Arial" panose="020B0604020202020204" pitchFamily="34" charset="0"/>
              </a:rPr>
              <a:t>/articles/71566-in-racial-reconciliation-what-matters-is-truth-2020-06-22</a:t>
            </a:r>
          </a:p>
          <a:p>
            <a:r>
              <a:rPr lang="en-US" dirty="0">
                <a:latin typeface="Arial" panose="020B0604020202020204" pitchFamily="34" charset="0"/>
                <a:cs typeface="Arial" panose="020B0604020202020204" pitchFamily="34" charset="0"/>
              </a:rPr>
              <a:t>Accessed 4 October 2020</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"Last week, a prominent </a:t>
            </a:r>
            <a:r>
              <a:rPr lang="en-US" dirty="0">
                <a:latin typeface="Arial" panose="020B0604020202020204" pitchFamily="34" charset="0"/>
                <a:cs typeface="Arial" panose="020B0604020202020204" pitchFamily="34" charset="0"/>
                <a:hlinkClick r:id="rId4"/>
              </a:rPr>
              <a:t>black supremacist</a:t>
            </a:r>
            <a:r>
              <a:rPr lang="en-US" dirty="0">
                <a:latin typeface="Arial" panose="020B0604020202020204" pitchFamily="34" charset="0"/>
                <a:cs typeface="Arial" panose="020B0604020202020204" pitchFamily="34" charset="0"/>
              </a:rPr>
              <a:t> declared that she and her colleague “are trained organizers.” In fact, she said, “We are trained Marxists. We are super versed on ideological theories.”</a:t>
            </a:r>
          </a:p>
          <a:p>
            <a:r>
              <a:rPr lang="en-US" dirty="0">
                <a:latin typeface="Arial" panose="020B0604020202020204" pitchFamily="34" charset="0"/>
                <a:cs typeface="Arial" panose="020B0604020202020204" pitchFamily="34" charset="0"/>
              </a:rPr>
              <a:t>In Marxism, capitalism is framed to be an exploitive, oppressive societal problem. A communist economy, the goal of Marxism, emphasizes cooperative ownership of property with no private-property rights or personal wealth. The popular slogan of Karl Marx sums it up: “From each according to his ability, to each according to his needs.” But that doesn’t fully reflect the fact that the German economist, along with his comrade, Friedrich Engels, coauthor of </a:t>
            </a:r>
            <a:r>
              <a:rPr lang="en-US" i="1" dirty="0">
                <a:latin typeface="Arial" panose="020B0604020202020204" pitchFamily="34" charset="0"/>
                <a:cs typeface="Arial" panose="020B0604020202020204" pitchFamily="34" charset="0"/>
              </a:rPr>
              <a:t>The Communist Manifesto</a:t>
            </a:r>
            <a:r>
              <a:rPr lang="en-US" dirty="0">
                <a:latin typeface="Arial" panose="020B0604020202020204" pitchFamily="34" charset="0"/>
                <a:cs typeface="Arial" panose="020B0604020202020204" pitchFamily="34" charset="0"/>
              </a:rPr>
              <a:t>, taught that socialism was the necessary first step to communism where all divisions of class would be erased.</a:t>
            </a:r>
          </a:p>
          <a:p>
            <a:r>
              <a:rPr lang="en-US" dirty="0">
                <a:latin typeface="Arial" panose="020B0604020202020204" pitchFamily="34" charset="0"/>
                <a:cs typeface="Arial" panose="020B0604020202020204" pitchFamily="34" charset="0"/>
              </a:rPr>
              <a:t>Patrisse Cullors, one of the two cofounders of the so-called “</a:t>
            </a:r>
            <a:r>
              <a:rPr lang="en-US" dirty="0">
                <a:latin typeface="Arial" panose="020B0604020202020204" pitchFamily="34" charset="0"/>
                <a:cs typeface="Arial" panose="020B0604020202020204" pitchFamily="34" charset="0"/>
                <a:hlinkClick r:id="rId5"/>
              </a:rPr>
              <a:t>Black Lives Matter</a:t>
            </a:r>
            <a:r>
              <a:rPr lang="en-US" dirty="0">
                <a:latin typeface="Arial" panose="020B0604020202020204" pitchFamily="34" charset="0"/>
                <a:cs typeface="Arial" panose="020B0604020202020204" pitchFamily="34" charset="0"/>
              </a:rPr>
              <a:t>” movement, made clear their Marxist foundation. The other founder, Alicia Garza, in a 2018 </a:t>
            </a:r>
            <a:r>
              <a:rPr lang="en-US" dirty="0">
                <a:latin typeface="Arial" panose="020B0604020202020204" pitchFamily="34" charset="0"/>
                <a:cs typeface="Arial" panose="020B0604020202020204" pitchFamily="34" charset="0"/>
                <a:hlinkClick r:id="rId6"/>
              </a:rPr>
              <a:t>feature on Blackpast.org</a:t>
            </a:r>
            <a:r>
              <a:rPr lang="en-US" dirty="0">
                <a:latin typeface="Arial" panose="020B0604020202020204" pitchFamily="34" charset="0"/>
                <a:cs typeface="Arial" panose="020B0604020202020204" pitchFamily="34" charset="0"/>
              </a:rPr>
              <a:t>, has already identified herself as “a queer social justice activist and a Marxist.”</a:t>
            </a:r>
          </a:p>
          <a:p>
            <a:r>
              <a:rPr lang="en-US" dirty="0">
                <a:latin typeface="Arial" panose="020B0604020202020204" pitchFamily="34" charset="0"/>
                <a:cs typeface="Arial" panose="020B0604020202020204" pitchFamily="34" charset="0"/>
              </a:rPr>
              <a:t>Thinking they are aiding racial and social justice, corporate giants and the political left are now carelessly funding these “trained Marxists” who lead 16 chapters of BLM in the U.S. and Canada in the disruption of commerce and the destruction of small and large businesses. No one is defending racism or the deaths of innocent black men, but BLM and antifa have hijacked the emotions stirred by select recent deaths to promote the very behaviors and practices that keep minorities trapped in government dependency.</a:t>
            </a:r>
          </a:p>
          <a:p>
            <a:r>
              <a:rPr lang="en-US" dirty="0">
                <a:latin typeface="Arial" panose="020B0604020202020204" pitchFamily="34" charset="0"/>
                <a:cs typeface="Arial" panose="020B0604020202020204" pitchFamily="34" charset="0"/>
              </a:rPr>
              <a:t>Andrew </a:t>
            </a:r>
            <a:r>
              <a:rPr lang="en-US" dirty="0" err="1">
                <a:latin typeface="Arial" panose="020B0604020202020204" pitchFamily="34" charset="0"/>
                <a:cs typeface="Arial" panose="020B0604020202020204" pitchFamily="34" charset="0"/>
              </a:rPr>
              <a:t>Klavan</a:t>
            </a:r>
            <a:r>
              <a:rPr lang="en-US" dirty="0">
                <a:latin typeface="Arial" panose="020B0604020202020204" pitchFamily="34" charset="0"/>
                <a:cs typeface="Arial" panose="020B0604020202020204" pitchFamily="34" charset="0"/>
              </a:rPr>
              <a:t> of The Daily Wire </a:t>
            </a:r>
            <a:r>
              <a:rPr lang="en-US" dirty="0">
                <a:latin typeface="Arial" panose="020B0604020202020204" pitchFamily="34" charset="0"/>
                <a:cs typeface="Arial" panose="020B0604020202020204" pitchFamily="34" charset="0"/>
                <a:hlinkClick r:id="rId7"/>
              </a:rPr>
              <a:t>wrote</a:t>
            </a:r>
            <a:r>
              <a:rPr lang="en-US" dirty="0">
                <a:latin typeface="Arial" panose="020B0604020202020204" pitchFamily="34" charset="0"/>
                <a:cs typeface="Arial" panose="020B0604020202020204" pitchFamily="34" charset="0"/>
              </a:rPr>
              <a:t> in an analysis of the Black Lives Matter movement that “The Racial Matrix” is “an entirely false narrative in which just those very prescriptions that will make black lives worse provide whites a sense of virtue while continuing the Democrat destruction of actual black lives.”</a:t>
            </a:r>
          </a:p>
          <a:p>
            <a:r>
              <a:rPr lang="en-US" dirty="0">
                <a:latin typeface="Arial" panose="020B0604020202020204" pitchFamily="34" charset="0"/>
                <a:cs typeface="Arial" panose="020B0604020202020204" pitchFamily="34" charset="0"/>
              </a:rPr>
              <a:t>Neither BLM tactics of anger-baiting nor the virtue signaling of guilty whites will help. We should instead be identifying problems, working with leaders for solutions, and moving the underprivileged toward independence.</a:t>
            </a:r>
          </a:p>
          <a:p>
            <a:r>
              <a:rPr lang="en-US" dirty="0">
                <a:latin typeface="Arial" panose="020B0604020202020204" pitchFamily="34" charset="0"/>
                <a:cs typeface="Arial" panose="020B0604020202020204" pitchFamily="34" charset="0"/>
              </a:rPr>
              <a:t>BLM as an organized movement has a Marxist devotion to a new world order destroying America’s economic freedom and, even more contemptibly, the freedoms of individual Americans. </a:t>
            </a:r>
            <a:r>
              <a:rPr lang="en-US" dirty="0">
                <a:latin typeface="Arial" panose="020B0604020202020204" pitchFamily="34" charset="0"/>
                <a:cs typeface="Arial" panose="020B0604020202020204" pitchFamily="34" charset="0"/>
                <a:hlinkClick r:id="rId8"/>
              </a:rPr>
              <a:t>Its own website</a:t>
            </a:r>
            <a:r>
              <a:rPr lang="en-US" dirty="0">
                <a:latin typeface="Arial" panose="020B0604020202020204" pitchFamily="34" charset="0"/>
                <a:cs typeface="Arial" panose="020B0604020202020204" pitchFamily="34" charset="0"/>
              </a:rPr>
              <a:t> uses the word “comrades” to describe a new order where “we disrupt the Western-prescribed nuclear family structure requirement by supporting each other as extended families and villages that collectively care for one another.” BLM makes it clear that encouraging self-reliance and freedom from government dependency is not at all a priority. These radicals have no belief that an intact family, personal property, personal wealth, and achievement are healthy rights. And because of this, they do not promote a sense of personal accomplishment or greater attainment in the next generation. Our government housing projects are, in many cases, now full of third- and fourth-generation residents.</a:t>
            </a:r>
          </a:p>
          <a:p>
            <a:r>
              <a:rPr lang="en-US" dirty="0">
                <a:latin typeface="Arial" panose="020B0604020202020204" pitchFamily="34" charset="0"/>
                <a:cs typeface="Arial" panose="020B0604020202020204" pitchFamily="34" charset="0"/>
              </a:rPr>
              <a:t>Many blacks are tired of BLM’s leftist political agenda because it will only lead to harm for their community. Niger Innis recently exploded, “I’ll be g-dd-</a:t>
            </a:r>
            <a:r>
              <a:rPr lang="en-US" dirty="0" err="1">
                <a:latin typeface="Arial" panose="020B0604020202020204" pitchFamily="34" charset="0"/>
                <a:cs typeface="Arial" panose="020B0604020202020204" pitchFamily="34" charset="0"/>
              </a:rPr>
              <a:t>mned</a:t>
            </a:r>
            <a:r>
              <a:rPr lang="en-US" dirty="0">
                <a:latin typeface="Arial" panose="020B0604020202020204" pitchFamily="34" charset="0"/>
                <a:cs typeface="Arial" panose="020B0604020202020204" pitchFamily="34" charset="0"/>
              </a:rPr>
              <a:t> if you use the suffering and misery of black Americans and our legacy to the United States of America as your shield and use us as cannon fodder when your agenda really has not a d—n thing to do with saving black lives.” Leo Terrell, racial activist and lawyer, insisted that a “criminal element” has taken over the protest movement that began with the death of George Floyd.</a:t>
            </a:r>
          </a:p>
          <a:p>
            <a:r>
              <a:rPr lang="en-US" dirty="0">
                <a:latin typeface="Arial" panose="020B0604020202020204" pitchFamily="34" charset="0"/>
                <a:cs typeface="Arial" panose="020B0604020202020204" pitchFamily="34" charset="0"/>
              </a:rPr>
              <a:t>Ultimately, what will succeed in healing the racial divide is not the Marxist lies being peddled. It’s authentic truth that withstands subjective opinion and bias.</a:t>
            </a:r>
            <a:r>
              <a:rPr lang="en-US" dirty="0">
                <a:latin typeface="Arial" panose="020B0604020202020204" pitchFamily="34" charset="0"/>
                <a:ea typeface="ＭＳ Ｐゴシック" charset="0"/>
                <a:cs typeface="Arial" panose="020B0604020202020204" pitchFamily="34" charset="0"/>
              </a:rPr>
              <a:t>”</a:t>
            </a:r>
          </a:p>
          <a:p>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96683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613FE8-D5BB-7B44-B6CC-7F5C63CA17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BLM needs the business community but corporate America does NOT need any more looting of their businesses, scaring away customers, and destruction of the livelihood of small business owners who are both white and black.</a:t>
            </a:r>
          </a:p>
        </p:txBody>
      </p:sp>
    </p:spTree>
    <p:extLst>
      <p:ext uri="{BB962C8B-B14F-4D97-AF65-F5344CB8AC3E}">
        <p14:creationId xmlns:p14="http://schemas.microsoft.com/office/powerpoint/2010/main" val="200264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Who cares what you and I think of the BLM Movement? What really matters is what God says.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094E-1E19-C94C-A021-4ED6A727D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9699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1026"/>
          <p:cNvSpPr>
            <a:spLocks noGrp="1" noRot="1" noChangeAspect="1" noChangeArrowheads="1"/>
          </p:cNvSpPr>
          <p:nvPr>
            <p:ph type="sldImg"/>
          </p:nvPr>
        </p:nvSpPr>
        <p:spPr>
          <a:solidFill>
            <a:srgbClr val="FFFFFF"/>
          </a:solidFill>
          <a:ln/>
        </p:spPr>
      </p:sp>
      <p:sp>
        <p:nvSpPr>
          <p:cNvPr id="207874"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God met me in Jerusalem in December 1995.</a:t>
            </a:r>
          </a:p>
          <a:p>
            <a:r>
              <a:rPr lang="en-US">
                <a:latin typeface="Times New Roman" charset="0"/>
                <a:ea typeface="ＭＳ Ｐゴシック" charset="0"/>
                <a:cs typeface="ＭＳ Ｐゴシック" charset="0"/>
              </a:rPr>
              <a:t>You see, at that time I had served on the faculty of Singapore Bible College for four years and I started teaching some courses for the fourth time––that can lose its challenge.</a:t>
            </a:r>
          </a:p>
          <a:p>
            <a:r>
              <a:rPr lang="en-US">
                <a:latin typeface="Times New Roman" charset="0"/>
                <a:ea typeface="ＭＳ Ｐゴシック" charset="0"/>
                <a:cs typeface="ＭＳ Ｐゴシック" charset="0"/>
              </a:rPr>
              <a:t>But the chance came to lead trips to Israel.  I</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d never been there before, but 25 daring souls braved to pay the $3000 to come with me.</a:t>
            </a:r>
          </a:p>
          <a:p>
            <a:r>
              <a:rPr lang="en-US">
                <a:latin typeface="Times New Roman" charset="0"/>
                <a:ea typeface="ＭＳ Ｐゴシック" charset="0"/>
                <a:cs typeface="ＭＳ Ｐゴシック" charset="0"/>
              </a:rPr>
              <a:t>But at the antiquities shop in Jerusalem I was stunned to see one of my tour members argue with the shop owner about the price of an artifact.  "What? You want $20?  I saw this for $18 down the street!"</a:t>
            </a:r>
            <a:endParaRPr lang="en-US" altLang="ja-JP">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I was so embarrassed that I left the shop, sat down on the curb, and pouted like Elijah.  "What are you doing here, Rick?" I sensed God say to me (not audibly, yet still real).</a:t>
            </a:r>
          </a:p>
          <a:p>
            <a:r>
              <a:rPr lang="en-US">
                <a:latin typeface="Times New Roman" charset="0"/>
                <a:ea typeface="ＭＳ Ｐゴシック" charset="0"/>
                <a:cs typeface="ＭＳ Ｐゴシック" charset="0"/>
              </a:rPr>
              <a:t>"Lord, I</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m bringing Your people to Your land to get to know Your Word."</a:t>
            </a:r>
            <a:endParaRPr lang="en-US" altLang="ja-JP">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"No, you</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re not," I sensed God saying to me.  "You can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afford to come Israel so you rounded up 25 wealthy people to pay your way."</a:t>
            </a:r>
            <a:endParaRPr lang="en-US" altLang="ja-JP">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Then it struck me how little time Jesus spent in Jerusalem.  Sure, he was a faithful Jew who made the required pilgrimages three times a year––and he spent the last week of his life in Jerusalem since he came there to die.  But Jesus wasn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impressed with the wealth and power of Jerusalem.</a:t>
            </a:r>
          </a:p>
          <a:p>
            <a:r>
              <a:rPr lang="en-US">
                <a:latin typeface="Times New Roman" charset="0"/>
                <a:ea typeface="ＭＳ Ｐゴシック" charset="0"/>
                <a:cs typeface="ＭＳ Ｐゴシック" charset="0"/>
              </a:rPr>
              <a:t>Instead, he wanted to change the world through the poor. Jesus said that he had come to preach the gospel to the poor. And, as I thought about it, I realized that Jesus spent most of his ministry up in the poor north, in Galilee. He spent his time and energy in what people considered to be the place for roughnecks and insurrectionists.</a:t>
            </a:r>
          </a:p>
          <a:p>
            <a:r>
              <a:rPr lang="en-US">
                <a:latin typeface="Times New Roman" charset="0"/>
                <a:ea typeface="ＭＳ Ｐゴシック" charset="0"/>
                <a:cs typeface="ＭＳ Ｐゴシック" charset="0"/>
              </a:rPr>
              <a:t>Then I thought about the students that I had at SBC up to that point.  I realized that the ones who came from the wealthy churches had to return back to their wealthy churches to pay back these churches for their support during seminary.</a:t>
            </a:r>
          </a:p>
          <a:p>
            <a:r>
              <a:rPr lang="en-US">
                <a:latin typeface="Times New Roman" charset="0"/>
                <a:ea typeface="ＭＳ Ｐゴシック" charset="0"/>
                <a:cs typeface="ＭＳ Ｐゴシック" charset="0"/>
              </a:rPr>
              <a:t>However, the ones from the poor countries returned to their countries had a tremendous impact for the cause of Christ.</a:t>
            </a:r>
          </a:p>
          <a:p>
            <a:r>
              <a:rPr lang="en-US">
                <a:latin typeface="Times New Roman" charset="0"/>
                <a:ea typeface="ＭＳ Ｐゴシック" charset="0"/>
                <a:cs typeface="ＭＳ Ｐゴシック" charset="0"/>
              </a:rPr>
              <a:t>So I said to the Lord, "OK, Lord, what do you want me to do? Where do you want me to go?"</a:t>
            </a:r>
            <a:endParaRPr lang="en-US" altLang="ja-JP">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1026"/>
          <p:cNvSpPr>
            <a:spLocks noGrp="1" noRot="1" noChangeAspect="1" noChangeArrowheads="1"/>
          </p:cNvSpPr>
          <p:nvPr>
            <p:ph type="sldImg"/>
          </p:nvPr>
        </p:nvSpPr>
        <p:spPr>
          <a:solidFill>
            <a:srgbClr val="FFFFFF"/>
          </a:solidFill>
          <a:ln/>
        </p:spPr>
      </p:sp>
      <p:sp>
        <p:nvSpPr>
          <p:cNvPr id="209922"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Then God put on my mind Mongolia.  "Mongolia?  Are you telling me to go to Outer Mongolia? I don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know a soul in Mongolia!"</a:t>
            </a:r>
            <a:r>
              <a:rPr lang="en-US" altLang="ja-JP">
                <a:latin typeface="Times New Roman" charset="0"/>
                <a:ea typeface="ＭＳ Ｐゴシック" charset="0"/>
                <a:cs typeface="ＭＳ Ｐゴシック" charset="0"/>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How much time do you devote to your possessions? </a:t>
            </a:r>
            <a:endParaRPr lang="en-SG"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Do you own things—or do things own you?</a:t>
            </a:r>
            <a:endParaRPr lang="en-SG"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Do you have more friends with less money than you now than you had five years ago?</a:t>
            </a:r>
            <a:endParaRPr lang="en-SG" sz="1200" kern="1200">
              <a:solidFill>
                <a:schemeClr val="tx1"/>
              </a:solidFill>
              <a:effectLst/>
              <a:latin typeface="Arial"/>
              <a:ea typeface="+mn-ea"/>
              <a:cs typeface="Arial"/>
            </a:endParaRPr>
          </a:p>
          <a:p>
            <a:r>
              <a:rPr lang="en-US">
                <a:effectLst/>
                <a:latin typeface="Arial"/>
                <a:cs typeface="Arial"/>
              </a:rPr>
              <a:t>What goals do you have to use your money for the poor?</a:t>
            </a:r>
            <a:r>
              <a:rPr lang="en-SG">
                <a:effectLst/>
                <a:latin typeface="Arial"/>
                <a:cs typeface="Arial"/>
              </a:rPr>
              <a:t> </a:t>
            </a:r>
          </a:p>
          <a:p>
            <a:r>
              <a:rPr lang="en-US" sz="1200" kern="1200">
                <a:solidFill>
                  <a:schemeClr val="tx1"/>
                </a:solidFill>
                <a:effectLst/>
                <a:latin typeface="Arial"/>
                <a:ea typeface="+mn-ea"/>
                <a:cs typeface="Arial"/>
              </a:rPr>
              <a:t>Do you believe God wants you to be generous to the poor? He certainly does!</a:t>
            </a:r>
            <a:r>
              <a:rPr lang="en-SG">
                <a:effectLst/>
                <a:latin typeface="Arial"/>
                <a:cs typeface="Arial"/>
              </a:rPr>
              <a:t> </a:t>
            </a:r>
            <a:endParaRPr lang="en-US">
              <a:latin typeface="Arial"/>
              <a:cs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5521E5-B1AB-D346-8239-A53DEBA30D40}" type="slidenum">
              <a:rPr lang="en-US" sz="1200">
                <a:solidFill>
                  <a:srgbClr val="000000"/>
                </a:solidFill>
              </a:rPr>
              <a:pPr eaLnBrk="1" hangingPunct="1"/>
              <a:t>58</a:t>
            </a:fld>
            <a:endParaRPr lang="en-US" sz="1200">
              <a:solidFill>
                <a:srgbClr val="000000"/>
              </a:solidFill>
            </a:endParaRPr>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cs typeface="ＭＳ Ｐゴシック" charset="0"/>
              </a:rPr>
              <a:t>God</a:t>
            </a:r>
            <a:r>
              <a:rPr lang="en-US" baseline="0">
                <a:cs typeface="ＭＳ Ｐゴシック" charset="0"/>
              </a:rPr>
              <a:t> called Micah to speak for him during the most turbulent period the northern nation ever experienced—a time when Israel actually was destroyed by the Assyrians.</a:t>
            </a:r>
            <a:endParaRPr lang="en-US">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8130"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88131"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26992EE9-6613-AB4E-9EAE-21F737ACD9FE}" type="slidenum">
              <a:rPr lang="en-GB" sz="1200">
                <a:solidFill>
                  <a:srgbClr val="000000"/>
                </a:solidFill>
                <a:latin typeface="Calibri" charset="0"/>
              </a:rPr>
              <a:pPr eaLnBrk="1" hangingPunct="1"/>
              <a:t>59</a:t>
            </a:fld>
            <a:endParaRPr lang="en-GB" sz="1200">
              <a:solidFill>
                <a:srgbClr val="000000"/>
              </a:solidFill>
              <a:latin typeface="Calibri" charset="0"/>
            </a:endParaRPr>
          </a:p>
        </p:txBody>
      </p:sp>
      <p:sp>
        <p:nvSpPr>
          <p:cNvPr id="68813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fontAlgn="base" hangingPunct="1">
              <a:spcBef>
                <a:spcPct val="0"/>
              </a:spcBef>
              <a:spcAft>
                <a:spcPct val="0"/>
              </a:spcAft>
              <a:buClr>
                <a:srgbClr val="000000"/>
              </a:buClr>
              <a:buSzPct val="100000"/>
              <a:buFont typeface="Calibri" charset="0"/>
              <a:buNone/>
            </a:pPr>
            <a:fld id="{36E5D597-1693-BE42-ABD6-690D25FBEBC3}" type="slidenum">
              <a:rPr lang="en-GB" sz="1200">
                <a:solidFill>
                  <a:srgbClr val="000000"/>
                </a:solidFill>
                <a:latin typeface="Calibri" charset="0"/>
              </a:rPr>
              <a:pPr algn="r" defTabSz="449263" eaLnBrk="1" fontAlgn="base" hangingPunct="1">
                <a:spcBef>
                  <a:spcPct val="0"/>
                </a:spcBef>
                <a:spcAft>
                  <a:spcPct val="0"/>
                </a:spcAft>
                <a:buClr>
                  <a:srgbClr val="000000"/>
                </a:buClr>
                <a:buSzPct val="100000"/>
                <a:buFont typeface="Calibri" charset="0"/>
                <a:buNone/>
              </a:pPr>
              <a:t>59</a:t>
            </a:fld>
            <a:endParaRPr lang="en-GB" sz="1200">
              <a:solidFill>
                <a:srgbClr val="000000"/>
              </a:solidFill>
              <a:latin typeface="Calibri" charset="0"/>
            </a:endParaRPr>
          </a:p>
        </p:txBody>
      </p:sp>
      <p:sp>
        <p:nvSpPr>
          <p:cNvPr id="68813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pPr>
            <a:endParaRPr lang="en-US">
              <a:solidFill>
                <a:prstClr val="white"/>
              </a:solidFill>
            </a:endParaRPr>
          </a:p>
        </p:txBody>
      </p:sp>
      <p:sp>
        <p:nvSpPr>
          <p:cNvPr id="688134"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7890"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77891"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85881E15-78C7-384B-A886-C3B6959C6DE0}" type="slidenum">
              <a:rPr lang="en-GB" sz="1200">
                <a:solidFill>
                  <a:srgbClr val="000000"/>
                </a:solidFill>
                <a:latin typeface="Calibri" charset="0"/>
              </a:rPr>
              <a:pPr eaLnBrk="1" hangingPunct="1"/>
              <a:t>61</a:t>
            </a:fld>
            <a:endParaRPr lang="en-GB" sz="1200">
              <a:solidFill>
                <a:srgbClr val="000000"/>
              </a:solidFill>
              <a:latin typeface="Calibri" charset="0"/>
            </a:endParaRPr>
          </a:p>
        </p:txBody>
      </p:sp>
      <p:sp>
        <p:nvSpPr>
          <p:cNvPr id="67789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fontAlgn="base" hangingPunct="1">
              <a:spcBef>
                <a:spcPct val="0"/>
              </a:spcBef>
              <a:spcAft>
                <a:spcPct val="0"/>
              </a:spcAft>
              <a:buClr>
                <a:srgbClr val="000000"/>
              </a:buClr>
              <a:buSzPct val="100000"/>
              <a:buFont typeface="Calibri" charset="0"/>
              <a:buNone/>
            </a:pPr>
            <a:fld id="{51E9AE3D-B1A9-A340-88D1-742CA303B486}" type="slidenum">
              <a:rPr lang="en-GB" sz="1200">
                <a:solidFill>
                  <a:srgbClr val="000000"/>
                </a:solidFill>
                <a:latin typeface="Calibri" charset="0"/>
              </a:rPr>
              <a:pPr algn="r" defTabSz="449263" eaLnBrk="1" fontAlgn="base" hangingPunct="1">
                <a:spcBef>
                  <a:spcPct val="0"/>
                </a:spcBef>
                <a:spcAft>
                  <a:spcPct val="0"/>
                </a:spcAft>
                <a:buClr>
                  <a:srgbClr val="000000"/>
                </a:buClr>
                <a:buSzPct val="100000"/>
                <a:buFont typeface="Calibri" charset="0"/>
                <a:buNone/>
              </a:pPr>
              <a:t>61</a:t>
            </a:fld>
            <a:endParaRPr lang="en-GB" sz="1200">
              <a:solidFill>
                <a:srgbClr val="000000"/>
              </a:solidFill>
              <a:latin typeface="Calibri" charset="0"/>
            </a:endParaRPr>
          </a:p>
        </p:txBody>
      </p:sp>
      <p:sp>
        <p:nvSpPr>
          <p:cNvPr id="67789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pPr>
            <a:endParaRPr lang="en-US">
              <a:solidFill>
                <a:prstClr val="white"/>
              </a:solidFill>
            </a:endParaRPr>
          </a:p>
        </p:txBody>
      </p:sp>
      <p:sp>
        <p:nvSpPr>
          <p:cNvPr id="677894"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0670C3C6-9995-0241-8584-E4C4622010ED}" type="slidenum">
              <a:rPr lang="en-US" sz="1200">
                <a:solidFill>
                  <a:prstClr val="black"/>
                </a:solidFill>
              </a:rPr>
              <a:pPr eaLnBrk="1" hangingPunct="1"/>
              <a:t>62</a:t>
            </a:fld>
            <a:endParaRPr lang="en-US" sz="1200">
              <a:solidFill>
                <a:prstClr val="black"/>
              </a:solidFill>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a:p>
            <a:r>
              <a:rPr lang="en-US" sz="1200" kern="1200">
                <a:solidFill>
                  <a:schemeClr val="tx1"/>
                </a:solidFill>
                <a:effectLst/>
                <a:latin typeface="+mn-lt"/>
                <a:ea typeface="+mn-ea"/>
                <a:cs typeface="+mn-cs"/>
              </a:rPr>
              <a:t>Today will have an overview of the whole book of Micah where we’ll see </a:t>
            </a:r>
            <a:r>
              <a:rPr lang="en-US" sz="1200" i="1" kern="1200">
                <a:solidFill>
                  <a:schemeClr val="tx1"/>
                </a:solidFill>
                <a:effectLst/>
                <a:latin typeface="+mn-lt"/>
                <a:ea typeface="+mn-ea"/>
                <a:cs typeface="+mn-cs"/>
              </a:rPr>
              <a:t>three reasons to be generous</a:t>
            </a:r>
            <a:r>
              <a:rPr lang="en-US" sz="1200" kern="1200">
                <a:solidFill>
                  <a:schemeClr val="tx1"/>
                </a:solidFill>
                <a:effectLst/>
                <a:latin typeface="+mn-lt"/>
                <a:ea typeface="+mn-ea"/>
                <a:cs typeface="+mn-cs"/>
              </a:rPr>
              <a:t>. These will appear in three sermons in Micah’s prophecy, each that begins with the word “Listen!” </a:t>
            </a:r>
            <a:endParaRPr lang="en-US" dirty="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In essence he says three times to have a heart for the poor—but there are also three benefits to us as well.</a:t>
            </a:r>
            <a:r>
              <a:rPr lang="en-SG">
                <a:effectLst/>
                <a:latin typeface="Arial"/>
                <a:cs typeface="Arial"/>
              </a:rPr>
              <a:t> </a:t>
            </a:r>
            <a:endParaRPr lang="en-US">
              <a:latin typeface="Arial"/>
              <a:cs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29990485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Samaria Ivories — Proof of the Bible? </a:t>
            </a:r>
          </a:p>
          <a:p>
            <a:r>
              <a:rPr lang="en-US" dirty="0"/>
              <a:t>Does a treasure trove of ivories uncovered in ancient Samaria fit the biblical description of King Ahab’s ‘ivory house’? </a:t>
            </a:r>
          </a:p>
          <a:p>
            <a:r>
              <a:rPr lang="en-US" dirty="0"/>
              <a:t>By </a:t>
            </a:r>
            <a:r>
              <a:rPr lang="en-US" dirty="0">
                <a:hlinkClick r:id="rId3"/>
              </a:rPr>
              <a:t>Jude Flurry</a:t>
            </a:r>
            <a:r>
              <a:rPr lang="en-US" dirty="0"/>
              <a:t> • December 18, 2021 </a:t>
            </a:r>
          </a:p>
          <a:p>
            <a:r>
              <a:rPr lang="en-US" dirty="0"/>
              <a:t>https://</a:t>
            </a:r>
            <a:r>
              <a:rPr lang="en-US" dirty="0" err="1"/>
              <a:t>armstronginstitute.org</a:t>
            </a:r>
            <a:r>
              <a:rPr lang="en-US" dirty="0"/>
              <a:t>/394-samaria-ivories-proof-of-the-bible</a:t>
            </a:r>
          </a:p>
          <a:p>
            <a:r>
              <a:rPr lang="en-US" dirty="0"/>
              <a:t>Accessed 18 Apr 2023</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1"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15F3C94-1D88-824A-9E25-6685404A3BDA}" type="slidenum">
              <a:rPr lang="en-US" sz="1200">
                <a:solidFill>
                  <a:srgbClr val="000000"/>
                </a:solidFill>
                <a:latin typeface="Calibri" charset="0"/>
              </a:rPr>
              <a:pPr eaLnBrk="1" hangingPunct="1"/>
              <a:t>89</a:t>
            </a:fld>
            <a:endParaRPr lang="en-US" sz="1200">
              <a:solidFill>
                <a:srgbClr val="000000"/>
              </a:solidFill>
              <a:latin typeface="Calibri" charset="0"/>
            </a:endParaRPr>
          </a:p>
        </p:txBody>
      </p:sp>
      <p:sp>
        <p:nvSpPr>
          <p:cNvPr id="783362"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1"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15F3C94-1D88-824A-9E25-6685404A3BDA}" type="slidenum">
              <a:rPr lang="en-US" sz="1200">
                <a:solidFill>
                  <a:srgbClr val="000000"/>
                </a:solidFill>
                <a:latin typeface="Calibri" charset="0"/>
              </a:rPr>
              <a:pPr eaLnBrk="1" hangingPunct="1"/>
              <a:t>90</a:t>
            </a:fld>
            <a:endParaRPr lang="en-US" sz="1200">
              <a:solidFill>
                <a:srgbClr val="000000"/>
              </a:solidFill>
              <a:latin typeface="Calibri" charset="0"/>
            </a:endParaRPr>
          </a:p>
        </p:txBody>
      </p:sp>
      <p:sp>
        <p:nvSpPr>
          <p:cNvPr id="783362"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92</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From</a:t>
            </a:r>
            <a:r>
              <a:rPr lang="en-US" baseline="0" dirty="0">
                <a:latin typeface="Arial" charset="0"/>
                <a:ea typeface="ＭＳ Ｐゴシック" charset="0"/>
                <a:cs typeface="ＭＳ Ｐゴシック" charset="0"/>
              </a:rPr>
              <a:t> 1997</a:t>
            </a:r>
            <a:r>
              <a:rPr lang="en-US" baseline="0">
                <a:latin typeface="Arial" charset="0"/>
                <a:ea typeface="ＭＳ Ｐゴシック" charset="0"/>
                <a:cs typeface="ＭＳ Ｐゴシック" charset="0"/>
              </a:rPr>
              <a:t>-Sep 2017 </a:t>
            </a:r>
            <a:r>
              <a:rPr lang="en-US" baseline="0" dirty="0">
                <a:latin typeface="Arial" charset="0"/>
                <a:ea typeface="ＭＳ Ｐゴシック" charset="0"/>
                <a:cs typeface="ＭＳ Ｐゴシック" charset="0"/>
              </a:rPr>
              <a:t>God has seen fit to grant me the privilege to train pastors in 12 other countries </a:t>
            </a:r>
            <a:r>
              <a:rPr lang="en-US" baseline="0">
                <a:latin typeface="Arial" charset="0"/>
                <a:ea typeface="ＭＳ Ｐゴシック" charset="0"/>
                <a:cs typeface="ＭＳ Ｐゴシック" charset="0"/>
              </a:rPr>
              <a:t>on 62 </a:t>
            </a:r>
            <a:r>
              <a:rPr lang="en-US" baseline="0" dirty="0">
                <a:latin typeface="Arial" charset="0"/>
                <a:ea typeface="ＭＳ Ｐゴシック" charset="0"/>
                <a:cs typeface="ＭＳ Ｐゴシック" charset="0"/>
              </a:rPr>
              <a:t>trips.  Often pastors in the US team-teach with me on these trips.</a:t>
            </a:r>
            <a:endParaRPr lang="en-US" dirty="0">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1415425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108</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111</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the hand of a missionary reaches out to a starving boy</a:t>
            </a:r>
          </a:p>
          <a:p>
            <a:endParaRPr lang="en-US" dirty="0"/>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latin typeface="Calibri"/>
              </a:rPr>
              <a:pPr>
                <a:defRPr/>
              </a:pPr>
              <a:t>112</a:t>
            </a:fld>
            <a:endParaRPr lang="en-US">
              <a:solidFill>
                <a:prstClr val="black"/>
              </a:solidFill>
              <a:latin typeface="Calibri"/>
            </a:endParaRPr>
          </a:p>
        </p:txBody>
      </p:sp>
    </p:spTree>
    <p:extLst>
      <p:ext uri="{BB962C8B-B14F-4D97-AF65-F5344CB8AC3E}">
        <p14:creationId xmlns:p14="http://schemas.microsoft.com/office/powerpoint/2010/main" val="25241041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117</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1031"/>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8A4962-F5A3-2142-B6C2-5F16ED40E42D}" type="slidenum">
              <a:rPr lang="en-US" sz="1200">
                <a:solidFill>
                  <a:srgbClr val="000000"/>
                </a:solidFill>
                <a:latin typeface="Arial" charset="0"/>
              </a:rPr>
              <a:pPr eaLnBrk="1" hangingPunct="1"/>
              <a:t>120</a:t>
            </a:fld>
            <a:endParaRPr lang="en-US" sz="1200">
              <a:solidFill>
                <a:srgbClr val="000000"/>
              </a:solidFill>
              <a:latin typeface="Arial" charset="0"/>
            </a:endParaRPr>
          </a:p>
        </p:txBody>
      </p:sp>
      <p:sp>
        <p:nvSpPr>
          <p:cNvPr id="14131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41315" name="Rectangle 3"/>
          <p:cNvSpPr>
            <a:spLocks noGrp="1" noChangeArrowheads="1"/>
          </p:cNvSpPr>
          <p:nvPr>
            <p:ph type="body" idx="1"/>
          </p:nvPr>
        </p:nvSpPr>
        <p:spPr bwMode="auto">
          <a:xfrm>
            <a:off x="914400" y="4343400"/>
            <a:ext cx="5029200" cy="122713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Rectangle 2"/>
          <p:cNvSpPr>
            <a:spLocks noGrp="1" noRot="1" noChangeAspect="1" noChangeArrowheads="1"/>
          </p:cNvSpPr>
          <p:nvPr>
            <p:ph type="sldImg"/>
          </p:nvPr>
        </p:nvSpPr>
        <p:spPr>
          <a:solidFill>
            <a:srgbClr val="FFFFFF"/>
          </a:solidFill>
          <a:ln/>
        </p:spPr>
      </p:sp>
      <p:sp>
        <p:nvSpPr>
          <p:cNvPr id="81817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Rectangle 2"/>
          <p:cNvSpPr>
            <a:spLocks noGrp="1" noRot="1" noChangeAspect="1" noChangeArrowheads="1"/>
          </p:cNvSpPr>
          <p:nvPr>
            <p:ph type="sldImg"/>
          </p:nvPr>
        </p:nvSpPr>
        <p:spPr>
          <a:solidFill>
            <a:srgbClr val="FFFFFF"/>
          </a:solidFill>
          <a:ln/>
        </p:spPr>
      </p:sp>
      <p:sp>
        <p:nvSpPr>
          <p:cNvPr id="81817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Rectangle 3"/>
          <p:cNvSpPr>
            <a:spLocks noGrp="1" noChangeArrowheads="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r>
              <a:rPr lang="en-GB" sz="1200">
                <a:solidFill>
                  <a:srgbClr val="000000"/>
                </a:solidFill>
                <a:latin typeface="Calibri" charset="0"/>
              </a:rPr>
              <a:t>10/06/10</a:t>
            </a:r>
          </a:p>
        </p:txBody>
      </p:sp>
      <p:sp>
        <p:nvSpPr>
          <p:cNvPr id="14336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fld id="{AD72AC2E-38C5-6049-84D6-31E024FFE440}" type="slidenum">
              <a:rPr lang="en-GB" sz="1200">
                <a:solidFill>
                  <a:srgbClr val="000000"/>
                </a:solidFill>
                <a:latin typeface="Calibri" charset="0"/>
              </a:rPr>
              <a:pPr eaLnBrk="1" hangingPunct="1"/>
              <a:t>123</a:t>
            </a:fld>
            <a:endParaRPr lang="en-GB" sz="1200">
              <a:solidFill>
                <a:srgbClr val="000000"/>
              </a:solidFill>
              <a:latin typeface="Calibri" charset="0"/>
            </a:endParaRPr>
          </a:p>
        </p:txBody>
      </p:sp>
      <p:sp>
        <p:nvSpPr>
          <p:cNvPr id="1433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fontAlgn="base" hangingPunct="1">
              <a:spcBef>
                <a:spcPct val="0"/>
              </a:spcBef>
              <a:spcAft>
                <a:spcPct val="0"/>
              </a:spcAft>
              <a:buClr>
                <a:srgbClr val="000000"/>
              </a:buClr>
              <a:buSzPct val="100000"/>
              <a:buFont typeface="Calibri" charset="0"/>
              <a:buNone/>
            </a:pPr>
            <a:fld id="{43EA6750-04D6-8448-B1F9-D64A5E30C75F}" type="slidenum">
              <a:rPr lang="en-GB" sz="1200">
                <a:solidFill>
                  <a:srgbClr val="000000"/>
                </a:solidFill>
                <a:latin typeface="Calibri" charset="0"/>
              </a:rPr>
              <a:pPr algn="r" eaLnBrk="1" fontAlgn="base" hangingPunct="1">
                <a:spcBef>
                  <a:spcPct val="0"/>
                </a:spcBef>
                <a:spcAft>
                  <a:spcPct val="0"/>
                </a:spcAft>
                <a:buClr>
                  <a:srgbClr val="000000"/>
                </a:buClr>
                <a:buSzPct val="100000"/>
                <a:buFont typeface="Calibri" charset="0"/>
                <a:buNone/>
              </a:pPr>
              <a:t>123</a:t>
            </a:fld>
            <a:endParaRPr lang="en-GB" sz="1200">
              <a:solidFill>
                <a:srgbClr val="000000"/>
              </a:solidFill>
              <a:latin typeface="Calibri" charset="0"/>
            </a:endParaRPr>
          </a:p>
        </p:txBody>
      </p:sp>
      <p:sp>
        <p:nvSpPr>
          <p:cNvPr id="1433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lnSpc>
                <a:spcPct val="93000"/>
              </a:lnSpc>
              <a:spcBef>
                <a:spcPct val="0"/>
              </a:spcBef>
              <a:spcAft>
                <a:spcPct val="0"/>
              </a:spcAft>
              <a:buClr>
                <a:srgbClr val="FFFFFF"/>
              </a:buClr>
              <a:buSzPct val="100000"/>
              <a:buFont typeface="Arial" charset="0"/>
              <a:buNone/>
            </a:pPr>
            <a:endParaRPr lang="en-US">
              <a:solidFill>
                <a:srgbClr val="FFFFFF"/>
              </a:solidFill>
              <a:latin typeface="Arial" charset="0"/>
            </a:endParaRPr>
          </a:p>
        </p:txBody>
      </p:sp>
      <p:sp>
        <p:nvSpPr>
          <p:cNvPr id="143366" name="Rectangle 3"/>
          <p:cNvSpPr>
            <a:spLocks noGrp="1" noChangeArrowheads="1"/>
          </p:cNvSpPr>
          <p:nvPr>
            <p:ph type="body"/>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numCol="1" anchor="ctr" anchorCtr="0" compatLnSpc="1">
            <a:prstTxWarp prst="textNoShape">
              <a:avLst/>
            </a:prstTxWarp>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3"/>
          <p:cNvSpPr>
            <a:spLocks noGrp="1" noChangeArrowheads="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r>
              <a:rPr lang="en-GB" sz="1200">
                <a:solidFill>
                  <a:srgbClr val="000000"/>
                </a:solidFill>
                <a:latin typeface="Calibri" charset="0"/>
              </a:rPr>
              <a:t>10/06/10</a:t>
            </a:r>
          </a:p>
        </p:txBody>
      </p:sp>
      <p:sp>
        <p:nvSpPr>
          <p:cNvPr id="14541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fld id="{E4445B67-7E1F-1943-B040-9EB409DA4B16}" type="slidenum">
              <a:rPr lang="en-GB" sz="1200">
                <a:solidFill>
                  <a:srgbClr val="000000"/>
                </a:solidFill>
                <a:latin typeface="Calibri" charset="0"/>
              </a:rPr>
              <a:pPr eaLnBrk="1" hangingPunct="1"/>
              <a:t>124</a:t>
            </a:fld>
            <a:endParaRPr lang="en-GB" sz="1200">
              <a:solidFill>
                <a:srgbClr val="000000"/>
              </a:solidFill>
              <a:latin typeface="Calibri" charset="0"/>
            </a:endParaRPr>
          </a:p>
        </p:txBody>
      </p:sp>
      <p:sp>
        <p:nvSpPr>
          <p:cNvPr id="14541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fontAlgn="base" hangingPunct="1">
              <a:spcBef>
                <a:spcPct val="0"/>
              </a:spcBef>
              <a:spcAft>
                <a:spcPct val="0"/>
              </a:spcAft>
              <a:buClr>
                <a:srgbClr val="000000"/>
              </a:buClr>
              <a:buSzPct val="100000"/>
              <a:buFont typeface="Calibri" charset="0"/>
              <a:buNone/>
            </a:pPr>
            <a:fld id="{0019775E-05F7-0D4E-9874-D2AF02AB877B}" type="slidenum">
              <a:rPr lang="en-GB" sz="1200">
                <a:solidFill>
                  <a:srgbClr val="000000"/>
                </a:solidFill>
                <a:latin typeface="Calibri" charset="0"/>
              </a:rPr>
              <a:pPr algn="r" eaLnBrk="1" fontAlgn="base" hangingPunct="1">
                <a:spcBef>
                  <a:spcPct val="0"/>
                </a:spcBef>
                <a:spcAft>
                  <a:spcPct val="0"/>
                </a:spcAft>
                <a:buClr>
                  <a:srgbClr val="000000"/>
                </a:buClr>
                <a:buSzPct val="100000"/>
                <a:buFont typeface="Calibri" charset="0"/>
                <a:buNone/>
              </a:pPr>
              <a:t>124</a:t>
            </a:fld>
            <a:endParaRPr lang="en-GB" sz="1200">
              <a:solidFill>
                <a:srgbClr val="000000"/>
              </a:solidFill>
              <a:latin typeface="Calibri" charset="0"/>
            </a:endParaRPr>
          </a:p>
        </p:txBody>
      </p:sp>
      <p:sp>
        <p:nvSpPr>
          <p:cNvPr id="14541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lnSpc>
                <a:spcPct val="93000"/>
              </a:lnSpc>
              <a:spcBef>
                <a:spcPct val="0"/>
              </a:spcBef>
              <a:spcAft>
                <a:spcPct val="0"/>
              </a:spcAft>
              <a:buClr>
                <a:srgbClr val="FFFFFF"/>
              </a:buClr>
              <a:buSzPct val="100000"/>
              <a:buFont typeface="Arial" charset="0"/>
              <a:buNone/>
            </a:pPr>
            <a:endParaRPr lang="en-US">
              <a:solidFill>
                <a:srgbClr val="FFFFFF"/>
              </a:solidFill>
              <a:latin typeface="Arial" charset="0"/>
            </a:endParaRPr>
          </a:p>
        </p:txBody>
      </p:sp>
      <p:sp>
        <p:nvSpPr>
          <p:cNvPr id="145414" name="Rectangle 3"/>
          <p:cNvSpPr>
            <a:spLocks noGrp="1" noChangeArrowheads="1"/>
          </p:cNvSpPr>
          <p:nvPr>
            <p:ph type="body"/>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numCol="1" anchor="ctr" anchorCtr="0" compatLnSpc="1">
            <a:prstTxWarp prst="textNoShape">
              <a:avLst/>
            </a:prstTxWarp>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Rectangle 3"/>
          <p:cNvSpPr>
            <a:spLocks noGrp="1" noChangeArrowheads="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r>
              <a:rPr lang="en-GB" sz="1200">
                <a:solidFill>
                  <a:srgbClr val="000000"/>
                </a:solidFill>
                <a:latin typeface="Calibri" charset="0"/>
              </a:rPr>
              <a:t>10/06/10</a:t>
            </a:r>
          </a:p>
        </p:txBody>
      </p:sp>
      <p:sp>
        <p:nvSpPr>
          <p:cNvPr id="14745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fld id="{56B45A05-7598-AF44-A4B1-FE6E4918E4C3}" type="slidenum">
              <a:rPr lang="en-GB" sz="1200">
                <a:solidFill>
                  <a:srgbClr val="000000"/>
                </a:solidFill>
                <a:latin typeface="Calibri" charset="0"/>
              </a:rPr>
              <a:pPr eaLnBrk="1" hangingPunct="1"/>
              <a:t>125</a:t>
            </a:fld>
            <a:endParaRPr lang="en-GB" sz="1200">
              <a:solidFill>
                <a:srgbClr val="000000"/>
              </a:solidFill>
              <a:latin typeface="Calibri" charset="0"/>
            </a:endParaRPr>
          </a:p>
        </p:txBody>
      </p:sp>
      <p:sp>
        <p:nvSpPr>
          <p:cNvPr id="1474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fontAlgn="base" hangingPunct="1">
              <a:spcBef>
                <a:spcPct val="0"/>
              </a:spcBef>
              <a:spcAft>
                <a:spcPct val="0"/>
              </a:spcAft>
              <a:buClr>
                <a:srgbClr val="000000"/>
              </a:buClr>
              <a:buSzPct val="100000"/>
              <a:buFont typeface="Calibri" charset="0"/>
              <a:buNone/>
            </a:pPr>
            <a:fld id="{1561FA4A-3B4E-974A-AC46-C0F420010F79}" type="slidenum">
              <a:rPr lang="en-GB" sz="1200">
                <a:solidFill>
                  <a:srgbClr val="000000"/>
                </a:solidFill>
                <a:latin typeface="Calibri" charset="0"/>
              </a:rPr>
              <a:pPr algn="r" eaLnBrk="1" fontAlgn="base" hangingPunct="1">
                <a:spcBef>
                  <a:spcPct val="0"/>
                </a:spcBef>
                <a:spcAft>
                  <a:spcPct val="0"/>
                </a:spcAft>
                <a:buClr>
                  <a:srgbClr val="000000"/>
                </a:buClr>
                <a:buSzPct val="100000"/>
                <a:buFont typeface="Calibri" charset="0"/>
                <a:buNone/>
              </a:pPr>
              <a:t>125</a:t>
            </a:fld>
            <a:endParaRPr lang="en-GB" sz="1200">
              <a:solidFill>
                <a:srgbClr val="000000"/>
              </a:solidFill>
              <a:latin typeface="Calibri" charset="0"/>
            </a:endParaRPr>
          </a:p>
        </p:txBody>
      </p:sp>
      <p:sp>
        <p:nvSpPr>
          <p:cNvPr id="1474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lnSpc>
                <a:spcPct val="93000"/>
              </a:lnSpc>
              <a:spcBef>
                <a:spcPct val="0"/>
              </a:spcBef>
              <a:spcAft>
                <a:spcPct val="0"/>
              </a:spcAft>
              <a:buClr>
                <a:srgbClr val="FFFFFF"/>
              </a:buClr>
              <a:buSzPct val="100000"/>
              <a:buFont typeface="Arial" charset="0"/>
              <a:buNone/>
            </a:pPr>
            <a:endParaRPr lang="en-US">
              <a:solidFill>
                <a:srgbClr val="FFFFFF"/>
              </a:solidFill>
              <a:latin typeface="Arial" charset="0"/>
            </a:endParaRPr>
          </a:p>
        </p:txBody>
      </p:sp>
      <p:sp>
        <p:nvSpPr>
          <p:cNvPr id="147462" name="Rectangle 3"/>
          <p:cNvSpPr>
            <a:spLocks noGrp="1" noChangeArrowheads="1"/>
          </p:cNvSpPr>
          <p:nvPr>
            <p:ph type="body"/>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numCol="1" anchor="ctr" anchorCtr="0" compatLnSpc="1">
            <a:prstTxWarp prst="textNoShape">
              <a:avLst/>
            </a:prstTxWarp>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Rectangle 3"/>
          <p:cNvSpPr>
            <a:spLocks noGrp="1" noChangeArrowheads="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r>
              <a:rPr lang="en-GB" sz="1200">
                <a:solidFill>
                  <a:srgbClr val="000000"/>
                </a:solidFill>
                <a:latin typeface="Calibri" charset="0"/>
              </a:rPr>
              <a:t>10/06/10</a:t>
            </a:r>
          </a:p>
        </p:txBody>
      </p:sp>
      <p:sp>
        <p:nvSpPr>
          <p:cNvPr id="14745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fld id="{56B45A05-7598-AF44-A4B1-FE6E4918E4C3}" type="slidenum">
              <a:rPr lang="en-GB" sz="1200">
                <a:solidFill>
                  <a:srgbClr val="000000"/>
                </a:solidFill>
                <a:latin typeface="Calibri" charset="0"/>
              </a:rPr>
              <a:pPr eaLnBrk="1" hangingPunct="1"/>
              <a:t>126</a:t>
            </a:fld>
            <a:endParaRPr lang="en-GB" sz="1200">
              <a:solidFill>
                <a:srgbClr val="000000"/>
              </a:solidFill>
              <a:latin typeface="Calibri" charset="0"/>
            </a:endParaRPr>
          </a:p>
        </p:txBody>
      </p:sp>
      <p:sp>
        <p:nvSpPr>
          <p:cNvPr id="1474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fontAlgn="base" hangingPunct="1">
              <a:spcBef>
                <a:spcPct val="0"/>
              </a:spcBef>
              <a:spcAft>
                <a:spcPct val="0"/>
              </a:spcAft>
              <a:buClr>
                <a:srgbClr val="000000"/>
              </a:buClr>
              <a:buSzPct val="100000"/>
              <a:buFont typeface="Calibri" charset="0"/>
              <a:buNone/>
            </a:pPr>
            <a:fld id="{1561FA4A-3B4E-974A-AC46-C0F420010F79}" type="slidenum">
              <a:rPr lang="en-GB" sz="1200">
                <a:solidFill>
                  <a:srgbClr val="000000"/>
                </a:solidFill>
                <a:latin typeface="Calibri" charset="0"/>
              </a:rPr>
              <a:pPr algn="r" eaLnBrk="1" fontAlgn="base" hangingPunct="1">
                <a:spcBef>
                  <a:spcPct val="0"/>
                </a:spcBef>
                <a:spcAft>
                  <a:spcPct val="0"/>
                </a:spcAft>
                <a:buClr>
                  <a:srgbClr val="000000"/>
                </a:buClr>
                <a:buSzPct val="100000"/>
                <a:buFont typeface="Calibri" charset="0"/>
                <a:buNone/>
              </a:pPr>
              <a:t>126</a:t>
            </a:fld>
            <a:endParaRPr lang="en-GB" sz="1200">
              <a:solidFill>
                <a:srgbClr val="000000"/>
              </a:solidFill>
              <a:latin typeface="Calibri" charset="0"/>
            </a:endParaRPr>
          </a:p>
        </p:txBody>
      </p:sp>
      <p:sp>
        <p:nvSpPr>
          <p:cNvPr id="1474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lnSpc>
                <a:spcPct val="93000"/>
              </a:lnSpc>
              <a:spcBef>
                <a:spcPct val="0"/>
              </a:spcBef>
              <a:spcAft>
                <a:spcPct val="0"/>
              </a:spcAft>
              <a:buClr>
                <a:srgbClr val="FFFFFF"/>
              </a:buClr>
              <a:buSzPct val="100000"/>
              <a:buFont typeface="Arial" charset="0"/>
              <a:buNone/>
            </a:pPr>
            <a:endParaRPr lang="en-US">
              <a:solidFill>
                <a:srgbClr val="FFFFFF"/>
              </a:solidFill>
              <a:latin typeface="Arial" charset="0"/>
            </a:endParaRPr>
          </a:p>
        </p:txBody>
      </p:sp>
      <p:sp>
        <p:nvSpPr>
          <p:cNvPr id="147462" name="Rectangle 3"/>
          <p:cNvSpPr>
            <a:spLocks noGrp="1" noChangeArrowheads="1"/>
          </p:cNvSpPr>
          <p:nvPr>
            <p:ph type="body"/>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numCol="1" anchor="ctr"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The two prophets diverge after the promise of peace worldwide.</a:t>
            </a:r>
          </a:p>
        </p:txBody>
      </p:sp>
    </p:spTree>
    <p:extLst>
      <p:ext uri="{BB962C8B-B14F-4D97-AF65-F5344CB8AC3E}">
        <p14:creationId xmlns:p14="http://schemas.microsoft.com/office/powerpoint/2010/main" val="204296076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 UN was established in 1948 as man's best attempt to bring</a:t>
            </a:r>
            <a:r>
              <a:rPr lang="en-US" baseline="0"/>
              <a:t> peace to the world. Since that time the world has seen more wars than any other period, with only 14 days counted where there was no war going on somewhere on the globe.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127</a:t>
            </a:fld>
            <a:endParaRPr lang="en-US"/>
          </a:p>
        </p:txBody>
      </p:sp>
    </p:spTree>
    <p:extLst>
      <p:ext uri="{BB962C8B-B14F-4D97-AF65-F5344CB8AC3E}">
        <p14:creationId xmlns:p14="http://schemas.microsoft.com/office/powerpoint/2010/main" val="27267772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473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0" dirty="0">
                <a:latin typeface="Arial" panose="020B0604020202020204" pitchFamily="34" charset="0"/>
                <a:ea typeface="ＭＳ Ｐゴシック" charset="0"/>
                <a:cs typeface="Arial" panose="020B0604020202020204" pitchFamily="34" charset="0"/>
              </a:rPr>
              <a:t>The UN goal is a lofty one—a time when people will "beat their swords into ploughshares" as noted in Isaiah 2:4 (cf. Micah 4:3; Joel 3:10). In other words, the effort and money invested now into weapons of war such as the sword will no longer be needed when Christ rules the earth. Instead, with the crops so abundant and the world at peace, it will make sense to turn war instruments into farming implements. </a:t>
            </a:r>
          </a:p>
          <a:p>
            <a:r>
              <a:rPr lang="en-US" b="0" dirty="0">
                <a:latin typeface="Arial" panose="020B0604020202020204" pitchFamily="34" charset="0"/>
                <a:ea typeface="ＭＳ Ｐゴシック" charset="0"/>
                <a:cs typeface="Arial" panose="020B0604020202020204" pitchFamily="34" charset="0"/>
              </a:rPr>
              <a:t>• Added to the art is a gun with its barrel tied into a knot.</a:t>
            </a:r>
          </a:p>
          <a:p>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"Let Us Beat Swords into Plowshares</a:t>
            </a:r>
          </a:p>
          <a:p>
            <a:br>
              <a:rPr lang="en-US" b="0" dirty="0">
                <a:latin typeface="Arial" panose="020B0604020202020204" pitchFamily="34" charset="0"/>
                <a:ea typeface="ＭＳ Ｐゴシック" charset="0"/>
                <a:cs typeface="Arial" panose="020B0604020202020204" pitchFamily="34" charset="0"/>
              </a:rPr>
            </a:br>
            <a:r>
              <a:rPr lang="en-US" b="0" dirty="0">
                <a:latin typeface="Arial" panose="020B0604020202020204" pitchFamily="34" charset="0"/>
                <a:ea typeface="ＭＳ Ｐゴシック" charset="0"/>
                <a:cs typeface="Arial" panose="020B0604020202020204" pitchFamily="34" charset="0"/>
              </a:rPr>
              <a:t>But first...</a:t>
            </a:r>
            <a:br>
              <a:rPr lang="en-US" b="0" dirty="0">
                <a:latin typeface="Arial" panose="020B0604020202020204" pitchFamily="34" charset="0"/>
                <a:ea typeface="ＭＳ Ｐゴシック" charset="0"/>
                <a:cs typeface="Arial" panose="020B0604020202020204" pitchFamily="34" charset="0"/>
              </a:rPr>
            </a:br>
            <a:r>
              <a:rPr lang="en-US" b="0" dirty="0">
                <a:latin typeface="Arial" panose="020B0604020202020204" pitchFamily="34" charset="0"/>
                <a:ea typeface="ＭＳ Ｐゴシック" charset="0"/>
                <a:cs typeface="Arial" panose="020B0604020202020204" pitchFamily="34" charset="0"/>
              </a:rPr>
              <a:t>What is a plowshare?!</a:t>
            </a:r>
            <a:br>
              <a:rPr lang="en-US" b="0" dirty="0">
                <a:latin typeface="Arial" panose="020B0604020202020204" pitchFamily="34" charset="0"/>
                <a:ea typeface="ＭＳ Ｐゴシック" charset="0"/>
                <a:cs typeface="Arial" panose="020B0604020202020204" pitchFamily="34" charset="0"/>
              </a:rPr>
            </a:br>
            <a:br>
              <a:rPr lang="en-US" b="0" dirty="0">
                <a:latin typeface="Arial" panose="020B0604020202020204" pitchFamily="34" charset="0"/>
                <a:ea typeface="ＭＳ Ｐゴシック" charset="0"/>
                <a:cs typeface="Arial" panose="020B0604020202020204" pitchFamily="34" charset="0"/>
              </a:rPr>
            </a:br>
            <a:r>
              <a:rPr lang="en-US" b="0" dirty="0">
                <a:latin typeface="Arial" panose="020B0604020202020204" pitchFamily="34" charset="0"/>
                <a:ea typeface="ＭＳ Ｐゴシック" charset="0"/>
                <a:cs typeface="Arial" panose="020B0604020202020204" pitchFamily="34" charset="0"/>
              </a:rPr>
              <a:t>A plowshare is part of a plow.  It is the leading edge that cuts </a:t>
            </a:r>
            <a:br>
              <a:rPr lang="en-US" b="0" dirty="0">
                <a:latin typeface="Arial" panose="020B0604020202020204" pitchFamily="34" charset="0"/>
                <a:ea typeface="ＭＳ Ｐゴシック" charset="0"/>
                <a:cs typeface="Arial" panose="020B0604020202020204" pitchFamily="34" charset="0"/>
              </a:rPr>
            </a:br>
            <a:r>
              <a:rPr lang="en-US" b="0" dirty="0">
                <a:latin typeface="Arial" panose="020B0604020202020204" pitchFamily="34" charset="0"/>
                <a:ea typeface="ＭＳ Ｐゴシック" charset="0"/>
                <a:cs typeface="Arial" panose="020B0604020202020204" pitchFamily="34" charset="0"/>
              </a:rPr>
              <a:t>into the earth when turning over the dirt.</a:t>
            </a:r>
            <a:br>
              <a:rPr lang="en-US" b="0" dirty="0">
                <a:latin typeface="Arial" panose="020B0604020202020204" pitchFamily="34" charset="0"/>
                <a:ea typeface="ＭＳ Ｐゴシック" charset="0"/>
                <a:cs typeface="Arial" panose="020B0604020202020204" pitchFamily="34" charset="0"/>
              </a:rPr>
            </a:br>
            <a:br>
              <a:rPr lang="en-US" b="0" dirty="0">
                <a:latin typeface="Arial" panose="020B0604020202020204" pitchFamily="34" charset="0"/>
                <a:ea typeface="ＭＳ Ｐゴシック" charset="0"/>
                <a:cs typeface="Arial" panose="020B0604020202020204" pitchFamily="34" charset="0"/>
              </a:rPr>
            </a:br>
            <a:r>
              <a:rPr lang="en-US" b="0" dirty="0">
                <a:latin typeface="Arial" panose="020B0604020202020204" pitchFamily="34" charset="0"/>
                <a:ea typeface="ＭＳ Ｐゴシック" charset="0"/>
                <a:cs typeface="Arial" panose="020B0604020202020204" pitchFamily="34" charset="0"/>
              </a:rPr>
              <a:t>Let Us Beat Swords into Plowshares was sculpted</a:t>
            </a:r>
            <a:br>
              <a:rPr lang="en-US" b="0" dirty="0">
                <a:latin typeface="Arial" panose="020B0604020202020204" pitchFamily="34" charset="0"/>
                <a:ea typeface="ＭＳ Ｐゴシック" charset="0"/>
                <a:cs typeface="Arial" panose="020B0604020202020204" pitchFamily="34" charset="0"/>
              </a:rPr>
            </a:br>
            <a:r>
              <a:rPr lang="en-US" b="0" dirty="0">
                <a:latin typeface="Arial" panose="020B0604020202020204" pitchFamily="34" charset="0"/>
                <a:ea typeface="ＭＳ Ｐゴシック" charset="0"/>
                <a:cs typeface="Arial" panose="020B0604020202020204" pitchFamily="34" charset="0"/>
              </a:rPr>
              <a:t>by Yevgeny </a:t>
            </a:r>
            <a:r>
              <a:rPr lang="en-US" b="0" dirty="0" err="1">
                <a:latin typeface="Arial" panose="020B0604020202020204" pitchFamily="34" charset="0"/>
                <a:ea typeface="ＭＳ Ｐゴシック" charset="0"/>
                <a:cs typeface="Arial" panose="020B0604020202020204" pitchFamily="34" charset="0"/>
              </a:rPr>
              <a:t>Vuchetich</a:t>
            </a:r>
            <a:r>
              <a:rPr lang="en-US" b="0" dirty="0">
                <a:latin typeface="Arial" panose="020B0604020202020204" pitchFamily="34" charset="0"/>
                <a:ea typeface="ＭＳ Ｐゴシック" charset="0"/>
                <a:cs typeface="Arial" panose="020B0604020202020204" pitchFamily="34" charset="0"/>
              </a:rPr>
              <a:t>.  It was donated to the UN by the USSR in 1959.</a:t>
            </a:r>
            <a:br>
              <a:rPr lang="en-US" b="0" dirty="0">
                <a:latin typeface="Arial" panose="020B0604020202020204" pitchFamily="34" charset="0"/>
                <a:ea typeface="ＭＳ Ｐゴシック" charset="0"/>
                <a:cs typeface="Arial" panose="020B0604020202020204" pitchFamily="34" charset="0"/>
              </a:rPr>
            </a:br>
            <a:r>
              <a:rPr lang="en-US" b="0" dirty="0">
                <a:latin typeface="Arial" panose="020B0604020202020204" pitchFamily="34" charset="0"/>
                <a:ea typeface="ＭＳ Ｐゴシック" charset="0"/>
                <a:cs typeface="Arial" panose="020B0604020202020204" pitchFamily="34" charset="0"/>
              </a:rPr>
              <a:t>The sculpture stands in the garden of the UN Headquarters."</a:t>
            </a:r>
          </a:p>
          <a:p>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https://</a:t>
            </a:r>
            <a:r>
              <a:rPr lang="en-US" b="0" dirty="0" err="1">
                <a:latin typeface="Arial" panose="020B0604020202020204" pitchFamily="34" charset="0"/>
                <a:ea typeface="ＭＳ Ｐゴシック" charset="0"/>
                <a:cs typeface="Arial" panose="020B0604020202020204" pitchFamily="34" charset="0"/>
              </a:rPr>
              <a:t>sites.google.com</a:t>
            </a:r>
            <a:r>
              <a:rPr lang="en-US" b="0" dirty="0">
                <a:latin typeface="Arial" panose="020B0604020202020204" pitchFamily="34" charset="0"/>
                <a:ea typeface="ＭＳ Ｐゴシック" charset="0"/>
                <a:cs typeface="Arial" panose="020B0604020202020204" pitchFamily="34" charset="0"/>
              </a:rPr>
              <a:t>/site/</a:t>
            </a:r>
            <a:r>
              <a:rPr lang="en-US" b="0" dirty="0" err="1">
                <a:latin typeface="Arial" panose="020B0604020202020204" pitchFamily="34" charset="0"/>
                <a:ea typeface="ＭＳ Ｐゴシック" charset="0"/>
                <a:cs typeface="Arial" panose="020B0604020202020204" pitchFamily="34" charset="0"/>
              </a:rPr>
              <a:t>cdaunexploration</a:t>
            </a:r>
            <a:r>
              <a:rPr lang="en-US" b="0" dirty="0">
                <a:latin typeface="Arial" panose="020B0604020202020204" pitchFamily="34" charset="0"/>
                <a:ea typeface="ＭＳ Ｐゴシック" charset="0"/>
                <a:cs typeface="Arial" panose="020B0604020202020204" pitchFamily="34" charset="0"/>
              </a:rPr>
              <a:t>/let-us-beat-swords-into-plowshares</a:t>
            </a:r>
          </a:p>
          <a:p>
            <a:r>
              <a:rPr lang="en-US" b="0" dirty="0">
                <a:latin typeface="Arial" panose="020B0604020202020204" pitchFamily="34" charset="0"/>
                <a:ea typeface="ＭＳ Ｐゴシック" charset="0"/>
                <a:cs typeface="Arial" panose="020B0604020202020204" pitchFamily="34" charset="0"/>
              </a:rPr>
              <a:t>Accessed 8 July 2015</a:t>
            </a:r>
          </a:p>
          <a:p>
            <a:endParaRPr lang="en-US" b="0" dirty="0">
              <a:latin typeface="Arial" panose="020B0604020202020204" pitchFamily="34" charset="0"/>
              <a:ea typeface="ＭＳ Ｐゴシック" charset="0"/>
              <a:cs typeface="Arial" panose="020B0604020202020204" pitchFamily="34" charset="0"/>
            </a:endParaRPr>
          </a:p>
        </p:txBody>
      </p:sp>
      <p:sp>
        <p:nvSpPr>
          <p:cNvPr id="24473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7F512BE-13A0-7C46-8B57-19ED1D6396EE}" type="slidenum">
              <a:rPr lang="en-US" sz="1200">
                <a:solidFill>
                  <a:prstClr val="black"/>
                </a:solidFill>
              </a:rPr>
              <a:pPr eaLnBrk="1" hangingPunct="1"/>
              <a:t>128</a:t>
            </a:fld>
            <a:endParaRPr lang="en-US" sz="1200">
              <a:solidFill>
                <a:prstClr val="black"/>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Isaiah 2:4 (cf. Micah 4:3; Joel 3:10) is inscribed on the wall in front of the UN building in New York. </a:t>
            </a:r>
          </a:p>
        </p:txBody>
      </p:sp>
      <p:sp>
        <p:nvSpPr>
          <p:cNvPr id="4" name="Date Placeholder 3"/>
          <p:cNvSpPr>
            <a:spLocks noGrp="1"/>
          </p:cNvSpPr>
          <p:nvPr>
            <p:ph type="dt" idx="10"/>
          </p:nvPr>
        </p:nvSpPr>
        <p:spPr/>
        <p:txBody>
          <a:bodyPr/>
          <a:lstStyle/>
          <a:p>
            <a:pPr>
              <a:defRPr/>
            </a:pPr>
            <a:r>
              <a:rPr lang="en-GB"/>
              <a:t>10/06/10</a:t>
            </a:r>
          </a:p>
        </p:txBody>
      </p:sp>
      <p:sp>
        <p:nvSpPr>
          <p:cNvPr id="5" name="Slide Number Placeholder 4"/>
          <p:cNvSpPr>
            <a:spLocks noGrp="1"/>
          </p:cNvSpPr>
          <p:nvPr>
            <p:ph type="sldNum" idx="11"/>
          </p:nvPr>
        </p:nvSpPr>
        <p:spPr/>
        <p:txBody>
          <a:bodyPr/>
          <a:lstStyle/>
          <a:p>
            <a:pPr>
              <a:defRPr/>
            </a:pPr>
            <a:fld id="{E16927D3-97C0-5646-B64C-3E4122A0F397}" type="slidenum">
              <a:rPr lang="en-GB"/>
              <a:pPr>
                <a:defRPr/>
              </a:pPr>
              <a:t>129</a:t>
            </a:fld>
            <a:endParaRPr lang="en-GB"/>
          </a:p>
        </p:txBody>
      </p:sp>
    </p:spTree>
    <p:extLst>
      <p:ext uri="{BB962C8B-B14F-4D97-AF65-F5344CB8AC3E}">
        <p14:creationId xmlns:p14="http://schemas.microsoft.com/office/powerpoint/2010/main" val="378886960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565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79565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05C01547-C5B3-C542-8184-9A52EE01F98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9565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7061E80-F188-4445-9ED1-B9A0BDDA46D4}"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131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79565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9565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3302310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7698"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79769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D2B6F26B-E58A-6C44-B983-0F8D2B503DC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9770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D839FA3-4768-5548-B3B0-35B61C92F110}"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132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79770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9770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6063673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974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79974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FD6F847F-C21D-244F-990B-6163D8C7285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9974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F5C38D42-98F4-1A4B-9843-E312FDD93ED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133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79974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9975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619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1794"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801795"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99978412-BB34-F246-B37A-DE4AA6EF72B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179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10018E14-471D-2A4B-831C-B48B1911E563}"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134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80179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801798" name="Rectangle 3"/>
          <p:cNvSpPr>
            <a:spLocks noGrp="1" noChangeArrowheads="1"/>
          </p:cNvSpPr>
          <p:nvPr>
            <p:ph type="body"/>
          </p:nvPr>
        </p:nvSpPr>
        <p:spPr>
          <a:xfrm>
            <a:off x="685800" y="4343400"/>
            <a:ext cx="5486400" cy="4124325"/>
          </a:xfrm>
          <a:solidFill>
            <a:srgbClr val="FFFFFF"/>
          </a:solidFill>
          <a:ln w="9360">
            <a:solidFill>
              <a:srgbClr val="000000"/>
            </a:solidFill>
          </a:ln>
        </p:spPr>
        <p:txBody>
          <a:bodyPr wrap="none" anchor="ctr"/>
          <a:lstStyle/>
          <a:p>
            <a:pPr defTabSz="457200" eaLnBrk="1" hangingPunct="1">
              <a:spcBef>
                <a:spcPct val="0"/>
              </a:spcBef>
              <a:buClrTx/>
              <a:buSzTx/>
              <a:buFontTx/>
              <a:buNone/>
            </a:pPr>
            <a:r>
              <a:rPr lang="en-US">
                <a:latin typeface="Times New Roman" charset="0"/>
                <a:ea typeface="ＭＳ Ｐゴシック" charset="0"/>
                <a:cs typeface="ＭＳ Ｐゴシック" charset="0"/>
              </a:rPr>
              <a:t>http://dailybuzzlive.com/archives/5613</a:t>
            </a:r>
          </a:p>
          <a:p>
            <a:pPr defTabSz="457200" eaLnBrk="1" hangingPunct="1">
              <a:spcBef>
                <a:spcPct val="0"/>
              </a:spcBef>
              <a:buClrTx/>
              <a:buSzTx/>
              <a:buFontTx/>
              <a:buNone/>
            </a:pPr>
            <a:endParaRPr lang="en-US">
              <a:latin typeface="Times New Roman" charset="0"/>
              <a:ea typeface="ＭＳ Ｐゴシック" charset="0"/>
              <a:cs typeface="ＭＳ Ｐゴシック" charset="0"/>
            </a:endParaRPr>
          </a:p>
          <a:p>
            <a:pPr defTabSz="457200" eaLnBrk="1" hangingPunct="1">
              <a:spcBef>
                <a:spcPct val="0"/>
              </a:spcBef>
              <a:buClrTx/>
              <a:buSzTx/>
              <a:buFontTx/>
              <a:buNone/>
            </a:pPr>
            <a:r>
              <a:rPr lang="en-US">
                <a:latin typeface="Times New Roman" charset="0"/>
                <a:ea typeface="ＭＳ Ｐゴシック" charset="0"/>
                <a:cs typeface="ＭＳ Ｐゴシック" charset="0"/>
              </a:rPr>
              <a:t>Snake Tries to Eat Baby. Watch Video Before Reading! Now you may be outraged by this video and think that the parents need to have their child taken away for child abuse, but before you jump to any conclusions take a second to read about a culture that most of us know nothing about. - See more at: http://dailybuzzlive.com/archives/5613#sthash.m31WN86t.dpuf</a:t>
            </a:r>
          </a:p>
          <a:p>
            <a:pPr defTabSz="457200"/>
            <a:endParaRPr lang="en-US">
              <a:latin typeface="Times New Roman" charset="0"/>
              <a:ea typeface="ＭＳ Ｐゴシック" charset="0"/>
              <a:cs typeface="ＭＳ Ｐゴシック" charset="0"/>
            </a:endParaRPr>
          </a:p>
          <a:p>
            <a:pPr defTabSz="457200" eaLnBrk="1" hangingPunct="1">
              <a:spcBef>
                <a:spcPct val="0"/>
              </a:spcBef>
              <a:buClrTx/>
              <a:buSzTx/>
              <a:buFontTx/>
              <a:buNone/>
            </a:pPr>
            <a:r>
              <a:rPr lang="en-US">
                <a:latin typeface="Times New Roman" charset="0"/>
                <a:ea typeface="ＭＳ Ｐゴシック" charset="0"/>
                <a:cs typeface="ＭＳ Ｐゴシック" charset="0"/>
              </a:rPr>
              <a:t>You may think that this baby is some type of super human, being able to withstand sharp poisonous snake bites, it would pretty awesome if this were true. The snake in the video is actually defanged and has no poison whatsoever. In India, as well as Nepal, some Hindus actually worship snakes. This is called Nag Panchami and many children from this culture grow up with and around snakes. Some people even keep and feed them as though they were their children. - See more at: http://dailybuzzlive.com/archives/5613#sthash.m31WN86t.dpuf</a:t>
            </a:r>
          </a:p>
          <a:p>
            <a:pPr defTabSz="457200"/>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3380518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p>
          <a:p>
            <a:r>
              <a:rPr lang="en-US" b="0" dirty="0"/>
              <a:t>Isaiah 2:6</a:t>
            </a:r>
            <a:r>
              <a:rPr lang="en-US" b="0" baseline="0" dirty="0"/>
              <a:t> already noted that people will be at peace with one another in millennium when Jesus rules the earth. Now, in Isaiah 11, he goes way beyond this level of peace even to include the animal kingdom. </a:t>
            </a:r>
            <a:r>
              <a:rPr lang="en-US" b="0" dirty="0"/>
              <a:t>People understandably</a:t>
            </a:r>
            <a:r>
              <a:rPr lang="en-US" b="0" baseline="0" dirty="0"/>
              <a:t> fear lions, tigers and bears. They are among the most fierce in the animal kingdom. No wonder Dorothy in </a:t>
            </a:r>
            <a:r>
              <a:rPr lang="en-US" b="0" i="1" baseline="0" dirty="0"/>
              <a:t>The Wizard of Oz</a:t>
            </a:r>
            <a:r>
              <a:rPr lang="en-US" b="0" i="0" baseline="0" dirty="0"/>
              <a:t> proclaimed as they entered the forest, "Lions, tigers and bears! Oh, My!"</a:t>
            </a:r>
            <a:endParaRPr lang="en-US" b="0" dirty="0"/>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latin typeface="Calibri"/>
              </a:rPr>
              <a:pPr>
                <a:defRPr/>
              </a:pPr>
              <a:t>135</a:t>
            </a:fld>
            <a:endParaRPr lang="en-US">
              <a:solidFill>
                <a:prstClr val="black"/>
              </a:solidFill>
              <a:latin typeface="Calibri"/>
            </a:endParaRPr>
          </a:p>
        </p:txBody>
      </p:sp>
    </p:spTree>
    <p:extLst>
      <p:ext uri="{BB962C8B-B14F-4D97-AF65-F5344CB8AC3E}">
        <p14:creationId xmlns:p14="http://schemas.microsoft.com/office/powerpoint/2010/main" val="188528371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p>
          <a:p>
            <a:r>
              <a:rPr lang="en-US" b="0" dirty="0"/>
              <a:t>In </a:t>
            </a:r>
            <a:r>
              <a:rPr lang="mr-IN" b="0" dirty="0"/>
              <a:t>"</a:t>
            </a:r>
            <a:r>
              <a:rPr lang="en-US" b="0" dirty="0"/>
              <a:t>The Wizard of Oz,</a:t>
            </a:r>
            <a:r>
              <a:rPr lang="mr-IN" b="0" dirty="0"/>
              <a:t>"</a:t>
            </a:r>
            <a:r>
              <a:rPr lang="en-US" b="0" dirty="0"/>
              <a:t> Dorothy</a:t>
            </a:r>
            <a:r>
              <a:rPr lang="en-US" b="0" baseline="0" dirty="0"/>
              <a:t> exclaims with fear upon thinking that she would have to travel through the forest to get to Oz, </a:t>
            </a:r>
            <a:r>
              <a:rPr lang="mr-IN" b="0" baseline="0" dirty="0"/>
              <a:t>"</a:t>
            </a:r>
            <a:r>
              <a:rPr lang="en-US" b="0" baseline="0" dirty="0"/>
              <a:t>Lions, tigers and bears!  Oh, My!</a:t>
            </a:r>
            <a:r>
              <a:rPr lang="mr-IN" b="0" baseline="0" dirty="0"/>
              <a:t>"</a:t>
            </a:r>
            <a:r>
              <a:rPr lang="en-US" b="0" baseline="0" dirty="0"/>
              <a:t>  Yes, these are dangerous animals—most of the time!  </a:t>
            </a:r>
          </a:p>
          <a:p>
            <a:r>
              <a:rPr lang="en-US" b="0" baseline="0" dirty="0"/>
              <a:t>• </a:t>
            </a:r>
            <a:r>
              <a:rPr lang="en-US" b="0" dirty="0"/>
              <a:t>We may think that all carnivorous animals must kill to eat,</a:t>
            </a:r>
            <a:r>
              <a:rPr lang="en-US" b="0" baseline="0" dirty="0"/>
              <a:t> but a peaceful environment even today can be instructive that peace in the animal kingdom doesn’t even have to wait until the millennium.</a:t>
            </a:r>
          </a:p>
          <a:p>
            <a:endParaRPr lang="en-US" b="1"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mr-IN" dirty="0"/>
              <a:t>"</a:t>
            </a:r>
            <a:r>
              <a:rPr lang="en-US" dirty="0"/>
              <a:t>An American black bear, a Bengal tiger and an African lion were the</a:t>
            </a:r>
            <a:r>
              <a:rPr lang="en-US" dirty="0">
                <a:hlinkClick r:id="rId3"/>
              </a:rPr>
              <a:t> victims of animal cruelty</a:t>
            </a:r>
            <a:r>
              <a:rPr lang="en-US" dirty="0"/>
              <a:t>....</a:t>
            </a:r>
            <a:r>
              <a:rPr lang="mr-IN" dirty="0"/>
              <a:t>"</a:t>
            </a:r>
            <a:endParaRPr lang="en-US" dirty="0"/>
          </a:p>
          <a:p>
            <a:endParaRPr lang="en-US" b="1" dirty="0"/>
          </a:p>
          <a:p>
            <a:endParaRPr lang="en-US" b="1" dirty="0"/>
          </a:p>
          <a:p>
            <a:r>
              <a:rPr lang="en-US" b="1" dirty="0"/>
              <a:t>________________</a:t>
            </a:r>
          </a:p>
          <a:p>
            <a:endParaRPr lang="en-US" b="1" dirty="0"/>
          </a:p>
          <a:p>
            <a:r>
              <a:rPr lang="en-US" b="1" dirty="0"/>
              <a:t>How An Abused Lion, Tiger And Bear Became An Unlikely Family (PHOTOS)</a:t>
            </a:r>
          </a:p>
          <a:p>
            <a:r>
              <a:rPr lang="en-US" dirty="0"/>
              <a:t>The Huffington Post  |  By </a:t>
            </a:r>
            <a:r>
              <a:rPr lang="en-US" dirty="0">
                <a:hlinkClick r:id="rId4"/>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latin typeface="Calibri"/>
              </a:rPr>
              <a:pPr>
                <a:defRPr/>
              </a:pPr>
              <a:t>136</a:t>
            </a:fld>
            <a:endParaRPr lang="en-US">
              <a:solidFill>
                <a:prstClr val="black"/>
              </a:solidFill>
              <a:latin typeface="Calibri"/>
            </a:endParaRPr>
          </a:p>
        </p:txBody>
      </p:sp>
    </p:spTree>
    <p:extLst>
      <p:ext uri="{BB962C8B-B14F-4D97-AF65-F5344CB8AC3E}">
        <p14:creationId xmlns:p14="http://schemas.microsoft.com/office/powerpoint/2010/main" val="188528371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err="1"/>
              <a:t>Baloo</a:t>
            </a:r>
            <a:r>
              <a:rPr lang="en-US" dirty="0"/>
              <a:t> the bear, Leo the lion, and </a:t>
            </a:r>
            <a:r>
              <a:rPr lang="en-US" dirty="0" err="1"/>
              <a:t>Shere</a:t>
            </a:r>
            <a:r>
              <a:rPr lang="en-US" dirty="0"/>
              <a:t> Khan the tiger (all three known as BLT) were brought together as 2-month-old cubs and have grown up as a family.</a:t>
            </a:r>
            <a:r>
              <a:rPr lang="mr-IN" dirty="0"/>
              <a:t>"</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latin typeface="Calibri"/>
              </a:rPr>
              <a:pPr>
                <a:defRPr/>
              </a:pPr>
              <a:t>137</a:t>
            </a:fld>
            <a:endParaRPr lang="en-US">
              <a:solidFill>
                <a:prstClr val="black"/>
              </a:solidFill>
              <a:latin typeface="Calibri"/>
            </a:endParaRPr>
          </a:p>
        </p:txBody>
      </p:sp>
    </p:spTree>
    <p:extLst>
      <p:ext uri="{BB962C8B-B14F-4D97-AF65-F5344CB8AC3E}">
        <p14:creationId xmlns:p14="http://schemas.microsoft.com/office/powerpoint/2010/main" val="188528371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The trio was originally owned by a drug dealer who didn't properly care for them, leading to neglect, poor health and severe injuries.</a:t>
            </a:r>
            <a:r>
              <a:rPr lang="mr-IN" dirty="0"/>
              <a:t>"</a:t>
            </a:r>
            <a:endParaRPr lang="en-US" b="1" dirty="0"/>
          </a:p>
          <a:p>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latin typeface="Calibri"/>
              </a:rPr>
              <a:pPr>
                <a:defRPr/>
              </a:pPr>
              <a:t>138</a:t>
            </a:fld>
            <a:endParaRPr lang="en-US">
              <a:solidFill>
                <a:prstClr val="black"/>
              </a:solidFill>
              <a:latin typeface="Calibri"/>
            </a:endParaRPr>
          </a:p>
        </p:txBody>
      </p:sp>
    </p:spTree>
    <p:extLst>
      <p:ext uri="{BB962C8B-B14F-4D97-AF65-F5344CB8AC3E}">
        <p14:creationId xmlns:p14="http://schemas.microsoft.com/office/powerpoint/2010/main" val="188528371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In 2001, </a:t>
            </a:r>
            <a:r>
              <a:rPr lang="en-US" dirty="0">
                <a:hlinkClick r:id="rId3"/>
              </a:rPr>
              <a:t>Noah's Ark Animal Sanctuary</a:t>
            </a:r>
            <a:r>
              <a:rPr lang="en-US" dirty="0"/>
              <a:t>, a nonprofit that cares for animals in need, came to the rescue, and took them to Locust Grove, Georgia, [USA], where they were treated for injuries.</a:t>
            </a:r>
            <a:r>
              <a:rPr lang="mr-IN" dirty="0"/>
              <a:t>"</a:t>
            </a:r>
            <a:endParaRPr lang="en-US" b="1" dirty="0"/>
          </a:p>
          <a:p>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4"/>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latin typeface="Calibri"/>
              </a:rPr>
              <a:pPr>
                <a:defRPr/>
              </a:pPr>
              <a:t>139</a:t>
            </a:fld>
            <a:endParaRPr lang="en-US">
              <a:solidFill>
                <a:prstClr val="black"/>
              </a:solidFill>
              <a:latin typeface="Calibri"/>
            </a:endParaRPr>
          </a:p>
        </p:txBody>
      </p:sp>
    </p:spTree>
    <p:extLst>
      <p:ext uri="{BB962C8B-B14F-4D97-AF65-F5344CB8AC3E}">
        <p14:creationId xmlns:p14="http://schemas.microsoft.com/office/powerpoint/2010/main" val="188528371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linkClick r:id="rId3"/>
            </a:endParaRPr>
          </a:p>
          <a:p>
            <a:r>
              <a:rPr lang="mr-IN" dirty="0">
                <a:hlinkClick r:id="rId3"/>
              </a:rPr>
              <a:t>"</a:t>
            </a:r>
            <a:r>
              <a:rPr lang="en-US" dirty="0">
                <a:hlinkClick r:id="rId3"/>
              </a:rPr>
              <a:t>We could have separated them</a:t>
            </a:r>
            <a:r>
              <a:rPr lang="en-US" dirty="0"/>
              <a:t>,</a:t>
            </a:r>
            <a:r>
              <a:rPr lang="mr-IN" dirty="0"/>
              <a:t>"</a:t>
            </a:r>
            <a:r>
              <a:rPr lang="en-US" dirty="0"/>
              <a:t> Diane Smith, assistant director of the Noah's Ark Zoo told the Telegraph. </a:t>
            </a:r>
            <a:r>
              <a:rPr lang="mr-IN" dirty="0"/>
              <a:t>"</a:t>
            </a:r>
            <a:r>
              <a:rPr lang="en-US" dirty="0"/>
              <a:t>But since they came as a kind of family, the zoo decided to keep them together.</a:t>
            </a:r>
            <a:r>
              <a:rPr lang="mr-IN" dirty="0"/>
              <a:t>"</a:t>
            </a:r>
            <a:endParaRPr lang="en-US" b="1" dirty="0"/>
          </a:p>
          <a:p>
            <a:endParaRPr lang="en-US" b="1" dirty="0"/>
          </a:p>
          <a:p>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4"/>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latin typeface="Calibri"/>
              </a:rPr>
              <a:pPr>
                <a:defRPr/>
              </a:pPr>
              <a:t>140</a:t>
            </a:fld>
            <a:endParaRPr lang="en-US">
              <a:solidFill>
                <a:prstClr val="black"/>
              </a:solidFill>
              <a:latin typeface="Calibri"/>
            </a:endParaRPr>
          </a:p>
        </p:txBody>
      </p:sp>
    </p:spTree>
    <p:extLst>
      <p:ext uri="{BB962C8B-B14F-4D97-AF65-F5344CB8AC3E}">
        <p14:creationId xmlns:p14="http://schemas.microsoft.com/office/powerpoint/2010/main" val="188528371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err="1"/>
              <a:t>Baloo</a:t>
            </a:r>
            <a:r>
              <a:rPr lang="en-US" dirty="0"/>
              <a:t> </a:t>
            </a:r>
            <a:r>
              <a:rPr lang="en-US" dirty="0">
                <a:hlinkClick r:id="rId3"/>
              </a:rPr>
              <a:t>required greater care than his two friends</a:t>
            </a:r>
            <a:r>
              <a:rPr lang="en-US" dirty="0"/>
              <a:t> -- his former owner had put a harness on him and didn't adjust it as he grew, leading to a deformity, </a:t>
            </a:r>
            <a:r>
              <a:rPr lang="en-US" dirty="0" err="1"/>
              <a:t>Imgur</a:t>
            </a:r>
            <a:r>
              <a:rPr lang="en-US" dirty="0"/>
              <a:t> reports.</a:t>
            </a:r>
            <a:r>
              <a:rPr lang="mr-IN" dirty="0"/>
              <a:t>"</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4"/>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latin typeface="Calibri"/>
              </a:rPr>
              <a:pPr>
                <a:defRPr/>
              </a:pPr>
              <a:t>141</a:t>
            </a:fld>
            <a:endParaRPr lang="en-US">
              <a:solidFill>
                <a:prstClr val="black"/>
              </a:solidFill>
              <a:latin typeface="Calibri"/>
            </a:endParaRPr>
          </a:p>
        </p:txBody>
      </p:sp>
    </p:spTree>
    <p:extLst>
      <p:ext uri="{BB962C8B-B14F-4D97-AF65-F5344CB8AC3E}">
        <p14:creationId xmlns:p14="http://schemas.microsoft.com/office/powerpoint/2010/main" val="188528371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After arriving in Georgia, </a:t>
            </a:r>
            <a:r>
              <a:rPr lang="en-US" dirty="0" err="1"/>
              <a:t>Baloo</a:t>
            </a:r>
            <a:r>
              <a:rPr lang="en-US" dirty="0"/>
              <a:t> had the harness surgically removed.</a:t>
            </a:r>
            <a:r>
              <a:rPr lang="mr-IN" b="1" dirty="0"/>
              <a:t>"</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latin typeface="Calibri"/>
              </a:rPr>
              <a:pPr>
                <a:defRPr/>
              </a:pPr>
              <a:t>142</a:t>
            </a:fld>
            <a:endParaRPr lang="en-US">
              <a:solidFill>
                <a:prstClr val="black"/>
              </a:solidFill>
              <a:latin typeface="Calibri"/>
            </a:endParaRPr>
          </a:p>
        </p:txBody>
      </p:sp>
    </p:spTree>
    <p:extLst>
      <p:ext uri="{BB962C8B-B14F-4D97-AF65-F5344CB8AC3E}">
        <p14:creationId xmlns:p14="http://schemas.microsoft.com/office/powerpoint/2010/main" val="188528371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Given that the trio had found comfort in each other during their years of mistreatment, The Sanctuary's staff realized that they couldn't be separated and fenced them in together.</a:t>
            </a:r>
            <a:r>
              <a:rPr lang="mr-IN" dirty="0"/>
              <a:t>"</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latin typeface="Calibri"/>
              </a:rPr>
              <a:pPr>
                <a:defRPr/>
              </a:pPr>
              <a:t>143</a:t>
            </a:fld>
            <a:endParaRPr lang="en-US">
              <a:solidFill>
                <a:prstClr val="black"/>
              </a:solidFill>
              <a:latin typeface="Calibri"/>
            </a:endParaRPr>
          </a:p>
        </p:txBody>
      </p:sp>
    </p:spTree>
    <p:extLst>
      <p:ext uri="{BB962C8B-B14F-4D97-AF65-F5344CB8AC3E}">
        <p14:creationId xmlns:p14="http://schemas.microsoft.com/office/powerpoint/2010/main" val="1885283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hemeOverride" Target="../theme/themeOverride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2ABB63A1-DE00-5743-BF12-00C39F67BCE8}" type="slidenum">
              <a:rPr lang="en-GB"/>
              <a:pPr>
                <a:defRPr/>
              </a:pPr>
              <a:t>‹#›</a:t>
            </a:fld>
            <a:endParaRPr lang="en-GB"/>
          </a:p>
        </p:txBody>
      </p:sp>
    </p:spTree>
    <p:extLst>
      <p:ext uri="{BB962C8B-B14F-4D97-AF65-F5344CB8AC3E}">
        <p14:creationId xmlns:p14="http://schemas.microsoft.com/office/powerpoint/2010/main" val="10307500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445D55CD-E3E5-4B4A-BFE5-D4C6B40483E7}" type="slidenum">
              <a:rPr lang="en-GB"/>
              <a:pPr>
                <a:defRPr/>
              </a:pPr>
              <a:t>‹#›</a:t>
            </a:fld>
            <a:endParaRPr lang="en-GB"/>
          </a:p>
        </p:txBody>
      </p:sp>
    </p:spTree>
    <p:extLst>
      <p:ext uri="{BB962C8B-B14F-4D97-AF65-F5344CB8AC3E}">
        <p14:creationId xmlns:p14="http://schemas.microsoft.com/office/powerpoint/2010/main" val="38594978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F82AE046-ED9F-DC4E-A8E8-EDFF827E9993}" type="slidenum">
              <a:rPr lang="en-GB"/>
              <a:pPr>
                <a:defRPr/>
              </a:pPr>
              <a:t>‹#›</a:t>
            </a:fld>
            <a:endParaRPr lang="en-GB"/>
          </a:p>
        </p:txBody>
      </p:sp>
    </p:spTree>
    <p:extLst>
      <p:ext uri="{BB962C8B-B14F-4D97-AF65-F5344CB8AC3E}">
        <p14:creationId xmlns:p14="http://schemas.microsoft.com/office/powerpoint/2010/main" val="17656822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E1A4EB3D-D390-714B-9364-FCD6E65A5CC0}" type="slidenum">
              <a:rPr lang="en-GB"/>
              <a:pPr>
                <a:defRPr/>
              </a:pPr>
              <a:t>‹#›</a:t>
            </a:fld>
            <a:endParaRPr lang="en-GB"/>
          </a:p>
        </p:txBody>
      </p:sp>
    </p:spTree>
    <p:extLst>
      <p:ext uri="{BB962C8B-B14F-4D97-AF65-F5344CB8AC3E}">
        <p14:creationId xmlns:p14="http://schemas.microsoft.com/office/powerpoint/2010/main" val="12074828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157A6685-D4B1-9942-B523-2931795A643D}" type="slidenum">
              <a:rPr lang="en-GB"/>
              <a:pPr>
                <a:defRPr/>
              </a:pPr>
              <a:t>‹#›</a:t>
            </a:fld>
            <a:endParaRPr lang="en-GB"/>
          </a:p>
        </p:txBody>
      </p:sp>
    </p:spTree>
    <p:extLst>
      <p:ext uri="{BB962C8B-B14F-4D97-AF65-F5344CB8AC3E}">
        <p14:creationId xmlns:p14="http://schemas.microsoft.com/office/powerpoint/2010/main" val="456843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CA2E853F-7E0D-0D41-A6F4-2035AC5510C6}" type="slidenum">
              <a:rPr lang="en-GB"/>
              <a:pPr>
                <a:defRPr/>
              </a:pPr>
              <a:t>‹#›</a:t>
            </a:fld>
            <a:endParaRPr lang="en-GB"/>
          </a:p>
        </p:txBody>
      </p:sp>
    </p:spTree>
    <p:extLst>
      <p:ext uri="{BB962C8B-B14F-4D97-AF65-F5344CB8AC3E}">
        <p14:creationId xmlns:p14="http://schemas.microsoft.com/office/powerpoint/2010/main" val="17992446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sldNum" idx="10"/>
          </p:nvPr>
        </p:nvSpPr>
        <p:spPr>
          <a:ln/>
        </p:spPr>
        <p:txBody>
          <a:bodyPr/>
          <a:lstStyle>
            <a:lvl1pPr>
              <a:defRPr/>
            </a:lvl1pPr>
          </a:lstStyle>
          <a:p>
            <a:pPr>
              <a:defRPr/>
            </a:pPr>
            <a:fld id="{1822A4DE-8421-4043-B6CE-E9D43034B17F}" type="slidenum">
              <a:rPr lang="en-GB"/>
              <a:pPr>
                <a:defRPr/>
              </a:pPr>
              <a:t>‹#›</a:t>
            </a:fld>
            <a:endParaRPr lang="en-GB"/>
          </a:p>
        </p:txBody>
      </p:sp>
    </p:spTree>
    <p:extLst>
      <p:ext uri="{BB962C8B-B14F-4D97-AF65-F5344CB8AC3E}">
        <p14:creationId xmlns:p14="http://schemas.microsoft.com/office/powerpoint/2010/main" val="18701959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4"/>
          <p:cNvSpPr>
            <a:spLocks noGrp="1" noChangeArrowheads="1"/>
          </p:cNvSpPr>
          <p:nvPr>
            <p:ph type="sldNum" idx="10"/>
          </p:nvPr>
        </p:nvSpPr>
        <p:spPr>
          <a:ln/>
        </p:spPr>
        <p:txBody>
          <a:bodyPr/>
          <a:lstStyle>
            <a:lvl1pPr>
              <a:defRPr/>
            </a:lvl1pPr>
          </a:lstStyle>
          <a:p>
            <a:pPr>
              <a:defRPr/>
            </a:pPr>
            <a:fld id="{7884D710-2188-AE4A-B3A2-412C6DC6A50D}" type="slidenum">
              <a:rPr lang="en-GB"/>
              <a:pPr>
                <a:defRPr/>
              </a:pPr>
              <a:t>‹#›</a:t>
            </a:fld>
            <a:endParaRPr lang="en-GB"/>
          </a:p>
        </p:txBody>
      </p:sp>
    </p:spTree>
    <p:extLst>
      <p:ext uri="{BB962C8B-B14F-4D97-AF65-F5344CB8AC3E}">
        <p14:creationId xmlns:p14="http://schemas.microsoft.com/office/powerpoint/2010/main" val="11965279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4"/>
          <p:cNvSpPr>
            <a:spLocks noGrp="1" noChangeArrowheads="1"/>
          </p:cNvSpPr>
          <p:nvPr>
            <p:ph type="sldNum" idx="10"/>
          </p:nvPr>
        </p:nvSpPr>
        <p:spPr>
          <a:ln/>
        </p:spPr>
        <p:txBody>
          <a:bodyPr/>
          <a:lstStyle>
            <a:lvl1pPr>
              <a:defRPr/>
            </a:lvl1pPr>
          </a:lstStyle>
          <a:p>
            <a:pPr>
              <a:defRPr/>
            </a:pPr>
            <a:fld id="{C0E68760-303F-A344-8D37-8A0492847E79}" type="slidenum">
              <a:rPr lang="en-GB"/>
              <a:pPr>
                <a:defRPr/>
              </a:pPr>
              <a:t>‹#›</a:t>
            </a:fld>
            <a:endParaRPr lang="en-GB"/>
          </a:p>
        </p:txBody>
      </p:sp>
    </p:spTree>
    <p:extLst>
      <p:ext uri="{BB962C8B-B14F-4D97-AF65-F5344CB8AC3E}">
        <p14:creationId xmlns:p14="http://schemas.microsoft.com/office/powerpoint/2010/main" val="2874766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4"/>
          <p:cNvSpPr>
            <a:spLocks noGrp="1" noChangeArrowheads="1"/>
          </p:cNvSpPr>
          <p:nvPr>
            <p:ph type="sldNum" idx="10"/>
          </p:nvPr>
        </p:nvSpPr>
        <p:spPr>
          <a:ln/>
        </p:spPr>
        <p:txBody>
          <a:bodyPr/>
          <a:lstStyle>
            <a:lvl1pPr>
              <a:defRPr/>
            </a:lvl1pPr>
          </a:lstStyle>
          <a:p>
            <a:pPr>
              <a:defRPr/>
            </a:pPr>
            <a:fld id="{5A17B886-18CA-CE43-A30D-F617A5E4849F}" type="slidenum">
              <a:rPr lang="en-GB"/>
              <a:pPr>
                <a:defRPr/>
              </a:pPr>
              <a:t>‹#›</a:t>
            </a:fld>
            <a:endParaRPr lang="en-GB"/>
          </a:p>
        </p:txBody>
      </p:sp>
    </p:spTree>
    <p:extLst>
      <p:ext uri="{BB962C8B-B14F-4D97-AF65-F5344CB8AC3E}">
        <p14:creationId xmlns:p14="http://schemas.microsoft.com/office/powerpoint/2010/main" val="3849841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a:ln/>
        </p:spPr>
        <p:txBody>
          <a:bodyPr/>
          <a:lstStyle>
            <a:lvl1pPr>
              <a:defRPr/>
            </a:lvl1pPr>
          </a:lstStyle>
          <a:p>
            <a:pPr>
              <a:defRPr/>
            </a:pPr>
            <a:fld id="{F88E6E83-05F3-BE46-A739-1BAAD3448D1A}" type="slidenum">
              <a:rPr lang="en-GB"/>
              <a:pPr>
                <a:defRPr/>
              </a:pPr>
              <a:t>‹#›</a:t>
            </a:fld>
            <a:endParaRPr lang="en-GB"/>
          </a:p>
        </p:txBody>
      </p:sp>
    </p:spTree>
    <p:extLst>
      <p:ext uri="{BB962C8B-B14F-4D97-AF65-F5344CB8AC3E}">
        <p14:creationId xmlns:p14="http://schemas.microsoft.com/office/powerpoint/2010/main" val="6812154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FCF999B3-FE17-3C47-A6BD-3BCA93D5927E}" type="slidenum">
              <a:rPr lang="en-GB"/>
              <a:pPr>
                <a:defRPr/>
              </a:pPr>
              <a:t>‹#›</a:t>
            </a:fld>
            <a:endParaRPr lang="en-GB"/>
          </a:p>
        </p:txBody>
      </p:sp>
    </p:spTree>
    <p:extLst>
      <p:ext uri="{BB962C8B-B14F-4D97-AF65-F5344CB8AC3E}">
        <p14:creationId xmlns:p14="http://schemas.microsoft.com/office/powerpoint/2010/main" val="1026415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8735962C-CE30-E44C-9312-2839BF1C85B8}" type="slidenum">
              <a:rPr lang="en-GB"/>
              <a:pPr>
                <a:defRPr/>
              </a:pPr>
              <a:t>‹#›</a:t>
            </a:fld>
            <a:endParaRPr lang="en-GB"/>
          </a:p>
        </p:txBody>
      </p:sp>
    </p:spTree>
    <p:extLst>
      <p:ext uri="{BB962C8B-B14F-4D97-AF65-F5344CB8AC3E}">
        <p14:creationId xmlns:p14="http://schemas.microsoft.com/office/powerpoint/2010/main" val="12517543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524EC85D-6309-B847-ACA5-EE666712BA04}" type="slidenum">
              <a:rPr lang="en-GB"/>
              <a:pPr>
                <a:defRPr/>
              </a:pPr>
              <a:t>‹#›</a:t>
            </a:fld>
            <a:endParaRPr lang="en-GB"/>
          </a:p>
        </p:txBody>
      </p:sp>
    </p:spTree>
    <p:extLst>
      <p:ext uri="{BB962C8B-B14F-4D97-AF65-F5344CB8AC3E}">
        <p14:creationId xmlns:p14="http://schemas.microsoft.com/office/powerpoint/2010/main" val="51094011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7685F3F7-399B-3545-8EB3-AAFD5C25F853}" type="slidenum">
              <a:rPr lang="en-GB"/>
              <a:pPr>
                <a:defRPr/>
              </a:pPr>
              <a:t>‹#›</a:t>
            </a:fld>
            <a:endParaRPr lang="en-GB"/>
          </a:p>
        </p:txBody>
      </p:sp>
    </p:spTree>
    <p:extLst>
      <p:ext uri="{BB962C8B-B14F-4D97-AF65-F5344CB8AC3E}">
        <p14:creationId xmlns:p14="http://schemas.microsoft.com/office/powerpoint/2010/main" val="9215526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3083"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84"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1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1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D8746E5B-B59E-E047-88A3-359310E3E0C8}" type="slidenum">
              <a:rPr lang="en-US"/>
              <a:pPr>
                <a:defRPr/>
              </a:pPr>
              <a:t>‹#›</a:t>
            </a:fld>
            <a:endParaRPr lang="en-US"/>
          </a:p>
        </p:txBody>
      </p:sp>
    </p:spTree>
    <p:extLst>
      <p:ext uri="{BB962C8B-B14F-4D97-AF65-F5344CB8AC3E}">
        <p14:creationId xmlns:p14="http://schemas.microsoft.com/office/powerpoint/2010/main" val="121279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50BA77A1-8FE4-9447-AC36-0CAB267E9059}" type="slidenum">
              <a:rPr lang="en-US"/>
              <a:pPr>
                <a:defRPr/>
              </a:pPr>
              <a:t>‹#›</a:t>
            </a:fld>
            <a:endParaRPr lang="en-US"/>
          </a:p>
        </p:txBody>
      </p:sp>
    </p:spTree>
    <p:extLst>
      <p:ext uri="{BB962C8B-B14F-4D97-AF65-F5344CB8AC3E}">
        <p14:creationId xmlns:p14="http://schemas.microsoft.com/office/powerpoint/2010/main" val="12166468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F3312E9F-FD4F-0D40-8BF6-C466090AC8C1}" type="slidenum">
              <a:rPr lang="en-US"/>
              <a:pPr>
                <a:defRPr/>
              </a:pPr>
              <a:t>‹#›</a:t>
            </a:fld>
            <a:endParaRPr lang="en-US"/>
          </a:p>
        </p:txBody>
      </p:sp>
    </p:spTree>
    <p:extLst>
      <p:ext uri="{BB962C8B-B14F-4D97-AF65-F5344CB8AC3E}">
        <p14:creationId xmlns:p14="http://schemas.microsoft.com/office/powerpoint/2010/main" val="23048069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86DABECC-A182-C44A-969F-083368A0340B}" type="slidenum">
              <a:rPr lang="en-US"/>
              <a:pPr>
                <a:defRPr/>
              </a:pPr>
              <a:t>‹#›</a:t>
            </a:fld>
            <a:endParaRPr lang="en-US"/>
          </a:p>
        </p:txBody>
      </p:sp>
    </p:spTree>
    <p:extLst>
      <p:ext uri="{BB962C8B-B14F-4D97-AF65-F5344CB8AC3E}">
        <p14:creationId xmlns:p14="http://schemas.microsoft.com/office/powerpoint/2010/main" val="2154790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8"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9"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ECA9A223-6634-524E-8F5C-033FA7A715FA}" type="slidenum">
              <a:rPr lang="en-US"/>
              <a:pPr>
                <a:defRPr/>
              </a:pPr>
              <a:t>‹#›</a:t>
            </a:fld>
            <a:endParaRPr lang="en-US"/>
          </a:p>
        </p:txBody>
      </p:sp>
    </p:spTree>
    <p:extLst>
      <p:ext uri="{BB962C8B-B14F-4D97-AF65-F5344CB8AC3E}">
        <p14:creationId xmlns:p14="http://schemas.microsoft.com/office/powerpoint/2010/main" val="3361904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B89444F9-C725-1F47-BBD5-8E101D7F0ABD}" type="slidenum">
              <a:rPr lang="en-US"/>
              <a:pPr>
                <a:defRPr/>
              </a:pPr>
              <a:t>‹#›</a:t>
            </a:fld>
            <a:endParaRPr lang="en-US"/>
          </a:p>
        </p:txBody>
      </p:sp>
    </p:spTree>
    <p:extLst>
      <p:ext uri="{BB962C8B-B14F-4D97-AF65-F5344CB8AC3E}">
        <p14:creationId xmlns:p14="http://schemas.microsoft.com/office/powerpoint/2010/main" val="32761996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3"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4"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9DB53A5-CFD8-EE4A-8954-DBC6ECE96E29}" type="slidenum">
              <a:rPr lang="en-US"/>
              <a:pPr>
                <a:defRPr/>
              </a:pPr>
              <a:t>‹#›</a:t>
            </a:fld>
            <a:endParaRPr lang="en-US"/>
          </a:p>
        </p:txBody>
      </p:sp>
    </p:spTree>
    <p:extLst>
      <p:ext uri="{BB962C8B-B14F-4D97-AF65-F5344CB8AC3E}">
        <p14:creationId xmlns:p14="http://schemas.microsoft.com/office/powerpoint/2010/main" val="18508008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3DD929EE-20EB-5844-89F3-CA5A64A452B6}" type="slidenum">
              <a:rPr lang="en-US"/>
              <a:pPr>
                <a:defRPr/>
              </a:pPr>
              <a:t>‹#›</a:t>
            </a:fld>
            <a:endParaRPr lang="en-US"/>
          </a:p>
        </p:txBody>
      </p:sp>
    </p:spTree>
    <p:extLst>
      <p:ext uri="{BB962C8B-B14F-4D97-AF65-F5344CB8AC3E}">
        <p14:creationId xmlns:p14="http://schemas.microsoft.com/office/powerpoint/2010/main" val="53001075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A7CF75A1-9D62-C44B-9D17-B433C5578708}" type="slidenum">
              <a:rPr lang="en-US"/>
              <a:pPr>
                <a:defRPr/>
              </a:pPr>
              <a:t>‹#›</a:t>
            </a:fld>
            <a:endParaRPr lang="en-US"/>
          </a:p>
        </p:txBody>
      </p:sp>
    </p:spTree>
    <p:extLst>
      <p:ext uri="{BB962C8B-B14F-4D97-AF65-F5344CB8AC3E}">
        <p14:creationId xmlns:p14="http://schemas.microsoft.com/office/powerpoint/2010/main" val="25458043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6A5CF4F-4792-4F4E-9B49-361E237C8E4C}" type="slidenum">
              <a:rPr lang="en-US"/>
              <a:pPr>
                <a:defRPr/>
              </a:pPr>
              <a:t>‹#›</a:t>
            </a:fld>
            <a:endParaRPr lang="en-US"/>
          </a:p>
        </p:txBody>
      </p:sp>
    </p:spTree>
    <p:extLst>
      <p:ext uri="{BB962C8B-B14F-4D97-AF65-F5344CB8AC3E}">
        <p14:creationId xmlns:p14="http://schemas.microsoft.com/office/powerpoint/2010/main" val="30317624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9AF5FD30-7AE8-2543-A2BA-C511E7D9CEDF}" type="slidenum">
              <a:rPr lang="en-US"/>
              <a:pPr>
                <a:defRPr/>
              </a:pPr>
              <a:t>‹#›</a:t>
            </a:fld>
            <a:endParaRPr lang="en-US"/>
          </a:p>
        </p:txBody>
      </p:sp>
    </p:spTree>
    <p:extLst>
      <p:ext uri="{BB962C8B-B14F-4D97-AF65-F5344CB8AC3E}">
        <p14:creationId xmlns:p14="http://schemas.microsoft.com/office/powerpoint/2010/main" val="405476764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10CC26C6-7DA8-B14F-BBA5-F8DD03B672B8}" type="slidenum">
              <a:rPr lang="en-US"/>
              <a:pPr>
                <a:defRPr/>
              </a:pPr>
              <a:t>‹#›</a:t>
            </a:fld>
            <a:endParaRPr lang="en-US"/>
          </a:p>
        </p:txBody>
      </p:sp>
    </p:spTree>
    <p:extLst>
      <p:ext uri="{BB962C8B-B14F-4D97-AF65-F5344CB8AC3E}">
        <p14:creationId xmlns:p14="http://schemas.microsoft.com/office/powerpoint/2010/main" val="64570362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7074848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714116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04829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3975089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086314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1001840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4006007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1549473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339345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1158138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5202119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1368611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190975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FFBCBFF-8694-1648-8099-1175013D7EE7}" type="slidenum">
              <a:rPr lang="en-US"/>
              <a:pPr>
                <a:defRPr/>
              </a:pPr>
              <a:t>‹#›</a:t>
            </a:fld>
            <a:endParaRPr lang="en-US"/>
          </a:p>
        </p:txBody>
      </p:sp>
    </p:spTree>
    <p:extLst>
      <p:ext uri="{BB962C8B-B14F-4D97-AF65-F5344CB8AC3E}">
        <p14:creationId xmlns:p14="http://schemas.microsoft.com/office/powerpoint/2010/main" val="3703870982"/>
      </p:ext>
    </p:extLst>
  </p:cSld>
  <p:clrMapOvr>
    <a:masterClrMapping/>
  </p:clrMapOvr>
  <p:transition>
    <p:fade thruBlk="1"/>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7857788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6869431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3898752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4283710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3749118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4136787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3904296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5034612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3338509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18/04/23</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019002956"/>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4877874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18/04/23</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312564003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18/04/23</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731892260"/>
      </p:ext>
    </p:extLst>
  </p:cSld>
  <p:clrMapOvr>
    <a:overrideClrMapping bg1="lt1" tx1="dk1" bg2="lt2" tx2="dk2" accent1="accent1" accent2="accent2" accent3="accent3" accent4="accent4" accent5="accent5" accent6="accent6" hlink="hlink" folHlink="folHlink"/>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18/04/23</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95789305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18/04/23</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2801259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18/04/23</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353773115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18/04/23</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200473086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18/04/23</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109013864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18/04/23</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815195753"/>
      </p:ext>
    </p:extLst>
  </p:cSld>
  <p:clrMapOvr>
    <a:overrideClrMapping bg1="lt1" tx1="dk1" bg2="lt2" tx2="dk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18/04/23</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193070675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18/04/23</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338688877"/>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7901666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5602" name="Rectangle 1026"/>
          <p:cNvSpPr>
            <a:spLocks noGrp="1" noChangeArrowheads="1"/>
          </p:cNvSpPr>
          <p:nvPr>
            <p:ph type="ctrTitle"/>
          </p:nvPr>
        </p:nvSpPr>
        <p:spPr>
          <a:xfrm>
            <a:off x="2133600" y="2286000"/>
            <a:ext cx="6400800" cy="1143000"/>
          </a:xfrm>
        </p:spPr>
        <p:txBody>
          <a:bodyPr/>
          <a:lstStyle>
            <a:lvl1pPr algn="ctr">
              <a:defRPr/>
            </a:lvl1pPr>
          </a:lstStyle>
          <a:p>
            <a:r>
              <a:rPr lang="en-US"/>
              <a:t>Click to edit Master title style</a:t>
            </a:r>
          </a:p>
        </p:txBody>
      </p:sp>
      <p:sp>
        <p:nvSpPr>
          <p:cNvPr id="25603" name="Rectangle 1027"/>
          <p:cNvSpPr>
            <a:spLocks noGrp="1" noChangeArrowheads="1"/>
          </p:cNvSpPr>
          <p:nvPr>
            <p:ph type="subTitle" idx="1"/>
          </p:nvPr>
        </p:nvSpPr>
        <p:spPr>
          <a:xfrm>
            <a:off x="2133600" y="3886200"/>
            <a:ext cx="6400800" cy="1752600"/>
          </a:xfrm>
        </p:spPr>
        <p:txBody>
          <a:bodyPr/>
          <a:lstStyle>
            <a:lvl1pPr marL="0" indent="0" algn="ctr">
              <a:buFont typeface="Wingdings" pitchFamily="24" charset="2"/>
              <a:buNone/>
              <a:defRPr sz="2800" i="1"/>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2E93314-E606-8747-9A0D-F869FF71CD28}"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08964871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27B1A80-721C-2148-81BF-EC1385B90F2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49885449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6FBF472-89FB-2344-AA90-72466C2614F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1773623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1295400"/>
            <a:ext cx="3505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295400"/>
            <a:ext cx="3505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0F6F18B-8CC4-7249-97ED-49DAEA370506}"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92544719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C2523640-005C-6D4C-A7C9-9F5B1B996773}"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8818672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CAEB38E-363B-FF4E-8E05-2814C99C427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53498134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CF9A5FCD-6E4E-524A-AF5C-E2E090C0CBC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82979131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851C38-D46F-414A-BBCA-1455D83C2ECD}"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95370835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C38652B-36D0-104B-831F-3940A4769B0F}"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89568724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C5B64FE-D162-7C4D-928E-AB95051E3099}"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582160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7187575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53988"/>
            <a:ext cx="1790700" cy="59420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53988"/>
            <a:ext cx="5219700" cy="59420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D30E7D8-F7F3-D144-B98B-B1B76D9EB09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1122047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9"/>
          <p:cNvSpPr>
            <a:spLocks noGrp="1" noChangeArrowheads="1"/>
          </p:cNvSpPr>
          <p:nvPr>
            <p:ph type="sldNum" idx="10"/>
          </p:nvPr>
        </p:nvSpPr>
        <p:spPr/>
        <p:txBody>
          <a:bodyPr/>
          <a:lstStyle>
            <a:lvl1pPr defTabSz="914400">
              <a:defRPr/>
            </a:lvl1pPr>
          </a:lstStyle>
          <a:p>
            <a:pPr>
              <a:defRPr/>
            </a:pPr>
            <a:fld id="{CDB55BF1-04A1-0E44-B6EB-F539A426E62E}"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36158857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p:txBody>
          <a:bodyPr/>
          <a:lstStyle>
            <a:lvl1pPr defTabSz="914400">
              <a:defRPr/>
            </a:lvl1pPr>
          </a:lstStyle>
          <a:p>
            <a:pPr>
              <a:defRPr/>
            </a:pPr>
            <a:fld id="{7E2B0C99-C7EA-BB4C-BE02-2B06408E7F2E}"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59375087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sldNum" idx="10"/>
          </p:nvPr>
        </p:nvSpPr>
        <p:spPr/>
        <p:txBody>
          <a:bodyPr/>
          <a:lstStyle>
            <a:lvl1pPr defTabSz="914400">
              <a:defRPr/>
            </a:lvl1pPr>
          </a:lstStyle>
          <a:p>
            <a:pPr>
              <a:defRPr/>
            </a:pPr>
            <a:fld id="{D8A6A188-98EC-504C-9CB2-2A422D09604E}"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40946508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533400" y="1828800"/>
            <a:ext cx="3998913" cy="4037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84713" y="1828800"/>
            <a:ext cx="4000500" cy="4037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9"/>
          <p:cNvSpPr>
            <a:spLocks noGrp="1" noChangeArrowheads="1"/>
          </p:cNvSpPr>
          <p:nvPr>
            <p:ph type="sldNum" idx="10"/>
          </p:nvPr>
        </p:nvSpPr>
        <p:spPr/>
        <p:txBody>
          <a:bodyPr/>
          <a:lstStyle>
            <a:lvl1pPr defTabSz="914400">
              <a:defRPr/>
            </a:lvl1pPr>
          </a:lstStyle>
          <a:p>
            <a:pPr>
              <a:defRPr/>
            </a:pPr>
            <a:fld id="{3B23685B-6C0D-0C4D-A019-0E88C973B3E3}"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41068167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9"/>
          <p:cNvSpPr>
            <a:spLocks noGrp="1" noChangeArrowheads="1"/>
          </p:cNvSpPr>
          <p:nvPr>
            <p:ph type="sldNum" idx="10"/>
          </p:nvPr>
        </p:nvSpPr>
        <p:spPr/>
        <p:txBody>
          <a:bodyPr/>
          <a:lstStyle>
            <a:lvl1pPr defTabSz="914400">
              <a:defRPr/>
            </a:lvl1pPr>
          </a:lstStyle>
          <a:p>
            <a:pPr>
              <a:defRPr/>
            </a:pPr>
            <a:fld id="{8D2130B3-66A1-8F48-B8D9-3514447119B5}"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91288875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9"/>
          <p:cNvSpPr>
            <a:spLocks noGrp="1" noChangeArrowheads="1"/>
          </p:cNvSpPr>
          <p:nvPr>
            <p:ph type="sldNum" idx="10"/>
          </p:nvPr>
        </p:nvSpPr>
        <p:spPr/>
        <p:txBody>
          <a:bodyPr/>
          <a:lstStyle>
            <a:lvl1pPr defTabSz="914400">
              <a:defRPr/>
            </a:lvl1pPr>
          </a:lstStyle>
          <a:p>
            <a:pPr>
              <a:defRPr/>
            </a:pPr>
            <a:fld id="{A6C3D205-0FEF-6E46-9F7A-C968183056BB}"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9988114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idx="10"/>
          </p:nvPr>
        </p:nvSpPr>
        <p:spPr/>
        <p:txBody>
          <a:bodyPr/>
          <a:lstStyle>
            <a:lvl1pPr defTabSz="914400">
              <a:defRPr/>
            </a:lvl1pPr>
          </a:lstStyle>
          <a:p>
            <a:pPr>
              <a:defRPr/>
            </a:pPr>
            <a:fld id="{4B8B9EDD-DC21-9B42-8B9B-003278F59877}"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09449216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sldNum" idx="10"/>
          </p:nvPr>
        </p:nvSpPr>
        <p:spPr/>
        <p:txBody>
          <a:bodyPr/>
          <a:lstStyle>
            <a:lvl1pPr defTabSz="914400">
              <a:defRPr/>
            </a:lvl1pPr>
          </a:lstStyle>
          <a:p>
            <a:pPr>
              <a:defRPr/>
            </a:pPr>
            <a:fld id="{1DE86E98-5F95-954E-A985-C2D7290C2025}"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21776671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sldNum" idx="10"/>
          </p:nvPr>
        </p:nvSpPr>
        <p:spPr/>
        <p:txBody>
          <a:bodyPr/>
          <a:lstStyle>
            <a:lvl1pPr defTabSz="914400">
              <a:defRPr/>
            </a:lvl1pPr>
          </a:lstStyle>
          <a:p>
            <a:pPr>
              <a:defRPr/>
            </a:pPr>
            <a:fld id="{87EB8EC7-57EF-FD42-972F-86CD66D3DDFE}"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581429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1111736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p:txBody>
          <a:bodyPr/>
          <a:lstStyle>
            <a:lvl1pPr defTabSz="914400">
              <a:defRPr/>
            </a:lvl1pPr>
          </a:lstStyle>
          <a:p>
            <a:pPr>
              <a:defRPr/>
            </a:pPr>
            <a:fld id="{398F9483-D875-BA48-8DD6-DD433D191070}"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55784180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49263"/>
            <a:ext cx="2036763" cy="541655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533400" y="449263"/>
            <a:ext cx="5962650" cy="5416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p:txBody>
          <a:bodyPr/>
          <a:lstStyle>
            <a:lvl1pPr defTabSz="914400">
              <a:defRPr/>
            </a:lvl1pPr>
          </a:lstStyle>
          <a:p>
            <a:pPr>
              <a:defRPr/>
            </a:pPr>
            <a:fld id="{75AF1276-F191-7C4C-A74E-FD994075D901}"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81592492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3817440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6872611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6033396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7570302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0228197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15022695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8687471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0370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9003674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4898173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8119844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2316953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56FF9C50-021D-FD49-8917-157A8F1E0827}" type="slidenum">
              <a:rPr lang="en-US"/>
              <a:pPr>
                <a:defRPr/>
              </a:pPr>
              <a:t>‹#›</a:t>
            </a:fld>
            <a:endParaRPr lang="en-US"/>
          </a:p>
        </p:txBody>
      </p:sp>
    </p:spTree>
    <p:extLst>
      <p:ext uri="{BB962C8B-B14F-4D97-AF65-F5344CB8AC3E}">
        <p14:creationId xmlns:p14="http://schemas.microsoft.com/office/powerpoint/2010/main" val="72755685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202C7E9F-4589-F544-868C-A8A5C6BDF093}" type="slidenum">
              <a:rPr lang="en-US"/>
              <a:pPr>
                <a:defRPr/>
              </a:pPr>
              <a:t>‹#›</a:t>
            </a:fld>
            <a:endParaRPr lang="en-US"/>
          </a:p>
        </p:txBody>
      </p:sp>
    </p:spTree>
    <p:extLst>
      <p:ext uri="{BB962C8B-B14F-4D97-AF65-F5344CB8AC3E}">
        <p14:creationId xmlns:p14="http://schemas.microsoft.com/office/powerpoint/2010/main" val="155508440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76FB0446-C313-8D4F-9098-B495715A35FC}" type="slidenum">
              <a:rPr lang="en-US"/>
              <a:pPr>
                <a:defRPr/>
              </a:pPr>
              <a:t>‹#›</a:t>
            </a:fld>
            <a:endParaRPr lang="en-US"/>
          </a:p>
        </p:txBody>
      </p:sp>
    </p:spTree>
    <p:extLst>
      <p:ext uri="{BB962C8B-B14F-4D97-AF65-F5344CB8AC3E}">
        <p14:creationId xmlns:p14="http://schemas.microsoft.com/office/powerpoint/2010/main" val="318313713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8C736A48-B223-414B-9B7D-43F2F9BDBC31}" type="slidenum">
              <a:rPr lang="en-US"/>
              <a:pPr>
                <a:defRPr/>
              </a:pPr>
              <a:t>‹#›</a:t>
            </a:fld>
            <a:endParaRPr lang="en-US"/>
          </a:p>
        </p:txBody>
      </p:sp>
    </p:spTree>
    <p:extLst>
      <p:ext uri="{BB962C8B-B14F-4D97-AF65-F5344CB8AC3E}">
        <p14:creationId xmlns:p14="http://schemas.microsoft.com/office/powerpoint/2010/main" val="172678231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20FCBD94-D93E-8347-9D28-AFD6105C1FB7}" type="slidenum">
              <a:rPr lang="en-US"/>
              <a:pPr>
                <a:defRPr/>
              </a:pPr>
              <a:t>‹#›</a:t>
            </a:fld>
            <a:endParaRPr lang="en-US"/>
          </a:p>
        </p:txBody>
      </p:sp>
    </p:spTree>
    <p:extLst>
      <p:ext uri="{BB962C8B-B14F-4D97-AF65-F5344CB8AC3E}">
        <p14:creationId xmlns:p14="http://schemas.microsoft.com/office/powerpoint/2010/main" val="415305962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8BF75A19-1324-AE41-9491-2DF026841FE3}" type="slidenum">
              <a:rPr lang="en-US"/>
              <a:pPr>
                <a:defRPr/>
              </a:pPr>
              <a:t>‹#›</a:t>
            </a:fld>
            <a:endParaRPr lang="en-US"/>
          </a:p>
        </p:txBody>
      </p:sp>
    </p:spTree>
    <p:extLst>
      <p:ext uri="{BB962C8B-B14F-4D97-AF65-F5344CB8AC3E}">
        <p14:creationId xmlns:p14="http://schemas.microsoft.com/office/powerpoint/2010/main" val="344143080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FB34570F-813B-3347-999D-5498017086B8}" type="slidenum">
              <a:rPr lang="en-US"/>
              <a:pPr>
                <a:defRPr/>
              </a:pPr>
              <a:t>‹#›</a:t>
            </a:fld>
            <a:endParaRPr lang="en-US"/>
          </a:p>
        </p:txBody>
      </p:sp>
    </p:spTree>
    <p:extLst>
      <p:ext uri="{BB962C8B-B14F-4D97-AF65-F5344CB8AC3E}">
        <p14:creationId xmlns:p14="http://schemas.microsoft.com/office/powerpoint/2010/main" val="1113769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5425874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DE2DB85B-6C3F-104A-A2B4-9F890B059181}" type="slidenum">
              <a:rPr lang="en-US"/>
              <a:pPr>
                <a:defRPr/>
              </a:pPr>
              <a:t>‹#›</a:t>
            </a:fld>
            <a:endParaRPr lang="en-US"/>
          </a:p>
        </p:txBody>
      </p:sp>
    </p:spTree>
    <p:extLst>
      <p:ext uri="{BB962C8B-B14F-4D97-AF65-F5344CB8AC3E}">
        <p14:creationId xmlns:p14="http://schemas.microsoft.com/office/powerpoint/2010/main" val="381157280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75C98FC3-859F-FF44-8289-9C85426BB72D}" type="slidenum">
              <a:rPr lang="en-US"/>
              <a:pPr>
                <a:defRPr/>
              </a:pPr>
              <a:t>‹#›</a:t>
            </a:fld>
            <a:endParaRPr lang="en-US"/>
          </a:p>
        </p:txBody>
      </p:sp>
    </p:spTree>
    <p:extLst>
      <p:ext uri="{BB962C8B-B14F-4D97-AF65-F5344CB8AC3E}">
        <p14:creationId xmlns:p14="http://schemas.microsoft.com/office/powerpoint/2010/main" val="230971784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3CD1167-EDDF-B341-89EC-24793087BAFB}" type="slidenum">
              <a:rPr lang="en-US"/>
              <a:pPr>
                <a:defRPr/>
              </a:pPr>
              <a:t>‹#›</a:t>
            </a:fld>
            <a:endParaRPr lang="en-US"/>
          </a:p>
        </p:txBody>
      </p:sp>
    </p:spTree>
    <p:extLst>
      <p:ext uri="{BB962C8B-B14F-4D97-AF65-F5344CB8AC3E}">
        <p14:creationId xmlns:p14="http://schemas.microsoft.com/office/powerpoint/2010/main" val="194152152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18DF0D26-D52F-D746-890C-369B1789341C}" type="slidenum">
              <a:rPr lang="en-US"/>
              <a:pPr>
                <a:defRPr/>
              </a:pPr>
              <a:t>‹#›</a:t>
            </a:fld>
            <a:endParaRPr lang="en-US"/>
          </a:p>
        </p:txBody>
      </p:sp>
    </p:spTree>
    <p:extLst>
      <p:ext uri="{BB962C8B-B14F-4D97-AF65-F5344CB8AC3E}">
        <p14:creationId xmlns:p14="http://schemas.microsoft.com/office/powerpoint/2010/main" val="221143051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94756D62-7D01-F74B-886A-79674CA39AA3}" type="slidenum">
              <a:rPr lang="en-US"/>
              <a:pPr>
                <a:defRPr/>
              </a:pPr>
              <a:t>‹#›</a:t>
            </a:fld>
            <a:endParaRPr lang="en-US"/>
          </a:p>
        </p:txBody>
      </p:sp>
    </p:spTree>
    <p:extLst>
      <p:ext uri="{BB962C8B-B14F-4D97-AF65-F5344CB8AC3E}">
        <p14:creationId xmlns:p14="http://schemas.microsoft.com/office/powerpoint/2010/main" val="19195724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fontAlgn="auto">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fontAlgn="auto">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atin typeface="Times New Roman" charset="0"/>
                <a:cs typeface="ＭＳ Ｐゴシック" charset="0"/>
              </a:defRPr>
            </a:lvl1pPr>
          </a:lstStyle>
          <a:p>
            <a:pPr>
              <a:defRPr/>
            </a:pPr>
            <a:fld id="{C8365E83-FB61-2B4F-A929-3326EA1812C5}" type="slidenum">
              <a:rPr lang="en-US"/>
              <a:pPr>
                <a:defRPr/>
              </a:pPr>
              <a:t>‹#›</a:t>
            </a:fld>
            <a:endParaRPr lang="en-US"/>
          </a:p>
        </p:txBody>
      </p:sp>
    </p:spTree>
    <p:extLst>
      <p:ext uri="{BB962C8B-B14F-4D97-AF65-F5344CB8AC3E}">
        <p14:creationId xmlns:p14="http://schemas.microsoft.com/office/powerpoint/2010/main" val="56021946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atin typeface="Arial" charset="0"/>
                <a:ea typeface="ＭＳ Ｐゴシック" charset="0"/>
                <a:cs typeface="ＭＳ Ｐゴシック" charset="0"/>
              </a:defRPr>
            </a:lvl1pPr>
          </a:lstStyle>
          <a:p>
            <a:pPr>
              <a:defRPr/>
            </a:pPr>
            <a:fld id="{8DFF79BE-53E8-884F-AED5-AF72BF2C7930}" type="datetime1">
              <a:rPr lang="en-US"/>
              <a:pPr>
                <a:defRPr/>
              </a:pPr>
              <a:t>4/18/23</a:t>
            </a:fld>
            <a:endParaRPr lang="en-US"/>
          </a:p>
        </p:txBody>
      </p:sp>
      <p:sp>
        <p:nvSpPr>
          <p:cNvPr id="3" name="Footer Placeholder 4"/>
          <p:cNvSpPr>
            <a:spLocks noGrp="1"/>
          </p:cNvSpPr>
          <p:nvPr>
            <p:ph type="ftr" sz="quarter" idx="11"/>
          </p:nvPr>
        </p:nvSpPr>
        <p:spPr/>
        <p:txBody>
          <a:bodyPr/>
          <a:lstStyle>
            <a:lvl1pPr defTabSz="914400">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a:latin typeface="Times New Roman" charset="0"/>
              </a:defRPr>
            </a:lvl1pPr>
          </a:lstStyle>
          <a:p>
            <a:pPr>
              <a:defRPr/>
            </a:pPr>
            <a:fld id="{D7ADE977-AD9A-A74F-A070-F96DC8FBDFAC}" type="slidenum">
              <a:rPr lang="en-US"/>
              <a:pPr>
                <a:defRPr/>
              </a:pPr>
              <a:t>‹#›</a:t>
            </a:fld>
            <a:endParaRPr lang="en-US"/>
          </a:p>
        </p:txBody>
      </p:sp>
    </p:spTree>
    <p:extLst>
      <p:ext uri="{BB962C8B-B14F-4D97-AF65-F5344CB8AC3E}">
        <p14:creationId xmlns:p14="http://schemas.microsoft.com/office/powerpoint/2010/main" val="415948559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8790223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4818914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342333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5347087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4000982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5930023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4852485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0419424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0761569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5895633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0896179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1607891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329E82-3FF0-894E-8BB2-22B655CBE3CB}"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63774242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9EAE31-676D-EB47-B76A-8C3A62CF1EFB}"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384065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9102735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A2EC99-EF3B-D749-99E2-25D18FB6F5EE}"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60277115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BE3FF4-0836-804E-8C77-333B4C376AD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21263533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32AA1A4-576A-2142-B809-9FEEFBC8886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01584642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1681C7-5433-5E4D-AB70-B63E47DF4C6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8255253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F908BB5-61B0-4A47-A5DC-9CDFF30BAC46}"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90468976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9398B47-1E66-CB4A-BFC3-12A1E60484D3}"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43655464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F1A085-885B-0C40-91FF-0CD7E921C0A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55625598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E2E6FB-F2E3-3A48-941A-99E1F89879B4}"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95937150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DEB439-6D5A-3C42-B7E5-38530234E1F6}"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31922834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2425951150"/>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745679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1413733339"/>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2999444704"/>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545178294"/>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3635019310"/>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2643368844"/>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567992064"/>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1401351717"/>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1903659654"/>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1158912610"/>
      </p:ext>
    </p:extLst>
  </p:cSld>
  <p:clrMapOvr>
    <a:masterClrMapping/>
  </p:clrMapOvr>
  <p:transition spd="med">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3844623673"/>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9422563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1220772447"/>
      </p:ext>
    </p:extLst>
  </p:cSld>
  <p:clrMapOvr>
    <a:masterClrMapping/>
  </p:clrMapOvr>
  <p:transition spd="med">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5602" name="Rectangle 1026"/>
          <p:cNvSpPr>
            <a:spLocks noGrp="1" noChangeArrowheads="1"/>
          </p:cNvSpPr>
          <p:nvPr>
            <p:ph type="ctrTitle"/>
          </p:nvPr>
        </p:nvSpPr>
        <p:spPr>
          <a:xfrm>
            <a:off x="2133600" y="2286000"/>
            <a:ext cx="6400800" cy="1143000"/>
          </a:xfrm>
        </p:spPr>
        <p:txBody>
          <a:bodyPr/>
          <a:lstStyle>
            <a:lvl1pPr algn="ctr">
              <a:defRPr/>
            </a:lvl1pPr>
          </a:lstStyle>
          <a:p>
            <a:r>
              <a:rPr lang="en-US"/>
              <a:t>Click to edit Master title style</a:t>
            </a:r>
          </a:p>
        </p:txBody>
      </p:sp>
      <p:sp>
        <p:nvSpPr>
          <p:cNvPr id="25603" name="Rectangle 1027"/>
          <p:cNvSpPr>
            <a:spLocks noGrp="1" noChangeArrowheads="1"/>
          </p:cNvSpPr>
          <p:nvPr>
            <p:ph type="subTitle" idx="1"/>
          </p:nvPr>
        </p:nvSpPr>
        <p:spPr>
          <a:xfrm>
            <a:off x="2133600" y="3886200"/>
            <a:ext cx="6400800" cy="1752600"/>
          </a:xfrm>
        </p:spPr>
        <p:txBody>
          <a:bodyPr/>
          <a:lstStyle>
            <a:lvl1pPr marL="0" indent="0" algn="ctr">
              <a:buFont typeface="Wingdings" pitchFamily="24" charset="2"/>
              <a:buNone/>
              <a:defRPr sz="2800" i="1"/>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2E93314-E606-8747-9A0D-F869FF71CD28}"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03201971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27B1A80-721C-2148-81BF-EC1385B90F2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71094244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6FBF472-89FB-2344-AA90-72466C2614F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40059497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1295400"/>
            <a:ext cx="3505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295400"/>
            <a:ext cx="3505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0F6F18B-8CC4-7249-97ED-49DAEA370506}"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12455814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C2523640-005C-6D4C-A7C9-9F5B1B996773}"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07175919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CAEB38E-363B-FF4E-8E05-2814C99C427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58283624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CF9A5FCD-6E4E-524A-AF5C-E2E090C0CBC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94768132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851C38-D46F-414A-BBCA-1455D83C2ECD}"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71423332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C38652B-36D0-104B-831F-3940A4769B0F}"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7050275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89097528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C5B64FE-D162-7C4D-928E-AB95051E3099}"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02924581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53988"/>
            <a:ext cx="1790700" cy="59420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53988"/>
            <a:ext cx="5219700" cy="59420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D30E7D8-F7F3-D144-B98B-B1B76D9EB09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92457228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Content Page - Text">
    <p:spTree>
      <p:nvGrpSpPr>
        <p:cNvPr id="1" name=""/>
        <p:cNvGrpSpPr/>
        <p:nvPr/>
      </p:nvGrpSpPr>
      <p:grpSpPr>
        <a:xfrm>
          <a:off x="0" y="0"/>
          <a:ext cx="0" cy="0"/>
          <a:chOff x="0" y="0"/>
          <a:chExt cx="0" cy="0"/>
        </a:xfrm>
      </p:grpSpPr>
      <p:sp>
        <p:nvSpPr>
          <p:cNvPr id="2" name="Text Placeholder 2"/>
          <p:cNvSpPr>
            <a:spLocks noGrp="1"/>
          </p:cNvSpPr>
          <p:nvPr>
            <p:ph type="body" idx="11" hasCustomPrompt="1"/>
          </p:nvPr>
        </p:nvSpPr>
        <p:spPr>
          <a:xfrm>
            <a:off x="542925" y="1319389"/>
            <a:ext cx="8059738" cy="4990924"/>
          </a:xfrm>
          <a:prstGeom prst="rect">
            <a:avLst/>
          </a:prstGeom>
        </p:spPr>
        <p:txBody>
          <a:bodyPr vert="horz" lIns="0" tIns="0" rIns="0" bIns="0"/>
          <a:lstStyle>
            <a:lvl1pPr marL="0" indent="0">
              <a:lnSpc>
                <a:spcPct val="100000"/>
              </a:lnSpc>
              <a:spcBef>
                <a:spcPts val="500"/>
              </a:spcBef>
              <a:spcAft>
                <a:spcPts val="0"/>
              </a:spcAft>
              <a:buNone/>
              <a:defRPr sz="1600" b="0" i="0" baseline="0">
                <a:latin typeface="Arial"/>
                <a:cs typeface="Arial"/>
              </a:defRPr>
            </a:lvl1pPr>
            <a:lvl2pPr>
              <a:defRPr sz="1600"/>
            </a:lvl2pPr>
            <a:lvl3pPr marL="0" marR="0" indent="0" algn="l" defTabSz="457200" rtl="0" eaLnBrk="1" fontAlgn="auto" latinLnBrk="0" hangingPunct="1">
              <a:lnSpc>
                <a:spcPct val="100000"/>
              </a:lnSpc>
              <a:spcBef>
                <a:spcPts val="500"/>
              </a:spcBef>
              <a:spcAft>
                <a:spcPts val="0"/>
              </a:spcAft>
              <a:buClrTx/>
              <a:buSzTx/>
              <a:buFont typeface="Arial"/>
              <a:buNone/>
              <a:tabLst/>
              <a:defRPr sz="1600" b="0" i="0">
                <a:latin typeface="Arial"/>
                <a:cs typeface="Arial"/>
              </a:defRPr>
            </a:lvl3pPr>
            <a:lvl4pPr>
              <a:defRPr sz="1600"/>
            </a:lvl4pPr>
            <a:lvl5pPr>
              <a:defRPr sz="1600"/>
            </a:lvl5pPr>
          </a:lstStyle>
          <a:p>
            <a:pPr lvl="0"/>
            <a:r>
              <a:rPr lang="en-AU" b="0" dirty="0"/>
              <a:t>Text goes here</a:t>
            </a:r>
            <a:endParaRPr lang="en-US" dirty="0"/>
          </a:p>
        </p:txBody>
      </p:sp>
      <p:sp>
        <p:nvSpPr>
          <p:cNvPr id="3" name="Text Placeholder 2"/>
          <p:cNvSpPr>
            <a:spLocks noGrp="1"/>
          </p:cNvSpPr>
          <p:nvPr>
            <p:ph type="body" sz="quarter" idx="12" hasCustomPrompt="1"/>
          </p:nvPr>
        </p:nvSpPr>
        <p:spPr>
          <a:xfrm>
            <a:off x="542925" y="1"/>
            <a:ext cx="6258631" cy="852492"/>
          </a:xfrm>
          <a:prstGeom prst="rect">
            <a:avLst/>
          </a:prstGeom>
        </p:spPr>
        <p:txBody>
          <a:bodyPr vert="horz" wrap="none" lIns="0" tIns="0" rIns="0" bIns="0" anchor="b" anchorCtr="0"/>
          <a:lstStyle>
            <a:lvl1pPr marL="0" indent="0">
              <a:spcBef>
                <a:spcPts val="0"/>
              </a:spcBef>
              <a:buNone/>
              <a:defRPr sz="2400" b="1" i="0" baseline="0">
                <a:solidFill>
                  <a:schemeClr val="tx1"/>
                </a:solidFill>
                <a:latin typeface="Arial Black"/>
                <a:cs typeface="Arial"/>
              </a:defRPr>
            </a:lvl1pPr>
          </a:lstStyle>
          <a:p>
            <a:pPr lvl="0"/>
            <a:r>
              <a:rPr lang="en-US" dirty="0"/>
              <a:t>Click to add title</a:t>
            </a:r>
          </a:p>
        </p:txBody>
      </p:sp>
    </p:spTree>
    <p:extLst>
      <p:ext uri="{BB962C8B-B14F-4D97-AF65-F5344CB8AC3E}">
        <p14:creationId xmlns:p14="http://schemas.microsoft.com/office/powerpoint/2010/main" val="386839130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Content Page – Text &amp; Pictur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4155722" y="1035051"/>
            <a:ext cx="4988277" cy="5481638"/>
          </a:xfrm>
          <a:prstGeom prst="rect">
            <a:avLst/>
          </a:prstGeom>
          <a:solidFill>
            <a:schemeClr val="bg1">
              <a:lumMod val="85000"/>
            </a:schemeClr>
          </a:solidFill>
        </p:spPr>
        <p:txBody>
          <a:bodyPr vert="horz" lIns="0" tIns="0" rIns="0" bIns="0" anchor="ctr" anchorCtr="0"/>
          <a:lstStyle>
            <a:lvl1pPr marL="0" indent="0" algn="ctr">
              <a:buNone/>
              <a:defRPr sz="2500" b="0" i="0">
                <a:latin typeface="Arial Unicode MS"/>
              </a:defRPr>
            </a:lvl1pPr>
          </a:lstStyle>
          <a:p>
            <a:endParaRPr lang="en-US" dirty="0"/>
          </a:p>
        </p:txBody>
      </p:sp>
      <p:sp>
        <p:nvSpPr>
          <p:cNvPr id="3" name="Text Placeholder 2"/>
          <p:cNvSpPr>
            <a:spLocks noGrp="1"/>
          </p:cNvSpPr>
          <p:nvPr>
            <p:ph type="body" idx="11" hasCustomPrompt="1"/>
          </p:nvPr>
        </p:nvSpPr>
        <p:spPr>
          <a:xfrm>
            <a:off x="542925" y="1319389"/>
            <a:ext cx="3379964" cy="4990924"/>
          </a:xfrm>
          <a:prstGeom prst="rect">
            <a:avLst/>
          </a:prstGeom>
        </p:spPr>
        <p:txBody>
          <a:bodyPr vert="horz" lIns="0" tIns="0" rIns="0" bIns="0"/>
          <a:lstStyle>
            <a:lvl1pPr marL="0" indent="0">
              <a:lnSpc>
                <a:spcPct val="100000"/>
              </a:lnSpc>
              <a:spcBef>
                <a:spcPts val="500"/>
              </a:spcBef>
              <a:spcAft>
                <a:spcPts val="0"/>
              </a:spcAft>
              <a:buNone/>
              <a:defRPr sz="1600" b="0" i="0" baseline="0">
                <a:latin typeface="Arial"/>
                <a:cs typeface="Arial"/>
              </a:defRPr>
            </a:lvl1pPr>
            <a:lvl2pPr>
              <a:defRPr sz="1600"/>
            </a:lvl2pPr>
            <a:lvl3pPr marL="0" marR="0" indent="0" algn="l" defTabSz="457200" rtl="0" eaLnBrk="1" fontAlgn="auto" latinLnBrk="0" hangingPunct="1">
              <a:lnSpc>
                <a:spcPct val="100000"/>
              </a:lnSpc>
              <a:spcBef>
                <a:spcPts val="500"/>
              </a:spcBef>
              <a:spcAft>
                <a:spcPts val="0"/>
              </a:spcAft>
              <a:buClrTx/>
              <a:buSzTx/>
              <a:buFont typeface="Arial"/>
              <a:buNone/>
              <a:tabLst/>
              <a:defRPr sz="1600" b="0" i="0">
                <a:latin typeface="Arial"/>
                <a:cs typeface="Arial"/>
              </a:defRPr>
            </a:lvl3pPr>
            <a:lvl4pPr>
              <a:defRPr sz="1600"/>
            </a:lvl4pPr>
            <a:lvl5pPr>
              <a:defRPr sz="1600"/>
            </a:lvl5pPr>
          </a:lstStyle>
          <a:p>
            <a:pPr lvl="0"/>
            <a:r>
              <a:rPr lang="en-AU" b="0" dirty="0"/>
              <a:t>Text goes here</a:t>
            </a:r>
            <a:endParaRPr lang="en-US" dirty="0"/>
          </a:p>
        </p:txBody>
      </p:sp>
      <p:sp>
        <p:nvSpPr>
          <p:cNvPr id="4" name="Text Placeholder 2"/>
          <p:cNvSpPr>
            <a:spLocks noGrp="1"/>
          </p:cNvSpPr>
          <p:nvPr>
            <p:ph type="body" sz="quarter" idx="12" hasCustomPrompt="1"/>
          </p:nvPr>
        </p:nvSpPr>
        <p:spPr>
          <a:xfrm>
            <a:off x="542925" y="1"/>
            <a:ext cx="6258631" cy="852492"/>
          </a:xfrm>
          <a:prstGeom prst="rect">
            <a:avLst/>
          </a:prstGeom>
        </p:spPr>
        <p:txBody>
          <a:bodyPr vert="horz" wrap="none" lIns="0" tIns="0" rIns="0" bIns="0" anchor="b" anchorCtr="0"/>
          <a:lstStyle>
            <a:lvl1pPr marL="0" indent="0">
              <a:spcBef>
                <a:spcPts val="0"/>
              </a:spcBef>
              <a:buNone/>
              <a:defRPr sz="2400" b="1" i="0" baseline="0">
                <a:solidFill>
                  <a:schemeClr val="tx1"/>
                </a:solidFill>
                <a:latin typeface="Arial Black"/>
                <a:cs typeface="Arial"/>
              </a:defRPr>
            </a:lvl1pPr>
          </a:lstStyle>
          <a:p>
            <a:pPr lvl="0"/>
            <a:r>
              <a:rPr lang="en-US" dirty="0"/>
              <a:t>Click to add title</a:t>
            </a:r>
          </a:p>
        </p:txBody>
      </p:sp>
    </p:spTree>
    <p:extLst>
      <p:ext uri="{BB962C8B-B14F-4D97-AF65-F5344CB8AC3E}">
        <p14:creationId xmlns:p14="http://schemas.microsoft.com/office/powerpoint/2010/main" val="349610974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Content Page – Text Narrow Column &amp; Pictur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709333" y="1035051"/>
            <a:ext cx="6434667" cy="5481638"/>
          </a:xfrm>
          <a:prstGeom prst="rect">
            <a:avLst/>
          </a:prstGeom>
          <a:solidFill>
            <a:schemeClr val="bg1">
              <a:lumMod val="85000"/>
            </a:schemeClr>
          </a:solidFill>
        </p:spPr>
        <p:txBody>
          <a:bodyPr vert="horz" lIns="0" tIns="0" rIns="0" bIns="0" anchor="ctr" anchorCtr="0"/>
          <a:lstStyle>
            <a:lvl1pPr marL="0" indent="0" algn="ctr">
              <a:buNone/>
              <a:defRPr sz="2500" b="0" i="0">
                <a:latin typeface="Arial Unicode MS"/>
              </a:defRPr>
            </a:lvl1pPr>
          </a:lstStyle>
          <a:p>
            <a:endParaRPr lang="en-US" dirty="0"/>
          </a:p>
        </p:txBody>
      </p:sp>
      <p:sp>
        <p:nvSpPr>
          <p:cNvPr id="3" name="Text Placeholder 2"/>
          <p:cNvSpPr>
            <a:spLocks noGrp="1"/>
          </p:cNvSpPr>
          <p:nvPr>
            <p:ph type="body" idx="11" hasCustomPrompt="1"/>
          </p:nvPr>
        </p:nvSpPr>
        <p:spPr>
          <a:xfrm>
            <a:off x="542925" y="1319389"/>
            <a:ext cx="1963208" cy="4990924"/>
          </a:xfrm>
          <a:prstGeom prst="rect">
            <a:avLst/>
          </a:prstGeom>
        </p:spPr>
        <p:txBody>
          <a:bodyPr vert="horz" lIns="0" tIns="0" rIns="0" bIns="0"/>
          <a:lstStyle>
            <a:lvl1pPr marL="0" indent="0">
              <a:lnSpc>
                <a:spcPct val="100000"/>
              </a:lnSpc>
              <a:spcBef>
                <a:spcPts val="500"/>
              </a:spcBef>
              <a:spcAft>
                <a:spcPts val="0"/>
              </a:spcAft>
              <a:buNone/>
              <a:defRPr sz="1600" b="0" i="0" baseline="0">
                <a:latin typeface="Arial"/>
                <a:cs typeface="Arial"/>
              </a:defRPr>
            </a:lvl1pPr>
            <a:lvl2pPr>
              <a:defRPr sz="1600"/>
            </a:lvl2pPr>
            <a:lvl3pPr marL="0" marR="0" indent="0" algn="l" defTabSz="457200" rtl="0" eaLnBrk="1" fontAlgn="auto" latinLnBrk="0" hangingPunct="1">
              <a:lnSpc>
                <a:spcPct val="100000"/>
              </a:lnSpc>
              <a:spcBef>
                <a:spcPts val="500"/>
              </a:spcBef>
              <a:spcAft>
                <a:spcPts val="0"/>
              </a:spcAft>
              <a:buClrTx/>
              <a:buSzTx/>
              <a:buFont typeface="Arial"/>
              <a:buNone/>
              <a:tabLst/>
              <a:defRPr sz="1600" b="0" i="0">
                <a:latin typeface="Arial"/>
                <a:cs typeface="Arial"/>
              </a:defRPr>
            </a:lvl3pPr>
            <a:lvl4pPr>
              <a:defRPr sz="1600"/>
            </a:lvl4pPr>
            <a:lvl5pPr>
              <a:defRPr sz="1600"/>
            </a:lvl5pPr>
          </a:lstStyle>
          <a:p>
            <a:pPr lvl="0"/>
            <a:r>
              <a:rPr lang="en-AU" b="0" dirty="0"/>
              <a:t>Text goes here</a:t>
            </a:r>
            <a:endParaRPr lang="en-US" dirty="0"/>
          </a:p>
        </p:txBody>
      </p:sp>
      <p:sp>
        <p:nvSpPr>
          <p:cNvPr id="4" name="Text Placeholder 2"/>
          <p:cNvSpPr>
            <a:spLocks noGrp="1"/>
          </p:cNvSpPr>
          <p:nvPr>
            <p:ph type="body" sz="quarter" idx="12" hasCustomPrompt="1"/>
          </p:nvPr>
        </p:nvSpPr>
        <p:spPr>
          <a:xfrm>
            <a:off x="542925" y="1"/>
            <a:ext cx="6258631" cy="852492"/>
          </a:xfrm>
          <a:prstGeom prst="rect">
            <a:avLst/>
          </a:prstGeom>
        </p:spPr>
        <p:txBody>
          <a:bodyPr vert="horz" wrap="none" lIns="0" tIns="0" rIns="0" bIns="0" anchor="b" anchorCtr="0"/>
          <a:lstStyle>
            <a:lvl1pPr marL="0" indent="0">
              <a:spcBef>
                <a:spcPts val="0"/>
              </a:spcBef>
              <a:buNone/>
              <a:defRPr sz="2400" b="1" i="0" baseline="0">
                <a:solidFill>
                  <a:schemeClr val="tx1"/>
                </a:solidFill>
                <a:latin typeface="Arial Black"/>
                <a:cs typeface="Arial"/>
              </a:defRPr>
            </a:lvl1pPr>
          </a:lstStyle>
          <a:p>
            <a:pPr lvl="0"/>
            <a:r>
              <a:rPr lang="en-US" dirty="0"/>
              <a:t>Click to add title</a:t>
            </a:r>
          </a:p>
        </p:txBody>
      </p:sp>
    </p:spTree>
    <p:extLst>
      <p:ext uri="{BB962C8B-B14F-4D97-AF65-F5344CB8AC3E}">
        <p14:creationId xmlns:p14="http://schemas.microsoft.com/office/powerpoint/2010/main" val="106415984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Content Page – Pictur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1035051"/>
            <a:ext cx="9143999" cy="5481638"/>
          </a:xfrm>
          <a:prstGeom prst="rect">
            <a:avLst/>
          </a:prstGeom>
          <a:solidFill>
            <a:schemeClr val="bg1">
              <a:lumMod val="85000"/>
            </a:schemeClr>
          </a:solidFill>
        </p:spPr>
        <p:txBody>
          <a:bodyPr vert="horz" lIns="0" tIns="0" rIns="0" bIns="0" anchor="ctr" anchorCtr="0"/>
          <a:lstStyle>
            <a:lvl1pPr marL="0" indent="0" algn="ctr">
              <a:buNone/>
              <a:defRPr sz="2500" b="0" i="0">
                <a:latin typeface="Arial Unicode MS"/>
              </a:defRPr>
            </a:lvl1pPr>
          </a:lstStyle>
          <a:p>
            <a:endParaRPr lang="en-US" dirty="0"/>
          </a:p>
        </p:txBody>
      </p:sp>
      <p:sp>
        <p:nvSpPr>
          <p:cNvPr id="3" name="Text Placeholder 2"/>
          <p:cNvSpPr>
            <a:spLocks noGrp="1"/>
          </p:cNvSpPr>
          <p:nvPr>
            <p:ph type="body" sz="quarter" idx="12" hasCustomPrompt="1"/>
          </p:nvPr>
        </p:nvSpPr>
        <p:spPr>
          <a:xfrm>
            <a:off x="542925" y="1"/>
            <a:ext cx="6258631" cy="852492"/>
          </a:xfrm>
          <a:prstGeom prst="rect">
            <a:avLst/>
          </a:prstGeom>
        </p:spPr>
        <p:txBody>
          <a:bodyPr vert="horz" wrap="none" lIns="0" tIns="0" rIns="0" bIns="0" anchor="b" anchorCtr="0"/>
          <a:lstStyle>
            <a:lvl1pPr marL="0" indent="0">
              <a:spcBef>
                <a:spcPts val="0"/>
              </a:spcBef>
              <a:buNone/>
              <a:defRPr sz="2400" b="1" i="0" baseline="0">
                <a:solidFill>
                  <a:schemeClr val="tx1"/>
                </a:solidFill>
                <a:latin typeface="Arial Black"/>
                <a:cs typeface="Arial"/>
              </a:defRPr>
            </a:lvl1pPr>
          </a:lstStyle>
          <a:p>
            <a:pPr lvl="0"/>
            <a:r>
              <a:rPr lang="en-US" dirty="0"/>
              <a:t>Heading Goes Here</a:t>
            </a:r>
          </a:p>
        </p:txBody>
      </p:sp>
    </p:spTree>
    <p:extLst>
      <p:ext uri="{BB962C8B-B14F-4D97-AF65-F5344CB8AC3E}">
        <p14:creationId xmlns:p14="http://schemas.microsoft.com/office/powerpoint/2010/main" val="95167809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2"/>
          <p:cNvSpPr>
            <a:spLocks noGrp="1" noChangeArrowheads="1"/>
          </p:cNvSpPr>
          <p:nvPr>
            <p:ph type="sldNum" idx="10"/>
          </p:nvPr>
        </p:nvSpPr>
        <p:spPr/>
        <p:txBody>
          <a:bodyPr/>
          <a:lstStyle>
            <a:lvl1pPr defTabSz="914400">
              <a:defRPr/>
            </a:lvl1pPr>
          </a:lstStyle>
          <a:p>
            <a:pPr>
              <a:defRPr/>
            </a:pPr>
            <a:fld id="{1A274124-C3BF-BD4E-9316-427DBFB1649D}" type="slidenum">
              <a:rPr lang="en-GB"/>
              <a:pPr>
                <a:defRPr/>
              </a:pPr>
              <a:t>‹#›</a:t>
            </a:fld>
            <a:endParaRPr lang="en-GB"/>
          </a:p>
        </p:txBody>
      </p:sp>
    </p:spTree>
    <p:extLst>
      <p:ext uri="{BB962C8B-B14F-4D97-AF65-F5344CB8AC3E}">
        <p14:creationId xmlns:p14="http://schemas.microsoft.com/office/powerpoint/2010/main" val="326564924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p:txBody>
          <a:bodyPr/>
          <a:lstStyle>
            <a:lvl1pPr defTabSz="914400">
              <a:defRPr/>
            </a:lvl1pPr>
          </a:lstStyle>
          <a:p>
            <a:pPr>
              <a:defRPr/>
            </a:pPr>
            <a:fld id="{C21C47FE-4BBF-1442-B72B-BB2DACD98C41}" type="slidenum">
              <a:rPr lang="en-GB"/>
              <a:pPr>
                <a:defRPr/>
              </a:pPr>
              <a:t>‹#›</a:t>
            </a:fld>
            <a:endParaRPr lang="en-GB"/>
          </a:p>
        </p:txBody>
      </p:sp>
    </p:spTree>
    <p:extLst>
      <p:ext uri="{BB962C8B-B14F-4D97-AF65-F5344CB8AC3E}">
        <p14:creationId xmlns:p14="http://schemas.microsoft.com/office/powerpoint/2010/main" val="411445860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sldNum" idx="10"/>
          </p:nvPr>
        </p:nvSpPr>
        <p:spPr/>
        <p:txBody>
          <a:bodyPr/>
          <a:lstStyle>
            <a:lvl1pPr defTabSz="914400">
              <a:defRPr/>
            </a:lvl1pPr>
          </a:lstStyle>
          <a:p>
            <a:pPr>
              <a:defRPr/>
            </a:pPr>
            <a:fld id="{804A2656-8D6A-1C40-8786-3231AD7E091A}" type="slidenum">
              <a:rPr lang="en-GB"/>
              <a:pPr>
                <a:defRPr/>
              </a:pPr>
              <a:t>‹#›</a:t>
            </a:fld>
            <a:endParaRPr lang="en-GB"/>
          </a:p>
        </p:txBody>
      </p:sp>
    </p:spTree>
    <p:extLst>
      <p:ext uri="{BB962C8B-B14F-4D97-AF65-F5344CB8AC3E}">
        <p14:creationId xmlns:p14="http://schemas.microsoft.com/office/powerpoint/2010/main" val="46739516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2"/>
          <p:cNvSpPr>
            <a:spLocks noGrp="1" noChangeArrowheads="1"/>
          </p:cNvSpPr>
          <p:nvPr>
            <p:ph type="sldNum" idx="10"/>
          </p:nvPr>
        </p:nvSpPr>
        <p:spPr/>
        <p:txBody>
          <a:bodyPr/>
          <a:lstStyle>
            <a:lvl1pPr defTabSz="914400">
              <a:defRPr/>
            </a:lvl1pPr>
          </a:lstStyle>
          <a:p>
            <a:pPr>
              <a:defRPr/>
            </a:pPr>
            <a:fld id="{A1FB67D0-BC13-C643-9184-41261D770FBC}" type="slidenum">
              <a:rPr lang="en-GB"/>
              <a:pPr>
                <a:defRPr/>
              </a:pPr>
              <a:t>‹#›</a:t>
            </a:fld>
            <a:endParaRPr lang="en-GB"/>
          </a:p>
        </p:txBody>
      </p:sp>
    </p:spTree>
    <p:extLst>
      <p:ext uri="{BB962C8B-B14F-4D97-AF65-F5344CB8AC3E}">
        <p14:creationId xmlns:p14="http://schemas.microsoft.com/office/powerpoint/2010/main" val="31984848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4111735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2"/>
          <p:cNvSpPr>
            <a:spLocks noGrp="1" noChangeArrowheads="1"/>
          </p:cNvSpPr>
          <p:nvPr>
            <p:ph type="sldNum" idx="10"/>
          </p:nvPr>
        </p:nvSpPr>
        <p:spPr/>
        <p:txBody>
          <a:bodyPr/>
          <a:lstStyle>
            <a:lvl1pPr defTabSz="914400">
              <a:defRPr/>
            </a:lvl1pPr>
          </a:lstStyle>
          <a:p>
            <a:pPr>
              <a:defRPr/>
            </a:pPr>
            <a:fld id="{A7952507-AA4E-054E-8328-BADCEE41AC49}" type="slidenum">
              <a:rPr lang="en-GB"/>
              <a:pPr>
                <a:defRPr/>
              </a:pPr>
              <a:t>‹#›</a:t>
            </a:fld>
            <a:endParaRPr lang="en-GB"/>
          </a:p>
        </p:txBody>
      </p:sp>
    </p:spTree>
    <p:extLst>
      <p:ext uri="{BB962C8B-B14F-4D97-AF65-F5344CB8AC3E}">
        <p14:creationId xmlns:p14="http://schemas.microsoft.com/office/powerpoint/2010/main" val="429371087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2"/>
          <p:cNvSpPr>
            <a:spLocks noGrp="1" noChangeArrowheads="1"/>
          </p:cNvSpPr>
          <p:nvPr>
            <p:ph type="sldNum" idx="10"/>
          </p:nvPr>
        </p:nvSpPr>
        <p:spPr/>
        <p:txBody>
          <a:bodyPr/>
          <a:lstStyle>
            <a:lvl1pPr defTabSz="914400">
              <a:defRPr/>
            </a:lvl1pPr>
          </a:lstStyle>
          <a:p>
            <a:pPr>
              <a:defRPr/>
            </a:pPr>
            <a:fld id="{4C308284-99F7-5149-9029-FBC13F2B64DD}" type="slidenum">
              <a:rPr lang="en-GB"/>
              <a:pPr>
                <a:defRPr/>
              </a:pPr>
              <a:t>‹#›</a:t>
            </a:fld>
            <a:endParaRPr lang="en-GB"/>
          </a:p>
        </p:txBody>
      </p:sp>
    </p:spTree>
    <p:extLst>
      <p:ext uri="{BB962C8B-B14F-4D97-AF65-F5344CB8AC3E}">
        <p14:creationId xmlns:p14="http://schemas.microsoft.com/office/powerpoint/2010/main" val="145924987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p:txBody>
          <a:bodyPr/>
          <a:lstStyle>
            <a:lvl1pPr defTabSz="914400">
              <a:defRPr/>
            </a:lvl1pPr>
          </a:lstStyle>
          <a:p>
            <a:pPr>
              <a:defRPr/>
            </a:pPr>
            <a:fld id="{3B40F267-4B54-FA4E-BC8E-0DE9887BA4B6}" type="slidenum">
              <a:rPr lang="en-GB"/>
              <a:pPr>
                <a:defRPr/>
              </a:pPr>
              <a:t>‹#›</a:t>
            </a:fld>
            <a:endParaRPr lang="en-GB"/>
          </a:p>
        </p:txBody>
      </p:sp>
    </p:spTree>
    <p:extLst>
      <p:ext uri="{BB962C8B-B14F-4D97-AF65-F5344CB8AC3E}">
        <p14:creationId xmlns:p14="http://schemas.microsoft.com/office/powerpoint/2010/main" val="34123011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p:txBody>
          <a:bodyPr/>
          <a:lstStyle>
            <a:lvl1pPr defTabSz="914400">
              <a:defRPr/>
            </a:lvl1pPr>
          </a:lstStyle>
          <a:p>
            <a:pPr>
              <a:defRPr/>
            </a:pPr>
            <a:fld id="{A09BA64D-2876-5143-A8D3-06A155D74D33}" type="slidenum">
              <a:rPr lang="en-GB"/>
              <a:pPr>
                <a:defRPr/>
              </a:pPr>
              <a:t>‹#›</a:t>
            </a:fld>
            <a:endParaRPr lang="en-GB"/>
          </a:p>
        </p:txBody>
      </p:sp>
    </p:spTree>
    <p:extLst>
      <p:ext uri="{BB962C8B-B14F-4D97-AF65-F5344CB8AC3E}">
        <p14:creationId xmlns:p14="http://schemas.microsoft.com/office/powerpoint/2010/main" val="151883655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p:txBody>
          <a:bodyPr/>
          <a:lstStyle>
            <a:lvl1pPr defTabSz="914400">
              <a:defRPr/>
            </a:lvl1pPr>
          </a:lstStyle>
          <a:p>
            <a:pPr>
              <a:defRPr/>
            </a:pPr>
            <a:fld id="{63D5EE7A-C784-C54C-B3C7-7D7EBE64236A}" type="slidenum">
              <a:rPr lang="en-GB"/>
              <a:pPr>
                <a:defRPr/>
              </a:pPr>
              <a:t>‹#›</a:t>
            </a:fld>
            <a:endParaRPr lang="en-GB"/>
          </a:p>
        </p:txBody>
      </p:sp>
    </p:spTree>
    <p:extLst>
      <p:ext uri="{BB962C8B-B14F-4D97-AF65-F5344CB8AC3E}">
        <p14:creationId xmlns:p14="http://schemas.microsoft.com/office/powerpoint/2010/main" val="395094167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p:txBody>
          <a:bodyPr/>
          <a:lstStyle>
            <a:lvl1pPr defTabSz="914400">
              <a:defRPr/>
            </a:lvl1pPr>
          </a:lstStyle>
          <a:p>
            <a:pPr>
              <a:defRPr/>
            </a:pPr>
            <a:fld id="{D182D132-29B3-AA46-BCB7-75EBF9C9A827}" type="slidenum">
              <a:rPr lang="en-GB"/>
              <a:pPr>
                <a:defRPr/>
              </a:pPr>
              <a:t>‹#›</a:t>
            </a:fld>
            <a:endParaRPr lang="en-GB"/>
          </a:p>
        </p:txBody>
      </p:sp>
    </p:spTree>
    <p:extLst>
      <p:ext uri="{BB962C8B-B14F-4D97-AF65-F5344CB8AC3E}">
        <p14:creationId xmlns:p14="http://schemas.microsoft.com/office/powerpoint/2010/main" val="373110532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p:txBody>
          <a:bodyPr/>
          <a:lstStyle>
            <a:lvl1pPr defTabSz="914400">
              <a:defRPr/>
            </a:lvl1pPr>
          </a:lstStyle>
          <a:p>
            <a:pPr>
              <a:defRPr/>
            </a:pPr>
            <a:fld id="{5FC52CB0-80BE-134D-9B28-68142AEF48B8}" type="slidenum">
              <a:rPr lang="en-GB"/>
              <a:pPr>
                <a:defRPr/>
              </a:pPr>
              <a:t>‹#›</a:t>
            </a:fld>
            <a:endParaRPr lang="en-GB"/>
          </a:p>
        </p:txBody>
      </p:sp>
    </p:spTree>
    <p:extLst>
      <p:ext uri="{BB962C8B-B14F-4D97-AF65-F5344CB8AC3E}">
        <p14:creationId xmlns:p14="http://schemas.microsoft.com/office/powerpoint/2010/main" val="139855533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18314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188971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48545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3543037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941066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861188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986084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568306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418217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962539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13377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595591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5708DEE0-17C3-3A41-B500-034CC02F3BED}" type="slidenum">
              <a:rPr lang="en-US" altLang="zh-CN"/>
              <a:pPr/>
              <a:t>‹#›</a:t>
            </a:fld>
            <a:endParaRPr lang="en-US" altLang="zh-CN"/>
          </a:p>
        </p:txBody>
      </p:sp>
    </p:spTree>
    <p:extLst>
      <p:ext uri="{BB962C8B-B14F-4D97-AF65-F5344CB8AC3E}">
        <p14:creationId xmlns:p14="http://schemas.microsoft.com/office/powerpoint/2010/main" val="276122943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8FD806BD-30A5-DD4A-8974-81819C45F2ED}" type="slidenum">
              <a:rPr lang="en-US" altLang="zh-CN"/>
              <a:pPr/>
              <a:t>‹#›</a:t>
            </a:fld>
            <a:endParaRPr lang="en-US" altLang="zh-CN"/>
          </a:p>
        </p:txBody>
      </p:sp>
    </p:spTree>
    <p:extLst>
      <p:ext uri="{BB962C8B-B14F-4D97-AF65-F5344CB8AC3E}">
        <p14:creationId xmlns:p14="http://schemas.microsoft.com/office/powerpoint/2010/main" val="42733767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1413940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CFED86BC-8450-6E4D-880F-7A1A894B0A62}" type="slidenum">
              <a:rPr lang="en-US" altLang="zh-CN"/>
              <a:pPr/>
              <a:t>‹#›</a:t>
            </a:fld>
            <a:endParaRPr lang="en-US" altLang="zh-CN"/>
          </a:p>
        </p:txBody>
      </p:sp>
    </p:spTree>
    <p:extLst>
      <p:ext uri="{BB962C8B-B14F-4D97-AF65-F5344CB8AC3E}">
        <p14:creationId xmlns:p14="http://schemas.microsoft.com/office/powerpoint/2010/main" val="220669437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9691D2CC-39D5-7C4A-922A-3F9E002C9619}" type="slidenum">
              <a:rPr lang="en-US" altLang="zh-CN"/>
              <a:pPr/>
              <a:t>‹#›</a:t>
            </a:fld>
            <a:endParaRPr lang="en-US" altLang="zh-CN"/>
          </a:p>
        </p:txBody>
      </p:sp>
    </p:spTree>
    <p:extLst>
      <p:ext uri="{BB962C8B-B14F-4D97-AF65-F5344CB8AC3E}">
        <p14:creationId xmlns:p14="http://schemas.microsoft.com/office/powerpoint/2010/main" val="100929218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D868B340-8FB1-7D43-A26D-64AF82829046}" type="slidenum">
              <a:rPr lang="en-US" altLang="zh-CN"/>
              <a:pPr/>
              <a:t>‹#›</a:t>
            </a:fld>
            <a:endParaRPr lang="en-US" altLang="zh-CN"/>
          </a:p>
        </p:txBody>
      </p:sp>
    </p:spTree>
    <p:extLst>
      <p:ext uri="{BB962C8B-B14F-4D97-AF65-F5344CB8AC3E}">
        <p14:creationId xmlns:p14="http://schemas.microsoft.com/office/powerpoint/2010/main" val="155440402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81DE7070-62D5-AB41-B86B-18A234DD1954}" type="slidenum">
              <a:rPr lang="en-US" altLang="zh-CN"/>
              <a:pPr/>
              <a:t>‹#›</a:t>
            </a:fld>
            <a:endParaRPr lang="en-US" altLang="zh-CN"/>
          </a:p>
        </p:txBody>
      </p:sp>
    </p:spTree>
    <p:extLst>
      <p:ext uri="{BB962C8B-B14F-4D97-AF65-F5344CB8AC3E}">
        <p14:creationId xmlns:p14="http://schemas.microsoft.com/office/powerpoint/2010/main" val="289846183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6317C2C4-CA30-B844-BE53-FD9BDA892DAD}" type="slidenum">
              <a:rPr lang="en-US" altLang="zh-CN"/>
              <a:pPr/>
              <a:t>‹#›</a:t>
            </a:fld>
            <a:endParaRPr lang="en-US" altLang="zh-CN"/>
          </a:p>
        </p:txBody>
      </p:sp>
    </p:spTree>
    <p:extLst>
      <p:ext uri="{BB962C8B-B14F-4D97-AF65-F5344CB8AC3E}">
        <p14:creationId xmlns:p14="http://schemas.microsoft.com/office/powerpoint/2010/main" val="342881054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2F43050A-06C4-B146-AB15-A82E9D308CDE}" type="slidenum">
              <a:rPr lang="en-US" altLang="zh-CN"/>
              <a:pPr/>
              <a:t>‹#›</a:t>
            </a:fld>
            <a:endParaRPr lang="en-US" altLang="zh-CN"/>
          </a:p>
        </p:txBody>
      </p:sp>
    </p:spTree>
    <p:extLst>
      <p:ext uri="{BB962C8B-B14F-4D97-AF65-F5344CB8AC3E}">
        <p14:creationId xmlns:p14="http://schemas.microsoft.com/office/powerpoint/2010/main" val="253576722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E493BE48-E019-594D-87D6-056A4DA57A3D}" type="slidenum">
              <a:rPr lang="en-US" altLang="zh-CN"/>
              <a:pPr/>
              <a:t>‹#›</a:t>
            </a:fld>
            <a:endParaRPr lang="en-US" altLang="zh-CN"/>
          </a:p>
        </p:txBody>
      </p:sp>
    </p:spTree>
    <p:extLst>
      <p:ext uri="{BB962C8B-B14F-4D97-AF65-F5344CB8AC3E}">
        <p14:creationId xmlns:p14="http://schemas.microsoft.com/office/powerpoint/2010/main" val="295476554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C409522A-5262-3646-AE63-2F6C5C092C5F}" type="slidenum">
              <a:rPr lang="en-US" altLang="zh-CN"/>
              <a:pPr/>
              <a:t>‹#›</a:t>
            </a:fld>
            <a:endParaRPr lang="en-US" altLang="zh-CN"/>
          </a:p>
        </p:txBody>
      </p:sp>
    </p:spTree>
    <p:extLst>
      <p:ext uri="{BB962C8B-B14F-4D97-AF65-F5344CB8AC3E}">
        <p14:creationId xmlns:p14="http://schemas.microsoft.com/office/powerpoint/2010/main" val="294693646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AFCAD5D5-7618-A846-AC43-4681CD0BDFEE}" type="slidenum">
              <a:rPr lang="en-US" altLang="zh-CN"/>
              <a:pPr/>
              <a:t>‹#›</a:t>
            </a:fld>
            <a:endParaRPr lang="en-US" altLang="zh-CN"/>
          </a:p>
        </p:txBody>
      </p:sp>
    </p:spTree>
    <p:extLst>
      <p:ext uri="{BB962C8B-B14F-4D97-AF65-F5344CB8AC3E}">
        <p14:creationId xmlns:p14="http://schemas.microsoft.com/office/powerpoint/2010/main" val="66119885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01760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6569595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482823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979501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615307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728438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337457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305611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100446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443045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706073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044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5205978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380961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285580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826871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818593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754632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987006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162076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826897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13183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35859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2327439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029933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1" hangingPunct="1">
              <a:defRPr>
                <a:latin typeface="Times New Roman" charset="0"/>
              </a:defRPr>
            </a:lvl1pPr>
          </a:lstStyle>
          <a:p>
            <a:pPr>
              <a:defRPr/>
            </a:pPr>
            <a:fld id="{87F0D694-6AC9-0B4B-BE39-46D8CC6F6F6D}" type="slidenum">
              <a:rPr lang="en-US"/>
              <a:pPr>
                <a:defRPr/>
              </a:pPr>
              <a:t>‹#›</a:t>
            </a:fld>
            <a:endParaRPr lang="en-US"/>
          </a:p>
        </p:txBody>
      </p:sp>
    </p:spTree>
    <p:extLst>
      <p:ext uri="{BB962C8B-B14F-4D97-AF65-F5344CB8AC3E}">
        <p14:creationId xmlns:p14="http://schemas.microsoft.com/office/powerpoint/2010/main" val="206132745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atin typeface="Times New Roman" charset="0"/>
              </a:defRPr>
            </a:lvl1pPr>
          </a:lstStyle>
          <a:p>
            <a:pPr>
              <a:defRPr/>
            </a:pPr>
            <a:fld id="{1C5B7DDD-47AB-6243-A185-8A67D69CB808}" type="datetime1">
              <a:rPr lang="en-US"/>
              <a:pPr>
                <a:defRPr/>
              </a:pPr>
              <a:t>4/18/23</a:t>
            </a:fld>
            <a:endParaRPr lang="en-US"/>
          </a:p>
        </p:txBody>
      </p:sp>
      <p:sp>
        <p:nvSpPr>
          <p:cNvPr id="5" name="Footer Placeholder 4"/>
          <p:cNvSpPr>
            <a:spLocks noGrp="1"/>
          </p:cNvSpPr>
          <p:nvPr>
            <p:ph type="ftr" sz="quarter" idx="11"/>
          </p:nvPr>
        </p:nvSpPr>
        <p:spPr/>
        <p:txBody>
          <a:bodyPr/>
          <a:lstStyle>
            <a:lvl1pPr defTabSz="914400">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Times New Roman" charset="0"/>
              </a:defRPr>
            </a:lvl1pPr>
          </a:lstStyle>
          <a:p>
            <a:pPr>
              <a:defRPr/>
            </a:pPr>
            <a:fld id="{43B44C03-64B3-104D-85A1-B9FFE1B1FFA8}" type="slidenum">
              <a:rPr lang="en-US"/>
              <a:pPr>
                <a:defRPr/>
              </a:pPr>
              <a:t>‹#›</a:t>
            </a:fld>
            <a:endParaRPr lang="en-US"/>
          </a:p>
        </p:txBody>
      </p:sp>
    </p:spTree>
    <p:extLst>
      <p:ext uri="{BB962C8B-B14F-4D97-AF65-F5344CB8AC3E}">
        <p14:creationId xmlns:p14="http://schemas.microsoft.com/office/powerpoint/2010/main" val="401611705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28761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508375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251875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216032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308038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213489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71703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464429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910722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794064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27870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660881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571981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670413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083005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992721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14445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58238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1251792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30546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565947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724068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591907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517754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C603FF1-D116-A14F-8CE5-7B58A676BC09}" type="datetimeFigureOut">
              <a:rPr lang="en-US"/>
              <a:pPr>
                <a:defRPr/>
              </a:pPr>
              <a:t>4/18/23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A5F28562-B103-194C-9DD6-751ADC892481}" type="slidenum">
              <a:rPr lang="en-US"/>
              <a:pPr>
                <a:defRPr/>
              </a:pPr>
              <a:t>‹#›</a:t>
            </a:fld>
            <a:endParaRPr lang="en-US"/>
          </a:p>
        </p:txBody>
      </p:sp>
    </p:spTree>
    <p:extLst>
      <p:ext uri="{BB962C8B-B14F-4D97-AF65-F5344CB8AC3E}">
        <p14:creationId xmlns:p14="http://schemas.microsoft.com/office/powerpoint/2010/main" val="272564184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62F62DF-3551-FE44-BF82-28D390E2B31D}" type="datetimeFigureOut">
              <a:rPr lang="en-US"/>
              <a:pPr>
                <a:defRPr/>
              </a:pPr>
              <a:t>4/18/23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D63FC0ED-6E39-5547-A1EA-FCD4993C1E92}" type="slidenum">
              <a:rPr lang="en-US"/>
              <a:pPr>
                <a:defRPr/>
              </a:pPr>
              <a:t>‹#›</a:t>
            </a:fld>
            <a:endParaRPr lang="en-US"/>
          </a:p>
        </p:txBody>
      </p:sp>
    </p:spTree>
    <p:extLst>
      <p:ext uri="{BB962C8B-B14F-4D97-AF65-F5344CB8AC3E}">
        <p14:creationId xmlns:p14="http://schemas.microsoft.com/office/powerpoint/2010/main" val="230471228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BABFD3B-3449-4047-BF81-CA320F3C2B9A}" type="datetimeFigureOut">
              <a:rPr lang="en-US"/>
              <a:pPr>
                <a:defRPr/>
              </a:pPr>
              <a:t>4/18/23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9EBD2CF6-6A68-8B4C-8AD0-E8CA74AA8914}" type="slidenum">
              <a:rPr lang="en-US"/>
              <a:pPr>
                <a:defRPr/>
              </a:pPr>
              <a:t>‹#›</a:t>
            </a:fld>
            <a:endParaRPr lang="en-US"/>
          </a:p>
        </p:txBody>
      </p:sp>
    </p:spTree>
    <p:extLst>
      <p:ext uri="{BB962C8B-B14F-4D97-AF65-F5344CB8AC3E}">
        <p14:creationId xmlns:p14="http://schemas.microsoft.com/office/powerpoint/2010/main" val="296750634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4D8A32E-C1DB-E648-80A3-9AAF48A72EB1}" type="datetimeFigureOut">
              <a:rPr lang="en-US"/>
              <a:pPr>
                <a:defRPr/>
              </a:pPr>
              <a:t>4/18/23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8646CD84-9AA5-EC45-9CEE-267B8886415D}" type="slidenum">
              <a:rPr lang="en-US"/>
              <a:pPr>
                <a:defRPr/>
              </a:pPr>
              <a:t>‹#›</a:t>
            </a:fld>
            <a:endParaRPr lang="en-US"/>
          </a:p>
        </p:txBody>
      </p:sp>
    </p:spTree>
    <p:extLst>
      <p:ext uri="{BB962C8B-B14F-4D97-AF65-F5344CB8AC3E}">
        <p14:creationId xmlns:p14="http://schemas.microsoft.com/office/powerpoint/2010/main" val="268439724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61F93C0-95ED-6048-9195-B07D54DC8595}" type="datetimeFigureOut">
              <a:rPr lang="en-US"/>
              <a:pPr>
                <a:defRPr/>
              </a:pPr>
              <a:t>4/18/23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2BE3DFEB-0A2E-3A49-8BE7-97D207B371FC}" type="slidenum">
              <a:rPr lang="en-US"/>
              <a:pPr>
                <a:defRPr/>
              </a:pPr>
              <a:t>‹#›</a:t>
            </a:fld>
            <a:endParaRPr lang="en-US"/>
          </a:p>
        </p:txBody>
      </p:sp>
    </p:spTree>
    <p:extLst>
      <p:ext uri="{BB962C8B-B14F-4D97-AF65-F5344CB8AC3E}">
        <p14:creationId xmlns:p14="http://schemas.microsoft.com/office/powerpoint/2010/main" val="28061965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6207138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C1AC78B-8577-B545-9745-4D951671A774}" type="datetimeFigureOut">
              <a:rPr lang="en-US"/>
              <a:pPr>
                <a:defRPr/>
              </a:pPr>
              <a:t>4/18/23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D131DE2C-C8EB-154A-A020-24E4C2644C35}" type="slidenum">
              <a:rPr lang="en-US"/>
              <a:pPr>
                <a:defRPr/>
              </a:pPr>
              <a:t>‹#›</a:t>
            </a:fld>
            <a:endParaRPr lang="en-US"/>
          </a:p>
        </p:txBody>
      </p:sp>
    </p:spTree>
    <p:extLst>
      <p:ext uri="{BB962C8B-B14F-4D97-AF65-F5344CB8AC3E}">
        <p14:creationId xmlns:p14="http://schemas.microsoft.com/office/powerpoint/2010/main" val="254665514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1EB64F6-D98E-1841-B83E-209F23E9125B}" type="datetimeFigureOut">
              <a:rPr lang="en-US"/>
              <a:pPr>
                <a:defRPr/>
              </a:pPr>
              <a:t>4/18/23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A2A7713D-DF83-CF41-8936-20438F92B5D8}" type="slidenum">
              <a:rPr lang="en-US"/>
              <a:pPr>
                <a:defRPr/>
              </a:pPr>
              <a:t>‹#›</a:t>
            </a:fld>
            <a:endParaRPr lang="en-US"/>
          </a:p>
        </p:txBody>
      </p:sp>
    </p:spTree>
    <p:extLst>
      <p:ext uri="{BB962C8B-B14F-4D97-AF65-F5344CB8AC3E}">
        <p14:creationId xmlns:p14="http://schemas.microsoft.com/office/powerpoint/2010/main" val="368427319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7465979-1B29-FE4A-AB6D-894F83848FD4}" type="datetimeFigureOut">
              <a:rPr lang="en-US"/>
              <a:pPr>
                <a:defRPr/>
              </a:pPr>
              <a:t>4/18/23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C275814D-8E3D-FC4F-A620-981B08DFD29B}" type="slidenum">
              <a:rPr lang="en-US"/>
              <a:pPr>
                <a:defRPr/>
              </a:pPr>
              <a:t>‹#›</a:t>
            </a:fld>
            <a:endParaRPr lang="en-US"/>
          </a:p>
        </p:txBody>
      </p:sp>
    </p:spTree>
    <p:extLst>
      <p:ext uri="{BB962C8B-B14F-4D97-AF65-F5344CB8AC3E}">
        <p14:creationId xmlns:p14="http://schemas.microsoft.com/office/powerpoint/2010/main" val="209355353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C682756-0E41-DA49-9C18-03623026E57A}" type="datetimeFigureOut">
              <a:rPr lang="en-US"/>
              <a:pPr>
                <a:defRPr/>
              </a:pPr>
              <a:t>4/18/23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88ED384-8C86-8047-817A-B01EFF028FB6}" type="slidenum">
              <a:rPr lang="en-US"/>
              <a:pPr>
                <a:defRPr/>
              </a:pPr>
              <a:t>‹#›</a:t>
            </a:fld>
            <a:endParaRPr lang="en-US"/>
          </a:p>
        </p:txBody>
      </p:sp>
    </p:spTree>
    <p:extLst>
      <p:ext uri="{BB962C8B-B14F-4D97-AF65-F5344CB8AC3E}">
        <p14:creationId xmlns:p14="http://schemas.microsoft.com/office/powerpoint/2010/main" val="393577183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9F7CD87-2AED-6F45-A1D5-300447E64E70}" type="datetimeFigureOut">
              <a:rPr lang="en-US"/>
              <a:pPr>
                <a:defRPr/>
              </a:pPr>
              <a:t>4/18/23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527C9BF-017C-244C-A7AB-F8707CE0ED12}" type="slidenum">
              <a:rPr lang="en-US"/>
              <a:pPr>
                <a:defRPr/>
              </a:pPr>
              <a:t>‹#›</a:t>
            </a:fld>
            <a:endParaRPr lang="en-US"/>
          </a:p>
        </p:txBody>
      </p:sp>
    </p:spTree>
    <p:extLst>
      <p:ext uri="{BB962C8B-B14F-4D97-AF65-F5344CB8AC3E}">
        <p14:creationId xmlns:p14="http://schemas.microsoft.com/office/powerpoint/2010/main" val="400146302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66AA576-6043-8745-8492-A6D3B41A79C4}" type="datetimeFigureOut">
              <a:rPr lang="en-US"/>
              <a:pPr>
                <a:defRPr/>
              </a:pPr>
              <a:t>4/18/23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77A808B-7CB6-7C4A-AF4E-93532CE3236F}" type="slidenum">
              <a:rPr lang="en-US"/>
              <a:pPr>
                <a:defRPr/>
              </a:pPr>
              <a:t>‹#›</a:t>
            </a:fld>
            <a:endParaRPr lang="en-US"/>
          </a:p>
        </p:txBody>
      </p:sp>
    </p:spTree>
    <p:extLst>
      <p:ext uri="{BB962C8B-B14F-4D97-AF65-F5344CB8AC3E}">
        <p14:creationId xmlns:p14="http://schemas.microsoft.com/office/powerpoint/2010/main" val="73648518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4/18/23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7533781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4/18/23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3483006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4/18/23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4221439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4/18/23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108201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5244706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4/18/23</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3060111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4/18/23</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2932901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4/18/23</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1942564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4/18/23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4228162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4/18/23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4049277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4/18/23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309444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4/18/23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6020901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59285670"/>
      </p:ext>
    </p:extLst>
  </p:cSld>
  <p:clrMapOvr>
    <a:masterClrMapping/>
  </p:clrMapOvr>
  <p:transition spd="med">
    <p:fade/>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3661751"/>
      </p:ext>
    </p:extLst>
  </p:cSld>
  <p:clrMapOvr>
    <a:masterClrMapping/>
  </p:clrMapOvr>
  <p:transition spd="med">
    <p:fade/>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14061665"/>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0544727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7702314"/>
      </p:ext>
    </p:extLst>
  </p:cSld>
  <p:clrMapOvr>
    <a:masterClrMapping/>
  </p:clrMapOvr>
  <p:transition spd="med">
    <p:fade/>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6428442"/>
      </p:ext>
    </p:extLst>
  </p:cSld>
  <p:clrMapOvr>
    <a:masterClrMapping/>
  </p:clrMapOvr>
  <p:transition spd="med">
    <p:fade/>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119579510"/>
      </p:ext>
    </p:extLst>
  </p:cSld>
  <p:clrMapOvr>
    <a:masterClrMapping/>
  </p:clrMapOvr>
  <p:transition spd="med">
    <p:fade/>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7299758"/>
      </p:ext>
    </p:extLst>
  </p:cSld>
  <p:clrMapOvr>
    <a:masterClrMapping/>
  </p:clrMapOvr>
  <p:transition spd="med">
    <p:fade/>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14091037"/>
      </p:ext>
    </p:extLst>
  </p:cSld>
  <p:clrMapOvr>
    <a:masterClrMapping/>
  </p:clrMapOvr>
  <p:transition spd="med">
    <p:fade/>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52580041"/>
      </p:ext>
    </p:extLst>
  </p:cSld>
  <p:clrMapOvr>
    <a:masterClrMapping/>
  </p:clrMapOvr>
  <p:transition spd="med">
    <p:fade/>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0940616"/>
      </p:ext>
    </p:extLst>
  </p:cSld>
  <p:clrMapOvr>
    <a:masterClrMapping/>
  </p:clrMapOvr>
  <p:transition spd="med">
    <p:fade/>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0305980"/>
      </p:ext>
    </p:extLst>
  </p:cSld>
  <p:clrMapOvr>
    <a:masterClrMapping/>
  </p:clrMapOvr>
  <p:transition spd="med">
    <p:fade/>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444039749"/>
      </p:ext>
    </p:extLst>
  </p:cSld>
  <p:clrMapOvr>
    <a:masterClrMapping/>
  </p:clrMapOvr>
  <p:transition spd="med">
    <p:cut/>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404485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3" name="Rectangle 1027"/>
          <p:cNvSpPr>
            <a:spLocks noGrp="1" noChangeArrowheads="1"/>
          </p:cNvSpPr>
          <p:nvPr>
            <p:ph type="sldNum" sz="quarter" idx="11"/>
          </p:nvPr>
        </p:nvSpPr>
        <p:spPr/>
        <p:txBody>
          <a:bodyPr/>
          <a:lstStyle>
            <a:lvl1pPr eaLnBrk="0" hangingPunct="0">
              <a:defRPr>
                <a:effectLst>
                  <a:outerShdw blurRad="38100" dist="38100" dir="2700000" algn="tl">
                    <a:srgbClr val="000000"/>
                  </a:outerShdw>
                </a:effectLst>
              </a:defRPr>
            </a:lvl1pPr>
          </a:lstStyle>
          <a:p>
            <a:pPr>
              <a:defRPr/>
            </a:pPr>
            <a:fld id="{A49260A4-CC24-9C4F-8C2C-15514DC3A682}" type="slidenum">
              <a:rPr lang="en-US"/>
              <a:pPr>
                <a:defRPr/>
              </a:pPr>
              <a:t>‹#›</a:t>
            </a:fld>
            <a:endParaRPr lang="en-US"/>
          </a:p>
        </p:txBody>
      </p:sp>
      <p:sp>
        <p:nvSpPr>
          <p:cNvPr id="4" name="Rectangle 1038"/>
          <p:cNvSpPr>
            <a:spLocks noGrp="1" noChangeArrowheads="1"/>
          </p:cNvSpPr>
          <p:nvPr>
            <p:ph type="ftr" sz="quarter" idx="12"/>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Tree>
    <p:extLst>
      <p:ext uri="{BB962C8B-B14F-4D97-AF65-F5344CB8AC3E}">
        <p14:creationId xmlns:p14="http://schemas.microsoft.com/office/powerpoint/2010/main" val="308264413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240682616"/>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914063108"/>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972552905"/>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072345009"/>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207841365"/>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574780882"/>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905149614"/>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827714802"/>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697172456"/>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11781668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58406"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358407"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fld id="{8C78FB77-B7D6-F14B-81B0-AB0EEB8B487E}" type="datetime1">
              <a:rPr lang="en-US">
                <a:solidFill>
                  <a:srgbClr val="EAE8E2"/>
                </a:solidFill>
              </a:rPr>
              <a:pPr>
                <a:defRPr/>
              </a:pPr>
              <a:t>4/18/23</a:t>
            </a:fld>
            <a:endParaRPr lang="en-US">
              <a:solidFill>
                <a:srgbClr val="EAE8E2"/>
              </a:solidFill>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B309314-4272-B24A-9F92-BCC459F2D64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0360604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37816978"/>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1169149-D4B7-4E46-A5FB-39C1580BB6CE}" type="slidenum">
              <a:rPr lang="en-GB"/>
              <a:pPr>
                <a:defRPr/>
              </a:pPr>
              <a:t>‹#›</a:t>
            </a:fld>
            <a:endParaRPr lang="en-GB"/>
          </a:p>
        </p:txBody>
      </p:sp>
    </p:spTree>
    <p:extLst>
      <p:ext uri="{BB962C8B-B14F-4D97-AF65-F5344CB8AC3E}">
        <p14:creationId xmlns:p14="http://schemas.microsoft.com/office/powerpoint/2010/main" val="291986112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BC2D915F-AEA3-D543-8CC5-F86E0C75E5FF}" type="slidenum">
              <a:rPr lang="en-GB"/>
              <a:pPr>
                <a:defRPr/>
              </a:pPr>
              <a:t>‹#›</a:t>
            </a:fld>
            <a:endParaRPr lang="en-GB"/>
          </a:p>
        </p:txBody>
      </p:sp>
    </p:spTree>
    <p:extLst>
      <p:ext uri="{BB962C8B-B14F-4D97-AF65-F5344CB8AC3E}">
        <p14:creationId xmlns:p14="http://schemas.microsoft.com/office/powerpoint/2010/main" val="29498303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19012661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16068491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90171509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88781604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2998821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46484178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3363796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fld id="{EA2A4C14-E4CE-CD48-8369-AE8AEAF45E2E}" type="datetime1">
              <a:rPr lang="en-US">
                <a:solidFill>
                  <a:srgbClr val="EAE8E2"/>
                </a:solidFill>
              </a:rPr>
              <a:pPr>
                <a:defRPr/>
              </a:pPr>
              <a:t>4/18/23</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923F72BB-3A6B-194B-831D-D676959AD1A6}"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29042465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8763080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10825127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87292888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153982770"/>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26610819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3435846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4BCCDEDC-2991-C340-8442-A7F5BF520E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182118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3B4CC7C0-6993-AE48-8DBE-5D368D14E4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784391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5D639794-BD0B-A84A-85FD-FCC6D20AFE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254967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3EB1CAFF-FA21-694E-8D2F-3ABFC23A80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0564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fld id="{6C70AC92-E68B-3A4C-BE06-77C4C36C432A}" type="datetime1">
              <a:rPr lang="en-US">
                <a:solidFill>
                  <a:srgbClr val="EAE8E2"/>
                </a:solidFill>
              </a:rPr>
              <a:pPr>
                <a:defRPr/>
              </a:pPr>
              <a:t>4/18/23</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98B501DF-55E7-C84A-B23A-6523AFBB8EF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66966969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fld id="{84A71649-56B9-C545-8FE6-D3B19CC40C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347160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fld id="{F86C01EE-3BB6-A945-9884-F26F2795D5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145440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fld id="{3F558817-4176-8847-BBAF-842AAA5FAC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96563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C3C2F6AC-FF7B-404C-B2E9-645FEFE4F1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071395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11B841E3-8AAA-E642-B1F9-DA07BBB59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315333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2A191E8D-E055-9A4B-8E38-F15F4F66F9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408489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4E66A660-BDE7-BF4E-8551-78C92DBCDD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628476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B439C2AD-D4B6-4D4F-A2BA-9301C8068932}" type="slidenum">
              <a:rPr lang="en-GB"/>
              <a:pPr>
                <a:defRPr/>
              </a:pPr>
              <a:t>‹#›</a:t>
            </a:fld>
            <a:endParaRPr lang="en-GB"/>
          </a:p>
        </p:txBody>
      </p:sp>
    </p:spTree>
    <p:extLst>
      <p:ext uri="{BB962C8B-B14F-4D97-AF65-F5344CB8AC3E}">
        <p14:creationId xmlns:p14="http://schemas.microsoft.com/office/powerpoint/2010/main" val="3388510375"/>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0" hangingPunct="0">
              <a:defRPr>
                <a:ea typeface="ＭＳ Ｐゴシック"/>
              </a:defRPr>
            </a:lvl1pPr>
          </a:lstStyle>
          <a:p>
            <a:pPr>
              <a:defRPr/>
            </a:pPr>
            <a:fld id="{3A745CED-4E0D-E54C-9E67-6A43B5B93999}" type="slidenum">
              <a:rPr lang="en-US"/>
              <a:pPr>
                <a:defRPr/>
              </a:pPr>
              <a:t>‹#›</a:t>
            </a:fld>
            <a:endParaRPr lang="en-US"/>
          </a:p>
        </p:txBody>
      </p:sp>
    </p:spTree>
    <p:extLst>
      <p:ext uri="{BB962C8B-B14F-4D97-AF65-F5344CB8AC3E}">
        <p14:creationId xmlns:p14="http://schemas.microsoft.com/office/powerpoint/2010/main" val="41796639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fld id="{A08720C5-2006-8B4E-9BBC-9F65B1651366}" type="datetime1">
              <a:rPr lang="en-US">
                <a:solidFill>
                  <a:srgbClr val="EAE8E2"/>
                </a:solidFill>
              </a:rPr>
              <a:pPr>
                <a:defRPr/>
              </a:pPr>
              <a:t>4/18/23</a:t>
            </a:fld>
            <a:endParaRPr lang="en-US">
              <a:solidFill>
                <a:srgbClr val="EAE8E2"/>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4BE90C70-8872-5F48-ADFC-BD534BAB8D3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1214126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fld id="{9F92097D-674E-1A4E-BA42-62724AB8E58E}" type="datetime1">
              <a:rPr lang="en-US">
                <a:solidFill>
                  <a:srgbClr val="EAE8E2"/>
                </a:solidFill>
              </a:rPr>
              <a:pPr>
                <a:defRPr/>
              </a:pPr>
              <a:t>4/18/23</a:t>
            </a:fld>
            <a:endParaRPr lang="en-US">
              <a:solidFill>
                <a:srgbClr val="EAE8E2"/>
              </a:solidFill>
            </a:endParaRPr>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9" name="Rectangle 1034"/>
          <p:cNvSpPr>
            <a:spLocks noGrp="1" noChangeArrowheads="1"/>
          </p:cNvSpPr>
          <p:nvPr>
            <p:ph type="sldNum" sz="quarter" idx="12"/>
          </p:nvPr>
        </p:nvSpPr>
        <p:spPr>
          <a:ln/>
        </p:spPr>
        <p:txBody>
          <a:bodyPr/>
          <a:lstStyle>
            <a:lvl1pPr>
              <a:defRPr/>
            </a:lvl1pPr>
          </a:lstStyle>
          <a:p>
            <a:pPr>
              <a:defRPr/>
            </a:pPr>
            <a:fld id="{9053F3F6-9D8D-9B49-8185-70497FBAAF2E}"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0136874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fld id="{4BDF7790-C5E2-FB49-9497-D9607518FB1B}" type="datetime1">
              <a:rPr lang="en-US">
                <a:solidFill>
                  <a:srgbClr val="EAE8E2"/>
                </a:solidFill>
              </a:rPr>
              <a:pPr>
                <a:defRPr/>
              </a:pPr>
              <a:t>4/18/23</a:t>
            </a:fld>
            <a:endParaRPr lang="en-US">
              <a:solidFill>
                <a:srgbClr val="EAE8E2"/>
              </a:solidFill>
            </a:endParaRPr>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5" name="Rectangle 1034"/>
          <p:cNvSpPr>
            <a:spLocks noGrp="1" noChangeArrowheads="1"/>
          </p:cNvSpPr>
          <p:nvPr>
            <p:ph type="sldNum" sz="quarter" idx="12"/>
          </p:nvPr>
        </p:nvSpPr>
        <p:spPr>
          <a:ln/>
        </p:spPr>
        <p:txBody>
          <a:bodyPr/>
          <a:lstStyle>
            <a:lvl1pPr>
              <a:defRPr/>
            </a:lvl1pPr>
          </a:lstStyle>
          <a:p>
            <a:pPr>
              <a:defRPr/>
            </a:pPr>
            <a:fld id="{68B6515D-9805-2D4A-8496-C0169B74F9F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1410386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fld id="{83C1F9AB-AA04-4143-B80A-14C11FC67C3B}" type="datetime1">
              <a:rPr lang="en-US">
                <a:solidFill>
                  <a:srgbClr val="EAE8E2"/>
                </a:solidFill>
              </a:rPr>
              <a:pPr>
                <a:defRPr/>
              </a:pPr>
              <a:t>4/18/23</a:t>
            </a:fld>
            <a:endParaRPr lang="en-US">
              <a:solidFill>
                <a:srgbClr val="EAE8E2"/>
              </a:solidFill>
            </a:endParaRPr>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4" name="Rectangle 1034"/>
          <p:cNvSpPr>
            <a:spLocks noGrp="1" noChangeArrowheads="1"/>
          </p:cNvSpPr>
          <p:nvPr>
            <p:ph type="sldNum" sz="quarter" idx="12"/>
          </p:nvPr>
        </p:nvSpPr>
        <p:spPr>
          <a:ln/>
        </p:spPr>
        <p:txBody>
          <a:bodyPr/>
          <a:lstStyle>
            <a:lvl1pPr>
              <a:defRPr/>
            </a:lvl1pPr>
          </a:lstStyle>
          <a:p>
            <a:pPr>
              <a:defRPr/>
            </a:pPr>
            <a:fld id="{5C4FCB13-DE4F-F34F-9485-77D29F9C85C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9822571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fld id="{524F496B-356F-714B-8B54-52FC61B0A942}" type="datetime1">
              <a:rPr lang="en-US">
                <a:solidFill>
                  <a:srgbClr val="EAE8E2"/>
                </a:solidFill>
              </a:rPr>
              <a:pPr>
                <a:defRPr/>
              </a:pPr>
              <a:t>4/18/23</a:t>
            </a:fld>
            <a:endParaRPr lang="en-US">
              <a:solidFill>
                <a:srgbClr val="EAE8E2"/>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CE9FCF00-68D3-5B41-80DE-4F2C28710384}"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6301571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fld id="{04C2BC04-CCC4-1245-91FE-4F922583604D}" type="datetime1">
              <a:rPr lang="en-US">
                <a:solidFill>
                  <a:srgbClr val="EAE8E2"/>
                </a:solidFill>
              </a:rPr>
              <a:pPr>
                <a:defRPr/>
              </a:pPr>
              <a:t>4/18/23</a:t>
            </a:fld>
            <a:endParaRPr lang="en-US">
              <a:solidFill>
                <a:srgbClr val="EAE8E2"/>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0C4A3B34-CFD4-274F-8067-A4884BA1CECC}"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0092778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fld id="{A04D7D8B-0E9E-2F46-984E-37A528650239}" type="datetime1">
              <a:rPr lang="en-US">
                <a:solidFill>
                  <a:srgbClr val="EAE8E2"/>
                </a:solidFill>
              </a:rPr>
              <a:pPr>
                <a:defRPr/>
              </a:pPr>
              <a:t>4/18/23</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35E8888D-C268-F649-AB6A-1A65CB4E9FCC}"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5882520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fld id="{E8B0C819-E941-1447-8FCC-D43F564B05CA}" type="datetime1">
              <a:rPr lang="en-US">
                <a:solidFill>
                  <a:srgbClr val="EAE8E2"/>
                </a:solidFill>
              </a:rPr>
              <a:pPr>
                <a:defRPr/>
              </a:pPr>
              <a:t>4/18/23</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09CB48C9-2E30-C94A-86D3-58891325DF61}"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8737405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21095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238538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071191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336582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116008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191041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927848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1482321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239016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822264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49675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76132"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76133"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1" charset="2"/>
              <a:buNone/>
              <a:defRPr b="0">
                <a:latin typeface="Times New Roman" pitchFamily="-111"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924354409"/>
      </p:ext>
    </p:extLst>
  </p:cSld>
  <p:clrMapOvr>
    <a:masterClrMapping/>
  </p:clrMapOvr>
  <p:transition spd="med">
    <p:zoom dir="in"/>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13103226"/>
      </p:ext>
    </p:extLst>
  </p:cSld>
  <p:clrMapOvr>
    <a:masterClrMapping/>
  </p:clrMapOvr>
  <p:transition spd="med">
    <p:zoom dir="in"/>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68920414"/>
      </p:ext>
    </p:extLst>
  </p:cSld>
  <p:clrMapOvr>
    <a:masterClrMapping/>
  </p:clrMapOvr>
  <p:transition spd="med">
    <p:zoom dir="in"/>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48807239"/>
      </p:ext>
    </p:extLst>
  </p:cSld>
  <p:clrMapOvr>
    <a:masterClrMapping/>
  </p:clrMapOvr>
  <p:transition spd="med">
    <p:zoom dir="in"/>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23001424"/>
      </p:ext>
    </p:extLst>
  </p:cSld>
  <p:clrMapOvr>
    <a:masterClrMapping/>
  </p:clrMapOvr>
  <p:transition spd="med">
    <p:zoom dir="in"/>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86797318"/>
      </p:ext>
    </p:extLst>
  </p:cSld>
  <p:clrMapOvr>
    <a:masterClrMapping/>
  </p:clrMapOvr>
  <p:transition spd="med">
    <p:zoom dir="in"/>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32980158"/>
      </p:ext>
    </p:extLst>
  </p:cSld>
  <p:clrMapOvr>
    <a:masterClrMapping/>
  </p:clrMapOvr>
  <p:transition spd="med">
    <p:zoom dir="in"/>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62052423"/>
      </p:ext>
    </p:extLst>
  </p:cSld>
  <p:clrMapOvr>
    <a:masterClrMapping/>
  </p:clrMapOvr>
  <p:transition spd="med">
    <p:zoom dir="in"/>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20490118"/>
      </p:ext>
    </p:extLst>
  </p:cSld>
  <p:clrMapOvr>
    <a:masterClrMapping/>
  </p:clrMapOvr>
  <p:transition spd="med">
    <p:zoom dir="in"/>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57610864"/>
      </p:ext>
    </p:extLst>
  </p:cSld>
  <p:clrMapOvr>
    <a:masterClrMapping/>
  </p:clrMapOvr>
  <p:transition spd="med">
    <p:zoom dir="in"/>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94672155"/>
      </p:ext>
    </p:extLst>
  </p:cSld>
  <p:clrMapOvr>
    <a:masterClrMapping/>
  </p:clrMapOvr>
  <p:transition spd="med">
    <p:zoom dir="in"/>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fontAlgn="base">
              <a:spcBef>
                <a:spcPct val="50000"/>
              </a:spcBef>
              <a:spcAft>
                <a:spcPct val="0"/>
              </a:spcAft>
            </a:pPr>
            <a:endParaRPr lang="en-US" sz="2800">
              <a:solidFill>
                <a:srgbClr val="FFFFFF"/>
              </a:solidFill>
              <a:latin typeface="Times New Roman" charset="0"/>
              <a:ea typeface="ＭＳ Ｐゴシック" charset="0"/>
              <a:cs typeface="ＭＳ Ｐゴシック" charset="0"/>
            </a:endParaRPr>
          </a:p>
        </p:txBody>
      </p:sp>
      <p:sp>
        <p:nvSpPr>
          <p:cNvPr id="153604"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53605"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2" charset="2"/>
              <a:buNone/>
              <a:defRPr b="0">
                <a:latin typeface="Times New Roman" pitchFamily="-112"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50693359"/>
      </p:ext>
    </p:extLst>
  </p:cSld>
  <p:clrMapOvr>
    <a:masterClrMapping/>
  </p:clrMapOvr>
  <p:transition spd="med">
    <p:zoom dir="in"/>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54673302"/>
      </p:ext>
    </p:extLst>
  </p:cSld>
  <p:clrMapOvr>
    <a:masterClrMapping/>
  </p:clrMapOvr>
  <p:transition spd="med">
    <p:zoom dir="in"/>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92324524"/>
      </p:ext>
    </p:extLst>
  </p:cSld>
  <p:clrMapOvr>
    <a:masterClrMapping/>
  </p:clrMapOvr>
  <p:transition spd="med">
    <p:zoom dir="in"/>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40994695"/>
      </p:ext>
    </p:extLst>
  </p:cSld>
  <p:clrMapOvr>
    <a:masterClrMapping/>
  </p:clrMapOvr>
  <p:transition spd="med">
    <p:zoom dir="in"/>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27389718"/>
      </p:ext>
    </p:extLst>
  </p:cSld>
  <p:clrMapOvr>
    <a:masterClrMapping/>
  </p:clrMapOvr>
  <p:transition spd="med">
    <p:zoom dir="in"/>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93263047"/>
      </p:ext>
    </p:extLst>
  </p:cSld>
  <p:clrMapOvr>
    <a:masterClrMapping/>
  </p:clrMapOvr>
  <p:transition spd="med">
    <p:zoom dir="in"/>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18471344"/>
      </p:ext>
    </p:extLst>
  </p:cSld>
  <p:clrMapOvr>
    <a:masterClrMapping/>
  </p:clrMapOvr>
  <p:transition spd="med">
    <p:zoom dir="in"/>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40743491"/>
      </p:ext>
    </p:extLst>
  </p:cSld>
  <p:clrMapOvr>
    <a:masterClrMapping/>
  </p:clrMapOvr>
  <p:transition spd="med">
    <p:zoom dir="in"/>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04105912"/>
      </p:ext>
    </p:extLst>
  </p:cSld>
  <p:clrMapOvr>
    <a:masterClrMapping/>
  </p:clrMapOvr>
  <p:transition spd="med">
    <p:zoom dir="in"/>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20913050"/>
      </p:ext>
    </p:extLst>
  </p:cSld>
  <p:clrMapOvr>
    <a:masterClrMapping/>
  </p:clrMapOvr>
  <p:transition spd="med">
    <p:zoom dir="in"/>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7253826"/>
      </p:ext>
    </p:extLst>
  </p:cSld>
  <p:clrMapOvr>
    <a:masterClrMapping/>
  </p:clrMapOvr>
  <p:transition spd="med">
    <p:zoom dir="in"/>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387161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650674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0956379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50544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0405044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748745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0775802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81850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979397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639587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274065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DF45BDE5-E13E-E042-B189-699AEEA0D0F8}" type="slidenum">
              <a:rPr lang="en-GB"/>
              <a:pPr>
                <a:defRPr/>
              </a:pPr>
              <a:t>‹#›</a:t>
            </a:fld>
            <a:endParaRPr lang="en-GB"/>
          </a:p>
        </p:txBody>
      </p:sp>
    </p:spTree>
    <p:extLst>
      <p:ext uri="{BB962C8B-B14F-4D97-AF65-F5344CB8AC3E}">
        <p14:creationId xmlns:p14="http://schemas.microsoft.com/office/powerpoint/2010/main" val="8220304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0B81E78E-7234-294D-8E81-475D41030AD8}" type="slidenum">
              <a:rPr lang="en-GB"/>
              <a:pPr>
                <a:defRPr/>
              </a:pPr>
              <a:t>‹#›</a:t>
            </a:fld>
            <a:endParaRPr lang="en-GB"/>
          </a:p>
        </p:txBody>
      </p:sp>
    </p:spTree>
    <p:extLst>
      <p:ext uri="{BB962C8B-B14F-4D97-AF65-F5344CB8AC3E}">
        <p14:creationId xmlns:p14="http://schemas.microsoft.com/office/powerpoint/2010/main" val="35157804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sldNum" idx="10"/>
          </p:nvPr>
        </p:nvSpPr>
        <p:spPr>
          <a:ln/>
        </p:spPr>
        <p:txBody>
          <a:bodyPr/>
          <a:lstStyle>
            <a:lvl1pPr>
              <a:defRPr/>
            </a:lvl1pPr>
          </a:lstStyle>
          <a:p>
            <a:pPr>
              <a:defRPr/>
            </a:pPr>
            <a:fld id="{2CCB4637-4586-254A-A5CD-AD002546CDED}" type="slidenum">
              <a:rPr lang="en-GB"/>
              <a:pPr>
                <a:defRPr/>
              </a:pPr>
              <a:t>‹#›</a:t>
            </a:fld>
            <a:endParaRPr lang="en-GB"/>
          </a:p>
        </p:txBody>
      </p:sp>
    </p:spTree>
    <p:extLst>
      <p:ext uri="{BB962C8B-B14F-4D97-AF65-F5344CB8AC3E}">
        <p14:creationId xmlns:p14="http://schemas.microsoft.com/office/powerpoint/2010/main" val="27352236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4"/>
          <p:cNvSpPr>
            <a:spLocks noGrp="1" noChangeArrowheads="1"/>
          </p:cNvSpPr>
          <p:nvPr>
            <p:ph type="sldNum" idx="10"/>
          </p:nvPr>
        </p:nvSpPr>
        <p:spPr>
          <a:ln/>
        </p:spPr>
        <p:txBody>
          <a:bodyPr/>
          <a:lstStyle>
            <a:lvl1pPr>
              <a:defRPr/>
            </a:lvl1pPr>
          </a:lstStyle>
          <a:p>
            <a:pPr>
              <a:defRPr/>
            </a:pPr>
            <a:fld id="{930A5C73-844F-4141-B2A4-50D4275F1BC2}" type="slidenum">
              <a:rPr lang="en-GB"/>
              <a:pPr>
                <a:defRPr/>
              </a:pPr>
              <a:t>‹#›</a:t>
            </a:fld>
            <a:endParaRPr lang="en-GB"/>
          </a:p>
        </p:txBody>
      </p:sp>
    </p:spTree>
    <p:extLst>
      <p:ext uri="{BB962C8B-B14F-4D97-AF65-F5344CB8AC3E}">
        <p14:creationId xmlns:p14="http://schemas.microsoft.com/office/powerpoint/2010/main" val="14670344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4"/>
          <p:cNvSpPr>
            <a:spLocks noGrp="1" noChangeArrowheads="1"/>
          </p:cNvSpPr>
          <p:nvPr>
            <p:ph type="sldNum" idx="10"/>
          </p:nvPr>
        </p:nvSpPr>
        <p:spPr>
          <a:ln/>
        </p:spPr>
        <p:txBody>
          <a:bodyPr/>
          <a:lstStyle>
            <a:lvl1pPr>
              <a:defRPr/>
            </a:lvl1pPr>
          </a:lstStyle>
          <a:p>
            <a:pPr>
              <a:defRPr/>
            </a:pPr>
            <a:fld id="{70EB6275-2086-1340-B9C5-4B78EA40DF31}" type="slidenum">
              <a:rPr lang="en-GB"/>
              <a:pPr>
                <a:defRPr/>
              </a:pPr>
              <a:t>‹#›</a:t>
            </a:fld>
            <a:endParaRPr lang="en-GB"/>
          </a:p>
        </p:txBody>
      </p:sp>
    </p:spTree>
    <p:extLst>
      <p:ext uri="{BB962C8B-B14F-4D97-AF65-F5344CB8AC3E}">
        <p14:creationId xmlns:p14="http://schemas.microsoft.com/office/powerpoint/2010/main" val="8236806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4"/>
          <p:cNvSpPr>
            <a:spLocks noGrp="1" noChangeArrowheads="1"/>
          </p:cNvSpPr>
          <p:nvPr>
            <p:ph type="sldNum" idx="10"/>
          </p:nvPr>
        </p:nvSpPr>
        <p:spPr>
          <a:ln/>
        </p:spPr>
        <p:txBody>
          <a:bodyPr/>
          <a:lstStyle>
            <a:lvl1pPr>
              <a:defRPr/>
            </a:lvl1pPr>
          </a:lstStyle>
          <a:p>
            <a:pPr>
              <a:defRPr/>
            </a:pPr>
            <a:fld id="{90706B22-4222-5D46-A35C-0F1F15C1CB30}" type="slidenum">
              <a:rPr lang="en-GB"/>
              <a:pPr>
                <a:defRPr/>
              </a:pPr>
              <a:t>‹#›</a:t>
            </a:fld>
            <a:endParaRPr lang="en-GB"/>
          </a:p>
        </p:txBody>
      </p:sp>
    </p:spTree>
    <p:extLst>
      <p:ext uri="{BB962C8B-B14F-4D97-AF65-F5344CB8AC3E}">
        <p14:creationId xmlns:p14="http://schemas.microsoft.com/office/powerpoint/2010/main" val="12626865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a:ln/>
        </p:spPr>
        <p:txBody>
          <a:bodyPr/>
          <a:lstStyle>
            <a:lvl1pPr>
              <a:defRPr/>
            </a:lvl1pPr>
          </a:lstStyle>
          <a:p>
            <a:pPr>
              <a:defRPr/>
            </a:pPr>
            <a:fld id="{7D685CA8-654F-184B-B6B2-E9E6487EE5D0}" type="slidenum">
              <a:rPr lang="en-GB"/>
              <a:pPr>
                <a:defRPr/>
              </a:pPr>
              <a:t>‹#›</a:t>
            </a:fld>
            <a:endParaRPr lang="en-GB"/>
          </a:p>
        </p:txBody>
      </p:sp>
    </p:spTree>
    <p:extLst>
      <p:ext uri="{BB962C8B-B14F-4D97-AF65-F5344CB8AC3E}">
        <p14:creationId xmlns:p14="http://schemas.microsoft.com/office/powerpoint/2010/main" val="11981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0.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1.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2.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3.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4.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5.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6.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image" Target="../media/image10.jpeg"/><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7.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8.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9.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theme" Target="../theme/theme2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206.xml"/><Relationship Id="rId1" Type="http://schemas.openxmlformats.org/officeDocument/2006/relationships/slideLayout" Target="../slideLayouts/slideLayout20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22.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3.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theme" Target="../theme/theme24.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image" Target="../media/image10.jpeg"/><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5.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6.xml.rels><?xml version="1.0" encoding="UTF-8" standalone="yes"?>
<Relationships xmlns="http://schemas.openxmlformats.org/package/2006/relationships"><Relationship Id="rId3" Type="http://schemas.openxmlformats.org/officeDocument/2006/relationships/slideLayout" Target="../slideLayouts/slideLayout254.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5" Type="http://schemas.openxmlformats.org/officeDocument/2006/relationships/theme" Target="../theme/theme26.xml"/><Relationship Id="rId4" Type="http://schemas.openxmlformats.org/officeDocument/2006/relationships/slideLayout" Target="../slideLayouts/slideLayout25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7.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8.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5.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9.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6.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30.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7.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31.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2.xml.rels><?xml version="1.0" encoding="UTF-8" standalone="yes"?>
<Relationships xmlns="http://schemas.openxmlformats.org/package/2006/relationships"><Relationship Id="rId3" Type="http://schemas.openxmlformats.org/officeDocument/2006/relationships/theme" Target="../theme/theme32.xml"/><Relationship Id="rId2" Type="http://schemas.openxmlformats.org/officeDocument/2006/relationships/slideLayout" Target="../slideLayouts/slideLayout312.xml"/><Relationship Id="rId1" Type="http://schemas.openxmlformats.org/officeDocument/2006/relationships/slideLayout" Target="../slideLayouts/slideLayout31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0.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33.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31.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4.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42.xml"/><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5.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53.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6.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theme" Target="../theme/theme37.xml"/><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slideLayout" Target="../slideLayouts/slideLayout368.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36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77.xml"/><Relationship Id="rId3" Type="http://schemas.openxmlformats.org/officeDocument/2006/relationships/slideLayout" Target="../slideLayouts/slideLayout372.xml"/><Relationship Id="rId7" Type="http://schemas.openxmlformats.org/officeDocument/2006/relationships/slideLayout" Target="../slideLayouts/slideLayout376.xml"/><Relationship Id="rId12" Type="http://schemas.openxmlformats.org/officeDocument/2006/relationships/theme" Target="../theme/theme39.xml"/><Relationship Id="rId2" Type="http://schemas.openxmlformats.org/officeDocument/2006/relationships/slideLayout" Target="../slideLayouts/slideLayout371.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5" Type="http://schemas.openxmlformats.org/officeDocument/2006/relationships/slideLayout" Target="../slideLayouts/slideLayout374.xml"/><Relationship Id="rId10" Type="http://schemas.openxmlformats.org/officeDocument/2006/relationships/slideLayout" Target="../slideLayouts/slideLayout379.xml"/><Relationship Id="rId4" Type="http://schemas.openxmlformats.org/officeDocument/2006/relationships/slideLayout" Target="../slideLayouts/slideLayout373.xml"/><Relationship Id="rId9" Type="http://schemas.openxmlformats.org/officeDocument/2006/relationships/slideLayout" Target="../slideLayouts/slideLayout37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0.xml.rels><?xml version="1.0" encoding="UTF-8" standalone="yes"?>
<Relationships xmlns="http://schemas.openxmlformats.org/package/2006/relationships"><Relationship Id="rId3" Type="http://schemas.openxmlformats.org/officeDocument/2006/relationships/theme" Target="../theme/theme40.xml"/><Relationship Id="rId2" Type="http://schemas.openxmlformats.org/officeDocument/2006/relationships/slideLayout" Target="../slideLayouts/slideLayout382.xml"/><Relationship Id="rId1" Type="http://schemas.openxmlformats.org/officeDocument/2006/relationships/slideLayout" Target="../slideLayouts/slideLayout381.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90.xml"/><Relationship Id="rId13" Type="http://schemas.openxmlformats.org/officeDocument/2006/relationships/slideLayout" Target="../slideLayouts/slideLayout395.xml"/><Relationship Id="rId3" Type="http://schemas.openxmlformats.org/officeDocument/2006/relationships/slideLayout" Target="../slideLayouts/slideLayout385.xml"/><Relationship Id="rId7" Type="http://schemas.openxmlformats.org/officeDocument/2006/relationships/slideLayout" Target="../slideLayouts/slideLayout389.xml"/><Relationship Id="rId12" Type="http://schemas.openxmlformats.org/officeDocument/2006/relationships/slideLayout" Target="../slideLayouts/slideLayout394.xml"/><Relationship Id="rId2" Type="http://schemas.openxmlformats.org/officeDocument/2006/relationships/slideLayout" Target="../slideLayouts/slideLayout384.xml"/><Relationship Id="rId1" Type="http://schemas.openxmlformats.org/officeDocument/2006/relationships/slideLayout" Target="../slideLayouts/slideLayout383.xml"/><Relationship Id="rId6" Type="http://schemas.openxmlformats.org/officeDocument/2006/relationships/slideLayout" Target="../slideLayouts/slideLayout388.xml"/><Relationship Id="rId11" Type="http://schemas.openxmlformats.org/officeDocument/2006/relationships/slideLayout" Target="../slideLayouts/slideLayout393.xml"/><Relationship Id="rId5" Type="http://schemas.openxmlformats.org/officeDocument/2006/relationships/slideLayout" Target="../slideLayouts/slideLayout387.xml"/><Relationship Id="rId10" Type="http://schemas.openxmlformats.org/officeDocument/2006/relationships/slideLayout" Target="../slideLayouts/slideLayout392.xml"/><Relationship Id="rId4" Type="http://schemas.openxmlformats.org/officeDocument/2006/relationships/slideLayout" Target="../slideLayouts/slideLayout386.xml"/><Relationship Id="rId9" Type="http://schemas.openxmlformats.org/officeDocument/2006/relationships/slideLayout" Target="../slideLayouts/slideLayout391.xml"/><Relationship Id="rId1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03.xml"/><Relationship Id="rId3" Type="http://schemas.openxmlformats.org/officeDocument/2006/relationships/slideLayout" Target="../slideLayouts/slideLayout398.xml"/><Relationship Id="rId7" Type="http://schemas.openxmlformats.org/officeDocument/2006/relationships/slideLayout" Target="../slideLayouts/slideLayout402.xml"/><Relationship Id="rId12" Type="http://schemas.openxmlformats.org/officeDocument/2006/relationships/theme" Target="../theme/theme42.xml"/><Relationship Id="rId2" Type="http://schemas.openxmlformats.org/officeDocument/2006/relationships/slideLayout" Target="../slideLayouts/slideLayout397.xml"/><Relationship Id="rId1" Type="http://schemas.openxmlformats.org/officeDocument/2006/relationships/slideLayout" Target="../slideLayouts/slideLayout396.xml"/><Relationship Id="rId6" Type="http://schemas.openxmlformats.org/officeDocument/2006/relationships/slideLayout" Target="../slideLayouts/slideLayout401.xml"/><Relationship Id="rId11" Type="http://schemas.openxmlformats.org/officeDocument/2006/relationships/slideLayout" Target="../slideLayouts/slideLayout406.xml"/><Relationship Id="rId5" Type="http://schemas.openxmlformats.org/officeDocument/2006/relationships/slideLayout" Target="../slideLayouts/slideLayout400.xml"/><Relationship Id="rId10" Type="http://schemas.openxmlformats.org/officeDocument/2006/relationships/slideLayout" Target="../slideLayouts/slideLayout405.xml"/><Relationship Id="rId4" Type="http://schemas.openxmlformats.org/officeDocument/2006/relationships/slideLayout" Target="../slideLayouts/slideLayout399.xml"/><Relationship Id="rId9" Type="http://schemas.openxmlformats.org/officeDocument/2006/relationships/slideLayout" Target="../slideLayouts/slideLayout404.xml"/></Relationships>
</file>

<file path=ppt/slideMasters/_rels/slideMaster43.xml.rels><?xml version="1.0" encoding="UTF-8" standalone="yes"?>
<Relationships xmlns="http://schemas.openxmlformats.org/package/2006/relationships"><Relationship Id="rId3" Type="http://schemas.openxmlformats.org/officeDocument/2006/relationships/theme" Target="../theme/theme43.xml"/><Relationship Id="rId2" Type="http://schemas.openxmlformats.org/officeDocument/2006/relationships/slideLayout" Target="../slideLayouts/slideLayout408.xml"/><Relationship Id="rId1" Type="http://schemas.openxmlformats.org/officeDocument/2006/relationships/slideLayout" Target="../slideLayouts/slideLayout40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5.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7.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8.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9.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519E34F-AF5F-FF4D-9C28-0E117E7BCF2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15611723"/>
      </p:ext>
    </p:extLst>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60770"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fontAlgn="base">
              <a:lnSpc>
                <a:spcPct val="93000"/>
              </a:lnSpc>
              <a:spcBef>
                <a:spcPct val="0"/>
              </a:spcBef>
              <a:spcAft>
                <a:spcPct val="0"/>
              </a:spcAft>
              <a:buClr>
                <a:srgbClr val="FFFFFF"/>
              </a:buClr>
              <a:buSzPct val="100000"/>
              <a:buFont typeface="Arial" charset="0"/>
              <a:buNone/>
            </a:pPr>
            <a:endParaRPr lang="en-US" sz="2400">
              <a:solidFill>
                <a:srgbClr val="FFFFFF"/>
              </a:solidFill>
              <a:latin typeface="Arial" charset="0"/>
              <a:ea typeface="ＭＳ Ｐゴシック" charset="0"/>
              <a:cs typeface="ＭＳ Ｐゴシック" charset="0"/>
            </a:endParaRPr>
          </a:p>
        </p:txBody>
      </p:sp>
      <p:sp>
        <p:nvSpPr>
          <p:cNvPr id="160771"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0772"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0773"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0774"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0775"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0776"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0777"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0778"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0779" name="Rectangle 10"/>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60780" name="Rectangle 11"/>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73069" name="Text Box 12"/>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173070" name="Text Box 13"/>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16398"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FF"/>
              </a:buClr>
              <a:buSzPct val="100000"/>
              <a:buFont typeface="Times New Roman" charset="0"/>
              <a:buNone/>
              <a:defRPr sz="1400">
                <a:solidFill>
                  <a:srgbClr val="FFFFFF"/>
                </a:solidFill>
                <a:latin typeface="Times New Roman" charset="0"/>
              </a:defRPr>
            </a:lvl1pPr>
          </a:lstStyle>
          <a:p>
            <a:pPr defTabSz="449263" fontAlgn="base">
              <a:spcBef>
                <a:spcPct val="0"/>
              </a:spcBef>
              <a:spcAft>
                <a:spcPct val="0"/>
              </a:spcAft>
              <a:defRPr/>
            </a:pPr>
            <a:fld id="{00E46C4C-CE37-E045-8D60-F4FF51299BA1}"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745699588"/>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a:ea typeface="+mj-ea"/>
          <a:cs typeface="Arial"/>
        </a:defRPr>
      </a:lvl1pPr>
      <a:lvl2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48482"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fontAlgn="base">
              <a:lnSpc>
                <a:spcPct val="93000"/>
              </a:lnSpc>
              <a:spcBef>
                <a:spcPct val="0"/>
              </a:spcBef>
              <a:spcAft>
                <a:spcPct val="0"/>
              </a:spcAft>
              <a:buClr>
                <a:srgbClr val="FFFFFF"/>
              </a:buClr>
              <a:buSzPct val="100000"/>
              <a:buFont typeface="Arial" charset="0"/>
              <a:buNone/>
            </a:pPr>
            <a:endParaRPr lang="en-US" sz="2400">
              <a:solidFill>
                <a:srgbClr val="FFFFFF"/>
              </a:solidFill>
              <a:latin typeface="Arial" charset="0"/>
              <a:ea typeface="ＭＳ Ｐゴシック" charset="0"/>
              <a:cs typeface="ＭＳ Ｐゴシック" charset="0"/>
            </a:endParaRPr>
          </a:p>
        </p:txBody>
      </p:sp>
      <p:sp>
        <p:nvSpPr>
          <p:cNvPr id="148483"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84"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85"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86"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87"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88"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89"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90"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91" name="Rectangle 10"/>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48492" name="Rectangle 11"/>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60781" name="Text Box 12"/>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160782" name="Text Box 13"/>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15374"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FF"/>
              </a:buClr>
              <a:buSzPct val="100000"/>
              <a:buFont typeface="Times New Roman" charset="0"/>
              <a:buNone/>
              <a:defRPr sz="1400">
                <a:solidFill>
                  <a:srgbClr val="FFFFFF"/>
                </a:solidFill>
                <a:latin typeface="Times New Roman" charset="0"/>
              </a:defRPr>
            </a:lvl1pPr>
          </a:lstStyle>
          <a:p>
            <a:pPr defTabSz="449263" fontAlgn="base">
              <a:spcBef>
                <a:spcPct val="0"/>
              </a:spcBef>
              <a:spcAft>
                <a:spcPct val="0"/>
              </a:spcAft>
              <a:defRPr/>
            </a:pPr>
            <a:fld id="{C1ED05B7-2545-5542-B714-79F5BB35EE54}"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4294414561"/>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a:ea typeface="+mj-ea"/>
          <a:cs typeface="Arial"/>
        </a:defRPr>
      </a:lvl1pPr>
      <a:lvl2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1"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2"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3"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4"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5"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6"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7"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8"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defTabSz="914400" eaLnBrk="0" hangingPunct="0">
              <a:defRPr sz="1400">
                <a:solidFill>
                  <a:srgbClr val="FFFFFF"/>
                </a:solidFill>
                <a:latin typeface="Times New Roman" charset="0"/>
                <a:cs typeface="+mn-cs"/>
              </a:defRPr>
            </a:lvl1pPr>
          </a:lstStyle>
          <a:p>
            <a:pPr fontAlgn="base">
              <a:spcBef>
                <a:spcPct val="0"/>
              </a:spcBef>
              <a:spcAft>
                <a:spcPct val="0"/>
              </a:spcAft>
              <a:defRPr/>
            </a:pPr>
            <a:endParaRPr lang="en-US">
              <a:ea typeface="ＭＳ Ｐゴシック" charset="0"/>
            </a:endParaRPr>
          </a:p>
        </p:txBody>
      </p:sp>
      <p:sp>
        <p:nvSpPr>
          <p:cNvPr id="20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FFFFFF"/>
                </a:solidFill>
                <a:latin typeface="Times New Roman" charset="0"/>
                <a:cs typeface="+mn-cs"/>
              </a:defRPr>
            </a:lvl1pPr>
          </a:lstStyle>
          <a:p>
            <a:pPr fontAlgn="base">
              <a:spcBef>
                <a:spcPct val="0"/>
              </a:spcBef>
              <a:spcAft>
                <a:spcPct val="0"/>
              </a:spcAft>
              <a:defRPr/>
            </a:pPr>
            <a:endParaRPr lang="en-US">
              <a:ea typeface="ＭＳ Ｐゴシック" charset="0"/>
            </a:endParaRPr>
          </a:p>
        </p:txBody>
      </p:sp>
      <p:sp>
        <p:nvSpPr>
          <p:cNvPr id="20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FFFFFF"/>
                </a:solidFill>
                <a:latin typeface="Times New Roman" charset="0"/>
                <a:cs typeface="+mn-cs"/>
              </a:defRPr>
            </a:lvl1pPr>
          </a:lstStyle>
          <a:p>
            <a:pPr fontAlgn="base">
              <a:spcBef>
                <a:spcPct val="0"/>
              </a:spcBef>
              <a:spcAft>
                <a:spcPct val="0"/>
              </a:spcAft>
              <a:defRPr/>
            </a:pPr>
            <a:fld id="{EB1D9DD5-34BB-B649-8A79-B00EF8435956}"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958432709"/>
      </p:ext>
    </p:extLst>
  </p:cSld>
  <p:clrMap bg1="dk2" tx1="lt1" bg2="dk1" tx2="lt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 id="2147484151"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0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519E34F-AF5F-FF4D-9C28-0E117E7BCF2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49762055"/>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519E34F-AF5F-FF4D-9C28-0E117E7BCF2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43986289"/>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18/04/23</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1173578268"/>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1752600" y="153988"/>
            <a:ext cx="7162800" cy="1066800"/>
          </a:xfrm>
          <a:prstGeom prst="rect">
            <a:avLst/>
          </a:prstGeom>
          <a:noFill/>
          <a:ln w="9525">
            <a:noFill/>
            <a:miter lim="800000"/>
            <a:headEnd/>
            <a:tailEnd/>
          </a:ln>
          <a:effectLst>
            <a:outerShdw blurRad="50800" dist="12698"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1752600" y="1295400"/>
            <a:ext cx="7162800" cy="4800600"/>
          </a:xfrm>
          <a:prstGeom prst="rect">
            <a:avLst/>
          </a:prstGeom>
          <a:noFill/>
          <a:ln w="9525">
            <a:noFill/>
            <a:miter lim="800000"/>
            <a:headEnd/>
            <a:tailEnd/>
          </a:ln>
          <a:effectLst>
            <a:outerShdw blurRad="508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1752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New Roman"/>
                <a:ea typeface="ＭＳ Ｐゴシック" pitchFamily="24" charset="-128"/>
                <a:cs typeface="ＭＳ Ｐゴシック" pitchFamily="24" charset="-128"/>
              </a:defRPr>
            </a:lvl1pPr>
          </a:lstStyle>
          <a:p>
            <a:pPr defTabSz="914400" fontAlgn="base">
              <a:spcBef>
                <a:spcPct val="0"/>
              </a:spcBef>
              <a:spcAft>
                <a:spcPct val="0"/>
              </a:spcAft>
              <a:defRPr/>
            </a:pPr>
            <a:endParaRPr lang="en-US"/>
          </a:p>
        </p:txBody>
      </p:sp>
      <p:sp>
        <p:nvSpPr>
          <p:cNvPr id="24581"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New Roman"/>
                <a:ea typeface="ＭＳ Ｐゴシック" pitchFamily="24" charset="-128"/>
                <a:cs typeface="ＭＳ Ｐゴシック" pitchFamily="24" charset="-128"/>
              </a:defRPr>
            </a:lvl1pPr>
          </a:lstStyle>
          <a:p>
            <a:pPr defTabSz="914400" fontAlgn="base">
              <a:spcBef>
                <a:spcPct val="0"/>
              </a:spcBef>
              <a:spcAft>
                <a:spcPct val="0"/>
              </a:spcAft>
              <a:defRPr/>
            </a:pPr>
            <a:endParaRPr lang="en-US"/>
          </a:p>
        </p:txBody>
      </p:sp>
      <p:sp>
        <p:nvSpPr>
          <p:cNvPr id="24582" name="Rectangle 6"/>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New Roman" charset="0"/>
              </a:defRPr>
            </a:lvl1pPr>
          </a:lstStyle>
          <a:p>
            <a:pPr defTabSz="914400" fontAlgn="base">
              <a:spcBef>
                <a:spcPct val="0"/>
              </a:spcBef>
              <a:spcAft>
                <a:spcPct val="0"/>
              </a:spcAft>
              <a:defRPr/>
            </a:pPr>
            <a:fld id="{D840654C-B844-EA40-9764-357BAB70888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06728047"/>
      </p:ext>
    </p:extLst>
  </p:cSld>
  <p:clrMap bg1="dk2" tx1="lt1" bg2="dk1" tx2="lt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xStyles>
    <p:titleStyle>
      <a:lvl1pPr algn="l" rtl="0" eaLnBrk="0" fontAlgn="base" hangingPunct="0">
        <a:spcBef>
          <a:spcPct val="0"/>
        </a:spcBef>
        <a:spcAft>
          <a:spcPct val="0"/>
        </a:spcAft>
        <a:defRPr sz="4000" i="1">
          <a:solidFill>
            <a:srgbClr val="FFFFFF"/>
          </a:solidFill>
          <a:latin typeface="+mj-lt"/>
          <a:ea typeface="+mj-ea"/>
          <a:cs typeface="+mj-cs"/>
        </a:defRPr>
      </a:lvl1pPr>
      <a:lvl2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2pPr>
      <a:lvl3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3pPr>
      <a:lvl4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4pPr>
      <a:lvl5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5pPr>
      <a:lvl6pPr marL="4572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6pPr>
      <a:lvl7pPr marL="9144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7pPr>
      <a:lvl8pPr marL="13716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8pPr>
      <a:lvl9pPr marL="18288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9pPr>
    </p:titleStyle>
    <p:bodyStyle>
      <a:lvl1pPr marL="342900" indent="-342900" algn="l" rtl="0" eaLnBrk="0" fontAlgn="base" hangingPunct="0">
        <a:spcBef>
          <a:spcPct val="20000"/>
        </a:spcBef>
        <a:spcAft>
          <a:spcPct val="0"/>
        </a:spcAft>
        <a:buClr>
          <a:srgbClr val="CFBBFA"/>
        </a:buClr>
        <a:buSzPct val="85000"/>
        <a:buFont typeface="Wingdings" charset="0"/>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lr>
          <a:srgbClr val="CFBBFA"/>
        </a:buClr>
        <a:buSzPct val="85000"/>
        <a:buFont typeface="Wingdings" charset="0"/>
        <a:buChar char=""/>
        <a:defRPr sz="2800">
          <a:solidFill>
            <a:srgbClr val="FFFFFF"/>
          </a:solidFill>
          <a:latin typeface="+mn-lt"/>
          <a:ea typeface="+mn-ea"/>
        </a:defRPr>
      </a:lvl2pPr>
      <a:lvl3pPr marL="1143000" indent="-228600" algn="l" rtl="0" eaLnBrk="0" fontAlgn="base" hangingPunct="0">
        <a:spcBef>
          <a:spcPct val="20000"/>
        </a:spcBef>
        <a:spcAft>
          <a:spcPct val="0"/>
        </a:spcAft>
        <a:buClr>
          <a:srgbClr val="CFBBFA"/>
        </a:buClr>
        <a:buSzPct val="85000"/>
        <a:buFont typeface="Wingdings" charset="0"/>
        <a:buChar char=""/>
        <a:defRPr sz="2400">
          <a:solidFill>
            <a:srgbClr val="FFFFFF"/>
          </a:solidFill>
          <a:latin typeface="+mn-lt"/>
          <a:ea typeface="+mn-ea"/>
        </a:defRPr>
      </a:lvl3pPr>
      <a:lvl4pPr marL="1600200" indent="-228600" algn="l" rtl="0" eaLnBrk="0" fontAlgn="base" hangingPunct="0">
        <a:spcBef>
          <a:spcPct val="20000"/>
        </a:spcBef>
        <a:spcAft>
          <a:spcPct val="0"/>
        </a:spcAft>
        <a:buClr>
          <a:srgbClr val="CFBBFA"/>
        </a:buClr>
        <a:buSzPct val="85000"/>
        <a:buFont typeface="Wingdings" charset="0"/>
        <a:buChar char=""/>
        <a:defRPr sz="2000">
          <a:solidFill>
            <a:srgbClr val="FFFFFF"/>
          </a:solidFill>
          <a:latin typeface="+mn-lt"/>
          <a:ea typeface="+mn-ea"/>
        </a:defRPr>
      </a:lvl4pPr>
      <a:lvl5pPr marL="2057400" indent="-228600" algn="l" rtl="0" eaLnBrk="0" fontAlgn="base" hangingPunct="0">
        <a:spcBef>
          <a:spcPct val="20000"/>
        </a:spcBef>
        <a:spcAft>
          <a:spcPct val="0"/>
        </a:spcAft>
        <a:buClr>
          <a:srgbClr val="CFBBFA"/>
        </a:buClr>
        <a:buSzPct val="85000"/>
        <a:buFont typeface="Wingdings" charset="0"/>
        <a:buChar char=""/>
        <a:defRPr sz="2000">
          <a:solidFill>
            <a:srgbClr val="FFFFFF"/>
          </a:solidFill>
          <a:latin typeface="+mn-lt"/>
          <a:ea typeface="+mn-ea"/>
        </a:defRPr>
      </a:lvl5pPr>
      <a:lvl6pPr marL="25146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6pPr>
      <a:lvl7pPr marL="29718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7pPr>
      <a:lvl8pPr marL="34290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8pPr>
      <a:lvl9pPr marL="38862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53250" name="Group 1"/>
          <p:cNvGrpSpPr>
            <a:grpSpLocks/>
          </p:cNvGrpSpPr>
          <p:nvPr/>
        </p:nvGrpSpPr>
        <p:grpSpPr bwMode="auto">
          <a:xfrm>
            <a:off x="228600" y="228600"/>
            <a:ext cx="8685213" cy="5942013"/>
            <a:chOff x="144" y="144"/>
            <a:chExt cx="5471" cy="3743"/>
          </a:xfrm>
        </p:grpSpPr>
        <p:sp>
          <p:nvSpPr>
            <p:cNvPr id="53256" name="Rectangle 2"/>
            <p:cNvSpPr>
              <a:spLocks noChangeArrowheads="1"/>
            </p:cNvSpPr>
            <p:nvPr/>
          </p:nvSpPr>
          <p:spPr bwMode="auto">
            <a:xfrm>
              <a:off x="144" y="144"/>
              <a:ext cx="5472" cy="3744"/>
            </a:xfrm>
            <a:prstGeom prst="rect">
              <a:avLst/>
            </a:prstGeom>
            <a:solidFill>
              <a:srgbClr val="000000"/>
            </a:solidFill>
            <a:ln w="44280">
              <a:solidFill>
                <a:srgbClr val="FFFFFF"/>
              </a:solidFill>
              <a:miter lim="800000"/>
              <a:headEnd/>
              <a:tailEnd/>
            </a:ln>
          </p:spPr>
          <p:txBody>
            <a:bodyPr wrap="none" anchor="ctr"/>
            <a:lstStyle/>
            <a:p>
              <a:pPr defTabSz="449263" fontAlgn="base">
                <a:lnSpc>
                  <a:spcPct val="93000"/>
                </a:lnSpc>
                <a:spcBef>
                  <a:spcPct val="0"/>
                </a:spcBef>
                <a:spcAft>
                  <a:spcPct val="0"/>
                </a:spcAft>
                <a:buClr>
                  <a:srgbClr val="FFFFFF"/>
                </a:buClr>
                <a:buSzPct val="100000"/>
                <a:buFont typeface="Arial" charset="0"/>
                <a:buNone/>
              </a:pPr>
              <a:endParaRPr lang="en-US" sz="2400">
                <a:solidFill>
                  <a:srgbClr val="FFFFFF"/>
                </a:solidFill>
                <a:latin typeface="Arial" charset="0"/>
                <a:ea typeface="ＭＳ Ｐゴシック" charset="0"/>
                <a:cs typeface="ＭＳ Ｐゴシック" charset="0"/>
              </a:endParaRPr>
            </a:p>
          </p:txBody>
        </p:sp>
        <p:sp>
          <p:nvSpPr>
            <p:cNvPr id="53257" name="Rectangle 3"/>
            <p:cNvSpPr>
              <a:spLocks noChangeArrowheads="1"/>
            </p:cNvSpPr>
            <p:nvPr/>
          </p:nvSpPr>
          <p:spPr bwMode="auto">
            <a:xfrm>
              <a:off x="193" y="193"/>
              <a:ext cx="5373" cy="3635"/>
            </a:xfrm>
            <a:prstGeom prst="rect">
              <a:avLst/>
            </a:prstGeom>
            <a:solidFill>
              <a:srgbClr val="000000"/>
            </a:solidFill>
            <a:ln w="9360">
              <a:solidFill>
                <a:srgbClr val="FFFFFF"/>
              </a:solidFill>
              <a:miter lim="800000"/>
              <a:headEnd/>
              <a:tailEnd/>
            </a:ln>
          </p:spPr>
          <p:txBody>
            <a:bodyPr wrap="none" anchor="ctr"/>
            <a:lstStyle/>
            <a:p>
              <a:pPr defTabSz="449263" fontAlgn="base">
                <a:lnSpc>
                  <a:spcPct val="93000"/>
                </a:lnSpc>
                <a:spcBef>
                  <a:spcPct val="0"/>
                </a:spcBef>
                <a:spcAft>
                  <a:spcPct val="0"/>
                </a:spcAft>
                <a:buClr>
                  <a:srgbClr val="FFFFFF"/>
                </a:buClr>
                <a:buSzPct val="100000"/>
                <a:buFont typeface="Arial" charset="0"/>
                <a:buNone/>
              </a:pPr>
              <a:endParaRPr lang="en-US" sz="2400">
                <a:solidFill>
                  <a:srgbClr val="FFFFFF"/>
                </a:solidFill>
                <a:latin typeface="Arial" charset="0"/>
                <a:ea typeface="ＭＳ Ｐゴシック" charset="0"/>
                <a:cs typeface="ＭＳ Ｐゴシック" charset="0"/>
              </a:endParaRPr>
            </a:p>
          </p:txBody>
        </p:sp>
        <p:sp>
          <p:nvSpPr>
            <p:cNvPr id="53258" name="Line 4"/>
            <p:cNvSpPr>
              <a:spLocks noChangeShapeType="1"/>
            </p:cNvSpPr>
            <p:nvPr/>
          </p:nvSpPr>
          <p:spPr bwMode="auto">
            <a:xfrm>
              <a:off x="336" y="1092"/>
              <a:ext cx="5136" cy="1"/>
            </a:xfrm>
            <a:prstGeom prst="line">
              <a:avLst/>
            </a:prstGeom>
            <a:noFill/>
            <a:ln w="12600">
              <a:solidFill>
                <a:srgbClr val="990000"/>
              </a:solidFill>
              <a:miter lim="800000"/>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53251" name="Rectangle 5"/>
          <p:cNvSpPr>
            <a:spLocks noGrp="1" noChangeArrowheads="1"/>
          </p:cNvSpPr>
          <p:nvPr>
            <p:ph type="title"/>
          </p:nvPr>
        </p:nvSpPr>
        <p:spPr bwMode="auto">
          <a:xfrm>
            <a:off x="533400" y="449263"/>
            <a:ext cx="8151813" cy="1165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p>
            <a:pPr lvl="0"/>
            <a:r>
              <a:rPr lang="en-GB"/>
              <a:t>Click to edit the title text format</a:t>
            </a:r>
          </a:p>
        </p:txBody>
      </p:sp>
      <p:sp>
        <p:nvSpPr>
          <p:cNvPr id="53252" name="Rectangle 6"/>
          <p:cNvSpPr>
            <a:spLocks noGrp="1" noChangeArrowheads="1"/>
          </p:cNvSpPr>
          <p:nvPr>
            <p:ph type="body" idx="1"/>
          </p:nvPr>
        </p:nvSpPr>
        <p:spPr bwMode="auto">
          <a:xfrm>
            <a:off x="533400" y="1828800"/>
            <a:ext cx="8151813" cy="4037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99333" name="Text Box 7"/>
          <p:cNvSpPr txBox="1">
            <a:spLocks noChangeArrowheads="1"/>
          </p:cNvSpPr>
          <p:nvPr/>
        </p:nvSpPr>
        <p:spPr bwMode="auto">
          <a:xfrm>
            <a:off x="533400" y="6248400"/>
            <a:ext cx="20574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99334" name="Text Box 8"/>
          <p:cNvSpPr txBox="1">
            <a:spLocks noChangeArrowheads="1"/>
          </p:cNvSpPr>
          <p:nvPr/>
        </p:nvSpPr>
        <p:spPr bwMode="auto">
          <a:xfrm>
            <a:off x="32385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10249" name="Rectangle 9"/>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defTabSz="449263">
              <a:buClr>
                <a:srgbClr val="FFFFFF"/>
              </a:buClr>
              <a:buSzPct val="45000"/>
              <a:buFont typeface="Wingdings" charset="0"/>
              <a:buNone/>
              <a:defRPr sz="1800">
                <a:solidFill>
                  <a:srgbClr val="FFFFFF"/>
                </a:solidFill>
                <a:latin typeface="Times New Roman" charset="0"/>
              </a:defRPr>
            </a:lvl1pPr>
          </a:lstStyle>
          <a:p>
            <a:pPr fontAlgn="base">
              <a:spcBef>
                <a:spcPct val="0"/>
              </a:spcBef>
              <a:spcAft>
                <a:spcPct val="0"/>
              </a:spcAft>
              <a:defRPr/>
            </a:pPr>
            <a:fld id="{D6FC43B0-7508-AD4A-8ED5-7D86604FCA91}" type="slidenum">
              <a:rPr lang="en-GB">
                <a:ea typeface="ＭＳ Ｐゴシック" charset="0"/>
                <a:cs typeface="ＭＳ Ｐゴシック" charset="0"/>
              </a:rPr>
              <a:pPr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628261725"/>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Lst>
  <p:txStyles>
    <p:titleStyle>
      <a:lvl1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a:ea typeface="+mj-ea"/>
          <a:cs typeface="Arial"/>
        </a:defRPr>
      </a:lvl1pPr>
      <a:lvl2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2pPr>
      <a:lvl3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3pPr>
      <a:lvl4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4pPr>
      <a:lvl5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5pPr>
      <a:lvl6pPr marL="4572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6pPr>
      <a:lvl7pPr marL="9144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7pPr>
      <a:lvl8pPr marL="13716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8pPr>
      <a:lvl9pPr marL="18288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9pPr>
    </p:titleStyle>
    <p:bodyStyle>
      <a:lvl1pPr marL="341313" indent="-341313" algn="l" defTabSz="449263" rtl="0" eaLnBrk="0" fontAlgn="base" hangingPunct="0">
        <a:lnSpc>
          <a:spcPct val="93000"/>
        </a:lnSpc>
        <a:spcBef>
          <a:spcPts val="775"/>
        </a:spcBef>
        <a:spcAft>
          <a:spcPct val="0"/>
        </a:spcAft>
        <a:buClr>
          <a:srgbClr val="990000"/>
        </a:buClr>
        <a:buSzPct val="75000"/>
        <a:buFont typeface="Wingdings" charset="0"/>
        <a:buChar char=""/>
        <a:defRPr sz="3100" b="1">
          <a:solidFill>
            <a:srgbClr val="FFFFFF"/>
          </a:solidFill>
          <a:latin typeface="Arial"/>
          <a:ea typeface="+mn-ea"/>
          <a:cs typeface="Arial"/>
        </a:defRPr>
      </a:lvl1pPr>
      <a:lvl2pPr marL="741363" indent="-284163" algn="l" defTabSz="449263" rtl="0" eaLnBrk="0" fontAlgn="base" hangingPunct="0">
        <a:lnSpc>
          <a:spcPct val="93000"/>
        </a:lnSpc>
        <a:spcBef>
          <a:spcPts val="650"/>
        </a:spcBef>
        <a:spcAft>
          <a:spcPct val="0"/>
        </a:spcAft>
        <a:buClr>
          <a:srgbClr val="666699"/>
        </a:buClr>
        <a:buSzPct val="65000"/>
        <a:buFont typeface="Wingdings" charset="0"/>
        <a:buChar char=""/>
        <a:defRPr sz="2600" b="1">
          <a:solidFill>
            <a:srgbClr val="FFFFFF"/>
          </a:solidFill>
          <a:latin typeface="Arial"/>
          <a:ea typeface="+mn-ea"/>
          <a:cs typeface="Arial"/>
        </a:defRPr>
      </a:lvl2pPr>
      <a:lvl3pPr marL="1143000" indent="-228600" algn="l" defTabSz="449263" rtl="0" eaLnBrk="0" fontAlgn="base" hangingPunct="0">
        <a:lnSpc>
          <a:spcPct val="93000"/>
        </a:lnSpc>
        <a:spcBef>
          <a:spcPts val="600"/>
        </a:spcBef>
        <a:spcAft>
          <a:spcPct val="0"/>
        </a:spcAft>
        <a:buClr>
          <a:srgbClr val="999900"/>
        </a:buClr>
        <a:buSzPct val="55000"/>
        <a:buFont typeface="Wingdings" charset="0"/>
        <a:buChar char=""/>
        <a:defRPr sz="2400" b="1">
          <a:solidFill>
            <a:srgbClr val="FFFFFF"/>
          </a:solidFill>
          <a:latin typeface="Arial"/>
          <a:ea typeface="+mn-ea"/>
          <a:cs typeface="Arial"/>
        </a:defRPr>
      </a:lvl3pPr>
      <a:lvl4pPr marL="1600200" indent="-228600" algn="l" defTabSz="449263" rtl="0" eaLnBrk="0" fontAlgn="base" hangingPunct="0">
        <a:lnSpc>
          <a:spcPct val="93000"/>
        </a:lnSpc>
        <a:spcBef>
          <a:spcPts val="500"/>
        </a:spcBef>
        <a:spcAft>
          <a:spcPct val="0"/>
        </a:spcAft>
        <a:buClr>
          <a:srgbClr val="990000"/>
        </a:buClr>
        <a:buSzPct val="100000"/>
        <a:buFont typeface="Wingdings" charset="0"/>
        <a:buChar char=""/>
        <a:defRPr sz="2000" b="1">
          <a:solidFill>
            <a:srgbClr val="FFFFFF"/>
          </a:solidFill>
          <a:latin typeface="Arial"/>
          <a:ea typeface="+mn-ea"/>
          <a:cs typeface="Arial"/>
        </a:defRPr>
      </a:lvl4pPr>
      <a:lvl5pPr marL="2057400" indent="-228600" algn="l" defTabSz="449263" rtl="0" eaLnBrk="0" fontAlgn="base" hangingPunct="0">
        <a:lnSpc>
          <a:spcPct val="93000"/>
        </a:lnSpc>
        <a:spcBef>
          <a:spcPts val="500"/>
        </a:spcBef>
        <a:spcAft>
          <a:spcPct val="0"/>
        </a:spcAft>
        <a:buClr>
          <a:srgbClr val="990000"/>
        </a:buClr>
        <a:buSzPct val="85000"/>
        <a:buFont typeface="Wingdings" charset="0"/>
        <a:buChar char=""/>
        <a:defRPr sz="2000" b="1">
          <a:solidFill>
            <a:srgbClr val="FFFFFF"/>
          </a:solidFill>
          <a:latin typeface="Arial"/>
          <a:ea typeface="+mn-ea"/>
          <a:cs typeface="Arial"/>
        </a:defRPr>
      </a:lvl5pPr>
      <a:lvl6pPr marL="25146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6pPr>
      <a:lvl7pPr marL="29718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7pPr>
      <a:lvl8pPr marL="34290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8pPr>
      <a:lvl9pPr marL="38862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519E34F-AF5F-FF4D-9C28-0E117E7BCF2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56778365"/>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0178"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0179"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0180"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0181" name="Rectangle 5"/>
          <p:cNvSpPr>
            <a:spLocks noGrp="1" noChangeArrowheads="1"/>
          </p:cNvSpPr>
          <p:nvPr>
            <p:ph type="title"/>
          </p:nvPr>
        </p:nvSpPr>
        <p:spPr bwMode="auto">
          <a:xfrm>
            <a:off x="519113" y="495300"/>
            <a:ext cx="8594725"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50182"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Comic Sans MS" pitchFamily="-128" charset="0"/>
                <a:ea typeface="+mn-ea"/>
                <a:cs typeface="+mn-cs"/>
              </a:defRPr>
            </a:lvl1pPr>
          </a:lstStyle>
          <a:p>
            <a:pPr defTabSz="914400" fontAlgn="base">
              <a:spcBef>
                <a:spcPct val="0"/>
              </a:spcBef>
              <a:spcAft>
                <a:spcPct val="0"/>
              </a:spcAft>
              <a:defRPr/>
            </a:pPr>
            <a:endParaRPr lang="en-US"/>
          </a:p>
        </p:txBody>
      </p:sp>
      <p:sp>
        <p:nvSpPr>
          <p:cNvPr id="51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Comic Sans MS" pitchFamily="-128" charset="0"/>
                <a:ea typeface="+mn-ea"/>
                <a:cs typeface="+mn-cs"/>
              </a:defRPr>
            </a:lvl1pPr>
          </a:lstStyle>
          <a:p>
            <a:pPr defTabSz="914400" fontAlgn="base">
              <a:spcBef>
                <a:spcPct val="0"/>
              </a:spcBef>
              <a:spcAft>
                <a:spcPct val="0"/>
              </a:spcAft>
              <a:defRPr/>
            </a:pPr>
            <a:endParaRPr lang="en-US"/>
          </a:p>
        </p:txBody>
      </p:sp>
      <p:sp>
        <p:nvSpPr>
          <p:cNvPr id="51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charset="0"/>
              </a:defRPr>
            </a:lvl1pPr>
          </a:lstStyle>
          <a:p>
            <a:pPr defTabSz="914400" fontAlgn="base">
              <a:spcBef>
                <a:spcPct val="0"/>
              </a:spcBef>
              <a:spcAft>
                <a:spcPct val="0"/>
              </a:spcAft>
              <a:defRPr/>
            </a:pPr>
            <a:fld id="{85AC363F-2272-504F-B24B-EB9BC61A691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16636317"/>
      </p:ext>
    </p:extLst>
  </p:cSld>
  <p:clrMap bg1="lt1" tx1="dk1" bg2="lt2" tx2="dk2" accent1="accent1" accent2="accent2" accent3="accent3" accent4="accent4" accent5="accent5" accent6="accent6" hlink="hlink" folHlink="folHlink"/>
  <p:sldLayoutIdLst>
    <p:sldLayoutId id="2147483723" r:id="rId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0"/>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4"/>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6"/>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4"/>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5"/>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defTabSz="914400" fontAlgn="base">
              <a:spcBef>
                <a:spcPct val="0"/>
              </a:spcBef>
              <a:spcAft>
                <a:spcPct val="0"/>
              </a:spcAft>
              <a:defRPr/>
            </a:pPr>
            <a:fld id="{CF364879-87DB-5149-A848-2B7F9BD75F5A}"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401064121"/>
      </p:ext>
    </p:extLst>
  </p:cSld>
  <p:clrMap bg1="lt1" tx1="dk1" bg2="lt2" tx2="dk2" accent1="accent1" accent2="accent2" accent3="accent3" accent4="accent4" accent5="accent5" accent6="accent6" hlink="hlink" folHlink="folHlink"/>
  <p:sldLayoutIdLst>
    <p:sldLayoutId id="2147484227" r:id="rId1"/>
    <p:sldLayoutId id="2147484228" r:id="rId2"/>
    <p:sldLayoutId id="2147484229" r:id="rId3"/>
    <p:sldLayoutId id="2147484230" r:id="rId4"/>
    <p:sldLayoutId id="2147484231" r:id="rId5"/>
    <p:sldLayoutId id="2147484232" r:id="rId6"/>
    <p:sldLayoutId id="2147484233" r:id="rId7"/>
    <p:sldLayoutId id="2147484234" r:id="rId8"/>
    <p:sldLayoutId id="2147484235" r:id="rId9"/>
    <p:sldLayoutId id="2147484236" r:id="rId10"/>
    <p:sldLayoutId id="2147484237" r:id="rId11"/>
    <p:sldLayoutId id="214748423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a:defRPr sz="1400">
                <a:solidFill>
                  <a:srgbClr val="000000"/>
                </a:solidFill>
                <a:latin typeface="Arial" pitchFamily="-105" charset="0"/>
                <a:ea typeface="ＭＳ Ｐゴシック" pitchFamily="-105" charset="-128"/>
                <a:cs typeface="ＭＳ Ｐゴシック" pitchFamily="-105" charset="-128"/>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a:defRPr sz="1400">
                <a:solidFill>
                  <a:srgbClr val="000000"/>
                </a:solidFill>
                <a:latin typeface="Arial" pitchFamily="-105" charset="0"/>
                <a:ea typeface="ＭＳ Ｐゴシック" pitchFamily="-105" charset="-128"/>
                <a:cs typeface="ＭＳ Ｐゴシック" pitchFamily="-105" charset="-128"/>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a:defRPr sz="1400">
                <a:solidFill>
                  <a:srgbClr val="000000"/>
                </a:solidFill>
                <a:latin typeface="Arial" charset="0"/>
                <a:cs typeface="Arial" charset="0"/>
              </a:defRPr>
            </a:lvl1pPr>
          </a:lstStyle>
          <a:p>
            <a:pPr fontAlgn="base">
              <a:spcBef>
                <a:spcPct val="0"/>
              </a:spcBef>
              <a:spcAft>
                <a:spcPct val="0"/>
              </a:spcAft>
              <a:defRPr/>
            </a:pPr>
            <a:fld id="{35D6F022-1F77-5441-BEE9-FF88C171E950}"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214866871"/>
      </p:ext>
    </p:extLst>
  </p:cSld>
  <p:clrMap bg1="lt1" tx1="dk1" bg2="lt2" tx2="dk2" accent1="accent1" accent2="accent2" accent3="accent3" accent4="accent4" accent5="accent5" accent6="accent6" hlink="hlink" folHlink="folHlink"/>
  <p:sldLayoutIdLst>
    <p:sldLayoutId id="2147484240" r:id="rId1"/>
    <p:sldLayoutId id="2147484241"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defRPr sz="2000">
          <a:solidFill>
            <a:schemeClr val="tx1"/>
          </a:solidFill>
          <a:latin typeface="+mn-lt"/>
          <a:ea typeface="ＭＳ Ｐゴシック" pitchFamily="-111" charset="-128"/>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519E34F-AF5F-FF4D-9C28-0E117E7BCF2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89414523"/>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24"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24"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fontAlgn="base">
              <a:spcBef>
                <a:spcPct val="0"/>
              </a:spcBef>
              <a:spcAft>
                <a:spcPct val="0"/>
              </a:spcAft>
              <a:defRPr/>
            </a:pPr>
            <a:fld id="{9F4422DB-1DD8-454F-B080-33F123BA76DA}"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99153765"/>
      </p:ext>
    </p:extLst>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77F0174D-8720-3446-A603-EC7D19F96B0B}"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2860893499"/>
      </p:ext>
    </p:extLst>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 id="214748428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1752600" y="153988"/>
            <a:ext cx="7162800" cy="1066800"/>
          </a:xfrm>
          <a:prstGeom prst="rect">
            <a:avLst/>
          </a:prstGeom>
          <a:noFill/>
          <a:ln w="9525">
            <a:noFill/>
            <a:miter lim="800000"/>
            <a:headEnd/>
            <a:tailEnd/>
          </a:ln>
          <a:effectLst>
            <a:outerShdw blurRad="50800" dist="12698"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1752600" y="1295400"/>
            <a:ext cx="7162800" cy="4800600"/>
          </a:xfrm>
          <a:prstGeom prst="rect">
            <a:avLst/>
          </a:prstGeom>
          <a:noFill/>
          <a:ln w="9525">
            <a:noFill/>
            <a:miter lim="800000"/>
            <a:headEnd/>
            <a:tailEnd/>
          </a:ln>
          <a:effectLst>
            <a:outerShdw blurRad="508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1752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New Roman"/>
                <a:ea typeface="ＭＳ Ｐゴシック" pitchFamily="24" charset="-128"/>
                <a:cs typeface="ＭＳ Ｐゴシック" pitchFamily="24" charset="-128"/>
              </a:defRPr>
            </a:lvl1pPr>
          </a:lstStyle>
          <a:p>
            <a:pPr defTabSz="914400" fontAlgn="base">
              <a:spcBef>
                <a:spcPct val="0"/>
              </a:spcBef>
              <a:spcAft>
                <a:spcPct val="0"/>
              </a:spcAft>
              <a:defRPr/>
            </a:pPr>
            <a:endParaRPr lang="en-US"/>
          </a:p>
        </p:txBody>
      </p:sp>
      <p:sp>
        <p:nvSpPr>
          <p:cNvPr id="24581"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New Roman"/>
                <a:ea typeface="ＭＳ Ｐゴシック" pitchFamily="24" charset="-128"/>
                <a:cs typeface="ＭＳ Ｐゴシック" pitchFamily="24" charset="-128"/>
              </a:defRPr>
            </a:lvl1pPr>
          </a:lstStyle>
          <a:p>
            <a:pPr defTabSz="914400" fontAlgn="base">
              <a:spcBef>
                <a:spcPct val="0"/>
              </a:spcBef>
              <a:spcAft>
                <a:spcPct val="0"/>
              </a:spcAft>
              <a:defRPr/>
            </a:pPr>
            <a:endParaRPr lang="en-US"/>
          </a:p>
        </p:txBody>
      </p:sp>
      <p:sp>
        <p:nvSpPr>
          <p:cNvPr id="24582" name="Rectangle 6"/>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New Roman" charset="0"/>
              </a:defRPr>
            </a:lvl1pPr>
          </a:lstStyle>
          <a:p>
            <a:pPr defTabSz="914400" fontAlgn="base">
              <a:spcBef>
                <a:spcPct val="0"/>
              </a:spcBef>
              <a:spcAft>
                <a:spcPct val="0"/>
              </a:spcAft>
              <a:defRPr/>
            </a:pPr>
            <a:fld id="{D840654C-B844-EA40-9764-357BAB70888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22473753"/>
      </p:ext>
    </p:extLst>
  </p:cSld>
  <p:clrMap bg1="dk2" tx1="lt1" bg2="dk1" tx2="lt2" accent1="accent1" accent2="accent2" accent3="accent3" accent4="accent4" accent5="accent5" accent6="accent6" hlink="hlink" folHlink="folHlink"/>
  <p:sldLayoutIdLst>
    <p:sldLayoutId id="2147484283" r:id="rId1"/>
    <p:sldLayoutId id="2147484284" r:id="rId2"/>
    <p:sldLayoutId id="2147484285" r:id="rId3"/>
    <p:sldLayoutId id="2147484286" r:id="rId4"/>
    <p:sldLayoutId id="2147484287" r:id="rId5"/>
    <p:sldLayoutId id="2147484288" r:id="rId6"/>
    <p:sldLayoutId id="2147484289" r:id="rId7"/>
    <p:sldLayoutId id="2147484290" r:id="rId8"/>
    <p:sldLayoutId id="2147484291" r:id="rId9"/>
    <p:sldLayoutId id="2147484292" r:id="rId10"/>
    <p:sldLayoutId id="2147484293" r:id="rId11"/>
  </p:sldLayoutIdLst>
  <p:txStyles>
    <p:titleStyle>
      <a:lvl1pPr algn="l" rtl="0" eaLnBrk="0" fontAlgn="base" hangingPunct="0">
        <a:spcBef>
          <a:spcPct val="0"/>
        </a:spcBef>
        <a:spcAft>
          <a:spcPct val="0"/>
        </a:spcAft>
        <a:defRPr sz="4000" i="1">
          <a:solidFill>
            <a:srgbClr val="FFFFFF"/>
          </a:solidFill>
          <a:latin typeface="+mj-lt"/>
          <a:ea typeface="+mj-ea"/>
          <a:cs typeface="+mj-cs"/>
        </a:defRPr>
      </a:lvl1pPr>
      <a:lvl2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2pPr>
      <a:lvl3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3pPr>
      <a:lvl4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4pPr>
      <a:lvl5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5pPr>
      <a:lvl6pPr marL="4572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6pPr>
      <a:lvl7pPr marL="9144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7pPr>
      <a:lvl8pPr marL="13716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8pPr>
      <a:lvl9pPr marL="18288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9pPr>
    </p:titleStyle>
    <p:bodyStyle>
      <a:lvl1pPr marL="342900" indent="-342900" algn="l" rtl="0" eaLnBrk="0" fontAlgn="base" hangingPunct="0">
        <a:spcBef>
          <a:spcPct val="20000"/>
        </a:spcBef>
        <a:spcAft>
          <a:spcPct val="0"/>
        </a:spcAft>
        <a:buClr>
          <a:srgbClr val="CFBBFA"/>
        </a:buClr>
        <a:buSzPct val="85000"/>
        <a:buFont typeface="Wingdings" charset="0"/>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lr>
          <a:srgbClr val="CFBBFA"/>
        </a:buClr>
        <a:buSzPct val="85000"/>
        <a:buFont typeface="Wingdings" charset="0"/>
        <a:buChar char=""/>
        <a:defRPr sz="2800">
          <a:solidFill>
            <a:srgbClr val="FFFFFF"/>
          </a:solidFill>
          <a:latin typeface="+mn-lt"/>
          <a:ea typeface="+mn-ea"/>
        </a:defRPr>
      </a:lvl2pPr>
      <a:lvl3pPr marL="1143000" indent="-228600" algn="l" rtl="0" eaLnBrk="0" fontAlgn="base" hangingPunct="0">
        <a:spcBef>
          <a:spcPct val="20000"/>
        </a:spcBef>
        <a:spcAft>
          <a:spcPct val="0"/>
        </a:spcAft>
        <a:buClr>
          <a:srgbClr val="CFBBFA"/>
        </a:buClr>
        <a:buSzPct val="85000"/>
        <a:buFont typeface="Wingdings" charset="0"/>
        <a:buChar char=""/>
        <a:defRPr sz="2400">
          <a:solidFill>
            <a:srgbClr val="FFFFFF"/>
          </a:solidFill>
          <a:latin typeface="+mn-lt"/>
          <a:ea typeface="+mn-ea"/>
        </a:defRPr>
      </a:lvl3pPr>
      <a:lvl4pPr marL="1600200" indent="-228600" algn="l" rtl="0" eaLnBrk="0" fontAlgn="base" hangingPunct="0">
        <a:spcBef>
          <a:spcPct val="20000"/>
        </a:spcBef>
        <a:spcAft>
          <a:spcPct val="0"/>
        </a:spcAft>
        <a:buClr>
          <a:srgbClr val="CFBBFA"/>
        </a:buClr>
        <a:buSzPct val="85000"/>
        <a:buFont typeface="Wingdings" charset="0"/>
        <a:buChar char=""/>
        <a:defRPr sz="2000">
          <a:solidFill>
            <a:srgbClr val="FFFFFF"/>
          </a:solidFill>
          <a:latin typeface="+mn-lt"/>
          <a:ea typeface="+mn-ea"/>
        </a:defRPr>
      </a:lvl4pPr>
      <a:lvl5pPr marL="2057400" indent="-228600" algn="l" rtl="0" eaLnBrk="0" fontAlgn="base" hangingPunct="0">
        <a:spcBef>
          <a:spcPct val="20000"/>
        </a:spcBef>
        <a:spcAft>
          <a:spcPct val="0"/>
        </a:spcAft>
        <a:buClr>
          <a:srgbClr val="CFBBFA"/>
        </a:buClr>
        <a:buSzPct val="85000"/>
        <a:buFont typeface="Wingdings" charset="0"/>
        <a:buChar char=""/>
        <a:defRPr sz="2000">
          <a:solidFill>
            <a:srgbClr val="FFFFFF"/>
          </a:solidFill>
          <a:latin typeface="+mn-lt"/>
          <a:ea typeface="+mn-ea"/>
        </a:defRPr>
      </a:lvl5pPr>
      <a:lvl6pPr marL="25146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6pPr>
      <a:lvl7pPr marL="29718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7pPr>
      <a:lvl8pPr marL="34290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8pPr>
      <a:lvl9pPr marL="38862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s>
            <a:gs pos="28000">
              <a:schemeClr val="accent1">
                <a:tint val="44500"/>
                <a:satMod val="160000"/>
              </a:schemeClr>
            </a:gs>
            <a:gs pos="100000">
              <a:schemeClr val="bg1">
                <a:lumMod val="65000"/>
              </a:schemeClr>
            </a:gs>
          </a:gsLst>
          <a:lin ang="5400000" scaled="0"/>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4104774"/>
      </p:ext>
    </p:extLst>
  </p:cSld>
  <p:clrMap bg1="lt1" tx1="dk1" bg2="lt2" tx2="dk2" accent1="accent1" accent2="accent2" accent3="accent3" accent4="accent4" accent5="accent5" accent6="accent6" hlink="hlink" folHlink="folHlink"/>
  <p:sldLayoutIdLst>
    <p:sldLayoutId id="2147484295" r:id="rId1"/>
    <p:sldLayoutId id="2147484296" r:id="rId2"/>
    <p:sldLayoutId id="2147484297" r:id="rId3"/>
    <p:sldLayoutId id="2147484298"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457200" y="6249988"/>
            <a:ext cx="2133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cs typeface="ＭＳ Ｐゴシック" charset="0"/>
            </a:endParaRPr>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defTabSz="449263">
              <a:buClr>
                <a:srgbClr val="FFFFFF"/>
              </a:buClr>
              <a:buSzPct val="100000"/>
              <a:buFont typeface="Arial" charset="0"/>
              <a:buNone/>
              <a:defRPr sz="1200">
                <a:solidFill>
                  <a:srgbClr val="FFFFFF"/>
                </a:solidFill>
                <a:cs typeface="ＭＳ Ｐゴシック" charset="0"/>
              </a:defRPr>
            </a:lvl1pPr>
          </a:lstStyle>
          <a:p>
            <a:pPr fontAlgn="base">
              <a:spcBef>
                <a:spcPct val="0"/>
              </a:spcBef>
              <a:spcAft>
                <a:spcPct val="0"/>
              </a:spcAft>
              <a:defRPr/>
            </a:pPr>
            <a:fld id="{F671EABB-2AF8-AF49-A886-DA058464F9ED}" type="slidenum">
              <a:rPr lang="en-GB">
                <a:latin typeface="Times New Roman" charset="0"/>
                <a:ea typeface="ＭＳ Ｐゴシック" charset="0"/>
              </a:rPr>
              <a:pPr fontAlgn="base">
                <a:spcBef>
                  <a:spcPct val="0"/>
                </a:spcBef>
                <a:spcAft>
                  <a:spcPct val="0"/>
                </a:spcAft>
                <a:defRPr/>
              </a:pPr>
              <a:t>‹#›</a:t>
            </a:fld>
            <a:endParaRPr lang="en-GB">
              <a:latin typeface="Times New Roman" charset="0"/>
              <a:ea typeface="ＭＳ Ｐゴシック" charset="0"/>
            </a:endParaRPr>
          </a:p>
        </p:txBody>
      </p:sp>
      <p:grpSp>
        <p:nvGrpSpPr>
          <p:cNvPr id="78852" name="Group 3"/>
          <p:cNvGrpSpPr>
            <a:grpSpLocks/>
          </p:cNvGrpSpPr>
          <p:nvPr/>
        </p:nvGrpSpPr>
        <p:grpSpPr bwMode="auto">
          <a:xfrm>
            <a:off x="0" y="0"/>
            <a:ext cx="9139238" cy="6848475"/>
            <a:chOff x="0" y="0"/>
            <a:chExt cx="5757" cy="4314"/>
          </a:xfrm>
        </p:grpSpPr>
        <p:grpSp>
          <p:nvGrpSpPr>
            <p:cNvPr id="78856" name="Group 4"/>
            <p:cNvGrpSpPr>
              <a:grpSpLocks/>
            </p:cNvGrpSpPr>
            <p:nvPr/>
          </p:nvGrpSpPr>
          <p:grpSpPr bwMode="auto">
            <a:xfrm>
              <a:off x="1728" y="2230"/>
              <a:ext cx="4026" cy="2084"/>
              <a:chOff x="1728" y="2230"/>
              <a:chExt cx="4026" cy="2084"/>
            </a:xfrm>
          </p:grpSpPr>
          <p:sp>
            <p:nvSpPr>
              <p:cNvPr id="78859"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78860"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78861"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78862"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78863"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78857" name="AutoShape 10"/>
            <p:cNvSpPr>
              <a:spLocks noChangeArrowheads="1"/>
            </p:cNvSpPr>
            <p:nvPr/>
          </p:nvSpPr>
          <p:spPr bwMode="auto">
            <a:xfrm>
              <a:off x="3322" y="1341"/>
              <a:ext cx="1825" cy="1537"/>
            </a:xfrm>
            <a:custGeom>
              <a:avLst/>
              <a:gdLst>
                <a:gd name="T0" fmla="*/ 5 w 2296"/>
                <a:gd name="T1" fmla="*/ 3001 h 1469"/>
                <a:gd name="T2" fmla="*/ 7 w 2296"/>
                <a:gd name="T3" fmla="*/ 2865 h 1469"/>
                <a:gd name="T4" fmla="*/ 9 w 2296"/>
                <a:gd name="T5" fmla="*/ 2712 h 1469"/>
                <a:gd name="T6" fmla="*/ 10 w 2296"/>
                <a:gd name="T7" fmla="*/ 2539 h 1469"/>
                <a:gd name="T8" fmla="*/ 11 w 2296"/>
                <a:gd name="T9" fmla="*/ 2355 h 1469"/>
                <a:gd name="T10" fmla="*/ 11 w 2296"/>
                <a:gd name="T11" fmla="*/ 2143 h 1469"/>
                <a:gd name="T12" fmla="*/ 11 w 2296"/>
                <a:gd name="T13" fmla="*/ 1892 h 1469"/>
                <a:gd name="T14" fmla="*/ 11 w 2296"/>
                <a:gd name="T15" fmla="*/ 1587 h 1469"/>
                <a:gd name="T16" fmla="*/ 11 w 2296"/>
                <a:gd name="T17" fmla="*/ 1293 h 1469"/>
                <a:gd name="T18" fmla="*/ 11 w 2296"/>
                <a:gd name="T19" fmla="*/ 1030 h 1469"/>
                <a:gd name="T20" fmla="*/ 11 w 2296"/>
                <a:gd name="T21" fmla="*/ 783 h 1469"/>
                <a:gd name="T22" fmla="*/ 9 w 2296"/>
                <a:gd name="T23" fmla="*/ 444 h 1469"/>
                <a:gd name="T24" fmla="*/ 9 w 2296"/>
                <a:gd name="T25" fmla="*/ 261 h 1469"/>
                <a:gd name="T26" fmla="*/ 8 w 2296"/>
                <a:gd name="T27" fmla="*/ 120 h 1469"/>
                <a:gd name="T28" fmla="*/ 7 w 2296"/>
                <a:gd name="T29" fmla="*/ 10 h 1469"/>
                <a:gd name="T30" fmla="*/ 7 w 2296"/>
                <a:gd name="T31" fmla="*/ 0 h 1469"/>
                <a:gd name="T32" fmla="*/ 9 w 2296"/>
                <a:gd name="T33" fmla="*/ 338 h 1469"/>
                <a:gd name="T34" fmla="*/ 10 w 2296"/>
                <a:gd name="T35" fmla="*/ 722 h 1469"/>
                <a:gd name="T36" fmla="*/ 11 w 2296"/>
                <a:gd name="T37" fmla="*/ 926 h 1469"/>
                <a:gd name="T38" fmla="*/ 11 w 2296"/>
                <a:gd name="T39" fmla="*/ 1135 h 1469"/>
                <a:gd name="T40" fmla="*/ 11 w 2296"/>
                <a:gd name="T41" fmla="*/ 1353 h 1469"/>
                <a:gd name="T42" fmla="*/ 11 w 2296"/>
                <a:gd name="T43" fmla="*/ 1587 h 1469"/>
                <a:gd name="T44" fmla="*/ 11 w 2296"/>
                <a:gd name="T45" fmla="*/ 1798 h 1469"/>
                <a:gd name="T46" fmla="*/ 11 w 2296"/>
                <a:gd name="T47" fmla="*/ 1989 h 1469"/>
                <a:gd name="T48" fmla="*/ 11 w 2296"/>
                <a:gd name="T49" fmla="*/ 2143 h 1469"/>
                <a:gd name="T50" fmla="*/ 10 w 2296"/>
                <a:gd name="T51" fmla="*/ 2267 h 1469"/>
                <a:gd name="T52" fmla="*/ 9 w 2296"/>
                <a:gd name="T53" fmla="*/ 2389 h 1469"/>
                <a:gd name="T54" fmla="*/ 7 w 2296"/>
                <a:gd name="T55" fmla="*/ 2571 h 1469"/>
                <a:gd name="T56" fmla="*/ 5 w 2296"/>
                <a:gd name="T57" fmla="*/ 2740 h 1469"/>
                <a:gd name="T58" fmla="*/ 3 w 2296"/>
                <a:gd name="T59" fmla="*/ 2914 h 1469"/>
                <a:gd name="T60" fmla="*/ 2 w 2296"/>
                <a:gd name="T61" fmla="*/ 3022 h 1469"/>
                <a:gd name="T62" fmla="*/ 2 w 2296"/>
                <a:gd name="T63" fmla="*/ 3123 h 1469"/>
                <a:gd name="T64" fmla="*/ 2 w 2296"/>
                <a:gd name="T65" fmla="*/ 3255 h 1469"/>
                <a:gd name="T66" fmla="*/ 2 w 2296"/>
                <a:gd name="T67" fmla="*/ 3408 h 1469"/>
                <a:gd name="T68" fmla="*/ 0 w 2296"/>
                <a:gd name="T69" fmla="*/ 3572 h 1469"/>
                <a:gd name="T70" fmla="*/ 2 w 2296"/>
                <a:gd name="T71" fmla="*/ 3758 h 1469"/>
                <a:gd name="T72" fmla="*/ 2 w 2296"/>
                <a:gd name="T73" fmla="*/ 3912 h 1469"/>
                <a:gd name="T74" fmla="*/ 2 w 2296"/>
                <a:gd name="T75" fmla="*/ 4038 h 1469"/>
                <a:gd name="T76" fmla="*/ 2 w 2296"/>
                <a:gd name="T77" fmla="*/ 4157 h 1469"/>
                <a:gd name="T78" fmla="*/ 2 w 2296"/>
                <a:gd name="T79" fmla="*/ 4003 h 1469"/>
                <a:gd name="T80" fmla="*/ 2 w 2296"/>
                <a:gd name="T81" fmla="*/ 3851 h 1469"/>
                <a:gd name="T82" fmla="*/ 2 w 2296"/>
                <a:gd name="T83" fmla="*/ 3694 h 1469"/>
                <a:gd name="T84" fmla="*/ 2 w 2296"/>
                <a:gd name="T85" fmla="*/ 3564 h 1469"/>
                <a:gd name="T86" fmla="*/ 2 w 2296"/>
                <a:gd name="T87" fmla="*/ 3419 h 1469"/>
                <a:gd name="T88" fmla="*/ 2 w 2296"/>
                <a:gd name="T89" fmla="*/ 3297 h 1469"/>
                <a:gd name="T90" fmla="*/ 3 w 2296"/>
                <a:gd name="T91" fmla="*/ 3170 h 1469"/>
                <a:gd name="T92" fmla="*/ 4 w 2296"/>
                <a:gd name="T93" fmla="*/ 3081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78858" name="AutoShape 11"/>
            <p:cNvSpPr>
              <a:spLocks noChangeArrowheads="1"/>
            </p:cNvSpPr>
            <p:nvPr/>
          </p:nvSpPr>
          <p:spPr bwMode="auto">
            <a:xfrm>
              <a:off x="0" y="0"/>
              <a:ext cx="5758" cy="1776"/>
            </a:xfrm>
            <a:custGeom>
              <a:avLst/>
              <a:gdLst>
                <a:gd name="T0" fmla="*/ 0 w 5740"/>
                <a:gd name="T1" fmla="*/ 0 h 1906"/>
                <a:gd name="T2" fmla="*/ 0 w 5740"/>
                <a:gd name="T3" fmla="*/ 376 h 1906"/>
                <a:gd name="T4" fmla="*/ 6168 w 5740"/>
                <a:gd name="T5" fmla="*/ 376 h 1906"/>
                <a:gd name="T6" fmla="*/ 616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78853" name="Rectangle 12"/>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5606" name="Text Box 13"/>
          <p:cNvSpPr txBox="1">
            <a:spLocks noChangeArrowheads="1"/>
          </p:cNvSpPr>
          <p:nvPr/>
        </p:nvSpPr>
        <p:spPr bwMode="auto">
          <a:xfrm>
            <a:off x="3124200" y="6248400"/>
            <a:ext cx="2895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cs typeface="ＭＳ Ｐゴシック" charset="0"/>
            </a:endParaRPr>
          </a:p>
        </p:txBody>
      </p:sp>
      <p:sp>
        <p:nvSpPr>
          <p:cNvPr id="78855" name="Rectangle 14"/>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977713062"/>
      </p:ext>
    </p:extLst>
  </p:cSld>
  <p:clrMap bg1="lt1" tx1="dk1" bg2="lt2" tx2="dk2" accent1="accent1" accent2="accent2" accent3="accent3" accent4="accent4" accent5="accent5" accent6="accent6" hlink="hlink" folHlink="folHlink"/>
  <p:sldLayoutIdLst>
    <p:sldLayoutId id="2147484325" r:id="rId1"/>
    <p:sldLayoutId id="2147484326" r:id="rId2"/>
    <p:sldLayoutId id="2147484327" r:id="rId3"/>
    <p:sldLayoutId id="2147484328" r:id="rId4"/>
    <p:sldLayoutId id="2147484329" r:id="rId5"/>
    <p:sldLayoutId id="2147484330" r:id="rId6"/>
    <p:sldLayoutId id="2147484331" r:id="rId7"/>
    <p:sldLayoutId id="2147484332" r:id="rId8"/>
    <p:sldLayoutId id="2147484333" r:id="rId9"/>
    <p:sldLayoutId id="2147484334" r:id="rId10"/>
    <p:sldLayoutId id="2147484335"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ＭＳ Ｐゴシック" pitchFamily="34" charset="-128"/>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Arial"/>
          <a:ea typeface="+mn-ea"/>
          <a:cs typeface="ＭＳ Ｐゴシック" pitchFamily="34" charset="-128"/>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Arial"/>
          <a:ea typeface="+mn-ea"/>
          <a:cs typeface="ＭＳ Ｐゴシック" pitchFamily="34" charset="-128"/>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Arial"/>
          <a:ea typeface="+mn-ea"/>
          <a:cs typeface="ＭＳ Ｐゴシック" pitchFamily="34" charset="-128"/>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ＭＳ Ｐゴシック" pitchFamily="34" charset="-128"/>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ＭＳ Ｐゴシック" pitchFamily="34" charset="-128"/>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519E34F-AF5F-FF4D-9C28-0E117E7BCF2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83405209"/>
      </p:ext>
    </p:extLst>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cs typeface="SimSun" charset="0"/>
              </a:defRPr>
            </a:lvl1pPr>
          </a:lstStyle>
          <a:p>
            <a:pPr defTabSz="914400" fontAlgn="base">
              <a:spcBef>
                <a:spcPct val="0"/>
              </a:spcBef>
              <a:spcAft>
                <a:spcPct val="0"/>
              </a:spcAft>
              <a:defRPr/>
            </a:pPr>
            <a:endParaRPr lang="en-US" altLang="zh-CN">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SimSun" charset="0"/>
              </a:defRPr>
            </a:lvl1pPr>
          </a:lstStyle>
          <a:p>
            <a:pPr defTabSz="914400" fontAlgn="base">
              <a:spcBef>
                <a:spcPct val="0"/>
              </a:spcBef>
              <a:spcAft>
                <a:spcPct val="0"/>
              </a:spcAft>
              <a:defRPr/>
            </a:pPr>
            <a:endParaRPr lang="en-US" altLang="zh-CN">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SimSun" charset="0"/>
              </a:defRPr>
            </a:lvl1pPr>
          </a:lstStyle>
          <a:p>
            <a:pPr defTabSz="914400" fontAlgn="base">
              <a:spcBef>
                <a:spcPct val="0"/>
              </a:spcBef>
              <a:spcAft>
                <a:spcPct val="0"/>
              </a:spcAft>
            </a:pPr>
            <a:fld id="{BEFFDB6B-D22E-9147-9ECF-B3AAE0E8C564}" type="slidenum">
              <a:rPr lang="en-US" altLang="zh-CN">
                <a:latin typeface="Times New Roman" charset="0"/>
                <a:ea typeface="ＭＳ Ｐゴシック" charset="0"/>
              </a:rPr>
              <a:pPr defTabSz="914400" fontAlgn="base">
                <a:spcBef>
                  <a:spcPct val="0"/>
                </a:spcBef>
                <a:spcAft>
                  <a:spcPct val="0"/>
                </a:spcAft>
              </a:pPr>
              <a:t>‹#›</a:t>
            </a:fld>
            <a:endParaRPr lang="en-US" altLang="zh-CN">
              <a:latin typeface="Times New Roman" charset="0"/>
              <a:ea typeface="ＭＳ Ｐゴシック" charset="0"/>
            </a:endParaRPr>
          </a:p>
        </p:txBody>
      </p:sp>
    </p:spTree>
    <p:extLst>
      <p:ext uri="{BB962C8B-B14F-4D97-AF65-F5344CB8AC3E}">
        <p14:creationId xmlns:p14="http://schemas.microsoft.com/office/powerpoint/2010/main" val="306234950"/>
      </p:ext>
    </p:extLst>
  </p:cSld>
  <p:clrMap bg1="lt1" tx1="dk1" bg2="lt2" tx2="dk2" accent1="accent1" accent2="accent2" accent3="accent3" accent4="accent4" accent5="accent5" accent6="accent6" hlink="hlink" folHlink="folHlink"/>
  <p:sldLayoutIdLst>
    <p:sldLayoutId id="2147484349" r:id="rId1"/>
    <p:sldLayoutId id="2147484350" r:id="rId2"/>
    <p:sldLayoutId id="2147484351" r:id="rId3"/>
    <p:sldLayoutId id="2147484352" r:id="rId4"/>
    <p:sldLayoutId id="2147484353" r:id="rId5"/>
    <p:sldLayoutId id="2147484354" r:id="rId6"/>
    <p:sldLayoutId id="2147484355" r:id="rId7"/>
    <p:sldLayoutId id="2147484356" r:id="rId8"/>
    <p:sldLayoutId id="2147484357" r:id="rId9"/>
    <p:sldLayoutId id="2147484358" r:id="rId10"/>
    <p:sldLayoutId id="21474843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519E34F-AF5F-FF4D-9C28-0E117E7BCF2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12141222"/>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519E34F-AF5F-FF4D-9C28-0E117E7BCF2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36206318"/>
      </p:ext>
    </p:extLst>
  </p:cSld>
  <p:clrMap bg1="lt1" tx1="dk1" bg2="lt2" tx2="dk2" accent1="accent1" accent2="accent2" accent3="accent3" accent4="accent4" accent5="accent5" accent6="accent6" hlink="hlink" folHlink="folHlink"/>
  <p:sldLayoutIdLst>
    <p:sldLayoutId id="2147484361" r:id="rId1"/>
    <p:sldLayoutId id="2147484362" r:id="rId2"/>
    <p:sldLayoutId id="2147484363" r:id="rId3"/>
    <p:sldLayoutId id="2147484364" r:id="rId4"/>
    <p:sldLayoutId id="2147484365" r:id="rId5"/>
    <p:sldLayoutId id="2147484366" r:id="rId6"/>
    <p:sldLayoutId id="2147484367" r:id="rId7"/>
    <p:sldLayoutId id="2147484368" r:id="rId8"/>
    <p:sldLayoutId id="2147484369" r:id="rId9"/>
    <p:sldLayoutId id="2147484370" r:id="rId10"/>
    <p:sldLayoutId id="2147484371"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519E34F-AF5F-FF4D-9C28-0E117E7BCF2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12463522"/>
      </p:ext>
    </p:extLst>
  </p:cSld>
  <p:clrMap bg1="lt1" tx1="dk1" bg2="lt2" tx2="dk2" accent1="accent1" accent2="accent2" accent3="accent3" accent4="accent4" accent5="accent5" accent6="accent6" hlink="hlink" folHlink="folHlink"/>
  <p:sldLayoutIdLst>
    <p:sldLayoutId id="2147484385" r:id="rId1"/>
    <p:sldLayoutId id="2147484386" r:id="rId2"/>
    <p:sldLayoutId id="2147484387" r:id="rId3"/>
    <p:sldLayoutId id="2147484388" r:id="rId4"/>
    <p:sldLayoutId id="2147484389" r:id="rId5"/>
    <p:sldLayoutId id="2147484390" r:id="rId6"/>
    <p:sldLayoutId id="2147484391" r:id="rId7"/>
    <p:sldLayoutId id="2147484392" r:id="rId8"/>
    <p:sldLayoutId id="2147484393" r:id="rId9"/>
    <p:sldLayoutId id="2147484394" r:id="rId10"/>
    <p:sldLayoutId id="2147484395"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64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457200" eaLnBrk="0" hangingPunct="0">
              <a:defRPr sz="1400">
                <a:solidFill>
                  <a:srgbClr val="000000"/>
                </a:solidFill>
                <a:latin typeface="Arial" charset="0"/>
                <a:ea typeface="ＭＳ Ｐゴシック" charset="-128"/>
                <a:cs typeface="ＭＳ Ｐゴシック" charset="-128"/>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457200" eaLnBrk="0" hangingPunct="0">
              <a:defRPr sz="1400">
                <a:solidFill>
                  <a:srgbClr val="000000"/>
                </a:solidFill>
                <a:latin typeface="Arial" charset="0"/>
                <a:ea typeface="ＭＳ Ｐゴシック" charset="-128"/>
                <a:cs typeface="ＭＳ Ｐゴシック" charset="-128"/>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457200" eaLnBrk="0" hangingPunct="0">
              <a:defRPr sz="1400" b="1">
                <a:solidFill>
                  <a:srgbClr val="FFFFFF"/>
                </a:solidFill>
                <a:latin typeface="Arial" charset="0"/>
              </a:defRPr>
            </a:lvl1pPr>
          </a:lstStyle>
          <a:p>
            <a:pPr fontAlgn="base">
              <a:spcBef>
                <a:spcPct val="0"/>
              </a:spcBef>
              <a:spcAft>
                <a:spcPct val="0"/>
              </a:spcAft>
              <a:defRPr/>
            </a:pPr>
            <a:fld id="{11219DF6-65D7-ED4F-90AC-4C68E40D0145}"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36882542"/>
      </p:ext>
    </p:extLst>
  </p:cSld>
  <p:clrMap bg1="lt1" tx1="dk1" bg2="lt2" tx2="dk2" accent1="accent1" accent2="accent2" accent3="accent3" accent4="accent4" accent5="accent5" accent6="accent6" hlink="hlink" folHlink="folHlink"/>
  <p:sldLayoutIdLst>
    <p:sldLayoutId id="2147484399" r:id="rId1"/>
    <p:sldLayoutId id="2147484400" r:id="rId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519E34F-AF5F-FF4D-9C28-0E117E7BCF2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78192707"/>
      </p:ext>
    </p:extLst>
  </p:cSld>
  <p:clrMap bg1="lt1" tx1="dk1" bg2="lt2" tx2="dk2" accent1="accent1" accent2="accent2" accent3="accent3" accent4="accent4" accent5="accent5" accent6="accent6" hlink="hlink" folHlink="folHlink"/>
  <p:sldLayoutIdLst>
    <p:sldLayoutId id="2147484402" r:id="rId1"/>
    <p:sldLayoutId id="2147484403" r:id="rId2"/>
    <p:sldLayoutId id="2147484404" r:id="rId3"/>
    <p:sldLayoutId id="2147484405" r:id="rId4"/>
    <p:sldLayoutId id="2147484406" r:id="rId5"/>
    <p:sldLayoutId id="2147484407" r:id="rId6"/>
    <p:sldLayoutId id="2147484408" r:id="rId7"/>
    <p:sldLayoutId id="2147484409" r:id="rId8"/>
    <p:sldLayoutId id="2147484410" r:id="rId9"/>
    <p:sldLayoutId id="2147484411" r:id="rId10"/>
    <p:sldLayoutId id="2147484412"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519E34F-AF5F-FF4D-9C28-0E117E7BCF2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1344165"/>
      </p:ext>
    </p:extLst>
  </p:cSld>
  <p:clrMap bg1="lt1" tx1="dk1" bg2="lt2" tx2="dk2" accent1="accent1" accent2="accent2" accent3="accent3" accent4="accent4" accent5="accent5" accent6="accent6" hlink="hlink" folHlink="folHlink"/>
  <p:sldLayoutIdLst>
    <p:sldLayoutId id="2147484414" r:id="rId1"/>
    <p:sldLayoutId id="2147484415" r:id="rId2"/>
    <p:sldLayoutId id="2147484416" r:id="rId3"/>
    <p:sldLayoutId id="2147484417" r:id="rId4"/>
    <p:sldLayoutId id="2147484418" r:id="rId5"/>
    <p:sldLayoutId id="2147484419" r:id="rId6"/>
    <p:sldLayoutId id="2147484420" r:id="rId7"/>
    <p:sldLayoutId id="2147484421" r:id="rId8"/>
    <p:sldLayoutId id="2147484422" r:id="rId9"/>
    <p:sldLayoutId id="2147484423" r:id="rId10"/>
    <p:sldLayoutId id="2147484424"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fontAlgn="base">
              <a:spcBef>
                <a:spcPct val="0"/>
              </a:spcBef>
              <a:spcAft>
                <a:spcPct val="0"/>
              </a:spcAft>
              <a:defRPr/>
            </a:pPr>
            <a:fld id="{AE1495EB-0DAB-1B41-91A8-ED5C2C5F7EAA}" type="datetimeFigureOut">
              <a:rPr lang="en-US">
                <a:latin typeface="Calibri" charset="0"/>
                <a:ea typeface="MS PGothic" charset="0"/>
                <a:cs typeface="MS PGothic" charset="0"/>
              </a:rPr>
              <a:pPr fontAlgn="base">
                <a:spcBef>
                  <a:spcPct val="0"/>
                </a:spcBef>
                <a:spcAft>
                  <a:spcPct val="0"/>
                </a:spcAft>
                <a:defRPr/>
              </a:pPr>
              <a:t>4/18/23</a:t>
            </a:fld>
            <a:endParaRPr lang="en-US">
              <a:latin typeface="Calibri" charset="0"/>
              <a:ea typeface="MS PGothic" charset="0"/>
              <a:cs typeface="MS PGothic"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defRPr/>
            </a:pPr>
            <a:fld id="{F57FCF8E-B1AA-D143-BFA6-15171532AE86}" type="slidenum">
              <a:rPr lang="en-US">
                <a:latin typeface="Calibri" charset="0"/>
                <a:ea typeface="MS PGothic" charset="0"/>
                <a:cs typeface="MS PGothic" charset="0"/>
              </a:rPr>
              <a:pPr fontAlgn="base">
                <a:spcBef>
                  <a:spcPct val="0"/>
                </a:spcBef>
                <a:spcAft>
                  <a:spcPct val="0"/>
                </a:spcAft>
                <a:defRPr/>
              </a:pPr>
              <a:t>‹#›</a:t>
            </a:fld>
            <a:endParaRPr lang="en-US">
              <a:latin typeface="Calibri" charset="0"/>
              <a:ea typeface="MS PGothic" charset="0"/>
              <a:cs typeface="MS PGothic" charset="0"/>
            </a:endParaRPr>
          </a:p>
        </p:txBody>
      </p:sp>
    </p:spTree>
    <p:extLst>
      <p:ext uri="{BB962C8B-B14F-4D97-AF65-F5344CB8AC3E}">
        <p14:creationId xmlns:p14="http://schemas.microsoft.com/office/powerpoint/2010/main" val="3547115212"/>
      </p:ext>
    </p:extLst>
  </p:cSld>
  <p:clrMap bg1="lt1" tx1="dk1" bg2="lt2" tx2="dk2" accent1="accent1" accent2="accent2" accent3="accent3" accent4="accent4" accent5="accent5" accent6="accent6" hlink="hlink" folHlink="folHlink"/>
  <p:sldLayoutIdLst>
    <p:sldLayoutId id="2147484426" r:id="rId1"/>
    <p:sldLayoutId id="2147484427" r:id="rId2"/>
    <p:sldLayoutId id="2147484428" r:id="rId3"/>
    <p:sldLayoutId id="2147484429" r:id="rId4"/>
    <p:sldLayoutId id="2147484430" r:id="rId5"/>
    <p:sldLayoutId id="2147484431" r:id="rId6"/>
    <p:sldLayoutId id="2147484432" r:id="rId7"/>
    <p:sldLayoutId id="2147484433" r:id="rId8"/>
    <p:sldLayoutId id="2147484434" r:id="rId9"/>
    <p:sldLayoutId id="2147484435" r:id="rId10"/>
    <p:sldLayoutId id="2147484436"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4/18/23</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510710766"/>
      </p:ext>
    </p:extLst>
  </p:cSld>
  <p:clrMap bg1="lt1" tx1="dk1" bg2="lt2" tx2="dk2" accent1="accent1" accent2="accent2" accent3="accent3" accent4="accent4" accent5="accent5" accent6="accent6" hlink="hlink" folHlink="folHlink"/>
  <p:sldLayoutIdLst>
    <p:sldLayoutId id="2147484438" r:id="rId1"/>
    <p:sldLayoutId id="2147484439" r:id="rId2"/>
    <p:sldLayoutId id="2147484440" r:id="rId3"/>
    <p:sldLayoutId id="2147484441" r:id="rId4"/>
    <p:sldLayoutId id="2147484442" r:id="rId5"/>
    <p:sldLayoutId id="2147484443" r:id="rId6"/>
    <p:sldLayoutId id="2147484444" r:id="rId7"/>
    <p:sldLayoutId id="2147484445" r:id="rId8"/>
    <p:sldLayoutId id="2147484446" r:id="rId9"/>
    <p:sldLayoutId id="2147484447" r:id="rId10"/>
    <p:sldLayoutId id="2147484448"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679980689"/>
      </p:ext>
    </p:extLst>
  </p:cSld>
  <p:clrMap bg1="dk2" tx1="lt1" bg2="dk1" tx2="lt2" accent1="accent1" accent2="accent2" accent3="accent3" accent4="accent4" accent5="accent5" accent6="accent6" hlink="hlink" folHlink="folHlink"/>
  <p:sldLayoutIdLst>
    <p:sldLayoutId id="2147484450" r:id="rId1"/>
    <p:sldLayoutId id="2147484451" r:id="rId2"/>
    <p:sldLayoutId id="2147484452" r:id="rId3"/>
    <p:sldLayoutId id="2147484453" r:id="rId4"/>
    <p:sldLayoutId id="2147484454" r:id="rId5"/>
    <p:sldLayoutId id="2147484455" r:id="rId6"/>
    <p:sldLayoutId id="2147484456" r:id="rId7"/>
    <p:sldLayoutId id="2147484457" r:id="rId8"/>
    <p:sldLayoutId id="2147484458" r:id="rId9"/>
    <p:sldLayoutId id="2147484459" r:id="rId10"/>
    <p:sldLayoutId id="2147484460" r:id="rId11"/>
    <p:sldLayoutId id="2147484461"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36898"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grpSp>
      <p:sp>
        <p:nvSpPr>
          <p:cNvPr id="336899"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336900"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1511579"/>
      </p:ext>
    </p:extLst>
  </p:cSld>
  <p:clrMap bg1="dk2" tx1="lt1" bg2="dk1" tx2="lt2" accent1="accent1" accent2="accent2" accent3="accent3" accent4="accent4" accent5="accent5" accent6="accent6" hlink="hlink" folHlink="folHlink"/>
  <p:sldLayoutIdLst>
    <p:sldLayoutId id="214748446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3114093060"/>
      </p:ext>
    </p:extLst>
  </p:cSld>
  <p:clrMap bg1="dk2" tx1="lt1" bg2="dk1" tx2="lt2" accent1="accent1" accent2="accent2" accent3="accent3" accent4="accent4" accent5="accent5" accent6="accent6" hlink="hlink" folHlink="folHlink"/>
  <p:sldLayoutIdLst>
    <p:sldLayoutId id="2147484465" r:id="rId1"/>
    <p:sldLayoutId id="2147484466" r:id="rId2"/>
    <p:sldLayoutId id="2147484467" r:id="rId3"/>
    <p:sldLayoutId id="2147484468" r:id="rId4"/>
    <p:sldLayoutId id="2147484469" r:id="rId5"/>
    <p:sldLayoutId id="2147484470" r:id="rId6"/>
    <p:sldLayoutId id="2147484471" r:id="rId7"/>
    <p:sldLayoutId id="2147484472" r:id="rId8"/>
    <p:sldLayoutId id="2147484473" r:id="rId9"/>
    <p:sldLayoutId id="2147484474" r:id="rId10"/>
    <p:sldLayoutId id="214748447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529563771"/>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9" charset="0"/>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9" charset="0"/>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2BE7F39C-2E18-7040-8B93-0167AF641266}" type="slidenum">
              <a:rPr lang="en-GB"/>
              <a:pPr>
                <a:defRPr/>
              </a:pPr>
              <a:t>‹#›</a:t>
            </a:fld>
            <a:endParaRPr lang="en-GB"/>
          </a:p>
        </p:txBody>
      </p:sp>
    </p:spTree>
    <p:extLst>
      <p:ext uri="{BB962C8B-B14F-4D97-AF65-F5344CB8AC3E}">
        <p14:creationId xmlns:p14="http://schemas.microsoft.com/office/powerpoint/2010/main" val="3632990029"/>
      </p:ext>
    </p:extLst>
  </p:cSld>
  <p:clrMap bg1="lt1" tx1="dk1" bg2="lt2" tx2="dk2" accent1="accent1" accent2="accent2" accent3="accent3" accent4="accent4" accent5="accent5" accent6="accent6" hlink="hlink" folHlink="folHlink"/>
  <p:sldLayoutIdLst>
    <p:sldLayoutId id="2147484477" r:id="rId1"/>
    <p:sldLayoutId id="2147484478"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hangingPunct="0">
              <a:defRPr/>
            </a:pPr>
            <a:fld id="{C7FCEC4A-0619-534F-AB0C-4C4D1986DF16}" type="slidenum">
              <a:rPr lang="en-US"/>
              <a:pPr defTabSz="914400" eaLnBrk="0" hangingPunct="0">
                <a:defRPr/>
              </a:pPr>
              <a:t>‹#›</a:t>
            </a:fld>
            <a:endParaRPr lang="en-US"/>
          </a:p>
        </p:txBody>
      </p:sp>
    </p:spTree>
    <p:extLst>
      <p:ext uri="{BB962C8B-B14F-4D97-AF65-F5344CB8AC3E}">
        <p14:creationId xmlns:p14="http://schemas.microsoft.com/office/powerpoint/2010/main" val="539315295"/>
      </p:ext>
    </p:extLst>
  </p:cSld>
  <p:clrMap bg1="lt1" tx1="dk1" bg2="lt2" tx2="dk2" accent1="accent1" accent2="accent2" accent3="accent3" accent4="accent4" accent5="accent5" accent6="accent6" hlink="hlink" folHlink="folHlink"/>
  <p:sldLayoutIdLst>
    <p:sldLayoutId id="2147484480" r:id="rId1"/>
    <p:sldLayoutId id="2147484481" r:id="rId2"/>
    <p:sldLayoutId id="2147484482" r:id="rId3"/>
    <p:sldLayoutId id="2147484483" r:id="rId4"/>
    <p:sldLayoutId id="2147484484" r:id="rId5"/>
    <p:sldLayoutId id="2147484485" r:id="rId6"/>
    <p:sldLayoutId id="2147484486" r:id="rId7"/>
    <p:sldLayoutId id="2147484487" r:id="rId8"/>
    <p:sldLayoutId id="2147484488" r:id="rId9"/>
    <p:sldLayoutId id="2147484489" r:id="rId10"/>
    <p:sldLayoutId id="2147484490" r:id="rId11"/>
    <p:sldLayoutId id="2147484491" r:id="rId12"/>
    <p:sldLayoutId id="214748449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mn-ea"/>
                <a:cs typeface="+mn-cs"/>
              </a:defRPr>
            </a:lvl1pPr>
          </a:lstStyle>
          <a:p>
            <a:pPr defTabSz="914400">
              <a:defRPr/>
            </a:pPr>
            <a:endParaRPr lang="en-US">
              <a:solidFill>
                <a:srgbClr val="000000"/>
              </a:solidFill>
              <a:latin typeface="Times New Roman"/>
            </a:endParaRPr>
          </a:p>
        </p:txBody>
      </p:sp>
      <p:sp>
        <p:nvSpPr>
          <p:cNvPr id="378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mn-ea"/>
                <a:cs typeface="+mn-cs"/>
              </a:defRPr>
            </a:lvl1pPr>
          </a:lstStyle>
          <a:p>
            <a:pPr defTabSz="914400">
              <a:defRPr/>
            </a:pPr>
            <a:endParaRPr lang="en-US">
              <a:solidFill>
                <a:srgbClr val="000000"/>
              </a:solidFill>
              <a:latin typeface="Times New Roman"/>
            </a:endParaRPr>
          </a:p>
        </p:txBody>
      </p:sp>
      <p:sp>
        <p:nvSpPr>
          <p:cNvPr id="378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a:fld id="{B06F49AE-A589-A24D-BADC-62C5A6E25610}" type="slidenum">
              <a:rPr lang="en-US" smtClean="0">
                <a:solidFill>
                  <a:srgbClr val="000000"/>
                </a:solidFill>
              </a:rPr>
              <a:pPr defTabSz="914400"/>
              <a:t>‹#›</a:t>
            </a:fld>
            <a:endParaRPr lang="en-US">
              <a:solidFill>
                <a:srgbClr val="000000"/>
              </a:solidFill>
            </a:endParaRPr>
          </a:p>
        </p:txBody>
      </p:sp>
    </p:spTree>
    <p:extLst>
      <p:ext uri="{BB962C8B-B14F-4D97-AF65-F5344CB8AC3E}">
        <p14:creationId xmlns:p14="http://schemas.microsoft.com/office/powerpoint/2010/main" val="1906858170"/>
      </p:ext>
    </p:extLst>
  </p:cSld>
  <p:clrMap bg1="lt1" tx1="dk1" bg2="lt2" tx2="dk2" accent1="accent1" accent2="accent2" accent3="accent3" accent4="accent4" accent5="accent5" accent6="accent6" hlink="hlink" folHlink="folHlink"/>
  <p:sldLayoutIdLst>
    <p:sldLayoutId id="2147484494" r:id="rId1"/>
    <p:sldLayoutId id="2147484495" r:id="rId2"/>
    <p:sldLayoutId id="2147484496" r:id="rId3"/>
    <p:sldLayoutId id="2147484497" r:id="rId4"/>
    <p:sldLayoutId id="2147484498" r:id="rId5"/>
    <p:sldLayoutId id="2147484499" r:id="rId6"/>
    <p:sldLayoutId id="2147484500" r:id="rId7"/>
    <p:sldLayoutId id="2147484501" r:id="rId8"/>
    <p:sldLayoutId id="2147484502" r:id="rId9"/>
    <p:sldLayoutId id="2147484503" r:id="rId10"/>
    <p:sldLayoutId id="214748450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091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091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DEA3D6D2-D2AE-4A43-B21D-F86C00B970D7}" type="slidenum">
              <a:rPr lang="en-GB"/>
              <a:pPr>
                <a:defRPr/>
              </a:pPr>
              <a:t>‹#›</a:t>
            </a:fld>
            <a:endParaRPr lang="en-GB"/>
          </a:p>
        </p:txBody>
      </p:sp>
    </p:spTree>
    <p:extLst>
      <p:ext uri="{BB962C8B-B14F-4D97-AF65-F5344CB8AC3E}">
        <p14:creationId xmlns:p14="http://schemas.microsoft.com/office/powerpoint/2010/main" val="2417024147"/>
      </p:ext>
    </p:extLst>
  </p:cSld>
  <p:clrMap bg1="lt1" tx1="dk1" bg2="lt2" tx2="dk2" accent1="accent1" accent2="accent2" accent3="accent3" accent4="accent4" accent5="accent5" accent6="accent6" hlink="hlink" folHlink="folHlink"/>
  <p:sldLayoutIdLst>
    <p:sldLayoutId id="2147484506" r:id="rId1"/>
    <p:sldLayoutId id="2147484507"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latin typeface="Arial" charset="0"/>
              </a:defRPr>
            </a:lvl1pPr>
          </a:lstStyle>
          <a:p>
            <a:pPr defTabSz="914400" fontAlgn="base">
              <a:spcBef>
                <a:spcPct val="0"/>
              </a:spcBef>
              <a:spcAft>
                <a:spcPct val="0"/>
              </a:spcAft>
              <a:defRPr/>
            </a:pPr>
            <a:fld id="{DB440C94-BD17-4048-AF80-4E8689EDBD11}"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grpSp>
        <p:nvGrpSpPr>
          <p:cNvPr id="134148" name="Group 1028"/>
          <p:cNvGrpSpPr>
            <a:grpSpLocks/>
          </p:cNvGrpSpPr>
          <p:nvPr/>
        </p:nvGrpSpPr>
        <p:grpSpPr bwMode="auto">
          <a:xfrm>
            <a:off x="0" y="0"/>
            <a:ext cx="9140825" cy="6850063"/>
            <a:chOff x="0" y="0"/>
            <a:chExt cx="5758" cy="4315"/>
          </a:xfrm>
        </p:grpSpPr>
        <p:grpSp>
          <p:nvGrpSpPr>
            <p:cNvPr id="134152"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5940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defRPr/>
                </a:pPr>
                <a:endParaRPr lang="en-US" sz="240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59402" name="Freeform 1036"/>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defRPr/>
              </a:pPr>
              <a:endParaRPr lang="en-US" sz="240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6488058"/>
      </p:ext>
    </p:extLst>
  </p:cSld>
  <p:clrMap bg1="dk2" tx1="lt1" bg2="dk1" tx2="lt2" accent1="accent1" accent2="accent2" accent3="accent3" accent4="accent4" accent5="accent5" accent6="accent6" hlink="hlink" folHlink="folHlink"/>
  <p:sldLayoutIdLst>
    <p:sldLayoutId id="2147483996"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52226" name="Group 1026"/>
          <p:cNvGrpSpPr>
            <a:grpSpLocks/>
          </p:cNvGrpSpPr>
          <p:nvPr/>
        </p:nvGrpSpPr>
        <p:grpSpPr bwMode="auto">
          <a:xfrm>
            <a:off x="0" y="0"/>
            <a:ext cx="9144000" cy="6858000"/>
            <a:chOff x="0" y="0"/>
            <a:chExt cx="5760" cy="4320"/>
          </a:xfrm>
        </p:grpSpPr>
        <p:sp>
          <p:nvSpPr>
            <p:cNvPr id="52232" name="Rectangle 1027"/>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sp>
          <p:nvSpPr>
            <p:cNvPr id="52233" name="Rectangle 1028"/>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pic>
          <p:nvPicPr>
            <p:cNvPr id="52234" name="Picture 1029"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57382" name="Rectangle 1030"/>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2228" name="Rectangle 103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4" name="Rectangle 1032"/>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Arial Narrow" charset="0"/>
              </a:defRPr>
            </a:lvl1pPr>
          </a:lstStyle>
          <a:p>
            <a:pPr defTabSz="914400" fontAlgn="base">
              <a:spcBef>
                <a:spcPct val="0"/>
              </a:spcBef>
              <a:spcAft>
                <a:spcPct val="0"/>
              </a:spcAft>
              <a:defRPr/>
            </a:pPr>
            <a:fld id="{2B13B870-7D98-4943-96AC-AC2ED7AB9E88}" type="datetime1">
              <a:rPr lang="en-US">
                <a:solidFill>
                  <a:srgbClr val="EAE8E2"/>
                </a:solidFill>
                <a:ea typeface="ＭＳ Ｐゴシック" charset="0"/>
                <a:cs typeface="ＭＳ Ｐゴシック" charset="0"/>
              </a:rPr>
              <a:pPr defTabSz="914400" fontAlgn="base">
                <a:spcBef>
                  <a:spcPct val="0"/>
                </a:spcBef>
                <a:spcAft>
                  <a:spcPct val="0"/>
                </a:spcAft>
                <a:defRPr/>
              </a:pPr>
              <a:t>4/18/23</a:t>
            </a:fld>
            <a:endParaRPr lang="en-US">
              <a:solidFill>
                <a:srgbClr val="EAE8E2"/>
              </a:solidFill>
              <a:ea typeface="ＭＳ Ｐゴシック" charset="0"/>
              <a:cs typeface="ＭＳ Ｐゴシック" charset="0"/>
            </a:endParaRPr>
          </a:p>
        </p:txBody>
      </p:sp>
      <p:sp>
        <p:nvSpPr>
          <p:cNvPr id="357385" name="Rectangle 1033"/>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Arial Narrow" pitchFamily="-108" charset="0"/>
                <a:ea typeface="+mn-ea"/>
                <a:cs typeface="+mn-cs"/>
              </a:defRPr>
            </a:lvl1pPr>
          </a:lstStyle>
          <a:p>
            <a:pPr defTabSz="914400" fontAlgn="base">
              <a:spcBef>
                <a:spcPct val="0"/>
              </a:spcBef>
              <a:spcAft>
                <a:spcPct val="0"/>
              </a:spcAft>
              <a:defRPr/>
            </a:pPr>
            <a:endParaRPr lang="en-US">
              <a:solidFill>
                <a:srgbClr val="EAE8E2"/>
              </a:solidFill>
            </a:endParaRPr>
          </a:p>
        </p:txBody>
      </p:sp>
      <p:sp>
        <p:nvSpPr>
          <p:cNvPr id="357386" name="Rectangle 1034"/>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Arial Narrow" charset="0"/>
              </a:defRPr>
            </a:lvl1pPr>
          </a:lstStyle>
          <a:p>
            <a:pPr defTabSz="914400" fontAlgn="base">
              <a:spcBef>
                <a:spcPct val="0"/>
              </a:spcBef>
              <a:spcAft>
                <a:spcPct val="0"/>
              </a:spcAft>
              <a:defRPr/>
            </a:pPr>
            <a:fld id="{B02D8F6D-1065-D142-91F3-FC3250B35BB5}" type="slidenum">
              <a:rPr lang="en-US">
                <a:solidFill>
                  <a:srgbClr val="EAE8E2"/>
                </a:solidFill>
                <a:ea typeface="ＭＳ Ｐゴシック" charset="0"/>
                <a:cs typeface="ＭＳ Ｐゴシック" charset="0"/>
              </a:rPr>
              <a:pPr defTabSz="914400" fontAlgn="base">
                <a:spcBef>
                  <a:spcPct val="0"/>
                </a:spcBef>
                <a:spcAft>
                  <a:spcPct val="0"/>
                </a:spcAft>
                <a:defRPr/>
              </a:pPr>
              <a:t>‹#›</a:t>
            </a:fld>
            <a:endParaRPr lang="en-US">
              <a:solidFill>
                <a:srgbClr val="EAE8E2"/>
              </a:solidFill>
              <a:ea typeface="ＭＳ Ｐゴシック" charset="0"/>
              <a:cs typeface="ＭＳ Ｐゴシック" charset="0"/>
            </a:endParaRPr>
          </a:p>
        </p:txBody>
      </p:sp>
    </p:spTree>
    <p:extLst>
      <p:ext uri="{BB962C8B-B14F-4D97-AF65-F5344CB8AC3E}">
        <p14:creationId xmlns:p14="http://schemas.microsoft.com/office/powerpoint/2010/main" val="2937592446"/>
      </p:ext>
    </p:extLst>
  </p:cSld>
  <p:clrMap bg1="dk2" tx1="lt1" bg2="dk1" tx2="lt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519E34F-AF5F-FF4D-9C28-0E117E7BCF2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35888707"/>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266243"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7510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7510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75110"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a:t>Click to edit Master title style</a:t>
            </a:r>
          </a:p>
        </p:txBody>
      </p:sp>
      <p:sp>
        <p:nvSpPr>
          <p:cNvPr id="266247"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7" rIns="92075" bIns="4603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12"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eaLnBrk="0" hangingPunct="0">
              <a:defRPr kumimoji="1" sz="1400">
                <a:solidFill>
                  <a:srgbClr val="FFFFFF"/>
                </a:solidFill>
                <a:latin typeface="Times New Roman"/>
                <a:ea typeface="+mn-ea"/>
                <a:cs typeface="+mn-cs"/>
              </a:defRPr>
            </a:lvl1pPr>
          </a:lstStyle>
          <a:p>
            <a:pPr defTabSz="914400" fontAlgn="base">
              <a:spcBef>
                <a:spcPct val="0"/>
              </a:spcBef>
              <a:spcAft>
                <a:spcPct val="0"/>
              </a:spcAft>
              <a:defRPr/>
            </a:pPr>
            <a:endParaRPr lang="en-US"/>
          </a:p>
        </p:txBody>
      </p:sp>
      <p:sp>
        <p:nvSpPr>
          <p:cNvPr id="175113"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ctr" eaLnBrk="0" hangingPunct="0">
              <a:defRPr kumimoji="1" sz="1400">
                <a:solidFill>
                  <a:srgbClr val="FFFFFF"/>
                </a:solidFill>
                <a:latin typeface="Times New Roman"/>
                <a:ea typeface="+mn-ea"/>
                <a:cs typeface="+mn-cs"/>
              </a:defRPr>
            </a:lvl1pPr>
          </a:lstStyle>
          <a:p>
            <a:pPr defTabSz="914400" fontAlgn="base">
              <a:spcBef>
                <a:spcPct val="0"/>
              </a:spcBef>
              <a:spcAft>
                <a:spcPct val="0"/>
              </a:spcAft>
              <a:defRPr/>
            </a:pPr>
            <a:endParaRPr lang="en-US"/>
          </a:p>
        </p:txBody>
      </p:sp>
      <p:sp>
        <p:nvSpPr>
          <p:cNvPr id="175114"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eaLnBrk="0" hangingPunct="0">
              <a:defRPr kumimoji="1" sz="1400">
                <a:solidFill>
                  <a:srgbClr val="FFFFFF"/>
                </a:solidFill>
                <a:latin typeface="Times New Roman"/>
                <a:ea typeface="+mn-ea"/>
                <a:cs typeface="+mn-cs"/>
              </a:defRPr>
            </a:lvl1pPr>
          </a:lstStyle>
          <a:p>
            <a:pPr defTabSz="914400" fontAlgn="base">
              <a:spcBef>
                <a:spcPct val="0"/>
              </a:spcBef>
              <a:spcAft>
                <a:spcPct val="0"/>
              </a:spcAft>
              <a:defRPr/>
            </a:pPr>
            <a:endParaRPr lang="en-US"/>
          </a:p>
        </p:txBody>
      </p:sp>
    </p:spTree>
    <p:extLst>
      <p:ext uri="{BB962C8B-B14F-4D97-AF65-F5344CB8AC3E}">
        <p14:creationId xmlns:p14="http://schemas.microsoft.com/office/powerpoint/2010/main" val="1876433233"/>
      </p:ext>
    </p:extLst>
  </p:cSld>
  <p:clrMap bg1="dk2" tx1="lt1" bg2="dk1" tx2="lt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27651"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fontAlgn="base">
              <a:spcBef>
                <a:spcPct val="50000"/>
              </a:spcBef>
              <a:spcAft>
                <a:spcPct val="0"/>
              </a:spcAft>
            </a:pPr>
            <a:endParaRPr lang="en-US" sz="2800">
              <a:solidFill>
                <a:srgbClr val="FFFFFF"/>
              </a:solidFill>
              <a:latin typeface="Times New Roman" charset="0"/>
              <a:ea typeface="ＭＳ Ｐゴシック" charset="0"/>
              <a:cs typeface="ＭＳ Ｐゴシック" charset="0"/>
            </a:endParaRPr>
          </a:p>
        </p:txBody>
      </p:sp>
      <p:sp>
        <p:nvSpPr>
          <p:cNvPr id="152580"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152581"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152582"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7655"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2584"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spcBef>
                <a:spcPct val="0"/>
              </a:spcBef>
              <a:defRPr kumimoji="1" sz="1400">
                <a:latin typeface="Times New Roman" pitchFamily="-112" charset="0"/>
                <a:ea typeface="+mn-ea"/>
                <a:cs typeface="+mn-cs"/>
              </a:defRPr>
            </a:lvl1pPr>
          </a:lstStyle>
          <a:p>
            <a:pPr defTabSz="914400" fontAlgn="base">
              <a:spcAft>
                <a:spcPct val="0"/>
              </a:spcAft>
              <a:defRPr/>
            </a:pPr>
            <a:endParaRPr lang="en-US">
              <a:solidFill>
                <a:srgbClr val="FFFFFF"/>
              </a:solidFill>
            </a:endParaRPr>
          </a:p>
        </p:txBody>
      </p:sp>
      <p:sp>
        <p:nvSpPr>
          <p:cNvPr id="152585"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kumimoji="1" sz="1400">
                <a:latin typeface="Times New Roman" pitchFamily="-112" charset="0"/>
                <a:ea typeface="+mn-ea"/>
                <a:cs typeface="+mn-cs"/>
              </a:defRPr>
            </a:lvl1pPr>
          </a:lstStyle>
          <a:p>
            <a:pPr defTabSz="914400" fontAlgn="base">
              <a:spcAft>
                <a:spcPct val="0"/>
              </a:spcAft>
              <a:defRPr/>
            </a:pPr>
            <a:endParaRPr lang="en-US">
              <a:solidFill>
                <a:srgbClr val="FFFFFF"/>
              </a:solidFill>
            </a:endParaRPr>
          </a:p>
        </p:txBody>
      </p:sp>
      <p:sp>
        <p:nvSpPr>
          <p:cNvPr id="152586"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kumimoji="1" sz="1400">
                <a:latin typeface="Times New Roman" pitchFamily="-112" charset="0"/>
                <a:ea typeface="+mn-ea"/>
                <a:cs typeface="+mn-cs"/>
              </a:defRPr>
            </a:lvl1pPr>
          </a:lstStyle>
          <a:p>
            <a:pPr defTabSz="914400" fontAlgn="base">
              <a:spcAft>
                <a:spcPct val="0"/>
              </a:spcAft>
              <a:defRPr/>
            </a:pPr>
            <a:endParaRPr lang="en-US">
              <a:solidFill>
                <a:srgbClr val="FFFFFF"/>
              </a:solidFill>
            </a:endParaRPr>
          </a:p>
        </p:txBody>
      </p:sp>
    </p:spTree>
    <p:extLst>
      <p:ext uri="{BB962C8B-B14F-4D97-AF65-F5344CB8AC3E}">
        <p14:creationId xmlns:p14="http://schemas.microsoft.com/office/powerpoint/2010/main" val="858725441"/>
      </p:ext>
    </p:extLst>
  </p:cSld>
  <p:clrMap bg1="dk2" tx1="lt1" bg2="dk1" tx2="lt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21.xml"/><Relationship Id="rId5" Type="http://schemas.openxmlformats.org/officeDocument/2006/relationships/image" Target="../media/image14.png"/><Relationship Id="rId4" Type="http://schemas.openxmlformats.org/officeDocument/2006/relationships/image" Target="../media/image13.gif"/></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21.xml"/></Relationships>
</file>

<file path=ppt/slides/_rels/slide10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53.xml"/></Relationships>
</file>

<file path=ppt/slides/_rels/slide10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53.xml"/></Relationships>
</file>

<file path=ppt/slides/_rels/slide10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28.gif"/><Relationship Id="rId1" Type="http://schemas.openxmlformats.org/officeDocument/2006/relationships/slideLayout" Target="../slideLayouts/slideLayout133.xml"/><Relationship Id="rId4" Type="http://schemas.openxmlformats.org/officeDocument/2006/relationships/image" Target="../media/image12.gif"/></Relationships>
</file>

<file path=ppt/slides/_rels/slide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4.xml"/><Relationship Id="rId5" Type="http://schemas.openxmlformats.org/officeDocument/2006/relationships/image" Target="../media/image103.png"/><Relationship Id="rId4" Type="http://schemas.openxmlformats.org/officeDocument/2006/relationships/image" Target="../media/image4.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5.xml"/></Relationships>
</file>

<file path=ppt/slides/_rels/slide11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4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74.xml"/><Relationship Id="rId1" Type="http://schemas.openxmlformats.org/officeDocument/2006/relationships/slideLayout" Target="../slideLayouts/slideLayout144.xml"/></Relationships>
</file>

<file path=ppt/slides/_rels/slide11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8.gif"/><Relationship Id="rId1" Type="http://schemas.openxmlformats.org/officeDocument/2006/relationships/slideLayout" Target="../slideLayouts/slideLayout14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4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0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60.xml"/></Relationships>
</file>

<file path=ppt/slides/_rels/slide12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8.xml"/><Relationship Id="rId1" Type="http://schemas.openxmlformats.org/officeDocument/2006/relationships/slideLayout" Target="../slideLayouts/slideLayout166.xml"/></Relationships>
</file>

<file path=ppt/slides/_rels/slide12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9.xml"/><Relationship Id="rId1" Type="http://schemas.openxmlformats.org/officeDocument/2006/relationships/slideLayout" Target="../slideLayouts/slideLayout3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7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7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7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77.xml"/></Relationships>
</file>

<file path=ppt/slides/_rels/slide12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4.xml"/><Relationship Id="rId1" Type="http://schemas.openxmlformats.org/officeDocument/2006/relationships/slideLayout" Target="../slideLayouts/slideLayout187.xml"/></Relationships>
</file>

<file path=ppt/slides/_rels/slide12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5.xml"/><Relationship Id="rId1" Type="http://schemas.openxmlformats.org/officeDocument/2006/relationships/slideLayout" Target="../slideLayouts/slideLayout187.xml"/><Relationship Id="rId4" Type="http://schemas.openxmlformats.org/officeDocument/2006/relationships/image" Target="../media/image110.png"/></Relationships>
</file>

<file path=ppt/slides/_rels/slide12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6.xml"/><Relationship Id="rId1" Type="http://schemas.openxmlformats.org/officeDocument/2006/relationships/slideLayout" Target="../slideLayouts/slideLayout18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97.xml"/></Relationships>
</file>

<file path=ppt/slides/_rels/slide13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7.xml"/><Relationship Id="rId1" Type="http://schemas.openxmlformats.org/officeDocument/2006/relationships/slideLayout" Target="../slideLayouts/slideLayout407.xml"/><Relationship Id="rId4" Type="http://schemas.openxmlformats.org/officeDocument/2006/relationships/image" Target="../media/image114.png"/></Relationships>
</file>

<file path=ppt/slides/_rels/slide13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8.xml"/><Relationship Id="rId1" Type="http://schemas.openxmlformats.org/officeDocument/2006/relationships/slideLayout" Target="../slideLayouts/slideLayout407.xml"/></Relationships>
</file>

<file path=ppt/slides/_rels/slide13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9.xml"/><Relationship Id="rId1" Type="http://schemas.openxmlformats.org/officeDocument/2006/relationships/slideLayout" Target="../slideLayouts/slideLayout407.xml"/></Relationships>
</file>

<file path=ppt/slides/_rels/slide13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0.xml"/><Relationship Id="rId1" Type="http://schemas.openxmlformats.org/officeDocument/2006/relationships/slideLayout" Target="../slideLayouts/slideLayout407.xml"/></Relationships>
</file>

<file path=ppt/slides/_rels/slide13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1.xml"/><Relationship Id="rId1" Type="http://schemas.openxmlformats.org/officeDocument/2006/relationships/slideLayout" Target="../slideLayouts/slideLayout187.xml"/></Relationships>
</file>

<file path=ppt/slides/_rels/slide136.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92.xml"/><Relationship Id="rId1" Type="http://schemas.openxmlformats.org/officeDocument/2006/relationships/slideLayout" Target="../slideLayouts/slideLayout187.xml"/></Relationships>
</file>

<file path=ppt/slides/_rels/slide137.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93.xml"/><Relationship Id="rId1" Type="http://schemas.openxmlformats.org/officeDocument/2006/relationships/slideLayout" Target="../slideLayouts/slideLayout187.xml"/></Relationships>
</file>

<file path=ppt/slides/_rels/slide138.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94.xml"/><Relationship Id="rId1" Type="http://schemas.openxmlformats.org/officeDocument/2006/relationships/slideLayout" Target="../slideLayouts/slideLayout187.xml"/></Relationships>
</file>

<file path=ppt/slides/_rels/slide139.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95.xml"/><Relationship Id="rId1" Type="http://schemas.openxmlformats.org/officeDocument/2006/relationships/slideLayout" Target="../slideLayouts/slideLayout187.xml"/><Relationship Id="rId4" Type="http://schemas.openxmlformats.org/officeDocument/2006/relationships/image" Target="../media/image123.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96.xml"/><Relationship Id="rId1" Type="http://schemas.openxmlformats.org/officeDocument/2006/relationships/slideLayout" Target="../slideLayouts/slideLayout187.xml"/></Relationships>
</file>

<file path=ppt/slides/_rels/slide141.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97.xml"/><Relationship Id="rId1" Type="http://schemas.openxmlformats.org/officeDocument/2006/relationships/slideLayout" Target="../slideLayouts/slideLayout187.xml"/></Relationships>
</file>

<file path=ppt/slides/_rels/slide142.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98.xml"/><Relationship Id="rId1" Type="http://schemas.openxmlformats.org/officeDocument/2006/relationships/slideLayout" Target="../slideLayouts/slideLayout187.xml"/></Relationships>
</file>

<file path=ppt/slides/_rels/slide143.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99.xml"/><Relationship Id="rId1" Type="http://schemas.openxmlformats.org/officeDocument/2006/relationships/slideLayout" Target="../slideLayouts/slideLayout187.xml"/></Relationships>
</file>

<file path=ppt/slides/_rels/slide144.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00.xml"/><Relationship Id="rId1" Type="http://schemas.openxmlformats.org/officeDocument/2006/relationships/slideLayout" Target="../slideLayouts/slideLayout187.xml"/></Relationships>
</file>

<file path=ppt/slides/_rels/slide145.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101.xml"/><Relationship Id="rId1" Type="http://schemas.openxmlformats.org/officeDocument/2006/relationships/slideLayout" Target="../slideLayouts/slideLayout187.xml"/></Relationships>
</file>

<file path=ppt/slides/_rels/slide146.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102.xml"/><Relationship Id="rId1" Type="http://schemas.openxmlformats.org/officeDocument/2006/relationships/slideLayout" Target="../slideLayouts/slideLayout187.xml"/></Relationships>
</file>

<file path=ppt/slides/_rels/slide14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03.xml"/><Relationship Id="rId1" Type="http://schemas.openxmlformats.org/officeDocument/2006/relationships/slideLayout" Target="../slideLayouts/slideLayout182.xml"/></Relationships>
</file>

<file path=ppt/slides/_rels/slide14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4.xml"/><Relationship Id="rId1" Type="http://schemas.openxmlformats.org/officeDocument/2006/relationships/slideLayout" Target="../slideLayouts/slideLayout182.xml"/></Relationships>
</file>

<file path=ppt/slides/_rels/slide14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05.xml"/><Relationship Id="rId1" Type="http://schemas.openxmlformats.org/officeDocument/2006/relationships/slideLayout" Target="../slideLayouts/slideLayout188.xml"/><Relationship Id="rId6" Type="http://schemas.openxmlformats.org/officeDocument/2006/relationships/image" Target="../media/image12.gif"/><Relationship Id="rId5" Type="http://schemas.openxmlformats.org/officeDocument/2006/relationships/image" Target="../media/image132.e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06.xml"/><Relationship Id="rId1" Type="http://schemas.openxmlformats.org/officeDocument/2006/relationships/slideLayout" Target="../slideLayouts/slideLayout369.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8.gif"/><Relationship Id="rId1" Type="http://schemas.openxmlformats.org/officeDocument/2006/relationships/slideLayout" Target="../slideLayouts/slideLayout188.xml"/></Relationships>
</file>

<file path=ppt/slides/_rels/slide15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7.xml"/><Relationship Id="rId1" Type="http://schemas.openxmlformats.org/officeDocument/2006/relationships/slideLayout" Target="../slideLayouts/slideLayout193.xml"/></Relationships>
</file>

<file path=ppt/slides/_rels/slide154.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05.xml"/></Relationships>
</file>

<file path=ppt/slides/_rels/slide15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311.xml"/></Relationships>
</file>

<file path=ppt/slides/_rels/slide15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311.xml"/></Relationships>
</file>

<file path=ppt/slides/_rels/slide157.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12.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05.xml"/><Relationship Id="rId1" Type="http://schemas.openxmlformats.org/officeDocument/2006/relationships/themeOverride" Target="../theme/themeOverride18.xml"/><Relationship Id="rId4" Type="http://schemas.openxmlformats.org/officeDocument/2006/relationships/image" Target="../media/image138.png"/></Relationships>
</file>

<file path=ppt/slides/_rels/slide159.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notesSlide" Target="../notesSlides/notesSlide109.xml"/><Relationship Id="rId1" Type="http://schemas.openxmlformats.org/officeDocument/2006/relationships/slideLayout" Target="../slideLayouts/slideLayout205.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8.gif"/><Relationship Id="rId1" Type="http://schemas.openxmlformats.org/officeDocument/2006/relationships/slideLayout" Target="../slideLayouts/slideLayout213.xml"/></Relationships>
</file>

<file path=ppt/slides/_rels/slide16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32.jpeg"/><Relationship Id="rId1" Type="http://schemas.openxmlformats.org/officeDocument/2006/relationships/slideLayout" Target="../slideLayouts/slideLayout213.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18.xml"/><Relationship Id="rId1" Type="http://schemas.openxmlformats.org/officeDocument/2006/relationships/slideLayout" Target="../slideLayouts/slideLayout224.xml"/><Relationship Id="rId5" Type="http://schemas.openxmlformats.org/officeDocument/2006/relationships/image" Target="../media/image12.gif"/><Relationship Id="rId4" Type="http://schemas.openxmlformats.org/officeDocument/2006/relationships/image" Target="../media/image149.png"/></Relationships>
</file>

<file path=ppt/slides/_rels/slide17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13.xml"/></Relationships>
</file>

<file path=ppt/slides/_rels/slide17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50.jpg"/><Relationship Id="rId1" Type="http://schemas.openxmlformats.org/officeDocument/2006/relationships/slideLayout" Target="../slideLayouts/slideLayout213.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1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21.xml"/><Relationship Id="rId1" Type="http://schemas.openxmlformats.org/officeDocument/2006/relationships/slideLayout" Target="../slideLayouts/slideLayout26.xml"/></Relationships>
</file>

<file path=ppt/slides/_rels/slide17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22.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23.xml"/><Relationship Id="rId1" Type="http://schemas.openxmlformats.org/officeDocument/2006/relationships/slideLayout" Target="../slideLayouts/slideLayout26.xml"/></Relationships>
</file>

<file path=ppt/slides/_rels/slide18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12.xml"/></Relationships>
</file>

<file path=ppt/slides/_rels/slide182.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1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25.xml"/><Relationship Id="rId1" Type="http://schemas.openxmlformats.org/officeDocument/2006/relationships/slideLayout" Target="../slideLayouts/slideLayout207.xml"/></Relationships>
</file>

<file path=ppt/slides/_rels/slide18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26.xml"/><Relationship Id="rId1" Type="http://schemas.openxmlformats.org/officeDocument/2006/relationships/slideLayout" Target="../slideLayouts/slideLayout229.xml"/></Relationships>
</file>

<file path=ppt/slides/_rels/slide18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7.xml"/><Relationship Id="rId1" Type="http://schemas.openxmlformats.org/officeDocument/2006/relationships/slideLayout" Target="../slideLayouts/slideLayout247.xml"/></Relationships>
</file>

<file path=ppt/slides/_rels/slide18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8.xml"/><Relationship Id="rId1" Type="http://schemas.openxmlformats.org/officeDocument/2006/relationships/slideLayout" Target="../slideLayouts/slideLayout37.xml"/></Relationships>
</file>

<file path=ppt/slides/_rels/slide18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29.xml"/><Relationship Id="rId1" Type="http://schemas.openxmlformats.org/officeDocument/2006/relationships/slideLayout" Target="../slideLayouts/slideLayout229.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1.xml"/><Relationship Id="rId1" Type="http://schemas.openxmlformats.org/officeDocument/2006/relationships/themeOverride" Target="../theme/themeOverride19.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1.xml"/><Relationship Id="rId1" Type="http://schemas.openxmlformats.org/officeDocument/2006/relationships/themeOverride" Target="../theme/themeOverride20.xml"/></Relationships>
</file>

<file path=ppt/slides/_rels/slide19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335.xml"/></Relationships>
</file>

<file path=ppt/slides/_rels/slide204.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8.jpeg"/><Relationship Id="rId1" Type="http://schemas.openxmlformats.org/officeDocument/2006/relationships/slideLayout" Target="../slideLayouts/slideLayout335.xml"/></Relationships>
</file>

<file path=ppt/slides/_rels/slide20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47.xml"/><Relationship Id="rId1" Type="http://schemas.openxmlformats.org/officeDocument/2006/relationships/slideLayout" Target="../slideLayouts/slideLayout1.xml"/><Relationship Id="rId4" Type="http://schemas.openxmlformats.org/officeDocument/2006/relationships/image" Target="../media/image172.png"/></Relationships>
</file>

<file path=ppt/slides/_rels/slide20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8.gif"/><Relationship Id="rId1" Type="http://schemas.openxmlformats.org/officeDocument/2006/relationships/slideLayout" Target="../slideLayouts/slideLayout273.xml"/></Relationships>
</file>

<file path=ppt/slides/_rels/slide21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50.xml"/><Relationship Id="rId1" Type="http://schemas.openxmlformats.org/officeDocument/2006/relationships/slideLayout" Target="../slideLayouts/slideLayout1.xml"/><Relationship Id="rId4" Type="http://schemas.openxmlformats.org/officeDocument/2006/relationships/image" Target="../media/image176.png"/></Relationships>
</file>

<file path=ppt/slides/_rels/slide2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19.xml"/></Relationships>
</file>

<file path=ppt/slides/_rels/slide21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8.gif"/><Relationship Id="rId1" Type="http://schemas.openxmlformats.org/officeDocument/2006/relationships/slideLayout" Target="../slideLayouts/slideLayout330.xml"/></Relationships>
</file>

<file path=ppt/slides/_rels/slide21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8.gif"/><Relationship Id="rId1" Type="http://schemas.openxmlformats.org/officeDocument/2006/relationships/slideLayout" Target="../slideLayouts/slideLayout330.xml"/></Relationships>
</file>

<file path=ppt/slides/_rels/slide21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8.gif"/><Relationship Id="rId1" Type="http://schemas.openxmlformats.org/officeDocument/2006/relationships/slideLayout" Target="../slideLayouts/slideLayout330.xml"/></Relationships>
</file>

<file path=ppt/slides/_rels/slide21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8.gif"/><Relationship Id="rId1" Type="http://schemas.openxmlformats.org/officeDocument/2006/relationships/slideLayout" Target="../slideLayouts/slideLayout330.xml"/></Relationships>
</file>

<file path=ppt/slides/_rels/slide2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30.xml"/></Relationships>
</file>

<file path=ppt/slides/_rels/slide2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3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2.xml"/></Relationships>
</file>

<file path=ppt/slides/_rels/slide2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30.xml"/></Relationships>
</file>

<file path=ppt/slides/_rels/slide2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30.xml"/></Relationships>
</file>

<file path=ppt/slides/_rels/slide2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30.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51.xml"/><Relationship Id="rId1" Type="http://schemas.openxmlformats.org/officeDocument/2006/relationships/slideLayout" Target="../slideLayouts/slideLayout1.xml"/><Relationship Id="rId4" Type="http://schemas.openxmlformats.org/officeDocument/2006/relationships/image" Target="../media/image176.png"/></Relationships>
</file>

<file path=ppt/slides/_rels/slide2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8.gif"/><Relationship Id="rId1" Type="http://schemas.openxmlformats.org/officeDocument/2006/relationships/slideLayout" Target="../slideLayouts/slideLayout273.xml"/></Relationships>
</file>

<file path=ppt/slides/_rels/slide2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8.gif"/><Relationship Id="rId1" Type="http://schemas.openxmlformats.org/officeDocument/2006/relationships/slideLayout" Target="../slideLayouts/slideLayout273.xml"/><Relationship Id="rId5" Type="http://schemas.openxmlformats.org/officeDocument/2006/relationships/image" Target="../media/image30.jpg"/><Relationship Id="rId4" Type="http://schemas.openxmlformats.org/officeDocument/2006/relationships/image" Target="../media/image29.jpg"/></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73.xml"/></Relationships>
</file>

<file path=ppt/slides/_rels/slide2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8.gif"/><Relationship Id="rId1" Type="http://schemas.openxmlformats.org/officeDocument/2006/relationships/slideLayout" Target="../slideLayouts/slideLayout273.xml"/></Relationships>
</file>

<file path=ppt/slides/_rels/slide2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32.jpeg"/><Relationship Id="rId1" Type="http://schemas.openxmlformats.org/officeDocument/2006/relationships/slideLayout" Target="../slideLayouts/slideLayout284.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65.xml"/></Relationships>
</file>

<file path=ppt/slides/_rels/slide2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8.gif"/><Relationship Id="rId1" Type="http://schemas.openxmlformats.org/officeDocument/2006/relationships/slideLayout" Target="../slideLayouts/slideLayout295.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8.gif"/><Relationship Id="rId1" Type="http://schemas.openxmlformats.org/officeDocument/2006/relationships/slideLayout" Target="../slideLayouts/slideLayout295.xml"/></Relationships>
</file>

<file path=ppt/slides/_rels/slide3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8.gif"/><Relationship Id="rId1" Type="http://schemas.openxmlformats.org/officeDocument/2006/relationships/slideLayout" Target="../slideLayouts/slideLayout29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74.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81.xml"/><Relationship Id="rId1" Type="http://schemas.openxmlformats.org/officeDocument/2006/relationships/themeOverride" Target="../theme/themeOverride3.xml"/><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81.xml"/><Relationship Id="rId1" Type="http://schemas.openxmlformats.org/officeDocument/2006/relationships/themeOverride" Target="../theme/themeOverride4.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81.xml"/><Relationship Id="rId1" Type="http://schemas.openxmlformats.org/officeDocument/2006/relationships/themeOverride" Target="../theme/themeOverride5.xml"/><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89.xml"/><Relationship Id="rId1" Type="http://schemas.openxmlformats.org/officeDocument/2006/relationships/themeOverride" Target="../theme/themeOverride6.xml"/><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89.xml"/><Relationship Id="rId1" Type="http://schemas.openxmlformats.org/officeDocument/2006/relationships/themeOverride" Target="../theme/themeOverride7.xml"/><Relationship Id="rId4" Type="http://schemas.openxmlformats.org/officeDocument/2006/relationships/image" Target="../media/image38.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89.xml"/><Relationship Id="rId1" Type="http://schemas.openxmlformats.org/officeDocument/2006/relationships/themeOverride" Target="../theme/themeOverride8.xml"/><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89.xml"/><Relationship Id="rId1" Type="http://schemas.openxmlformats.org/officeDocument/2006/relationships/themeOverride" Target="../theme/themeOverride9.xml"/><Relationship Id="rId4" Type="http://schemas.openxmlformats.org/officeDocument/2006/relationships/hyperlink" Target="https://www.oneplace.com/ministries/understanding-the-time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89.xml"/><Relationship Id="rId1" Type="http://schemas.openxmlformats.org/officeDocument/2006/relationships/themeOverride" Target="../theme/themeOverride10.xml"/><Relationship Id="rId4" Type="http://schemas.openxmlformats.org/officeDocument/2006/relationships/image" Target="../media/image40.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81.xml"/><Relationship Id="rId1" Type="http://schemas.openxmlformats.org/officeDocument/2006/relationships/themeOverride" Target="../theme/themeOverride11.xml"/><Relationship Id="rId4" Type="http://schemas.openxmlformats.org/officeDocument/2006/relationships/image" Target="../media/image41.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81.xml"/><Relationship Id="rId1" Type="http://schemas.openxmlformats.org/officeDocument/2006/relationships/themeOverride" Target="../theme/themeOverride12.xml"/><Relationship Id="rId4" Type="http://schemas.openxmlformats.org/officeDocument/2006/relationships/image" Target="../media/image42.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81.xml"/><Relationship Id="rId1" Type="http://schemas.openxmlformats.org/officeDocument/2006/relationships/themeOverride" Target="../theme/themeOverride13.xml"/><Relationship Id="rId4" Type="http://schemas.openxmlformats.org/officeDocument/2006/relationships/image" Target="../media/image42.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81.xml"/><Relationship Id="rId1" Type="http://schemas.openxmlformats.org/officeDocument/2006/relationships/themeOverride" Target="../theme/themeOverride14.xml"/><Relationship Id="rId4" Type="http://schemas.openxmlformats.org/officeDocument/2006/relationships/image" Target="../media/image42.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81.xml"/><Relationship Id="rId1" Type="http://schemas.openxmlformats.org/officeDocument/2006/relationships/themeOverride" Target="../theme/themeOverride15.xml"/><Relationship Id="rId4" Type="http://schemas.openxmlformats.org/officeDocument/2006/relationships/image" Target="../media/image43.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81.xml"/><Relationship Id="rId1" Type="http://schemas.openxmlformats.org/officeDocument/2006/relationships/themeOverride" Target="../theme/themeOverride16.xml"/><Relationship Id="rId4" Type="http://schemas.openxmlformats.org/officeDocument/2006/relationships/image" Target="../media/image44.jpeg"/></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376.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46.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8.gif"/><Relationship Id="rId1" Type="http://schemas.openxmlformats.org/officeDocument/2006/relationships/slideLayout" Target="../slideLayouts/slideLayout55.xml"/><Relationship Id="rId4" Type="http://schemas.openxmlformats.org/officeDocument/2006/relationships/image" Target="../media/image52.png"/></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6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9.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63.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41.xml"/><Relationship Id="rId1" Type="http://schemas.openxmlformats.org/officeDocument/2006/relationships/slideLayout" Target="../slideLayouts/slideLayout110.xml"/><Relationship Id="rId4" Type="http://schemas.openxmlformats.org/officeDocument/2006/relationships/image" Target="../media/image56.png"/></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2.xml"/><Relationship Id="rId1" Type="http://schemas.openxmlformats.org/officeDocument/2006/relationships/slideLayout" Target="../slideLayouts/slideLayout7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Layout" Target="../slideLayouts/slideLayout346.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8.xml"/></Relationships>
</file>

<file path=ppt/slides/_rels/slide7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21.xml"/><Relationship Id="rId5" Type="http://schemas.openxmlformats.org/officeDocument/2006/relationships/image" Target="../media/image14.png"/><Relationship Id="rId4" Type="http://schemas.openxmlformats.org/officeDocument/2006/relationships/image" Target="../media/image13.gif"/></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themeOverride" Target="../theme/themeOverride1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5.jpeg"/><Relationship Id="rId1" Type="http://schemas.openxmlformats.org/officeDocument/2006/relationships/slideLayout" Target="../slideLayouts/slideLayout34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5.xml"/><Relationship Id="rId1" Type="http://schemas.openxmlformats.org/officeDocument/2006/relationships/slideLayout" Target="../slideLayouts/slideLayout121.xml"/><Relationship Id="rId5" Type="http://schemas.openxmlformats.org/officeDocument/2006/relationships/image" Target="../media/image68.png"/><Relationship Id="rId4" Type="http://schemas.openxmlformats.org/officeDocument/2006/relationships/image" Target="../media/image67.png"/></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46.xml"/></Relationships>
</file>

<file path=ppt/slides/_rels/slide9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6.xml"/><Relationship Id="rId1" Type="http://schemas.openxmlformats.org/officeDocument/2006/relationships/slideLayout" Target="../slideLayouts/slideLayout121.xml"/><Relationship Id="rId5" Type="http://schemas.openxmlformats.org/officeDocument/2006/relationships/image" Target="../media/image68.png"/><Relationship Id="rId4" Type="http://schemas.openxmlformats.org/officeDocument/2006/relationships/image" Target="../media/image67.png"/></Relationships>
</file>

<file path=ppt/slides/_rels/slide9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g"/><Relationship Id="rId1" Type="http://schemas.openxmlformats.org/officeDocument/2006/relationships/slideLayout" Target="../slideLayouts/slideLayout253.xml"/><Relationship Id="rId6" Type="http://schemas.microsoft.com/office/2007/relationships/hdphoto" Target="../media/hdphoto2.wdp"/><Relationship Id="rId5" Type="http://schemas.openxmlformats.org/officeDocument/2006/relationships/image" Target="../media/image75.png"/><Relationship Id="rId4" Type="http://schemas.openxmlformats.org/officeDocument/2006/relationships/image" Target="../media/image74.jpg"/></Relationships>
</file>

<file path=ppt/slides/_rels/slide9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eg"/><Relationship Id="rId7" Type="http://schemas.openxmlformats.org/officeDocument/2006/relationships/image" Target="../media/image80.jpg"/><Relationship Id="rId2" Type="http://schemas.openxmlformats.org/officeDocument/2006/relationships/image" Target="../media/image72.jpg"/><Relationship Id="rId1" Type="http://schemas.openxmlformats.org/officeDocument/2006/relationships/slideLayout" Target="../slideLayouts/slideLayout253.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83.jpg"/><Relationship Id="rId4" Type="http://schemas.openxmlformats.org/officeDocument/2006/relationships/image" Target="../media/image77.jpg"/><Relationship Id="rId9" Type="http://schemas.openxmlformats.org/officeDocument/2006/relationships/image" Target="../media/image82.png"/></Relationships>
</file>

<file path=ppt/slides/_rels/slide96.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8.jpg"/><Relationship Id="rId2" Type="http://schemas.openxmlformats.org/officeDocument/2006/relationships/image" Target="../media/image84.jpeg"/><Relationship Id="rId1" Type="http://schemas.openxmlformats.org/officeDocument/2006/relationships/slideLayout" Target="../slideLayouts/slideLayout253.xml"/><Relationship Id="rId6" Type="http://schemas.openxmlformats.org/officeDocument/2006/relationships/image" Target="../media/image87.jpeg"/><Relationship Id="rId5" Type="http://schemas.openxmlformats.org/officeDocument/2006/relationships/image" Target="../media/image86.jpeg"/><Relationship Id="rId4" Type="http://schemas.microsoft.com/office/2007/relationships/hdphoto" Target="../media/hdphoto3.wdp"/></Relationships>
</file>

<file path=ppt/slides/_rels/slide97.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9.jpg"/><Relationship Id="rId7" Type="http://schemas.openxmlformats.org/officeDocument/2006/relationships/image" Target="../media/image91.jpeg"/><Relationship Id="rId2" Type="http://schemas.openxmlformats.org/officeDocument/2006/relationships/image" Target="../media/image84.jpeg"/><Relationship Id="rId1" Type="http://schemas.openxmlformats.org/officeDocument/2006/relationships/slideLayout" Target="../slideLayouts/slideLayout253.xml"/><Relationship Id="rId6" Type="http://schemas.openxmlformats.org/officeDocument/2006/relationships/image" Target="../media/image90.jpeg"/><Relationship Id="rId5" Type="http://schemas.microsoft.com/office/2007/relationships/hdphoto" Target="../media/hdphoto3.wdp"/><Relationship Id="rId4" Type="http://schemas.openxmlformats.org/officeDocument/2006/relationships/image" Target="../media/image85.png"/><Relationship Id="rId9" Type="http://schemas.openxmlformats.org/officeDocument/2006/relationships/image" Target="../media/image93.jpeg"/></Relationships>
</file>

<file path=ppt/slides/_rels/slide98.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89.jpg"/><Relationship Id="rId7" Type="http://schemas.microsoft.com/office/2007/relationships/hdphoto" Target="../media/hdphoto4.wdp"/><Relationship Id="rId2" Type="http://schemas.openxmlformats.org/officeDocument/2006/relationships/image" Target="../media/image84.jpeg"/><Relationship Id="rId1" Type="http://schemas.openxmlformats.org/officeDocument/2006/relationships/slideLayout" Target="../slideLayouts/slideLayout253.xml"/><Relationship Id="rId6" Type="http://schemas.openxmlformats.org/officeDocument/2006/relationships/image" Target="../media/image94.png"/><Relationship Id="rId5" Type="http://schemas.microsoft.com/office/2007/relationships/hdphoto" Target="../media/hdphoto3.wdp"/><Relationship Id="rId4" Type="http://schemas.openxmlformats.org/officeDocument/2006/relationships/image" Target="../media/image85.png"/><Relationship Id="rId9" Type="http://schemas.openxmlformats.org/officeDocument/2006/relationships/image" Target="../media/image96.jpeg"/></Relationships>
</file>

<file path=ppt/slides/_rels/slide9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97.png"/><Relationship Id="rId7" Type="http://schemas.openxmlformats.org/officeDocument/2006/relationships/image" Target="../media/image89.jpg"/><Relationship Id="rId2" Type="http://schemas.openxmlformats.org/officeDocument/2006/relationships/image" Target="../media/image84.jpeg"/><Relationship Id="rId1" Type="http://schemas.openxmlformats.org/officeDocument/2006/relationships/slideLayout" Target="../slideLayouts/slideLayout253.xml"/><Relationship Id="rId6" Type="http://schemas.microsoft.com/office/2007/relationships/hdphoto" Target="../media/hdphoto5.wdp"/><Relationship Id="rId11" Type="http://schemas.openxmlformats.org/officeDocument/2006/relationships/image" Target="../media/image99.jpg"/><Relationship Id="rId5" Type="http://schemas.openxmlformats.org/officeDocument/2006/relationships/image" Target="../media/image94.png"/><Relationship Id="rId10" Type="http://schemas.openxmlformats.org/officeDocument/2006/relationships/image" Target="../media/image98.jpeg"/><Relationship Id="rId4" Type="http://schemas.microsoft.com/office/2007/relationships/hdphoto" Target="../media/hdphoto2.wdp"/><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33600" y="609600"/>
            <a:ext cx="4191000" cy="2708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594" name="Rectangle 3"/>
          <p:cNvSpPr>
            <a:spLocks noChangeArrowheads="1"/>
          </p:cNvSpPr>
          <p:nvPr/>
        </p:nvSpPr>
        <p:spPr bwMode="auto">
          <a:xfrm>
            <a:off x="0" y="3276600"/>
            <a:ext cx="91440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sz="1200">
                <a:solidFill>
                  <a:srgbClr val="000000"/>
                </a:solidFill>
                <a:latin typeface="Times New Roman" charset="0"/>
                <a:ea typeface="ＭＳ Ｐゴシック" charset="0"/>
                <a:cs typeface="Times New Roman" charset="0"/>
              </a:rPr>
              <a:t>Judgment for Exploitation</a:t>
            </a:r>
            <a:r>
              <a:rPr lang="en-US" sz="1400">
                <a:solidFill>
                  <a:srgbClr val="000000"/>
                </a:solidFill>
                <a:latin typeface="Times New Roman" charset="0"/>
                <a:ea typeface="ＭＳ Ｐゴシック" charset="0"/>
                <a:cs typeface="Times New Roman" charset="0"/>
              </a:rPr>
              <a:t> </a:t>
            </a:r>
            <a:endParaRPr lang="en-US" sz="2400">
              <a:solidFill>
                <a:srgbClr val="000000"/>
              </a:solidFill>
              <a:latin typeface="Times New Roman" charset="0"/>
              <a:ea typeface="ＭＳ Ｐゴシック" charset="0"/>
              <a:cs typeface="Times New Roman" charset="0"/>
            </a:endParaRPr>
          </a:p>
        </p:txBody>
      </p:sp>
      <p:sp>
        <p:nvSpPr>
          <p:cNvPr id="110595" name="Rectangle 4"/>
          <p:cNvSpPr>
            <a:spLocks noChangeArrowheads="1"/>
          </p:cNvSpPr>
          <p:nvPr/>
        </p:nvSpPr>
        <p:spPr bwMode="auto">
          <a:xfrm>
            <a:off x="0" y="3276600"/>
            <a:ext cx="91440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sz="1200">
                <a:solidFill>
                  <a:srgbClr val="000000"/>
                </a:solidFill>
                <a:latin typeface="Times New Roman" charset="0"/>
                <a:ea typeface="ＭＳ Ｐゴシック" charset="0"/>
                <a:cs typeface="Times New Roman" charset="0"/>
              </a:rPr>
              <a:t>Judgment for Exploitation</a:t>
            </a:r>
            <a:r>
              <a:rPr lang="en-US" sz="1400">
                <a:solidFill>
                  <a:srgbClr val="000000"/>
                </a:solidFill>
                <a:latin typeface="Times New Roman" charset="0"/>
                <a:ea typeface="ＭＳ Ｐゴシック" charset="0"/>
                <a:cs typeface="Times New Roman" charset="0"/>
              </a:rPr>
              <a:t> </a:t>
            </a:r>
            <a:endParaRPr lang="en-US" sz="2400">
              <a:solidFill>
                <a:srgbClr val="000000"/>
              </a:solidFill>
              <a:latin typeface="Times New Roman" charset="0"/>
              <a:ea typeface="ＭＳ Ｐゴシック" charset="0"/>
              <a:cs typeface="Times New Roman" charset="0"/>
            </a:endParaRPr>
          </a:p>
        </p:txBody>
      </p:sp>
      <p:pic>
        <p:nvPicPr>
          <p:cNvPr id="110600" name="Picture 6"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886201" y="3428999"/>
            <a:ext cx="795603" cy="22773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0597" name="Picture 8" descr="glassclock"/>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6804025" y="1484313"/>
            <a:ext cx="1752600" cy="1260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9" name="Rectangle 9"/>
          <p:cNvSpPr>
            <a:spLocks noGrp="1" noChangeArrowheads="1"/>
          </p:cNvSpPr>
          <p:nvPr>
            <p:ph type="title" idx="4294967295"/>
          </p:nvPr>
        </p:nvSpPr>
        <p:spPr>
          <a:xfrm>
            <a:off x="4572000" y="3733800"/>
            <a:ext cx="4536311" cy="1676400"/>
          </a:xfrm>
        </p:spPr>
        <p:txBody>
          <a:bodyPr/>
          <a:lstStyle/>
          <a:p>
            <a:pPr eaLnBrk="1" hangingPunct="1">
              <a:defRPr/>
            </a:pPr>
            <a:r>
              <a:rPr lang="en-US" sz="8800" dirty="0">
                <a:effectLst>
                  <a:outerShdw blurRad="50800" dist="38100" dir="2700000" algn="tl">
                    <a:srgbClr val="000000">
                      <a:alpha val="43000"/>
                    </a:srgbClr>
                  </a:outerShdw>
                </a:effectLst>
                <a:latin typeface="Capitals" charset="0"/>
                <a:ea typeface="ＭＳ Ｐゴシック" charset="0"/>
                <a:cs typeface="Capitals" charset="0"/>
              </a:rPr>
              <a:t>Micah</a:t>
            </a:r>
            <a:endParaRPr lang="en-US" sz="4000" dirty="0">
              <a:effectLst>
                <a:outerShdw blurRad="50800" dist="38100" dir="2700000" algn="tl">
                  <a:srgbClr val="000000">
                    <a:alpha val="43000"/>
                  </a:srgbClr>
                </a:outerShdw>
              </a:effectLst>
              <a:latin typeface="Capitals" charset="0"/>
              <a:ea typeface="ＭＳ Ｐゴシック" charset="0"/>
              <a:cs typeface="Capitals" charset="0"/>
            </a:endParaRPr>
          </a:p>
        </p:txBody>
      </p:sp>
      <p:pic>
        <p:nvPicPr>
          <p:cNvPr id="3" name="Picture 2" descr="Screen Shot 2016-06-29 at 6.49.32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3420" y="3717032"/>
            <a:ext cx="3238500" cy="1790700"/>
          </a:xfrm>
          <a:prstGeom prst="rect">
            <a:avLst/>
          </a:prstGeom>
        </p:spPr>
      </p:pic>
      <p:sp>
        <p:nvSpPr>
          <p:cNvPr id="4" name="TextBox 3"/>
          <p:cNvSpPr txBox="1"/>
          <p:nvPr/>
        </p:nvSpPr>
        <p:spPr>
          <a:xfrm>
            <a:off x="-1854200" y="3454400"/>
            <a:ext cx="184666" cy="369332"/>
          </a:xfrm>
          <a:prstGeom prst="rect">
            <a:avLst/>
          </a:prstGeom>
          <a:noFill/>
        </p:spPr>
        <p:txBody>
          <a:bodyPr wrap="none" rtlCol="0">
            <a:spAutoFit/>
          </a:bodyPr>
          <a:lstStyle/>
          <a:p>
            <a:endParaRPr lang="en-US"/>
          </a:p>
        </p:txBody>
      </p:sp>
      <p:sp>
        <p:nvSpPr>
          <p:cNvPr id="11" name="Rectangle 10">
            <a:extLst>
              <a:ext uri="{FF2B5EF4-FFF2-40B4-BE49-F238E27FC236}">
                <a16:creationId xmlns:a16="http://schemas.microsoft.com/office/drawing/2014/main" id="{B7581FF0-9184-63D7-0FCA-61341E52B8AF}"/>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1314305340"/>
      </p:ext>
    </p:extLst>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18786" name="Group 27"/>
          <p:cNvGrpSpPr>
            <a:grpSpLocks/>
          </p:cNvGrpSpPr>
          <p:nvPr/>
        </p:nvGrpSpPr>
        <p:grpSpPr bwMode="auto">
          <a:xfrm>
            <a:off x="390525" y="609600"/>
            <a:ext cx="8372475" cy="668338"/>
            <a:chOff x="0" y="720"/>
            <a:chExt cx="5850" cy="480"/>
          </a:xfrm>
        </p:grpSpPr>
        <p:sp>
          <p:nvSpPr>
            <p:cNvPr id="118849" name="Rectangle 3"/>
            <p:cNvSpPr>
              <a:spLocks noChangeArrowheads="1"/>
            </p:cNvSpPr>
            <p:nvPr/>
          </p:nvSpPr>
          <p:spPr bwMode="auto">
            <a:xfrm>
              <a:off x="43" y="720"/>
              <a:ext cx="5764" cy="480"/>
            </a:xfrm>
            <a:prstGeom prst="rect">
              <a:avLst/>
            </a:prstGeom>
            <a:gradFill rotWithShape="1">
              <a:gsLst>
                <a:gs pos="0">
                  <a:srgbClr val="CC0000"/>
                </a:gs>
                <a:gs pos="50000">
                  <a:srgbClr val="5E0000"/>
                </a:gs>
                <a:gs pos="100000">
                  <a:srgbClr val="CC00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defTabSz="914400" fontAlgn="base">
                <a:spcBef>
                  <a:spcPct val="0"/>
                </a:spcBef>
                <a:spcAft>
                  <a:spcPct val="0"/>
                </a:spcAft>
              </a:pPr>
              <a:r>
                <a:rPr lang="en-US" sz="2600" b="1">
                  <a:solidFill>
                    <a:srgbClr val="FFFFFF"/>
                  </a:solidFill>
                  <a:latin typeface="Garamond" charset="0"/>
                  <a:ea typeface="ＭＳ Ｐゴシック" charset="0"/>
                  <a:cs typeface="ＭＳ Ｐゴシック" charset="0"/>
                </a:rPr>
                <a:t>Judgment on Israel and Judah for Exploitation</a:t>
              </a:r>
              <a:endParaRPr lang="en-US" sz="2400">
                <a:solidFill>
                  <a:srgbClr val="FFFFFF"/>
                </a:solidFill>
                <a:latin typeface="Times New Roman" charset="0"/>
                <a:ea typeface="ＭＳ Ｐゴシック" charset="0"/>
                <a:cs typeface="ＭＳ Ｐゴシック" charset="0"/>
              </a:endParaRPr>
            </a:p>
          </p:txBody>
        </p:sp>
        <p:sp>
          <p:nvSpPr>
            <p:cNvPr id="118850" name="Rectangle 26"/>
            <p:cNvSpPr>
              <a:spLocks noChangeArrowheads="1"/>
            </p:cNvSpPr>
            <p:nvPr/>
          </p:nvSpPr>
          <p:spPr bwMode="auto">
            <a:xfrm>
              <a:off x="0" y="720"/>
              <a:ext cx="5850" cy="480"/>
            </a:xfrm>
            <a:prstGeom prst="rect">
              <a:avLst/>
            </a:prstGeom>
            <a:gradFill rotWithShape="0">
              <a:gsLst>
                <a:gs pos="0">
                  <a:srgbClr val="CC0000"/>
                </a:gs>
                <a:gs pos="50000">
                  <a:srgbClr val="5E0000"/>
                </a:gs>
                <a:gs pos="100000">
                  <a:srgbClr val="CC0000"/>
                </a:gs>
              </a:gsLst>
              <a:lin ang="5400000" scaled="1"/>
            </a:gradFill>
            <a:ln w="7">
              <a:solidFill>
                <a:srgbClr val="A0A0A0"/>
              </a:solidFill>
              <a:miter lim="800000"/>
              <a:headEnd/>
              <a:tailEnd/>
            </a:ln>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118787" name="Rectangle 78"/>
          <p:cNvSpPr>
            <a:spLocks noGrp="1" noChangeArrowheads="1"/>
          </p:cNvSpPr>
          <p:nvPr>
            <p:ph type="title" idx="4294967295"/>
          </p:nvPr>
        </p:nvSpPr>
        <p:spPr>
          <a:xfrm>
            <a:off x="0" y="0"/>
            <a:ext cx="2743200" cy="381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l" eaLnBrk="1" hangingPunct="1"/>
            <a:r>
              <a:rPr lang="en-US" sz="1800">
                <a:effectLst/>
                <a:latin typeface="Arial" charset="0"/>
                <a:ea typeface="ＭＳ Ｐゴシック" charset="0"/>
              </a:rPr>
              <a:t>Book Chart</a:t>
            </a:r>
          </a:p>
        </p:txBody>
      </p:sp>
      <p:sp>
        <p:nvSpPr>
          <p:cNvPr id="118788" name="Rectangle 2"/>
          <p:cNvSpPr>
            <a:spLocks noChangeArrowheads="1"/>
          </p:cNvSpPr>
          <p:nvPr/>
        </p:nvSpPr>
        <p:spPr bwMode="auto">
          <a:xfrm>
            <a:off x="2901261" y="-3746"/>
            <a:ext cx="2185416"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defTabSz="914400" fontAlgn="base">
              <a:spcBef>
                <a:spcPct val="0"/>
              </a:spcBef>
              <a:spcAft>
                <a:spcPct val="0"/>
              </a:spcAft>
            </a:pPr>
            <a:r>
              <a:rPr lang="en-US" sz="3200" dirty="0">
                <a:solidFill>
                  <a:srgbClr val="FFFFFF"/>
                </a:solidFill>
                <a:latin typeface="Arial Black" charset="0"/>
                <a:ea typeface="ＭＳ Ｐゴシック" charset="0"/>
                <a:cs typeface="Times New Roman" charset="0"/>
              </a:rPr>
              <a:t>MICAH</a:t>
            </a:r>
            <a:endParaRPr lang="en-US" sz="3600" dirty="0">
              <a:solidFill>
                <a:srgbClr val="FFFFFF"/>
              </a:solidFill>
              <a:latin typeface="Times New Roman" charset="0"/>
              <a:ea typeface="ＭＳ Ｐゴシック" charset="0"/>
              <a:cs typeface="Times New Roman" charset="0"/>
            </a:endParaRPr>
          </a:p>
        </p:txBody>
      </p:sp>
      <p:grpSp>
        <p:nvGrpSpPr>
          <p:cNvPr id="118789" name="Group 31"/>
          <p:cNvGrpSpPr>
            <a:grpSpLocks/>
          </p:cNvGrpSpPr>
          <p:nvPr/>
        </p:nvGrpSpPr>
        <p:grpSpPr bwMode="auto">
          <a:xfrm>
            <a:off x="385763" y="1282700"/>
            <a:ext cx="2832100" cy="855663"/>
            <a:chOff x="0" y="1200"/>
            <a:chExt cx="1979" cy="614"/>
          </a:xfrm>
        </p:grpSpPr>
        <p:sp>
          <p:nvSpPr>
            <p:cNvPr id="118847" name="Rectangle 4"/>
            <p:cNvSpPr>
              <a:spLocks noChangeArrowheads="1"/>
            </p:cNvSpPr>
            <p:nvPr/>
          </p:nvSpPr>
          <p:spPr bwMode="auto">
            <a:xfrm>
              <a:off x="43" y="1200"/>
              <a:ext cx="1893" cy="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defTabSz="914400" fontAlgn="base">
                <a:spcBef>
                  <a:spcPct val="0"/>
                </a:spcBef>
                <a:spcAft>
                  <a:spcPct val="0"/>
                </a:spcAft>
              </a:pPr>
              <a:r>
                <a:rPr lang="en-US" sz="2000">
                  <a:solidFill>
                    <a:srgbClr val="FFFFFF"/>
                  </a:solidFill>
                  <a:latin typeface="Jott 43 Extended" charset="0"/>
                  <a:ea typeface="ＭＳ Ｐゴシック" charset="0"/>
                  <a:cs typeface="ＭＳ Ｐゴシック" charset="0"/>
                </a:rPr>
                <a:t>Israel</a:t>
              </a:r>
              <a:r>
                <a:rPr lang="fr-FR" altLang="ja-JP" sz="2000">
                  <a:solidFill>
                    <a:srgbClr val="FFFFFF"/>
                  </a:solidFill>
                  <a:latin typeface="Jott 43 Extended" charset="0"/>
                  <a:ea typeface="ＭＳ Ｐゴシック" charset="0"/>
                  <a:cs typeface="ＭＳ Ｐゴシック" charset="0"/>
                </a:rPr>
                <a:t>'</a:t>
              </a:r>
              <a:r>
                <a:rPr lang="en-US" sz="2000">
                  <a:solidFill>
                    <a:srgbClr val="FFFFFF"/>
                  </a:solidFill>
                  <a:latin typeface="Jott 43 Extended" charset="0"/>
                  <a:ea typeface="ＭＳ Ｐゴシック" charset="0"/>
                  <a:cs typeface="ＭＳ Ｐゴシック" charset="0"/>
                </a:rPr>
                <a:t>s Exploitation</a:t>
              </a:r>
              <a:endParaRPr lang="en-US" sz="2000">
                <a:solidFill>
                  <a:srgbClr val="FFFFFF"/>
                </a:solidFill>
                <a:latin typeface="Times New Roman" charset="0"/>
                <a:ea typeface="ＭＳ Ｐゴシック" charset="0"/>
                <a:cs typeface="ＭＳ Ｐゴシック" charset="0"/>
              </a:endParaRPr>
            </a:p>
          </p:txBody>
        </p:sp>
        <p:sp>
          <p:nvSpPr>
            <p:cNvPr id="118848" name="Rectangle 30"/>
            <p:cNvSpPr>
              <a:spLocks noChangeArrowheads="1"/>
            </p:cNvSpPr>
            <p:nvPr/>
          </p:nvSpPr>
          <p:spPr bwMode="auto">
            <a:xfrm>
              <a:off x="0" y="1200"/>
              <a:ext cx="1979" cy="614"/>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18790" name="Group 33"/>
          <p:cNvGrpSpPr>
            <a:grpSpLocks/>
          </p:cNvGrpSpPr>
          <p:nvPr/>
        </p:nvGrpSpPr>
        <p:grpSpPr bwMode="auto">
          <a:xfrm>
            <a:off x="3217863" y="1282700"/>
            <a:ext cx="2708275" cy="855663"/>
            <a:chOff x="1979" y="1200"/>
            <a:chExt cx="1892" cy="614"/>
          </a:xfrm>
        </p:grpSpPr>
        <p:sp>
          <p:nvSpPr>
            <p:cNvPr id="118845" name="Rectangle 5"/>
            <p:cNvSpPr>
              <a:spLocks noChangeArrowheads="1"/>
            </p:cNvSpPr>
            <p:nvPr/>
          </p:nvSpPr>
          <p:spPr bwMode="auto">
            <a:xfrm>
              <a:off x="2022" y="1200"/>
              <a:ext cx="1806" cy="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2000">
                  <a:solidFill>
                    <a:srgbClr val="FFFFFF"/>
                  </a:solidFill>
                  <a:latin typeface="Jott 43 Extended" charset="0"/>
                  <a:ea typeface="ＭＳ Ｐゴシック" charset="0"/>
                  <a:cs typeface="Times New Roman" charset="0"/>
                </a:rPr>
                <a:t>Leader</a:t>
              </a:r>
              <a:r>
                <a:rPr lang="fr-FR" altLang="ja-JP" sz="2000">
                  <a:solidFill>
                    <a:srgbClr val="FFFFFF"/>
                  </a:solidFill>
                  <a:latin typeface="Jott 43 Extended" charset="0"/>
                  <a:ea typeface="ＭＳ Ｐゴシック" charset="0"/>
                  <a:cs typeface="Times New Roman" charset="0"/>
                </a:rPr>
                <a:t>'</a:t>
              </a:r>
              <a:r>
                <a:rPr lang="en-US" sz="2000">
                  <a:solidFill>
                    <a:srgbClr val="FFFFFF"/>
                  </a:solidFill>
                  <a:latin typeface="Jott 43 Extended" charset="0"/>
                  <a:ea typeface="ＭＳ Ｐゴシック" charset="0"/>
                  <a:cs typeface="Times New Roman" charset="0"/>
                </a:rPr>
                <a:t>s Exploitation</a:t>
              </a:r>
              <a:endParaRPr lang="en-US" sz="2000">
                <a:solidFill>
                  <a:srgbClr val="FFFFFF"/>
                </a:solidFill>
                <a:latin typeface="Times New Roman" charset="0"/>
                <a:ea typeface="ＭＳ Ｐゴシック" charset="0"/>
                <a:cs typeface="Times New Roman" charset="0"/>
              </a:endParaRPr>
            </a:p>
          </p:txBody>
        </p:sp>
        <p:sp>
          <p:nvSpPr>
            <p:cNvPr id="118846" name="Rectangle 32"/>
            <p:cNvSpPr>
              <a:spLocks noChangeArrowheads="1"/>
            </p:cNvSpPr>
            <p:nvPr/>
          </p:nvSpPr>
          <p:spPr bwMode="auto">
            <a:xfrm>
              <a:off x="1979" y="1200"/>
              <a:ext cx="1892" cy="614"/>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18791" name="Group 35"/>
          <p:cNvGrpSpPr>
            <a:grpSpLocks/>
          </p:cNvGrpSpPr>
          <p:nvPr/>
        </p:nvGrpSpPr>
        <p:grpSpPr bwMode="auto">
          <a:xfrm>
            <a:off x="5926138" y="1282700"/>
            <a:ext cx="2832100" cy="855663"/>
            <a:chOff x="3871" y="1200"/>
            <a:chExt cx="1979" cy="614"/>
          </a:xfrm>
        </p:grpSpPr>
        <p:sp>
          <p:nvSpPr>
            <p:cNvPr id="118843" name="Rectangle 6"/>
            <p:cNvSpPr>
              <a:spLocks noChangeArrowheads="1"/>
            </p:cNvSpPr>
            <p:nvPr/>
          </p:nvSpPr>
          <p:spPr bwMode="auto">
            <a:xfrm>
              <a:off x="3914" y="1200"/>
              <a:ext cx="1893" cy="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2000">
                  <a:solidFill>
                    <a:srgbClr val="FFFFFF"/>
                  </a:solidFill>
                  <a:latin typeface="Jott 43 Extended" charset="0"/>
                  <a:ea typeface="ＭＳ Ｐゴシック" charset="0"/>
                  <a:cs typeface="Times New Roman" charset="0"/>
                </a:rPr>
                <a:t>Wicked Ritualism</a:t>
              </a:r>
              <a:endParaRPr lang="en-US" sz="2000">
                <a:solidFill>
                  <a:srgbClr val="FFFFFF"/>
                </a:solidFill>
                <a:latin typeface="Times New Roman" charset="0"/>
                <a:ea typeface="ＭＳ Ｐゴシック" charset="0"/>
                <a:cs typeface="Times New Roman" charset="0"/>
              </a:endParaRPr>
            </a:p>
          </p:txBody>
        </p:sp>
        <p:sp>
          <p:nvSpPr>
            <p:cNvPr id="118844" name="Rectangle 34"/>
            <p:cNvSpPr>
              <a:spLocks noChangeArrowheads="1"/>
            </p:cNvSpPr>
            <p:nvPr/>
          </p:nvSpPr>
          <p:spPr bwMode="auto">
            <a:xfrm>
              <a:off x="3871" y="1200"/>
              <a:ext cx="1979" cy="614"/>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18792" name="Group 37"/>
          <p:cNvGrpSpPr>
            <a:grpSpLocks/>
          </p:cNvGrpSpPr>
          <p:nvPr/>
        </p:nvGrpSpPr>
        <p:grpSpPr bwMode="auto">
          <a:xfrm>
            <a:off x="385763" y="2138363"/>
            <a:ext cx="2832100" cy="801687"/>
            <a:chOff x="0" y="1814"/>
            <a:chExt cx="1979" cy="576"/>
          </a:xfrm>
        </p:grpSpPr>
        <p:sp>
          <p:nvSpPr>
            <p:cNvPr id="118841" name="Rectangle 7"/>
            <p:cNvSpPr>
              <a:spLocks noChangeArrowheads="1"/>
            </p:cNvSpPr>
            <p:nvPr/>
          </p:nvSpPr>
          <p:spPr bwMode="auto">
            <a:xfrm>
              <a:off x="43" y="1814"/>
              <a:ext cx="1893"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1500" b="1">
                  <a:solidFill>
                    <a:srgbClr val="FFFFFF"/>
                  </a:solidFill>
                  <a:latin typeface="Arial" charset="0"/>
                  <a:ea typeface="ＭＳ Ｐゴシック" charset="0"/>
                  <a:cs typeface="Arial" charset="0"/>
                </a:rPr>
                <a:t>Chapters 1–2</a:t>
              </a:r>
              <a:endParaRPr lang="en-US" sz="1200">
                <a:solidFill>
                  <a:srgbClr val="FFFFFF"/>
                </a:solidFill>
                <a:latin typeface="Times New Roman" charset="0"/>
                <a:ea typeface="ＭＳ Ｐゴシック" charset="0"/>
                <a:cs typeface="Times New Roman" charset="0"/>
              </a:endParaRPr>
            </a:p>
            <a:p>
              <a:pPr algn="ctr" defTabSz="914400" eaLnBrk="0" fontAlgn="base" hangingPunct="0">
                <a:spcBef>
                  <a:spcPct val="0"/>
                </a:spcBef>
                <a:spcAft>
                  <a:spcPct val="0"/>
                </a:spcAft>
              </a:pPr>
              <a:r>
                <a:rPr lang="en-US" altLang="ja-JP" sz="1500" b="1">
                  <a:solidFill>
                    <a:srgbClr val="FFFFFF"/>
                  </a:solidFill>
                  <a:latin typeface="Arial" charset="0"/>
                  <a:ea typeface="ＭＳ Ｐゴシック" charset="0"/>
                  <a:cs typeface="Arial" charset="0"/>
                </a:rPr>
                <a:t>"</a:t>
              </a:r>
              <a:r>
                <a:rPr lang="en-US" sz="1500" b="1">
                  <a:solidFill>
                    <a:srgbClr val="FFFFFF"/>
                  </a:solidFill>
                  <a:latin typeface="Arial" charset="0"/>
                  <a:ea typeface="ＭＳ Ｐゴシック" charset="0"/>
                  <a:cs typeface="Arial" charset="0"/>
                </a:rPr>
                <a:t>Hear…</a:t>
              </a:r>
              <a:r>
                <a:rPr lang="en-US" altLang="ja-JP" sz="1500" b="1">
                  <a:solidFill>
                    <a:srgbClr val="FFFFFF"/>
                  </a:solidFill>
                  <a:latin typeface="Arial" charset="0"/>
                  <a:ea typeface="ＭＳ Ｐゴシック" charset="0"/>
                  <a:cs typeface="Arial" charset="0"/>
                </a:rPr>
                <a:t>"</a:t>
              </a:r>
              <a:r>
                <a:rPr lang="en-US" sz="1500" b="1">
                  <a:solidFill>
                    <a:srgbClr val="FFFFFF"/>
                  </a:solidFill>
                  <a:latin typeface="Arial" charset="0"/>
                  <a:ea typeface="ＭＳ Ｐゴシック" charset="0"/>
                  <a:cs typeface="Arial" charset="0"/>
                </a:rPr>
                <a:t> (1:2)</a:t>
              </a:r>
              <a:endParaRPr lang="en-US" sz="2400">
                <a:solidFill>
                  <a:srgbClr val="FFFFFF"/>
                </a:solidFill>
                <a:latin typeface="Times New Roman" charset="0"/>
                <a:ea typeface="ＭＳ Ｐゴシック" charset="0"/>
                <a:cs typeface="Arial" charset="0"/>
              </a:endParaRPr>
            </a:p>
          </p:txBody>
        </p:sp>
        <p:sp>
          <p:nvSpPr>
            <p:cNvPr id="118842" name="Rectangle 36"/>
            <p:cNvSpPr>
              <a:spLocks noChangeArrowheads="1"/>
            </p:cNvSpPr>
            <p:nvPr/>
          </p:nvSpPr>
          <p:spPr bwMode="auto">
            <a:xfrm>
              <a:off x="0" y="1814"/>
              <a:ext cx="1979" cy="576"/>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18793" name="Group 39"/>
          <p:cNvGrpSpPr>
            <a:grpSpLocks/>
          </p:cNvGrpSpPr>
          <p:nvPr/>
        </p:nvGrpSpPr>
        <p:grpSpPr bwMode="auto">
          <a:xfrm>
            <a:off x="3217863" y="2138363"/>
            <a:ext cx="2708275" cy="801687"/>
            <a:chOff x="1979" y="1814"/>
            <a:chExt cx="1892" cy="576"/>
          </a:xfrm>
        </p:grpSpPr>
        <p:sp>
          <p:nvSpPr>
            <p:cNvPr id="118839" name="Rectangle 8"/>
            <p:cNvSpPr>
              <a:spLocks noChangeArrowheads="1"/>
            </p:cNvSpPr>
            <p:nvPr/>
          </p:nvSpPr>
          <p:spPr bwMode="auto">
            <a:xfrm>
              <a:off x="2022" y="1814"/>
              <a:ext cx="1806"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1500" b="1">
                  <a:solidFill>
                    <a:srgbClr val="FFFFFF"/>
                  </a:solidFill>
                  <a:latin typeface="Arial" charset="0"/>
                  <a:ea typeface="ＭＳ Ｐゴシック" charset="0"/>
                  <a:cs typeface="Arial" charset="0"/>
                </a:rPr>
                <a:t>Chapters 3–5</a:t>
              </a:r>
              <a:endParaRPr lang="en-US" sz="1200">
                <a:solidFill>
                  <a:srgbClr val="FFFFFF"/>
                </a:solidFill>
                <a:latin typeface="Times New Roman" charset="0"/>
                <a:ea typeface="ＭＳ Ｐゴシック" charset="0"/>
                <a:cs typeface="Times New Roman" charset="0"/>
              </a:endParaRPr>
            </a:p>
            <a:p>
              <a:pPr algn="ctr" defTabSz="914400" eaLnBrk="0" fontAlgn="base" hangingPunct="0">
                <a:spcBef>
                  <a:spcPct val="0"/>
                </a:spcBef>
                <a:spcAft>
                  <a:spcPct val="0"/>
                </a:spcAft>
              </a:pPr>
              <a:r>
                <a:rPr lang="en-US" altLang="ja-JP" sz="1500" b="1">
                  <a:solidFill>
                    <a:srgbClr val="FFFFFF"/>
                  </a:solidFill>
                  <a:latin typeface="Arial" charset="0"/>
                  <a:ea typeface="ＭＳ Ｐゴシック" charset="0"/>
                  <a:cs typeface="Arial" charset="0"/>
                </a:rPr>
                <a:t>"</a:t>
              </a:r>
              <a:r>
                <a:rPr lang="en-US" sz="1500" b="1">
                  <a:solidFill>
                    <a:srgbClr val="FFFFFF"/>
                  </a:solidFill>
                  <a:latin typeface="Arial" charset="0"/>
                  <a:ea typeface="ＭＳ Ｐゴシック" charset="0"/>
                  <a:cs typeface="Arial" charset="0"/>
                </a:rPr>
                <a:t>Hear…</a:t>
              </a:r>
              <a:r>
                <a:rPr lang="en-US" altLang="ja-JP" sz="1500" b="1">
                  <a:solidFill>
                    <a:srgbClr val="FFFFFF"/>
                  </a:solidFill>
                  <a:latin typeface="Arial" charset="0"/>
                  <a:ea typeface="ＭＳ Ｐゴシック" charset="0"/>
                  <a:cs typeface="Arial" charset="0"/>
                </a:rPr>
                <a:t>"</a:t>
              </a:r>
              <a:r>
                <a:rPr lang="en-US" sz="1500" b="1">
                  <a:solidFill>
                    <a:srgbClr val="FFFFFF"/>
                  </a:solidFill>
                  <a:latin typeface="Arial" charset="0"/>
                  <a:ea typeface="ＭＳ Ｐゴシック" charset="0"/>
                  <a:cs typeface="Arial" charset="0"/>
                </a:rPr>
                <a:t> (3:1)</a:t>
              </a:r>
              <a:endParaRPr lang="en-US" sz="2400">
                <a:solidFill>
                  <a:srgbClr val="FFFFFF"/>
                </a:solidFill>
                <a:latin typeface="Times New Roman" charset="0"/>
                <a:ea typeface="ＭＳ Ｐゴシック" charset="0"/>
                <a:cs typeface="Arial" charset="0"/>
              </a:endParaRPr>
            </a:p>
          </p:txBody>
        </p:sp>
        <p:sp>
          <p:nvSpPr>
            <p:cNvPr id="118840" name="Rectangle 38"/>
            <p:cNvSpPr>
              <a:spLocks noChangeArrowheads="1"/>
            </p:cNvSpPr>
            <p:nvPr/>
          </p:nvSpPr>
          <p:spPr bwMode="auto">
            <a:xfrm>
              <a:off x="1979" y="1814"/>
              <a:ext cx="1892" cy="576"/>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18794" name="Group 41"/>
          <p:cNvGrpSpPr>
            <a:grpSpLocks/>
          </p:cNvGrpSpPr>
          <p:nvPr/>
        </p:nvGrpSpPr>
        <p:grpSpPr bwMode="auto">
          <a:xfrm>
            <a:off x="5926138" y="2138363"/>
            <a:ext cx="2832100" cy="801687"/>
            <a:chOff x="3871" y="1814"/>
            <a:chExt cx="1979" cy="576"/>
          </a:xfrm>
        </p:grpSpPr>
        <p:sp>
          <p:nvSpPr>
            <p:cNvPr id="118837" name="Rectangle 9"/>
            <p:cNvSpPr>
              <a:spLocks noChangeArrowheads="1"/>
            </p:cNvSpPr>
            <p:nvPr/>
          </p:nvSpPr>
          <p:spPr bwMode="auto">
            <a:xfrm>
              <a:off x="3914" y="1814"/>
              <a:ext cx="1893"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1500" b="1">
                  <a:solidFill>
                    <a:srgbClr val="FFFFFF"/>
                  </a:solidFill>
                  <a:latin typeface="Arial" charset="0"/>
                  <a:ea typeface="ＭＳ Ｐゴシック" charset="0"/>
                  <a:cs typeface="Arial" charset="0"/>
                </a:rPr>
                <a:t>Chapters 6–7</a:t>
              </a:r>
              <a:endParaRPr lang="en-US" sz="1200">
                <a:solidFill>
                  <a:srgbClr val="FFFFFF"/>
                </a:solidFill>
                <a:latin typeface="Times New Roman" charset="0"/>
                <a:ea typeface="ＭＳ Ｐゴシック" charset="0"/>
                <a:cs typeface="Times New Roman" charset="0"/>
              </a:endParaRPr>
            </a:p>
            <a:p>
              <a:pPr algn="ctr" defTabSz="914400" eaLnBrk="0" fontAlgn="base" hangingPunct="0">
                <a:spcBef>
                  <a:spcPct val="0"/>
                </a:spcBef>
                <a:spcAft>
                  <a:spcPct val="0"/>
                </a:spcAft>
              </a:pPr>
              <a:r>
                <a:rPr lang="en-US" altLang="ja-JP" sz="1500" b="1">
                  <a:solidFill>
                    <a:srgbClr val="FFFFFF"/>
                  </a:solidFill>
                  <a:latin typeface="Arial" charset="0"/>
                  <a:ea typeface="ＭＳ Ｐゴシック" charset="0"/>
                  <a:cs typeface="Arial" charset="0"/>
                </a:rPr>
                <a:t>"</a:t>
              </a:r>
              <a:r>
                <a:rPr lang="en-US" sz="1500" b="1">
                  <a:solidFill>
                    <a:srgbClr val="FFFFFF"/>
                  </a:solidFill>
                  <a:latin typeface="Arial" charset="0"/>
                  <a:ea typeface="ＭＳ Ｐゴシック" charset="0"/>
                  <a:cs typeface="Arial" charset="0"/>
                </a:rPr>
                <a:t>Hear…</a:t>
              </a:r>
              <a:r>
                <a:rPr lang="en-US" altLang="ja-JP" sz="1500" b="1">
                  <a:solidFill>
                    <a:srgbClr val="FFFFFF"/>
                  </a:solidFill>
                  <a:latin typeface="Arial" charset="0"/>
                  <a:ea typeface="ＭＳ Ｐゴシック" charset="0"/>
                  <a:cs typeface="Arial" charset="0"/>
                </a:rPr>
                <a:t>"</a:t>
              </a:r>
              <a:r>
                <a:rPr lang="en-US" sz="1500" b="1">
                  <a:solidFill>
                    <a:srgbClr val="FFFFFF"/>
                  </a:solidFill>
                  <a:latin typeface="Arial" charset="0"/>
                  <a:ea typeface="ＭＳ Ｐゴシック" charset="0"/>
                  <a:cs typeface="Arial" charset="0"/>
                </a:rPr>
                <a:t> (6:1)</a:t>
              </a:r>
              <a:endParaRPr lang="en-US" sz="2400">
                <a:solidFill>
                  <a:srgbClr val="FFFFFF"/>
                </a:solidFill>
                <a:latin typeface="Times New Roman" charset="0"/>
                <a:ea typeface="ＭＳ Ｐゴシック" charset="0"/>
                <a:cs typeface="Arial" charset="0"/>
              </a:endParaRPr>
            </a:p>
          </p:txBody>
        </p:sp>
        <p:sp>
          <p:nvSpPr>
            <p:cNvPr id="118838" name="Rectangle 40"/>
            <p:cNvSpPr>
              <a:spLocks noChangeArrowheads="1"/>
            </p:cNvSpPr>
            <p:nvPr/>
          </p:nvSpPr>
          <p:spPr bwMode="auto">
            <a:xfrm>
              <a:off x="3871" y="1814"/>
              <a:ext cx="1979" cy="576"/>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18795" name="Group 43"/>
          <p:cNvGrpSpPr>
            <a:grpSpLocks/>
          </p:cNvGrpSpPr>
          <p:nvPr/>
        </p:nvGrpSpPr>
        <p:grpSpPr bwMode="auto">
          <a:xfrm>
            <a:off x="385763" y="2940050"/>
            <a:ext cx="2832100" cy="655638"/>
            <a:chOff x="0" y="2390"/>
            <a:chExt cx="1979" cy="470"/>
          </a:xfrm>
        </p:grpSpPr>
        <p:sp>
          <p:nvSpPr>
            <p:cNvPr id="118835" name="Rectangle 10"/>
            <p:cNvSpPr>
              <a:spLocks noChangeArrowheads="1"/>
            </p:cNvSpPr>
            <p:nvPr/>
          </p:nvSpPr>
          <p:spPr bwMode="auto">
            <a:xfrm>
              <a:off x="43" y="2390"/>
              <a:ext cx="1893"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1900" b="1">
                  <a:solidFill>
                    <a:srgbClr val="FFFFFF"/>
                  </a:solidFill>
                  <a:latin typeface="Abadi MT Condensed Light" charset="0"/>
                  <a:ea typeface="ＭＳ Ｐゴシック" charset="0"/>
                  <a:cs typeface="Arial" charset="0"/>
                </a:rPr>
                <a:t>Punishment then Blessing</a:t>
              </a:r>
              <a:endParaRPr lang="en-US" sz="2400">
                <a:solidFill>
                  <a:srgbClr val="FFFFFF"/>
                </a:solidFill>
                <a:latin typeface="Times New Roman" charset="0"/>
                <a:ea typeface="ＭＳ Ｐゴシック" charset="0"/>
                <a:cs typeface="Arial" charset="0"/>
              </a:endParaRPr>
            </a:p>
          </p:txBody>
        </p:sp>
        <p:sp>
          <p:nvSpPr>
            <p:cNvPr id="118836" name="Rectangle 42"/>
            <p:cNvSpPr>
              <a:spLocks noChangeArrowheads="1"/>
            </p:cNvSpPr>
            <p:nvPr/>
          </p:nvSpPr>
          <p:spPr bwMode="auto">
            <a:xfrm>
              <a:off x="0" y="2390"/>
              <a:ext cx="1979" cy="470"/>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18796" name="Group 45"/>
          <p:cNvGrpSpPr>
            <a:grpSpLocks/>
          </p:cNvGrpSpPr>
          <p:nvPr/>
        </p:nvGrpSpPr>
        <p:grpSpPr bwMode="auto">
          <a:xfrm>
            <a:off x="3217863" y="2940050"/>
            <a:ext cx="2708275" cy="655638"/>
            <a:chOff x="1979" y="2390"/>
            <a:chExt cx="1892" cy="470"/>
          </a:xfrm>
        </p:grpSpPr>
        <p:sp>
          <p:nvSpPr>
            <p:cNvPr id="118833" name="Rectangle 11"/>
            <p:cNvSpPr>
              <a:spLocks noChangeArrowheads="1"/>
            </p:cNvSpPr>
            <p:nvPr/>
          </p:nvSpPr>
          <p:spPr bwMode="auto">
            <a:xfrm>
              <a:off x="2022" y="2390"/>
              <a:ext cx="1806"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1900" b="1">
                  <a:solidFill>
                    <a:srgbClr val="FFFFFF"/>
                  </a:solidFill>
                  <a:latin typeface="Abadi MT Condensed Light" charset="0"/>
                  <a:ea typeface="ＭＳ Ｐゴシック" charset="0"/>
                  <a:cs typeface="Arial" charset="0"/>
                </a:rPr>
                <a:t>Punishment then Blessing</a:t>
              </a:r>
              <a:endParaRPr lang="en-US" sz="2400">
                <a:solidFill>
                  <a:srgbClr val="FFFFFF"/>
                </a:solidFill>
                <a:latin typeface="Times New Roman" charset="0"/>
                <a:ea typeface="ＭＳ Ｐゴシック" charset="0"/>
                <a:cs typeface="Arial" charset="0"/>
              </a:endParaRPr>
            </a:p>
          </p:txBody>
        </p:sp>
        <p:sp>
          <p:nvSpPr>
            <p:cNvPr id="118834" name="Rectangle 44"/>
            <p:cNvSpPr>
              <a:spLocks noChangeArrowheads="1"/>
            </p:cNvSpPr>
            <p:nvPr/>
          </p:nvSpPr>
          <p:spPr bwMode="auto">
            <a:xfrm>
              <a:off x="1979" y="2390"/>
              <a:ext cx="1892" cy="470"/>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18797" name="Group 47"/>
          <p:cNvGrpSpPr>
            <a:grpSpLocks/>
          </p:cNvGrpSpPr>
          <p:nvPr/>
        </p:nvGrpSpPr>
        <p:grpSpPr bwMode="auto">
          <a:xfrm>
            <a:off x="5926138" y="2940050"/>
            <a:ext cx="2832100" cy="655638"/>
            <a:chOff x="3871" y="2390"/>
            <a:chExt cx="1979" cy="470"/>
          </a:xfrm>
        </p:grpSpPr>
        <p:sp>
          <p:nvSpPr>
            <p:cNvPr id="118831" name="Rectangle 12"/>
            <p:cNvSpPr>
              <a:spLocks noChangeArrowheads="1"/>
            </p:cNvSpPr>
            <p:nvPr/>
          </p:nvSpPr>
          <p:spPr bwMode="auto">
            <a:xfrm>
              <a:off x="3914" y="2390"/>
              <a:ext cx="1893"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1900" b="1">
                  <a:solidFill>
                    <a:srgbClr val="FFFFFF"/>
                  </a:solidFill>
                  <a:latin typeface="Abadi MT Condensed Light" charset="0"/>
                  <a:ea typeface="ＭＳ Ｐゴシック" charset="0"/>
                  <a:cs typeface="Arial" charset="0"/>
                </a:rPr>
                <a:t>Punishment then Blessing</a:t>
              </a:r>
              <a:endParaRPr lang="en-US" sz="2400">
                <a:solidFill>
                  <a:srgbClr val="FFFFFF"/>
                </a:solidFill>
                <a:latin typeface="Times New Roman" charset="0"/>
                <a:ea typeface="ＭＳ Ｐゴシック" charset="0"/>
                <a:cs typeface="Arial" charset="0"/>
              </a:endParaRPr>
            </a:p>
          </p:txBody>
        </p:sp>
        <p:sp>
          <p:nvSpPr>
            <p:cNvPr id="118832" name="Rectangle 46"/>
            <p:cNvSpPr>
              <a:spLocks noChangeArrowheads="1"/>
            </p:cNvSpPr>
            <p:nvPr/>
          </p:nvSpPr>
          <p:spPr bwMode="auto">
            <a:xfrm>
              <a:off x="3871" y="2390"/>
              <a:ext cx="1979" cy="470"/>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18798" name="Group 49"/>
          <p:cNvGrpSpPr>
            <a:grpSpLocks/>
          </p:cNvGrpSpPr>
          <p:nvPr/>
        </p:nvGrpSpPr>
        <p:grpSpPr bwMode="auto">
          <a:xfrm>
            <a:off x="385763" y="3595688"/>
            <a:ext cx="2832100" cy="882650"/>
            <a:chOff x="0" y="2860"/>
            <a:chExt cx="1979" cy="634"/>
          </a:xfrm>
        </p:grpSpPr>
        <p:sp>
          <p:nvSpPr>
            <p:cNvPr id="118829" name="Rectangle 13"/>
            <p:cNvSpPr>
              <a:spLocks noChangeArrowheads="1"/>
            </p:cNvSpPr>
            <p:nvPr/>
          </p:nvSpPr>
          <p:spPr bwMode="auto">
            <a:xfrm>
              <a:off x="43" y="2860"/>
              <a:ext cx="1893"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a:solidFill>
                    <a:srgbClr val="FFFFFF"/>
                  </a:solidFill>
                  <a:latin typeface="Beach" charset="0"/>
                  <a:ea typeface="ＭＳ Ｐゴシック" charset="0"/>
                  <a:cs typeface="Arial" charset="0"/>
                </a:rPr>
                <a:t>Wealth</a:t>
              </a:r>
              <a:endParaRPr lang="en-US" sz="1200">
                <a:solidFill>
                  <a:srgbClr val="FFFFFF"/>
                </a:solidFill>
                <a:latin typeface="Times New Roman" charset="0"/>
                <a:ea typeface="ＭＳ Ｐゴシック" charset="0"/>
                <a:cs typeface="Times New Roman" charset="0"/>
              </a:endParaRPr>
            </a:p>
            <a:p>
              <a:pPr algn="ctr" defTabSz="914400" eaLnBrk="0" fontAlgn="base" hangingPunct="0">
                <a:spcBef>
                  <a:spcPct val="0"/>
                </a:spcBef>
                <a:spcAft>
                  <a:spcPct val="0"/>
                </a:spcAft>
              </a:pPr>
              <a:r>
                <a:rPr lang="en-US">
                  <a:solidFill>
                    <a:srgbClr val="FFFFFF"/>
                  </a:solidFill>
                  <a:latin typeface="Beach" charset="0"/>
                  <a:ea typeface="ＭＳ Ｐゴシック" charset="0"/>
                  <a:cs typeface="Arial" charset="0"/>
                </a:rPr>
                <a:t>(2:1-2, 8-12)</a:t>
              </a:r>
              <a:endParaRPr lang="en-US" sz="2400">
                <a:solidFill>
                  <a:srgbClr val="FFFFFF"/>
                </a:solidFill>
                <a:latin typeface="Times New Roman" charset="0"/>
                <a:ea typeface="ＭＳ Ｐゴシック" charset="0"/>
                <a:cs typeface="Arial" charset="0"/>
              </a:endParaRPr>
            </a:p>
          </p:txBody>
        </p:sp>
        <p:sp>
          <p:nvSpPr>
            <p:cNvPr id="118830" name="Rectangle 48"/>
            <p:cNvSpPr>
              <a:spLocks noChangeArrowheads="1"/>
            </p:cNvSpPr>
            <p:nvPr/>
          </p:nvSpPr>
          <p:spPr bwMode="auto">
            <a:xfrm>
              <a:off x="0" y="2860"/>
              <a:ext cx="1979" cy="634"/>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18799" name="Group 51"/>
          <p:cNvGrpSpPr>
            <a:grpSpLocks/>
          </p:cNvGrpSpPr>
          <p:nvPr/>
        </p:nvGrpSpPr>
        <p:grpSpPr bwMode="auto">
          <a:xfrm>
            <a:off x="3217863" y="3595688"/>
            <a:ext cx="2708275" cy="882650"/>
            <a:chOff x="1979" y="2860"/>
            <a:chExt cx="1892" cy="634"/>
          </a:xfrm>
        </p:grpSpPr>
        <p:sp>
          <p:nvSpPr>
            <p:cNvPr id="118827" name="Rectangle 14"/>
            <p:cNvSpPr>
              <a:spLocks noChangeArrowheads="1"/>
            </p:cNvSpPr>
            <p:nvPr/>
          </p:nvSpPr>
          <p:spPr bwMode="auto">
            <a:xfrm>
              <a:off x="2022" y="2860"/>
              <a:ext cx="1806"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a:solidFill>
                    <a:srgbClr val="FFFFFF"/>
                  </a:solidFill>
                  <a:latin typeface="Beach" charset="0"/>
                  <a:ea typeface="ＭＳ Ｐゴシック" charset="0"/>
                  <a:cs typeface="Arial" charset="0"/>
                </a:rPr>
                <a:t>Wealth</a:t>
              </a:r>
              <a:endParaRPr lang="en-US" sz="1200">
                <a:solidFill>
                  <a:srgbClr val="FFFFFF"/>
                </a:solidFill>
                <a:latin typeface="Times New Roman" charset="0"/>
                <a:ea typeface="ＭＳ Ｐゴシック" charset="0"/>
                <a:cs typeface="Times New Roman" charset="0"/>
              </a:endParaRPr>
            </a:p>
            <a:p>
              <a:pPr algn="ctr" defTabSz="914400" eaLnBrk="0" fontAlgn="base" hangingPunct="0">
                <a:spcBef>
                  <a:spcPct val="0"/>
                </a:spcBef>
                <a:spcAft>
                  <a:spcPct val="0"/>
                </a:spcAft>
              </a:pPr>
              <a:r>
                <a:rPr lang="en-US">
                  <a:solidFill>
                    <a:srgbClr val="FFFFFF"/>
                  </a:solidFill>
                  <a:latin typeface="Beach" charset="0"/>
                  <a:ea typeface="ＭＳ Ｐゴシック" charset="0"/>
                  <a:cs typeface="Arial" charset="0"/>
                </a:rPr>
                <a:t>(3:1-3, 9-11)</a:t>
              </a:r>
              <a:endParaRPr lang="en-US" sz="2400">
                <a:solidFill>
                  <a:srgbClr val="FFFFFF"/>
                </a:solidFill>
                <a:latin typeface="Times New Roman" charset="0"/>
                <a:ea typeface="ＭＳ Ｐゴシック" charset="0"/>
                <a:cs typeface="Arial" charset="0"/>
              </a:endParaRPr>
            </a:p>
          </p:txBody>
        </p:sp>
        <p:sp>
          <p:nvSpPr>
            <p:cNvPr id="118828" name="Rectangle 50"/>
            <p:cNvSpPr>
              <a:spLocks noChangeArrowheads="1"/>
            </p:cNvSpPr>
            <p:nvPr/>
          </p:nvSpPr>
          <p:spPr bwMode="auto">
            <a:xfrm>
              <a:off x="1979" y="2860"/>
              <a:ext cx="1892" cy="634"/>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18800" name="Group 53"/>
          <p:cNvGrpSpPr>
            <a:grpSpLocks/>
          </p:cNvGrpSpPr>
          <p:nvPr/>
        </p:nvGrpSpPr>
        <p:grpSpPr bwMode="auto">
          <a:xfrm>
            <a:off x="5926138" y="3595688"/>
            <a:ext cx="2832100" cy="882650"/>
            <a:chOff x="3871" y="2860"/>
            <a:chExt cx="1979" cy="634"/>
          </a:xfrm>
        </p:grpSpPr>
        <p:sp>
          <p:nvSpPr>
            <p:cNvPr id="118825" name="Rectangle 15"/>
            <p:cNvSpPr>
              <a:spLocks noChangeArrowheads="1"/>
            </p:cNvSpPr>
            <p:nvPr/>
          </p:nvSpPr>
          <p:spPr bwMode="auto">
            <a:xfrm>
              <a:off x="3914" y="2860"/>
              <a:ext cx="1893"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a:solidFill>
                    <a:srgbClr val="FFFFFF"/>
                  </a:solidFill>
                  <a:latin typeface="Beach" charset="0"/>
                  <a:ea typeface="ＭＳ Ｐゴシック" charset="0"/>
                  <a:cs typeface="Arial" charset="0"/>
                </a:rPr>
                <a:t>Wealth</a:t>
              </a:r>
              <a:endParaRPr lang="en-US" sz="1200">
                <a:solidFill>
                  <a:srgbClr val="FFFFFF"/>
                </a:solidFill>
                <a:latin typeface="Times New Roman" charset="0"/>
                <a:ea typeface="ＭＳ Ｐゴシック" charset="0"/>
                <a:cs typeface="Times New Roman" charset="0"/>
              </a:endParaRPr>
            </a:p>
            <a:p>
              <a:pPr algn="ctr" defTabSz="914400" eaLnBrk="0" fontAlgn="base" hangingPunct="0">
                <a:spcBef>
                  <a:spcPct val="0"/>
                </a:spcBef>
                <a:spcAft>
                  <a:spcPct val="0"/>
                </a:spcAft>
              </a:pPr>
              <a:r>
                <a:rPr lang="en-US">
                  <a:solidFill>
                    <a:srgbClr val="FFFFFF"/>
                  </a:solidFill>
                  <a:latin typeface="Beach" charset="0"/>
                  <a:ea typeface="ＭＳ Ｐゴシック" charset="0"/>
                  <a:cs typeface="Arial" charset="0"/>
                </a:rPr>
                <a:t>(6:10-12; 7:16)</a:t>
              </a:r>
              <a:endParaRPr lang="en-US" sz="2400">
                <a:solidFill>
                  <a:srgbClr val="FFFFFF"/>
                </a:solidFill>
                <a:latin typeface="Times New Roman" charset="0"/>
                <a:ea typeface="ＭＳ Ｐゴシック" charset="0"/>
                <a:cs typeface="Arial" charset="0"/>
              </a:endParaRPr>
            </a:p>
          </p:txBody>
        </p:sp>
        <p:sp>
          <p:nvSpPr>
            <p:cNvPr id="118826" name="Rectangle 52"/>
            <p:cNvSpPr>
              <a:spLocks noChangeArrowheads="1"/>
            </p:cNvSpPr>
            <p:nvPr/>
          </p:nvSpPr>
          <p:spPr bwMode="auto">
            <a:xfrm>
              <a:off x="3871" y="2860"/>
              <a:ext cx="1979" cy="634"/>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8208" name="Rectangle 16"/>
          <p:cNvSpPr>
            <a:spLocks noChangeArrowheads="1"/>
          </p:cNvSpPr>
          <p:nvPr/>
        </p:nvSpPr>
        <p:spPr bwMode="auto">
          <a:xfrm>
            <a:off x="381000" y="4478338"/>
            <a:ext cx="9144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algn="ctr" defTabSz="914400" fontAlgn="base">
              <a:spcBef>
                <a:spcPct val="0"/>
              </a:spcBef>
              <a:spcAft>
                <a:spcPct val="0"/>
              </a:spcAft>
              <a:defRPr/>
            </a:pPr>
            <a:r>
              <a:rPr lang="en-US" sz="1200" b="1">
                <a:solidFill>
                  <a:srgbClr val="FFFFFF"/>
                </a:solidFill>
                <a:latin typeface="Arial Narrow" charset="0"/>
                <a:ea typeface="ＭＳ Ｐゴシック" charset="0"/>
                <a:cs typeface="Arial" charset="0"/>
              </a:rPr>
              <a:t>Destruction of Samaria and Judah </a:t>
            </a:r>
            <a:endParaRPr lang="en-US" sz="1200">
              <a:solidFill>
                <a:srgbClr val="FFFFFF"/>
              </a:solidFill>
              <a:latin typeface="Times New Roman" charset="0"/>
              <a:ea typeface="ＭＳ Ｐゴシック" charset="0"/>
              <a:cs typeface="Times New Roman" charset="0"/>
            </a:endParaRPr>
          </a:p>
          <a:p>
            <a:pPr algn="ctr" defTabSz="914400" eaLnBrk="0" fontAlgn="base" hangingPunct="0">
              <a:spcBef>
                <a:spcPct val="0"/>
              </a:spcBef>
              <a:spcAft>
                <a:spcPct val="0"/>
              </a:spcAft>
              <a:defRPr/>
            </a:pPr>
            <a:r>
              <a:rPr lang="en-US" sz="1200" b="1">
                <a:solidFill>
                  <a:srgbClr val="FFFFFF"/>
                </a:solidFill>
                <a:latin typeface="Arial Narrow" charset="0"/>
                <a:ea typeface="ＭＳ Ｐゴシック" charset="0"/>
                <a:cs typeface="Arial" charset="0"/>
              </a:rPr>
              <a:t>1:2-16</a:t>
            </a:r>
            <a:endParaRPr lang="en-US" sz="2400">
              <a:solidFill>
                <a:srgbClr val="FFFFFF"/>
              </a:solidFill>
              <a:latin typeface="Times New Roman" charset="0"/>
              <a:ea typeface="Arial" charset="0"/>
              <a:cs typeface="Arial" charset="0"/>
            </a:endParaRPr>
          </a:p>
        </p:txBody>
      </p:sp>
      <p:sp>
        <p:nvSpPr>
          <p:cNvPr id="118802" name="Rectangle 54"/>
          <p:cNvSpPr>
            <a:spLocks noChangeArrowheads="1"/>
          </p:cNvSpPr>
          <p:nvPr/>
        </p:nvSpPr>
        <p:spPr bwMode="auto">
          <a:xfrm>
            <a:off x="385763" y="4478338"/>
            <a:ext cx="942975" cy="104298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8209" name="Rectangle 17"/>
          <p:cNvSpPr>
            <a:spLocks noChangeArrowheads="1"/>
          </p:cNvSpPr>
          <p:nvPr/>
        </p:nvSpPr>
        <p:spPr bwMode="auto">
          <a:xfrm>
            <a:off x="1295400" y="4478338"/>
            <a:ext cx="9906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algn="ctr" defTabSz="914400" fontAlgn="base">
              <a:spcBef>
                <a:spcPct val="0"/>
              </a:spcBef>
              <a:spcAft>
                <a:spcPct val="0"/>
              </a:spcAft>
              <a:defRPr/>
            </a:pPr>
            <a:r>
              <a:rPr lang="en-US" sz="1200" b="1">
                <a:solidFill>
                  <a:srgbClr val="FFFFFF"/>
                </a:solidFill>
                <a:latin typeface="Arial Narrow" charset="0"/>
                <a:ea typeface="ＭＳ Ｐゴシック" charset="0"/>
                <a:cs typeface="Arial" charset="0"/>
              </a:rPr>
              <a:t>Judgment for Exploitation</a:t>
            </a:r>
            <a:endParaRPr lang="en-US" sz="1200">
              <a:solidFill>
                <a:srgbClr val="FFFFFF"/>
              </a:solidFill>
              <a:latin typeface="Times New Roman" charset="0"/>
              <a:ea typeface="ＭＳ Ｐゴシック" charset="0"/>
              <a:cs typeface="Times New Roman" charset="0"/>
            </a:endParaRPr>
          </a:p>
          <a:p>
            <a:pPr algn="ctr" defTabSz="914400" eaLnBrk="0" fontAlgn="base" hangingPunct="0">
              <a:spcBef>
                <a:spcPct val="0"/>
              </a:spcBef>
              <a:spcAft>
                <a:spcPct val="0"/>
              </a:spcAft>
              <a:defRPr/>
            </a:pPr>
            <a:r>
              <a:rPr lang="en-US" sz="1200" b="1">
                <a:solidFill>
                  <a:srgbClr val="FFFFFF"/>
                </a:solidFill>
                <a:latin typeface="Arial Narrow" charset="0"/>
                <a:ea typeface="ＭＳ Ｐゴシック" charset="0"/>
                <a:cs typeface="Arial" charset="0"/>
              </a:rPr>
              <a:t>2:1-11</a:t>
            </a:r>
            <a:endParaRPr lang="en-US" sz="2400">
              <a:solidFill>
                <a:srgbClr val="FFFFFF"/>
              </a:solidFill>
              <a:latin typeface="Times New Roman" charset="0"/>
              <a:ea typeface="Arial" charset="0"/>
              <a:cs typeface="Arial" charset="0"/>
            </a:endParaRPr>
          </a:p>
        </p:txBody>
      </p:sp>
      <p:sp>
        <p:nvSpPr>
          <p:cNvPr id="118804" name="Rectangle 56"/>
          <p:cNvSpPr>
            <a:spLocks noChangeArrowheads="1"/>
          </p:cNvSpPr>
          <p:nvPr/>
        </p:nvSpPr>
        <p:spPr bwMode="auto">
          <a:xfrm>
            <a:off x="1328738" y="4478338"/>
            <a:ext cx="944562" cy="104298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18805" name="Rectangle 18"/>
          <p:cNvSpPr>
            <a:spLocks noChangeArrowheads="1"/>
          </p:cNvSpPr>
          <p:nvPr/>
        </p:nvSpPr>
        <p:spPr bwMode="auto">
          <a:xfrm>
            <a:off x="2254250" y="4478338"/>
            <a:ext cx="946150" cy="1042987"/>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1200" b="1">
                <a:solidFill>
                  <a:srgbClr val="FFFFFF"/>
                </a:solidFill>
                <a:latin typeface="Arial Narrow" charset="0"/>
                <a:ea typeface="ＭＳ Ｐゴシック" charset="0"/>
                <a:cs typeface="Arial" charset="0"/>
              </a:rPr>
              <a:t>Regathering</a:t>
            </a:r>
            <a:endParaRPr lang="en-US" sz="1200">
              <a:solidFill>
                <a:srgbClr val="FFFFFF"/>
              </a:solidFill>
              <a:latin typeface="Times New Roman" charset="0"/>
              <a:ea typeface="ＭＳ Ｐゴシック" charset="0"/>
              <a:cs typeface="Times New Roman" charset="0"/>
            </a:endParaRPr>
          </a:p>
          <a:p>
            <a:pPr algn="ctr" defTabSz="914400" eaLnBrk="0" fontAlgn="base" hangingPunct="0">
              <a:spcBef>
                <a:spcPct val="0"/>
              </a:spcBef>
              <a:spcAft>
                <a:spcPct val="0"/>
              </a:spcAft>
            </a:pPr>
            <a:r>
              <a:rPr lang="en-US" sz="1200" b="1">
                <a:solidFill>
                  <a:srgbClr val="FFFFFF"/>
                </a:solidFill>
                <a:latin typeface="Arial Narrow" charset="0"/>
                <a:ea typeface="ＭＳ Ｐゴシック" charset="0"/>
                <a:cs typeface="Arial" charset="0"/>
              </a:rPr>
              <a:t>2:12-13</a:t>
            </a:r>
            <a:endParaRPr lang="en-US" sz="2400">
              <a:solidFill>
                <a:srgbClr val="FFFFFF"/>
              </a:solidFill>
              <a:latin typeface="Times New Roman" charset="0"/>
              <a:ea typeface="ＭＳ Ｐゴシック" charset="0"/>
              <a:cs typeface="Arial" charset="0"/>
            </a:endParaRPr>
          </a:p>
        </p:txBody>
      </p:sp>
      <p:sp>
        <p:nvSpPr>
          <p:cNvPr id="118806" name="Rectangle 58"/>
          <p:cNvSpPr>
            <a:spLocks noChangeArrowheads="1"/>
          </p:cNvSpPr>
          <p:nvPr/>
        </p:nvSpPr>
        <p:spPr bwMode="auto">
          <a:xfrm>
            <a:off x="2273300" y="4478338"/>
            <a:ext cx="944563" cy="104298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8211" name="Rectangle 19"/>
          <p:cNvSpPr>
            <a:spLocks noChangeArrowheads="1"/>
          </p:cNvSpPr>
          <p:nvPr/>
        </p:nvSpPr>
        <p:spPr bwMode="auto">
          <a:xfrm>
            <a:off x="3200400" y="4478338"/>
            <a:ext cx="13716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algn="ctr" defTabSz="914400" fontAlgn="base">
              <a:spcBef>
                <a:spcPct val="0"/>
              </a:spcBef>
              <a:spcAft>
                <a:spcPct val="0"/>
              </a:spcAft>
              <a:defRPr/>
            </a:pPr>
            <a:r>
              <a:rPr lang="en-US" sz="1200" b="1">
                <a:solidFill>
                  <a:srgbClr val="FFFFFF"/>
                </a:solidFill>
                <a:latin typeface="Arial Narrow" charset="0"/>
                <a:ea typeface="ＭＳ Ｐゴシック" charset="0"/>
                <a:cs typeface="Arial" charset="0"/>
              </a:rPr>
              <a:t>Judgment for Exploitation</a:t>
            </a:r>
            <a:endParaRPr lang="en-US" sz="1200">
              <a:solidFill>
                <a:srgbClr val="FFFFFF"/>
              </a:solidFill>
              <a:latin typeface="Times New Roman" charset="0"/>
              <a:ea typeface="ＭＳ Ｐゴシック" charset="0"/>
              <a:cs typeface="Times New Roman" charset="0"/>
            </a:endParaRPr>
          </a:p>
          <a:p>
            <a:pPr algn="ctr" defTabSz="914400" eaLnBrk="0" fontAlgn="base" hangingPunct="0">
              <a:spcBef>
                <a:spcPct val="0"/>
              </a:spcBef>
              <a:spcAft>
                <a:spcPct val="0"/>
              </a:spcAft>
              <a:defRPr/>
            </a:pPr>
            <a:r>
              <a:rPr lang="en-US" sz="1200" b="1">
                <a:solidFill>
                  <a:srgbClr val="FFFFFF"/>
                </a:solidFill>
                <a:latin typeface="Arial Narrow" charset="0"/>
                <a:ea typeface="ＭＳ Ｐゴシック" charset="0"/>
                <a:cs typeface="Arial" charset="0"/>
              </a:rPr>
              <a:t>Chap 3</a:t>
            </a:r>
            <a:endParaRPr lang="en-US" sz="2400">
              <a:solidFill>
                <a:srgbClr val="FFFFFF"/>
              </a:solidFill>
              <a:latin typeface="Times New Roman" charset="0"/>
              <a:ea typeface="Arial" charset="0"/>
              <a:cs typeface="Arial" charset="0"/>
            </a:endParaRPr>
          </a:p>
        </p:txBody>
      </p:sp>
      <p:sp>
        <p:nvSpPr>
          <p:cNvPr id="118808" name="Rectangle 60"/>
          <p:cNvSpPr>
            <a:spLocks noChangeArrowheads="1"/>
          </p:cNvSpPr>
          <p:nvPr/>
        </p:nvSpPr>
        <p:spPr bwMode="auto">
          <a:xfrm>
            <a:off x="3217863" y="4478338"/>
            <a:ext cx="1354137" cy="104298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18809" name="Rectangle 20"/>
          <p:cNvSpPr>
            <a:spLocks noChangeArrowheads="1"/>
          </p:cNvSpPr>
          <p:nvPr/>
        </p:nvSpPr>
        <p:spPr bwMode="auto">
          <a:xfrm>
            <a:off x="4572000" y="4478338"/>
            <a:ext cx="1371600" cy="1042987"/>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1200" b="1">
                <a:solidFill>
                  <a:srgbClr val="FFFFFF"/>
                </a:solidFill>
                <a:latin typeface="Arial Narrow" charset="0"/>
                <a:ea typeface="ＭＳ Ｐゴシック" charset="0"/>
                <a:cs typeface="Arial" charset="0"/>
              </a:rPr>
              <a:t>Messianic Blessing</a:t>
            </a:r>
            <a:endParaRPr lang="en-US" sz="1200">
              <a:solidFill>
                <a:srgbClr val="FFFFFF"/>
              </a:solidFill>
              <a:latin typeface="Times New Roman" charset="0"/>
              <a:ea typeface="ＭＳ Ｐゴシック" charset="0"/>
              <a:cs typeface="Times New Roman" charset="0"/>
            </a:endParaRPr>
          </a:p>
          <a:p>
            <a:pPr algn="ctr" defTabSz="914400" eaLnBrk="0" fontAlgn="base" hangingPunct="0">
              <a:spcBef>
                <a:spcPct val="0"/>
              </a:spcBef>
              <a:spcAft>
                <a:spcPct val="0"/>
              </a:spcAft>
            </a:pPr>
            <a:r>
              <a:rPr lang="en-US" sz="1200" b="1">
                <a:solidFill>
                  <a:srgbClr val="FFFFFF"/>
                </a:solidFill>
                <a:latin typeface="Arial Narrow" charset="0"/>
                <a:ea typeface="ＭＳ Ｐゴシック" charset="0"/>
                <a:cs typeface="Arial" charset="0"/>
              </a:rPr>
              <a:t>4–5</a:t>
            </a:r>
            <a:endParaRPr lang="en-US" sz="2400">
              <a:solidFill>
                <a:srgbClr val="FFFFFF"/>
              </a:solidFill>
              <a:latin typeface="Times New Roman" charset="0"/>
              <a:ea typeface="ＭＳ Ｐゴシック" charset="0"/>
              <a:cs typeface="Arial" charset="0"/>
            </a:endParaRPr>
          </a:p>
        </p:txBody>
      </p:sp>
      <p:sp>
        <p:nvSpPr>
          <p:cNvPr id="118810" name="Rectangle 62"/>
          <p:cNvSpPr>
            <a:spLocks noChangeArrowheads="1"/>
          </p:cNvSpPr>
          <p:nvPr/>
        </p:nvSpPr>
        <p:spPr bwMode="auto">
          <a:xfrm>
            <a:off x="4572000" y="4478338"/>
            <a:ext cx="1354138" cy="104298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8213" name="Rectangle 21"/>
          <p:cNvSpPr>
            <a:spLocks noChangeArrowheads="1"/>
          </p:cNvSpPr>
          <p:nvPr/>
        </p:nvSpPr>
        <p:spPr bwMode="auto">
          <a:xfrm>
            <a:off x="5943600" y="4478338"/>
            <a:ext cx="9144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algn="ctr" defTabSz="914400" fontAlgn="base">
              <a:spcBef>
                <a:spcPct val="0"/>
              </a:spcBef>
              <a:spcAft>
                <a:spcPct val="0"/>
              </a:spcAft>
              <a:defRPr/>
            </a:pPr>
            <a:r>
              <a:rPr lang="en-US" sz="1200" b="1">
                <a:solidFill>
                  <a:srgbClr val="FFFFFF"/>
                </a:solidFill>
                <a:latin typeface="Arial Narrow" charset="0"/>
                <a:ea typeface="ＭＳ Ｐゴシック" charset="0"/>
                <a:cs typeface="Arial" charset="0"/>
              </a:rPr>
              <a:t>Religious and Ritual Exploitation</a:t>
            </a:r>
            <a:endParaRPr lang="en-US" sz="1200">
              <a:solidFill>
                <a:srgbClr val="FFFFFF"/>
              </a:solidFill>
              <a:latin typeface="Times New Roman" charset="0"/>
              <a:ea typeface="ＭＳ Ｐゴシック" charset="0"/>
              <a:cs typeface="Times New Roman" charset="0"/>
            </a:endParaRPr>
          </a:p>
          <a:p>
            <a:pPr algn="ctr" defTabSz="914400" eaLnBrk="0" fontAlgn="base" hangingPunct="0">
              <a:spcBef>
                <a:spcPct val="0"/>
              </a:spcBef>
              <a:spcAft>
                <a:spcPct val="0"/>
              </a:spcAft>
              <a:defRPr/>
            </a:pPr>
            <a:r>
              <a:rPr lang="en-US" sz="1200" b="1">
                <a:solidFill>
                  <a:srgbClr val="FFFFFF"/>
                </a:solidFill>
                <a:latin typeface="Arial Narrow" charset="0"/>
                <a:ea typeface="ＭＳ Ｐゴシック" charset="0"/>
                <a:cs typeface="Arial" charset="0"/>
              </a:rPr>
              <a:t>6:1-8</a:t>
            </a:r>
            <a:endParaRPr lang="en-US" sz="2400">
              <a:solidFill>
                <a:srgbClr val="FFFFFF"/>
              </a:solidFill>
              <a:latin typeface="Times New Roman" charset="0"/>
              <a:ea typeface="Arial" charset="0"/>
              <a:cs typeface="Arial" charset="0"/>
            </a:endParaRPr>
          </a:p>
        </p:txBody>
      </p:sp>
      <p:sp>
        <p:nvSpPr>
          <p:cNvPr id="118812" name="Rectangle 64"/>
          <p:cNvSpPr>
            <a:spLocks noChangeArrowheads="1"/>
          </p:cNvSpPr>
          <p:nvPr/>
        </p:nvSpPr>
        <p:spPr bwMode="auto">
          <a:xfrm>
            <a:off x="5926138" y="4478338"/>
            <a:ext cx="942975" cy="104298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8214" name="Rectangle 22"/>
          <p:cNvSpPr>
            <a:spLocks noChangeArrowheads="1"/>
          </p:cNvSpPr>
          <p:nvPr/>
        </p:nvSpPr>
        <p:spPr bwMode="auto">
          <a:xfrm>
            <a:off x="6858000" y="4478338"/>
            <a:ext cx="9906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algn="ctr" defTabSz="914400" fontAlgn="base">
              <a:spcBef>
                <a:spcPct val="0"/>
              </a:spcBef>
              <a:spcAft>
                <a:spcPct val="0"/>
              </a:spcAft>
              <a:defRPr/>
            </a:pPr>
            <a:r>
              <a:rPr lang="en-US" sz="1200" b="1" dirty="0">
                <a:solidFill>
                  <a:srgbClr val="FFFFFF"/>
                </a:solidFill>
                <a:latin typeface="Arial Narrow" charset="0"/>
                <a:ea typeface="ＭＳ Ｐゴシック" charset="0"/>
                <a:cs typeface="Arial" charset="0"/>
              </a:rPr>
              <a:t>Wickedness</a:t>
            </a:r>
            <a:endParaRPr lang="en-US" sz="1200" dirty="0">
              <a:solidFill>
                <a:srgbClr val="FFFFFF"/>
              </a:solidFill>
              <a:latin typeface="Times New Roman" charset="0"/>
              <a:ea typeface="ＭＳ Ｐゴシック" charset="0"/>
              <a:cs typeface="Times New Roman" charset="0"/>
            </a:endParaRPr>
          </a:p>
          <a:p>
            <a:pPr algn="ctr" defTabSz="914400" eaLnBrk="0" fontAlgn="base" hangingPunct="0">
              <a:spcBef>
                <a:spcPct val="0"/>
              </a:spcBef>
              <a:spcAft>
                <a:spcPct val="0"/>
              </a:spcAft>
              <a:defRPr/>
            </a:pPr>
            <a:r>
              <a:rPr lang="en-US" sz="1200" b="1" dirty="0">
                <a:solidFill>
                  <a:srgbClr val="FFFFFF"/>
                </a:solidFill>
                <a:latin typeface="Arial Narrow" charset="0"/>
                <a:ea typeface="ＭＳ Ｐゴシック" charset="0"/>
                <a:cs typeface="Arial" charset="0"/>
              </a:rPr>
              <a:t>6:9–7:6</a:t>
            </a:r>
            <a:endParaRPr lang="en-US" sz="2400" dirty="0">
              <a:solidFill>
                <a:srgbClr val="FFFFFF"/>
              </a:solidFill>
              <a:latin typeface="Times New Roman" charset="0"/>
              <a:ea typeface="Arial" charset="0"/>
              <a:cs typeface="Arial" charset="0"/>
            </a:endParaRPr>
          </a:p>
        </p:txBody>
      </p:sp>
      <p:sp>
        <p:nvSpPr>
          <p:cNvPr id="118814" name="Rectangle 66"/>
          <p:cNvSpPr>
            <a:spLocks noChangeArrowheads="1"/>
          </p:cNvSpPr>
          <p:nvPr/>
        </p:nvSpPr>
        <p:spPr bwMode="auto">
          <a:xfrm>
            <a:off x="6869113" y="4478338"/>
            <a:ext cx="944562" cy="104298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18815" name="Rectangle 23"/>
          <p:cNvSpPr>
            <a:spLocks noChangeArrowheads="1"/>
          </p:cNvSpPr>
          <p:nvPr/>
        </p:nvSpPr>
        <p:spPr bwMode="auto">
          <a:xfrm>
            <a:off x="7848600" y="4478338"/>
            <a:ext cx="914400" cy="1042987"/>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1200" b="1">
                <a:solidFill>
                  <a:srgbClr val="FFFFFF"/>
                </a:solidFill>
                <a:latin typeface="Arial Narrow" charset="0"/>
                <a:ea typeface="ＭＳ Ｐゴシック" charset="0"/>
                <a:cs typeface="Arial" charset="0"/>
              </a:rPr>
              <a:t>Confidence</a:t>
            </a:r>
            <a:endParaRPr lang="en-US" sz="1200">
              <a:solidFill>
                <a:srgbClr val="FFFFFF"/>
              </a:solidFill>
              <a:latin typeface="Times New Roman" charset="0"/>
              <a:ea typeface="ＭＳ Ｐゴシック" charset="0"/>
              <a:cs typeface="Times New Roman" charset="0"/>
            </a:endParaRPr>
          </a:p>
          <a:p>
            <a:pPr algn="ctr" defTabSz="914400" eaLnBrk="0" fontAlgn="base" hangingPunct="0">
              <a:spcBef>
                <a:spcPct val="0"/>
              </a:spcBef>
              <a:spcAft>
                <a:spcPct val="0"/>
              </a:spcAft>
            </a:pPr>
            <a:r>
              <a:rPr lang="en-US" sz="1200" b="1">
                <a:solidFill>
                  <a:srgbClr val="FFFFFF"/>
                </a:solidFill>
                <a:latin typeface="Arial Narrow" charset="0"/>
                <a:ea typeface="ＭＳ Ｐゴシック" charset="0"/>
                <a:cs typeface="Arial" charset="0"/>
              </a:rPr>
              <a:t>7:7-20</a:t>
            </a:r>
            <a:endParaRPr lang="en-US" sz="2400">
              <a:solidFill>
                <a:srgbClr val="FFFFFF"/>
              </a:solidFill>
              <a:latin typeface="Times New Roman" charset="0"/>
              <a:ea typeface="ＭＳ Ｐゴシック" charset="0"/>
              <a:cs typeface="Arial" charset="0"/>
            </a:endParaRPr>
          </a:p>
        </p:txBody>
      </p:sp>
      <p:sp>
        <p:nvSpPr>
          <p:cNvPr id="118816" name="Rectangle 68"/>
          <p:cNvSpPr>
            <a:spLocks noChangeArrowheads="1"/>
          </p:cNvSpPr>
          <p:nvPr/>
        </p:nvSpPr>
        <p:spPr bwMode="auto">
          <a:xfrm>
            <a:off x="7813675" y="4478338"/>
            <a:ext cx="944563" cy="104298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118817" name="Group 71"/>
          <p:cNvGrpSpPr>
            <a:grpSpLocks/>
          </p:cNvGrpSpPr>
          <p:nvPr/>
        </p:nvGrpSpPr>
        <p:grpSpPr bwMode="auto">
          <a:xfrm>
            <a:off x="385763" y="5521325"/>
            <a:ext cx="8372475" cy="534988"/>
            <a:chOff x="0" y="4242"/>
            <a:chExt cx="5850" cy="384"/>
          </a:xfrm>
        </p:grpSpPr>
        <p:sp>
          <p:nvSpPr>
            <p:cNvPr id="118823" name="Rectangle 24"/>
            <p:cNvSpPr>
              <a:spLocks noChangeArrowheads="1"/>
            </p:cNvSpPr>
            <p:nvPr/>
          </p:nvSpPr>
          <p:spPr bwMode="auto">
            <a:xfrm>
              <a:off x="43" y="4242"/>
              <a:ext cx="5764" cy="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defTabSz="914400" fontAlgn="base">
                <a:spcBef>
                  <a:spcPct val="0"/>
                </a:spcBef>
                <a:spcAft>
                  <a:spcPct val="0"/>
                </a:spcAft>
              </a:pPr>
              <a:r>
                <a:rPr lang="en-US" sz="2000" b="1">
                  <a:solidFill>
                    <a:srgbClr val="FFFFFF"/>
                  </a:solidFill>
                  <a:latin typeface="Arial" charset="0"/>
                  <a:ea typeface="ＭＳ Ｐゴシック" charset="0"/>
                  <a:cs typeface="Arial" charset="0"/>
                </a:rPr>
                <a:t>Israel and Judah</a:t>
              </a:r>
              <a:endParaRPr lang="en-US" sz="3200">
                <a:solidFill>
                  <a:srgbClr val="FFFFFF"/>
                </a:solidFill>
                <a:latin typeface="Times New Roman" charset="0"/>
                <a:ea typeface="ＭＳ Ｐゴシック" charset="0"/>
                <a:cs typeface="Arial" charset="0"/>
              </a:endParaRPr>
            </a:p>
          </p:txBody>
        </p:sp>
        <p:sp>
          <p:nvSpPr>
            <p:cNvPr id="118824" name="Rectangle 70"/>
            <p:cNvSpPr>
              <a:spLocks noChangeArrowheads="1"/>
            </p:cNvSpPr>
            <p:nvPr/>
          </p:nvSpPr>
          <p:spPr bwMode="auto">
            <a:xfrm>
              <a:off x="0" y="4242"/>
              <a:ext cx="5850" cy="384"/>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18818" name="Group 73"/>
          <p:cNvGrpSpPr>
            <a:grpSpLocks/>
          </p:cNvGrpSpPr>
          <p:nvPr/>
        </p:nvGrpSpPr>
        <p:grpSpPr bwMode="auto">
          <a:xfrm>
            <a:off x="385763" y="6056313"/>
            <a:ext cx="8372475" cy="654050"/>
            <a:chOff x="0" y="4626"/>
            <a:chExt cx="5850" cy="470"/>
          </a:xfrm>
        </p:grpSpPr>
        <p:sp>
          <p:nvSpPr>
            <p:cNvPr id="118821" name="Rectangle 25"/>
            <p:cNvSpPr>
              <a:spLocks noChangeArrowheads="1"/>
            </p:cNvSpPr>
            <p:nvPr/>
          </p:nvSpPr>
          <p:spPr bwMode="auto">
            <a:xfrm>
              <a:off x="43" y="4626"/>
              <a:ext cx="5764"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1900" b="1">
                  <a:solidFill>
                    <a:srgbClr val="FFFFFF"/>
                  </a:solidFill>
                  <a:latin typeface="Arial" charset="0"/>
                  <a:ea typeface="ＭＳ Ｐゴシック" charset="0"/>
                  <a:cs typeface="Arial" charset="0"/>
                </a:rPr>
                <a:t>735-710 BC (Before, During, and After the Fall of Israel)</a:t>
              </a:r>
              <a:endParaRPr lang="en-US" sz="2400">
                <a:solidFill>
                  <a:srgbClr val="FFFFFF"/>
                </a:solidFill>
                <a:latin typeface="Times New Roman" charset="0"/>
                <a:ea typeface="ＭＳ Ｐゴシック" charset="0"/>
                <a:cs typeface="Arial" charset="0"/>
              </a:endParaRPr>
            </a:p>
          </p:txBody>
        </p:sp>
        <p:sp>
          <p:nvSpPr>
            <p:cNvPr id="118822" name="Rectangle 72"/>
            <p:cNvSpPr>
              <a:spLocks noChangeArrowheads="1"/>
            </p:cNvSpPr>
            <p:nvPr/>
          </p:nvSpPr>
          <p:spPr bwMode="auto">
            <a:xfrm>
              <a:off x="0" y="4626"/>
              <a:ext cx="5850" cy="470"/>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118819"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charset="0"/>
                <a:cs typeface="Arial" charset="0"/>
              </a:rPr>
              <a:t>615</a:t>
            </a:r>
            <a:endParaRPr lang="en-US">
              <a:solidFill>
                <a:srgbClr val="000000"/>
              </a:solidFill>
              <a:latin typeface="Arial" charset="0"/>
              <a:cs typeface="Arial" charset="0"/>
            </a:endParaRPr>
          </a:p>
        </p:txBody>
      </p:sp>
      <p:sp>
        <p:nvSpPr>
          <p:cNvPr id="118820" name="Rectangle 79"/>
          <p:cNvSpPr>
            <a:spLocks noChangeArrowheads="1"/>
          </p:cNvSpPr>
          <p:nvPr/>
        </p:nvSpPr>
        <p:spPr bwMode="auto">
          <a:xfrm>
            <a:off x="381000" y="698500"/>
            <a:ext cx="838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2400">
                <a:solidFill>
                  <a:srgbClr val="FFFFFF"/>
                </a:solidFill>
                <a:latin typeface="Arial Black" charset="0"/>
                <a:ea typeface="ＭＳ Ｐゴシック" charset="0"/>
                <a:cs typeface="Times New Roman" charset="0"/>
              </a:rPr>
              <a:t>Judgment on Israel &amp; Judah for Exploitation</a:t>
            </a:r>
            <a:endParaRPr lang="en-US" sz="2800">
              <a:solidFill>
                <a:srgbClr val="FFFFFF"/>
              </a:solidFill>
              <a:latin typeface="Times New Roman" charset="0"/>
              <a:ea typeface="ＭＳ Ｐゴシック" charset="0"/>
              <a:cs typeface="Times New Roman" charset="0"/>
            </a:endParaRPr>
          </a:p>
        </p:txBody>
      </p:sp>
      <p:pic>
        <p:nvPicPr>
          <p:cNvPr id="3" name="Picture 2">
            <a:extLst>
              <a:ext uri="{FF2B5EF4-FFF2-40B4-BE49-F238E27FC236}">
                <a16:creationId xmlns:a16="http://schemas.microsoft.com/office/drawing/2014/main" id="{4E0D96BE-2551-CF46-9617-01BCC143E2F0}"/>
              </a:ext>
            </a:extLst>
          </p:cNvPr>
          <p:cNvPicPr>
            <a:picLocks noChangeAspect="1"/>
          </p:cNvPicPr>
          <p:nvPr/>
        </p:nvPicPr>
        <p:blipFill>
          <a:blip r:embed="rId3"/>
          <a:stretch>
            <a:fillRect/>
          </a:stretch>
        </p:blipFill>
        <p:spPr>
          <a:xfrm>
            <a:off x="4909293" y="31585"/>
            <a:ext cx="955294" cy="532144"/>
          </a:xfrm>
          <a:prstGeom prst="rect">
            <a:avLst/>
          </a:prstGeom>
        </p:spPr>
      </p:pic>
    </p:spTree>
    <p:extLst>
      <p:ext uri="{BB962C8B-B14F-4D97-AF65-F5344CB8AC3E}">
        <p14:creationId xmlns:p14="http://schemas.microsoft.com/office/powerpoint/2010/main" val="388126321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8788"/>
                                        </p:tgtEl>
                                        <p:attrNameLst>
                                          <p:attrName>style.visibility</p:attrName>
                                        </p:attrNameLst>
                                      </p:cBhvr>
                                      <p:to>
                                        <p:strVal val="visible"/>
                                      </p:to>
                                    </p:set>
                                    <p:anim calcmode="lin" valueType="num">
                                      <p:cBhvr additive="base">
                                        <p:cTn id="7" dur="500" fill="hold"/>
                                        <p:tgtEl>
                                          <p:spTgt spid="118788"/>
                                        </p:tgtEl>
                                        <p:attrNameLst>
                                          <p:attrName>ppt_x</p:attrName>
                                        </p:attrNameLst>
                                      </p:cBhvr>
                                      <p:tavLst>
                                        <p:tav tm="0">
                                          <p:val>
                                            <p:strVal val="#ppt_x"/>
                                          </p:val>
                                        </p:tav>
                                        <p:tav tm="100000">
                                          <p:val>
                                            <p:strVal val="#ppt_x"/>
                                          </p:val>
                                        </p:tav>
                                      </p:tavLst>
                                    </p:anim>
                                    <p:anim calcmode="lin" valueType="num">
                                      <p:cBhvr additive="base">
                                        <p:cTn id="8" dur="500" fill="hold"/>
                                        <p:tgtEl>
                                          <p:spTgt spid="1187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7589520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alphaModFix amt="25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Rectangle 2"/>
          <p:cNvSpPr txBox="1">
            <a:spLocks noChangeArrowheads="1"/>
          </p:cNvSpPr>
          <p:nvPr/>
        </p:nvSpPr>
        <p:spPr>
          <a:xfrm>
            <a:off x="0" y="258414"/>
            <a:ext cx="9144000" cy="1463696"/>
          </a:xfrm>
          <a:prstGeom prst="rect">
            <a:avLst/>
          </a:prstGeom>
          <a:effectLst>
            <a:outerShdw blurRad="63500" dist="35921" dir="2700000" algn="ctr" rotWithShape="0">
              <a:schemeClr val="tx2">
                <a:alpha val="74998"/>
              </a:schemeClr>
            </a:outerShdw>
          </a:effectLst>
        </p:spPr>
        <p:txBody>
          <a:bodyPr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ea typeface="ＭＳ Ｐゴシック" charset="0"/>
                <a:cs typeface="ＭＳ Ｐゴシック" charset="0"/>
                <a:sym typeface="Arial"/>
                <a:rtl val="0"/>
              </a:rPr>
              <a:t>Back To Rick </a:t>
            </a:r>
          </a:p>
          <a:p>
            <a:pPr>
              <a:defRPr/>
            </a:pPr>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ea typeface="ＭＳ Ｐゴシック" charset="0"/>
                <a:cs typeface="ＭＳ Ｐゴシック" charset="0"/>
                <a:sym typeface="Arial"/>
                <a:rtl val="0"/>
              </a:rPr>
              <a:t>and the Sermon on Micah</a:t>
            </a:r>
          </a:p>
        </p:txBody>
      </p:sp>
    </p:spTree>
    <p:extLst>
      <p:ext uri="{BB962C8B-B14F-4D97-AF65-F5344CB8AC3E}">
        <p14:creationId xmlns:p14="http://schemas.microsoft.com/office/powerpoint/2010/main" val="59482458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82993"/>
            <a:ext cx="9144000" cy="829727"/>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Get others out of their bind.</a:t>
            </a:r>
          </a:p>
        </p:txBody>
      </p:sp>
      <p:pic>
        <p:nvPicPr>
          <p:cNvPr id="2" name="Picture 1"/>
          <p:cNvPicPr>
            <a:picLocks noChangeAspect="1"/>
          </p:cNvPicPr>
          <p:nvPr/>
        </p:nvPicPr>
        <p:blipFill>
          <a:blip r:embed="rId3"/>
          <a:stretch>
            <a:fillRect/>
          </a:stretch>
        </p:blipFill>
        <p:spPr>
          <a:xfrm>
            <a:off x="736600" y="1714500"/>
            <a:ext cx="7670800" cy="3429000"/>
          </a:xfrm>
          <a:prstGeom prst="rect">
            <a:avLst/>
          </a:prstGeom>
        </p:spPr>
      </p:pic>
    </p:spTree>
    <p:extLst>
      <p:ext uri="{BB962C8B-B14F-4D97-AF65-F5344CB8AC3E}">
        <p14:creationId xmlns:p14="http://schemas.microsoft.com/office/powerpoint/2010/main" val="2613537634"/>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151554" name="Picture 10"/>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1082675"/>
            <a:ext cx="5133975" cy="6234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555" name="Text Box 4"/>
          <p:cNvSpPr txBox="1">
            <a:spLocks noChangeArrowheads="1"/>
          </p:cNvSpPr>
          <p:nvPr/>
        </p:nvSpPr>
        <p:spPr bwMode="auto">
          <a:xfrm>
            <a:off x="228600" y="1143000"/>
            <a:ext cx="7696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endParaRPr lang="en-US" sz="4400" b="1" i="1">
              <a:solidFill>
                <a:srgbClr val="FF9933"/>
              </a:solidFill>
              <a:latin typeface="Arial" charset="0"/>
              <a:cs typeface="Arial" charset="0"/>
            </a:endParaRPr>
          </a:p>
        </p:txBody>
      </p:sp>
      <p:sp>
        <p:nvSpPr>
          <p:cNvPr id="151556"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390" name="Text Box 6"/>
          <p:cNvSpPr txBox="1">
            <a:spLocks noChangeArrowheads="1"/>
          </p:cNvSpPr>
          <p:nvPr/>
        </p:nvSpPr>
        <p:spPr bwMode="auto">
          <a:xfrm>
            <a:off x="2483768" y="1759496"/>
            <a:ext cx="6444208" cy="22508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lnSpc>
                <a:spcPct val="110000"/>
              </a:lnSpc>
              <a:spcBef>
                <a:spcPct val="0"/>
              </a:spcBef>
              <a:spcAft>
                <a:spcPct val="0"/>
              </a:spcAft>
              <a:defRPr/>
            </a:pPr>
            <a:r>
              <a:rPr lang="en-US" sz="3200" b="1" dirty="0">
                <a:solidFill>
                  <a:srgbClr val="FFFFFF"/>
                </a:solidFill>
                <a:effectLst>
                  <a:glow rad="228600">
                    <a:srgbClr val="000000"/>
                  </a:glow>
                </a:effectLst>
                <a:latin typeface="Arial" charset="0"/>
              </a:rPr>
              <a:t>Micah has one of the highest foretelling proportions of the prophetic books (70% of the content).  It predicts:</a:t>
            </a:r>
          </a:p>
        </p:txBody>
      </p:sp>
      <p:pic>
        <p:nvPicPr>
          <p:cNvPr id="151558" name="Picture 7" descr="candle"/>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92" name="Text Box 8"/>
          <p:cNvSpPr txBox="1">
            <a:spLocks noChangeArrowheads="1"/>
          </p:cNvSpPr>
          <p:nvPr/>
        </p:nvSpPr>
        <p:spPr bwMode="auto">
          <a:xfrm>
            <a:off x="2411760" y="4330839"/>
            <a:ext cx="2678832"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defPPr>
              <a:defRPr lang="en-US"/>
            </a:defPPr>
            <a:lvl1pPr marL="349250" indent="-349250" eaLnBrk="1" hangingPunct="1">
              <a:buFontTx/>
              <a:buChar char="•"/>
              <a:defRPr sz="3200" b="1">
                <a:solidFill>
                  <a:schemeClr val="bg1"/>
                </a:solidFill>
                <a:latin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defTabSz="914400" fontAlgn="base">
              <a:spcBef>
                <a:spcPct val="0"/>
              </a:spcBef>
              <a:spcAft>
                <a:spcPct val="0"/>
              </a:spcAft>
              <a:defRPr/>
            </a:pPr>
            <a:r>
              <a:rPr lang="en-US" dirty="0">
                <a:solidFill>
                  <a:srgbClr val="FFFFFF"/>
                </a:solidFill>
                <a:effectLst>
                  <a:glow rad="228600">
                    <a:srgbClr val="000000"/>
                  </a:glow>
                </a:effectLst>
                <a:ea typeface="ＭＳ Ｐゴシック" charset="0"/>
                <a:cs typeface="ＭＳ Ｐゴシック" charset="0"/>
              </a:rPr>
              <a:t>the falls of Samaria and Jerusalem</a:t>
            </a:r>
          </a:p>
        </p:txBody>
      </p:sp>
      <p:sp>
        <p:nvSpPr>
          <p:cNvPr id="137223" name="Rectangle 9"/>
          <p:cNvSpPr>
            <a:spLocks noGrp="1" noChangeArrowheads="1"/>
          </p:cNvSpPr>
          <p:nvPr>
            <p:ph type="title" idx="4294967295"/>
          </p:nvPr>
        </p:nvSpPr>
        <p:spPr>
          <a:xfrm>
            <a:off x="381000" y="692696"/>
            <a:ext cx="7772400" cy="936104"/>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l" eaLnBrk="1" hangingPunct="1">
              <a:defRPr/>
            </a:pPr>
            <a:r>
              <a:rPr lang="en-US" i="1" dirty="0">
                <a:solidFill>
                  <a:srgbClr val="FFFFFF"/>
                </a:solidFill>
                <a:effectLst>
                  <a:glow rad="228600">
                    <a:schemeClr val="tx1"/>
                  </a:glow>
                </a:effectLst>
                <a:latin typeface="Arial" charset="0"/>
                <a:ea typeface="ＭＳ Ｐゴシック" charset="0"/>
              </a:rPr>
              <a:t>Foretelling Emphasis</a:t>
            </a:r>
            <a:endParaRPr lang="en-US" dirty="0">
              <a:solidFill>
                <a:srgbClr val="FFFFFF"/>
              </a:solidFill>
              <a:effectLst>
                <a:glow rad="228600">
                  <a:schemeClr val="tx1"/>
                </a:glow>
              </a:effectLst>
              <a:latin typeface="Arial" charset="0"/>
              <a:ea typeface="ＭＳ Ｐゴシック" charset="0"/>
            </a:endParaRPr>
          </a:p>
        </p:txBody>
      </p:sp>
      <p:sp>
        <p:nvSpPr>
          <p:cNvPr id="9" name="Text Box 3"/>
          <p:cNvSpPr txBox="1">
            <a:spLocks noChangeArrowheads="1"/>
          </p:cNvSpPr>
          <p:nvPr/>
        </p:nvSpPr>
        <p:spPr bwMode="auto">
          <a:xfrm>
            <a:off x="827088" y="0"/>
            <a:ext cx="5062537" cy="85407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defTabSz="914400" fontAlgn="base">
              <a:spcBef>
                <a:spcPct val="0"/>
              </a:spcBef>
              <a:spcAft>
                <a:spcPct val="0"/>
              </a:spcAft>
              <a:defRPr/>
            </a:pPr>
            <a:r>
              <a:rPr lang="en-US" sz="4800" b="1" dirty="0">
                <a:solidFill>
                  <a:srgbClr val="FFFF00"/>
                </a:solidFill>
                <a:latin typeface="Tempus Sans ITC" pitchFamily="82" charset="0"/>
                <a:ea typeface="ＭＳ Ｐゴシック" charset="0"/>
                <a:cs typeface="ＭＳ Ｐゴシック" charset="0"/>
              </a:rPr>
              <a:t>Interesting Facts</a:t>
            </a:r>
          </a:p>
        </p:txBody>
      </p:sp>
      <p:sp>
        <p:nvSpPr>
          <p:cNvPr id="151562"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charset="0"/>
                <a:cs typeface="Arial" charset="0"/>
              </a:rPr>
              <a:t>616</a:t>
            </a:r>
            <a:endParaRPr lang="en-US">
              <a:solidFill>
                <a:srgbClr val="000000"/>
              </a:solidFill>
              <a:latin typeface="Arial" charset="0"/>
              <a:cs typeface="Arial" charset="0"/>
            </a:endParaRPr>
          </a:p>
        </p:txBody>
      </p:sp>
      <p:sp>
        <p:nvSpPr>
          <p:cNvPr id="10" name="Text Box 8"/>
          <p:cNvSpPr txBox="1">
            <a:spLocks noChangeArrowheads="1"/>
          </p:cNvSpPr>
          <p:nvPr/>
        </p:nvSpPr>
        <p:spPr bwMode="auto">
          <a:xfrm>
            <a:off x="5174232" y="4330839"/>
            <a:ext cx="4006280"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9250" indent="-3492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buFontTx/>
              <a:buChar char="•"/>
              <a:defRPr/>
            </a:pPr>
            <a:r>
              <a:rPr lang="en-US" sz="3200" b="1" dirty="0">
                <a:solidFill>
                  <a:srgbClr val="FFFFFF"/>
                </a:solidFill>
                <a:effectLst>
                  <a:glow rad="228600">
                    <a:srgbClr val="000000"/>
                  </a:glow>
                </a:effectLst>
                <a:latin typeface="Arial" charset="0"/>
              </a:rPr>
              <a:t>the future restoration via a remnant leading into the messianic age</a:t>
            </a:r>
          </a:p>
        </p:txBody>
      </p:sp>
    </p:spTree>
    <p:extLst>
      <p:ext uri="{BB962C8B-B14F-4D97-AF65-F5344CB8AC3E}">
        <p14:creationId xmlns:p14="http://schemas.microsoft.com/office/powerpoint/2010/main" val="254103799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6390">
                                            <p:txEl>
                                              <p:pRg st="0" end="0"/>
                                            </p:txEl>
                                          </p:spTgt>
                                        </p:tgtEl>
                                        <p:attrNameLst>
                                          <p:attrName>style.visibility</p:attrName>
                                        </p:attrNameLst>
                                      </p:cBhvr>
                                      <p:to>
                                        <p:strVal val="visible"/>
                                      </p:to>
                                    </p:set>
                                    <p:animEffect transition="in" filter="box(out)">
                                      <p:cBhvr>
                                        <p:cTn id="7" dur="500"/>
                                        <p:tgtEl>
                                          <p:spTgt spid="1639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6392">
                                            <p:txEl>
                                              <p:pRg st="0" end="0"/>
                                            </p:txEl>
                                          </p:spTgt>
                                        </p:tgtEl>
                                        <p:attrNameLst>
                                          <p:attrName>style.visibility</p:attrName>
                                        </p:attrNameLst>
                                      </p:cBhvr>
                                      <p:to>
                                        <p:strVal val="visible"/>
                                      </p:to>
                                    </p:set>
                                    <p:animEffect transition="in" filter="box(out)">
                                      <p:cBhvr>
                                        <p:cTn id="12" dur="500"/>
                                        <p:tgtEl>
                                          <p:spTgt spid="1639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ox(out)">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build="p" autoUpdateAnimBg="0"/>
      <p:bldP spid="16392" grpId="0" build="p" autoUpdateAnimBg="0"/>
      <p:bldP spid="10" grpId="0"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a:xfrm>
            <a:off x="1006502" y="0"/>
            <a:ext cx="7813970" cy="1446550"/>
          </a:xfrm>
        </p:spPr>
        <p:txBody>
          <a:bodyPr/>
          <a:lstStyle/>
          <a:p>
            <a:pPr eaLnBrk="1" hangingPunct="1"/>
            <a:r>
              <a:rPr lang="en-US" sz="4400" b="1">
                <a:latin typeface="Comic Sans MS" charset="0"/>
              </a:rPr>
              <a:t>Problems &amp; Tips in Interpreting Prophecy</a:t>
            </a:r>
          </a:p>
        </p:txBody>
      </p:sp>
      <p:sp>
        <p:nvSpPr>
          <p:cNvPr id="12291" name="Rectangle 3"/>
          <p:cNvSpPr>
            <a:spLocks noGrp="1" noChangeArrowheads="1"/>
          </p:cNvSpPr>
          <p:nvPr>
            <p:ph type="body" idx="1"/>
          </p:nvPr>
        </p:nvSpPr>
        <p:spPr>
          <a:xfrm>
            <a:off x="827584" y="2057400"/>
            <a:ext cx="8077200" cy="4800600"/>
          </a:xfrm>
        </p:spPr>
        <p:txBody>
          <a:bodyPr/>
          <a:lstStyle/>
          <a:p>
            <a:pPr eaLnBrk="1" hangingPunct="1"/>
            <a:r>
              <a:rPr lang="en-US" sz="2800" b="1">
                <a:latin typeface="Comic Sans MS" charset="0"/>
              </a:rPr>
              <a:t>Inaccurate Presuppositions</a:t>
            </a:r>
            <a:br>
              <a:rPr lang="en-US" sz="2800" b="1">
                <a:latin typeface="Comic Sans MS" charset="0"/>
              </a:rPr>
            </a:br>
            <a:br>
              <a:rPr lang="en-US" sz="2800" b="1">
                <a:latin typeface="Comic Sans MS" charset="0"/>
              </a:rPr>
            </a:br>
            <a:br>
              <a:rPr lang="en-US" sz="2800" b="1">
                <a:latin typeface="Comic Sans MS" charset="0"/>
              </a:rPr>
            </a:br>
            <a:br>
              <a:rPr lang="en-US" sz="2800" b="1">
                <a:latin typeface="Comic Sans MS" charset="0"/>
              </a:rPr>
            </a:br>
            <a:endParaRPr lang="en-US" sz="2800" b="1">
              <a:latin typeface="Comic Sans MS" charset="0"/>
            </a:endParaRPr>
          </a:p>
          <a:p>
            <a:pPr eaLnBrk="1" hangingPunct="1"/>
            <a:r>
              <a:rPr lang="en-US" sz="2800" b="1">
                <a:latin typeface="Comic Sans MS" charset="0"/>
              </a:rPr>
              <a:t>Prophets were mainly covenant enforcers based on the Mosaic law</a:t>
            </a:r>
          </a:p>
        </p:txBody>
      </p:sp>
      <p:sp>
        <p:nvSpPr>
          <p:cNvPr id="110595" name="Text Box 9"/>
          <p:cNvSpPr txBox="1">
            <a:spLocks noChangeArrowheads="1"/>
          </p:cNvSpPr>
          <p:nvPr/>
        </p:nvSpPr>
        <p:spPr bwMode="auto">
          <a:xfrm>
            <a:off x="8382000" y="7620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2000" b="1">
                <a:solidFill>
                  <a:srgbClr val="000000"/>
                </a:solidFill>
                <a:latin typeface="Arial" charset="0"/>
                <a:cs typeface="Arial" charset="0"/>
              </a:rPr>
              <a:t>438</a:t>
            </a:r>
          </a:p>
        </p:txBody>
      </p:sp>
      <p:sp>
        <p:nvSpPr>
          <p:cNvPr id="5" name="Rectangle 3"/>
          <p:cNvSpPr txBox="1">
            <a:spLocks noChangeArrowheads="1"/>
          </p:cNvSpPr>
          <p:nvPr/>
        </p:nvSpPr>
        <p:spPr bwMode="auto">
          <a:xfrm>
            <a:off x="1187624" y="2780928"/>
            <a:ext cx="2808312" cy="1584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3"/>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4"/>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2"/>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3"/>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9pPr>
          </a:lstStyle>
          <a:p>
            <a:pPr marL="0" indent="0" defTabSz="914400" eaLnBrk="1" hangingPunct="1">
              <a:buFontTx/>
              <a:buNone/>
            </a:pPr>
            <a:r>
              <a:rPr lang="en-US" sz="2400" b="1">
                <a:solidFill>
                  <a:srgbClr val="000000"/>
                </a:solidFill>
                <a:latin typeface="Comic Sans MS" charset="0"/>
              </a:rPr>
              <a:t>Ethical</a:t>
            </a:r>
            <a:br>
              <a:rPr lang="en-US" sz="2400" b="1">
                <a:solidFill>
                  <a:srgbClr val="000000"/>
                </a:solidFill>
                <a:latin typeface="Comic Sans MS" charset="0"/>
              </a:rPr>
            </a:br>
            <a:r>
              <a:rPr lang="en-US" sz="2400" b="1">
                <a:solidFill>
                  <a:srgbClr val="000000"/>
                </a:solidFill>
                <a:latin typeface="Comic Sans MS" charset="0"/>
              </a:rPr>
              <a:t>Forthtelling</a:t>
            </a:r>
            <a:br>
              <a:rPr lang="en-US" sz="2400" b="1">
                <a:solidFill>
                  <a:srgbClr val="000000"/>
                </a:solidFill>
                <a:latin typeface="Comic Sans MS" charset="0"/>
              </a:rPr>
            </a:br>
            <a:r>
              <a:rPr lang="en-US" sz="2400" b="1">
                <a:solidFill>
                  <a:srgbClr val="000000"/>
                </a:solidFill>
                <a:latin typeface="Comic Sans MS" charset="0"/>
              </a:rPr>
              <a:t>Mosaic Covenant</a:t>
            </a:r>
          </a:p>
        </p:txBody>
      </p:sp>
      <p:sp>
        <p:nvSpPr>
          <p:cNvPr id="6" name="Rectangle 3"/>
          <p:cNvSpPr txBox="1">
            <a:spLocks noChangeArrowheads="1"/>
          </p:cNvSpPr>
          <p:nvPr/>
        </p:nvSpPr>
        <p:spPr bwMode="auto">
          <a:xfrm>
            <a:off x="5832648" y="2780928"/>
            <a:ext cx="3311352" cy="1584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3"/>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4"/>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2"/>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3"/>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9pPr>
          </a:lstStyle>
          <a:p>
            <a:pPr marL="0" indent="0" defTabSz="914400" eaLnBrk="1" hangingPunct="1">
              <a:buFontTx/>
              <a:buNone/>
            </a:pPr>
            <a:r>
              <a:rPr lang="en-US" sz="2400" b="1">
                <a:solidFill>
                  <a:srgbClr val="000000"/>
                </a:solidFill>
                <a:latin typeface="Comic Sans MS" charset="0"/>
              </a:rPr>
              <a:t>Predictive</a:t>
            </a:r>
            <a:br>
              <a:rPr lang="en-US" sz="2400" b="1">
                <a:solidFill>
                  <a:srgbClr val="000000"/>
                </a:solidFill>
                <a:latin typeface="Comic Sans MS" charset="0"/>
              </a:rPr>
            </a:br>
            <a:r>
              <a:rPr lang="en-US" sz="2400" b="1">
                <a:solidFill>
                  <a:srgbClr val="000000"/>
                </a:solidFill>
                <a:latin typeface="Comic Sans MS" charset="0"/>
              </a:rPr>
              <a:t>Foretelling</a:t>
            </a:r>
            <a:br>
              <a:rPr lang="en-US" sz="2400" b="1">
                <a:solidFill>
                  <a:srgbClr val="000000"/>
                </a:solidFill>
                <a:latin typeface="Comic Sans MS" charset="0"/>
              </a:rPr>
            </a:br>
            <a:r>
              <a:rPr lang="en-US" sz="2400" b="1">
                <a:solidFill>
                  <a:srgbClr val="000000"/>
                </a:solidFill>
                <a:latin typeface="Comic Sans MS" charset="0"/>
              </a:rPr>
              <a:t>Abrahamic Covenant</a:t>
            </a:r>
          </a:p>
        </p:txBody>
      </p:sp>
      <p:sp>
        <p:nvSpPr>
          <p:cNvPr id="2" name="Striped Right Arrow 1"/>
          <p:cNvSpPr/>
          <p:nvPr/>
        </p:nvSpPr>
        <p:spPr bwMode="auto">
          <a:xfrm>
            <a:off x="5256584" y="2996952"/>
            <a:ext cx="648072" cy="792088"/>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fontAlgn="base">
              <a:spcBef>
                <a:spcPct val="0"/>
              </a:spcBef>
              <a:spcAft>
                <a:spcPct val="0"/>
              </a:spcAft>
            </a:pPr>
            <a:endParaRPr lang="en-US" sz="2400">
              <a:solidFill>
                <a:srgbClr val="000000"/>
              </a:solidFill>
              <a:latin typeface="Comic Sans MS" pitchFamily="-128" charset="0"/>
              <a:ea typeface="ＭＳ Ｐゴシック" charset="0"/>
              <a:cs typeface="ＭＳ Ｐゴシック" charset="0"/>
            </a:endParaRPr>
          </a:p>
        </p:txBody>
      </p:sp>
      <p:sp>
        <p:nvSpPr>
          <p:cNvPr id="8" name="Striped Right Arrow 7"/>
          <p:cNvSpPr/>
          <p:nvPr/>
        </p:nvSpPr>
        <p:spPr bwMode="auto">
          <a:xfrm rot="10800000">
            <a:off x="3563888" y="2996952"/>
            <a:ext cx="648072" cy="792088"/>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fontAlgn="base">
              <a:spcBef>
                <a:spcPct val="0"/>
              </a:spcBef>
              <a:spcAft>
                <a:spcPct val="0"/>
              </a:spcAft>
            </a:pPr>
            <a:endParaRPr lang="en-US" sz="2400">
              <a:solidFill>
                <a:srgbClr val="000000"/>
              </a:solidFill>
              <a:latin typeface="Comic Sans MS" pitchFamily="-128" charset="0"/>
              <a:ea typeface="ＭＳ Ｐゴシック" charset="0"/>
              <a:cs typeface="ＭＳ Ｐゴシック" charset="0"/>
            </a:endParaRP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942500" flipH="1">
            <a:off x="4038474" y="2725233"/>
            <a:ext cx="1377674" cy="1401264"/>
          </a:xfrm>
          <a:prstGeom prst="rect">
            <a:avLst/>
          </a:prstGeom>
        </p:spPr>
      </p:pic>
    </p:spTree>
    <p:extLst>
      <p:ext uri="{BB962C8B-B14F-4D97-AF65-F5344CB8AC3E}">
        <p14:creationId xmlns:p14="http://schemas.microsoft.com/office/powerpoint/2010/main" val="13849198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2291">
                                            <p:txEl>
                                              <p:pRg st="1" end="1"/>
                                            </p:txEl>
                                          </p:spTgt>
                                        </p:tgtEl>
                                        <p:attrNameLst>
                                          <p:attrName>style.visibility</p:attrName>
                                        </p:attrNameLst>
                                      </p:cBhvr>
                                      <p:to>
                                        <p:strVal val="visible"/>
                                      </p:to>
                                    </p:set>
                                    <p:anim calcmode="lin" valueType="num">
                                      <p:cBhvr additive="base">
                                        <p:cTn id="20" dur="500" fill="hold"/>
                                        <p:tgtEl>
                                          <p:spTgt spid="12291">
                                            <p:txEl>
                                              <p:pRg st="1" end="1"/>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22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right)">
                                      <p:cBhvr>
                                        <p:cTn id="26" dur="500"/>
                                        <p:tgtEl>
                                          <p:spTgt spid="8"/>
                                        </p:tgtEl>
                                      </p:cBhvr>
                                    </p:animEffect>
                                  </p:childTnLst>
                                </p:cTn>
                              </p:par>
                            </p:childTnLst>
                          </p:cTn>
                        </p:par>
                        <p:par>
                          <p:cTn id="27" fill="hold">
                            <p:stCondLst>
                              <p:cond delay="500"/>
                            </p:stCondLst>
                            <p:childTnLst>
                              <p:par>
                                <p:cTn id="28" presetID="2" presetClass="entr" presetSubtype="8" fill="hold" grpId="0" nodeType="after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 calcmode="lin" valueType="num">
                                      <p:cBhvr additive="base">
                                        <p:cTn id="30"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left)">
                                      <p:cBhvr>
                                        <p:cTn id="36" dur="500"/>
                                        <p:tgtEl>
                                          <p:spTgt spid="2"/>
                                        </p:tgtEl>
                                      </p:cBhvr>
                                    </p:animEffect>
                                  </p:childTnLst>
                                </p:cTn>
                              </p:par>
                            </p:childTnLst>
                          </p:cTn>
                        </p:par>
                        <p:par>
                          <p:cTn id="37" fill="hold">
                            <p:stCondLst>
                              <p:cond delay="500"/>
                            </p:stCondLst>
                            <p:childTnLst>
                              <p:par>
                                <p:cTn id="38" presetID="2" presetClass="entr" presetSubtype="2" fill="hold" grpId="0" nodeType="afterEffect">
                                  <p:stCondLst>
                                    <p:cond delay="0"/>
                                  </p:stCondLst>
                                  <p:childTnLst>
                                    <p:set>
                                      <p:cBhvr>
                                        <p:cTn id="39" dur="1" fill="hold">
                                          <p:stCondLst>
                                            <p:cond delay="0"/>
                                          </p:stCondLst>
                                        </p:cTn>
                                        <p:tgtEl>
                                          <p:spTgt spid="6">
                                            <p:txEl>
                                              <p:pRg st="0" end="0"/>
                                            </p:txEl>
                                          </p:spTgt>
                                        </p:tgtEl>
                                        <p:attrNameLst>
                                          <p:attrName>style.visibility</p:attrName>
                                        </p:attrNameLst>
                                      </p:cBhvr>
                                      <p:to>
                                        <p:strVal val="visible"/>
                                      </p:to>
                                    </p:set>
                                    <p:anim calcmode="lin" valueType="num">
                                      <p:cBhvr additive="base">
                                        <p:cTn id="40"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P spid="5" grpId="0" build="p" autoUpdateAnimBg="0"/>
      <p:bldP spid="6" grpId="0" build="p" autoUpdateAnimBg="0"/>
      <p:bldP spid="2" grpId="0" animBg="1"/>
      <p:bldP spid="8"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a:xfrm>
            <a:off x="519113" y="536575"/>
            <a:ext cx="8594725" cy="769938"/>
          </a:xfrm>
        </p:spPr>
        <p:txBody>
          <a:bodyPr/>
          <a:lstStyle/>
          <a:p>
            <a:pPr eaLnBrk="1" hangingPunct="1"/>
            <a:r>
              <a:rPr lang="en-US" sz="4400" b="1">
                <a:latin typeface="Comic Sans MS" charset="0"/>
              </a:rPr>
              <a:t>The Prophetic Message</a:t>
            </a:r>
          </a:p>
        </p:txBody>
      </p:sp>
      <p:sp>
        <p:nvSpPr>
          <p:cNvPr id="12291" name="Rectangle 3"/>
          <p:cNvSpPr>
            <a:spLocks noGrp="1" noChangeArrowheads="1"/>
          </p:cNvSpPr>
          <p:nvPr>
            <p:ph type="body" idx="1"/>
          </p:nvPr>
        </p:nvSpPr>
        <p:spPr/>
        <p:txBody>
          <a:bodyPr/>
          <a:lstStyle/>
          <a:p>
            <a:pPr eaLnBrk="1" hangingPunct="1"/>
            <a:r>
              <a:rPr lang="en-US" b="1">
                <a:latin typeface="Comic Sans MS" charset="0"/>
              </a:rPr>
              <a:t>The prophets were not pushovers. They went against the tide to preach the word of Yahweh to a rebellious nation.</a:t>
            </a:r>
          </a:p>
        </p:txBody>
      </p:sp>
      <p:sp>
        <p:nvSpPr>
          <p:cNvPr id="110595" name="Text Box 9"/>
          <p:cNvSpPr txBox="1">
            <a:spLocks noChangeArrowheads="1"/>
          </p:cNvSpPr>
          <p:nvPr/>
        </p:nvSpPr>
        <p:spPr bwMode="auto">
          <a:xfrm>
            <a:off x="8382000" y="7620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2000" b="1">
                <a:solidFill>
                  <a:srgbClr val="000000"/>
                </a:solidFill>
                <a:latin typeface="Arial" charset="0"/>
                <a:cs typeface="Arial" charset="0"/>
              </a:rPr>
              <a:t>438</a:t>
            </a:r>
          </a:p>
        </p:txBody>
      </p:sp>
    </p:spTree>
    <p:extLst>
      <p:ext uri="{BB962C8B-B14F-4D97-AF65-F5344CB8AC3E}">
        <p14:creationId xmlns:p14="http://schemas.microsoft.com/office/powerpoint/2010/main" val="9113563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7" name="Rectangle 2"/>
          <p:cNvSpPr>
            <a:spLocks noChangeArrowheads="1"/>
          </p:cNvSpPr>
          <p:nvPr/>
        </p:nvSpPr>
        <p:spPr bwMode="auto">
          <a:xfrm>
            <a:off x="519113" y="536575"/>
            <a:ext cx="8594725"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defTabSz="914400" fontAlgn="base">
              <a:spcBef>
                <a:spcPct val="0"/>
              </a:spcBef>
              <a:spcAft>
                <a:spcPct val="0"/>
              </a:spcAft>
            </a:pPr>
            <a:r>
              <a:rPr lang="en-US" sz="4400" b="1">
                <a:solidFill>
                  <a:srgbClr val="000000"/>
                </a:solidFill>
                <a:latin typeface="Comic Sans MS" charset="0"/>
                <a:ea typeface="ＭＳ Ｐゴシック" charset="0"/>
                <a:cs typeface="ＭＳ Ｐゴシック" charset="0"/>
              </a:rPr>
              <a:t>The Prophetic Message</a:t>
            </a:r>
          </a:p>
        </p:txBody>
      </p:sp>
      <p:sp>
        <p:nvSpPr>
          <p:cNvPr id="38915" name="Rectangle 3"/>
          <p:cNvSpPr>
            <a:spLocks noGrp="1" noChangeArrowheads="1"/>
          </p:cNvSpPr>
          <p:nvPr>
            <p:ph type="body" idx="1"/>
          </p:nvPr>
        </p:nvSpPr>
        <p:spPr>
          <a:xfrm>
            <a:off x="900113" y="2057400"/>
            <a:ext cx="8243887" cy="4540250"/>
          </a:xfrm>
        </p:spPr>
        <p:txBody>
          <a:bodyPr/>
          <a:lstStyle/>
          <a:p>
            <a:pPr eaLnBrk="1" hangingPunct="1"/>
            <a:r>
              <a:rPr lang="en-US" b="1">
                <a:latin typeface="Comic Sans MS" charset="0"/>
              </a:rPr>
              <a:t>A major concern posed by the prophets was idolatry.</a:t>
            </a:r>
          </a:p>
          <a:p>
            <a:pPr eaLnBrk="1" hangingPunct="1"/>
            <a:r>
              <a:rPr lang="en-US" b="1">
                <a:latin typeface="Comic Sans MS" charset="0"/>
              </a:rPr>
              <a:t>But they also had social and economic concerns. </a:t>
            </a:r>
          </a:p>
          <a:p>
            <a:pPr eaLnBrk="1" hangingPunct="1"/>
            <a:r>
              <a:rPr lang="en-US" b="1">
                <a:latin typeface="Comic Sans MS" charset="0"/>
              </a:rPr>
              <a:t>They spoke pronouncements of judgments to steer the nation away from the curses.</a:t>
            </a:r>
          </a:p>
        </p:txBody>
      </p:sp>
      <p:sp>
        <p:nvSpPr>
          <p:cNvPr id="111619" name="Rectangle 4"/>
          <p:cNvSpPr>
            <a:spLocks noGrp="1" noChangeArrowheads="1"/>
          </p:cNvSpPr>
          <p:nvPr>
            <p:ph type="title"/>
          </p:nvPr>
        </p:nvSpPr>
        <p:spPr>
          <a:xfrm>
            <a:off x="519113" y="536575"/>
            <a:ext cx="8594725" cy="769938"/>
          </a:xfrm>
        </p:spPr>
        <p:txBody>
          <a:bodyPr/>
          <a:lstStyle/>
          <a:p>
            <a:pPr eaLnBrk="1" hangingPunct="1"/>
            <a:r>
              <a:rPr lang="en-US" sz="4400" b="1">
                <a:latin typeface="Comic Sans MS" charset="0"/>
              </a:rPr>
              <a:t>The Prophetic Message</a:t>
            </a:r>
          </a:p>
        </p:txBody>
      </p:sp>
    </p:spTree>
    <p:extLst>
      <p:ext uri="{BB962C8B-B14F-4D97-AF65-F5344CB8AC3E}">
        <p14:creationId xmlns:p14="http://schemas.microsoft.com/office/powerpoint/2010/main" val="25625861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 calcmode="lin" valueType="num">
                                      <p:cBhvr additive="base">
                                        <p:cTn id="7" dur="500" fill="hold"/>
                                        <p:tgtEl>
                                          <p:spTgt spid="389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9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915">
                                            <p:txEl>
                                              <p:pRg st="1" end="1"/>
                                            </p:txEl>
                                          </p:spTgt>
                                        </p:tgtEl>
                                        <p:attrNameLst>
                                          <p:attrName>style.visibility</p:attrName>
                                        </p:attrNameLst>
                                      </p:cBhvr>
                                      <p:to>
                                        <p:strVal val="visible"/>
                                      </p:to>
                                    </p:set>
                                    <p:anim calcmode="lin" valueType="num">
                                      <p:cBhvr additive="base">
                                        <p:cTn id="13" dur="500" fill="hold"/>
                                        <p:tgtEl>
                                          <p:spTgt spid="389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89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8915">
                                            <p:txEl>
                                              <p:pRg st="2" end="2"/>
                                            </p:txEl>
                                          </p:spTgt>
                                        </p:tgtEl>
                                        <p:attrNameLst>
                                          <p:attrName>style.visibility</p:attrName>
                                        </p:attrNameLst>
                                      </p:cBhvr>
                                      <p:to>
                                        <p:strVal val="visible"/>
                                      </p:to>
                                    </p:set>
                                    <p:anim calcmode="lin" valueType="num">
                                      <p:cBhvr additive="base">
                                        <p:cTn id="19" dur="500" fill="hold"/>
                                        <p:tgtEl>
                                          <p:spTgt spid="3891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891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62"/>
            <a:ext cx="9144000" cy="1428750"/>
          </a:xfrm>
          <a:effectLst>
            <a:outerShdw blurRad="63500" dist="35921" dir="2700000" algn="ctr" rotWithShape="0">
              <a:schemeClr val="tx2">
                <a:alpha val="74998"/>
              </a:schemeClr>
            </a:outerShdw>
          </a:effectLst>
        </p:spPr>
        <p:txBody>
          <a:bodyPr/>
          <a:lstStyle/>
          <a:p>
            <a:pPr>
              <a:defRPr/>
            </a:pPr>
            <a:r>
              <a:rPr lang="en-US" sz="5400" b="1" i="1" dirty="0">
                <a:effectLst>
                  <a:glow rad="876300">
                    <a:schemeClr val="tx1"/>
                  </a:glow>
                </a:effectLst>
                <a:latin typeface="Arial" charset="0"/>
                <a:ea typeface="ＭＳ Ｐゴシック" charset="0"/>
                <a:cs typeface="ＭＳ Ｐゴシック" charset="0"/>
              </a:rPr>
              <a:t>3 SERMONS</a:t>
            </a:r>
          </a:p>
        </p:txBody>
      </p:sp>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"LISTEN!"</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(1:2)</a:t>
            </a:r>
          </a:p>
        </p:txBody>
      </p:sp>
      <p:sp>
        <p:nvSpPr>
          <p:cNvPr id="7"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rPr>
              <a:t>MICAH: WHY YOU SHOULD BE GENEROUS</a:t>
            </a:r>
          </a:p>
        </p:txBody>
      </p:sp>
      <p:sp>
        <p:nvSpPr>
          <p:cNvPr id="8" name="Rectangle 2"/>
          <p:cNvSpPr txBox="1">
            <a:spLocks noChangeArrowheads="1"/>
          </p:cNvSpPr>
          <p:nvPr/>
        </p:nvSpPr>
        <p:spPr bwMode="auto">
          <a:xfrm>
            <a:off x="3270250" y="1423988"/>
            <a:ext cx="5873750" cy="31080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I. God </a:t>
            </a:r>
            <a:r>
              <a:rPr kumimoji="0" lang="en-US" sz="48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rewards</a:t>
            </a:r>
            <a: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the generous </a:t>
            </a:r>
            <a:b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br>
            <a: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(1–2). </a:t>
            </a:r>
          </a:p>
        </p:txBody>
      </p:sp>
    </p:spTree>
    <p:extLst>
      <p:ext uri="{BB962C8B-B14F-4D97-AF65-F5344CB8AC3E}">
        <p14:creationId xmlns:p14="http://schemas.microsoft.com/office/powerpoint/2010/main" val="25077015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62"/>
            <a:ext cx="9144000" cy="1428750"/>
          </a:xfrm>
          <a:effectLst>
            <a:outerShdw blurRad="63500" dist="35921" dir="2700000" algn="ctr" rotWithShape="0">
              <a:schemeClr val="tx2">
                <a:alpha val="74998"/>
              </a:schemeClr>
            </a:outerShdw>
          </a:effectLst>
        </p:spPr>
        <p:txBody>
          <a:bodyPr/>
          <a:lstStyle/>
          <a:p>
            <a:pPr>
              <a:defRPr/>
            </a:pPr>
            <a:r>
              <a:rPr lang="en-US" sz="5400" b="1" i="1" dirty="0">
                <a:effectLst>
                  <a:glow rad="876300">
                    <a:schemeClr val="tx1"/>
                  </a:glow>
                </a:effectLst>
                <a:latin typeface="Arial" charset="0"/>
                <a:ea typeface="ＭＳ Ｐゴシック" charset="0"/>
                <a:cs typeface="ＭＳ Ｐゴシック" charset="0"/>
              </a:rPr>
              <a:t>MICAH'S 3 SERMONS</a:t>
            </a:r>
          </a:p>
        </p:txBody>
      </p:sp>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latin typeface="Helvetica Neue Black Condensed"/>
                <a:ea typeface="ＭＳ Ｐゴシック" charset="0"/>
                <a:cs typeface="Helvetica Neue Black Condensed"/>
              </a:rPr>
              <a:t>"LISTEN!"</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(1:2)</a:t>
            </a:r>
          </a:p>
        </p:txBody>
      </p:sp>
      <p:sp>
        <p:nvSpPr>
          <p:cNvPr id="5" name="Rectangle 2"/>
          <p:cNvSpPr txBox="1">
            <a:spLocks noChangeArrowheads="1"/>
          </p:cNvSpPr>
          <p:nvPr/>
        </p:nvSpPr>
        <p:spPr bwMode="auto">
          <a:xfrm>
            <a:off x="3179372"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latin typeface="Helvetica Neue Black Condensed"/>
                <a:ea typeface="ＭＳ Ｐゴシック" charset="0"/>
                <a:cs typeface="Helvetica Neue Black Condensed"/>
              </a:rPr>
              <a:t>"LISTEN!"</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(3:1)</a:t>
            </a:r>
          </a:p>
        </p:txBody>
      </p:sp>
      <p:sp>
        <p:nvSpPr>
          <p:cNvPr id="7"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a:solidFill>
                  <a:srgbClr val="FFFFFF"/>
                </a:solidFill>
                <a:effectLst>
                  <a:glow rad="876300">
                    <a:srgbClr val="000000"/>
                  </a:glow>
                </a:effectLst>
                <a:latin typeface="Arial" charset="0"/>
                <a:ea typeface="ＭＳ Ｐゴシック" charset="0"/>
                <a:cs typeface="ＭＳ Ｐゴシック" charset="0"/>
              </a:rPr>
              <a:t>WHY YOU SHOULD BE GENEROUS</a:t>
            </a:r>
          </a:p>
        </p:txBody>
      </p:sp>
      <p:sp>
        <p:nvSpPr>
          <p:cNvPr id="8" name="Rectangle 2"/>
          <p:cNvSpPr txBox="1">
            <a:spLocks noChangeArrowheads="1"/>
          </p:cNvSpPr>
          <p:nvPr/>
        </p:nvSpPr>
        <p:spPr bwMode="auto">
          <a:xfrm>
            <a:off x="6022584" y="1111250"/>
            <a:ext cx="3121416" cy="3789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i="1" dirty="0">
                <a:solidFill>
                  <a:srgbClr val="FFFFFF"/>
                </a:solidFill>
                <a:effectLst>
                  <a:glow rad="241300">
                    <a:srgbClr val="000000"/>
                  </a:glow>
                </a:effectLst>
                <a:latin typeface="Arial" charset="0"/>
                <a:ea typeface="ＭＳ Ｐゴシック" charset="0"/>
                <a:cs typeface="ＭＳ Ｐゴシック" charset="0"/>
              </a:rPr>
              <a:t>II. God </a:t>
            </a:r>
            <a:r>
              <a:rPr lang="en-US" sz="4800" b="1" i="1" dirty="0">
                <a:solidFill>
                  <a:srgbClr val="FFFF00"/>
                </a:solidFill>
                <a:effectLst>
                  <a:glow rad="241300">
                    <a:srgbClr val="000000"/>
                  </a:glow>
                </a:effectLst>
                <a:latin typeface="Arial" charset="0"/>
                <a:ea typeface="ＭＳ Ｐゴシック" charset="0"/>
                <a:cs typeface="ＭＳ Ｐゴシック" charset="0"/>
              </a:rPr>
              <a:t>comforts</a:t>
            </a:r>
            <a:r>
              <a:rPr lang="en-US" sz="4800" b="1" i="1" dirty="0">
                <a:solidFill>
                  <a:srgbClr val="FFFFFF"/>
                </a:solidFill>
                <a:effectLst>
                  <a:glow rad="241300">
                    <a:srgbClr val="000000"/>
                  </a:glow>
                </a:effectLst>
                <a:latin typeface="Arial" charset="0"/>
                <a:ea typeface="ＭＳ Ｐゴシック" charset="0"/>
                <a:cs typeface="ＭＳ Ｐゴシック" charset="0"/>
              </a:rPr>
              <a:t> the generous (3–5).</a:t>
            </a:r>
          </a:p>
        </p:txBody>
      </p:sp>
    </p:spTree>
    <p:extLst>
      <p:ext uri="{BB962C8B-B14F-4D97-AF65-F5344CB8AC3E}">
        <p14:creationId xmlns:p14="http://schemas.microsoft.com/office/powerpoint/2010/main" val="7557409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Micah 3</a:t>
            </a:r>
          </a:p>
        </p:txBody>
      </p:sp>
    </p:spTree>
    <p:extLst>
      <p:ext uri="{BB962C8B-B14F-4D97-AF65-F5344CB8AC3E}">
        <p14:creationId xmlns:p14="http://schemas.microsoft.com/office/powerpoint/2010/main" val="4053665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4409512" y="1719683"/>
            <a:ext cx="5288340" cy="4180635"/>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7" name="TextBox 3"/>
          <p:cNvSpPr txBox="1">
            <a:spLocks noChangeArrowheads="1"/>
          </p:cNvSpPr>
          <p:nvPr/>
        </p:nvSpPr>
        <p:spPr bwMode="auto">
          <a:xfrm>
            <a:off x="107504" y="908720"/>
            <a:ext cx="7128792" cy="3108544"/>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dirty="0">
                <a:solidFill>
                  <a:prstClr val="black"/>
                </a:solidFill>
              </a:rPr>
              <a:t>1 </a:t>
            </a:r>
            <a:r>
              <a:rPr lang="en-US" sz="2800" b="1" dirty="0">
                <a:solidFill>
                  <a:srgbClr val="0000FF"/>
                </a:solidFill>
              </a:rPr>
              <a:t>M</a:t>
            </a:r>
            <a:r>
              <a:rPr lang="en-US" sz="2800" dirty="0">
                <a:solidFill>
                  <a:prstClr val="black"/>
                </a:solidFill>
              </a:rPr>
              <a:t>essages against Samaria, Jerusalem</a:t>
            </a:r>
          </a:p>
          <a:p>
            <a:r>
              <a:rPr lang="en-US" sz="2800" dirty="0">
                <a:solidFill>
                  <a:prstClr val="black"/>
                </a:solidFill>
              </a:rPr>
              <a:t>2 </a:t>
            </a:r>
            <a:r>
              <a:rPr lang="en-US" sz="2800" b="1" dirty="0">
                <a:solidFill>
                  <a:srgbClr val="0000FF"/>
                </a:solidFill>
              </a:rPr>
              <a:t>E</a:t>
            </a:r>
            <a:r>
              <a:rPr lang="en-US" sz="2800" dirty="0">
                <a:solidFill>
                  <a:prstClr val="black"/>
                </a:solidFill>
              </a:rPr>
              <a:t>vils of Israel's people</a:t>
            </a:r>
          </a:p>
          <a:p>
            <a:r>
              <a:rPr lang="en-US" sz="2800" dirty="0">
                <a:solidFill>
                  <a:prstClr val="black"/>
                </a:solidFill>
              </a:rPr>
              <a:t>3 </a:t>
            </a:r>
            <a:r>
              <a:rPr lang="en-US" sz="2800" b="1" dirty="0">
                <a:solidFill>
                  <a:srgbClr val="0000FF"/>
                </a:solidFill>
              </a:rPr>
              <a:t>S</a:t>
            </a:r>
            <a:r>
              <a:rPr lang="en-US" sz="2800" dirty="0">
                <a:solidFill>
                  <a:prstClr val="black"/>
                </a:solidFill>
              </a:rPr>
              <a:t>ins of Israel's leaders</a:t>
            </a:r>
          </a:p>
          <a:p>
            <a:r>
              <a:rPr lang="en-US" sz="2800" dirty="0">
                <a:solidFill>
                  <a:prstClr val="black"/>
                </a:solidFill>
              </a:rPr>
              <a:t>4 </a:t>
            </a:r>
            <a:r>
              <a:rPr lang="en-US" sz="2800" b="1" dirty="0">
                <a:solidFill>
                  <a:srgbClr val="0000FF"/>
                </a:solidFill>
              </a:rPr>
              <a:t>S</a:t>
            </a:r>
            <a:r>
              <a:rPr lang="en-US" sz="2800" dirty="0">
                <a:solidFill>
                  <a:prstClr val="black"/>
                </a:solidFill>
              </a:rPr>
              <a:t>overeign king in Zion</a:t>
            </a:r>
          </a:p>
          <a:p>
            <a:r>
              <a:rPr lang="en-US" sz="2800" dirty="0">
                <a:solidFill>
                  <a:prstClr val="black"/>
                </a:solidFill>
              </a:rPr>
              <a:t>5 </a:t>
            </a:r>
            <a:r>
              <a:rPr lang="en-US" sz="2800" b="1" dirty="0">
                <a:solidFill>
                  <a:srgbClr val="0000FF"/>
                </a:solidFill>
              </a:rPr>
              <a:t>I</a:t>
            </a:r>
            <a:r>
              <a:rPr lang="en-US" sz="2800" dirty="0">
                <a:solidFill>
                  <a:prstClr val="black"/>
                </a:solidFill>
              </a:rPr>
              <a:t>ntroduction of Bethlehem's Messiah</a:t>
            </a:r>
          </a:p>
          <a:p>
            <a:r>
              <a:rPr lang="en-US" sz="2800" dirty="0">
                <a:solidFill>
                  <a:prstClr val="black"/>
                </a:solidFill>
              </a:rPr>
              <a:t>6 </a:t>
            </a:r>
            <a:r>
              <a:rPr lang="en-US" sz="2800" b="1" dirty="0">
                <a:solidFill>
                  <a:srgbClr val="0000FF"/>
                </a:solidFill>
              </a:rPr>
              <a:t>A</a:t>
            </a:r>
            <a:r>
              <a:rPr lang="en-US" sz="2800" dirty="0">
                <a:solidFill>
                  <a:prstClr val="black"/>
                </a:solidFill>
              </a:rPr>
              <a:t>ctions of injustice rebuked</a:t>
            </a:r>
          </a:p>
          <a:p>
            <a:r>
              <a:rPr lang="en-US" sz="2800" dirty="0">
                <a:solidFill>
                  <a:prstClr val="black"/>
                </a:solidFill>
              </a:rPr>
              <a:t>7 </a:t>
            </a:r>
            <a:r>
              <a:rPr lang="en-US" sz="2800" b="1" dirty="0">
                <a:solidFill>
                  <a:srgbClr val="0000FF"/>
                </a:solidFill>
              </a:rPr>
              <a:t>H</a:t>
            </a:r>
            <a:r>
              <a:rPr lang="en-US" sz="2800" dirty="0">
                <a:solidFill>
                  <a:prstClr val="black"/>
                </a:solidFill>
              </a:rPr>
              <a:t>ope in God's future</a:t>
            </a:r>
          </a:p>
        </p:txBody>
      </p:sp>
      <p:sp>
        <p:nvSpPr>
          <p:cNvPr id="11" name="Rectangle 10"/>
          <p:cNvSpPr/>
          <p:nvPr/>
        </p:nvSpPr>
        <p:spPr>
          <a:xfrm>
            <a:off x="1314192" y="2263388"/>
            <a:ext cx="184666" cy="276999"/>
          </a:xfrm>
          <a:prstGeom prst="rect">
            <a:avLst/>
          </a:prstGeom>
        </p:spPr>
        <p:txBody>
          <a:bodyPr wrap="none">
            <a:spAutoFit/>
          </a:bodyPr>
          <a:lstStyle/>
          <a:p>
            <a:r>
              <a:rPr lang="en-US" sz="1200">
                <a:solidFill>
                  <a:prstClr val="black"/>
                </a:solidFill>
                <a:latin typeface="Helvetica"/>
                <a:ea typeface="ＭＳ Ｐゴシック" charset="0"/>
                <a:cs typeface="ＭＳ Ｐゴシック" charset="0"/>
              </a:rPr>
              <a:t> </a:t>
            </a:r>
            <a:endParaRPr lang="en-US">
              <a:solidFill>
                <a:prstClr val="black"/>
              </a:solidFill>
              <a:latin typeface="Tw Cen MT"/>
              <a:ea typeface="ＭＳ Ｐゴシック" charset="0"/>
              <a:cs typeface="ＭＳ Ｐゴシック" charset="0"/>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a:r>
              <a:rPr lang="en-US" sz="4800" b="1">
                <a:solidFill>
                  <a:prstClr val="white"/>
                </a:solidFill>
                <a:latin typeface="Arial"/>
                <a:cs typeface="Arial"/>
              </a:rPr>
              <a:t>Micah</a:t>
            </a:r>
          </a:p>
        </p:txBody>
      </p:sp>
      <p:sp>
        <p:nvSpPr>
          <p:cNvPr id="13" name="Rectangle 12"/>
          <p:cNvSpPr/>
          <p:nvPr/>
        </p:nvSpPr>
        <p:spPr>
          <a:xfrm>
            <a:off x="0" y="-482598"/>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w Cen MT"/>
            </a:endParaRPr>
          </a:p>
        </p:txBody>
      </p:sp>
    </p:spTree>
    <p:extLst>
      <p:ext uri="{BB962C8B-B14F-4D97-AF65-F5344CB8AC3E}">
        <p14:creationId xmlns:p14="http://schemas.microsoft.com/office/powerpoint/2010/main" val="284840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11" descr="OPROF00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6019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38" name="Rectangle 4"/>
          <p:cNvSpPr>
            <a:spLocks noChangeArrowheads="1"/>
          </p:cNvSpPr>
          <p:nvPr/>
        </p:nvSpPr>
        <p:spPr bwMode="auto">
          <a:xfrm>
            <a:off x="0" y="3276600"/>
            <a:ext cx="91440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sz="1200">
                <a:solidFill>
                  <a:srgbClr val="000000"/>
                </a:solidFill>
                <a:latin typeface="Times New Roman" charset="0"/>
                <a:ea typeface="ＭＳ Ｐゴシック" charset="0"/>
                <a:cs typeface="Times New Roman" charset="0"/>
              </a:rPr>
              <a:t>Judgment for Exploitation</a:t>
            </a:r>
            <a:r>
              <a:rPr lang="en-US" sz="1400">
                <a:solidFill>
                  <a:srgbClr val="000000"/>
                </a:solidFill>
                <a:latin typeface="Times New Roman" charset="0"/>
                <a:ea typeface="ＭＳ Ｐゴシック" charset="0"/>
                <a:cs typeface="Times New Roman" charset="0"/>
              </a:rPr>
              <a:t> </a:t>
            </a:r>
            <a:endParaRPr lang="en-US" sz="2400">
              <a:solidFill>
                <a:srgbClr val="000000"/>
              </a:solidFill>
              <a:latin typeface="Times New Roman" charset="0"/>
              <a:ea typeface="ＭＳ Ｐゴシック" charset="0"/>
              <a:cs typeface="Times New Roman" charset="0"/>
            </a:endParaRPr>
          </a:p>
        </p:txBody>
      </p:sp>
      <p:sp>
        <p:nvSpPr>
          <p:cNvPr id="116739" name="Rectangle 5"/>
          <p:cNvSpPr>
            <a:spLocks noChangeArrowheads="1"/>
          </p:cNvSpPr>
          <p:nvPr/>
        </p:nvSpPr>
        <p:spPr bwMode="auto">
          <a:xfrm>
            <a:off x="0" y="3276600"/>
            <a:ext cx="91440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sz="1200">
                <a:solidFill>
                  <a:srgbClr val="000000"/>
                </a:solidFill>
                <a:latin typeface="Times New Roman" charset="0"/>
                <a:ea typeface="ＭＳ Ｐゴシック" charset="0"/>
                <a:cs typeface="Times New Roman" charset="0"/>
              </a:rPr>
              <a:t>Judgment for Exploitation</a:t>
            </a:r>
            <a:r>
              <a:rPr lang="en-US" sz="1400">
                <a:solidFill>
                  <a:srgbClr val="000000"/>
                </a:solidFill>
                <a:latin typeface="Times New Roman" charset="0"/>
                <a:ea typeface="ＭＳ Ｐゴシック" charset="0"/>
                <a:cs typeface="Times New Roman" charset="0"/>
              </a:rPr>
              <a:t> </a:t>
            </a:r>
            <a:endParaRPr lang="en-US" sz="2400">
              <a:solidFill>
                <a:srgbClr val="000000"/>
              </a:solidFill>
              <a:latin typeface="Times New Roman" charset="0"/>
              <a:ea typeface="ＭＳ Ｐゴシック" charset="0"/>
              <a:cs typeface="Times New Roman" charset="0"/>
            </a:endParaRPr>
          </a:p>
        </p:txBody>
      </p:sp>
      <p:sp>
        <p:nvSpPr>
          <p:cNvPr id="116740" name="Rectangle 12"/>
          <p:cNvSpPr>
            <a:spLocks noGrp="1" noChangeArrowheads="1"/>
          </p:cNvSpPr>
          <p:nvPr>
            <p:ph type="title" idx="4294967295"/>
          </p:nvPr>
        </p:nvSpPr>
        <p:spPr>
          <a:xfrm>
            <a:off x="0" y="5715000"/>
            <a:ext cx="9144000" cy="1143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4000">
                <a:effectLst/>
                <a:latin typeface="Arial" charset="0"/>
                <a:ea typeface="ＭＳ Ｐゴシック" charset="0"/>
              </a:rPr>
              <a:t>Micah Preached Courageously</a:t>
            </a:r>
          </a:p>
        </p:txBody>
      </p:sp>
    </p:spTree>
    <p:extLst>
      <p:ext uri="{BB962C8B-B14F-4D97-AF65-F5344CB8AC3E}">
        <p14:creationId xmlns:p14="http://schemas.microsoft.com/office/powerpoint/2010/main" val="2639051948"/>
      </p:ext>
    </p:extLst>
  </p:cSld>
  <p:clrMapOvr>
    <a:masterClrMapping/>
  </p:clrMapOvr>
  <p:transition>
    <p:fade thruBlk="1"/>
  </p:transition>
</p:sld>
</file>

<file path=ppt/slides/slide1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2:6-11</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en-US" sz="3200" b="1" i="1" dirty="0">
                <a:effectLst>
                  <a:glow rad="876300">
                    <a:schemeClr val="tx1"/>
                  </a:glow>
                </a:effectLst>
                <a:latin typeface="Arial" charset="0"/>
                <a:ea typeface="ＭＳ Ｐゴシック" charset="0"/>
                <a:cs typeface="ＭＳ Ｐゴシック" charset="0"/>
              </a:rPr>
              <a:t>Structure of Micah</a:t>
            </a: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Judgment</a:t>
            </a: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Hope</a:t>
            </a: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2:12-</a:t>
              </a:r>
              <a:br>
                <a:rPr lang="en-US" sz="2800" b="1" dirty="0">
                  <a:effectLst/>
                  <a:latin typeface="Arial" charset="0"/>
                  <a:ea typeface="ＭＳ Ｐゴシック" charset="0"/>
                  <a:cs typeface="ＭＳ Ｐゴシック" charset="0"/>
                </a:rPr>
              </a:br>
              <a:r>
                <a:rPr lang="en-US" sz="2800" b="1" dirty="0">
                  <a:effectLst/>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400" b="1" i="1" dirty="0">
                <a:effectLst/>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1190561385"/>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3-Starving Boy &amp; Missionar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36" y="-27384"/>
            <a:ext cx="9165726" cy="6192688"/>
          </a:xfrm>
          <a:prstGeom prst="rect">
            <a:avLst/>
          </a:prstGeom>
        </p:spPr>
      </p:pic>
      <p:sp>
        <p:nvSpPr>
          <p:cNvPr id="116740" name="Rectangle 12"/>
          <p:cNvSpPr>
            <a:spLocks noGrp="1" noChangeArrowheads="1"/>
          </p:cNvSpPr>
          <p:nvPr>
            <p:ph type="title" idx="4294967295"/>
          </p:nvPr>
        </p:nvSpPr>
        <p:spPr>
          <a:xfrm>
            <a:off x="0" y="6093296"/>
            <a:ext cx="9144000" cy="764704"/>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4000" dirty="0">
                <a:effectLst/>
                <a:latin typeface="Arial" charset="0"/>
                <a:ea typeface="ＭＳ Ｐゴシック" charset="0"/>
              </a:rPr>
              <a:t>Micah Taught Compassion</a:t>
            </a:r>
          </a:p>
        </p:txBody>
      </p:sp>
    </p:spTree>
    <p:extLst>
      <p:ext uri="{BB962C8B-B14F-4D97-AF65-F5344CB8AC3E}">
        <p14:creationId xmlns:p14="http://schemas.microsoft.com/office/powerpoint/2010/main" val="2120759959"/>
      </p:ext>
    </p:extLst>
  </p:cSld>
  <p:clrMapOvr>
    <a:masterClrMapping/>
  </p:clrMapOvr>
  <p:transition>
    <p:fade thruBlk="1"/>
  </p:transition>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22882" name="Text Box 3"/>
          <p:cNvSpPr txBox="1">
            <a:spLocks noChangeArrowheads="1"/>
          </p:cNvSpPr>
          <p:nvPr/>
        </p:nvSpPr>
        <p:spPr bwMode="auto">
          <a:xfrm>
            <a:off x="381000" y="1158875"/>
            <a:ext cx="7696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endParaRPr lang="en-US" sz="4400" b="1" i="1">
              <a:solidFill>
                <a:srgbClr val="FF9933"/>
              </a:solidFill>
              <a:latin typeface="Arial" charset="0"/>
              <a:cs typeface="Arial" charset="0"/>
            </a:endParaRPr>
          </a:p>
        </p:txBody>
      </p:sp>
      <p:sp>
        <p:nvSpPr>
          <p:cNvPr id="122883" name="Line 4"/>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78854" name="Rectangle 6"/>
          <p:cNvSpPr>
            <a:spLocks noChangeArrowheads="1"/>
          </p:cNvSpPr>
          <p:nvPr/>
        </p:nvSpPr>
        <p:spPr bwMode="auto">
          <a:xfrm>
            <a:off x="179388" y="2424113"/>
            <a:ext cx="9072562" cy="40318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173038" indent="-173038" defTabSz="914400" fontAlgn="base">
              <a:spcBef>
                <a:spcPct val="0"/>
              </a:spcBef>
              <a:spcAft>
                <a:spcPct val="0"/>
              </a:spcAft>
            </a:pPr>
            <a:r>
              <a:rPr lang="en-US" sz="3200" b="1" dirty="0">
                <a:solidFill>
                  <a:srgbClr val="FFFFFF"/>
                </a:solidFill>
                <a:latin typeface="Arial" charset="0"/>
                <a:ea typeface="ＭＳ Ｐゴシック" charset="0"/>
                <a:cs typeface="ＭＳ Ｐゴシック" charset="0"/>
              </a:rPr>
              <a:t>Social injustice sins in this book include: </a:t>
            </a:r>
          </a:p>
          <a:p>
            <a:pPr marL="173038" indent="-173038" defTabSz="914400" fontAlgn="base">
              <a:spcBef>
                <a:spcPct val="0"/>
              </a:spcBef>
              <a:spcAft>
                <a:spcPct val="0"/>
              </a:spcAft>
              <a:buFont typeface="Arial" charset="0"/>
              <a:buChar char="•"/>
            </a:pPr>
            <a:r>
              <a:rPr lang="en-US" sz="3200" b="1" dirty="0">
                <a:solidFill>
                  <a:srgbClr val="FFFFFF"/>
                </a:solidFill>
                <a:latin typeface="Arial" charset="0"/>
                <a:ea typeface="ＭＳ Ｐゴシック" charset="0"/>
                <a:cs typeface="ＭＳ Ｐゴシック" charset="0"/>
              </a:rPr>
              <a:t>Oppression (2:1-2)</a:t>
            </a:r>
          </a:p>
          <a:p>
            <a:pPr marL="173038" indent="-173038" defTabSz="914400" fontAlgn="base">
              <a:spcBef>
                <a:spcPct val="0"/>
              </a:spcBef>
              <a:spcAft>
                <a:spcPct val="0"/>
              </a:spcAft>
              <a:buFont typeface="Arial" charset="0"/>
              <a:buChar char="•"/>
            </a:pPr>
            <a:r>
              <a:rPr lang="en-US" sz="3200" b="1" dirty="0">
                <a:solidFill>
                  <a:srgbClr val="FFFFFF"/>
                </a:solidFill>
                <a:latin typeface="Arial" charset="0"/>
                <a:ea typeface="ＭＳ Ｐゴシック" charset="0"/>
                <a:cs typeface="ＭＳ Ｐゴシック" charset="0"/>
              </a:rPr>
              <a:t>Bribery in judges, prophets &amp; priests (3:11) </a:t>
            </a:r>
          </a:p>
          <a:p>
            <a:pPr marL="173038" indent="-173038" defTabSz="914400" fontAlgn="base">
              <a:spcBef>
                <a:spcPct val="0"/>
              </a:spcBef>
              <a:spcAft>
                <a:spcPct val="0"/>
              </a:spcAft>
              <a:buFont typeface="Arial" charset="0"/>
              <a:buChar char="•"/>
            </a:pPr>
            <a:r>
              <a:rPr lang="en-US" sz="3200" b="1" dirty="0">
                <a:solidFill>
                  <a:srgbClr val="FFFFFF"/>
                </a:solidFill>
                <a:latin typeface="Arial" charset="0"/>
                <a:ea typeface="ＭＳ Ｐゴシック" charset="0"/>
                <a:cs typeface="ＭＳ Ｐゴシック" charset="0"/>
              </a:rPr>
              <a:t>Exploitation of the powerless (3:2-3)</a:t>
            </a:r>
          </a:p>
          <a:p>
            <a:pPr marL="173038" indent="-173038" defTabSz="914400" fontAlgn="base">
              <a:spcBef>
                <a:spcPct val="0"/>
              </a:spcBef>
              <a:spcAft>
                <a:spcPct val="0"/>
              </a:spcAft>
              <a:buFont typeface="Arial" charset="0"/>
              <a:buChar char="•"/>
            </a:pPr>
            <a:r>
              <a:rPr lang="en-US" sz="3200" b="1" dirty="0">
                <a:solidFill>
                  <a:srgbClr val="FFFFFF"/>
                </a:solidFill>
                <a:latin typeface="Arial" charset="0"/>
                <a:ea typeface="ＭＳ Ｐゴシック" charset="0"/>
                <a:cs typeface="ＭＳ Ｐゴシック" charset="0"/>
              </a:rPr>
              <a:t>Covetousness (2:8-9)</a:t>
            </a:r>
          </a:p>
          <a:p>
            <a:pPr marL="173038" indent="-173038" defTabSz="914400" fontAlgn="base">
              <a:spcBef>
                <a:spcPct val="0"/>
              </a:spcBef>
              <a:spcAft>
                <a:spcPct val="0"/>
              </a:spcAft>
              <a:buFont typeface="Arial" charset="0"/>
              <a:buChar char="•"/>
            </a:pPr>
            <a:r>
              <a:rPr lang="en-US" sz="3200" b="1" dirty="0">
                <a:solidFill>
                  <a:srgbClr val="FFFFFF"/>
                </a:solidFill>
                <a:latin typeface="Arial" charset="0"/>
                <a:ea typeface="ＭＳ Ｐゴシック" charset="0"/>
                <a:cs typeface="ＭＳ Ｐゴシック" charset="0"/>
              </a:rPr>
              <a:t>Cheating (3:9)</a:t>
            </a:r>
          </a:p>
          <a:p>
            <a:pPr marL="173038" indent="-173038" defTabSz="914400" fontAlgn="base">
              <a:spcBef>
                <a:spcPct val="0"/>
              </a:spcBef>
              <a:spcAft>
                <a:spcPct val="0"/>
              </a:spcAft>
              <a:buFont typeface="Arial" charset="0"/>
              <a:buChar char="•"/>
            </a:pPr>
            <a:r>
              <a:rPr lang="en-US" sz="3200" b="1" dirty="0">
                <a:solidFill>
                  <a:srgbClr val="FFFFFF"/>
                </a:solidFill>
                <a:latin typeface="Arial" charset="0"/>
                <a:ea typeface="ＭＳ Ｐゴシック" charset="0"/>
                <a:cs typeface="ＭＳ Ｐゴシック" charset="0"/>
              </a:rPr>
              <a:t>Violence (3:10)</a:t>
            </a:r>
          </a:p>
          <a:p>
            <a:pPr marL="173038" indent="-173038" defTabSz="914400" fontAlgn="base">
              <a:spcBef>
                <a:spcPct val="0"/>
              </a:spcBef>
              <a:spcAft>
                <a:spcPct val="0"/>
              </a:spcAft>
              <a:buFont typeface="Arial" charset="0"/>
              <a:buChar char="•"/>
            </a:pPr>
            <a:r>
              <a:rPr lang="en-US" sz="3200" b="1" dirty="0">
                <a:solidFill>
                  <a:srgbClr val="FFFFFF"/>
                </a:solidFill>
                <a:latin typeface="Arial" charset="0"/>
                <a:ea typeface="ＭＳ Ｐゴシック" charset="0"/>
                <a:cs typeface="ＭＳ Ｐゴシック" charset="0"/>
              </a:rPr>
              <a:t>Pride (1:16; 2:6)</a:t>
            </a:r>
          </a:p>
        </p:txBody>
      </p:sp>
      <p:pic>
        <p:nvPicPr>
          <p:cNvPr id="122885" name="Picture 7"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86" name="Rectangle 8"/>
          <p:cNvSpPr>
            <a:spLocks noGrp="1" noChangeArrowheads="1"/>
          </p:cNvSpPr>
          <p:nvPr>
            <p:ph type="title" idx="4294967295"/>
          </p:nvPr>
        </p:nvSpPr>
        <p:spPr>
          <a:xfrm>
            <a:off x="533400" y="1052513"/>
            <a:ext cx="7391400" cy="1143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l" eaLnBrk="1" hangingPunct="1"/>
            <a:r>
              <a:rPr lang="en-US" sz="4000" i="1">
                <a:solidFill>
                  <a:srgbClr val="FF9933"/>
                </a:solidFill>
                <a:effectLst/>
                <a:latin typeface="Arial" charset="0"/>
                <a:ea typeface="ＭＳ Ｐゴシック" charset="0"/>
              </a:rPr>
              <a:t>Micah championed the poor and oppressed</a:t>
            </a:r>
            <a:endParaRPr lang="en-US" sz="4000">
              <a:effectLst/>
              <a:latin typeface="Arial" charset="0"/>
              <a:ea typeface="ＭＳ Ｐゴシック" charset="0"/>
            </a:endParaRPr>
          </a:p>
        </p:txBody>
      </p:sp>
      <p:sp>
        <p:nvSpPr>
          <p:cNvPr id="8" name="Text Box 3"/>
          <p:cNvSpPr txBox="1">
            <a:spLocks noChangeArrowheads="1"/>
          </p:cNvSpPr>
          <p:nvPr/>
        </p:nvSpPr>
        <p:spPr bwMode="auto">
          <a:xfrm>
            <a:off x="827088" y="0"/>
            <a:ext cx="5062537" cy="85407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defTabSz="914400" fontAlgn="base">
              <a:spcBef>
                <a:spcPct val="0"/>
              </a:spcBef>
              <a:spcAft>
                <a:spcPct val="0"/>
              </a:spcAft>
              <a:defRPr/>
            </a:pPr>
            <a:r>
              <a:rPr lang="en-US" sz="4800" b="1" dirty="0">
                <a:solidFill>
                  <a:srgbClr val="FFFF00"/>
                </a:solidFill>
                <a:latin typeface="Tempus Sans ITC" pitchFamily="82" charset="0"/>
                <a:ea typeface="ＭＳ Ｐゴシック" charset="0"/>
                <a:cs typeface="ＭＳ Ｐゴシック" charset="0"/>
              </a:rPr>
              <a:t>Interesting Facts</a:t>
            </a:r>
          </a:p>
        </p:txBody>
      </p:sp>
      <p:sp>
        <p:nvSpPr>
          <p:cNvPr id="122888"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charset="0"/>
                <a:cs typeface="Arial" charset="0"/>
              </a:rPr>
              <a:t>616</a:t>
            </a:r>
            <a:endParaRPr lang="en-US">
              <a:solidFill>
                <a:srgbClr val="000000"/>
              </a:solidFill>
              <a:latin typeface="Arial" charset="0"/>
              <a:cs typeface="Arial" charset="0"/>
            </a:endParaRPr>
          </a:p>
        </p:txBody>
      </p:sp>
    </p:spTree>
    <p:extLst>
      <p:ext uri="{BB962C8B-B14F-4D97-AF65-F5344CB8AC3E}">
        <p14:creationId xmlns:p14="http://schemas.microsoft.com/office/powerpoint/2010/main" val="172909990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8854"/>
                                        </p:tgtEl>
                                        <p:attrNameLst>
                                          <p:attrName>style.visibility</p:attrName>
                                        </p:attrNameLst>
                                      </p:cBhvr>
                                      <p:to>
                                        <p:strVal val="visible"/>
                                      </p:to>
                                    </p:set>
                                    <p:anim calcmode="lin" valueType="num">
                                      <p:cBhvr additive="base">
                                        <p:cTn id="7" dur="500" fill="hold"/>
                                        <p:tgtEl>
                                          <p:spTgt spid="78854"/>
                                        </p:tgtEl>
                                        <p:attrNameLst>
                                          <p:attrName>ppt_x</p:attrName>
                                        </p:attrNameLst>
                                      </p:cBhvr>
                                      <p:tavLst>
                                        <p:tav tm="0">
                                          <p:val>
                                            <p:strVal val="0-#ppt_w/2"/>
                                          </p:val>
                                        </p:tav>
                                        <p:tav tm="100000">
                                          <p:val>
                                            <p:strVal val="#ppt_x"/>
                                          </p:val>
                                        </p:tav>
                                      </p:tavLst>
                                    </p:anim>
                                    <p:anim calcmode="lin" valueType="num">
                                      <p:cBhvr additive="base">
                                        <p:cTn id="8" dur="500" fill="hold"/>
                                        <p:tgtEl>
                                          <p:spTgt spid="788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4" grpId="0"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2:6-11</a:t>
              </a:r>
            </a:p>
          </p:txBody>
        </p:sp>
      </p:grpSp>
      <p:grpSp>
        <p:nvGrpSpPr>
          <p:cNvPr id="78" name="Group 77"/>
          <p:cNvGrpSpPr/>
          <p:nvPr/>
        </p:nvGrpSpPr>
        <p:grpSpPr>
          <a:xfrm>
            <a:off x="4838524" y="2194608"/>
            <a:ext cx="1274581" cy="1549442"/>
            <a:chOff x="1934795" y="221802"/>
            <a:chExt cx="1274581" cy="1549442"/>
          </a:xfrm>
        </p:grpSpPr>
        <p:sp>
          <p:nvSpPr>
            <p:cNvPr id="79" name="Pentagon 78"/>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0"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3:5-12</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en-US" sz="3200" b="1" i="1" dirty="0">
                <a:effectLst>
                  <a:glow rad="876300">
                    <a:schemeClr val="tx1"/>
                  </a:glow>
                </a:effectLst>
                <a:latin typeface="Arial" charset="0"/>
                <a:ea typeface="ＭＳ Ｐゴシック" charset="0"/>
                <a:cs typeface="ＭＳ Ｐゴシック" charset="0"/>
              </a:rPr>
              <a:t>Structure of Micah</a:t>
            </a: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Judgment</a:t>
            </a: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Hope</a:t>
            </a: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2:12-</a:t>
              </a:r>
              <a:br>
                <a:rPr lang="en-US" sz="2800" b="1" dirty="0">
                  <a:effectLst/>
                  <a:latin typeface="Arial" charset="0"/>
                  <a:ea typeface="ＭＳ Ｐゴシック" charset="0"/>
                  <a:cs typeface="ＭＳ Ｐゴシック" charset="0"/>
                </a:rPr>
              </a:br>
              <a:r>
                <a:rPr lang="en-US" sz="2800" b="1" dirty="0">
                  <a:effectLst/>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400" b="1" i="1" dirty="0">
                <a:effectLst/>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1004289598"/>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2" descr="ISRAEL01"/>
          <p:cNvPicPr>
            <a:picLocks noChangeAspect="1" noChangeArrowheads="1"/>
          </p:cNvPicPr>
          <p:nvPr/>
        </p:nvPicPr>
        <p:blipFill>
          <a:blip r:embed="rId2" cstate="screen">
            <a:lum bright="-36000"/>
            <a:extLst>
              <a:ext uri="{28A0092B-C50C-407E-A947-70E740481C1C}">
                <a14:useLocalDpi xmlns:a14="http://schemas.microsoft.com/office/drawing/2010/main"/>
              </a:ext>
            </a:extLst>
          </a:blip>
          <a:srcRect/>
          <a:stretch>
            <a:fillRect/>
          </a:stretch>
        </p:blipFill>
        <p:spPr bwMode="auto">
          <a:xfrm>
            <a:off x="0" y="0"/>
            <a:ext cx="91440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3" name="Text Box 3"/>
          <p:cNvSpPr txBox="1">
            <a:spLocks noChangeArrowheads="1"/>
          </p:cNvSpPr>
          <p:nvPr/>
        </p:nvSpPr>
        <p:spPr bwMode="auto">
          <a:xfrm>
            <a:off x="457200" y="1355725"/>
            <a:ext cx="8305800" cy="4524375"/>
          </a:xfrm>
          <a:prstGeom prst="rect">
            <a:avLst/>
          </a:prstGeom>
          <a:noFill/>
          <a:ln w="9525">
            <a:noFill/>
            <a:miter lim="800000"/>
            <a:headEnd/>
            <a:tailEnd/>
          </a:ln>
          <a:effectLst>
            <a:outerShdw blurRad="63500" dist="63500" dir="2212194"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mr-IN" altLang="ja-JP" sz="3600" b="1" i="1" dirty="0">
                <a:solidFill>
                  <a:srgbClr val="FFFFFF"/>
                </a:solidFill>
                <a:latin typeface="Arial" charset="0"/>
                <a:cs typeface="Arial" charset="0"/>
              </a:rPr>
              <a:t>"</a:t>
            </a:r>
            <a:r>
              <a:rPr lang="en-US" sz="3600" b="1" i="1" dirty="0">
                <a:solidFill>
                  <a:srgbClr val="FFFFFF"/>
                </a:solidFill>
                <a:latin typeface="Arial" charset="0"/>
                <a:cs typeface="Arial" charset="0"/>
              </a:rPr>
              <a:t>Micah of </a:t>
            </a:r>
            <a:r>
              <a:rPr lang="en-US" sz="3600" b="1" i="1" dirty="0" err="1">
                <a:solidFill>
                  <a:srgbClr val="FFFFFF"/>
                </a:solidFill>
                <a:latin typeface="Arial" charset="0"/>
                <a:cs typeface="Arial" charset="0"/>
              </a:rPr>
              <a:t>Moresheth</a:t>
            </a:r>
            <a:r>
              <a:rPr lang="en-US" sz="3600" b="1" i="1" dirty="0">
                <a:solidFill>
                  <a:srgbClr val="FFFFFF"/>
                </a:solidFill>
                <a:latin typeface="Arial" charset="0"/>
                <a:cs typeface="Arial" charset="0"/>
              </a:rPr>
              <a:t> prophesied in the days of Hezekiah king of Judah. He told all the people of Judah, </a:t>
            </a:r>
            <a:r>
              <a:rPr lang="fr-FR" altLang="ja-JP" sz="3600" b="1" i="1" dirty="0">
                <a:solidFill>
                  <a:srgbClr val="FFFFFF"/>
                </a:solidFill>
                <a:latin typeface="Arial" charset="0"/>
                <a:cs typeface="Arial" charset="0"/>
              </a:rPr>
              <a:t>'</a:t>
            </a:r>
            <a:r>
              <a:rPr lang="en-US" sz="3600" b="1" i="1" dirty="0">
                <a:solidFill>
                  <a:srgbClr val="FFFFFF"/>
                </a:solidFill>
                <a:latin typeface="Arial" charset="0"/>
                <a:cs typeface="Arial" charset="0"/>
              </a:rPr>
              <a:t>This is what the L</a:t>
            </a:r>
            <a:r>
              <a:rPr lang="en-US" sz="2800" b="1" i="1" dirty="0">
                <a:solidFill>
                  <a:srgbClr val="FFFFFF"/>
                </a:solidFill>
                <a:latin typeface="Arial" charset="0"/>
                <a:cs typeface="Arial" charset="0"/>
              </a:rPr>
              <a:t>ORD</a:t>
            </a:r>
            <a:r>
              <a:rPr lang="en-US" sz="3600" b="1" i="1" dirty="0">
                <a:solidFill>
                  <a:srgbClr val="FFFFFF"/>
                </a:solidFill>
                <a:latin typeface="Arial" charset="0"/>
                <a:cs typeface="Arial" charset="0"/>
              </a:rPr>
              <a:t> Almighty says: </a:t>
            </a:r>
          </a:p>
          <a:p>
            <a:pPr defTabSz="914400" eaLnBrk="1" fontAlgn="base" hangingPunct="1">
              <a:spcBef>
                <a:spcPct val="0"/>
              </a:spcBef>
              <a:spcAft>
                <a:spcPct val="0"/>
              </a:spcAft>
              <a:defRPr/>
            </a:pPr>
            <a:r>
              <a:rPr lang="en-US" sz="3600" b="1" i="1" dirty="0">
                <a:solidFill>
                  <a:srgbClr val="FFFFFF"/>
                </a:solidFill>
                <a:latin typeface="Arial" charset="0"/>
                <a:cs typeface="Arial" charset="0"/>
              </a:rPr>
              <a:t>   </a:t>
            </a:r>
            <a:r>
              <a:rPr lang="mr-IN" altLang="ja-JP" sz="3600" b="1" i="1" dirty="0">
                <a:solidFill>
                  <a:srgbClr val="FFFFFF"/>
                </a:solidFill>
                <a:latin typeface="Arial" charset="0"/>
                <a:cs typeface="Arial" charset="0"/>
              </a:rPr>
              <a:t>"</a:t>
            </a:r>
            <a:r>
              <a:rPr lang="en-US" sz="3600" b="1" i="1" dirty="0">
                <a:solidFill>
                  <a:srgbClr val="FFFFFF"/>
                </a:solidFill>
                <a:latin typeface="Arial" charset="0"/>
                <a:cs typeface="Arial" charset="0"/>
              </a:rPr>
              <a:t>Zion will be plowed like a field, </a:t>
            </a:r>
          </a:p>
          <a:p>
            <a:pPr defTabSz="914400" eaLnBrk="1" fontAlgn="base" hangingPunct="1">
              <a:spcBef>
                <a:spcPct val="0"/>
              </a:spcBef>
              <a:spcAft>
                <a:spcPct val="0"/>
              </a:spcAft>
              <a:defRPr/>
            </a:pPr>
            <a:r>
              <a:rPr lang="en-US" sz="3600" b="1" i="1" dirty="0">
                <a:solidFill>
                  <a:srgbClr val="FFFFFF"/>
                </a:solidFill>
                <a:latin typeface="Arial" charset="0"/>
                <a:cs typeface="Arial" charset="0"/>
              </a:rPr>
              <a:t>   Jerusalem will become a heap of rubble, the temple hill a mound overgrown with thickets.</a:t>
            </a:r>
            <a:r>
              <a:rPr lang="mr-IN" altLang="ja-JP" sz="3600" b="1" i="1" dirty="0">
                <a:solidFill>
                  <a:srgbClr val="FFFFFF"/>
                </a:solidFill>
                <a:latin typeface="Arial" charset="0"/>
                <a:cs typeface="Arial" charset="0"/>
              </a:rPr>
              <a:t>"</a:t>
            </a:r>
            <a:r>
              <a:rPr lang="fr-FR" altLang="ja-JP" sz="3600" b="1" i="1" dirty="0">
                <a:solidFill>
                  <a:srgbClr val="FFFFFF"/>
                </a:solidFill>
                <a:latin typeface="Arial" charset="0"/>
                <a:cs typeface="Arial" charset="0"/>
              </a:rPr>
              <a:t>'</a:t>
            </a:r>
            <a:r>
              <a:rPr lang="mr-IN" altLang="ja-JP" sz="3600" b="1" i="1" dirty="0">
                <a:solidFill>
                  <a:srgbClr val="FFFFFF"/>
                </a:solidFill>
                <a:latin typeface="Arial" charset="0"/>
                <a:cs typeface="Arial" charset="0"/>
              </a:rPr>
              <a:t>"</a:t>
            </a:r>
            <a:endParaRPr lang="en-US" sz="3600" b="1" i="1" dirty="0">
              <a:solidFill>
                <a:srgbClr val="FFFFFF"/>
              </a:solidFill>
              <a:latin typeface="Arial" charset="0"/>
              <a:cs typeface="Arial" charset="0"/>
            </a:endParaRPr>
          </a:p>
        </p:txBody>
      </p:sp>
      <p:sp>
        <p:nvSpPr>
          <p:cNvPr id="71684" name="Text Box 4"/>
          <p:cNvSpPr txBox="1">
            <a:spLocks noChangeArrowheads="1"/>
          </p:cNvSpPr>
          <p:nvPr/>
        </p:nvSpPr>
        <p:spPr bwMode="auto">
          <a:xfrm>
            <a:off x="4495800" y="6278563"/>
            <a:ext cx="4343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FFFFF"/>
                </a:solidFill>
                <a:latin typeface="Arial"/>
                <a:ea typeface="ＭＳ Ｐゴシック" charset="0"/>
                <a:cs typeface="Arial"/>
              </a:rPr>
              <a:t>Jeremiah 26:18 (NIV) </a:t>
            </a:r>
          </a:p>
        </p:txBody>
      </p:sp>
      <p:sp>
        <p:nvSpPr>
          <p:cNvPr id="71685" name="Rectangle 5"/>
          <p:cNvSpPr>
            <a:spLocks noGrp="1" noChangeArrowheads="1"/>
          </p:cNvSpPr>
          <p:nvPr>
            <p:ph type="title" idx="4294967295"/>
          </p:nvPr>
        </p:nvSpPr>
        <p:spPr>
          <a:xfrm>
            <a:off x="0" y="152400"/>
            <a:ext cx="9144000" cy="701675"/>
          </a:xfrm>
          <a:effectLst>
            <a:outerShdw blurRad="63500" dist="63500" dir="2212194" algn="ctr" rotWithShape="0">
              <a:schemeClr val="tx1">
                <a:alpha val="74998"/>
              </a:schemeClr>
            </a:outerShdw>
          </a:effectLst>
        </p:spPr>
        <p:txBody>
          <a:bodyPr anchor="t">
            <a:spAutoFit/>
          </a:bodyPr>
          <a:lstStyle/>
          <a:p>
            <a:pPr algn="l" eaLnBrk="1" hangingPunct="1">
              <a:defRPr/>
            </a:pPr>
            <a:r>
              <a:rPr lang="en-US" sz="4000" i="1" u="sng" dirty="0">
                <a:effectLst>
                  <a:outerShdw blurRad="38100" dist="38100" dir="2700000" algn="tl">
                    <a:srgbClr val="808080"/>
                  </a:outerShdw>
                </a:effectLst>
                <a:latin typeface="Arial" charset="0"/>
                <a:ea typeface="ＭＳ Ｐゴシック" charset="0"/>
                <a:cs typeface="Arial" charset="0"/>
              </a:rPr>
              <a:t>Micah 3:12 on Jerusalem</a:t>
            </a:r>
            <a:r>
              <a:rPr lang="fr-FR" altLang="ja-JP" sz="4000" i="1" u="sng" dirty="0">
                <a:effectLst>
                  <a:outerShdw blurRad="38100" dist="38100" dir="2700000" algn="tl">
                    <a:srgbClr val="808080"/>
                  </a:outerShdw>
                </a:effectLst>
                <a:latin typeface="Arial" charset="0"/>
                <a:ea typeface="ＭＳ Ｐゴシック" charset="0"/>
                <a:cs typeface="Arial" charset="0"/>
              </a:rPr>
              <a:t>'</a:t>
            </a:r>
            <a:r>
              <a:rPr lang="en-US" sz="4000" i="1" u="sng" dirty="0">
                <a:effectLst>
                  <a:outerShdw blurRad="38100" dist="38100" dir="2700000" algn="tl">
                    <a:srgbClr val="808080"/>
                  </a:outerShdw>
                </a:effectLst>
                <a:latin typeface="Arial" charset="0"/>
                <a:ea typeface="ＭＳ Ｐゴシック" charset="0"/>
                <a:cs typeface="Arial" charset="0"/>
              </a:rPr>
              <a:t>s Fall</a:t>
            </a:r>
          </a:p>
        </p:txBody>
      </p:sp>
    </p:spTree>
    <p:extLst>
      <p:ext uri="{BB962C8B-B14F-4D97-AF65-F5344CB8AC3E}">
        <p14:creationId xmlns:p14="http://schemas.microsoft.com/office/powerpoint/2010/main" val="1381783125"/>
      </p:ext>
    </p:extLst>
  </p:cSld>
  <p:clrMapOvr>
    <a:masterClrMapping/>
  </p:clrMapOvr>
  <p:transition spd="med">
    <p:randomBar dir="vert"/>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Micah 4</a:t>
            </a:r>
          </a:p>
        </p:txBody>
      </p:sp>
    </p:spTree>
    <p:extLst>
      <p:ext uri="{BB962C8B-B14F-4D97-AF65-F5344CB8AC3E}">
        <p14:creationId xmlns:p14="http://schemas.microsoft.com/office/powerpoint/2010/main" val="410270471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7" name="Group 86"/>
          <p:cNvGrpSpPr/>
          <p:nvPr/>
        </p:nvGrpSpPr>
        <p:grpSpPr>
          <a:xfrm>
            <a:off x="4865570" y="3924152"/>
            <a:ext cx="1274581" cy="1549442"/>
            <a:chOff x="1934795" y="221802"/>
            <a:chExt cx="1274581" cy="1549442"/>
          </a:xfrm>
          <a:solidFill>
            <a:srgbClr val="0000FF"/>
          </a:solidFill>
        </p:grpSpPr>
        <p:sp>
          <p:nvSpPr>
            <p:cNvPr id="88" name="Pentagon 87"/>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4:1–5:15</a:t>
              </a:r>
            </a:p>
          </p:txBody>
        </p:sp>
      </p:grpSp>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2:6-11</a:t>
              </a:r>
            </a:p>
          </p:txBody>
        </p:sp>
      </p:grpSp>
      <p:grpSp>
        <p:nvGrpSpPr>
          <p:cNvPr id="78" name="Group 77"/>
          <p:cNvGrpSpPr/>
          <p:nvPr/>
        </p:nvGrpSpPr>
        <p:grpSpPr>
          <a:xfrm>
            <a:off x="4838524" y="2194608"/>
            <a:ext cx="1274581" cy="1549442"/>
            <a:chOff x="1934795" y="221802"/>
            <a:chExt cx="1274581" cy="1549442"/>
          </a:xfrm>
        </p:grpSpPr>
        <p:sp>
          <p:nvSpPr>
            <p:cNvPr id="79" name="Pentagon 78"/>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0"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3:5-12</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en-US" sz="3200" b="1" i="1" dirty="0">
                <a:effectLst>
                  <a:glow rad="876300">
                    <a:schemeClr val="tx1"/>
                  </a:glow>
                </a:effectLst>
                <a:latin typeface="Arial" charset="0"/>
                <a:ea typeface="ＭＳ Ｐゴシック" charset="0"/>
                <a:cs typeface="ＭＳ Ｐゴシック" charset="0"/>
              </a:rPr>
              <a:t>Structure of Micah</a:t>
            </a: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Judgment</a:t>
            </a: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Hope</a:t>
            </a: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2:12-</a:t>
              </a:r>
              <a:br>
                <a:rPr lang="en-US" sz="2800" b="1" dirty="0">
                  <a:effectLst/>
                  <a:latin typeface="Arial" charset="0"/>
                  <a:ea typeface="ＭＳ Ｐゴシック" charset="0"/>
                  <a:cs typeface="ＭＳ Ｐゴシック" charset="0"/>
                </a:rPr>
              </a:br>
              <a:r>
                <a:rPr lang="en-US" sz="2800" b="1" dirty="0">
                  <a:effectLst/>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400" b="1" i="1" dirty="0">
                <a:effectLst/>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1420367476"/>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4409512" y="1719683"/>
            <a:ext cx="5288340" cy="4180635"/>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7" name="TextBox 3"/>
          <p:cNvSpPr txBox="1">
            <a:spLocks noChangeArrowheads="1"/>
          </p:cNvSpPr>
          <p:nvPr/>
        </p:nvSpPr>
        <p:spPr bwMode="auto">
          <a:xfrm>
            <a:off x="107504" y="908720"/>
            <a:ext cx="7128792" cy="3108544"/>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dirty="0">
                <a:solidFill>
                  <a:prstClr val="black"/>
                </a:solidFill>
              </a:rPr>
              <a:t>1 </a:t>
            </a:r>
            <a:r>
              <a:rPr lang="en-US" sz="2800" b="1" dirty="0">
                <a:solidFill>
                  <a:srgbClr val="0000FF"/>
                </a:solidFill>
              </a:rPr>
              <a:t>M</a:t>
            </a:r>
            <a:r>
              <a:rPr lang="en-US" sz="2800" dirty="0">
                <a:solidFill>
                  <a:prstClr val="black"/>
                </a:solidFill>
              </a:rPr>
              <a:t>essages against Samaria, Jerusalem</a:t>
            </a:r>
          </a:p>
          <a:p>
            <a:r>
              <a:rPr lang="en-US" sz="2800" dirty="0">
                <a:solidFill>
                  <a:prstClr val="black"/>
                </a:solidFill>
              </a:rPr>
              <a:t>2 </a:t>
            </a:r>
            <a:r>
              <a:rPr lang="en-US" sz="2800" b="1" dirty="0">
                <a:solidFill>
                  <a:srgbClr val="0000FF"/>
                </a:solidFill>
              </a:rPr>
              <a:t>E</a:t>
            </a:r>
            <a:r>
              <a:rPr lang="en-US" sz="2800" dirty="0">
                <a:solidFill>
                  <a:prstClr val="black"/>
                </a:solidFill>
              </a:rPr>
              <a:t>vils of Israel's people</a:t>
            </a:r>
          </a:p>
          <a:p>
            <a:r>
              <a:rPr lang="en-US" sz="2800" dirty="0">
                <a:solidFill>
                  <a:prstClr val="black"/>
                </a:solidFill>
              </a:rPr>
              <a:t>3 </a:t>
            </a:r>
            <a:r>
              <a:rPr lang="en-US" sz="2800" b="1" dirty="0">
                <a:solidFill>
                  <a:srgbClr val="0000FF"/>
                </a:solidFill>
              </a:rPr>
              <a:t>S</a:t>
            </a:r>
            <a:r>
              <a:rPr lang="en-US" sz="2800" dirty="0">
                <a:solidFill>
                  <a:prstClr val="black"/>
                </a:solidFill>
              </a:rPr>
              <a:t>ins of Israel's leaders</a:t>
            </a:r>
          </a:p>
          <a:p>
            <a:r>
              <a:rPr lang="en-US" sz="2800" dirty="0">
                <a:solidFill>
                  <a:prstClr val="black"/>
                </a:solidFill>
              </a:rPr>
              <a:t>4 </a:t>
            </a:r>
            <a:r>
              <a:rPr lang="en-US" sz="2800" b="1" dirty="0">
                <a:solidFill>
                  <a:srgbClr val="0000FF"/>
                </a:solidFill>
              </a:rPr>
              <a:t>S</a:t>
            </a:r>
            <a:r>
              <a:rPr lang="en-US" sz="2800" dirty="0">
                <a:solidFill>
                  <a:prstClr val="black"/>
                </a:solidFill>
              </a:rPr>
              <a:t>overeign king in Zion</a:t>
            </a:r>
          </a:p>
          <a:p>
            <a:r>
              <a:rPr lang="en-US" sz="2800" dirty="0">
                <a:solidFill>
                  <a:prstClr val="black"/>
                </a:solidFill>
              </a:rPr>
              <a:t>5 </a:t>
            </a:r>
            <a:r>
              <a:rPr lang="en-US" sz="2800" b="1" dirty="0">
                <a:solidFill>
                  <a:srgbClr val="0000FF"/>
                </a:solidFill>
              </a:rPr>
              <a:t>I</a:t>
            </a:r>
            <a:r>
              <a:rPr lang="en-US" sz="2800" dirty="0">
                <a:solidFill>
                  <a:prstClr val="black"/>
                </a:solidFill>
              </a:rPr>
              <a:t>ntroduction of Bethlehem's Messiah</a:t>
            </a:r>
          </a:p>
          <a:p>
            <a:r>
              <a:rPr lang="en-US" sz="2800" dirty="0">
                <a:solidFill>
                  <a:prstClr val="black"/>
                </a:solidFill>
              </a:rPr>
              <a:t>6 </a:t>
            </a:r>
            <a:r>
              <a:rPr lang="en-US" sz="2800" b="1" dirty="0">
                <a:solidFill>
                  <a:srgbClr val="0000FF"/>
                </a:solidFill>
              </a:rPr>
              <a:t>A</a:t>
            </a:r>
            <a:r>
              <a:rPr lang="en-US" sz="2800" dirty="0">
                <a:solidFill>
                  <a:prstClr val="black"/>
                </a:solidFill>
              </a:rPr>
              <a:t>ctions of injustice rebuked</a:t>
            </a:r>
          </a:p>
          <a:p>
            <a:r>
              <a:rPr lang="en-US" sz="2800" dirty="0">
                <a:solidFill>
                  <a:prstClr val="black"/>
                </a:solidFill>
              </a:rPr>
              <a:t>7 </a:t>
            </a:r>
            <a:r>
              <a:rPr lang="en-US" sz="2800" b="1" dirty="0">
                <a:solidFill>
                  <a:srgbClr val="0000FF"/>
                </a:solidFill>
              </a:rPr>
              <a:t>H</a:t>
            </a:r>
            <a:r>
              <a:rPr lang="en-US" sz="2800" dirty="0">
                <a:solidFill>
                  <a:prstClr val="black"/>
                </a:solidFill>
              </a:rPr>
              <a:t>ope in God's future</a:t>
            </a:r>
          </a:p>
        </p:txBody>
      </p:sp>
      <p:sp>
        <p:nvSpPr>
          <p:cNvPr id="11" name="Rectangle 10"/>
          <p:cNvSpPr/>
          <p:nvPr/>
        </p:nvSpPr>
        <p:spPr>
          <a:xfrm>
            <a:off x="1314192" y="2263388"/>
            <a:ext cx="184666" cy="276999"/>
          </a:xfrm>
          <a:prstGeom prst="rect">
            <a:avLst/>
          </a:prstGeom>
        </p:spPr>
        <p:txBody>
          <a:bodyPr wrap="none">
            <a:spAutoFit/>
          </a:bodyPr>
          <a:lstStyle/>
          <a:p>
            <a:r>
              <a:rPr lang="en-US" sz="1200">
                <a:solidFill>
                  <a:prstClr val="black"/>
                </a:solidFill>
                <a:latin typeface="Helvetica"/>
                <a:ea typeface="ＭＳ Ｐゴシック" charset="0"/>
                <a:cs typeface="ＭＳ Ｐゴシック" charset="0"/>
              </a:rPr>
              <a:t> </a:t>
            </a:r>
            <a:endParaRPr lang="en-US">
              <a:solidFill>
                <a:prstClr val="black"/>
              </a:solidFill>
              <a:latin typeface="Tw Cen MT"/>
              <a:ea typeface="ＭＳ Ｐゴシック" charset="0"/>
              <a:cs typeface="ＭＳ Ｐゴシック" charset="0"/>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a:r>
              <a:rPr lang="en-US" sz="4800" b="1">
                <a:solidFill>
                  <a:prstClr val="white"/>
                </a:solidFill>
                <a:latin typeface="Arial"/>
                <a:cs typeface="Arial"/>
              </a:rPr>
              <a:t>Micah</a:t>
            </a:r>
          </a:p>
        </p:txBody>
      </p:sp>
      <p:sp>
        <p:nvSpPr>
          <p:cNvPr id="13" name="Rectangle 12"/>
          <p:cNvSpPr/>
          <p:nvPr/>
        </p:nvSpPr>
        <p:spPr>
          <a:xfrm>
            <a:off x="0" y="-482598"/>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w Cen MT"/>
            </a:endParaRPr>
          </a:p>
        </p:txBody>
      </p:sp>
    </p:spTree>
    <p:extLst>
      <p:ext uri="{BB962C8B-B14F-4D97-AF65-F5344CB8AC3E}">
        <p14:creationId xmlns:p14="http://schemas.microsoft.com/office/powerpoint/2010/main" val="94619457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0" y="0"/>
            <a:ext cx="94488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ctr" defTabSz="914400" fontAlgn="base">
              <a:spcBef>
                <a:spcPct val="0"/>
              </a:spcBef>
              <a:spcAft>
                <a:spcPct val="0"/>
              </a:spcAft>
              <a:defRPr/>
            </a:pPr>
            <a:r>
              <a:rPr lang="en-US" sz="2000" b="1">
                <a:solidFill>
                  <a:srgbClr val="000000"/>
                </a:solidFill>
                <a:effectLst>
                  <a:outerShdw blurRad="38100" dist="38100" dir="2700000" algn="tl">
                    <a:srgbClr val="FFFFFF"/>
                  </a:outerShdw>
                </a:effectLst>
                <a:latin typeface="Arial" charset="0"/>
                <a:ea typeface="ＭＳ Ｐゴシック" charset="0"/>
                <a:cs typeface="Arial" charset="0"/>
              </a:rPr>
              <a:t>h</a:t>
            </a:r>
          </a:p>
        </p:txBody>
      </p:sp>
      <p:sp>
        <p:nvSpPr>
          <p:cNvPr id="74755" name="Text Box 3"/>
          <p:cNvSpPr txBox="1">
            <a:spLocks noChangeArrowheads="1"/>
          </p:cNvSpPr>
          <p:nvPr/>
        </p:nvSpPr>
        <p:spPr bwMode="auto">
          <a:xfrm>
            <a:off x="61722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ＭＳ Ｐゴシック" charset="0"/>
                <a:cs typeface="Arial"/>
              </a:rPr>
              <a:t> 650</a:t>
            </a:r>
          </a:p>
        </p:txBody>
      </p:sp>
      <p:sp>
        <p:nvSpPr>
          <p:cNvPr id="74756" name="Text Box 4"/>
          <p:cNvSpPr txBox="1">
            <a:spLocks noChangeArrowheads="1"/>
          </p:cNvSpPr>
          <p:nvPr/>
        </p:nvSpPr>
        <p:spPr bwMode="auto">
          <a:xfrm>
            <a:off x="41148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ＭＳ Ｐゴシック" charset="0"/>
                <a:cs typeface="Arial"/>
              </a:rPr>
              <a:t> 800</a:t>
            </a:r>
          </a:p>
        </p:txBody>
      </p:sp>
      <p:sp>
        <p:nvSpPr>
          <p:cNvPr id="74757" name="Text Box 5"/>
          <p:cNvSpPr txBox="1">
            <a:spLocks noChangeArrowheads="1"/>
          </p:cNvSpPr>
          <p:nvPr/>
        </p:nvSpPr>
        <p:spPr bwMode="auto">
          <a:xfrm>
            <a:off x="27432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ＭＳ Ｐゴシック" charset="0"/>
                <a:cs typeface="Arial"/>
              </a:rPr>
              <a:t> 900</a:t>
            </a:r>
          </a:p>
        </p:txBody>
      </p:sp>
      <p:sp>
        <p:nvSpPr>
          <p:cNvPr id="74758" name="Text Box 6"/>
          <p:cNvSpPr txBox="1">
            <a:spLocks noChangeArrowheads="1"/>
          </p:cNvSpPr>
          <p:nvPr/>
        </p:nvSpPr>
        <p:spPr bwMode="auto">
          <a:xfrm>
            <a:off x="20574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ＭＳ Ｐゴシック" charset="0"/>
                <a:cs typeface="Arial"/>
              </a:rPr>
              <a:t> 950</a:t>
            </a:r>
          </a:p>
        </p:txBody>
      </p:sp>
      <p:sp>
        <p:nvSpPr>
          <p:cNvPr id="74759" name="Text Box 7"/>
          <p:cNvSpPr txBox="1">
            <a:spLocks noChangeArrowheads="1"/>
          </p:cNvSpPr>
          <p:nvPr/>
        </p:nvSpPr>
        <p:spPr bwMode="auto">
          <a:xfrm>
            <a:off x="13716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ＭＳ Ｐゴシック" charset="0"/>
                <a:cs typeface="Arial"/>
              </a:rPr>
              <a:t>1000</a:t>
            </a:r>
          </a:p>
        </p:txBody>
      </p:sp>
      <p:sp>
        <p:nvSpPr>
          <p:cNvPr id="74760" name="Text Box 8"/>
          <p:cNvSpPr txBox="1">
            <a:spLocks noChangeArrowheads="1"/>
          </p:cNvSpPr>
          <p:nvPr/>
        </p:nvSpPr>
        <p:spPr bwMode="auto">
          <a:xfrm>
            <a:off x="81534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ＭＳ Ｐゴシック" charset="0"/>
                <a:cs typeface="Arial"/>
              </a:rPr>
              <a:t> 500</a:t>
            </a:r>
          </a:p>
        </p:txBody>
      </p:sp>
      <p:grpSp>
        <p:nvGrpSpPr>
          <p:cNvPr id="160776" name="Group 9"/>
          <p:cNvGrpSpPr>
            <a:grpSpLocks/>
          </p:cNvGrpSpPr>
          <p:nvPr/>
        </p:nvGrpSpPr>
        <p:grpSpPr bwMode="auto">
          <a:xfrm>
            <a:off x="66675" y="3044825"/>
            <a:ext cx="9534525" cy="844550"/>
            <a:chOff x="42" y="1918"/>
            <a:chExt cx="6006" cy="532"/>
          </a:xfrm>
        </p:grpSpPr>
        <p:grpSp>
          <p:nvGrpSpPr>
            <p:cNvPr id="160800" name="Group 10"/>
            <p:cNvGrpSpPr>
              <a:grpSpLocks/>
            </p:cNvGrpSpPr>
            <p:nvPr/>
          </p:nvGrpSpPr>
          <p:grpSpPr bwMode="auto">
            <a:xfrm>
              <a:off x="96" y="1918"/>
              <a:ext cx="1296" cy="530"/>
              <a:chOff x="96" y="1918"/>
              <a:chExt cx="1296" cy="530"/>
            </a:xfrm>
          </p:grpSpPr>
          <p:sp>
            <p:nvSpPr>
              <p:cNvPr id="74763"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74764"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74765"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74766"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grpSp>
        <p:grpSp>
          <p:nvGrpSpPr>
            <p:cNvPr id="160801" name="Group 15"/>
            <p:cNvGrpSpPr>
              <a:grpSpLocks/>
            </p:cNvGrpSpPr>
            <p:nvPr/>
          </p:nvGrpSpPr>
          <p:grpSpPr bwMode="auto">
            <a:xfrm>
              <a:off x="1824" y="1920"/>
              <a:ext cx="1296" cy="530"/>
              <a:chOff x="96" y="1918"/>
              <a:chExt cx="1296" cy="530"/>
            </a:xfrm>
          </p:grpSpPr>
          <p:sp>
            <p:nvSpPr>
              <p:cNvPr id="74768"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74769"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74770"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74771"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grpSp>
        <p:grpSp>
          <p:nvGrpSpPr>
            <p:cNvPr id="160802" name="Group 20"/>
            <p:cNvGrpSpPr>
              <a:grpSpLocks/>
            </p:cNvGrpSpPr>
            <p:nvPr/>
          </p:nvGrpSpPr>
          <p:grpSpPr bwMode="auto">
            <a:xfrm>
              <a:off x="3552" y="1920"/>
              <a:ext cx="1296" cy="530"/>
              <a:chOff x="96" y="1918"/>
              <a:chExt cx="1296" cy="530"/>
            </a:xfrm>
          </p:grpSpPr>
          <p:sp>
            <p:nvSpPr>
              <p:cNvPr id="74773"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74774"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74775"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74776"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grpSp>
        <p:sp>
          <p:nvSpPr>
            <p:cNvPr id="74777"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74778"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74779"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grpSp>
      <p:sp>
        <p:nvSpPr>
          <p:cNvPr id="74780" name="Text Box 28"/>
          <p:cNvSpPr txBox="1">
            <a:spLocks noChangeArrowheads="1"/>
          </p:cNvSpPr>
          <p:nvPr/>
        </p:nvSpPr>
        <p:spPr bwMode="auto">
          <a:xfrm>
            <a:off x="75438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ＭＳ Ｐゴシック" charset="0"/>
                <a:cs typeface="Arial"/>
              </a:rPr>
              <a:t> 550</a:t>
            </a:r>
          </a:p>
        </p:txBody>
      </p:sp>
      <p:sp>
        <p:nvSpPr>
          <p:cNvPr id="74781" name="Text Box 29"/>
          <p:cNvSpPr txBox="1">
            <a:spLocks noChangeArrowheads="1"/>
          </p:cNvSpPr>
          <p:nvPr/>
        </p:nvSpPr>
        <p:spPr bwMode="auto">
          <a:xfrm>
            <a:off x="34290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ＭＳ Ｐゴシック" charset="0"/>
                <a:cs typeface="Arial"/>
              </a:rPr>
              <a:t> 850</a:t>
            </a:r>
          </a:p>
        </p:txBody>
      </p:sp>
      <p:sp>
        <p:nvSpPr>
          <p:cNvPr id="74782" name="Text Box 30"/>
          <p:cNvSpPr txBox="1">
            <a:spLocks noChangeArrowheads="1"/>
          </p:cNvSpPr>
          <p:nvPr/>
        </p:nvSpPr>
        <p:spPr bwMode="auto">
          <a:xfrm>
            <a:off x="6858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ＭＳ Ｐゴシック" charset="0"/>
                <a:cs typeface="Arial"/>
              </a:rPr>
              <a:t>1050</a:t>
            </a:r>
          </a:p>
        </p:txBody>
      </p:sp>
      <p:sp>
        <p:nvSpPr>
          <p:cNvPr id="74783" name="Text Box 31"/>
          <p:cNvSpPr txBox="1">
            <a:spLocks noChangeArrowheads="1"/>
          </p:cNvSpPr>
          <p:nvPr/>
        </p:nvSpPr>
        <p:spPr bwMode="auto">
          <a:xfrm>
            <a:off x="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ＭＳ Ｐゴシック" charset="0"/>
                <a:cs typeface="Arial"/>
              </a:rPr>
              <a:t>1100</a:t>
            </a:r>
          </a:p>
        </p:txBody>
      </p:sp>
      <p:sp>
        <p:nvSpPr>
          <p:cNvPr id="74784" name="Text Box 32"/>
          <p:cNvSpPr txBox="1">
            <a:spLocks noChangeArrowheads="1"/>
          </p:cNvSpPr>
          <p:nvPr/>
        </p:nvSpPr>
        <p:spPr bwMode="auto">
          <a:xfrm>
            <a:off x="87630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ＭＳ Ｐゴシック" charset="0"/>
                <a:cs typeface="Arial"/>
              </a:rPr>
              <a:t> 450</a:t>
            </a:r>
          </a:p>
        </p:txBody>
      </p:sp>
      <p:sp>
        <p:nvSpPr>
          <p:cNvPr id="74785" name="Text Box 33"/>
          <p:cNvSpPr txBox="1">
            <a:spLocks noChangeArrowheads="1"/>
          </p:cNvSpPr>
          <p:nvPr/>
        </p:nvSpPr>
        <p:spPr bwMode="auto">
          <a:xfrm>
            <a:off x="304800" y="1003300"/>
            <a:ext cx="2514600" cy="1724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00FFFF"/>
                </a:solidFill>
                <a:latin typeface="Arial"/>
                <a:ea typeface="ＭＳ Ｐゴシック" charset="0"/>
                <a:cs typeface="Arial"/>
              </a:rPr>
              <a:t>United Kingdom</a:t>
            </a:r>
          </a:p>
          <a:p>
            <a:pPr algn="ctr" defTabSz="914400" fontAlgn="base">
              <a:spcBef>
                <a:spcPct val="50000"/>
              </a:spcBef>
              <a:spcAft>
                <a:spcPct val="0"/>
              </a:spcAft>
              <a:defRPr/>
            </a:pPr>
            <a:r>
              <a:rPr lang="en-US" sz="2800" b="1">
                <a:solidFill>
                  <a:srgbClr val="00FFFF"/>
                </a:solidFill>
                <a:latin typeface="Arial"/>
                <a:ea typeface="ＭＳ Ｐゴシック" charset="0"/>
                <a:cs typeface="Arial"/>
              </a:rPr>
              <a:t>1050-930</a:t>
            </a:r>
          </a:p>
        </p:txBody>
      </p:sp>
      <p:sp>
        <p:nvSpPr>
          <p:cNvPr id="74786" name="Text Box 34"/>
          <p:cNvSpPr txBox="1">
            <a:spLocks noChangeArrowheads="1"/>
          </p:cNvSpPr>
          <p:nvPr/>
        </p:nvSpPr>
        <p:spPr bwMode="auto">
          <a:xfrm>
            <a:off x="5867400" y="6172200"/>
            <a:ext cx="30480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66FF66"/>
                </a:solidFill>
                <a:latin typeface="Arial"/>
                <a:ea typeface="ＭＳ Ｐゴシック" charset="0"/>
                <a:cs typeface="Arial"/>
              </a:rPr>
              <a:t>Exile  </a:t>
            </a:r>
            <a:r>
              <a:rPr lang="en-US" sz="2800" b="1">
                <a:solidFill>
                  <a:srgbClr val="66FF66"/>
                </a:solidFill>
                <a:latin typeface="Arial"/>
                <a:ea typeface="ＭＳ Ｐゴシック" charset="0"/>
                <a:cs typeface="Arial"/>
              </a:rPr>
              <a:t>586-536</a:t>
            </a:r>
          </a:p>
        </p:txBody>
      </p:sp>
      <p:sp>
        <p:nvSpPr>
          <p:cNvPr id="74787" name="AutoShape 35"/>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160785" name="AutoShape 36"/>
          <p:cNvSpPr>
            <a:spLocks noChangeArrowheads="1"/>
          </p:cNvSpPr>
          <p:nvPr/>
        </p:nvSpPr>
        <p:spPr bwMode="auto">
          <a:xfrm>
            <a:off x="6934200" y="3505200"/>
            <a:ext cx="609600" cy="2590800"/>
          </a:xfrm>
          <a:prstGeom prst="upArrow">
            <a:avLst>
              <a:gd name="adj1" fmla="val 50000"/>
              <a:gd name="adj2" fmla="val 106250"/>
            </a:avLst>
          </a:prstGeom>
          <a:solidFill>
            <a:srgbClr val="66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000">
              <a:solidFill>
                <a:srgbClr val="000000"/>
              </a:solidFill>
              <a:latin typeface="Arial" charset="0"/>
              <a:ea typeface="ＭＳ Ｐゴシック" charset="0"/>
              <a:cs typeface="Arial" charset="0"/>
            </a:endParaRPr>
          </a:p>
        </p:txBody>
      </p:sp>
      <p:sp>
        <p:nvSpPr>
          <p:cNvPr id="74789" name="AutoShape 37"/>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74790" name="Text Box 38"/>
          <p:cNvSpPr txBox="1">
            <a:spLocks noChangeArrowheads="1"/>
          </p:cNvSpPr>
          <p:nvPr/>
        </p:nvSpPr>
        <p:spPr bwMode="auto">
          <a:xfrm>
            <a:off x="4724400" y="4067175"/>
            <a:ext cx="600075"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ＭＳ Ｐゴシック" charset="0"/>
                <a:cs typeface="Arial"/>
              </a:rPr>
              <a:t>   7 5 0 </a:t>
            </a:r>
          </a:p>
        </p:txBody>
      </p:sp>
      <p:sp>
        <p:nvSpPr>
          <p:cNvPr id="74791" name="AutoShape 39"/>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74792" name="Text Box 40"/>
          <p:cNvSpPr txBox="1">
            <a:spLocks noChangeArrowheads="1"/>
          </p:cNvSpPr>
          <p:nvPr/>
        </p:nvSpPr>
        <p:spPr bwMode="auto">
          <a:xfrm>
            <a:off x="3924300" y="0"/>
            <a:ext cx="27432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a:solidFill>
                  <a:srgbClr val="FFFFFF"/>
                </a:solidFill>
                <a:latin typeface="Arial"/>
                <a:ea typeface="ＭＳ Ｐゴシック" charset="0"/>
                <a:cs typeface="Arial"/>
              </a:rPr>
              <a:t>Micah</a:t>
            </a:r>
          </a:p>
        </p:txBody>
      </p:sp>
      <p:sp>
        <p:nvSpPr>
          <p:cNvPr id="74793" name="AutoShape 41"/>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74794" name="Text Box 42"/>
          <p:cNvSpPr txBox="1">
            <a:spLocks noChangeArrowheads="1"/>
          </p:cNvSpPr>
          <p:nvPr/>
        </p:nvSpPr>
        <p:spPr bwMode="auto">
          <a:xfrm>
            <a:off x="5343525" y="4067175"/>
            <a:ext cx="600075"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ＭＳ Ｐゴシック" charset="0"/>
                <a:cs typeface="Arial"/>
              </a:rPr>
              <a:t>   7 0 0 </a:t>
            </a:r>
          </a:p>
        </p:txBody>
      </p:sp>
      <p:sp>
        <p:nvSpPr>
          <p:cNvPr id="74795" name="Text Box 43"/>
          <p:cNvSpPr txBox="1">
            <a:spLocks noChangeArrowheads="1"/>
          </p:cNvSpPr>
          <p:nvPr/>
        </p:nvSpPr>
        <p:spPr bwMode="auto">
          <a:xfrm>
            <a:off x="68580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ＭＳ Ｐゴシック" charset="0"/>
                <a:cs typeface="Arial"/>
              </a:rPr>
              <a:t> 600</a:t>
            </a:r>
          </a:p>
        </p:txBody>
      </p:sp>
      <p:sp>
        <p:nvSpPr>
          <p:cNvPr id="74796" name="Text Box 44"/>
          <p:cNvSpPr txBox="1">
            <a:spLocks noChangeArrowheads="1"/>
          </p:cNvSpPr>
          <p:nvPr/>
        </p:nvSpPr>
        <p:spPr bwMode="auto">
          <a:xfrm>
            <a:off x="3886200" y="533400"/>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ＭＳ Ｐゴシック" charset="0"/>
                <a:cs typeface="Arial"/>
              </a:rPr>
              <a:t>740-700 BC</a:t>
            </a:r>
          </a:p>
        </p:txBody>
      </p:sp>
      <p:sp>
        <p:nvSpPr>
          <p:cNvPr id="74797" name="AutoShape 45"/>
          <p:cNvSpPr>
            <a:spLocks noChangeArrowheads="1"/>
          </p:cNvSpPr>
          <p:nvPr/>
        </p:nvSpPr>
        <p:spPr bwMode="auto">
          <a:xfrm flipV="1">
            <a:off x="4876800" y="1143000"/>
            <a:ext cx="838200" cy="2590800"/>
          </a:xfrm>
          <a:prstGeom prst="upArrow">
            <a:avLst>
              <a:gd name="adj1" fmla="val 50000"/>
              <a:gd name="adj2" fmla="val 77273"/>
            </a:avLst>
          </a:prstGeom>
          <a:solidFill>
            <a:schemeClr val="bg1"/>
          </a:solidFill>
          <a:ln w="9525">
            <a:no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74798" name="Text Box 46"/>
          <p:cNvSpPr txBox="1">
            <a:spLocks noChangeArrowheads="1"/>
          </p:cNvSpPr>
          <p:nvPr/>
        </p:nvSpPr>
        <p:spPr bwMode="auto">
          <a:xfrm>
            <a:off x="5181600" y="1003300"/>
            <a:ext cx="2514600" cy="1724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F99FF"/>
                </a:solidFill>
                <a:latin typeface="Arial"/>
                <a:ea typeface="ＭＳ Ｐゴシック" charset="0"/>
                <a:cs typeface="Arial"/>
              </a:rPr>
              <a:t>Solitary Kingdom</a:t>
            </a:r>
          </a:p>
          <a:p>
            <a:pPr algn="ctr" defTabSz="914400" fontAlgn="base">
              <a:spcBef>
                <a:spcPct val="50000"/>
              </a:spcBef>
              <a:spcAft>
                <a:spcPct val="0"/>
              </a:spcAft>
              <a:defRPr/>
            </a:pPr>
            <a:r>
              <a:rPr lang="en-US" sz="2800" b="1">
                <a:solidFill>
                  <a:srgbClr val="FF99FF"/>
                </a:solidFill>
                <a:latin typeface="Arial"/>
                <a:ea typeface="ＭＳ Ｐゴシック" charset="0"/>
                <a:cs typeface="Arial"/>
              </a:rPr>
              <a:t>722-586</a:t>
            </a:r>
          </a:p>
        </p:txBody>
      </p:sp>
      <p:sp>
        <p:nvSpPr>
          <p:cNvPr id="74799" name="Text Box 47"/>
          <p:cNvSpPr txBox="1">
            <a:spLocks noChangeArrowheads="1"/>
          </p:cNvSpPr>
          <p:nvPr/>
        </p:nvSpPr>
        <p:spPr bwMode="auto">
          <a:xfrm>
            <a:off x="2590800" y="1003300"/>
            <a:ext cx="2514600" cy="1724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FFF00"/>
                </a:solidFill>
                <a:latin typeface="Arial"/>
                <a:ea typeface="ＭＳ Ｐゴシック" charset="0"/>
                <a:cs typeface="Arial"/>
              </a:rPr>
              <a:t>Divided Kingdom</a:t>
            </a:r>
          </a:p>
          <a:p>
            <a:pPr algn="ctr" defTabSz="914400" fontAlgn="base">
              <a:spcBef>
                <a:spcPct val="50000"/>
              </a:spcBef>
              <a:spcAft>
                <a:spcPct val="0"/>
              </a:spcAft>
              <a:defRPr/>
            </a:pPr>
            <a:r>
              <a:rPr lang="en-US" sz="2800" b="1">
                <a:solidFill>
                  <a:srgbClr val="FFFF00"/>
                </a:solidFill>
                <a:latin typeface="Arial"/>
                <a:ea typeface="ＭＳ Ｐゴシック" charset="0"/>
                <a:cs typeface="Arial"/>
              </a:rPr>
              <a:t>930-722</a:t>
            </a:r>
          </a:p>
        </p:txBody>
      </p:sp>
      <p:sp>
        <p:nvSpPr>
          <p:cNvPr id="74800" name="Text Box 48"/>
          <p:cNvSpPr txBox="1">
            <a:spLocks noChangeArrowheads="1"/>
          </p:cNvSpPr>
          <p:nvPr/>
        </p:nvSpPr>
        <p:spPr bwMode="auto">
          <a:xfrm>
            <a:off x="7010400" y="1003300"/>
            <a:ext cx="2514600" cy="23701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3200" b="1">
                <a:solidFill>
                  <a:srgbClr val="FFCC00"/>
                </a:solidFill>
                <a:latin typeface="Arial" charset="0"/>
                <a:cs typeface="Arial" charset="0"/>
              </a:rPr>
              <a:t>Post-    Exile </a:t>
            </a:r>
          </a:p>
          <a:p>
            <a:pPr algn="ctr" defTabSz="914400" eaLnBrk="1" fontAlgn="base" hangingPunct="1">
              <a:spcBef>
                <a:spcPct val="50000"/>
              </a:spcBef>
              <a:spcAft>
                <a:spcPct val="0"/>
              </a:spcAft>
              <a:defRPr/>
            </a:pPr>
            <a:r>
              <a:rPr lang="en-US" sz="2800" b="1">
                <a:solidFill>
                  <a:srgbClr val="FFCC00"/>
                </a:solidFill>
                <a:latin typeface="Arial" charset="0"/>
                <a:cs typeface="Arial" charset="0"/>
              </a:rPr>
              <a:t>536-425</a:t>
            </a:r>
          </a:p>
          <a:p>
            <a:pPr algn="ctr" defTabSz="914400" eaLnBrk="1" fontAlgn="base" hangingPunct="1">
              <a:spcBef>
                <a:spcPct val="50000"/>
              </a:spcBef>
              <a:spcAft>
                <a:spcPct val="0"/>
              </a:spcAft>
              <a:defRPr/>
            </a:pPr>
            <a:endParaRPr lang="en-US" sz="2800" b="1">
              <a:solidFill>
                <a:srgbClr val="FFCC00"/>
              </a:solidFill>
              <a:latin typeface="Arial" charset="0"/>
              <a:cs typeface="Arial" charset="0"/>
            </a:endParaRPr>
          </a:p>
        </p:txBody>
      </p:sp>
      <p:sp>
        <p:nvSpPr>
          <p:cNvPr id="74801" name="Rectangle 49"/>
          <p:cNvSpPr>
            <a:spLocks noChangeArrowheads="1"/>
          </p:cNvSpPr>
          <p:nvPr/>
        </p:nvSpPr>
        <p:spPr bwMode="auto">
          <a:xfrm>
            <a:off x="5067300" y="3657600"/>
            <a:ext cx="514350" cy="171450"/>
          </a:xfrm>
          <a:prstGeom prst="rect">
            <a:avLst/>
          </a:prstGeom>
          <a:solidFill>
            <a:schemeClr val="bg1"/>
          </a:solidFill>
          <a:ln w="9525">
            <a:no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74802" name="Rectangle 50"/>
          <p:cNvSpPr>
            <a:spLocks noGrp="1" noChangeArrowheads="1"/>
          </p:cNvSpPr>
          <p:nvPr>
            <p:ph type="title" idx="4294967295"/>
          </p:nvPr>
        </p:nvSpPr>
        <p:spPr>
          <a:xfrm>
            <a:off x="0" y="6172200"/>
            <a:ext cx="7772400" cy="685800"/>
          </a:xfrm>
          <a:effectLst>
            <a:outerShdw blurRad="63500" dist="35921" dir="2700000" algn="ctr" rotWithShape="0">
              <a:schemeClr val="tx1">
                <a:alpha val="74998"/>
              </a:schemeClr>
            </a:outerShdw>
          </a:effectLst>
        </p:spPr>
        <p:txBody>
          <a:bodyPr/>
          <a:lstStyle/>
          <a:p>
            <a:pPr algn="l" eaLnBrk="1" hangingPunct="1">
              <a:defRPr/>
            </a:pPr>
            <a:r>
              <a:rPr lang="en-US" sz="4000">
                <a:effectLst>
                  <a:outerShdw blurRad="38100" dist="38100" dir="2700000" algn="tl">
                    <a:srgbClr val="808080"/>
                  </a:outerShdw>
                </a:effectLst>
                <a:latin typeface="Arial" charset="0"/>
                <a:ea typeface="ＭＳ Ｐゴシック" charset="0"/>
              </a:rPr>
              <a:t>Placing the Prophet</a:t>
            </a:r>
            <a:endParaRPr lang="en-US" sz="4000">
              <a:effectLst>
                <a:outerShdw blurRad="38100" dist="38100" dir="2700000" algn="tl">
                  <a:srgbClr val="FFFFFF"/>
                </a:outerShdw>
              </a:effectLst>
              <a:latin typeface="Arial" charset="0"/>
              <a:ea typeface="ＭＳ Ｐゴシック" charset="0"/>
            </a:endParaRPr>
          </a:p>
        </p:txBody>
      </p:sp>
    </p:spTree>
    <p:extLst>
      <p:ext uri="{BB962C8B-B14F-4D97-AF65-F5344CB8AC3E}">
        <p14:creationId xmlns:p14="http://schemas.microsoft.com/office/powerpoint/2010/main" val="509915845"/>
      </p:ext>
    </p:extLst>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13" y="-14772"/>
            <a:ext cx="9144000" cy="6067313"/>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The Prophecy of Micah</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Be Generous</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29047653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2209800" y="1143000"/>
            <a:ext cx="6400800" cy="838200"/>
          </a:xfrm>
          <a:effectLst>
            <a:outerShdw blurRad="50800" dist="35921" dir="2700000" algn="ctr" rotWithShape="0">
              <a:schemeClr val="bg2">
                <a:alpha val="75000"/>
              </a:schemeClr>
            </a:outerShdw>
          </a:effectLst>
        </p:spPr>
        <p:txBody>
          <a:bodyPr anchor="ctr"/>
          <a:lstStyle/>
          <a:p>
            <a:pPr eaLnBrk="1" hangingPunct="1">
              <a:defRPr/>
            </a:pPr>
            <a:r>
              <a:rPr lang="en-US" b="1" dirty="0">
                <a:effectLst>
                  <a:outerShdw blurRad="38100" dist="38100" dir="2700000" algn="tl">
                    <a:srgbClr val="000000"/>
                  </a:outerShdw>
                </a:effectLst>
                <a:latin typeface="Arial" charset="0"/>
                <a:ea typeface="ＭＳ Ｐゴシック" charset="0"/>
                <a:cs typeface="Arial" charset="0"/>
              </a:rPr>
              <a:t>Micah &amp; Isaiah Alike</a:t>
            </a:r>
          </a:p>
        </p:txBody>
      </p:sp>
      <p:sp>
        <p:nvSpPr>
          <p:cNvPr id="4" name="Rectangle 3"/>
          <p:cNvSpPr txBox="1">
            <a:spLocks noChangeArrowheads="1"/>
          </p:cNvSpPr>
          <p:nvPr/>
        </p:nvSpPr>
        <p:spPr bwMode="auto">
          <a:xfrm>
            <a:off x="1905000" y="2133600"/>
            <a:ext cx="70866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452438" indent="-4524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20000"/>
              </a:spcBef>
              <a:spcAft>
                <a:spcPct val="0"/>
              </a:spcAft>
              <a:buClr>
                <a:srgbClr val="CFBBFA"/>
              </a:buClr>
              <a:buSzPct val="85000"/>
              <a:buFont typeface="Wingdings" charset="0"/>
              <a:buChar char=""/>
            </a:pPr>
            <a:r>
              <a:rPr lang="en-US" sz="2800" b="1" i="1">
                <a:solidFill>
                  <a:srgbClr val="FFFFFF"/>
                </a:solidFill>
                <a:latin typeface="Arial" charset="0"/>
                <a:cs typeface="Arial" charset="0"/>
              </a:rPr>
              <a:t>Exact parallels</a:t>
            </a:r>
          </a:p>
          <a:p>
            <a:pPr defTabSz="914400" eaLnBrk="1" fontAlgn="base" hangingPunct="1">
              <a:spcBef>
                <a:spcPct val="20000"/>
              </a:spcBef>
              <a:spcAft>
                <a:spcPct val="0"/>
              </a:spcAft>
              <a:buClr>
                <a:srgbClr val="CFBBFA"/>
              </a:buClr>
              <a:buSzPct val="85000"/>
              <a:buFont typeface="Wingdings" charset="0"/>
              <a:buChar char=""/>
            </a:pPr>
            <a:r>
              <a:rPr lang="en-US" sz="2800" b="1" i="1">
                <a:solidFill>
                  <a:srgbClr val="FFFFFF"/>
                </a:solidFill>
                <a:latin typeface="Arial" charset="0"/>
                <a:cs typeface="Arial" charset="0"/>
              </a:rPr>
              <a:t>Messiah prominent</a:t>
            </a:r>
          </a:p>
          <a:p>
            <a:pPr defTabSz="914400" eaLnBrk="1" fontAlgn="base" hangingPunct="1">
              <a:spcBef>
                <a:spcPct val="20000"/>
              </a:spcBef>
              <a:spcAft>
                <a:spcPct val="0"/>
              </a:spcAft>
              <a:buClr>
                <a:srgbClr val="CFBBFA"/>
              </a:buClr>
              <a:buSzPct val="85000"/>
              <a:buFont typeface="Wingdings" charset="0"/>
              <a:buChar char=""/>
            </a:pPr>
            <a:r>
              <a:rPr lang="en-US" sz="2800" b="1" i="1">
                <a:solidFill>
                  <a:srgbClr val="FFFFFF"/>
                </a:solidFill>
                <a:latin typeface="Arial" charset="0"/>
                <a:cs typeface="Arial" charset="0"/>
              </a:rPr>
              <a:t>Wrote from Jerusalem</a:t>
            </a:r>
          </a:p>
          <a:p>
            <a:pPr defTabSz="914400" eaLnBrk="1" fontAlgn="base" hangingPunct="1">
              <a:spcBef>
                <a:spcPct val="20000"/>
              </a:spcBef>
              <a:spcAft>
                <a:spcPct val="0"/>
              </a:spcAft>
              <a:buClr>
                <a:srgbClr val="CFBBFA"/>
              </a:buClr>
              <a:buSzPct val="85000"/>
              <a:buFont typeface="Wingdings" charset="0"/>
              <a:buChar char=""/>
            </a:pPr>
            <a:r>
              <a:rPr lang="en-US" sz="2800" b="1" i="1">
                <a:solidFill>
                  <a:srgbClr val="FFFFFF"/>
                </a:solidFill>
                <a:latin typeface="Arial" charset="0"/>
                <a:cs typeface="Arial" charset="0"/>
              </a:rPr>
              <a:t>Wrote about both Israel and Judah</a:t>
            </a:r>
          </a:p>
          <a:p>
            <a:pPr defTabSz="914400" eaLnBrk="1" fontAlgn="base" hangingPunct="1">
              <a:spcBef>
                <a:spcPct val="20000"/>
              </a:spcBef>
              <a:spcAft>
                <a:spcPct val="0"/>
              </a:spcAft>
              <a:buClr>
                <a:srgbClr val="CFBBFA"/>
              </a:buClr>
              <a:buSzPct val="85000"/>
              <a:buFont typeface="Wingdings" charset="0"/>
              <a:buChar char=""/>
            </a:pPr>
            <a:r>
              <a:rPr lang="en-US" sz="2800" b="1" i="1">
                <a:solidFill>
                  <a:srgbClr val="FFFFFF"/>
                </a:solidFill>
                <a:latin typeface="Arial" charset="0"/>
                <a:cs typeface="Arial" charset="0"/>
              </a:rPr>
              <a:t>Influenced Hezekiah</a:t>
            </a:r>
          </a:p>
          <a:p>
            <a:pPr defTabSz="914400" eaLnBrk="1" fontAlgn="base" hangingPunct="1">
              <a:spcBef>
                <a:spcPct val="20000"/>
              </a:spcBef>
              <a:spcAft>
                <a:spcPct val="0"/>
              </a:spcAft>
              <a:buClr>
                <a:srgbClr val="CFBBFA"/>
              </a:buClr>
              <a:buSzPct val="85000"/>
              <a:buFont typeface="Wingdings" charset="0"/>
              <a:buChar char=""/>
            </a:pPr>
            <a:r>
              <a:rPr lang="en-US" sz="2800" b="1" i="1">
                <a:solidFill>
                  <a:srgbClr val="FFFFFF"/>
                </a:solidFill>
                <a:latin typeface="Arial" charset="0"/>
                <a:cs typeface="Arial" charset="0"/>
              </a:rPr>
              <a:t>Stressed the kingdom</a:t>
            </a:r>
          </a:p>
          <a:p>
            <a:pPr defTabSz="914400" eaLnBrk="1" fontAlgn="base" hangingPunct="1">
              <a:spcBef>
                <a:spcPct val="20000"/>
              </a:spcBef>
              <a:spcAft>
                <a:spcPct val="0"/>
              </a:spcAft>
              <a:buClr>
                <a:srgbClr val="CFBBFA"/>
              </a:buClr>
              <a:buSzPct val="85000"/>
              <a:buFont typeface="Wingdings" charset="0"/>
              <a:buChar char=""/>
            </a:pPr>
            <a:r>
              <a:rPr lang="en-US" sz="2800" b="1" i="1">
                <a:solidFill>
                  <a:srgbClr val="FFFFFF"/>
                </a:solidFill>
                <a:latin typeface="Arial" charset="0"/>
                <a:cs typeface="Arial" charset="0"/>
              </a:rPr>
              <a:t>Contemporaneous</a:t>
            </a:r>
          </a:p>
        </p:txBody>
      </p:sp>
      <p:sp>
        <p:nvSpPr>
          <p:cNvPr id="5" name="Text Box 24"/>
          <p:cNvSpPr txBox="1">
            <a:spLocks noChangeArrowheads="1"/>
          </p:cNvSpPr>
          <p:nvPr/>
        </p:nvSpPr>
        <p:spPr bwMode="auto">
          <a:xfrm>
            <a:off x="8412163" y="0"/>
            <a:ext cx="698500" cy="461963"/>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616</a:t>
            </a:r>
          </a:p>
        </p:txBody>
      </p:sp>
    </p:spTree>
    <p:extLst>
      <p:ext uri="{BB962C8B-B14F-4D97-AF65-F5344CB8AC3E}">
        <p14:creationId xmlns:p14="http://schemas.microsoft.com/office/powerpoint/2010/main" val="3125592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7154" name="Rectangle 3"/>
          <p:cNvSpPr>
            <a:spLocks noGrp="1" noRot="1" noChangeArrowheads="1"/>
          </p:cNvSpPr>
          <p:nvPr>
            <p:ph type="title" idx="4294967295"/>
          </p:nvPr>
        </p:nvSpPr>
        <p:spPr>
          <a:xfrm>
            <a:off x="457200" y="274638"/>
            <a:ext cx="7499176" cy="563562"/>
          </a:xfrm>
          <a:solidFill>
            <a:srgbClr val="660066"/>
          </a:solidFill>
          <a:ln>
            <a:solidFill>
              <a:schemeClr val="bg2"/>
            </a:solidFill>
          </a:ln>
        </p:spPr>
        <p:txBody>
          <a:bodyPr/>
          <a:lstStyle/>
          <a:p>
            <a:r>
              <a:rPr lang="en-US" sz="3600">
                <a:solidFill>
                  <a:schemeClr val="tx1"/>
                </a:solidFill>
                <a:effectLst/>
                <a:latin typeface="Arial" charset="0"/>
                <a:ea typeface="ＭＳ Ｐゴシック" charset="0"/>
                <a:cs typeface="Arial" charset="0"/>
              </a:rPr>
              <a:t>Millennial Jerusalem (Isaiah)</a:t>
            </a:r>
          </a:p>
        </p:txBody>
      </p:sp>
      <p:sp>
        <p:nvSpPr>
          <p:cNvPr id="236548" name="AutoShape 4"/>
          <p:cNvSpPr>
            <a:spLocks noChangeArrowheads="1"/>
          </p:cNvSpPr>
          <p:nvPr/>
        </p:nvSpPr>
        <p:spPr bwMode="auto">
          <a:xfrm>
            <a:off x="5181600" y="1676400"/>
            <a:ext cx="533400" cy="533400"/>
          </a:xfrm>
          <a:prstGeom prst="star4">
            <a:avLst>
              <a:gd name="adj" fmla="val 12500"/>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defTabSz="914400" fontAlgn="base">
              <a:spcBef>
                <a:spcPct val="0"/>
              </a:spcBef>
              <a:spcAft>
                <a:spcPct val="0"/>
              </a:spcAft>
              <a:defRPr/>
            </a:pPr>
            <a:endParaRPr lang="en-US" sz="2400">
              <a:solidFill>
                <a:srgbClr val="FFFFFF"/>
              </a:solidFill>
              <a:latin typeface="Arial" pitchFamily="-112" charset="0"/>
              <a:ea typeface="ＭＳ Ｐゴシック" charset="0"/>
              <a:cs typeface="ＭＳ Ｐゴシック" charset="0"/>
            </a:endParaRPr>
          </a:p>
        </p:txBody>
      </p:sp>
      <p:sp>
        <p:nvSpPr>
          <p:cNvPr id="236549"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fontAlgn="base">
              <a:spcBef>
                <a:spcPct val="0"/>
              </a:spcBef>
              <a:spcAft>
                <a:spcPct val="0"/>
              </a:spcAft>
              <a:defRPr/>
            </a:pPr>
            <a:endParaRPr lang="en-US" sz="2400">
              <a:solidFill>
                <a:srgbClr val="FFFFFF"/>
              </a:solidFill>
              <a:latin typeface="Arial" pitchFamily="-112" charset="0"/>
              <a:ea typeface="ＭＳ Ｐゴシック" charset="0"/>
              <a:cs typeface="ＭＳ Ｐゴシック" charset="0"/>
            </a:endParaRPr>
          </a:p>
        </p:txBody>
      </p:sp>
      <p:sp>
        <p:nvSpPr>
          <p:cNvPr id="236550"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fontAlgn="base">
              <a:spcBef>
                <a:spcPct val="0"/>
              </a:spcBef>
              <a:spcAft>
                <a:spcPct val="0"/>
              </a:spcAft>
              <a:defRPr/>
            </a:pPr>
            <a:endParaRPr lang="en-US" sz="2400">
              <a:solidFill>
                <a:srgbClr val="FFFFFF"/>
              </a:solidFill>
              <a:latin typeface="Arial" pitchFamily="-112" charset="0"/>
              <a:ea typeface="ＭＳ Ｐゴシック" charset="0"/>
              <a:cs typeface="ＭＳ Ｐゴシック" charset="0"/>
            </a:endParaRPr>
          </a:p>
        </p:txBody>
      </p:sp>
      <p:sp>
        <p:nvSpPr>
          <p:cNvPr id="236551"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fontAlgn="base">
              <a:spcBef>
                <a:spcPct val="0"/>
              </a:spcBef>
              <a:spcAft>
                <a:spcPct val="0"/>
              </a:spcAft>
              <a:defRPr/>
            </a:pPr>
            <a:endParaRPr lang="en-US" sz="2400">
              <a:solidFill>
                <a:srgbClr val="FFFFFF"/>
              </a:solidFill>
              <a:latin typeface="Arial" pitchFamily="-112" charset="0"/>
              <a:ea typeface="ＭＳ Ｐゴシック" charset="0"/>
              <a:cs typeface="ＭＳ Ｐゴシック" charset="0"/>
            </a:endParaRPr>
          </a:p>
        </p:txBody>
      </p:sp>
      <p:sp>
        <p:nvSpPr>
          <p:cNvPr id="236552"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fontAlgn="base">
              <a:spcBef>
                <a:spcPct val="0"/>
              </a:spcBef>
              <a:spcAft>
                <a:spcPct val="0"/>
              </a:spcAft>
              <a:defRPr/>
            </a:pPr>
            <a:endParaRPr lang="en-US" sz="2400">
              <a:solidFill>
                <a:srgbClr val="FFFFFF"/>
              </a:solidFill>
              <a:latin typeface="Arial" pitchFamily="-112" charset="0"/>
              <a:ea typeface="ＭＳ Ｐゴシック" charset="0"/>
              <a:cs typeface="ＭＳ Ｐゴシック" charset="0"/>
            </a:endParaRPr>
          </a:p>
        </p:txBody>
      </p:sp>
      <p:sp>
        <p:nvSpPr>
          <p:cNvPr id="236553"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fontAlgn="base">
              <a:spcBef>
                <a:spcPct val="0"/>
              </a:spcBef>
              <a:spcAft>
                <a:spcPct val="0"/>
              </a:spcAft>
              <a:defRPr/>
            </a:pPr>
            <a:endParaRPr lang="en-US" sz="2400">
              <a:solidFill>
                <a:srgbClr val="FFFFFF"/>
              </a:solidFill>
              <a:latin typeface="Arial" pitchFamily="-112" charset="0"/>
              <a:ea typeface="ＭＳ Ｐゴシック" charset="0"/>
              <a:cs typeface="ＭＳ Ｐゴシック" charset="0"/>
            </a:endParaRPr>
          </a:p>
        </p:txBody>
      </p:sp>
      <p:sp>
        <p:nvSpPr>
          <p:cNvPr id="236554"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fontAlgn="base">
              <a:spcBef>
                <a:spcPct val="0"/>
              </a:spcBef>
              <a:spcAft>
                <a:spcPct val="0"/>
              </a:spcAft>
              <a:defRPr/>
            </a:pPr>
            <a:endParaRPr lang="en-US" sz="2400">
              <a:solidFill>
                <a:srgbClr val="FFFFFF"/>
              </a:solidFill>
              <a:latin typeface="Arial" pitchFamily="-112" charset="0"/>
              <a:ea typeface="ＭＳ Ｐゴシック" charset="0"/>
              <a:cs typeface="ＭＳ Ｐゴシック" charset="0"/>
            </a:endParaRPr>
          </a:p>
        </p:txBody>
      </p:sp>
      <p:sp>
        <p:nvSpPr>
          <p:cNvPr id="236555"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fontAlgn="base">
              <a:spcBef>
                <a:spcPct val="0"/>
              </a:spcBef>
              <a:spcAft>
                <a:spcPct val="0"/>
              </a:spcAft>
              <a:defRPr/>
            </a:pPr>
            <a:endParaRPr lang="en-US" sz="2400">
              <a:solidFill>
                <a:srgbClr val="FFFFFF"/>
              </a:solidFill>
              <a:latin typeface="Arial" pitchFamily="-112" charset="0"/>
              <a:ea typeface="ＭＳ Ｐゴシック" charset="0"/>
              <a:cs typeface="ＭＳ Ｐゴシック" charset="0"/>
            </a:endParaRPr>
          </a:p>
        </p:txBody>
      </p:sp>
      <p:sp>
        <p:nvSpPr>
          <p:cNvPr id="817163" name="Text Box 12"/>
          <p:cNvSpPr txBox="1">
            <a:spLocks noChangeArrowheads="1"/>
          </p:cNvSpPr>
          <p:nvPr/>
        </p:nvSpPr>
        <p:spPr bwMode="auto">
          <a:xfrm>
            <a:off x="152400" y="4383088"/>
            <a:ext cx="7467600" cy="1563687"/>
          </a:xfrm>
          <a:prstGeom prst="rect">
            <a:avLst/>
          </a:prstGeom>
          <a:solidFill>
            <a:schemeClr val="bg1"/>
          </a:solidFill>
          <a:ln w="9525">
            <a:solidFill>
              <a:schemeClr val="bg2"/>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r>
              <a:rPr lang="mr-IN" altLang="ja-JP" sz="3200" dirty="0">
                <a:solidFill>
                  <a:srgbClr val="FFFFFF"/>
                </a:solidFill>
              </a:rPr>
              <a:t>"</a:t>
            </a:r>
            <a:r>
              <a:rPr lang="en-US" altLang="ja-JP" sz="3200" dirty="0">
                <a:solidFill>
                  <a:srgbClr val="FFFFFF"/>
                </a:solidFill>
              </a:rPr>
              <a:t>The law will go out from Zion, </a:t>
            </a:r>
          </a:p>
          <a:p>
            <a:pPr algn="r" defTabSz="914400" fontAlgn="base">
              <a:spcBef>
                <a:spcPct val="0"/>
              </a:spcBef>
              <a:spcAft>
                <a:spcPct val="0"/>
              </a:spcAft>
            </a:pPr>
            <a:r>
              <a:rPr lang="en-US" sz="3200" dirty="0">
                <a:solidFill>
                  <a:srgbClr val="FFFFFF"/>
                </a:solidFill>
              </a:rPr>
              <a:t>the word of the L</a:t>
            </a:r>
            <a:r>
              <a:rPr lang="en-US" sz="2800" dirty="0">
                <a:solidFill>
                  <a:srgbClr val="FFFFFF"/>
                </a:solidFill>
              </a:rPr>
              <a:t>ORD</a:t>
            </a:r>
            <a:r>
              <a:rPr lang="en-US" sz="3200" dirty="0">
                <a:solidFill>
                  <a:srgbClr val="FFFFFF"/>
                </a:solidFill>
              </a:rPr>
              <a:t> from Jerusalem</a:t>
            </a:r>
            <a:r>
              <a:rPr lang="mr-IN" altLang="ja-JP" sz="3200" dirty="0">
                <a:solidFill>
                  <a:srgbClr val="FFFFFF"/>
                </a:solidFill>
              </a:rPr>
              <a:t>"</a:t>
            </a:r>
            <a:endParaRPr lang="en-US" altLang="ja-JP" sz="3200" dirty="0">
              <a:solidFill>
                <a:srgbClr val="FFFFFF"/>
              </a:solidFill>
            </a:endParaRPr>
          </a:p>
          <a:p>
            <a:pPr algn="r" defTabSz="914400" fontAlgn="base">
              <a:spcBef>
                <a:spcPct val="0"/>
              </a:spcBef>
              <a:spcAft>
                <a:spcPct val="0"/>
              </a:spcAft>
            </a:pPr>
            <a:r>
              <a:rPr lang="en-US" sz="3200" dirty="0">
                <a:solidFill>
                  <a:srgbClr val="FFFFFF"/>
                </a:solidFill>
              </a:rPr>
              <a:t>––Isaiah 2:3</a:t>
            </a:r>
          </a:p>
        </p:txBody>
      </p:sp>
      <p:sp>
        <p:nvSpPr>
          <p:cNvPr id="236557" name="Text Box 13"/>
          <p:cNvSpPr txBox="1">
            <a:spLocks noChangeArrowheads="1"/>
          </p:cNvSpPr>
          <p:nvPr/>
        </p:nvSpPr>
        <p:spPr bwMode="auto">
          <a:xfrm>
            <a:off x="8299450" y="0"/>
            <a:ext cx="838200" cy="51911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sz="2800" b="1" dirty="0">
                <a:solidFill>
                  <a:srgbClr val="003399"/>
                </a:solidFill>
                <a:latin typeface="Arial" charset="0"/>
                <a:cs typeface="Arial" charset="0"/>
              </a:rPr>
              <a:t>106</a:t>
            </a:r>
            <a:endParaRPr lang="en-US" sz="2800" dirty="0">
              <a:solidFill>
                <a:srgbClr val="003399"/>
              </a:solidFill>
              <a:latin typeface="Arial" charset="0"/>
              <a:cs typeface="Arial" charset="0"/>
            </a:endParaRPr>
          </a:p>
        </p:txBody>
      </p:sp>
    </p:spTree>
    <p:extLst>
      <p:ext uri="{BB962C8B-B14F-4D97-AF65-F5344CB8AC3E}">
        <p14:creationId xmlns:p14="http://schemas.microsoft.com/office/powerpoint/2010/main" val="1727836940"/>
      </p:ext>
    </p:extLst>
  </p:cSld>
  <p:clrMapOvr>
    <a:masterClrMapping/>
  </p:clrMapOvr>
  <p:transition>
    <p:fade thruBlk="1"/>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7154" name="Rectangle 3"/>
          <p:cNvSpPr>
            <a:spLocks noGrp="1" noRot="1" noChangeArrowheads="1"/>
          </p:cNvSpPr>
          <p:nvPr>
            <p:ph type="title" idx="4294967295"/>
          </p:nvPr>
        </p:nvSpPr>
        <p:spPr>
          <a:xfrm>
            <a:off x="457200" y="274638"/>
            <a:ext cx="7499176" cy="563562"/>
          </a:xfrm>
          <a:solidFill>
            <a:schemeClr val="bg1"/>
          </a:solidFill>
          <a:ln>
            <a:solidFill>
              <a:schemeClr val="bg2"/>
            </a:solidFill>
          </a:ln>
        </p:spPr>
        <p:txBody>
          <a:bodyPr/>
          <a:lstStyle/>
          <a:p>
            <a:r>
              <a:rPr lang="en-US" sz="3600">
                <a:effectLst/>
                <a:latin typeface="Arial" charset="0"/>
                <a:ea typeface="ＭＳ Ｐゴシック" charset="0"/>
                <a:cs typeface="Arial" charset="0"/>
              </a:rPr>
              <a:t>Millennial Jerusalem (Micah)</a:t>
            </a:r>
          </a:p>
        </p:txBody>
      </p:sp>
      <p:sp>
        <p:nvSpPr>
          <p:cNvPr id="236548" name="AutoShape 4"/>
          <p:cNvSpPr>
            <a:spLocks noChangeArrowheads="1"/>
          </p:cNvSpPr>
          <p:nvPr/>
        </p:nvSpPr>
        <p:spPr bwMode="auto">
          <a:xfrm>
            <a:off x="5181600" y="1676400"/>
            <a:ext cx="533400" cy="533400"/>
          </a:xfrm>
          <a:prstGeom prst="star4">
            <a:avLst>
              <a:gd name="adj" fmla="val 12500"/>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6549"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6550"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6551"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6552"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6553"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6554"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6555"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817163" name="Text Box 12"/>
          <p:cNvSpPr txBox="1">
            <a:spLocks noChangeArrowheads="1"/>
          </p:cNvSpPr>
          <p:nvPr/>
        </p:nvSpPr>
        <p:spPr bwMode="auto">
          <a:xfrm>
            <a:off x="152400" y="4383088"/>
            <a:ext cx="8092008" cy="1569660"/>
          </a:xfrm>
          <a:prstGeom prst="rect">
            <a:avLst/>
          </a:prstGeom>
          <a:solidFill>
            <a:schemeClr val="bg1"/>
          </a:solidFill>
          <a:ln w="9525">
            <a:solidFill>
              <a:schemeClr val="bg2"/>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r>
              <a:rPr lang="mr-IN" altLang="ja-JP" sz="3200" dirty="0">
                <a:solidFill>
                  <a:srgbClr val="FFFFFF"/>
                </a:solidFill>
              </a:rPr>
              <a:t>"</a:t>
            </a:r>
            <a:r>
              <a:rPr lang="en-US" altLang="ja-JP" sz="3200" dirty="0">
                <a:solidFill>
                  <a:srgbClr val="FFFFFF"/>
                </a:solidFill>
              </a:rPr>
              <a:t>For out of Zion shall go forth the law, and the word of the L</a:t>
            </a:r>
            <a:r>
              <a:rPr lang="en-US" altLang="ja-JP" sz="2800" dirty="0">
                <a:solidFill>
                  <a:srgbClr val="FFFFFF"/>
                </a:solidFill>
              </a:rPr>
              <a:t>ORD</a:t>
            </a:r>
            <a:r>
              <a:rPr lang="en-US" altLang="ja-JP" sz="3200" dirty="0">
                <a:solidFill>
                  <a:srgbClr val="FFFFFF"/>
                </a:solidFill>
              </a:rPr>
              <a:t> from Jerusalem</a:t>
            </a:r>
            <a:r>
              <a:rPr lang="mr-IN" altLang="ja-JP" sz="3200" dirty="0">
                <a:solidFill>
                  <a:srgbClr val="FFFFFF"/>
                </a:solidFill>
              </a:rPr>
              <a:t>"</a:t>
            </a:r>
            <a:endParaRPr lang="en-US" altLang="ja-JP" sz="3200" dirty="0">
              <a:solidFill>
                <a:srgbClr val="FFFFFF"/>
              </a:solidFill>
            </a:endParaRPr>
          </a:p>
          <a:p>
            <a:pPr algn="r" defTabSz="914400" eaLnBrk="0" fontAlgn="base" hangingPunct="0">
              <a:spcBef>
                <a:spcPct val="0"/>
              </a:spcBef>
              <a:spcAft>
                <a:spcPct val="0"/>
              </a:spcAft>
            </a:pPr>
            <a:r>
              <a:rPr lang="en-US" sz="3200" dirty="0">
                <a:solidFill>
                  <a:srgbClr val="FFFFFF"/>
                </a:solidFill>
              </a:rPr>
              <a:t>––Micah 4:2</a:t>
            </a:r>
          </a:p>
        </p:txBody>
      </p:sp>
      <p:sp>
        <p:nvSpPr>
          <p:cNvPr id="236557" name="Text Box 13"/>
          <p:cNvSpPr txBox="1">
            <a:spLocks noChangeArrowheads="1"/>
          </p:cNvSpPr>
          <p:nvPr/>
        </p:nvSpPr>
        <p:spPr bwMode="auto">
          <a:xfrm>
            <a:off x="8299450" y="0"/>
            <a:ext cx="838200" cy="51911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sz="2800" b="1" dirty="0">
                <a:solidFill>
                  <a:srgbClr val="003399"/>
                </a:solidFill>
                <a:latin typeface="Arial" charset="0"/>
                <a:cs typeface="Arial" charset="0"/>
              </a:rPr>
              <a:t>106</a:t>
            </a:r>
            <a:endParaRPr lang="en-US" sz="2800" dirty="0">
              <a:solidFill>
                <a:srgbClr val="003399"/>
              </a:solidFill>
              <a:latin typeface="Arial" charset="0"/>
              <a:cs typeface="Arial" charset="0"/>
            </a:endParaRPr>
          </a:p>
        </p:txBody>
      </p:sp>
    </p:spTree>
    <p:extLst>
      <p:ext uri="{BB962C8B-B14F-4D97-AF65-F5344CB8AC3E}">
        <p14:creationId xmlns:p14="http://schemas.microsoft.com/office/powerpoint/2010/main" val="2782751686"/>
      </p:ext>
    </p:extLst>
  </p:cSld>
  <p:clrMapOvr>
    <a:masterClrMapping/>
  </p:clrMapOvr>
  <p:transition>
    <p:fade thruBlk="1"/>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685800" y="152400"/>
            <a:ext cx="7772400" cy="990600"/>
          </a:xfrm>
          <a:prstGeom prst="rect">
            <a:avLst/>
          </a:prstGeom>
          <a:noFill/>
          <a:ln w="9525">
            <a:noFill/>
            <a:round/>
            <a:headEnd/>
            <a:tailEnd/>
          </a:ln>
          <a:effectLst/>
        </p:spPr>
        <p:txBody>
          <a:bodyPr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defTabSz="449263" eaLnBrk="1" fontAlgn="base" hangingPunct="1">
              <a:lnSpc>
                <a:spcPct val="80000"/>
              </a:lnSpc>
              <a:spcBef>
                <a:spcPct val="0"/>
              </a:spcBef>
              <a:spcAft>
                <a:spcPct val="0"/>
              </a:spcAft>
              <a:buClr>
                <a:srgbClr val="FFFFFF"/>
              </a:buClr>
              <a:buSzPct val="100000"/>
              <a:buFont typeface="Arial" charset="0"/>
              <a:buNone/>
              <a:defRPr/>
            </a:pPr>
            <a:r>
              <a:rPr lang="en-GB" sz="4400" b="1">
                <a:solidFill>
                  <a:srgbClr val="FFFFFF"/>
                </a:solidFill>
                <a:effectLst>
                  <a:outerShdw blurRad="38100" dist="38100" dir="2700000" algn="tl">
                    <a:srgbClr val="808080"/>
                  </a:outerShdw>
                </a:effectLst>
              </a:rPr>
              <a:t>Who copied whom?</a:t>
            </a:r>
          </a:p>
        </p:txBody>
      </p:sp>
      <p:sp>
        <p:nvSpPr>
          <p:cNvPr id="142338" name="Rectangle 2"/>
          <p:cNvSpPr>
            <a:spLocks noChangeArrowheads="1"/>
          </p:cNvSpPr>
          <p:nvPr/>
        </p:nvSpPr>
        <p:spPr bwMode="auto">
          <a:xfrm>
            <a:off x="685800" y="1905000"/>
            <a:ext cx="38100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defTabSz="449263" fontAlgn="base">
              <a:lnSpc>
                <a:spcPct val="80000"/>
              </a:lnSpc>
              <a:spcBef>
                <a:spcPts val="700"/>
              </a:spcBef>
              <a:spcAft>
                <a:spcPct val="0"/>
              </a:spcAft>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a:solidFill>
                  <a:srgbClr val="FFFFFF"/>
                </a:solidFill>
                <a:latin typeface="Arial" charset="0"/>
                <a:ea typeface="ＭＳ Ｐゴシック" charset="0"/>
                <a:cs typeface="ＭＳ Ｐゴシック" charset="0"/>
              </a:rPr>
              <a:t>ESV Isaiah 2:2 It shall come to pass in the latter days that the mountain of the house of the L</a:t>
            </a:r>
            <a:r>
              <a:rPr lang="en-GB" sz="2400">
                <a:solidFill>
                  <a:srgbClr val="FFFFFF"/>
                </a:solidFill>
                <a:latin typeface="Arial" charset="0"/>
                <a:ea typeface="ＭＳ Ｐゴシック" charset="0"/>
                <a:cs typeface="ＭＳ Ｐゴシック" charset="0"/>
              </a:rPr>
              <a:t>ORD</a:t>
            </a:r>
            <a:r>
              <a:rPr lang="en-GB" sz="2800">
                <a:solidFill>
                  <a:srgbClr val="FFFFFF"/>
                </a:solidFill>
                <a:latin typeface="Arial" charset="0"/>
                <a:ea typeface="ＭＳ Ｐゴシック" charset="0"/>
                <a:cs typeface="ＭＳ Ｐゴシック" charset="0"/>
              </a:rPr>
              <a:t> shall be established as the highest of the mountains, and shall be lifted up above the hills; and </a:t>
            </a:r>
            <a:r>
              <a:rPr lang="en-GB" sz="2800">
                <a:solidFill>
                  <a:srgbClr val="FFFF00"/>
                </a:solidFill>
                <a:latin typeface="Arial" charset="0"/>
                <a:ea typeface="ＭＳ Ｐゴシック" charset="0"/>
                <a:cs typeface="ＭＳ Ｐゴシック" charset="0"/>
              </a:rPr>
              <a:t>all the nations</a:t>
            </a:r>
            <a:r>
              <a:rPr lang="en-GB" sz="2800">
                <a:solidFill>
                  <a:srgbClr val="FFFFFF"/>
                </a:solidFill>
                <a:latin typeface="Arial" charset="0"/>
                <a:ea typeface="ＭＳ Ｐゴシック" charset="0"/>
                <a:cs typeface="ＭＳ Ｐゴシック" charset="0"/>
              </a:rPr>
              <a:t> shall flow to it, </a:t>
            </a:r>
          </a:p>
        </p:txBody>
      </p:sp>
      <p:sp>
        <p:nvSpPr>
          <p:cNvPr id="142339" name="Rectangle 3"/>
          <p:cNvSpPr>
            <a:spLocks noChangeArrowheads="1"/>
          </p:cNvSpPr>
          <p:nvPr/>
        </p:nvSpPr>
        <p:spPr bwMode="auto">
          <a:xfrm>
            <a:off x="4648200" y="1905000"/>
            <a:ext cx="38100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defTabSz="449263" fontAlgn="base">
              <a:lnSpc>
                <a:spcPct val="80000"/>
              </a:lnSpc>
              <a:spcBef>
                <a:spcPts val="700"/>
              </a:spcBef>
              <a:spcAft>
                <a:spcPct val="0"/>
              </a:spcAft>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a:solidFill>
                  <a:srgbClr val="FFFFFF"/>
                </a:solidFill>
                <a:latin typeface="Arial" charset="0"/>
                <a:ea typeface="ＭＳ Ｐゴシック" charset="0"/>
                <a:cs typeface="ＭＳ Ｐゴシック" charset="0"/>
              </a:rPr>
              <a:t>ESV Micah 4:1 It shall come to pass in the latter days that the mountain of the house of the L</a:t>
            </a:r>
            <a:r>
              <a:rPr lang="en-GB" sz="2400">
                <a:solidFill>
                  <a:srgbClr val="FFFFFF"/>
                </a:solidFill>
                <a:latin typeface="Arial" charset="0"/>
                <a:ea typeface="ＭＳ Ｐゴシック" charset="0"/>
                <a:cs typeface="ＭＳ Ｐゴシック" charset="0"/>
              </a:rPr>
              <a:t>ORD</a:t>
            </a:r>
            <a:r>
              <a:rPr lang="en-GB" sz="2800">
                <a:solidFill>
                  <a:srgbClr val="FFFFFF"/>
                </a:solidFill>
                <a:latin typeface="Arial" charset="0"/>
                <a:ea typeface="ＭＳ Ｐゴシック" charset="0"/>
                <a:cs typeface="ＭＳ Ｐゴシック" charset="0"/>
              </a:rPr>
              <a:t> shall be established as the highest of the mountains, and </a:t>
            </a:r>
            <a:r>
              <a:rPr lang="en-GB" sz="2800">
                <a:solidFill>
                  <a:srgbClr val="FFFF00"/>
                </a:solidFill>
                <a:latin typeface="Arial" charset="0"/>
                <a:ea typeface="ＭＳ Ｐゴシック" charset="0"/>
                <a:cs typeface="ＭＳ Ｐゴシック" charset="0"/>
              </a:rPr>
              <a:t>it </a:t>
            </a:r>
            <a:r>
              <a:rPr lang="en-GB" sz="2800">
                <a:solidFill>
                  <a:srgbClr val="FFFFFF"/>
                </a:solidFill>
                <a:latin typeface="Arial" charset="0"/>
                <a:ea typeface="ＭＳ Ｐゴシック" charset="0"/>
                <a:cs typeface="ＭＳ Ｐゴシック" charset="0"/>
              </a:rPr>
              <a:t>shall be lifted up above the hills; and </a:t>
            </a:r>
            <a:r>
              <a:rPr lang="en-GB" sz="2800">
                <a:solidFill>
                  <a:srgbClr val="FFFF00"/>
                </a:solidFill>
                <a:latin typeface="Arial" charset="0"/>
                <a:ea typeface="ＭＳ Ｐゴシック" charset="0"/>
                <a:cs typeface="ＭＳ Ｐゴシック" charset="0"/>
              </a:rPr>
              <a:t>peoples </a:t>
            </a:r>
            <a:r>
              <a:rPr lang="en-GB" sz="2800">
                <a:solidFill>
                  <a:srgbClr val="FFFFFF"/>
                </a:solidFill>
                <a:latin typeface="Arial" charset="0"/>
                <a:ea typeface="ＭＳ Ｐゴシック" charset="0"/>
                <a:cs typeface="ＭＳ Ｐゴシック" charset="0"/>
              </a:rPr>
              <a:t>shall flow to it, </a:t>
            </a:r>
          </a:p>
        </p:txBody>
      </p:sp>
    </p:spTree>
    <p:extLst>
      <p:ext uri="{BB962C8B-B14F-4D97-AF65-F5344CB8AC3E}">
        <p14:creationId xmlns:p14="http://schemas.microsoft.com/office/powerpoint/2010/main" val="41391081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 Box 1"/>
          <p:cNvSpPr txBox="1">
            <a:spLocks noChangeArrowheads="1"/>
          </p:cNvSpPr>
          <p:nvPr/>
        </p:nvSpPr>
        <p:spPr bwMode="auto">
          <a:xfrm>
            <a:off x="685800" y="152400"/>
            <a:ext cx="7772400" cy="990600"/>
          </a:xfrm>
          <a:prstGeom prst="rect">
            <a:avLst/>
          </a:prstGeom>
          <a:noFill/>
          <a:ln w="9525">
            <a:noFill/>
            <a:round/>
            <a:headEnd/>
            <a:tailEnd/>
          </a:ln>
          <a:effectLst/>
        </p:spPr>
        <p:txBody>
          <a:bodyPr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defTabSz="449263" eaLnBrk="1" fontAlgn="base" hangingPunct="1">
              <a:lnSpc>
                <a:spcPct val="80000"/>
              </a:lnSpc>
              <a:spcBef>
                <a:spcPct val="0"/>
              </a:spcBef>
              <a:spcAft>
                <a:spcPct val="0"/>
              </a:spcAft>
              <a:buClr>
                <a:srgbClr val="FFFFFF"/>
              </a:buClr>
              <a:buSzPct val="100000"/>
              <a:buFont typeface="Arial" charset="0"/>
              <a:buNone/>
              <a:defRPr/>
            </a:pPr>
            <a:r>
              <a:rPr lang="en-GB" sz="4400" b="1">
                <a:solidFill>
                  <a:srgbClr val="FFFFFF"/>
                </a:solidFill>
                <a:effectLst>
                  <a:outerShdw blurRad="38100" dist="38100" dir="2700000" algn="tl">
                    <a:srgbClr val="808080"/>
                  </a:outerShdw>
                </a:effectLst>
              </a:rPr>
              <a:t>Who copied whom?</a:t>
            </a:r>
          </a:p>
        </p:txBody>
      </p:sp>
      <p:sp>
        <p:nvSpPr>
          <p:cNvPr id="144386" name="Rectangle 2"/>
          <p:cNvSpPr>
            <a:spLocks noChangeArrowheads="1"/>
          </p:cNvSpPr>
          <p:nvPr/>
        </p:nvSpPr>
        <p:spPr bwMode="auto">
          <a:xfrm>
            <a:off x="762000" y="1295400"/>
            <a:ext cx="38100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defTabSz="449263" fontAlgn="base">
              <a:lnSpc>
                <a:spcPct val="80000"/>
              </a:lnSpc>
              <a:spcBef>
                <a:spcPts val="700"/>
              </a:spcBef>
              <a:spcAft>
                <a:spcPct val="0"/>
              </a:spcAft>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a:solidFill>
                  <a:srgbClr val="FFFFFF"/>
                </a:solidFill>
                <a:latin typeface="Arial" charset="0"/>
                <a:ea typeface="ＭＳ Ｐゴシック" charset="0"/>
                <a:cs typeface="ＭＳ Ｐゴシック" charset="0"/>
              </a:rPr>
              <a:t>ESV Isaiah 2:3 and many </a:t>
            </a:r>
            <a:r>
              <a:rPr lang="en-GB" sz="2800">
                <a:solidFill>
                  <a:srgbClr val="FFFF00"/>
                </a:solidFill>
                <a:latin typeface="Arial" charset="0"/>
                <a:ea typeface="ＭＳ Ｐゴシック" charset="0"/>
                <a:cs typeface="ＭＳ Ｐゴシック" charset="0"/>
              </a:rPr>
              <a:t>peoples </a:t>
            </a:r>
            <a:r>
              <a:rPr lang="en-GB" sz="2800">
                <a:solidFill>
                  <a:srgbClr val="FFFFFF"/>
                </a:solidFill>
                <a:latin typeface="Arial" charset="0"/>
                <a:ea typeface="ＭＳ Ｐゴシック" charset="0"/>
                <a:cs typeface="ＭＳ Ｐゴシック" charset="0"/>
              </a:rPr>
              <a:t>shall come, and say: </a:t>
            </a:r>
            <a:r>
              <a:rPr lang="mr-IN" sz="2800">
                <a:solidFill>
                  <a:srgbClr val="FFFFFF"/>
                </a:solidFill>
                <a:latin typeface="Arial" charset="0"/>
                <a:ea typeface="ＭＳ Ｐゴシック" charset="0"/>
                <a:cs typeface="ＭＳ Ｐゴシック" charset="0"/>
              </a:rPr>
              <a:t>"</a:t>
            </a:r>
            <a:r>
              <a:rPr lang="en-GB" sz="2800">
                <a:solidFill>
                  <a:srgbClr val="FFFFFF"/>
                </a:solidFill>
                <a:latin typeface="Arial" charset="0"/>
                <a:ea typeface="ＭＳ Ｐゴシック" charset="0"/>
                <a:cs typeface="ＭＳ Ｐゴシック" charset="0"/>
              </a:rPr>
              <a:t>Come, let us go up to the mountain of the L</a:t>
            </a:r>
            <a:r>
              <a:rPr lang="en-GB" sz="2400">
                <a:solidFill>
                  <a:srgbClr val="FFFFFF"/>
                </a:solidFill>
                <a:latin typeface="Arial" charset="0"/>
                <a:ea typeface="ＭＳ Ｐゴシック" charset="0"/>
                <a:cs typeface="ＭＳ Ｐゴシック" charset="0"/>
              </a:rPr>
              <a:t>ORD</a:t>
            </a:r>
            <a:r>
              <a:rPr lang="en-GB" sz="2800">
                <a:solidFill>
                  <a:srgbClr val="FFFFFF"/>
                </a:solidFill>
                <a:latin typeface="Arial" charset="0"/>
                <a:ea typeface="ＭＳ Ｐゴシック" charset="0"/>
                <a:cs typeface="ＭＳ Ｐゴシック" charset="0"/>
              </a:rPr>
              <a:t>, to the house of the God of Jacob, that he may teach us his ways and that we may walk in his paths.</a:t>
            </a:r>
            <a:r>
              <a:rPr lang="mr-IN" sz="2800">
                <a:solidFill>
                  <a:srgbClr val="FFFFFF"/>
                </a:solidFill>
                <a:latin typeface="Arial" charset="0"/>
                <a:ea typeface="ＭＳ Ｐゴシック" charset="0"/>
                <a:cs typeface="ＭＳ Ｐゴシック" charset="0"/>
              </a:rPr>
              <a:t>"</a:t>
            </a:r>
            <a:r>
              <a:rPr lang="en-GB" sz="2800">
                <a:solidFill>
                  <a:srgbClr val="FFFFFF"/>
                </a:solidFill>
                <a:latin typeface="Arial" charset="0"/>
                <a:ea typeface="ＭＳ Ｐゴシック" charset="0"/>
                <a:cs typeface="ＭＳ Ｐゴシック" charset="0"/>
              </a:rPr>
              <a:t> For out of Zion shall </a:t>
            </a:r>
            <a:r>
              <a:rPr lang="en-GB" sz="2800">
                <a:solidFill>
                  <a:srgbClr val="FFFF00"/>
                </a:solidFill>
                <a:latin typeface="Arial" charset="0"/>
                <a:ea typeface="ＭＳ Ｐゴシック" charset="0"/>
                <a:cs typeface="ＭＳ Ｐゴシック" charset="0"/>
              </a:rPr>
              <a:t>go </a:t>
            </a:r>
            <a:r>
              <a:rPr lang="en-GB" sz="2800">
                <a:solidFill>
                  <a:srgbClr val="FFFFFF"/>
                </a:solidFill>
                <a:latin typeface="Arial" charset="0"/>
                <a:ea typeface="ＭＳ Ｐゴシック" charset="0"/>
                <a:cs typeface="ＭＳ Ｐゴシック" charset="0"/>
              </a:rPr>
              <a:t>the law, and the word of the L</a:t>
            </a:r>
            <a:r>
              <a:rPr lang="en-GB" sz="2400">
                <a:solidFill>
                  <a:srgbClr val="FFFFFF"/>
                </a:solidFill>
                <a:latin typeface="Arial" charset="0"/>
                <a:ea typeface="ＭＳ Ｐゴシック" charset="0"/>
                <a:cs typeface="ＭＳ Ｐゴシック" charset="0"/>
              </a:rPr>
              <a:t>ORD</a:t>
            </a:r>
            <a:r>
              <a:rPr lang="en-GB" sz="2800">
                <a:solidFill>
                  <a:srgbClr val="FFFFFF"/>
                </a:solidFill>
                <a:latin typeface="Arial" charset="0"/>
                <a:ea typeface="ＭＳ Ｐゴシック" charset="0"/>
                <a:cs typeface="ＭＳ Ｐゴシック" charset="0"/>
              </a:rPr>
              <a:t> from Jerusalem. </a:t>
            </a:r>
          </a:p>
        </p:txBody>
      </p:sp>
      <p:sp>
        <p:nvSpPr>
          <p:cNvPr id="144387" name="Rectangle 3"/>
          <p:cNvSpPr>
            <a:spLocks noChangeArrowheads="1"/>
          </p:cNvSpPr>
          <p:nvPr/>
        </p:nvSpPr>
        <p:spPr bwMode="auto">
          <a:xfrm>
            <a:off x="4724400" y="1295400"/>
            <a:ext cx="41148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defTabSz="449263" fontAlgn="base">
              <a:lnSpc>
                <a:spcPct val="80000"/>
              </a:lnSpc>
              <a:spcBef>
                <a:spcPts val="700"/>
              </a:spcBef>
              <a:spcAft>
                <a:spcPct val="0"/>
              </a:spcAft>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a:solidFill>
                  <a:srgbClr val="FFFFFF"/>
                </a:solidFill>
                <a:latin typeface="Arial" charset="0"/>
                <a:ea typeface="ＭＳ Ｐゴシック" charset="0"/>
                <a:cs typeface="ＭＳ Ｐゴシック" charset="0"/>
              </a:rPr>
              <a:t>ESV Micah 4:2 and many </a:t>
            </a:r>
            <a:r>
              <a:rPr lang="en-GB" sz="2800">
                <a:solidFill>
                  <a:srgbClr val="FFFF00"/>
                </a:solidFill>
                <a:latin typeface="Arial" charset="0"/>
                <a:ea typeface="ＭＳ Ｐゴシック" charset="0"/>
                <a:cs typeface="ＭＳ Ｐゴシック" charset="0"/>
              </a:rPr>
              <a:t>nations </a:t>
            </a:r>
            <a:r>
              <a:rPr lang="en-GB" sz="2800">
                <a:solidFill>
                  <a:srgbClr val="FFFFFF"/>
                </a:solidFill>
                <a:latin typeface="Arial" charset="0"/>
                <a:ea typeface="ＭＳ Ｐゴシック" charset="0"/>
                <a:cs typeface="ＭＳ Ｐゴシック" charset="0"/>
              </a:rPr>
              <a:t>shall come, and say: </a:t>
            </a:r>
            <a:r>
              <a:rPr lang="mr-IN" sz="2800">
                <a:solidFill>
                  <a:srgbClr val="FFFFFF"/>
                </a:solidFill>
                <a:latin typeface="Arial" charset="0"/>
                <a:ea typeface="ＭＳ Ｐゴシック" charset="0"/>
                <a:cs typeface="ＭＳ Ｐゴシック" charset="0"/>
              </a:rPr>
              <a:t>"</a:t>
            </a:r>
            <a:r>
              <a:rPr lang="en-GB" sz="2800">
                <a:solidFill>
                  <a:srgbClr val="FFFFFF"/>
                </a:solidFill>
                <a:latin typeface="Arial" charset="0"/>
                <a:ea typeface="ＭＳ Ｐゴシック" charset="0"/>
                <a:cs typeface="ＭＳ Ｐゴシック" charset="0"/>
              </a:rPr>
              <a:t>Come, let us go up to the mountain of the L</a:t>
            </a:r>
            <a:r>
              <a:rPr lang="en-GB" sz="2400">
                <a:solidFill>
                  <a:srgbClr val="FFFFFF"/>
                </a:solidFill>
                <a:latin typeface="Arial" charset="0"/>
                <a:ea typeface="ＭＳ Ｐゴシック" charset="0"/>
                <a:cs typeface="ＭＳ Ｐゴシック" charset="0"/>
              </a:rPr>
              <a:t>ORD</a:t>
            </a:r>
            <a:r>
              <a:rPr lang="en-GB" sz="2800">
                <a:solidFill>
                  <a:srgbClr val="FFFFFF"/>
                </a:solidFill>
                <a:latin typeface="Arial" charset="0"/>
                <a:ea typeface="ＭＳ Ｐゴシック" charset="0"/>
                <a:cs typeface="ＭＳ Ｐゴシック" charset="0"/>
              </a:rPr>
              <a:t>, to the house of the God of Jacob, that he may teach us his ways and that we may walk in his paths.</a:t>
            </a:r>
            <a:r>
              <a:rPr lang="mr-IN" sz="2800">
                <a:solidFill>
                  <a:srgbClr val="FFFFFF"/>
                </a:solidFill>
                <a:latin typeface="Arial" charset="0"/>
                <a:ea typeface="ＭＳ Ｐゴシック" charset="0"/>
                <a:cs typeface="ＭＳ Ｐゴシック" charset="0"/>
              </a:rPr>
              <a:t>"</a:t>
            </a:r>
            <a:r>
              <a:rPr lang="en-GB" sz="2800">
                <a:solidFill>
                  <a:srgbClr val="FFFFFF"/>
                </a:solidFill>
                <a:latin typeface="Arial" charset="0"/>
                <a:ea typeface="ＭＳ Ｐゴシック" charset="0"/>
                <a:cs typeface="ＭＳ Ｐゴシック" charset="0"/>
              </a:rPr>
              <a:t> For out of Zion shall </a:t>
            </a:r>
            <a:r>
              <a:rPr lang="en-GB" sz="2800">
                <a:solidFill>
                  <a:srgbClr val="FFFF00"/>
                </a:solidFill>
                <a:latin typeface="Arial" charset="0"/>
                <a:ea typeface="ＭＳ Ｐゴシック" charset="0"/>
                <a:cs typeface="ＭＳ Ｐゴシック" charset="0"/>
              </a:rPr>
              <a:t>go forth </a:t>
            </a:r>
            <a:r>
              <a:rPr lang="en-GB" sz="2800">
                <a:solidFill>
                  <a:srgbClr val="FFFFFF"/>
                </a:solidFill>
                <a:latin typeface="Arial" charset="0"/>
                <a:ea typeface="ＭＳ Ｐゴシック" charset="0"/>
                <a:cs typeface="ＭＳ Ｐゴシック" charset="0"/>
              </a:rPr>
              <a:t>the law, and the word of the L</a:t>
            </a:r>
            <a:r>
              <a:rPr lang="en-GB" sz="2400">
                <a:solidFill>
                  <a:srgbClr val="FFFFFF"/>
                </a:solidFill>
                <a:latin typeface="Arial" charset="0"/>
                <a:ea typeface="ＭＳ Ｐゴシック" charset="0"/>
                <a:cs typeface="ＭＳ Ｐゴシック" charset="0"/>
              </a:rPr>
              <a:t>ORD</a:t>
            </a:r>
            <a:r>
              <a:rPr lang="en-GB" sz="2800">
                <a:solidFill>
                  <a:srgbClr val="FFFFFF"/>
                </a:solidFill>
                <a:latin typeface="Arial" charset="0"/>
                <a:ea typeface="ＭＳ Ｐゴシック" charset="0"/>
                <a:cs typeface="ＭＳ Ｐゴシック" charset="0"/>
              </a:rPr>
              <a:t> from Jerusalem. </a:t>
            </a:r>
          </a:p>
        </p:txBody>
      </p:sp>
    </p:spTree>
    <p:extLst>
      <p:ext uri="{BB962C8B-B14F-4D97-AF65-F5344CB8AC3E}">
        <p14:creationId xmlns:p14="http://schemas.microsoft.com/office/powerpoint/2010/main" val="37220955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1"/>
          <p:cNvSpPr txBox="1">
            <a:spLocks noChangeArrowheads="1"/>
          </p:cNvSpPr>
          <p:nvPr/>
        </p:nvSpPr>
        <p:spPr bwMode="auto">
          <a:xfrm>
            <a:off x="685800" y="152400"/>
            <a:ext cx="7772400" cy="990600"/>
          </a:xfrm>
          <a:prstGeom prst="rect">
            <a:avLst/>
          </a:prstGeom>
          <a:noFill/>
          <a:ln w="9525">
            <a:noFill/>
            <a:round/>
            <a:headEnd/>
            <a:tailEnd/>
          </a:ln>
          <a:effectLst/>
        </p:spPr>
        <p:txBody>
          <a:bodyPr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defTabSz="449263" eaLnBrk="1" fontAlgn="base" hangingPunct="1">
              <a:lnSpc>
                <a:spcPct val="80000"/>
              </a:lnSpc>
              <a:spcBef>
                <a:spcPct val="0"/>
              </a:spcBef>
              <a:spcAft>
                <a:spcPct val="0"/>
              </a:spcAft>
              <a:buClr>
                <a:srgbClr val="FFFFFF"/>
              </a:buClr>
              <a:buSzPct val="100000"/>
              <a:buFont typeface="Arial" charset="0"/>
              <a:buNone/>
              <a:defRPr/>
            </a:pPr>
            <a:r>
              <a:rPr lang="en-GB" sz="4400" b="1">
                <a:solidFill>
                  <a:srgbClr val="FFFFFF"/>
                </a:solidFill>
                <a:effectLst>
                  <a:outerShdw blurRad="38100" dist="38100" dir="2700000" algn="tl">
                    <a:srgbClr val="808080"/>
                  </a:outerShdw>
                </a:effectLst>
              </a:rPr>
              <a:t>Who copied whom?</a:t>
            </a:r>
          </a:p>
        </p:txBody>
      </p:sp>
      <p:sp>
        <p:nvSpPr>
          <p:cNvPr id="146434" name="Rectangle 2"/>
          <p:cNvSpPr>
            <a:spLocks noChangeArrowheads="1"/>
          </p:cNvSpPr>
          <p:nvPr/>
        </p:nvSpPr>
        <p:spPr bwMode="auto">
          <a:xfrm>
            <a:off x="685800" y="1295400"/>
            <a:ext cx="38100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defTabSz="449263" fontAlgn="base">
              <a:lnSpc>
                <a:spcPct val="80000"/>
              </a:lnSpc>
              <a:spcBef>
                <a:spcPts val="700"/>
              </a:spcBef>
              <a:spcAft>
                <a:spcPct val="0"/>
              </a:spcAft>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dirty="0">
                <a:solidFill>
                  <a:srgbClr val="FFFFFF"/>
                </a:solidFill>
                <a:latin typeface="Arial" charset="0"/>
                <a:ea typeface="ＭＳ Ｐゴシック" charset="0"/>
                <a:cs typeface="ＭＳ Ｐゴシック" charset="0"/>
              </a:rPr>
              <a:t>ESV Isaiah 2:4 He shall judge between the </a:t>
            </a:r>
            <a:r>
              <a:rPr lang="en-GB" sz="2800" dirty="0">
                <a:solidFill>
                  <a:srgbClr val="FFFF00"/>
                </a:solidFill>
                <a:latin typeface="Arial" charset="0"/>
                <a:ea typeface="ＭＳ Ｐゴシック" charset="0"/>
                <a:cs typeface="ＭＳ Ｐゴシック" charset="0"/>
              </a:rPr>
              <a:t>nations</a:t>
            </a:r>
            <a:r>
              <a:rPr lang="en-GB" sz="2800" dirty="0">
                <a:solidFill>
                  <a:srgbClr val="FFFFFF"/>
                </a:solidFill>
                <a:latin typeface="Arial" charset="0"/>
                <a:ea typeface="ＭＳ Ｐゴシック" charset="0"/>
                <a:cs typeface="ＭＳ Ｐゴシック" charset="0"/>
              </a:rPr>
              <a:t>, and shall decide disputes </a:t>
            </a:r>
            <a:r>
              <a:rPr lang="en-GB" sz="2800" dirty="0">
                <a:solidFill>
                  <a:srgbClr val="FFFF00"/>
                </a:solidFill>
                <a:latin typeface="Arial" charset="0"/>
                <a:ea typeface="ＭＳ Ｐゴシック" charset="0"/>
                <a:cs typeface="ＭＳ Ｐゴシック" charset="0"/>
              </a:rPr>
              <a:t>for many peoples</a:t>
            </a:r>
            <a:r>
              <a:rPr lang="en-GB" sz="2800" dirty="0">
                <a:solidFill>
                  <a:srgbClr val="FFFFFF"/>
                </a:solidFill>
                <a:latin typeface="Arial" charset="0"/>
                <a:ea typeface="ＭＳ Ｐゴシック" charset="0"/>
                <a:cs typeface="ＭＳ Ｐゴシック" charset="0"/>
              </a:rPr>
              <a:t>; and they shall beat their swords into plowshares, and their spears into pruning hooks; nation shall not lift up sword against nation, neither shall they learn war anymore. </a:t>
            </a:r>
          </a:p>
        </p:txBody>
      </p:sp>
      <p:sp>
        <p:nvSpPr>
          <p:cNvPr id="146435" name="Rectangle 3"/>
          <p:cNvSpPr>
            <a:spLocks noChangeArrowheads="1"/>
          </p:cNvSpPr>
          <p:nvPr/>
        </p:nvSpPr>
        <p:spPr bwMode="auto">
          <a:xfrm>
            <a:off x="4648200" y="1295400"/>
            <a:ext cx="38100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defTabSz="449263" fontAlgn="base">
              <a:lnSpc>
                <a:spcPct val="80000"/>
              </a:lnSpc>
              <a:spcBef>
                <a:spcPts val="700"/>
              </a:spcBef>
              <a:spcAft>
                <a:spcPct val="0"/>
              </a:spcAft>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dirty="0">
                <a:solidFill>
                  <a:srgbClr val="FFFFFF"/>
                </a:solidFill>
                <a:latin typeface="Arial" charset="0"/>
                <a:ea typeface="ＭＳ Ｐゴシック" charset="0"/>
                <a:cs typeface="ＭＳ Ｐゴシック" charset="0"/>
              </a:rPr>
              <a:t>ESV Micah 4:3 He shall judge between many </a:t>
            </a:r>
            <a:r>
              <a:rPr lang="en-GB" sz="2800" dirty="0">
                <a:solidFill>
                  <a:srgbClr val="FFFF00"/>
                </a:solidFill>
                <a:latin typeface="Arial" charset="0"/>
                <a:ea typeface="ＭＳ Ｐゴシック" charset="0"/>
                <a:cs typeface="ＭＳ Ｐゴシック" charset="0"/>
              </a:rPr>
              <a:t>peoples</a:t>
            </a:r>
            <a:r>
              <a:rPr lang="en-GB" sz="2800" dirty="0">
                <a:solidFill>
                  <a:srgbClr val="FFFFFF"/>
                </a:solidFill>
                <a:latin typeface="Arial" charset="0"/>
                <a:ea typeface="ＭＳ Ｐゴシック" charset="0"/>
                <a:cs typeface="ＭＳ Ｐゴシック" charset="0"/>
              </a:rPr>
              <a:t>, and shall decide </a:t>
            </a:r>
            <a:r>
              <a:rPr lang="en-GB" sz="2800" dirty="0">
                <a:solidFill>
                  <a:srgbClr val="FFFF00"/>
                </a:solidFill>
                <a:latin typeface="Arial" charset="0"/>
                <a:ea typeface="ＭＳ Ｐゴシック" charset="0"/>
                <a:cs typeface="ＭＳ Ｐゴシック" charset="0"/>
              </a:rPr>
              <a:t>for strong nations afar off</a:t>
            </a:r>
            <a:r>
              <a:rPr lang="en-GB" sz="2800" dirty="0">
                <a:solidFill>
                  <a:srgbClr val="FFFFFF"/>
                </a:solidFill>
                <a:latin typeface="Arial" charset="0"/>
                <a:ea typeface="ＭＳ Ｐゴシック" charset="0"/>
                <a:cs typeface="ＭＳ Ｐゴシック" charset="0"/>
              </a:rPr>
              <a:t>; and they shall beat their swords into plowshares, and their spears into pruning hooks; nation shall not lift up sword against nation, neither shall they learn war anymore.</a:t>
            </a:r>
          </a:p>
        </p:txBody>
      </p:sp>
    </p:spTree>
    <p:extLst>
      <p:ext uri="{BB962C8B-B14F-4D97-AF65-F5344CB8AC3E}">
        <p14:creationId xmlns:p14="http://schemas.microsoft.com/office/powerpoint/2010/main" val="41804219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1"/>
          <p:cNvSpPr txBox="1">
            <a:spLocks noChangeArrowheads="1"/>
          </p:cNvSpPr>
          <p:nvPr/>
        </p:nvSpPr>
        <p:spPr bwMode="auto">
          <a:xfrm>
            <a:off x="685800" y="152400"/>
            <a:ext cx="7772400" cy="990600"/>
          </a:xfrm>
          <a:prstGeom prst="rect">
            <a:avLst/>
          </a:prstGeom>
          <a:noFill/>
          <a:ln w="9525">
            <a:noFill/>
            <a:round/>
            <a:headEnd/>
            <a:tailEnd/>
          </a:ln>
          <a:effectLst/>
        </p:spPr>
        <p:txBody>
          <a:bodyPr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defTabSz="449263" eaLnBrk="1" fontAlgn="base" hangingPunct="1">
              <a:lnSpc>
                <a:spcPct val="80000"/>
              </a:lnSpc>
              <a:spcBef>
                <a:spcPct val="0"/>
              </a:spcBef>
              <a:spcAft>
                <a:spcPct val="0"/>
              </a:spcAft>
              <a:buClr>
                <a:srgbClr val="FFFFFF"/>
              </a:buClr>
              <a:buSzPct val="100000"/>
              <a:buFont typeface="Arial" charset="0"/>
              <a:buNone/>
              <a:defRPr/>
            </a:pPr>
            <a:r>
              <a:rPr lang="en-GB" sz="4400" b="1">
                <a:solidFill>
                  <a:srgbClr val="FFFFFF"/>
                </a:solidFill>
                <a:effectLst>
                  <a:outerShdw blurRad="38100" dist="38100" dir="2700000" algn="tl">
                    <a:srgbClr val="808080"/>
                  </a:outerShdw>
                </a:effectLst>
              </a:rPr>
              <a:t>Who copied whom?</a:t>
            </a:r>
          </a:p>
        </p:txBody>
      </p:sp>
      <p:sp>
        <p:nvSpPr>
          <p:cNvPr id="146434" name="Rectangle 2"/>
          <p:cNvSpPr>
            <a:spLocks noChangeArrowheads="1"/>
          </p:cNvSpPr>
          <p:nvPr/>
        </p:nvSpPr>
        <p:spPr bwMode="auto">
          <a:xfrm>
            <a:off x="685800" y="1295400"/>
            <a:ext cx="38100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defTabSz="449263" fontAlgn="base">
              <a:lnSpc>
                <a:spcPct val="80000"/>
              </a:lnSpc>
              <a:spcBef>
                <a:spcPts val="700"/>
              </a:spcBef>
              <a:spcAft>
                <a:spcPct val="0"/>
              </a:spcAft>
              <a:buClr>
                <a:srgbClr val="990000"/>
              </a:buClr>
              <a:buSzPct val="75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dirty="0">
                <a:solidFill>
                  <a:srgbClr val="FFFFFF"/>
                </a:solidFill>
                <a:latin typeface="Arial" charset="0"/>
                <a:ea typeface="ＭＳ Ｐゴシック" charset="0"/>
                <a:cs typeface="ＭＳ Ｐゴシック" charset="0"/>
              </a:rPr>
              <a:t>ESV Isaiah 2:5 </a:t>
            </a:r>
            <a:br>
              <a:rPr lang="en-GB" sz="2800" dirty="0">
                <a:solidFill>
                  <a:srgbClr val="FFFFFF"/>
                </a:solidFill>
                <a:latin typeface="Arial" charset="0"/>
                <a:ea typeface="ＭＳ Ｐゴシック" charset="0"/>
                <a:cs typeface="ＭＳ Ｐゴシック" charset="0"/>
              </a:rPr>
            </a:br>
            <a:r>
              <a:rPr lang="en-GB" sz="2800" dirty="0">
                <a:solidFill>
                  <a:srgbClr val="FFFF00"/>
                </a:solidFill>
                <a:latin typeface="Arial" charset="0"/>
                <a:ea typeface="ＭＳ Ｐゴシック" charset="0"/>
                <a:cs typeface="ＭＳ Ｐゴシック" charset="0"/>
              </a:rPr>
              <a:t>O house of Jacob,</a:t>
            </a:r>
          </a:p>
          <a:p>
            <a:pPr defTabSz="449263" fontAlgn="base">
              <a:lnSpc>
                <a:spcPct val="80000"/>
              </a:lnSpc>
              <a:spcBef>
                <a:spcPts val="700"/>
              </a:spcBef>
              <a:spcAft>
                <a:spcPct val="0"/>
              </a:spcAft>
              <a:buClr>
                <a:srgbClr val="990000"/>
              </a:buClr>
              <a:buSzPct val="75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dirty="0">
                <a:solidFill>
                  <a:srgbClr val="FFFF00"/>
                </a:solidFill>
                <a:latin typeface="Arial" charset="0"/>
                <a:ea typeface="ＭＳ Ｐゴシック" charset="0"/>
                <a:cs typeface="ＭＳ Ｐゴシック" charset="0"/>
              </a:rPr>
              <a:t>come, let us walk</a:t>
            </a:r>
          </a:p>
          <a:p>
            <a:pPr defTabSz="449263" fontAlgn="base">
              <a:lnSpc>
                <a:spcPct val="80000"/>
              </a:lnSpc>
              <a:spcBef>
                <a:spcPts val="700"/>
              </a:spcBef>
              <a:spcAft>
                <a:spcPct val="0"/>
              </a:spcAft>
              <a:buClr>
                <a:srgbClr val="990000"/>
              </a:buClr>
              <a:buSzPct val="75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dirty="0">
                <a:solidFill>
                  <a:srgbClr val="FFFF00"/>
                </a:solidFill>
                <a:latin typeface="Arial" charset="0"/>
                <a:ea typeface="ＭＳ Ｐゴシック" charset="0"/>
                <a:cs typeface="ＭＳ Ｐゴシック" charset="0"/>
              </a:rPr>
              <a:t>in the light of the L</a:t>
            </a:r>
            <a:r>
              <a:rPr lang="en-GB" sz="2400" dirty="0">
                <a:solidFill>
                  <a:srgbClr val="FFFF00"/>
                </a:solidFill>
                <a:latin typeface="Arial" charset="0"/>
                <a:ea typeface="ＭＳ Ｐゴシック" charset="0"/>
                <a:cs typeface="ＭＳ Ｐゴシック" charset="0"/>
              </a:rPr>
              <a:t>ORD.</a:t>
            </a:r>
            <a:endParaRPr lang="en-GB" sz="2800" dirty="0">
              <a:solidFill>
                <a:srgbClr val="FFFF00"/>
              </a:solidFill>
              <a:latin typeface="Arial" charset="0"/>
              <a:ea typeface="ＭＳ Ｐゴシック" charset="0"/>
              <a:cs typeface="ＭＳ Ｐゴシック" charset="0"/>
            </a:endParaRPr>
          </a:p>
          <a:p>
            <a:pPr defTabSz="449263" fontAlgn="base">
              <a:lnSpc>
                <a:spcPct val="80000"/>
              </a:lnSpc>
              <a:spcBef>
                <a:spcPts val="700"/>
              </a:spcBef>
              <a:spcAft>
                <a:spcPct val="0"/>
              </a:spcAft>
              <a:buClr>
                <a:srgbClr val="990000"/>
              </a:buClr>
              <a:buSzPct val="75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dirty="0">
                <a:solidFill>
                  <a:srgbClr val="FFFFFF"/>
                </a:solidFill>
                <a:latin typeface="Arial" charset="0"/>
                <a:ea typeface="ＭＳ Ｐゴシック" charset="0"/>
                <a:cs typeface="ＭＳ Ｐゴシック" charset="0"/>
              </a:rPr>
              <a:t> </a:t>
            </a:r>
          </a:p>
        </p:txBody>
      </p:sp>
      <p:sp>
        <p:nvSpPr>
          <p:cNvPr id="146435" name="Rectangle 3"/>
          <p:cNvSpPr>
            <a:spLocks noChangeArrowheads="1"/>
          </p:cNvSpPr>
          <p:nvPr/>
        </p:nvSpPr>
        <p:spPr bwMode="auto">
          <a:xfrm>
            <a:off x="4648200" y="1295400"/>
            <a:ext cx="38100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defTabSz="449263" fontAlgn="base">
              <a:lnSpc>
                <a:spcPct val="80000"/>
              </a:lnSpc>
              <a:spcBef>
                <a:spcPts val="700"/>
              </a:spcBef>
              <a:spcAft>
                <a:spcPct val="0"/>
              </a:spcAft>
              <a:buClr>
                <a:srgbClr val="990000"/>
              </a:buClr>
              <a:buSzPct val="75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dirty="0">
                <a:solidFill>
                  <a:srgbClr val="FFFFFF"/>
                </a:solidFill>
                <a:latin typeface="Arial" charset="0"/>
                <a:ea typeface="ＭＳ Ｐゴシック" charset="0"/>
                <a:cs typeface="ＭＳ Ｐゴシック" charset="0"/>
              </a:rPr>
              <a:t>ESV Micah 4:4 </a:t>
            </a:r>
          </a:p>
          <a:p>
            <a:pPr defTabSz="449263" fontAlgn="base">
              <a:lnSpc>
                <a:spcPct val="80000"/>
              </a:lnSpc>
              <a:spcBef>
                <a:spcPts val="700"/>
              </a:spcBef>
              <a:spcAft>
                <a:spcPct val="0"/>
              </a:spcAft>
              <a:buClr>
                <a:srgbClr val="990000"/>
              </a:buClr>
              <a:buSzPct val="75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dirty="0">
                <a:solidFill>
                  <a:srgbClr val="FFFF00"/>
                </a:solidFill>
                <a:latin typeface="Arial" charset="0"/>
                <a:ea typeface="ＭＳ Ｐゴシック" charset="0"/>
                <a:cs typeface="ＭＳ Ｐゴシック" charset="0"/>
              </a:rPr>
              <a:t>but they shall sit every man under his vine and under his fig tree, and no one shall make them afraid, for the mouth of the L</a:t>
            </a:r>
            <a:r>
              <a:rPr lang="en-GB" sz="2400" dirty="0">
                <a:solidFill>
                  <a:srgbClr val="FFFF00"/>
                </a:solidFill>
                <a:latin typeface="Arial" charset="0"/>
                <a:ea typeface="ＭＳ Ｐゴシック" charset="0"/>
                <a:cs typeface="ＭＳ Ｐゴシック" charset="0"/>
              </a:rPr>
              <a:t>ORD</a:t>
            </a:r>
            <a:r>
              <a:rPr lang="en-GB" sz="2800" dirty="0">
                <a:solidFill>
                  <a:srgbClr val="FFFF00"/>
                </a:solidFill>
                <a:latin typeface="Arial" charset="0"/>
                <a:ea typeface="ＭＳ Ｐゴシック" charset="0"/>
                <a:cs typeface="ＭＳ Ｐゴシック" charset="0"/>
              </a:rPr>
              <a:t> of hosts has spoken.</a:t>
            </a:r>
          </a:p>
          <a:p>
            <a:pPr defTabSz="449263" fontAlgn="base">
              <a:lnSpc>
                <a:spcPct val="80000"/>
              </a:lnSpc>
              <a:spcBef>
                <a:spcPts val="700"/>
              </a:spcBef>
              <a:spcAft>
                <a:spcPct val="0"/>
              </a:spcAft>
              <a:buClr>
                <a:srgbClr val="990000"/>
              </a:buClr>
              <a:buSzPct val="75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800"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187273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525"/>
            <a:ext cx="9144000" cy="684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dirty="0">
                <a:effectLst>
                  <a:glow rad="228600">
                    <a:schemeClr val="tx1"/>
                  </a:glow>
                  <a:outerShdw blurRad="38100" dist="38100" dir="2700000" algn="tl">
                    <a:srgbClr val="000000">
                      <a:alpha val="43137"/>
                    </a:srgbClr>
                  </a:outerShdw>
                </a:effectLst>
              </a:rPr>
              <a:t>United Nations Building, New York</a:t>
            </a:r>
          </a:p>
        </p:txBody>
      </p:sp>
    </p:spTree>
    <p:extLst>
      <p:ext uri="{BB962C8B-B14F-4D97-AF65-F5344CB8AC3E}">
        <p14:creationId xmlns:p14="http://schemas.microsoft.com/office/powerpoint/2010/main" val="75418648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0488"/>
            <a:ext cx="4572000" cy="694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9618"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38563" y="-20638"/>
            <a:ext cx="544195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15900" y="188913"/>
            <a:ext cx="6877050" cy="1143000"/>
          </a:xfrm>
        </p:spPr>
        <p:txBody>
          <a:bodyPr/>
          <a:lstStyle/>
          <a:p>
            <a:pPr algn="l">
              <a:defRPr/>
            </a:pPr>
            <a:r>
              <a:rPr lang="en-US" sz="4000" dirty="0">
                <a:effectLst>
                  <a:glow rad="228600">
                    <a:schemeClr val="tx1"/>
                  </a:glow>
                  <a:outerShdw blurRad="38100" dist="38100" dir="2700000" algn="tl">
                    <a:srgbClr val="000000">
                      <a:alpha val="43137"/>
                    </a:srgbClr>
                  </a:outerShdw>
                </a:effectLst>
              </a:rPr>
              <a:t>United Nations Building (New York)</a:t>
            </a:r>
          </a:p>
        </p:txBody>
      </p:sp>
    </p:spTree>
    <p:extLst>
      <p:ext uri="{BB962C8B-B14F-4D97-AF65-F5344CB8AC3E}">
        <p14:creationId xmlns:p14="http://schemas.microsoft.com/office/powerpoint/2010/main" val="393073558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effectLst>
                  <a:glow rad="228600">
                    <a:schemeClr val="tx1"/>
                  </a:glow>
                  <a:outerShdw blurRad="38100" dist="38100" dir="2700000" algn="tl">
                    <a:srgbClr val="000000">
                      <a:alpha val="43137"/>
                    </a:srgbClr>
                  </a:outerShdw>
                </a:effectLst>
              </a:rPr>
              <a:t>United Nations Building, New York</a:t>
            </a:r>
          </a:p>
        </p:txBody>
      </p:sp>
      <p:pic>
        <p:nvPicPr>
          <p:cNvPr id="240642" name="Picture 2"/>
          <p:cNvPicPr>
            <a:picLocks noChangeAspect="1"/>
          </p:cNvPicPr>
          <p:nvPr/>
        </p:nvPicPr>
        <p:blipFill rotWithShape="1">
          <a:blip r:embed="rId3">
            <a:extLst>
              <a:ext uri="{28A0092B-C50C-407E-A947-70E740481C1C}">
                <a14:useLocalDpi xmlns:a14="http://schemas.microsoft.com/office/drawing/2010/main"/>
              </a:ext>
            </a:extLst>
          </a:blip>
          <a:srcRect b="5708"/>
          <a:stretch/>
        </p:blipFill>
        <p:spPr bwMode="auto">
          <a:xfrm>
            <a:off x="14288" y="0"/>
            <a:ext cx="9144000" cy="53588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6054893C-35CB-AD4F-AC56-162B17C03436}"/>
              </a:ext>
            </a:extLst>
          </p:cNvPr>
          <p:cNvSpPr>
            <a:spLocks noChangeArrowheads="1"/>
          </p:cNvSpPr>
          <p:nvPr/>
        </p:nvSpPr>
        <p:spPr bwMode="auto">
          <a:xfrm>
            <a:off x="170118" y="5454502"/>
            <a:ext cx="4322246" cy="1403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defTabSz="449263" fontAlgn="base">
              <a:lnSpc>
                <a:spcPct val="80000"/>
              </a:lnSpc>
              <a:spcBef>
                <a:spcPts val="700"/>
              </a:spcBef>
              <a:spcAft>
                <a:spcPct val="0"/>
              </a:spcAft>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a:solidFill>
                  <a:srgbClr val="FFFFFF"/>
                </a:solidFill>
                <a:latin typeface="Arial" charset="0"/>
                <a:ea typeface="ＭＳ Ｐゴシック" charset="0"/>
                <a:cs typeface="ＭＳ Ｐゴシック" charset="0"/>
              </a:rPr>
              <a:t>ESV Isaiah 2:4 …they shall beat their swords into plowshares, and their spears into pruning hooks; nation shall not lift up sword against nation, neither shall they learn war anymore. </a:t>
            </a:r>
          </a:p>
        </p:txBody>
      </p:sp>
      <p:sp>
        <p:nvSpPr>
          <p:cNvPr id="6" name="Rectangle 3">
            <a:extLst>
              <a:ext uri="{FF2B5EF4-FFF2-40B4-BE49-F238E27FC236}">
                <a16:creationId xmlns:a16="http://schemas.microsoft.com/office/drawing/2014/main" id="{97211221-FC98-BE41-8108-95F3DDB3C48C}"/>
              </a:ext>
            </a:extLst>
          </p:cNvPr>
          <p:cNvSpPr>
            <a:spLocks noChangeArrowheads="1"/>
          </p:cNvSpPr>
          <p:nvPr/>
        </p:nvSpPr>
        <p:spPr bwMode="auto">
          <a:xfrm>
            <a:off x="4726061" y="5454502"/>
            <a:ext cx="4322246" cy="1403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defTabSz="449263" fontAlgn="base">
              <a:lnSpc>
                <a:spcPct val="80000"/>
              </a:lnSpc>
              <a:spcBef>
                <a:spcPts val="700"/>
              </a:spcBef>
              <a:spcAft>
                <a:spcPct val="0"/>
              </a:spcAft>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a:solidFill>
                  <a:srgbClr val="FFFFFF"/>
                </a:solidFill>
                <a:latin typeface="Arial" charset="0"/>
                <a:ea typeface="ＭＳ Ｐゴシック" charset="0"/>
                <a:cs typeface="ＭＳ Ｐゴシック" charset="0"/>
              </a:rPr>
              <a:t>ESV Micah 4:3 …they shall beat their swords into plowshares, and their spears into pruning hooks; nation shall not lift up sword against nation, neither shall they learn war anymore.</a:t>
            </a:r>
          </a:p>
        </p:txBody>
      </p:sp>
    </p:spTree>
    <p:extLst>
      <p:ext uri="{BB962C8B-B14F-4D97-AF65-F5344CB8AC3E}">
        <p14:creationId xmlns:p14="http://schemas.microsoft.com/office/powerpoint/2010/main" val="767265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does God want you to be </a:t>
            </a:r>
            <a:r>
              <a:rPr lang="en-US" sz="5400" b="1" dirty="0">
                <a:solidFill>
                  <a:srgbClr val="FFFF00"/>
                </a:solidFill>
                <a:effectLst>
                  <a:glow rad="127000">
                    <a:schemeClr val="tx1"/>
                  </a:glow>
                </a:effectLst>
                <a:latin typeface="Arial" charset="0"/>
                <a:ea typeface="ＭＳ Ｐゴシック" charset="0"/>
                <a:cs typeface="ＭＳ Ｐゴシック" charset="0"/>
              </a:rPr>
              <a:t>generous</a:t>
            </a:r>
            <a:r>
              <a:rPr lang="en-US" sz="5400" b="1" dirty="0">
                <a:effectLst>
                  <a:glow rad="127000">
                    <a:schemeClr val="tx1"/>
                  </a:glow>
                </a:effectLst>
                <a:latin typeface="Arial" charset="0"/>
                <a:ea typeface="ＭＳ Ｐゴシック" charset="0"/>
                <a:cs typeface="ＭＳ Ｐゴシック" charset="0"/>
              </a:rPr>
              <a:t> to the poor?</a:t>
            </a:r>
          </a:p>
        </p:txBody>
      </p:sp>
      <p:sp>
        <p:nvSpPr>
          <p:cNvPr id="4" name="Rectangle 2">
            <a:extLst>
              <a:ext uri="{FF2B5EF4-FFF2-40B4-BE49-F238E27FC236}">
                <a16:creationId xmlns:a16="http://schemas.microsoft.com/office/drawing/2014/main" id="{D67DDCDB-5051-B548-90CB-5972B15DDF5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Micah</a:t>
            </a:r>
          </a:p>
        </p:txBody>
      </p:sp>
    </p:spTree>
    <p:extLst>
      <p:ext uri="{BB962C8B-B14F-4D97-AF65-F5344CB8AC3E}">
        <p14:creationId xmlns:p14="http://schemas.microsoft.com/office/powerpoint/2010/main" val="171148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9" name="Picture 1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52400"/>
            <a:ext cx="6033256"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594" name="Rectangle 2"/>
          <p:cNvSpPr>
            <a:spLocks noGrp="1" noChangeArrowheads="1"/>
          </p:cNvSpPr>
          <p:nvPr>
            <p:ph type="title"/>
          </p:nvPr>
        </p:nvSpPr>
        <p:spPr>
          <a:xfrm>
            <a:off x="6096000" y="0"/>
            <a:ext cx="3048000" cy="2590800"/>
          </a:xfrm>
        </p:spPr>
        <p:txBody>
          <a:bodyPr/>
          <a:lstStyle/>
          <a:p>
            <a:pPr eaLnBrk="1" hangingPunct="1"/>
            <a:r>
              <a:rPr lang="en-US" b="1" dirty="0">
                <a:solidFill>
                  <a:schemeClr val="bg1"/>
                </a:solidFill>
                <a:latin typeface="Arial"/>
                <a:ea typeface="ＭＳ Ｐゴシック" charset="0"/>
                <a:cs typeface="Arial"/>
              </a:rPr>
              <a:t>Wolves now love</a:t>
            </a:r>
          </a:p>
        </p:txBody>
      </p:sp>
      <p:sp>
        <p:nvSpPr>
          <p:cNvPr id="6" name="Rectangle 2"/>
          <p:cNvSpPr txBox="1">
            <a:spLocks noChangeArrowheads="1"/>
          </p:cNvSpPr>
          <p:nvPr/>
        </p:nvSpPr>
        <p:spPr bwMode="auto">
          <a:xfrm>
            <a:off x="6096000" y="2438400"/>
            <a:ext cx="3048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a:ea typeface="ＭＳ Ｐゴシック" charset="0"/>
                <a:cs typeface="Arial"/>
              </a:rPr>
              <a:t>…to kill</a:t>
            </a:r>
          </a:p>
        </p:txBody>
      </p:sp>
    </p:spTree>
    <p:extLst>
      <p:ext uri="{BB962C8B-B14F-4D97-AF65-F5344CB8AC3E}">
        <p14:creationId xmlns:p14="http://schemas.microsoft.com/office/powerpoint/2010/main" val="26730634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101389"/>
                                        </p:tgtEl>
                                        <p:attrNameLst>
                                          <p:attrName>style.visibility</p:attrName>
                                        </p:attrNameLst>
                                      </p:cBhvr>
                                      <p:to>
                                        <p:strVal val="visible"/>
                                      </p:to>
                                    </p:set>
                                    <p:anim calcmode="lin" valueType="num">
                                      <p:cBhvr>
                                        <p:cTn id="7" dur="1000" fill="hold"/>
                                        <p:tgtEl>
                                          <p:spTgt spid="101389"/>
                                        </p:tgtEl>
                                        <p:attrNameLst>
                                          <p:attrName>ppt_w</p:attrName>
                                        </p:attrNameLst>
                                      </p:cBhvr>
                                      <p:tavLst>
                                        <p:tav tm="0">
                                          <p:val>
                                            <p:fltVal val="0"/>
                                          </p:val>
                                        </p:tav>
                                        <p:tav tm="100000">
                                          <p:val>
                                            <p:strVal val="#ppt_w"/>
                                          </p:val>
                                        </p:tav>
                                      </p:tavLst>
                                    </p:anim>
                                    <p:anim calcmode="lin" valueType="num">
                                      <p:cBhvr>
                                        <p:cTn id="8" dur="1000" fill="hold"/>
                                        <p:tgtEl>
                                          <p:spTgt spid="101389"/>
                                        </p:tgtEl>
                                        <p:attrNameLst>
                                          <p:attrName>ppt_h</p:attrName>
                                        </p:attrNameLst>
                                      </p:cBhvr>
                                      <p:tavLst>
                                        <p:tav tm="0">
                                          <p:val>
                                            <p:fltVal val="0"/>
                                          </p:val>
                                        </p:tav>
                                        <p:tav tm="100000">
                                          <p:val>
                                            <p:strVal val="#ppt_h"/>
                                          </p:val>
                                        </p:tav>
                                      </p:tavLst>
                                    </p:anim>
                                    <p:anim calcmode="lin" valueType="num">
                                      <p:cBhvr>
                                        <p:cTn id="9" dur="1000" fill="hold"/>
                                        <p:tgtEl>
                                          <p:spTgt spid="101389"/>
                                        </p:tgtEl>
                                        <p:attrNameLst>
                                          <p:attrName>style.rotation</p:attrName>
                                        </p:attrNameLst>
                                      </p:cBhvr>
                                      <p:tavLst>
                                        <p:tav tm="0">
                                          <p:val>
                                            <p:fltVal val="90"/>
                                          </p:val>
                                        </p:tav>
                                        <p:tav tm="100000">
                                          <p:val>
                                            <p:fltVal val="0"/>
                                          </p:val>
                                        </p:tav>
                                      </p:tavLst>
                                    </p:anim>
                                    <p:animEffect transition="in" filter="fade">
                                      <p:cBhvr>
                                        <p:cTn id="10" dur="1000"/>
                                        <p:tgtEl>
                                          <p:spTgt spid="10138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462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8851" name="Rectangle 3"/>
          <p:cNvSpPr>
            <a:spLocks noChangeArrowheads="1"/>
          </p:cNvSpPr>
          <p:nvPr/>
        </p:nvSpPr>
        <p:spPr bwMode="auto">
          <a:xfrm>
            <a:off x="6296025" y="407988"/>
            <a:ext cx="2847975" cy="6553200"/>
          </a:xfrm>
          <a:prstGeom prst="rect">
            <a:avLst/>
          </a:prstGeom>
          <a:solidFill>
            <a:srgbClr val="000000">
              <a:alpha val="65881"/>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ctr" defTabSz="449263" rtl="0" eaLnBrk="1" fontAlgn="base" latinLnBrk="0" hangingPunct="1">
              <a:lnSpc>
                <a:spcPct val="90000"/>
              </a:lnSpc>
              <a:spcBef>
                <a:spcPts val="6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6 </a:t>
            </a:r>
            <a:r>
              <a:rPr kumimoji="0" lang="en-GB"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And the wolf will dwell with the lamb, and the leopard will lie down with the young goat, and the calf and the young lion and the fatling together.</a:t>
            </a: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7950" y="-369888"/>
            <a:ext cx="6403975" cy="755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95288" y="260350"/>
            <a:ext cx="4105275" cy="1081088"/>
          </a:xfrm>
        </p:spPr>
        <p:txBody>
          <a:bodyPr/>
          <a:lstStyle/>
          <a:p>
            <a:pPr eaLnBrk="1" hangingPunct="1">
              <a:defRPr/>
            </a:pPr>
            <a:r>
              <a:rPr lang="sk-SK" b="1" kern="1200" dirty="0">
                <a:solidFill>
                  <a:srgbClr val="FFFFFF"/>
                </a:solidFill>
                <a:effectLst>
                  <a:outerShdw blurRad="38100" dist="38100" dir="2700000" algn="tl" rotWithShape="0">
                    <a:srgbClr val="000000">
                      <a:alpha val="43000"/>
                    </a:srgbClr>
                  </a:outerShdw>
                </a:effectLst>
                <a:latin typeface="Arial"/>
                <a:ea typeface="ＭＳ Ｐゴシック"/>
                <a:cs typeface="Arial"/>
              </a:rPr>
              <a:t>Isaiah 11:6-9</a:t>
            </a:r>
            <a:endParaRPr lang="en-US" dirty="0"/>
          </a:p>
        </p:txBody>
      </p:sp>
      <p:sp>
        <p:nvSpPr>
          <p:cNvPr id="794629"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473a</a:t>
            </a:r>
          </a:p>
        </p:txBody>
      </p:sp>
    </p:spTree>
    <p:extLst>
      <p:ext uri="{BB962C8B-B14F-4D97-AF65-F5344CB8AC3E}">
        <p14:creationId xmlns:p14="http://schemas.microsoft.com/office/powerpoint/2010/main" val="272589700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par>
                                <p:cTn id="15" presetID="5"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6673"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538" y="0"/>
            <a:ext cx="9269413" cy="710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1" name="Rectangle 3"/>
          <p:cNvSpPr>
            <a:spLocks noChangeArrowheads="1"/>
          </p:cNvSpPr>
          <p:nvPr/>
        </p:nvSpPr>
        <p:spPr bwMode="auto">
          <a:xfrm>
            <a:off x="0" y="4852988"/>
            <a:ext cx="9144000" cy="2108200"/>
          </a:xfrm>
          <a:prstGeom prst="rect">
            <a:avLst/>
          </a:prstGeom>
          <a:solidFill>
            <a:srgbClr val="000000">
              <a:alpha val="65881"/>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l" defTabSz="449263" rtl="0" eaLnBrk="1" fontAlgn="base" latinLnBrk="0" hangingPunct="1">
              <a:lnSpc>
                <a:spcPct val="90000"/>
              </a:lnSpc>
              <a:spcBef>
                <a:spcPts val="6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6 </a:t>
            </a:r>
            <a:r>
              <a:rPr kumimoji="0" lang="en-GB"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And the wolf will dwell with the lamb, and the leopard will lie down with the young goat, and the calf and the young lion and the fatling together; </a:t>
            </a:r>
            <a:r>
              <a:rPr kumimoji="0" lang="en-GB" sz="3200" b="1" i="0" u="none" strike="noStrike" kern="1200" cap="none" spc="0" normalizeH="0" baseline="0" noProof="0">
                <a:ln>
                  <a:noFill/>
                </a:ln>
                <a:solidFill>
                  <a:srgbClr val="FFFF00"/>
                </a:solidFill>
                <a:effectLst/>
                <a:uLnTx/>
                <a:uFillTx/>
                <a:latin typeface="Arial" charset="0"/>
                <a:ea typeface="ＭＳ Ｐゴシック" charset="0"/>
                <a:cs typeface="Arial" charset="0"/>
              </a:rPr>
              <a:t>and a little boy will lead them.</a:t>
            </a:r>
          </a:p>
        </p:txBody>
      </p:sp>
      <p:sp>
        <p:nvSpPr>
          <p:cNvPr id="2" name="Title 1"/>
          <p:cNvSpPr>
            <a:spLocks noGrp="1"/>
          </p:cNvSpPr>
          <p:nvPr>
            <p:ph type="title" idx="4294967295"/>
          </p:nvPr>
        </p:nvSpPr>
        <p:spPr>
          <a:xfrm>
            <a:off x="395288" y="260350"/>
            <a:ext cx="4105275" cy="1081088"/>
          </a:xfrm>
        </p:spPr>
        <p:txBody>
          <a:bodyPr/>
          <a:lstStyle/>
          <a:p>
            <a:pPr eaLnBrk="1" hangingPunct="1">
              <a:defRPr/>
            </a:pPr>
            <a:r>
              <a:rPr lang="sk-SK" b="1" kern="1200" dirty="0">
                <a:solidFill>
                  <a:srgbClr val="FFFFFF"/>
                </a:solidFill>
                <a:effectLst>
                  <a:outerShdw blurRad="38100" dist="38100" dir="2700000" algn="tl" rotWithShape="0">
                    <a:srgbClr val="000000">
                      <a:alpha val="43000"/>
                    </a:srgbClr>
                  </a:outerShdw>
                </a:effectLst>
                <a:latin typeface="Arial"/>
                <a:ea typeface="ＭＳ Ｐゴシック"/>
                <a:cs typeface="Arial"/>
              </a:rPr>
              <a:t>Isaiah 11:6-9</a:t>
            </a:r>
            <a:endParaRPr lang="en-US" dirty="0"/>
          </a:p>
        </p:txBody>
      </p:sp>
      <p:sp>
        <p:nvSpPr>
          <p:cNvPr id="796676"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473a</a:t>
            </a:r>
          </a:p>
        </p:txBody>
      </p:sp>
    </p:spTree>
    <p:extLst>
      <p:ext uri="{BB962C8B-B14F-4D97-AF65-F5344CB8AC3E}">
        <p14:creationId xmlns:p14="http://schemas.microsoft.com/office/powerpoint/2010/main" val="84637029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2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9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8851" name="Rectangle 3"/>
          <p:cNvSpPr>
            <a:spLocks noChangeArrowheads="1"/>
          </p:cNvSpPr>
          <p:nvPr/>
        </p:nvSpPr>
        <p:spPr bwMode="auto">
          <a:xfrm>
            <a:off x="6537325" y="407988"/>
            <a:ext cx="2606675" cy="6553200"/>
          </a:xfrm>
          <a:prstGeom prst="rect">
            <a:avLst/>
          </a:prstGeom>
          <a:solidFill>
            <a:srgbClr val="000000">
              <a:alpha val="65881"/>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l" defTabSz="449263" rtl="0" eaLnBrk="1" fontAlgn="base" latinLnBrk="0" hangingPunct="1">
              <a:lnSpc>
                <a:spcPct val="90000"/>
              </a:lnSpc>
              <a:spcBef>
                <a:spcPts val="6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7 </a:t>
            </a:r>
            <a:r>
              <a:rPr kumimoji="0" lang="en-GB"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Also the cow and the bear will graze, their young will lie down together, and the lion will eat straw like the ox.</a:t>
            </a:r>
          </a:p>
        </p:txBody>
      </p:sp>
      <p:sp>
        <p:nvSpPr>
          <p:cNvPr id="2" name="Title 1"/>
          <p:cNvSpPr>
            <a:spLocks noGrp="1"/>
          </p:cNvSpPr>
          <p:nvPr>
            <p:ph type="title" idx="4294967295"/>
          </p:nvPr>
        </p:nvSpPr>
        <p:spPr>
          <a:xfrm>
            <a:off x="395288" y="260350"/>
            <a:ext cx="4105275" cy="1081088"/>
          </a:xfrm>
        </p:spPr>
        <p:txBody>
          <a:bodyPr/>
          <a:lstStyle/>
          <a:p>
            <a:pPr eaLnBrk="1" hangingPunct="1">
              <a:defRPr/>
            </a:pPr>
            <a:r>
              <a:rPr lang="sk-SK" b="1" kern="1200" dirty="0">
                <a:solidFill>
                  <a:srgbClr val="FFFFFF"/>
                </a:solidFill>
                <a:effectLst>
                  <a:outerShdw blurRad="38100" dist="38100" dir="2700000" algn="tl" rotWithShape="0">
                    <a:srgbClr val="000000">
                      <a:alpha val="43000"/>
                    </a:srgbClr>
                  </a:outerShdw>
                </a:effectLst>
                <a:latin typeface="Arial"/>
                <a:ea typeface="ＭＳ Ｐゴシック"/>
                <a:cs typeface="Arial"/>
              </a:rPr>
              <a:t>Isaiah 11:6-9</a:t>
            </a:r>
            <a:endParaRPr lang="en-US" dirty="0"/>
          </a:p>
        </p:txBody>
      </p:sp>
      <p:sp>
        <p:nvSpPr>
          <p:cNvPr id="798724"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473a</a:t>
            </a:r>
          </a:p>
        </p:txBody>
      </p:sp>
    </p:spTree>
    <p:extLst>
      <p:ext uri="{BB962C8B-B14F-4D97-AF65-F5344CB8AC3E}">
        <p14:creationId xmlns:p14="http://schemas.microsoft.com/office/powerpoint/2010/main" val="93957025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0769"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7325" y="0"/>
            <a:ext cx="9769475" cy="6961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1" name="Rectangle 3"/>
          <p:cNvSpPr>
            <a:spLocks noChangeArrowheads="1"/>
          </p:cNvSpPr>
          <p:nvPr/>
        </p:nvSpPr>
        <p:spPr bwMode="auto">
          <a:xfrm>
            <a:off x="4500563" y="407988"/>
            <a:ext cx="4643437" cy="6553200"/>
          </a:xfrm>
          <a:prstGeom prst="rect">
            <a:avLst/>
          </a:prstGeom>
          <a:solidFill>
            <a:srgbClr val="000000">
              <a:alpha val="65881"/>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l" defTabSz="449263" rtl="0" eaLnBrk="1" fontAlgn="base" latinLnBrk="0" hangingPunct="1">
              <a:lnSpc>
                <a:spcPct val="90000"/>
              </a:lnSpc>
              <a:spcBef>
                <a:spcPts val="6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8 </a:t>
            </a:r>
            <a:r>
              <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nursing child will play by the hole of the cobra, and the weaned child will put his hand on the viper</a:t>
            </a:r>
            <a:r>
              <a:rPr kumimoji="0" lang="uk-UA"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den. </a:t>
            </a:r>
            <a:br>
              <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GB" sz="32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9 </a:t>
            </a:r>
            <a:r>
              <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They will not hurt or destroy in all My holy mountain, for the earth will be full of the knowledge of the L</a:t>
            </a: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ORD</a:t>
            </a:r>
            <a:r>
              <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as the waters cover the sea. </a:t>
            </a:r>
          </a:p>
        </p:txBody>
      </p:sp>
      <p:sp>
        <p:nvSpPr>
          <p:cNvPr id="2" name="Title 1"/>
          <p:cNvSpPr>
            <a:spLocks noGrp="1"/>
          </p:cNvSpPr>
          <p:nvPr>
            <p:ph type="title" idx="4294967295"/>
          </p:nvPr>
        </p:nvSpPr>
        <p:spPr>
          <a:xfrm>
            <a:off x="395288" y="260350"/>
            <a:ext cx="4105275" cy="1081088"/>
          </a:xfrm>
        </p:spPr>
        <p:txBody>
          <a:bodyPr/>
          <a:lstStyle/>
          <a:p>
            <a:pPr eaLnBrk="1" hangingPunct="1">
              <a:defRPr/>
            </a:pPr>
            <a:r>
              <a:rPr lang="sk-SK" b="1" kern="1200" dirty="0">
                <a:solidFill>
                  <a:srgbClr val="FFFFFF"/>
                </a:solidFill>
                <a:effectLst>
                  <a:outerShdw blurRad="38100" dist="38100" dir="2700000" algn="tl" rotWithShape="0">
                    <a:srgbClr val="000000">
                      <a:alpha val="43000"/>
                    </a:srgbClr>
                  </a:outerShdw>
                </a:effectLst>
                <a:latin typeface="Arial"/>
                <a:ea typeface="ＭＳ Ｐゴシック"/>
                <a:cs typeface="Arial"/>
              </a:rPr>
              <a:t>Isaiah 11:6-9</a:t>
            </a:r>
            <a:endParaRPr lang="en-US" dirty="0"/>
          </a:p>
        </p:txBody>
      </p:sp>
      <p:sp>
        <p:nvSpPr>
          <p:cNvPr id="800772"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473a</a:t>
            </a:r>
          </a:p>
        </p:txBody>
      </p:sp>
    </p:spTree>
    <p:extLst>
      <p:ext uri="{BB962C8B-B14F-4D97-AF65-F5344CB8AC3E}">
        <p14:creationId xmlns:p14="http://schemas.microsoft.com/office/powerpoint/2010/main" val="85256868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90872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4" name="Picture 3"/>
          <p:cNvPicPr>
            <a:picLocks noChangeAspect="1"/>
          </p:cNvPicPr>
          <p:nvPr/>
        </p:nvPicPr>
        <p:blipFill>
          <a:blip r:embed="rId3"/>
          <a:stretch>
            <a:fillRect/>
          </a:stretch>
        </p:blipFill>
        <p:spPr>
          <a:xfrm>
            <a:off x="0" y="1399532"/>
            <a:ext cx="9100662" cy="3235791"/>
          </a:xfrm>
          <a:prstGeom prst="rect">
            <a:avLst/>
          </a:prstGeom>
        </p:spPr>
      </p:pic>
    </p:spTree>
    <p:extLst>
      <p:ext uri="{BB962C8B-B14F-4D97-AF65-F5344CB8AC3E}">
        <p14:creationId xmlns:p14="http://schemas.microsoft.com/office/powerpoint/2010/main" val="372161374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TT00046.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864096"/>
            <a:ext cx="9180183" cy="6021288"/>
          </a:xfrm>
          <a:prstGeom prst="rect">
            <a:avLst/>
          </a:prstGeom>
        </p:spPr>
      </p:pic>
      <p:sp>
        <p:nvSpPr>
          <p:cNvPr id="2" name="Title 1"/>
          <p:cNvSpPr>
            <a:spLocks noGrp="1"/>
          </p:cNvSpPr>
          <p:nvPr>
            <p:ph type="title"/>
          </p:nvPr>
        </p:nvSpPr>
        <p:spPr>
          <a:xfrm>
            <a:off x="-28076" y="0"/>
            <a:ext cx="9144000" cy="90872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99474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TT00049.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648072"/>
            <a:ext cx="9295935" cy="6165304"/>
          </a:xfrm>
          <a:prstGeom prst="rect">
            <a:avLst/>
          </a:prstGeom>
        </p:spPr>
      </p:pic>
      <p:sp>
        <p:nvSpPr>
          <p:cNvPr id="2" name="Title 1"/>
          <p:cNvSpPr>
            <a:spLocks noGrp="1"/>
          </p:cNvSpPr>
          <p:nvPr>
            <p:ph type="title"/>
          </p:nvPr>
        </p:nvSpPr>
        <p:spPr>
          <a:xfrm>
            <a:off x="-28076" y="0"/>
            <a:ext cx="9144000" cy="2348880"/>
          </a:xfrm>
        </p:spPr>
        <p:txBody>
          <a:bodyPr/>
          <a:lstStyle/>
          <a:p>
            <a:pPr>
              <a:defRPr/>
            </a:pPr>
            <a:r>
              <a:rPr lang="en-US" dirty="0" err="1">
                <a:effectLst>
                  <a:glow rad="228600">
                    <a:schemeClr val="tx1"/>
                  </a:glow>
                  <a:outerShdw blurRad="38100" dist="38100" dir="2700000" algn="tl">
                    <a:srgbClr val="000000">
                      <a:alpha val="43137"/>
                    </a:srgbClr>
                  </a:outerShdw>
                </a:effectLst>
              </a:rPr>
              <a:t>Baloo</a:t>
            </a:r>
            <a:r>
              <a:rPr lang="en-US" dirty="0">
                <a:effectLst>
                  <a:glow rad="228600">
                    <a:schemeClr val="tx1"/>
                  </a:glow>
                  <a:outerShdw blurRad="38100" dist="38100" dir="2700000" algn="tl">
                    <a:srgbClr val="000000">
                      <a:alpha val="43137"/>
                    </a:srgbClr>
                  </a:outerShdw>
                </a:effectLst>
              </a:rPr>
              <a:t> the </a:t>
            </a:r>
            <a:r>
              <a:rPr lang="en-US" dirty="0">
                <a:solidFill>
                  <a:srgbClr val="FFFF00"/>
                </a:solidFill>
                <a:effectLst>
                  <a:glow rad="228600">
                    <a:schemeClr val="tx1"/>
                  </a:glow>
                  <a:outerShdw blurRad="38100" dist="38100" dir="2700000" algn="tl">
                    <a:srgbClr val="000000">
                      <a:alpha val="43137"/>
                    </a:srgbClr>
                  </a:outerShdw>
                </a:effectLst>
              </a:rPr>
              <a:t>B</a:t>
            </a:r>
            <a:r>
              <a:rPr lang="en-US" dirty="0">
                <a:effectLst>
                  <a:glow rad="228600">
                    <a:schemeClr val="tx1"/>
                  </a:glow>
                  <a:outerShdw blurRad="38100" dist="38100" dir="2700000" algn="tl">
                    <a:srgbClr val="000000">
                      <a:alpha val="43137"/>
                    </a:srgbClr>
                  </a:outerShdw>
                </a:effectLst>
              </a:rPr>
              <a:t>ear, Leo the </a:t>
            </a:r>
            <a:r>
              <a:rPr lang="en-US" dirty="0">
                <a:solidFill>
                  <a:srgbClr val="FFFF00"/>
                </a:solidFill>
                <a:effectLst>
                  <a:glow rad="228600">
                    <a:schemeClr val="tx1"/>
                  </a:glow>
                  <a:outerShdw blurRad="38100" dist="38100" dir="2700000" algn="tl">
                    <a:srgbClr val="000000">
                      <a:alpha val="43137"/>
                    </a:srgbClr>
                  </a:outerShdw>
                </a:effectLst>
              </a:rPr>
              <a:t>L</a:t>
            </a:r>
            <a:r>
              <a:rPr lang="en-US" dirty="0">
                <a:effectLst>
                  <a:glow rad="228600">
                    <a:schemeClr val="tx1"/>
                  </a:glow>
                  <a:outerShdw blurRad="38100" dist="38100" dir="2700000" algn="tl">
                    <a:srgbClr val="000000">
                      <a:alpha val="43137"/>
                    </a:srgbClr>
                  </a:outerShdw>
                </a:effectLst>
              </a:rPr>
              <a:t>ion, and </a:t>
            </a:r>
            <a:r>
              <a:rPr lang="en-US" dirty="0" err="1">
                <a:effectLst>
                  <a:glow rad="228600">
                    <a:schemeClr val="tx1"/>
                  </a:glow>
                  <a:outerShdw blurRad="38100" dist="38100" dir="2700000" algn="tl">
                    <a:srgbClr val="000000">
                      <a:alpha val="43137"/>
                    </a:srgbClr>
                  </a:outerShdw>
                </a:effectLst>
              </a:rPr>
              <a:t>Shere</a:t>
            </a:r>
            <a:r>
              <a:rPr lang="en-US" dirty="0">
                <a:effectLst>
                  <a:glow rad="228600">
                    <a:schemeClr val="tx1"/>
                  </a:glow>
                  <a:outerShdw blurRad="38100" dist="38100" dir="2700000" algn="tl">
                    <a:srgbClr val="000000">
                      <a:alpha val="43137"/>
                    </a:srgbClr>
                  </a:outerShdw>
                </a:effectLst>
              </a:rPr>
              <a:t> Khan the </a:t>
            </a:r>
            <a:r>
              <a:rPr lang="en-US" dirty="0">
                <a:solidFill>
                  <a:srgbClr val="FFFF00"/>
                </a:solidFill>
                <a:effectLst>
                  <a:glow rad="228600">
                    <a:schemeClr val="tx1"/>
                  </a:glow>
                  <a:outerShdw blurRad="38100" dist="38100" dir="2700000" algn="tl">
                    <a:srgbClr val="000000">
                      <a:alpha val="43137"/>
                    </a:srgbClr>
                  </a:outerShdw>
                </a:effectLst>
              </a:rPr>
              <a:t>T</a:t>
            </a:r>
            <a:r>
              <a:rPr lang="en-US" dirty="0">
                <a:effectLst>
                  <a:glow rad="228600">
                    <a:schemeClr val="tx1"/>
                  </a:glow>
                  <a:outerShdw blurRad="38100" dist="38100" dir="2700000" algn="tl">
                    <a:srgbClr val="000000">
                      <a:alpha val="43137"/>
                    </a:srgbClr>
                  </a:outerShdw>
                </a:effectLst>
              </a:rPr>
              <a:t>iger (all three known as </a:t>
            </a:r>
            <a:r>
              <a:rPr lang="en-US" dirty="0">
                <a:solidFill>
                  <a:srgbClr val="FFFF00"/>
                </a:solidFill>
                <a:effectLst>
                  <a:glow rad="228600">
                    <a:schemeClr val="tx1"/>
                  </a:glow>
                  <a:outerShdw blurRad="38100" dist="38100" dir="2700000" algn="tl">
                    <a:srgbClr val="000000">
                      <a:alpha val="43137"/>
                    </a:srgbClr>
                  </a:outerShdw>
                </a:effectLst>
              </a:rPr>
              <a:t>BLT</a:t>
            </a:r>
            <a:r>
              <a:rPr lang="en-US" dirty="0">
                <a:effectLst>
                  <a:glow rad="228600">
                    <a:schemeClr val="tx1"/>
                  </a:glow>
                  <a:outerShdw blurRad="38100" dist="38100" dir="2700000" algn="tl">
                    <a:srgbClr val="000000">
                      <a:alpha val="43137"/>
                    </a:srgbClr>
                  </a:outerShdw>
                </a:effectLst>
              </a:rPr>
              <a:t>) </a:t>
            </a:r>
          </a:p>
        </p:txBody>
      </p:sp>
    </p:spTree>
    <p:extLst>
      <p:ext uri="{BB962C8B-B14F-4D97-AF65-F5344CB8AC3E}">
        <p14:creationId xmlns:p14="http://schemas.microsoft.com/office/powerpoint/2010/main" val="239281117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3" name="Picture 2" descr="ATT0008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32656"/>
            <a:ext cx="9185032" cy="6093296"/>
          </a:xfrm>
          <a:prstGeom prst="rect">
            <a:avLst/>
          </a:prstGeom>
        </p:spPr>
      </p:pic>
    </p:spTree>
    <p:extLst>
      <p:ext uri="{BB962C8B-B14F-4D97-AF65-F5344CB8AC3E}">
        <p14:creationId xmlns:p14="http://schemas.microsoft.com/office/powerpoint/2010/main" val="86353238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3" name="Picture 2" descr="ATT00055.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0568" y="0"/>
            <a:ext cx="5143500" cy="6858000"/>
          </a:xfrm>
          <a:prstGeom prst="rect">
            <a:avLst/>
          </a:prstGeom>
        </p:spPr>
      </p:pic>
      <p:pic>
        <p:nvPicPr>
          <p:cNvPr id="4" name="Picture 3" descr="ATT00076.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35139" y="0"/>
            <a:ext cx="5708861" cy="6858000"/>
          </a:xfrm>
          <a:prstGeom prst="rect">
            <a:avLst/>
          </a:prstGeom>
        </p:spPr>
      </p:pic>
    </p:spTree>
    <p:extLst>
      <p:ext uri="{BB962C8B-B14F-4D97-AF65-F5344CB8AC3E}">
        <p14:creationId xmlns:p14="http://schemas.microsoft.com/office/powerpoint/2010/main" val="4241877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62"/>
            <a:ext cx="9144000" cy="1428750"/>
          </a:xfrm>
          <a:effectLst>
            <a:outerShdw blurRad="63500" dist="35921" dir="2700000" algn="ctr" rotWithShape="0">
              <a:schemeClr val="tx2">
                <a:alpha val="74998"/>
              </a:schemeClr>
            </a:outerShdw>
          </a:effectLst>
        </p:spPr>
        <p:txBody>
          <a:bodyPr/>
          <a:lstStyle/>
          <a:p>
            <a:pPr>
              <a:defRPr/>
            </a:pPr>
            <a:r>
              <a:rPr lang="en-US" sz="5400" b="1" i="1" dirty="0">
                <a:effectLst>
                  <a:glow rad="876300">
                    <a:schemeClr val="tx1"/>
                  </a:glow>
                </a:effectLst>
                <a:latin typeface="Arial" charset="0"/>
                <a:ea typeface="ＭＳ Ｐゴシック" charset="0"/>
                <a:cs typeface="ＭＳ Ｐゴシック" charset="0"/>
              </a:rPr>
              <a:t>3 SERMONS</a:t>
            </a:r>
          </a:p>
        </p:txBody>
      </p:sp>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latin typeface="Helvetica Neue Black Condensed"/>
                <a:ea typeface="ＭＳ Ｐゴシック" charset="0"/>
                <a:cs typeface="Helvetica Neue Black Condensed"/>
              </a:rPr>
              <a:t>"LISTEN!"</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(1:2)</a:t>
            </a:r>
          </a:p>
        </p:txBody>
      </p:sp>
      <p:sp>
        <p:nvSpPr>
          <p:cNvPr id="7"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a:solidFill>
                  <a:srgbClr val="FFFFFF"/>
                </a:solidFill>
                <a:effectLst>
                  <a:glow rad="876300">
                    <a:srgbClr val="000000"/>
                  </a:glow>
                </a:effectLst>
                <a:latin typeface="Arial" charset="0"/>
                <a:ea typeface="ＭＳ Ｐゴシック" charset="0"/>
                <a:cs typeface="ＭＳ Ｐゴシック" charset="0"/>
              </a:rPr>
              <a:t>MICAH: WHY YOU SHOULD BE GENEROUS</a:t>
            </a:r>
          </a:p>
        </p:txBody>
      </p:sp>
      <p:sp>
        <p:nvSpPr>
          <p:cNvPr id="8" name="Rectangle 2"/>
          <p:cNvSpPr txBox="1">
            <a:spLocks noChangeArrowheads="1"/>
          </p:cNvSpPr>
          <p:nvPr/>
        </p:nvSpPr>
        <p:spPr bwMode="auto">
          <a:xfrm>
            <a:off x="3270250" y="1423988"/>
            <a:ext cx="5873750" cy="31080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i="1" dirty="0">
                <a:solidFill>
                  <a:srgbClr val="FFFFFF"/>
                </a:solidFill>
                <a:effectLst>
                  <a:glow rad="241300">
                    <a:srgbClr val="000000"/>
                  </a:glow>
                </a:effectLst>
                <a:latin typeface="Arial" charset="0"/>
                <a:ea typeface="ＭＳ Ｐゴシック" charset="0"/>
                <a:cs typeface="ＭＳ Ｐゴシック" charset="0"/>
              </a:rPr>
              <a:t>I. God </a:t>
            </a:r>
            <a:r>
              <a:rPr lang="en-US" sz="4800" b="1" i="1" dirty="0">
                <a:solidFill>
                  <a:srgbClr val="FFFF00"/>
                </a:solidFill>
                <a:effectLst>
                  <a:glow rad="241300">
                    <a:srgbClr val="000000"/>
                  </a:glow>
                </a:effectLst>
                <a:latin typeface="Arial" charset="0"/>
                <a:ea typeface="ＭＳ Ｐゴシック" charset="0"/>
                <a:cs typeface="ＭＳ Ｐゴシック" charset="0"/>
              </a:rPr>
              <a:t>rewards</a:t>
            </a:r>
            <a:r>
              <a:rPr lang="en-US" sz="4800" b="1" i="1" dirty="0">
                <a:solidFill>
                  <a:srgbClr val="FFFFFF"/>
                </a:solidFill>
                <a:effectLst>
                  <a:glow rad="241300">
                    <a:srgbClr val="000000"/>
                  </a:glow>
                </a:effectLst>
                <a:latin typeface="Arial" charset="0"/>
                <a:ea typeface="ＭＳ Ｐゴシック" charset="0"/>
                <a:cs typeface="ＭＳ Ｐゴシック" charset="0"/>
              </a:rPr>
              <a:t> the generous </a:t>
            </a:r>
            <a:br>
              <a:rPr lang="en-US" sz="4800" b="1" i="1" dirty="0">
                <a:solidFill>
                  <a:srgbClr val="FFFFFF"/>
                </a:solidFill>
                <a:effectLst>
                  <a:glow rad="241300">
                    <a:srgbClr val="000000"/>
                  </a:glow>
                </a:effectLst>
                <a:latin typeface="Arial" charset="0"/>
                <a:ea typeface="ＭＳ Ｐゴシック" charset="0"/>
                <a:cs typeface="ＭＳ Ｐゴシック" charset="0"/>
              </a:rPr>
            </a:br>
            <a:r>
              <a:rPr lang="en-US" sz="4800" b="1" i="1" dirty="0">
                <a:solidFill>
                  <a:srgbClr val="FFFFFF"/>
                </a:solidFill>
                <a:effectLst>
                  <a:glow rad="241300">
                    <a:srgbClr val="000000"/>
                  </a:glow>
                </a:effectLst>
                <a:latin typeface="Arial" charset="0"/>
                <a:ea typeface="ＭＳ Ｐゴシック" charset="0"/>
                <a:cs typeface="ＭＳ Ｐゴシック" charset="0"/>
              </a:rPr>
              <a:t>(1–2). </a:t>
            </a:r>
          </a:p>
        </p:txBody>
      </p:sp>
    </p:spTree>
    <p:extLst>
      <p:ext uri="{BB962C8B-B14F-4D97-AF65-F5344CB8AC3E}">
        <p14:creationId xmlns:p14="http://schemas.microsoft.com/office/powerpoint/2010/main" val="7239323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3" name="Picture 2" descr="ATT0007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60040"/>
            <a:ext cx="9187363" cy="6093296"/>
          </a:xfrm>
          <a:prstGeom prst="rect">
            <a:avLst/>
          </a:prstGeom>
        </p:spPr>
      </p:pic>
    </p:spTree>
    <p:extLst>
      <p:ext uri="{BB962C8B-B14F-4D97-AF65-F5344CB8AC3E}">
        <p14:creationId xmlns:p14="http://schemas.microsoft.com/office/powerpoint/2010/main" val="314534184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6" name="Picture 5" descr="ATT0006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60040"/>
            <a:ext cx="9187363" cy="6093296"/>
          </a:xfrm>
          <a:prstGeom prst="rect">
            <a:avLst/>
          </a:prstGeom>
        </p:spPr>
      </p:pic>
    </p:spTree>
    <p:extLst>
      <p:ext uri="{BB962C8B-B14F-4D97-AF65-F5344CB8AC3E}">
        <p14:creationId xmlns:p14="http://schemas.microsoft.com/office/powerpoint/2010/main" val="316045278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3" name="Picture 2" descr="ATT0007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32656"/>
            <a:ext cx="9187363" cy="6093296"/>
          </a:xfrm>
          <a:prstGeom prst="rect">
            <a:avLst/>
          </a:prstGeom>
        </p:spPr>
      </p:pic>
    </p:spTree>
    <p:extLst>
      <p:ext uri="{BB962C8B-B14F-4D97-AF65-F5344CB8AC3E}">
        <p14:creationId xmlns:p14="http://schemas.microsoft.com/office/powerpoint/2010/main" val="403111347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3" name="Picture 2" descr="ATT00049.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60040"/>
            <a:ext cx="9187363" cy="6093296"/>
          </a:xfrm>
          <a:prstGeom prst="rect">
            <a:avLst/>
          </a:prstGeom>
        </p:spPr>
      </p:pic>
    </p:spTree>
    <p:extLst>
      <p:ext uri="{BB962C8B-B14F-4D97-AF65-F5344CB8AC3E}">
        <p14:creationId xmlns:p14="http://schemas.microsoft.com/office/powerpoint/2010/main" val="427070051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4" name="Picture 3" descr="ATT0005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32656"/>
            <a:ext cx="9259904" cy="6165304"/>
          </a:xfrm>
          <a:prstGeom prst="rect">
            <a:avLst/>
          </a:prstGeom>
        </p:spPr>
      </p:pic>
    </p:spTree>
    <p:extLst>
      <p:ext uri="{BB962C8B-B14F-4D97-AF65-F5344CB8AC3E}">
        <p14:creationId xmlns:p14="http://schemas.microsoft.com/office/powerpoint/2010/main" val="155201913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3" name="Picture 2" descr="ATT0006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32656"/>
            <a:ext cx="9159711" cy="5968586"/>
          </a:xfrm>
          <a:prstGeom prst="rect">
            <a:avLst/>
          </a:prstGeom>
        </p:spPr>
      </p:pic>
    </p:spTree>
    <p:extLst>
      <p:ext uri="{BB962C8B-B14F-4D97-AF65-F5344CB8AC3E}">
        <p14:creationId xmlns:p14="http://schemas.microsoft.com/office/powerpoint/2010/main" val="77670841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4" name="Picture 3" descr="ATT00079.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077" y="332656"/>
            <a:ext cx="9187363" cy="6093296"/>
          </a:xfrm>
          <a:prstGeom prst="rect">
            <a:avLst/>
          </a:prstGeom>
        </p:spPr>
      </p:pic>
    </p:spTree>
    <p:extLst>
      <p:ext uri="{BB962C8B-B14F-4D97-AF65-F5344CB8AC3E}">
        <p14:creationId xmlns:p14="http://schemas.microsoft.com/office/powerpoint/2010/main" val="44115124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pic>
        <p:nvPicPr>
          <p:cNvPr id="2" name="Picture 1"/>
          <p:cNvPicPr>
            <a:picLocks noChangeAspect="1"/>
          </p:cNvPicPr>
          <p:nvPr/>
        </p:nvPicPr>
        <p:blipFill>
          <a:blip r:embed="rId3"/>
          <a:stretch>
            <a:fillRect/>
          </a:stretch>
        </p:blipFill>
        <p:spPr>
          <a:xfrm>
            <a:off x="0" y="1257300"/>
            <a:ext cx="5092700" cy="5600700"/>
          </a:xfrm>
          <a:prstGeom prst="rect">
            <a:avLst/>
          </a:prstGeom>
        </p:spPr>
      </p:pic>
      <p:sp>
        <p:nvSpPr>
          <p:cNvPr id="900098" name="Rectangle 2"/>
          <p:cNvSpPr>
            <a:spLocks noGrp="1" noChangeArrowheads="1"/>
          </p:cNvSpPr>
          <p:nvPr>
            <p:ph type="ctrTitle"/>
          </p:nvPr>
        </p:nvSpPr>
        <p:spPr>
          <a:xfrm>
            <a:off x="28437" y="260648"/>
            <a:ext cx="4644008" cy="735235"/>
          </a:xfrm>
          <a:effectLst>
            <a:outerShdw blurRad="63500" dist="35921" dir="2700000" algn="ctr" rotWithShape="0">
              <a:schemeClr val="tx2">
                <a:alpha val="74998"/>
              </a:schemeClr>
            </a:outerShdw>
          </a:effectLst>
        </p:spPr>
        <p:txBody>
          <a:bodyPr anchor="t"/>
          <a:lstStyle/>
          <a:p>
            <a:pPr>
              <a:defRPr/>
            </a:pPr>
            <a:r>
              <a:rPr lang="en-US" sz="2800" b="1" dirty="0">
                <a:effectLst>
                  <a:glow rad="127000">
                    <a:schemeClr val="tx1"/>
                  </a:glow>
                </a:effectLst>
                <a:latin typeface="Arial" charset="0"/>
                <a:ea typeface="ＭＳ Ｐゴシック" charset="0"/>
                <a:cs typeface="ＭＳ Ｐゴシック" charset="0"/>
              </a:rPr>
              <a:t>Micah 4:6-7 </a:t>
            </a:r>
            <a:r>
              <a:rPr lang="en-US" sz="2400" b="1" dirty="0">
                <a:effectLst>
                  <a:glow rad="127000">
                    <a:schemeClr val="tx1"/>
                  </a:glow>
                </a:effectLst>
                <a:latin typeface="Arial" charset="0"/>
                <a:ea typeface="ＭＳ Ｐゴシック" charset="0"/>
                <a:cs typeface="ＭＳ Ｐゴシック" charset="0"/>
              </a:rPr>
              <a:t>NLT</a:t>
            </a:r>
            <a:endParaRPr lang="en-US" sz="2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788024" y="-99392"/>
            <a:ext cx="4370972" cy="69573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In that coming day,” says the L</a:t>
            </a:r>
            <a:r>
              <a:rPr lang="en-US" sz="2400" b="1">
                <a:effectLst>
                  <a:glow rad="127000">
                    <a:schemeClr val="tx1"/>
                  </a:glow>
                </a:effectLst>
                <a:latin typeface="Arial" charset="0"/>
                <a:ea typeface="ＭＳ Ｐゴシック" charset="0"/>
                <a:cs typeface="ＭＳ Ｐゴシック" charset="0"/>
              </a:rPr>
              <a:t>ORD</a:t>
            </a:r>
            <a:r>
              <a:rPr lang="en-US" sz="2800" b="1">
                <a:effectLst>
                  <a:glow rad="127000">
                    <a:schemeClr val="tx1"/>
                  </a:glow>
                </a:effectLst>
                <a:latin typeface="Arial" charset="0"/>
                <a:ea typeface="ＭＳ Ｐゴシック" charset="0"/>
                <a:cs typeface="ＭＳ Ｐゴシック" charset="0"/>
              </a:rPr>
              <a:t>, “I will gather together those who are lame, those who have been exiles, and those whom I have filled with grief. </a:t>
            </a:r>
            <a:r>
              <a:rPr lang="en-US" sz="2800" b="1" baseline="30000">
                <a:effectLst>
                  <a:glow rad="127000">
                    <a:schemeClr val="tx1"/>
                  </a:glow>
                </a:effectLst>
                <a:latin typeface="Arial" charset="0"/>
                <a:ea typeface="ＭＳ Ｐゴシック" charset="0"/>
                <a:cs typeface="ＭＳ Ｐゴシック" charset="0"/>
              </a:rPr>
              <a:t>7</a:t>
            </a:r>
            <a:r>
              <a:rPr lang="en-US" sz="2800" b="1">
                <a:effectLst>
                  <a:glow rad="127000">
                    <a:schemeClr val="tx1"/>
                  </a:glow>
                </a:effectLst>
                <a:latin typeface="Arial" charset="0"/>
                <a:ea typeface="ＭＳ Ｐゴシック" charset="0"/>
                <a:cs typeface="ＭＳ Ｐゴシック" charset="0"/>
              </a:rPr>
              <a:t>Those who are weak will survive as a remnant; those who were exiles will become a strong nation. Then I, the </a:t>
            </a:r>
            <a:r>
              <a:rPr lang="en-US" sz="3200" b="1">
                <a:effectLst>
                  <a:glow rad="127000">
                    <a:schemeClr val="tx1"/>
                  </a:glow>
                </a:effectLst>
                <a:latin typeface="Arial" charset="0"/>
                <a:ea typeface="ＭＳ Ｐゴシック" charset="0"/>
                <a:cs typeface="ＭＳ Ｐゴシック" charset="0"/>
              </a:rPr>
              <a:t>L</a:t>
            </a:r>
            <a:r>
              <a:rPr lang="en-US" sz="2800" b="1">
                <a:effectLst>
                  <a:glow rad="127000">
                    <a:schemeClr val="tx1"/>
                  </a:glow>
                </a:effectLst>
                <a:latin typeface="Arial" charset="0"/>
                <a:ea typeface="ＭＳ Ｐゴシック" charset="0"/>
                <a:cs typeface="ＭＳ Ｐゴシック" charset="0"/>
              </a:rPr>
              <a:t>ORD, will rule from Jerusalem [Hebrew Mount Zion] as their king forever."</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06005854"/>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283" y="956620"/>
            <a:ext cx="9204159" cy="586931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4355976" y="5949280"/>
            <a:ext cx="4644008" cy="735235"/>
          </a:xfrm>
          <a:effectLst>
            <a:outerShdw blurRad="63500" dist="35921" dir="2700000" algn="ctr" rotWithShape="0">
              <a:schemeClr val="tx2">
                <a:alpha val="74998"/>
              </a:schemeClr>
            </a:outerShdw>
          </a:effectLst>
        </p:spPr>
        <p:txBody>
          <a:bodyPr anchor="t"/>
          <a:lstStyle/>
          <a:p>
            <a:pPr>
              <a:defRPr/>
            </a:pPr>
            <a:r>
              <a:rPr lang="en-US" sz="2800" b="1" dirty="0">
                <a:effectLst>
                  <a:glow rad="127000">
                    <a:schemeClr val="tx1"/>
                  </a:glow>
                </a:effectLst>
                <a:latin typeface="Arial" charset="0"/>
                <a:ea typeface="ＭＳ Ｐゴシック" charset="0"/>
                <a:cs typeface="ＭＳ Ｐゴシック" charset="0"/>
              </a:rPr>
              <a:t>Micah 4:8 </a:t>
            </a:r>
            <a:r>
              <a:rPr lang="en-US" sz="2400" b="1" dirty="0">
                <a:effectLst>
                  <a:glow rad="127000">
                    <a:schemeClr val="tx1"/>
                  </a:glow>
                </a:effectLst>
                <a:latin typeface="Arial" charset="0"/>
                <a:ea typeface="ＭＳ Ｐゴシック" charset="0"/>
                <a:cs typeface="ＭＳ Ｐゴシック" charset="0"/>
              </a:rPr>
              <a:t>NLT</a:t>
            </a:r>
            <a:endParaRPr lang="en-US" sz="2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0"/>
            <a:ext cx="9158997" cy="1916832"/>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As for you, Jerusalem, the citadel of God’s people, your royal might and power will come back to you again. The kingship will be restored to my precious Jerusalem.</a:t>
            </a:r>
            <a:r>
              <a:rPr lang="ru-RU" sz="2800" b="1" dirty="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71123251"/>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48482" name="Text Box 4"/>
          <p:cNvSpPr txBox="1">
            <a:spLocks noChangeArrowheads="1"/>
          </p:cNvSpPr>
          <p:nvPr/>
        </p:nvSpPr>
        <p:spPr bwMode="auto">
          <a:xfrm>
            <a:off x="381000" y="1143000"/>
            <a:ext cx="7696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endParaRPr lang="en-US" sz="4400" b="1" i="1">
              <a:solidFill>
                <a:srgbClr val="FF9933"/>
              </a:solidFill>
              <a:latin typeface="Arial" charset="0"/>
              <a:cs typeface="Arial" charset="0"/>
            </a:endParaRPr>
          </a:p>
        </p:txBody>
      </p:sp>
      <p:sp>
        <p:nvSpPr>
          <p:cNvPr id="148483"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aphicFrame>
        <p:nvGraphicFramePr>
          <p:cNvPr id="14594" name="Object 2"/>
          <p:cNvGraphicFramePr>
            <a:graphicFrameLocks noChangeAspect="1"/>
          </p:cNvGraphicFramePr>
          <p:nvPr>
            <p:extLst>
              <p:ext uri="{D42A27DB-BD31-4B8C-83A1-F6EECF244321}">
                <p14:modId xmlns:p14="http://schemas.microsoft.com/office/powerpoint/2010/main" val="2299469136"/>
              </p:ext>
            </p:extLst>
          </p:nvPr>
        </p:nvGraphicFramePr>
        <p:xfrm>
          <a:off x="-34925" y="1577975"/>
          <a:ext cx="9213850" cy="5453063"/>
        </p:xfrm>
        <a:graphic>
          <a:graphicData uri="http://schemas.openxmlformats.org/presentationml/2006/ole">
            <mc:AlternateContent xmlns:mc="http://schemas.openxmlformats.org/markup-compatibility/2006">
              <mc:Choice xmlns:v="urn:schemas-microsoft-com:vml" Requires="v">
                <p:oleObj name="Document" r:id="rId4" imgW="5892800" imgH="3505200" progId="Word.Document.8">
                  <p:embed/>
                </p:oleObj>
              </mc:Choice>
              <mc:Fallback>
                <p:oleObj name="Document" r:id="rId4" imgW="5892800" imgH="3505200" progId="Word.Document.8">
                  <p:embed/>
                  <p:pic>
                    <p:nvPicPr>
                      <p:cNvPr id="0" name=""/>
                      <p:cNvPicPr>
                        <a:picLocks noChangeAspect="1" noChangeArrowheads="1"/>
                      </p:cNvPicPr>
                      <p:nvPr/>
                    </p:nvPicPr>
                    <p:blipFill>
                      <a:blip r:embed="rId5"/>
                      <a:srcRect/>
                      <a:stretch>
                        <a:fillRect/>
                      </a:stretch>
                    </p:blipFill>
                    <p:spPr bwMode="auto">
                      <a:xfrm>
                        <a:off x="-34925" y="1577975"/>
                        <a:ext cx="9213850" cy="54530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148485" name="Picture 259" descr="candle"/>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6" name="Rectangle 260"/>
          <p:cNvSpPr>
            <a:spLocks noGrp="1" noChangeArrowheads="1"/>
          </p:cNvSpPr>
          <p:nvPr>
            <p:ph type="title" idx="4294967295"/>
          </p:nvPr>
        </p:nvSpPr>
        <p:spPr>
          <a:xfrm>
            <a:off x="755650" y="765175"/>
            <a:ext cx="7772400" cy="8620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l" eaLnBrk="1" hangingPunct="1"/>
            <a:r>
              <a:rPr lang="en-US" i="1">
                <a:solidFill>
                  <a:srgbClr val="FF9933"/>
                </a:solidFill>
                <a:effectLst/>
                <a:latin typeface="Arial" charset="0"/>
                <a:ea typeface="ＭＳ Ｐゴシック" charset="0"/>
              </a:rPr>
              <a:t>Mini-Isaiah</a:t>
            </a:r>
            <a:endParaRPr lang="en-US">
              <a:effectLst/>
              <a:latin typeface="Arial" charset="0"/>
              <a:ea typeface="ＭＳ Ｐゴシック" charset="0"/>
            </a:endParaRPr>
          </a:p>
        </p:txBody>
      </p:sp>
      <p:sp>
        <p:nvSpPr>
          <p:cNvPr id="8" name="Text Box 3"/>
          <p:cNvSpPr txBox="1">
            <a:spLocks noChangeArrowheads="1"/>
          </p:cNvSpPr>
          <p:nvPr/>
        </p:nvSpPr>
        <p:spPr bwMode="auto">
          <a:xfrm>
            <a:off x="827088" y="0"/>
            <a:ext cx="5110162" cy="830263"/>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defTabSz="914400" fontAlgn="base">
              <a:spcBef>
                <a:spcPct val="0"/>
              </a:spcBef>
              <a:spcAft>
                <a:spcPct val="0"/>
              </a:spcAft>
              <a:defRPr/>
            </a:pPr>
            <a:r>
              <a:rPr lang="en-US" sz="4800" b="1" dirty="0">
                <a:solidFill>
                  <a:srgbClr val="FFFF00"/>
                </a:solidFill>
                <a:latin typeface="Tempus Sans ITC" pitchFamily="82" charset="0"/>
                <a:ea typeface="ＭＳ Ｐゴシック" charset="0"/>
                <a:cs typeface="ＭＳ Ｐゴシック" charset="0"/>
              </a:rPr>
              <a:t>Interesting Facts</a:t>
            </a:r>
          </a:p>
        </p:txBody>
      </p:sp>
      <p:sp>
        <p:nvSpPr>
          <p:cNvPr id="148488"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charset="0"/>
                <a:cs typeface="Arial" charset="0"/>
              </a:rPr>
              <a:t>616</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78546174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14594"/>
                                        </p:tgtEl>
                                        <p:attrNameLst>
                                          <p:attrName>style.visibility</p:attrName>
                                        </p:attrNameLst>
                                      </p:cBhvr>
                                      <p:to>
                                        <p:strVal val="visible"/>
                                      </p:to>
                                    </p:set>
                                    <p:anim calcmode="lin" valueType="num">
                                      <p:cBhvr>
                                        <p:cTn id="7" dur="500" fill="hold"/>
                                        <p:tgtEl>
                                          <p:spTgt spid="14594"/>
                                        </p:tgtEl>
                                        <p:attrNameLst>
                                          <p:attrName>ppt_w</p:attrName>
                                        </p:attrNameLst>
                                      </p:cBhvr>
                                      <p:tavLst>
                                        <p:tav tm="0">
                                          <p:val>
                                            <p:fltVal val="0"/>
                                          </p:val>
                                        </p:tav>
                                        <p:tav tm="100000">
                                          <p:val>
                                            <p:strVal val="#ppt_w"/>
                                          </p:val>
                                        </p:tav>
                                      </p:tavLst>
                                    </p:anim>
                                    <p:anim calcmode="lin" valueType="num">
                                      <p:cBhvr>
                                        <p:cTn id="8" dur="500" fill="hold"/>
                                        <p:tgtEl>
                                          <p:spTgt spid="1459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62"/>
            <a:ext cx="9144000" cy="1428750"/>
          </a:xfrm>
          <a:effectLst>
            <a:outerShdw blurRad="63500" dist="35921" dir="2700000" algn="ctr" rotWithShape="0">
              <a:schemeClr val="tx2">
                <a:alpha val="74998"/>
              </a:schemeClr>
            </a:outerShdw>
          </a:effectLst>
        </p:spPr>
        <p:txBody>
          <a:bodyPr/>
          <a:lstStyle/>
          <a:p>
            <a:pPr>
              <a:defRPr/>
            </a:pPr>
            <a:r>
              <a:rPr lang="en-US" sz="5400" b="1" i="1" dirty="0">
                <a:effectLst>
                  <a:glow rad="876300">
                    <a:schemeClr val="tx1"/>
                  </a:glow>
                </a:effectLst>
                <a:latin typeface="Arial" charset="0"/>
                <a:ea typeface="ＭＳ Ｐゴシック" charset="0"/>
                <a:cs typeface="ＭＳ Ｐゴシック" charset="0"/>
              </a:rPr>
              <a:t>3 SERMONS</a:t>
            </a:r>
          </a:p>
        </p:txBody>
      </p:sp>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latin typeface="Helvetica Neue Black Condensed"/>
                <a:ea typeface="ＭＳ Ｐゴシック" charset="0"/>
                <a:cs typeface="Helvetica Neue Black Condensed"/>
              </a:rPr>
              <a:t>"LISTEN!"</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(1:2)</a:t>
            </a:r>
          </a:p>
        </p:txBody>
      </p:sp>
      <p:sp>
        <p:nvSpPr>
          <p:cNvPr id="5" name="Rectangle 2"/>
          <p:cNvSpPr txBox="1">
            <a:spLocks noChangeArrowheads="1"/>
          </p:cNvSpPr>
          <p:nvPr/>
        </p:nvSpPr>
        <p:spPr bwMode="auto">
          <a:xfrm>
            <a:off x="3179372"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latin typeface="Helvetica Neue Black Condensed"/>
                <a:ea typeface="ＭＳ Ｐゴシック" charset="0"/>
                <a:cs typeface="Helvetica Neue Black Condensed"/>
              </a:rPr>
              <a:t>"LISTEN!"</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(3:1)</a:t>
            </a:r>
          </a:p>
        </p:txBody>
      </p:sp>
      <p:sp>
        <p:nvSpPr>
          <p:cNvPr id="8" name="Rectangle 2"/>
          <p:cNvSpPr txBox="1">
            <a:spLocks noChangeArrowheads="1"/>
          </p:cNvSpPr>
          <p:nvPr/>
        </p:nvSpPr>
        <p:spPr bwMode="auto">
          <a:xfrm>
            <a:off x="6022584" y="1111250"/>
            <a:ext cx="3121416" cy="3789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i="1" dirty="0">
                <a:solidFill>
                  <a:srgbClr val="FFFFFF"/>
                </a:solidFill>
                <a:effectLst>
                  <a:glow rad="241300">
                    <a:srgbClr val="000000"/>
                  </a:glow>
                </a:effectLst>
                <a:latin typeface="Arial" charset="0"/>
                <a:ea typeface="ＭＳ Ｐゴシック" charset="0"/>
                <a:cs typeface="ＭＳ Ｐゴシック" charset="0"/>
              </a:rPr>
              <a:t>II. God </a:t>
            </a:r>
            <a:r>
              <a:rPr lang="en-US" sz="4800" b="1" i="1" dirty="0">
                <a:solidFill>
                  <a:srgbClr val="FFFF00"/>
                </a:solidFill>
                <a:effectLst>
                  <a:glow rad="241300">
                    <a:srgbClr val="000000"/>
                  </a:glow>
                </a:effectLst>
                <a:latin typeface="Arial" charset="0"/>
                <a:ea typeface="ＭＳ Ｐゴシック" charset="0"/>
                <a:cs typeface="ＭＳ Ｐゴシック" charset="0"/>
              </a:rPr>
              <a:t>comforts</a:t>
            </a:r>
            <a:r>
              <a:rPr lang="en-US" sz="4800" b="1" i="1" dirty="0">
                <a:solidFill>
                  <a:srgbClr val="FFFFFF"/>
                </a:solidFill>
                <a:effectLst>
                  <a:glow rad="241300">
                    <a:srgbClr val="000000"/>
                  </a:glow>
                </a:effectLst>
                <a:latin typeface="Arial" charset="0"/>
                <a:ea typeface="ＭＳ Ｐゴシック" charset="0"/>
                <a:cs typeface="ＭＳ Ｐゴシック" charset="0"/>
              </a:rPr>
              <a:t> the generous (3–5).</a:t>
            </a:r>
          </a:p>
        </p:txBody>
      </p:sp>
      <p:sp>
        <p:nvSpPr>
          <p:cNvPr id="9" name="Rectangle 2">
            <a:extLst>
              <a:ext uri="{FF2B5EF4-FFF2-40B4-BE49-F238E27FC236}">
                <a16:creationId xmlns:a16="http://schemas.microsoft.com/office/drawing/2014/main" id="{AB17C5C4-A511-AC49-9309-C45B809A22E5}"/>
              </a:ext>
            </a:extLst>
          </p:cNvPr>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a:solidFill>
                  <a:srgbClr val="FFFFFF"/>
                </a:solidFill>
                <a:effectLst>
                  <a:glow rad="876300">
                    <a:srgbClr val="000000"/>
                  </a:glow>
                </a:effectLst>
                <a:latin typeface="Arial" charset="0"/>
                <a:ea typeface="ＭＳ Ｐゴシック" charset="0"/>
                <a:cs typeface="ＭＳ Ｐゴシック" charset="0"/>
              </a:rPr>
              <a:t>MICAH: WHY YOU SHOULD BE GENEROUS</a:t>
            </a:r>
          </a:p>
        </p:txBody>
      </p:sp>
    </p:spTree>
    <p:extLst>
      <p:ext uri="{BB962C8B-B14F-4D97-AF65-F5344CB8AC3E}">
        <p14:creationId xmlns:p14="http://schemas.microsoft.com/office/powerpoint/2010/main" val="7257685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9"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642050"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642051"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defTabSz="914400" fontAlgn="base">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dirty="0" err="1">
                <a:solidFill>
                  <a:srgbClr val="FFFFFF"/>
                </a:solidFill>
                <a:effectLst>
                  <a:outerShdw blurRad="38100" dist="38100" dir="2700000" algn="tl">
                    <a:srgbClr val="000000"/>
                  </a:outerShdw>
                </a:effectLst>
                <a:latin typeface="Kosher-Normal" charset="0"/>
                <a:ea typeface="ＭＳ Ｐゴシック" charset="0"/>
                <a:cs typeface="Kosher-Normal" charset="0"/>
              </a:rPr>
              <a:t>Noahic</a:t>
            </a:r>
            <a:r>
              <a:rPr lang="en-US" dirty="0">
                <a:solidFill>
                  <a:srgbClr val="FFFFFF"/>
                </a:solidFill>
                <a:effectLst>
                  <a:outerShdw blurRad="38100" dist="38100" dir="2700000" algn="tl">
                    <a:srgbClr val="000000"/>
                  </a:outerShdw>
                </a:effectLst>
                <a:latin typeface="Kosher-Normal" charset="0"/>
                <a:ea typeface="ＭＳ Ｐゴシック" charset="0"/>
                <a:cs typeface="Kosher-Normal" charset="0"/>
              </a:rPr>
              <a:t>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a:solidFill>
                  <a:srgbClr val="FFFFFF"/>
                </a:solidFill>
                <a:effectLst>
                  <a:outerShdw blurRad="38100" dist="38100" dir="2700000" algn="tl">
                    <a:srgbClr val="000000"/>
                  </a:outerShdw>
                </a:effectLst>
                <a:latin typeface="Arial" charset="0"/>
                <a:ea typeface="ＭＳ Ｐゴシック" charset="0"/>
                <a:cs typeface="Arial" charset="0"/>
              </a:rPr>
              <a:t>Adam rules with God (Gen. 1:26, 28; 2:19)</a:t>
            </a:r>
            <a:r>
              <a:rPr lang="en-US" sz="900" b="1">
                <a:solidFill>
                  <a:srgbClr val="FFFFFF"/>
                </a:solidFill>
                <a:effectLst>
                  <a:outerShdw blurRad="38100" dist="38100" dir="2700000" algn="tl">
                    <a:srgbClr val="000000"/>
                  </a:outerShdw>
                </a:effectLst>
                <a:latin typeface="Arial" charset="0"/>
                <a:ea typeface="ＭＳ Ｐゴシック" charset="0"/>
                <a:cs typeface="Arial" charset="0"/>
              </a:rPr>
              <a:t> </a:t>
            </a:r>
          </a:p>
        </p:txBody>
      </p:sp>
      <p:sp>
        <p:nvSpPr>
          <p:cNvPr id="104456" name="Rectangle 8"/>
          <p:cNvSpPr>
            <a:spLocks noChangeArrowheads="1"/>
          </p:cNvSpPr>
          <p:nvPr/>
        </p:nvSpPr>
        <p:spPr bwMode="auto">
          <a:xfrm>
            <a:off x="685800" y="947738"/>
            <a:ext cx="876300"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a:solidFill>
                  <a:srgbClr val="FFFFFF"/>
                </a:solidFill>
                <a:effectLst>
                  <a:outerShdw blurRad="38100" dist="38100" dir="2700000" algn="tl">
                    <a:srgbClr val="000000"/>
                  </a:outerShdw>
                </a:effectLst>
                <a:latin typeface="Arial" charset="0"/>
                <a:ea typeface="ＭＳ Ｐゴシック" charset="0"/>
                <a:cs typeface="Arial" charset="0"/>
              </a:rPr>
              <a:t>Satan rules as god of this world (Gen. 3:15; </a:t>
            </a:r>
          </a:p>
          <a:p>
            <a:pPr algn="ctr" defTabSz="914400" eaLnBrk="0" fontAlgn="base" hangingPunct="0">
              <a:spcBef>
                <a:spcPct val="0"/>
              </a:spcBef>
              <a:spcAft>
                <a:spcPct val="0"/>
              </a:spcAft>
              <a:defRPr/>
            </a:pPr>
            <a:r>
              <a:rPr lang="en-US" sz="800" b="1">
                <a:solidFill>
                  <a:srgbClr val="FFFFFF"/>
                </a:solidFill>
                <a:effectLst>
                  <a:outerShdw blurRad="38100" dist="38100" dir="2700000" algn="tl">
                    <a:srgbClr val="000000"/>
                  </a:outerShdw>
                </a:effectLst>
                <a:latin typeface="Arial" charset="0"/>
                <a:ea typeface="ＭＳ Ｐゴシック" charset="0"/>
                <a:cs typeface="Arial" charset="0"/>
              </a:rPr>
              <a:t>2 Cor. 4:4)</a:t>
            </a:r>
          </a:p>
        </p:txBody>
      </p:sp>
      <p:sp>
        <p:nvSpPr>
          <p:cNvPr id="104457" name="Rectangle 9"/>
          <p:cNvSpPr>
            <a:spLocks noChangeArrowheads="1"/>
          </p:cNvSpPr>
          <p:nvPr/>
        </p:nvSpPr>
        <p:spPr bwMode="auto">
          <a:xfrm rot="16200000" flipH="1">
            <a:off x="-618332" y="3647282"/>
            <a:ext cx="3700463"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2800" b="1" dirty="0">
                <a:solidFill>
                  <a:srgbClr val="FFFFFF"/>
                </a:solidFill>
                <a:latin typeface="Kosher-Normal" pitchFamily="24" charset="0"/>
                <a:ea typeface="ＭＳ Ｐゴシック" charset="-128"/>
                <a:cs typeface="ＭＳ Ｐゴシック" charset="-128"/>
              </a:rPr>
              <a:t>Abrahamic Covenant</a:t>
            </a:r>
          </a:p>
        </p:txBody>
      </p:sp>
      <p:sp>
        <p:nvSpPr>
          <p:cNvPr id="642057"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42058"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42059"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latin typeface="Kosher-Normal" charset="0"/>
                <a:ea typeface="ＭＳ Ｐゴシック"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defTabSz="914400" fontAlgn="base">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b="1">
                <a:solidFill>
                  <a:srgbClr val="FFFFFF"/>
                </a:solidFill>
                <a:effectLst>
                  <a:outerShdw blurRad="38100" dist="38100" dir="2700000" algn="tl">
                    <a:srgbClr val="000000"/>
                  </a:outerShdw>
                </a:effectLst>
                <a:latin typeface="Kosher-Normal" charset="0"/>
                <a:ea typeface="ＭＳ Ｐゴシック"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b="1">
                <a:solidFill>
                  <a:srgbClr val="FFFFFF"/>
                </a:solidFill>
                <a:effectLst>
                  <a:outerShdw blurRad="38100" dist="38100" dir="2700000" algn="tl">
                    <a:srgbClr val="000000"/>
                  </a:outerShdw>
                </a:effectLst>
                <a:latin typeface="Kosher-Normal" charset="0"/>
                <a:ea typeface="ＭＳ Ｐゴシック" charset="0"/>
                <a:cs typeface="Kosher-Normal" charset="0"/>
              </a:rPr>
              <a:t>New Covenant</a:t>
            </a: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defTabSz="914400" eaLnBrk="0" fontAlgn="base" hangingPunct="0">
              <a:spcBef>
                <a:spcPct val="0"/>
              </a:spcBef>
              <a:spcAft>
                <a:spcPct val="0"/>
              </a:spcAft>
              <a:defRPr/>
            </a:pPr>
            <a:r>
              <a:rPr lang="en-US" dirty="0">
                <a:solidFill>
                  <a:srgbClr val="FFFFFF"/>
                </a:solidFill>
                <a:latin typeface="Kosher-Normal"/>
                <a:ea typeface="ＭＳ Ｐゴシック" charset="-128"/>
                <a:cs typeface="Kosher-Normal"/>
              </a:rPr>
              <a:t>Mosaic Covenant</a:t>
            </a:r>
          </a:p>
        </p:txBody>
      </p:sp>
      <p:grpSp>
        <p:nvGrpSpPr>
          <p:cNvPr id="642065" name="Group 18"/>
          <p:cNvGrpSpPr>
            <a:grpSpLocks/>
          </p:cNvGrpSpPr>
          <p:nvPr/>
        </p:nvGrpSpPr>
        <p:grpSpPr bwMode="auto">
          <a:xfrm>
            <a:off x="5721350" y="1336675"/>
            <a:ext cx="165100" cy="279400"/>
            <a:chOff x="3584" y="867"/>
            <a:chExt cx="104" cy="176"/>
          </a:xfrm>
        </p:grpSpPr>
        <p:sp>
          <p:nvSpPr>
            <p:cNvPr id="642153"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642154"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grpSp>
      <p:sp>
        <p:nvSpPr>
          <p:cNvPr id="104469" name="Rectangle 21"/>
          <p:cNvSpPr>
            <a:spLocks noChangeArrowheads="1"/>
          </p:cNvSpPr>
          <p:nvPr/>
        </p:nvSpPr>
        <p:spPr bwMode="auto">
          <a:xfrm>
            <a:off x="175260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God covenants with Abraham to reestablish man</a:t>
            </a:r>
            <a:r>
              <a:rPr lang="uk-UA" sz="8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s rule via Israel as a </a:t>
            </a:r>
            <a:r>
              <a:rPr lang="ru-RU" sz="8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kingdom of priests</a:t>
            </a:r>
            <a:r>
              <a:rPr lang="ru-RU" sz="8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defTabSz="914400" eaLnBrk="0" fontAlgn="base" hangingPunct="0">
              <a:spcBef>
                <a:spcPct val="0"/>
              </a:spcBef>
              <a:spcAft>
                <a:spcPct val="0"/>
              </a:spcAft>
              <a:defRPr/>
            </a:pPr>
            <a:r>
              <a:rPr lang="en-US" sz="1200" b="1">
                <a:solidFill>
                  <a:srgbClr val="FFA040"/>
                </a:solidFill>
                <a:effectLst>
                  <a:outerShdw blurRad="38100" dist="38100" dir="2700000" algn="tl">
                    <a:srgbClr val="000000"/>
                  </a:outerShdw>
                </a:effectLst>
                <a:latin typeface="Arial" charset="0"/>
                <a:ea typeface="ＭＳ Ｐゴシック" charset="0"/>
                <a:cs typeface="Arial" charset="0"/>
              </a:rPr>
              <a:t>Kingdom Teaching...</a:t>
            </a:r>
          </a:p>
        </p:txBody>
      </p:sp>
      <p:sp>
        <p:nvSpPr>
          <p:cNvPr id="642068"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642069"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a:solidFill>
                  <a:srgbClr val="FFFFFF"/>
                </a:solidFill>
                <a:effectLst>
                  <a:outerShdw blurRad="38100" dist="38100" dir="2700000" algn="tl">
                    <a:srgbClr val="000000"/>
                  </a:outerShdw>
                </a:effectLst>
                <a:latin typeface="Arial" charset="0"/>
                <a:ea typeface="ＭＳ Ｐゴシック" charset="0"/>
                <a:cs typeface="Arial" charset="0"/>
              </a:rPr>
              <a:t>Fall of Man (Gen. 3)</a:t>
            </a:r>
          </a:p>
        </p:txBody>
      </p:sp>
      <p:sp>
        <p:nvSpPr>
          <p:cNvPr id="104474" name="Rectangle 26"/>
          <p:cNvSpPr>
            <a:spLocks noChangeArrowheads="1"/>
          </p:cNvSpPr>
          <p:nvPr/>
        </p:nvSpPr>
        <p:spPr bwMode="auto">
          <a:xfrm>
            <a:off x="337978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Israel</a:t>
            </a:r>
            <a:r>
              <a:rPr lang="uk-UA" altLang="ja-JP" sz="8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defTabSz="914400" eaLnBrk="0" fontAlgn="base" hangingPunct="0">
              <a:spcBef>
                <a:spcPct val="0"/>
              </a:spcBef>
              <a:spcAft>
                <a:spcPct val="0"/>
              </a:spcAft>
              <a:defRPr/>
            </a:pPr>
            <a:r>
              <a:rPr lang="en-US" sz="800" b="1">
                <a:solidFill>
                  <a:srgbClr val="FFFFFF"/>
                </a:solidFill>
                <a:latin typeface="Arial" pitchFamily="24" charset="0"/>
                <a:ea typeface="ＭＳ Ｐゴシック" charset="-128"/>
                <a:cs typeface="ＭＳ Ｐゴシック" charset="-128"/>
              </a:rPr>
              <a:t>Jeremiah 31:31-34 promises:</a:t>
            </a:r>
          </a:p>
          <a:p>
            <a:pPr defTabSz="914400" eaLnBrk="0" fontAlgn="base" hangingPunct="0">
              <a:spcBef>
                <a:spcPct val="0"/>
              </a:spcBef>
              <a:spcAft>
                <a:spcPct val="0"/>
              </a:spcAft>
              <a:buSzPct val="100000"/>
              <a:buFontTx/>
              <a:buChar char="•"/>
              <a:defRPr/>
            </a:pPr>
            <a:r>
              <a:rPr lang="en-US" sz="800" b="1">
                <a:solidFill>
                  <a:srgbClr val="FFFFFF"/>
                </a:solidFill>
                <a:latin typeface="Arial" pitchFamily="24" charset="0"/>
                <a:ea typeface="ＭＳ Ｐゴシック" charset="-128"/>
                <a:cs typeface="ＭＳ Ｐゴシック" charset="-128"/>
              </a:rPr>
              <a:t>Forgiveness</a:t>
            </a:r>
          </a:p>
          <a:p>
            <a:pPr defTabSz="914400" eaLnBrk="0" fontAlgn="base" hangingPunct="0">
              <a:spcBef>
                <a:spcPct val="0"/>
              </a:spcBef>
              <a:spcAft>
                <a:spcPct val="0"/>
              </a:spcAft>
              <a:buSzPct val="100000"/>
              <a:buFontTx/>
              <a:buChar char="•"/>
              <a:defRPr/>
            </a:pPr>
            <a:r>
              <a:rPr lang="en-US" sz="800" b="1">
                <a:solidFill>
                  <a:srgbClr val="FFFFFF"/>
                </a:solidFill>
                <a:latin typeface="Arial" pitchFamily="24" charset="0"/>
                <a:ea typeface="ＭＳ Ｐゴシック" charset="-128"/>
                <a:cs typeface="ＭＳ Ｐゴシック" charset="-128"/>
              </a:rPr>
              <a:t>Indwelling Spirit</a:t>
            </a:r>
          </a:p>
          <a:p>
            <a:pPr defTabSz="914400" eaLnBrk="0" fontAlgn="base" hangingPunct="0">
              <a:spcBef>
                <a:spcPct val="0"/>
              </a:spcBef>
              <a:spcAft>
                <a:spcPct val="0"/>
              </a:spcAft>
              <a:buSzPct val="100000"/>
              <a:buFontTx/>
              <a:buChar char="•"/>
              <a:defRPr/>
            </a:pPr>
            <a:r>
              <a:rPr lang="en-US" sz="800" b="1">
                <a:solidFill>
                  <a:srgbClr val="FFFFFF"/>
                </a:solidFill>
                <a:latin typeface="Arial" pitchFamily="24" charset="0"/>
                <a:ea typeface="ＭＳ Ｐゴシック" charset="-128"/>
                <a:cs typeface="ＭＳ Ｐゴシック" charset="-128"/>
              </a:rPr>
              <a:t>New heart, nature, mind</a:t>
            </a:r>
          </a:p>
          <a:p>
            <a:pPr defTabSz="914400" eaLnBrk="0" fontAlgn="base" hangingPunct="0">
              <a:spcBef>
                <a:spcPct val="0"/>
              </a:spcBef>
              <a:spcAft>
                <a:spcPct val="0"/>
              </a:spcAft>
              <a:buSzPct val="100000"/>
              <a:buFontTx/>
              <a:buChar char="•"/>
              <a:defRPr/>
            </a:pPr>
            <a:r>
              <a:rPr lang="en-US" sz="800" b="1">
                <a:solidFill>
                  <a:srgbClr val="FFFFFF"/>
                </a:solidFill>
                <a:latin typeface="Arial" pitchFamily="24" charset="0"/>
                <a:ea typeface="ＭＳ Ｐゴシック" charset="-128"/>
                <a:cs typeface="ＭＳ Ｐゴシック" charset="-128"/>
              </a:rPr>
              <a:t>Reunification of Israel and Judah</a:t>
            </a:r>
          </a:p>
          <a:p>
            <a:pPr defTabSz="914400" eaLnBrk="0" fontAlgn="base" hangingPunct="0">
              <a:spcBef>
                <a:spcPct val="0"/>
              </a:spcBef>
              <a:spcAft>
                <a:spcPct val="0"/>
              </a:spcAft>
              <a:buSzPct val="100000"/>
              <a:buFontTx/>
              <a:buChar char="•"/>
              <a:defRPr/>
            </a:pPr>
            <a:r>
              <a:rPr lang="en-US" sz="800" b="1">
                <a:solidFill>
                  <a:srgbClr val="FFFFFF"/>
                </a:solidFill>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defTabSz="914400" eaLnBrk="0" fontAlgn="base" hangingPunct="0">
              <a:spcBef>
                <a:spcPct val="0"/>
              </a:spcBef>
              <a:spcAft>
                <a:spcPct val="0"/>
              </a:spcAft>
              <a:defRPr/>
            </a:pPr>
            <a:r>
              <a:rPr lang="en-US" sz="800" b="1" dirty="0">
                <a:solidFill>
                  <a:srgbClr val="FFFFFF"/>
                </a:solidFill>
                <a:latin typeface="Arial" pitchFamily="24" charset="0"/>
                <a:ea typeface="ＭＳ Ｐゴシック" charset="-128"/>
                <a:cs typeface="ＭＳ Ｐゴシック" charset="-128"/>
              </a:rPr>
              <a:t>2 Samuel 7:12-16 promises perpetual:</a:t>
            </a:r>
          </a:p>
          <a:p>
            <a:pPr defTabSz="914400" eaLnBrk="0" fontAlgn="base" hangingPunct="0">
              <a:spcBef>
                <a:spcPct val="0"/>
              </a:spcBef>
              <a:spcAft>
                <a:spcPct val="0"/>
              </a:spcAft>
              <a:buSzPct val="100000"/>
              <a:buFontTx/>
              <a:buChar char="•"/>
              <a:defRPr/>
            </a:pPr>
            <a:r>
              <a:rPr lang="en-US" sz="800" b="1" dirty="0">
                <a:solidFill>
                  <a:srgbClr val="FFFFFF"/>
                </a:solidFill>
                <a:latin typeface="Arial" pitchFamily="24" charset="0"/>
                <a:ea typeface="ＭＳ Ｐゴシック" charset="-128"/>
                <a:cs typeface="ＭＳ Ｐゴシック" charset="-128"/>
              </a:rPr>
              <a:t>Sons (</a:t>
            </a:r>
            <a:r>
              <a:rPr lang="ru-RU" sz="800" b="1" dirty="0">
                <a:solidFill>
                  <a:srgbClr val="FFFFFF"/>
                </a:solidFill>
                <a:latin typeface="Arial" pitchFamily="24" charset="0"/>
                <a:ea typeface="ＭＳ Ｐゴシック" charset="-128"/>
                <a:cs typeface="ＭＳ Ｐゴシック" charset="-128"/>
              </a:rPr>
              <a:t>"</a:t>
            </a:r>
            <a:r>
              <a:rPr lang="en-US" sz="800" b="1" dirty="0">
                <a:solidFill>
                  <a:srgbClr val="FFFFFF"/>
                </a:solidFill>
                <a:latin typeface="Arial" pitchFamily="24" charset="0"/>
                <a:ea typeface="ＭＳ Ｐゴシック" charset="-128"/>
                <a:cs typeface="ＭＳ Ｐゴシック" charset="-128"/>
              </a:rPr>
              <a:t>house</a:t>
            </a:r>
            <a:r>
              <a:rPr lang="ru-RU" sz="800" b="1" dirty="0">
                <a:solidFill>
                  <a:srgbClr val="FFFFFF"/>
                </a:solidFill>
                <a:latin typeface="Arial" pitchFamily="24" charset="0"/>
                <a:ea typeface="ＭＳ Ｐゴシック" charset="-128"/>
                <a:cs typeface="ＭＳ Ｐゴシック" charset="-128"/>
              </a:rPr>
              <a:t>"</a:t>
            </a:r>
            <a:r>
              <a:rPr lang="en-US" sz="800" b="1" dirty="0">
                <a:solidFill>
                  <a:srgbClr val="FFFFFF"/>
                </a:solidFill>
                <a:latin typeface="Arial" pitchFamily="24" charset="0"/>
                <a:ea typeface="ＭＳ Ｐゴシック" charset="-128"/>
                <a:cs typeface="ＭＳ Ｐゴシック" charset="-128"/>
              </a:rPr>
              <a:t> never wiped out)</a:t>
            </a:r>
          </a:p>
          <a:p>
            <a:pPr defTabSz="914400" eaLnBrk="0" fontAlgn="base" hangingPunct="0">
              <a:spcBef>
                <a:spcPct val="0"/>
              </a:spcBef>
              <a:spcAft>
                <a:spcPct val="0"/>
              </a:spcAft>
              <a:buSzPct val="100000"/>
              <a:buFontTx/>
              <a:buChar char="•"/>
              <a:defRPr/>
            </a:pPr>
            <a:r>
              <a:rPr lang="en-US" sz="800" b="1" dirty="0">
                <a:solidFill>
                  <a:srgbClr val="FFFFFF"/>
                </a:solidFill>
                <a:latin typeface="Arial" pitchFamily="24" charset="0"/>
                <a:ea typeface="ＭＳ Ｐゴシック" charset="-128"/>
                <a:cs typeface="ＭＳ Ｐゴシック" charset="-128"/>
              </a:rPr>
              <a:t>Kingdom (political dynasty)</a:t>
            </a:r>
          </a:p>
          <a:p>
            <a:pPr defTabSz="914400" eaLnBrk="0" fontAlgn="base" hangingPunct="0">
              <a:spcBef>
                <a:spcPct val="0"/>
              </a:spcBef>
              <a:spcAft>
                <a:spcPct val="0"/>
              </a:spcAft>
              <a:buSzPct val="100000"/>
              <a:buFontTx/>
              <a:buChar char="•"/>
              <a:defRPr/>
            </a:pPr>
            <a:r>
              <a:rPr lang="en-US" sz="800" b="1" dirty="0">
                <a:solidFill>
                  <a:srgbClr val="FFFFFF"/>
                </a:solidFill>
                <a:latin typeface="Arial" pitchFamily="24" charset="0"/>
                <a:ea typeface="ＭＳ Ｐゴシック" charset="-128"/>
                <a:cs typeface="ＭＳ Ｐゴシック" charset="-128"/>
              </a:rPr>
              <a:t>Throne (right to rule by descendants)</a:t>
            </a:r>
          </a:p>
          <a:p>
            <a:pPr defTabSz="914400" eaLnBrk="0" fontAlgn="base" hangingPunct="0">
              <a:spcBef>
                <a:spcPct val="0"/>
              </a:spcBef>
              <a:spcAft>
                <a:spcPct val="0"/>
              </a:spcAft>
              <a:buSzPct val="100000"/>
              <a:buFontTx/>
              <a:buChar char="•"/>
              <a:defRPr/>
            </a:pPr>
            <a:r>
              <a:rPr lang="en-US" sz="800" b="1" dirty="0">
                <a:solidFill>
                  <a:srgbClr val="FFFFFF"/>
                </a:solidFill>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defTabSz="914400" eaLnBrk="0" fontAlgn="base" hangingPunct="0">
              <a:spcBef>
                <a:spcPct val="0"/>
              </a:spcBef>
              <a:spcAft>
                <a:spcPct val="0"/>
              </a:spcAft>
              <a:defRPr/>
            </a:pPr>
            <a:r>
              <a:rPr lang="en-US" sz="800" b="1" dirty="0">
                <a:solidFill>
                  <a:srgbClr val="FFFFFF"/>
                </a:solidFill>
                <a:latin typeface="Arial" pitchFamily="24" charset="0"/>
                <a:ea typeface="ＭＳ Ｐゴシック" charset="-128"/>
                <a:cs typeface="ＭＳ Ｐゴシック" charset="-128"/>
              </a:rPr>
              <a:t>Genesis 15:18 (cf. Deut. 30:1-10) promises:</a:t>
            </a:r>
          </a:p>
          <a:p>
            <a:pPr defTabSz="914400" eaLnBrk="0" fontAlgn="base" hangingPunct="0">
              <a:spcBef>
                <a:spcPct val="0"/>
              </a:spcBef>
              <a:spcAft>
                <a:spcPct val="0"/>
              </a:spcAft>
              <a:buSzPct val="100000"/>
              <a:buFontTx/>
              <a:buChar char="•"/>
              <a:defRPr/>
            </a:pPr>
            <a:r>
              <a:rPr lang="en-US" sz="800" b="1" dirty="0">
                <a:solidFill>
                  <a:srgbClr val="FFFFFF"/>
                </a:solidFill>
                <a:latin typeface="Arial" pitchFamily="24" charset="0"/>
                <a:ea typeface="ＭＳ Ｐゴシック" charset="-128"/>
                <a:cs typeface="ＭＳ Ｐゴシック" charset="-128"/>
              </a:rPr>
              <a:t>Land from </a:t>
            </a:r>
            <a:r>
              <a:rPr lang="en-US" sz="800" b="1" dirty="0" err="1">
                <a:solidFill>
                  <a:srgbClr val="FFFFFF"/>
                </a:solidFill>
                <a:latin typeface="Arial" pitchFamily="24" charset="0"/>
                <a:ea typeface="ＭＳ Ｐゴシック" charset="-128"/>
                <a:cs typeface="ＭＳ Ｐゴシック" charset="-128"/>
              </a:rPr>
              <a:t>Wadi</a:t>
            </a:r>
            <a:r>
              <a:rPr lang="en-US" sz="800" b="1" dirty="0">
                <a:solidFill>
                  <a:srgbClr val="FFFFFF"/>
                </a:solidFill>
                <a:latin typeface="Arial" pitchFamily="24" charset="0"/>
                <a:ea typeface="ＭＳ Ｐゴシック" charset="-128"/>
                <a:cs typeface="ＭＳ Ｐゴシック" charset="-128"/>
              </a:rPr>
              <a:t> of Egypt to Euphrates River (Isa. 27:12)</a:t>
            </a:r>
          </a:p>
          <a:p>
            <a:pPr defTabSz="914400" eaLnBrk="0" fontAlgn="base" hangingPunct="0">
              <a:spcBef>
                <a:spcPct val="0"/>
              </a:spcBef>
              <a:spcAft>
                <a:spcPct val="0"/>
              </a:spcAft>
              <a:buSzPct val="100000"/>
              <a:buFontTx/>
              <a:buChar char="•"/>
              <a:defRPr/>
            </a:pPr>
            <a:r>
              <a:rPr lang="en-US" sz="800" b="1" dirty="0">
                <a:solidFill>
                  <a:srgbClr val="FFFFFF"/>
                </a:solidFill>
                <a:latin typeface="Arial" pitchFamily="24" charset="0"/>
                <a:ea typeface="ＭＳ Ｐゴシック" charset="-128"/>
                <a:cs typeface="ＭＳ Ｐゴシック" charset="-128"/>
              </a:rPr>
              <a:t>Eternal possession of land (Gen. 17:8) after exile/restoration</a:t>
            </a:r>
          </a:p>
          <a:p>
            <a:pPr defTabSz="914400" eaLnBrk="0" fontAlgn="base" hangingPunct="0">
              <a:spcBef>
                <a:spcPct val="0"/>
              </a:spcBef>
              <a:spcAft>
                <a:spcPct val="0"/>
              </a:spcAft>
              <a:buSzPct val="100000"/>
              <a:buFontTx/>
              <a:buChar char="•"/>
              <a:defRPr/>
            </a:pPr>
            <a:r>
              <a:rPr lang="en-US" sz="800" b="1" dirty="0">
                <a:solidFill>
                  <a:srgbClr val="FFFFFF"/>
                </a:solidFill>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a:solidFill>
                  <a:srgbClr val="FFFFFF"/>
                </a:solidFill>
                <a:effectLst>
                  <a:outerShdw blurRad="38100" dist="38100" dir="2700000" algn="tl">
                    <a:srgbClr val="000000"/>
                  </a:outerShdw>
                </a:effectLst>
                <a:latin typeface="Arial" charset="0"/>
                <a:ea typeface="ＭＳ Ｐゴシック" charset="0"/>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Israel rejects Messiah</a:t>
            </a:r>
            <a:r>
              <a:rPr lang="uk-UA" altLang="ja-JP" sz="8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Christ subdues Israel</a:t>
            </a:r>
            <a:r>
              <a:rPr lang="uk-UA" altLang="ja-JP" sz="8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s enemies and nation believes (Rom. 11:26-27)</a:t>
            </a:r>
          </a:p>
        </p:txBody>
      </p:sp>
      <p:sp>
        <p:nvSpPr>
          <p:cNvPr id="642078"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642079"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42080"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42081"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42082"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a:solidFill>
                  <a:srgbClr val="FFFFFF"/>
                </a:solidFill>
                <a:latin typeface="Arial" pitchFamily="24" charset="0"/>
                <a:ea typeface="ＭＳ Ｐゴシック" charset="-128"/>
                <a:cs typeface="ＭＳ Ｐゴシック" charset="-128"/>
              </a:rPr>
              <a:t>Israel judged for rejecting Messiah by dispersion away from land for 19 centuries </a:t>
            </a:r>
          </a:p>
          <a:p>
            <a:pPr algn="ctr" defTabSz="914400" eaLnBrk="0" fontAlgn="base" hangingPunct="0">
              <a:spcBef>
                <a:spcPct val="0"/>
              </a:spcBef>
              <a:spcAft>
                <a:spcPct val="0"/>
              </a:spcAft>
              <a:defRPr/>
            </a:pPr>
            <a:r>
              <a:rPr lang="en-US" sz="800" b="1" dirty="0">
                <a:solidFill>
                  <a:srgbClr val="FFFFFF"/>
                </a:solidFill>
                <a:latin typeface="Arial" pitchFamily="24" charset="0"/>
                <a:ea typeface="ＭＳ Ｐゴシック" charset="-128"/>
                <a:cs typeface="ＭＳ Ｐゴシック" charset="-128"/>
              </a:rPr>
              <a:t>(</a:t>
            </a:r>
            <a:r>
              <a:rPr lang="en-US" sz="600" b="1" dirty="0">
                <a:solidFill>
                  <a:srgbClr val="FFFFFF"/>
                </a:solidFill>
                <a:latin typeface="Arial" pitchFamily="24" charset="0"/>
                <a:ea typeface="ＭＳ Ｐゴシック" charset="-128"/>
                <a:cs typeface="ＭＳ Ｐゴシック" charset="-128"/>
              </a:rPr>
              <a:t>AD</a:t>
            </a:r>
            <a:r>
              <a:rPr lang="en-US" sz="800" b="1" dirty="0">
                <a:solidFill>
                  <a:srgbClr val="FFFFFF"/>
                </a:solidFill>
                <a:latin typeface="Arial" pitchFamily="24" charset="0"/>
                <a:ea typeface="ＭＳ Ｐゴシック" charset="-128"/>
                <a:cs typeface="ＭＳ Ｐゴシック" charset="-128"/>
              </a:rPr>
              <a:t> 70–</a:t>
            </a:r>
            <a:r>
              <a:rPr lang="en-US" sz="600" b="1" dirty="0">
                <a:solidFill>
                  <a:srgbClr val="FFFFFF"/>
                </a:solidFill>
                <a:latin typeface="Arial" pitchFamily="24" charset="0"/>
                <a:ea typeface="ＭＳ Ｐゴシック" charset="-128"/>
                <a:cs typeface="ＭＳ Ｐゴシック" charset="-128"/>
              </a:rPr>
              <a:t>AD</a:t>
            </a:r>
            <a:r>
              <a:rPr lang="en-US" sz="800" b="1" dirty="0">
                <a:solidFill>
                  <a:srgbClr val="FFFFFF"/>
                </a:solidFill>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a:solidFill>
                  <a:srgbClr val="000000"/>
                </a:solidFill>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a:solidFill>
                  <a:srgbClr val="000000"/>
                </a:solidFill>
                <a:latin typeface="Arial" pitchFamily="24" charset="0"/>
                <a:ea typeface="ＭＳ Ｐゴシック" charset="-128"/>
                <a:cs typeface="ＭＳ Ｐゴシック" charset="-128"/>
              </a:rPr>
              <a:t>Mosaic Law replaced with first three elements of the New Covenant (Luke 22:20; 2 Cor. 3:6)</a:t>
            </a:r>
          </a:p>
        </p:txBody>
      </p:sp>
      <p:sp>
        <p:nvSpPr>
          <p:cNvPr id="642086"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642087"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900" b="1" dirty="0">
                <a:solidFill>
                  <a:srgbClr val="FFFFFF"/>
                </a:solidFill>
                <a:latin typeface="Arial" pitchFamily="24" charset="0"/>
                <a:ea typeface="ＭＳ Ｐゴシック" charset="-128"/>
                <a:cs typeface="ＭＳ Ｐゴシック" charset="-128"/>
              </a:rPr>
              <a:t>MESSIANIC     KINGDOM</a:t>
            </a:r>
          </a:p>
        </p:txBody>
      </p:sp>
      <p:sp>
        <p:nvSpPr>
          <p:cNvPr id="642089"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 xmlns:a14="http://schemas.microsoft.com/office/drawing/2010/main">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defTabSz="914400" eaLnBrk="0" fontAlgn="base" hangingPunct="0">
              <a:spcBef>
                <a:spcPct val="0"/>
              </a:spcBef>
              <a:spcAft>
                <a:spcPct val="0"/>
              </a:spcAft>
              <a:defRPr/>
            </a:pPr>
            <a:r>
              <a:rPr lang="en-US" sz="1000" b="1" dirty="0">
                <a:solidFill>
                  <a:srgbClr val="FFFFFF"/>
                </a:solidFill>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5968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a:solidFill>
                  <a:srgbClr val="FFFFFF"/>
                </a:solidFill>
                <a:latin typeface="Arial" pitchFamily="24" charset="0"/>
                <a:ea typeface="ＭＳ Ｐゴシック" charset="-128"/>
                <a:cs typeface="ＭＳ Ｐゴシック" charset="-128"/>
              </a:rPr>
              <a:t>Full restoration (Ezek. 37:8-28) Jerusalem world capital</a:t>
            </a:r>
          </a:p>
          <a:p>
            <a:pPr algn="ctr" defTabSz="914400" eaLnBrk="0" fontAlgn="base" hangingPunct="0">
              <a:spcBef>
                <a:spcPct val="0"/>
              </a:spcBef>
              <a:spcAft>
                <a:spcPct val="0"/>
              </a:spcAft>
              <a:defRPr/>
            </a:pPr>
            <a:r>
              <a:rPr lang="en-US" sz="800" b="1" dirty="0">
                <a:solidFill>
                  <a:srgbClr val="FFFFFF"/>
                </a:solidFill>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a:solidFill>
                  <a:srgbClr val="FFFFFF"/>
                </a:solidFill>
                <a:latin typeface="Arial" pitchFamily="24" charset="0"/>
                <a:ea typeface="ＭＳ Ｐゴシック" charset="-128"/>
                <a:cs typeface="ＭＳ Ｐゴシック" charset="-128"/>
              </a:rPr>
              <a:t>New Jerusalem</a:t>
            </a:r>
          </a:p>
          <a:p>
            <a:pPr algn="ctr" defTabSz="914400" eaLnBrk="0" fontAlgn="base" hangingPunct="0">
              <a:spcBef>
                <a:spcPct val="0"/>
              </a:spcBef>
              <a:spcAft>
                <a:spcPct val="0"/>
              </a:spcAft>
              <a:defRPr/>
            </a:pPr>
            <a:r>
              <a:rPr lang="en-US" sz="800" b="1" dirty="0">
                <a:solidFill>
                  <a:srgbClr val="FFFFFF"/>
                </a:solidFill>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2477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a:solidFill>
                  <a:srgbClr val="000000"/>
                </a:solidFill>
                <a:latin typeface="Arial" pitchFamily="24" charset="0"/>
                <a:ea typeface="ＭＳ Ｐゴシック" charset="-128"/>
                <a:cs typeface="ＭＳ Ｐゴシック" charset="-128"/>
              </a:rPr>
              <a:t>Christ reigns over the world </a:t>
            </a:r>
          </a:p>
          <a:p>
            <a:pPr algn="ctr" defTabSz="914400" eaLnBrk="0" fontAlgn="base" hangingPunct="0">
              <a:spcBef>
                <a:spcPct val="0"/>
              </a:spcBef>
              <a:spcAft>
                <a:spcPct val="0"/>
              </a:spcAft>
              <a:defRPr/>
            </a:pPr>
            <a:r>
              <a:rPr lang="en-US" sz="800" b="1" dirty="0">
                <a:solidFill>
                  <a:srgbClr val="000000"/>
                </a:solidFill>
                <a:latin typeface="Arial" pitchFamily="24" charset="0"/>
                <a:ea typeface="ＭＳ Ｐゴシック" charset="-128"/>
                <a:cs typeface="ＭＳ Ｐゴシック" charset="-128"/>
              </a:rPr>
              <a:t>(Isa. 11) </a:t>
            </a:r>
          </a:p>
          <a:p>
            <a:pPr algn="ctr" defTabSz="914400" eaLnBrk="0" fontAlgn="base" hangingPunct="0">
              <a:spcBef>
                <a:spcPct val="0"/>
              </a:spcBef>
              <a:spcAft>
                <a:spcPct val="0"/>
              </a:spcAft>
              <a:defRPr/>
            </a:pPr>
            <a:r>
              <a:rPr lang="en-US" sz="800" b="1" dirty="0">
                <a:solidFill>
                  <a:srgbClr val="000000"/>
                </a:solidFill>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50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a:solidFill>
                  <a:srgbClr val="FFFFFF"/>
                </a:solidFill>
                <a:effectLst>
                  <a:outerShdw blurRad="38100" dist="38100" dir="2700000" algn="tl">
                    <a:srgbClr val="000000"/>
                  </a:outerShdw>
                </a:effectLst>
                <a:latin typeface="Arial" charset="0"/>
                <a:ea typeface="ＭＳ Ｐゴシック" charset="0"/>
                <a:cs typeface="Arial" charset="0"/>
              </a:rPr>
              <a:t>Christ rules over everything with saints (Eph. 1:9-10; Rev. 20:1-6; 22:5b)</a:t>
            </a:r>
          </a:p>
        </p:txBody>
      </p:sp>
      <p:grpSp>
        <p:nvGrpSpPr>
          <p:cNvPr id="642095" name="Group 50"/>
          <p:cNvGrpSpPr>
            <a:grpSpLocks/>
          </p:cNvGrpSpPr>
          <p:nvPr/>
        </p:nvGrpSpPr>
        <p:grpSpPr bwMode="auto">
          <a:xfrm>
            <a:off x="4679950" y="4954588"/>
            <a:ext cx="76200" cy="304800"/>
            <a:chOff x="2928" y="3216"/>
            <a:chExt cx="48" cy="192"/>
          </a:xfrm>
        </p:grpSpPr>
        <p:sp>
          <p:nvSpPr>
            <p:cNvPr id="642150"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642151"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642152"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grpSp>
      <p:grpSp>
        <p:nvGrpSpPr>
          <p:cNvPr id="642096" name="Group 54"/>
          <p:cNvGrpSpPr>
            <a:grpSpLocks/>
          </p:cNvGrpSpPr>
          <p:nvPr/>
        </p:nvGrpSpPr>
        <p:grpSpPr bwMode="auto">
          <a:xfrm>
            <a:off x="4946650" y="5311775"/>
            <a:ext cx="76200" cy="212725"/>
            <a:chOff x="3072" y="3418"/>
            <a:chExt cx="48" cy="134"/>
          </a:xfrm>
        </p:grpSpPr>
        <p:sp>
          <p:nvSpPr>
            <p:cNvPr id="642147"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642148"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642149"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defTabSz="914400" eaLnBrk="0" fontAlgn="base" hangingPunct="0">
              <a:spcBef>
                <a:spcPct val="0"/>
              </a:spcBef>
              <a:spcAft>
                <a:spcPct val="0"/>
              </a:spcAft>
              <a:defRPr/>
            </a:pPr>
            <a:r>
              <a:rPr lang="en-US" sz="1600" b="1">
                <a:solidFill>
                  <a:srgbClr val="FFFFFF"/>
                </a:solidFill>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defTabSz="914400" eaLnBrk="0" fontAlgn="base" hangingPunct="0">
              <a:spcBef>
                <a:spcPct val="0"/>
              </a:spcBef>
              <a:spcAft>
                <a:spcPct val="0"/>
              </a:spcAft>
              <a:defRPr/>
            </a:pPr>
            <a:r>
              <a:rPr lang="en-US" sz="1600" b="1">
                <a:solidFill>
                  <a:srgbClr val="FFFFFF"/>
                </a:solidFill>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defTabSz="914400" eaLnBrk="0" fontAlgn="base" hangingPunct="0">
              <a:spcBef>
                <a:spcPct val="0"/>
              </a:spcBef>
              <a:spcAft>
                <a:spcPct val="0"/>
              </a:spcAft>
              <a:defRPr/>
            </a:pPr>
            <a:r>
              <a:rPr lang="en-US" sz="1600" b="1">
                <a:solidFill>
                  <a:srgbClr val="FFFFFF"/>
                </a:solidFill>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defTabSz="914400" eaLnBrk="0" fontAlgn="base" hangingPunct="0">
              <a:spcBef>
                <a:spcPct val="0"/>
              </a:spcBef>
              <a:spcAft>
                <a:spcPct val="0"/>
              </a:spcAft>
              <a:defRPr/>
            </a:pPr>
            <a:r>
              <a:rPr lang="en-US" sz="1400" b="1" dirty="0">
                <a:solidFill>
                  <a:srgbClr val="FFFFFF"/>
                </a:solidFill>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a:solidFill>
                  <a:srgbClr val="000000"/>
                </a:solidFill>
                <a:latin typeface="Arial" pitchFamily="24" charset="0"/>
                <a:ea typeface="ＭＳ Ｐゴシック" charset="-128"/>
                <a:cs typeface="ＭＳ Ｐゴシック" charset="-128"/>
              </a:rPr>
              <a:t>Christ hands kingdom over to Father (1  </a:t>
            </a:r>
          </a:p>
          <a:p>
            <a:pPr algn="ctr" defTabSz="914400" eaLnBrk="0" fontAlgn="base" hangingPunct="0">
              <a:spcBef>
                <a:spcPct val="0"/>
              </a:spcBef>
              <a:spcAft>
                <a:spcPct val="0"/>
              </a:spcAft>
              <a:defRPr/>
            </a:pPr>
            <a:r>
              <a:rPr lang="en-US" sz="800" b="1">
                <a:solidFill>
                  <a:srgbClr val="000000"/>
                </a:solidFill>
                <a:latin typeface="Arial" pitchFamily="24" charset="0"/>
                <a:ea typeface="ＭＳ Ｐゴシック" charset="-128"/>
                <a:cs typeface="ＭＳ Ｐゴシック" charset="-128"/>
              </a:rPr>
              <a:t> Cor. 15:24)</a:t>
            </a:r>
          </a:p>
        </p:txBody>
      </p:sp>
      <p:grpSp>
        <p:nvGrpSpPr>
          <p:cNvPr id="642102"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defTabSz="914400" fontAlgn="base">
                <a:spcBef>
                  <a:spcPct val="0"/>
                </a:spcBef>
                <a:spcAft>
                  <a:spcPct val="0"/>
                </a:spcAft>
                <a:defRPr/>
              </a:pPr>
              <a:endParaRPr lang="en-US" sz="2400">
                <a:solidFill>
                  <a:srgbClr val="FFFFFF"/>
                </a:solidFill>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grpSp>
      <p:grpSp>
        <p:nvGrpSpPr>
          <p:cNvPr id="642103" name="Group 69"/>
          <p:cNvGrpSpPr>
            <a:grpSpLocks/>
          </p:cNvGrpSpPr>
          <p:nvPr/>
        </p:nvGrpSpPr>
        <p:grpSpPr bwMode="auto">
          <a:xfrm>
            <a:off x="4832350" y="5053013"/>
            <a:ext cx="1184275" cy="104775"/>
            <a:chOff x="3024" y="3278"/>
            <a:chExt cx="746" cy="66"/>
          </a:xfrm>
        </p:grpSpPr>
        <p:sp>
          <p:nvSpPr>
            <p:cNvPr id="642140"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642141"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nvGrpSpPr>
          <p:cNvPr id="642104" name="Group 72"/>
          <p:cNvGrpSpPr>
            <a:grpSpLocks/>
          </p:cNvGrpSpPr>
          <p:nvPr/>
        </p:nvGrpSpPr>
        <p:grpSpPr bwMode="auto">
          <a:xfrm>
            <a:off x="5060950" y="5364163"/>
            <a:ext cx="3001963" cy="104775"/>
            <a:chOff x="3168" y="3458"/>
            <a:chExt cx="1891" cy="66"/>
          </a:xfrm>
        </p:grpSpPr>
        <p:sp>
          <p:nvSpPr>
            <p:cNvPr id="642138"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 xmlns:a14="http://schemas.microsoft.com/office/drawing/2010/main">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642139"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104524" name="Rectangle 76"/>
          <p:cNvSpPr>
            <a:spLocks noChangeArrowheads="1"/>
          </p:cNvSpPr>
          <p:nvPr/>
        </p:nvSpPr>
        <p:spPr bwMode="auto">
          <a:xfrm>
            <a:off x="0" y="6424613"/>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Arial" charset="0"/>
                <a:ea typeface="ＭＳ Ｐゴシック" charset="0"/>
                <a:cs typeface="Arial" charset="0"/>
              </a:rPr>
              <a:t>Scripture has a dual kingdom-covenant emphasis.  Israel</a:t>
            </a:r>
            <a:r>
              <a:rPr lang="uk-UA" sz="10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1000" b="1" dirty="0">
                <a:solidFill>
                  <a:srgbClr val="FFFFFF"/>
                </a:solidFill>
                <a:effectLst>
                  <a:outerShdw blurRad="38100" dist="38100" dir="2700000" algn="tl">
                    <a:srgbClr val="000000"/>
                  </a:outerShdw>
                </a:effectLst>
                <a:latin typeface="Arial" charset="0"/>
                <a:ea typeface="ＭＳ Ｐゴシック" charset="0"/>
                <a:cs typeface="Arial" charset="0"/>
              </a:rPr>
              <a:t>s role from Abraham to Christ expands to include the Church (continuity) yet the Church never replaces the nation as the </a:t>
            </a:r>
            <a:r>
              <a:rPr lang="ru-RU" sz="10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1000" b="1" dirty="0">
                <a:solidFill>
                  <a:srgbClr val="FFFFFF"/>
                </a:solidFill>
                <a:effectLst>
                  <a:outerShdw blurRad="38100" dist="38100" dir="2700000" algn="tl">
                    <a:srgbClr val="000000"/>
                  </a:outerShdw>
                </a:effectLst>
                <a:latin typeface="Arial" charset="0"/>
                <a:ea typeface="ＭＳ Ｐゴシック" charset="0"/>
                <a:cs typeface="Arial" charset="0"/>
              </a:rPr>
              <a:t>new Israel</a:t>
            </a:r>
            <a:r>
              <a:rPr lang="ru-RU" sz="10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1000" b="1" dirty="0">
                <a:solidFill>
                  <a:srgbClr val="FFFFFF"/>
                </a:solidFill>
                <a:effectLst>
                  <a:outerShdw blurRad="38100" dist="38100" dir="2700000" algn="tl">
                    <a:srgbClr val="000000"/>
                  </a:outerShdw>
                </a:effectLst>
                <a:latin typeface="Arial" charset="0"/>
                <a:ea typeface="ＭＳ Ｐゴシック" charset="0"/>
                <a:cs typeface="Arial" charset="0"/>
              </a:rPr>
              <a:t> (discontinuity).  Israel will again enjoy world prominence after trusting in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defTabSz="914400" eaLnBrk="0" fontAlgn="base" hangingPunct="0">
              <a:spcBef>
                <a:spcPct val="0"/>
              </a:spcBef>
              <a:spcAft>
                <a:spcPct val="0"/>
              </a:spcAft>
              <a:defRPr/>
            </a:pPr>
            <a:r>
              <a:rPr lang="en-US" sz="900" b="1" dirty="0">
                <a:solidFill>
                  <a:srgbClr val="FFFFFF"/>
                </a:solidFill>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defTabSz="914400" eaLnBrk="0" fontAlgn="base" hangingPunct="0">
              <a:spcBef>
                <a:spcPct val="0"/>
              </a:spcBef>
              <a:spcAft>
                <a:spcPct val="0"/>
              </a:spcAft>
              <a:defRPr/>
            </a:pPr>
            <a:r>
              <a:rPr lang="en-US" sz="900" b="1">
                <a:solidFill>
                  <a:srgbClr val="FFFFFF"/>
                </a:solidFill>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lgn="ctr" defTabSz="914400" eaLnBrk="0" fontAlgn="base" hangingPunct="0">
              <a:spcBef>
                <a:spcPct val="0"/>
              </a:spcBef>
              <a:spcAft>
                <a:spcPct val="0"/>
              </a:spcAft>
              <a:defRPr/>
            </a:pPr>
            <a:r>
              <a:rPr lang="en-US" sz="800" b="1">
                <a:solidFill>
                  <a:srgbClr val="FFFFFF"/>
                </a:solidFill>
                <a:latin typeface="Arial" pitchFamily="24" charset="0"/>
                <a:ea typeface="ＭＳ Ｐゴシック" charset="-128"/>
                <a:cs typeface="ＭＳ Ｐゴシック" charset="-128"/>
              </a:rPr>
              <a:t>(National Focus)</a:t>
            </a:r>
          </a:p>
        </p:txBody>
      </p:sp>
      <p:graphicFrame>
        <p:nvGraphicFramePr>
          <p:cNvPr id="642109"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lgn="ctr" defTabSz="914400" eaLnBrk="0" fontAlgn="base" hangingPunct="0">
              <a:spcBef>
                <a:spcPct val="0"/>
              </a:spcBef>
              <a:spcAft>
                <a:spcPct val="0"/>
              </a:spcAft>
              <a:defRPr/>
            </a:pPr>
            <a:r>
              <a:rPr lang="en-US" sz="800" b="1" dirty="0">
                <a:solidFill>
                  <a:srgbClr val="FFFFFF"/>
                </a:solidFill>
                <a:latin typeface="Arial" pitchFamily="24" charset="0"/>
                <a:ea typeface="ＭＳ Ｐゴシック" charset="-128"/>
                <a:cs typeface="ＭＳ Ｐゴシック" charset="-128"/>
              </a:rPr>
              <a:t>The </a:t>
            </a:r>
            <a:r>
              <a:rPr lang="ru-RU" sz="800" b="1" dirty="0">
                <a:solidFill>
                  <a:srgbClr val="FFFFFF"/>
                </a:solidFill>
                <a:latin typeface="Arial" pitchFamily="24" charset="0"/>
                <a:ea typeface="ＭＳ Ｐゴシック" charset="-128"/>
                <a:cs typeface="ＭＳ Ｐゴシック" charset="-128"/>
              </a:rPr>
              <a:t>"</a:t>
            </a:r>
            <a:r>
              <a:rPr lang="en-US" sz="800" b="1" dirty="0">
                <a:solidFill>
                  <a:srgbClr val="FFFFFF"/>
                </a:solidFill>
                <a:latin typeface="Arial" pitchFamily="24" charset="0"/>
                <a:ea typeface="ＭＳ Ｐゴシック" charset="-128"/>
                <a:cs typeface="ＭＳ Ｐゴシック" charset="-128"/>
              </a:rPr>
              <a:t>New Man</a:t>
            </a:r>
            <a:r>
              <a:rPr lang="ru-RU" sz="800" b="1" dirty="0">
                <a:solidFill>
                  <a:srgbClr val="FFFFFF"/>
                </a:solidFill>
                <a:latin typeface="Arial" pitchFamily="24" charset="0"/>
                <a:ea typeface="ＭＳ Ｐゴシック" charset="-128"/>
                <a:cs typeface="ＭＳ Ｐゴシック" charset="-128"/>
              </a:rPr>
              <a:t>"</a:t>
            </a:r>
            <a:r>
              <a:rPr lang="en-US" sz="800" b="1" dirty="0">
                <a:solidFill>
                  <a:srgbClr val="FFFFFF"/>
                </a:solidFill>
                <a:latin typeface="Arial" pitchFamily="24" charset="0"/>
                <a:ea typeface="ＭＳ Ｐゴシック" charset="-128"/>
                <a:cs typeface="ＭＳ Ｐゴシック" charset="-128"/>
              </a:rPr>
              <a:t> (Eph. 2:15)</a:t>
            </a:r>
          </a:p>
        </p:txBody>
      </p:sp>
      <p:sp>
        <p:nvSpPr>
          <p:cNvPr id="642111"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defTabSz="914400" eaLnBrk="0" fontAlgn="base" hangingPunct="0">
              <a:spcBef>
                <a:spcPct val="0"/>
              </a:spcBef>
              <a:spcAft>
                <a:spcPct val="0"/>
              </a:spcAft>
              <a:defRPr/>
            </a:pPr>
            <a:r>
              <a:rPr lang="en-US" sz="700" b="1" i="1" dirty="0">
                <a:solidFill>
                  <a:srgbClr val="FFFFFF"/>
                </a:solidFill>
                <a:latin typeface="Arial" pitchFamily="24" charset="0"/>
                <a:ea typeface="ＭＳ Ｐゴシック" charset="-128"/>
                <a:cs typeface="ＭＳ Ｐゴシック" charset="-128"/>
              </a:rPr>
              <a:t>Sixth Edition</a:t>
            </a:r>
          </a:p>
          <a:p>
            <a:pPr defTabSz="914400" eaLnBrk="0" fontAlgn="base" hangingPunct="0">
              <a:spcBef>
                <a:spcPct val="0"/>
              </a:spcBef>
              <a:spcAft>
                <a:spcPct val="0"/>
              </a:spcAft>
              <a:defRPr/>
            </a:pPr>
            <a:r>
              <a:rPr lang="en-US" sz="700" b="1" i="1" dirty="0">
                <a:solidFill>
                  <a:srgbClr val="FFFFFF"/>
                </a:solidFill>
                <a:latin typeface="Arial" pitchFamily="24" charset="0"/>
                <a:ea typeface="ＭＳ Ｐゴシック" charset="-128"/>
                <a:cs typeface="ＭＳ Ｐゴシック" charset="-128"/>
              </a:rPr>
              <a:t>15 June 2012</a:t>
            </a:r>
          </a:p>
        </p:txBody>
      </p:sp>
      <p:grpSp>
        <p:nvGrpSpPr>
          <p:cNvPr id="642113" name="Group 84"/>
          <p:cNvGrpSpPr>
            <a:grpSpLocks/>
          </p:cNvGrpSpPr>
          <p:nvPr/>
        </p:nvGrpSpPr>
        <p:grpSpPr bwMode="auto">
          <a:xfrm>
            <a:off x="1419225" y="2047875"/>
            <a:ext cx="165100" cy="176213"/>
            <a:chOff x="874" y="1315"/>
            <a:chExt cx="104" cy="111"/>
          </a:xfrm>
        </p:grpSpPr>
        <p:sp>
          <p:nvSpPr>
            <p:cNvPr id="642136"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42137"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nvGrpSpPr>
          <p:cNvPr id="642114" name="Group 87"/>
          <p:cNvGrpSpPr>
            <a:grpSpLocks/>
          </p:cNvGrpSpPr>
          <p:nvPr/>
        </p:nvGrpSpPr>
        <p:grpSpPr bwMode="auto">
          <a:xfrm>
            <a:off x="2336800" y="3294063"/>
            <a:ext cx="288925" cy="222250"/>
            <a:chOff x="1452" y="2100"/>
            <a:chExt cx="182" cy="140"/>
          </a:xfrm>
        </p:grpSpPr>
        <p:sp>
          <p:nvSpPr>
            <p:cNvPr id="642131"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642132"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42133"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42134"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642135"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grpSp>
      <p:grpSp>
        <p:nvGrpSpPr>
          <p:cNvPr id="642115" name="Group 93"/>
          <p:cNvGrpSpPr>
            <a:grpSpLocks/>
          </p:cNvGrpSpPr>
          <p:nvPr/>
        </p:nvGrpSpPr>
        <p:grpSpPr bwMode="auto">
          <a:xfrm>
            <a:off x="1806575" y="1389063"/>
            <a:ext cx="298450" cy="238125"/>
            <a:chOff x="1118" y="900"/>
            <a:chExt cx="188" cy="150"/>
          </a:xfrm>
        </p:grpSpPr>
        <p:grpSp>
          <p:nvGrpSpPr>
            <p:cNvPr id="642125" name="Group 94"/>
            <p:cNvGrpSpPr>
              <a:grpSpLocks/>
            </p:cNvGrpSpPr>
            <p:nvPr/>
          </p:nvGrpSpPr>
          <p:grpSpPr bwMode="auto">
            <a:xfrm>
              <a:off x="1118" y="900"/>
              <a:ext cx="84" cy="150"/>
              <a:chOff x="1118" y="900"/>
              <a:chExt cx="84" cy="150"/>
            </a:xfrm>
          </p:grpSpPr>
          <p:sp>
            <p:nvSpPr>
              <p:cNvPr id="642129"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642130"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grpSp>
        <p:grpSp>
          <p:nvGrpSpPr>
            <p:cNvPr id="642126" name="Group 97"/>
            <p:cNvGrpSpPr>
              <a:grpSpLocks/>
            </p:cNvGrpSpPr>
            <p:nvPr/>
          </p:nvGrpSpPr>
          <p:grpSpPr bwMode="auto">
            <a:xfrm>
              <a:off x="1222" y="900"/>
              <a:ext cx="84" cy="150"/>
              <a:chOff x="1222" y="900"/>
              <a:chExt cx="84" cy="150"/>
            </a:xfrm>
          </p:grpSpPr>
          <p:sp>
            <p:nvSpPr>
              <p:cNvPr id="642127"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642128"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6128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a:solidFill>
                  <a:srgbClr val="000000"/>
                </a:solidFill>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a:solidFill>
                  <a:srgbClr val="000000"/>
                </a:solidFill>
                <a:latin typeface="Arial" pitchFamily="24" charset="0"/>
                <a:ea typeface="ＭＳ Ｐゴシック" charset="-128"/>
                <a:cs typeface="ＭＳ Ｐゴシック" charset="-128"/>
              </a:rPr>
              <a:t>All </a:t>
            </a:r>
          </a:p>
          <a:p>
            <a:pPr algn="ctr" defTabSz="914400" eaLnBrk="0" fontAlgn="base" hangingPunct="0">
              <a:spcBef>
                <a:spcPct val="0"/>
              </a:spcBef>
              <a:spcAft>
                <a:spcPct val="0"/>
              </a:spcAft>
              <a:defRPr/>
            </a:pPr>
            <a:r>
              <a:rPr lang="en-US" sz="800" b="1">
                <a:solidFill>
                  <a:srgbClr val="000000"/>
                </a:solidFill>
                <a:latin typeface="Arial" pitchFamily="24" charset="0"/>
                <a:ea typeface="ＭＳ Ｐゴシック" charset="-128"/>
                <a:cs typeface="ＭＳ Ｐゴシック" charset="-128"/>
              </a:rPr>
              <a:t>things made new! </a:t>
            </a:r>
          </a:p>
          <a:p>
            <a:pPr algn="ctr" defTabSz="914400" eaLnBrk="0" fontAlgn="base" hangingPunct="0">
              <a:spcBef>
                <a:spcPct val="0"/>
              </a:spcBef>
              <a:spcAft>
                <a:spcPct val="0"/>
              </a:spcAft>
              <a:defRPr/>
            </a:pPr>
            <a:r>
              <a:rPr lang="en-US" sz="800" b="1">
                <a:solidFill>
                  <a:srgbClr val="000000"/>
                </a:solidFill>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defTabSz="914400" eaLnBrk="0" fontAlgn="base" hangingPunct="0">
              <a:spcBef>
                <a:spcPct val="0"/>
              </a:spcBef>
              <a:spcAft>
                <a:spcPct val="0"/>
              </a:spcAft>
              <a:defRPr/>
            </a:pPr>
            <a:r>
              <a:rPr lang="en-US" sz="800" b="1">
                <a:solidFill>
                  <a:srgbClr val="FFFFFF"/>
                </a:solidFill>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894388" y="5765800"/>
            <a:ext cx="1820862" cy="4587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a:solidFill>
                  <a:srgbClr val="FFFFFF"/>
                </a:solidFill>
                <a:latin typeface="Arial" pitchFamily="24" charset="0"/>
                <a:ea typeface="ＭＳ Ｐゴシック" charset="-128"/>
                <a:cs typeface="ＭＳ Ｐゴシック" charset="-128"/>
              </a:rPr>
              <a:t>Law abolished, fulfilled, and replaced at the cross (Rom. 7:1-6;1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sz="900" b="1" dirty="0">
                <a:solidFill>
                  <a:srgbClr val="FFFFFF"/>
                </a:solidFill>
                <a:effectLst>
                  <a:outerShdw blurRad="38100" dist="38100" dir="2700000" algn="tl">
                    <a:srgbClr val="000000"/>
                  </a:outerShdw>
                </a:effectLst>
                <a:latin typeface="Arial" charset="0"/>
                <a:ea typeface="ＭＳ Ｐゴシック" charset="0"/>
                <a:cs typeface="Arial" charset="0"/>
              </a:rPr>
              <a:t>Genesis 6:18; 9:8-17</a:t>
            </a:r>
          </a:p>
        </p:txBody>
      </p:sp>
      <p:sp>
        <p:nvSpPr>
          <p:cNvPr id="104553" name="Text Box 105"/>
          <p:cNvSpPr txBox="1">
            <a:spLocks noChangeArrowheads="1"/>
          </p:cNvSpPr>
          <p:nvPr/>
        </p:nvSpPr>
        <p:spPr bwMode="auto">
          <a:xfrm>
            <a:off x="9285288" y="158750"/>
            <a:ext cx="542925" cy="46196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400" b="1" dirty="0">
                <a:solidFill>
                  <a:srgbClr val="FFFFFF"/>
                </a:solidFill>
                <a:latin typeface="Arial" pitchFamily="24" charset="0"/>
                <a:ea typeface="ＭＳ Ｐゴシック" charset="-128"/>
                <a:cs typeface="ＭＳ Ｐゴシック" charset="-128"/>
              </a:rPr>
              <a:t>9g</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defTabSz="914400" eaLnBrk="0" fontAlgn="base" hangingPunct="0">
              <a:spcBef>
                <a:spcPct val="0"/>
              </a:spcBef>
              <a:spcAft>
                <a:spcPct val="0"/>
              </a:spcAft>
              <a:defRPr/>
            </a:pPr>
            <a:endParaRPr lang="en-US" sz="3200" b="1">
              <a:solidFill>
                <a:srgbClr val="FFA040"/>
              </a:solidFill>
              <a:effectLst>
                <a:outerShdw blurRad="38100" dist="38100" dir="2700000" algn="tl">
                  <a:srgbClr val="000000"/>
                </a:outerShdw>
              </a:effectLst>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228600"/>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07" name="Text Box 105"/>
          <p:cNvSpPr txBox="1">
            <a:spLocks noChangeArrowheads="1"/>
          </p:cNvSpPr>
          <p:nvPr/>
        </p:nvSpPr>
        <p:spPr bwMode="auto">
          <a:xfrm>
            <a:off x="8329613" y="0"/>
            <a:ext cx="82867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400" b="1" dirty="0">
                <a:solidFill>
                  <a:srgbClr val="FFFFFF"/>
                </a:solidFill>
                <a:latin typeface="Arial" pitchFamily="-111" charset="0"/>
                <a:ea typeface="ＭＳ Ｐゴシック" charset="0"/>
                <a:cs typeface="ＭＳ Ｐゴシック" charset="0"/>
              </a:rPr>
              <a:t>22 &amp;</a:t>
            </a:r>
          </a:p>
          <a:p>
            <a:pPr algn="ctr" defTabSz="914400" eaLnBrk="0" fontAlgn="base" hangingPunct="0">
              <a:spcBef>
                <a:spcPct val="0"/>
              </a:spcBef>
              <a:spcAft>
                <a:spcPct val="0"/>
              </a:spcAft>
              <a:defRPr/>
            </a:pPr>
            <a:r>
              <a:rPr lang="en-US" sz="2400" b="1" dirty="0">
                <a:solidFill>
                  <a:srgbClr val="FFFFFF"/>
                </a:solidFill>
                <a:latin typeface="Arial" pitchFamily="-111" charset="0"/>
                <a:ea typeface="ＭＳ Ｐゴシック" charset="0"/>
                <a:cs typeface="ＭＳ Ｐゴシック" charset="0"/>
              </a:rPr>
              <a:t>337</a:t>
            </a:r>
          </a:p>
        </p:txBody>
      </p:sp>
    </p:spTree>
    <p:extLst>
      <p:ext uri="{BB962C8B-B14F-4D97-AF65-F5344CB8AC3E}">
        <p14:creationId xmlns:p14="http://schemas.microsoft.com/office/powerpoint/2010/main" val="3426138500"/>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Micah 5</a:t>
            </a:r>
          </a:p>
        </p:txBody>
      </p:sp>
    </p:spTree>
    <p:extLst>
      <p:ext uri="{BB962C8B-B14F-4D97-AF65-F5344CB8AC3E}">
        <p14:creationId xmlns:p14="http://schemas.microsoft.com/office/powerpoint/2010/main" val="370417821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29026"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3318" name="Text Box 6"/>
          <p:cNvSpPr txBox="1">
            <a:spLocks noChangeArrowheads="1"/>
          </p:cNvSpPr>
          <p:nvPr/>
        </p:nvSpPr>
        <p:spPr bwMode="auto">
          <a:xfrm>
            <a:off x="457200" y="2209800"/>
            <a:ext cx="8458200" cy="3621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9250" indent="-3492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lnSpc>
                <a:spcPct val="120000"/>
              </a:lnSpc>
              <a:spcBef>
                <a:spcPct val="0"/>
              </a:spcBef>
              <a:spcAft>
                <a:spcPct val="0"/>
              </a:spcAft>
              <a:buFontTx/>
              <a:buChar char="•"/>
            </a:pPr>
            <a:r>
              <a:rPr lang="en-US" sz="3200" b="1">
                <a:solidFill>
                  <a:srgbClr val="FFFFFF"/>
                </a:solidFill>
                <a:latin typeface="Arial" charset="0"/>
              </a:rPr>
              <a:t>Micah 5:2 is the only OT prophecy that predicts the birthplace of the Messiah as Bethlehem. </a:t>
            </a:r>
          </a:p>
          <a:p>
            <a:pPr defTabSz="914400" eaLnBrk="1" fontAlgn="base" hangingPunct="1">
              <a:lnSpc>
                <a:spcPct val="120000"/>
              </a:lnSpc>
              <a:spcBef>
                <a:spcPct val="0"/>
              </a:spcBef>
              <a:spcAft>
                <a:spcPct val="0"/>
              </a:spcAft>
              <a:buFontTx/>
              <a:buChar char="•"/>
            </a:pPr>
            <a:r>
              <a:rPr lang="en-US" sz="3200" b="1">
                <a:solidFill>
                  <a:srgbClr val="FFFFFF"/>
                </a:solidFill>
                <a:latin typeface="Arial" charset="0"/>
              </a:rPr>
              <a:t>Micah also gives the best descriptions of the righteous reign of Christ over the whole world (2:12-13; 4:1-8; 5:4-5).</a:t>
            </a:r>
          </a:p>
        </p:txBody>
      </p:sp>
      <p:pic>
        <p:nvPicPr>
          <p:cNvPr id="129028" name="Picture 7"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9029" name="Rectangle 8"/>
          <p:cNvSpPr>
            <a:spLocks noGrp="1" noChangeArrowheads="1"/>
          </p:cNvSpPr>
          <p:nvPr>
            <p:ph type="title" idx="4294967295"/>
          </p:nvPr>
        </p:nvSpPr>
        <p:spPr>
          <a:xfrm>
            <a:off x="533400" y="1295400"/>
            <a:ext cx="7772400" cy="1143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l" eaLnBrk="1" hangingPunct="1"/>
            <a:r>
              <a:rPr lang="en-US" sz="4000" i="1">
                <a:solidFill>
                  <a:srgbClr val="FF9933"/>
                </a:solidFill>
                <a:effectLst/>
                <a:latin typeface="Arial" charset="0"/>
                <a:ea typeface="ＭＳ Ｐゴシック" charset="0"/>
              </a:rPr>
              <a:t>Christ in Micah</a:t>
            </a:r>
            <a:endParaRPr lang="en-US" sz="4000">
              <a:effectLst/>
              <a:latin typeface="Arial" charset="0"/>
              <a:ea typeface="ＭＳ Ｐゴシック" charset="0"/>
            </a:endParaRPr>
          </a:p>
        </p:txBody>
      </p:sp>
      <p:sp>
        <p:nvSpPr>
          <p:cNvPr id="7" name="Text Box 3"/>
          <p:cNvSpPr txBox="1">
            <a:spLocks noChangeArrowheads="1"/>
          </p:cNvSpPr>
          <p:nvPr/>
        </p:nvSpPr>
        <p:spPr bwMode="auto">
          <a:xfrm>
            <a:off x="827088" y="0"/>
            <a:ext cx="5062537" cy="85407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defTabSz="914400" fontAlgn="base">
              <a:spcBef>
                <a:spcPct val="0"/>
              </a:spcBef>
              <a:spcAft>
                <a:spcPct val="0"/>
              </a:spcAft>
              <a:defRPr/>
            </a:pPr>
            <a:r>
              <a:rPr lang="en-US" sz="4800" b="1" dirty="0">
                <a:solidFill>
                  <a:srgbClr val="FFFF00"/>
                </a:solidFill>
                <a:latin typeface="Tempus Sans ITC" pitchFamily="82" charset="0"/>
                <a:ea typeface="ＭＳ Ｐゴシック" charset="0"/>
                <a:cs typeface="ＭＳ Ｐゴシック" charset="0"/>
              </a:rPr>
              <a:t>Interesting Facts</a:t>
            </a:r>
          </a:p>
        </p:txBody>
      </p:sp>
      <p:sp>
        <p:nvSpPr>
          <p:cNvPr id="129031"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charset="0"/>
                <a:cs typeface="Arial" charset="0"/>
              </a:rPr>
              <a:t>616</a:t>
            </a:r>
            <a:endParaRPr lang="en-US">
              <a:solidFill>
                <a:srgbClr val="000000"/>
              </a:solidFill>
              <a:latin typeface="Arial" charset="0"/>
              <a:cs typeface="Arial" charset="0"/>
            </a:endParaRPr>
          </a:p>
        </p:txBody>
      </p:sp>
    </p:spTree>
    <p:extLst>
      <p:ext uri="{BB962C8B-B14F-4D97-AF65-F5344CB8AC3E}">
        <p14:creationId xmlns:p14="http://schemas.microsoft.com/office/powerpoint/2010/main" val="375364076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3318">
                                            <p:txEl>
                                              <p:pRg st="0" end="0"/>
                                            </p:txEl>
                                          </p:spTgt>
                                        </p:tgtEl>
                                        <p:attrNameLst>
                                          <p:attrName>style.visibility</p:attrName>
                                        </p:attrNameLst>
                                      </p:cBhvr>
                                      <p:to>
                                        <p:strVal val="visible"/>
                                      </p:to>
                                    </p:set>
                                    <p:animEffect transition="in" filter="box(out)">
                                      <p:cBhvr>
                                        <p:cTn id="7" dur="500"/>
                                        <p:tgtEl>
                                          <p:spTgt spid="1331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3318">
                                            <p:txEl>
                                              <p:pRg st="1" end="1"/>
                                            </p:txEl>
                                          </p:spTgt>
                                        </p:tgtEl>
                                        <p:attrNameLst>
                                          <p:attrName>style.visibility</p:attrName>
                                        </p:attrNameLst>
                                      </p:cBhvr>
                                      <p:to>
                                        <p:strVal val="visible"/>
                                      </p:to>
                                    </p:set>
                                    <p:animEffect transition="in" filter="box(out)">
                                      <p:cBhvr>
                                        <p:cTn id="12" dur="500"/>
                                        <p:tgtEl>
                                          <p:spTgt spid="133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build="p"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5" descr="bethlehemsta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7" name="Title 1"/>
          <p:cNvSpPr>
            <a:spLocks noGrp="1"/>
          </p:cNvSpPr>
          <p:nvPr>
            <p:ph type="ctrTitle"/>
          </p:nvPr>
        </p:nvSpPr>
        <p:spPr>
          <a:xfrm>
            <a:off x="3924300" y="115888"/>
            <a:ext cx="5219700" cy="1152525"/>
          </a:xfrm>
          <a:effectLst>
            <a:outerShdw blurRad="63500" dist="35921" dir="2700000" algn="ctr" rotWithShape="0">
              <a:srgbClr val="000000">
                <a:alpha val="74998"/>
              </a:srgbClr>
            </a:outerShdw>
          </a:effectLst>
        </p:spPr>
        <p:txBody>
          <a:bodyPr/>
          <a:lstStyle/>
          <a:p>
            <a:pPr eaLnBrk="1" hangingPunct="1">
              <a:defRPr/>
            </a:pPr>
            <a:r>
              <a:rPr lang="en-US" sz="6600" b="1" dirty="0">
                <a:solidFill>
                  <a:schemeClr val="bg1"/>
                </a:solidFill>
                <a:latin typeface="Monotype Corsiva" charset="0"/>
                <a:ea typeface="ＭＳ Ｐゴシック" charset="0"/>
                <a:cs typeface="Monotype Corsiva" charset="0"/>
              </a:rPr>
              <a:t>Bethlehem</a:t>
            </a:r>
            <a:endParaRPr lang="en-US" b="1" dirty="0">
              <a:solidFill>
                <a:schemeClr val="bg1"/>
              </a:solidFill>
              <a:latin typeface="Monotype Corsiva" charset="0"/>
              <a:ea typeface="ＭＳ Ｐゴシック" charset="0"/>
              <a:cs typeface="Monotype Corsiva" charset="0"/>
            </a:endParaRPr>
          </a:p>
        </p:txBody>
      </p:sp>
      <p:sp>
        <p:nvSpPr>
          <p:cNvPr id="4" name="Title 1"/>
          <p:cNvSpPr txBox="1">
            <a:spLocks/>
          </p:cNvSpPr>
          <p:nvPr/>
        </p:nvSpPr>
        <p:spPr bwMode="auto">
          <a:xfrm>
            <a:off x="0" y="4292600"/>
            <a:ext cx="9144000" cy="249396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a:defRPr/>
            </a:pPr>
            <a:r>
              <a:rPr lang="mr-IN" sz="3200" b="1" dirty="0">
                <a:latin typeface="Arial"/>
              </a:rPr>
              <a:t>"</a:t>
            </a:r>
            <a:r>
              <a:rPr lang="en-US" sz="3200" b="1" dirty="0">
                <a:latin typeface="Arial"/>
              </a:rPr>
              <a:t>And you, O Bethlehem in the land of Judah, are not least among the ruling cities of Judah, for a ruler will come from you who will be the shepherd for my people Israel</a:t>
            </a:r>
            <a:r>
              <a:rPr lang="mr-IN" sz="3200" b="1" dirty="0">
                <a:latin typeface="Arial"/>
              </a:rPr>
              <a:t>"</a:t>
            </a:r>
            <a:r>
              <a:rPr lang="en-US" sz="3200" b="1" dirty="0">
                <a:latin typeface="Arial"/>
              </a:rPr>
              <a:t> </a:t>
            </a:r>
            <a:br>
              <a:rPr lang="en-US" sz="3200" b="1" dirty="0">
                <a:latin typeface="Arial"/>
              </a:rPr>
            </a:br>
            <a:r>
              <a:rPr lang="en-US" sz="3200" b="1" dirty="0">
                <a:latin typeface="Arial"/>
              </a:rPr>
              <a:t>(Micah 5:2 quoted in Matthew 2:6 </a:t>
            </a:r>
            <a:r>
              <a:rPr lang="en-US" sz="2800" b="1" dirty="0">
                <a:latin typeface="Arial"/>
              </a:rPr>
              <a:t>NLT</a:t>
            </a:r>
            <a:r>
              <a:rPr lang="en-US" sz="3200" b="1" dirty="0">
                <a:latin typeface="Arial"/>
              </a:rPr>
              <a:t>) </a:t>
            </a:r>
            <a:endParaRPr lang="en-US" sz="1800" b="1" dirty="0">
              <a:solidFill>
                <a:srgbClr val="FFFFFF"/>
              </a:solidFill>
              <a:latin typeface="Monotype Corsiva" charset="0"/>
              <a:ea typeface="ＭＳ Ｐゴシック" charset="0"/>
              <a:cs typeface="Monotype Corsiva" charset="0"/>
            </a:endParaRPr>
          </a:p>
        </p:txBody>
      </p:sp>
    </p:spTree>
    <p:extLst>
      <p:ext uri="{BB962C8B-B14F-4D97-AF65-F5344CB8AC3E}">
        <p14:creationId xmlns:p14="http://schemas.microsoft.com/office/powerpoint/2010/main" val="258150303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2400">
              <a:solidFill>
                <a:srgbClr val="FFFFFF"/>
              </a:solidFill>
              <a:latin typeface="Arial"/>
            </a:endParaRPr>
          </a:p>
        </p:txBody>
      </p:sp>
      <p:pic>
        <p:nvPicPr>
          <p:cNvPr id="132098" name="Picture 8" descr="Journey to Bethlehe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66225"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2099" name="Rectangle 3"/>
          <p:cNvSpPr>
            <a:spLocks noGrp="1" noChangeArrowheads="1"/>
          </p:cNvSpPr>
          <p:nvPr>
            <p:ph type="ctrTitle"/>
          </p:nvPr>
        </p:nvSpPr>
        <p:spPr>
          <a:xfrm>
            <a:off x="609600" y="6121226"/>
            <a:ext cx="7848600" cy="692150"/>
          </a:xfrm>
        </p:spPr>
        <p:txBody>
          <a:bodyPr/>
          <a:lstStyle/>
          <a:p>
            <a:pPr eaLnBrk="1" hangingPunct="1"/>
            <a:r>
              <a:rPr lang="en-US" sz="4000" b="1" dirty="0">
                <a:solidFill>
                  <a:schemeClr val="bg1"/>
                </a:solidFill>
                <a:latin typeface="Arial" charset="0"/>
                <a:ea typeface="ＭＳ Ｐゴシック" charset="0"/>
                <a:cs typeface="Arial" charset="0"/>
              </a:rPr>
              <a:t>Journey to Bethlehem</a:t>
            </a:r>
            <a:endParaRPr lang="en-US" sz="1600" b="1"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2405228970"/>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ChangeArrowheads="1"/>
          </p:cNvSpPr>
          <p:nvPr>
            <p:ph type="ctrTitle"/>
          </p:nvPr>
        </p:nvSpPr>
        <p:spPr>
          <a:xfrm>
            <a:off x="609600" y="-723900"/>
            <a:ext cx="7772400" cy="723900"/>
          </a:xfrm>
        </p:spPr>
        <p:txBody>
          <a:bodyPr/>
          <a:lstStyle/>
          <a:p>
            <a:pPr eaLnBrk="1" hangingPunct="1"/>
            <a:r>
              <a:rPr lang="en-US" sz="3200">
                <a:solidFill>
                  <a:schemeClr val="tx1"/>
                </a:solidFill>
                <a:latin typeface="Arial" charset="0"/>
                <a:ea typeface="ＭＳ Ｐゴシック" charset="0"/>
                <a:cs typeface="ＭＳ Ｐゴシック" charset="0"/>
              </a:rPr>
              <a:t>One King 19/30</a:t>
            </a:r>
          </a:p>
        </p:txBody>
      </p:sp>
      <p:pic>
        <p:nvPicPr>
          <p:cNvPr id="133122" name="Picture 2" descr="19.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52400"/>
            <a:ext cx="9144000" cy="664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23" name="Rectangle 3"/>
          <p:cNvSpPr txBox="1">
            <a:spLocks noChangeArrowheads="1"/>
          </p:cNvSpPr>
          <p:nvPr/>
        </p:nvSpPr>
        <p:spPr bwMode="auto">
          <a:xfrm>
            <a:off x="-26988" y="0"/>
            <a:ext cx="9170988" cy="5492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5400" b="1">
                <a:solidFill>
                  <a:srgbClr val="FFFFFF"/>
                </a:solidFill>
                <a:latin typeface="Monotype Corsiva" charset="0"/>
              </a:rPr>
              <a:t>Jesus was easily identifiable</a:t>
            </a:r>
            <a:endParaRPr lang="en-US" b="1">
              <a:solidFill>
                <a:srgbClr val="FFFFFF"/>
              </a:solidFill>
              <a:latin typeface="Arial" charset="0"/>
            </a:endParaRPr>
          </a:p>
        </p:txBody>
      </p:sp>
    </p:spTree>
    <p:extLst>
      <p:ext uri="{BB962C8B-B14F-4D97-AF65-F5344CB8AC3E}">
        <p14:creationId xmlns:p14="http://schemas.microsoft.com/office/powerpoint/2010/main" val="341745662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ChangeArrowheads="1"/>
          </p:cNvSpPr>
          <p:nvPr>
            <p:ph type="ctrTitle"/>
          </p:nvPr>
        </p:nvSpPr>
        <p:spPr>
          <a:xfrm>
            <a:off x="609600" y="-723900"/>
            <a:ext cx="7772400" cy="723900"/>
          </a:xfrm>
        </p:spPr>
        <p:txBody>
          <a:bodyPr/>
          <a:lstStyle/>
          <a:p>
            <a:pPr eaLnBrk="1" hangingPunct="1"/>
            <a:r>
              <a:rPr lang="en-US" sz="3200">
                <a:solidFill>
                  <a:schemeClr val="tx1"/>
                </a:solidFill>
                <a:latin typeface="Arial" charset="0"/>
                <a:ea typeface="ＭＳ Ｐゴシック" charset="0"/>
                <a:cs typeface="ＭＳ Ｐゴシック" charset="0"/>
              </a:rPr>
              <a:t>One King 18/30</a:t>
            </a:r>
          </a:p>
        </p:txBody>
      </p:sp>
      <p:pic>
        <p:nvPicPr>
          <p:cNvPr id="134146" name="Picture 2" descr="18.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147" name="Rectangle 3"/>
          <p:cNvSpPr txBox="1">
            <a:spLocks noChangeArrowheads="1"/>
          </p:cNvSpPr>
          <p:nvPr/>
        </p:nvSpPr>
        <p:spPr bwMode="auto">
          <a:xfrm>
            <a:off x="-26988" y="0"/>
            <a:ext cx="9170988" cy="5492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5400" b="1">
                <a:solidFill>
                  <a:srgbClr val="FFFFFF"/>
                </a:solidFill>
                <a:latin typeface="Monotype Corsiva" charset="0"/>
              </a:rPr>
              <a:t>Wise men came from the East</a:t>
            </a:r>
            <a:endParaRPr lang="en-US" b="1">
              <a:solidFill>
                <a:srgbClr val="FFFFFF"/>
              </a:solidFill>
              <a:latin typeface="Arial" charset="0"/>
            </a:endParaRPr>
          </a:p>
        </p:txBody>
      </p:sp>
    </p:spTree>
    <p:extLst>
      <p:ext uri="{BB962C8B-B14F-4D97-AF65-F5344CB8AC3E}">
        <p14:creationId xmlns:p14="http://schemas.microsoft.com/office/powerpoint/2010/main" val="337124216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3" descr="wiseman gifts ola18422b.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170" name="Title 1"/>
          <p:cNvSpPr>
            <a:spLocks noGrp="1"/>
          </p:cNvSpPr>
          <p:nvPr>
            <p:ph type="title"/>
          </p:nvPr>
        </p:nvSpPr>
        <p:spPr>
          <a:xfrm>
            <a:off x="0" y="5445125"/>
            <a:ext cx="3906838" cy="1028700"/>
          </a:xfrm>
          <a:solidFill>
            <a:schemeClr val="tx1"/>
          </a:solidFill>
        </p:spPr>
        <p:txBody>
          <a:bodyPr anchor="b"/>
          <a:lstStyle/>
          <a:p>
            <a:r>
              <a:rPr lang="en-US" sz="7200">
                <a:solidFill>
                  <a:srgbClr val="FFFFFF"/>
                </a:solidFill>
                <a:latin typeface="Monotype Corsiva" charset="0"/>
                <a:ea typeface="ＭＳ Ｐゴシック" charset="0"/>
                <a:cs typeface="Monotype Corsiva" charset="0"/>
              </a:rPr>
              <a:t>Gifts</a:t>
            </a:r>
          </a:p>
        </p:txBody>
      </p:sp>
    </p:spTree>
    <p:extLst>
      <p:ext uri="{BB962C8B-B14F-4D97-AF65-F5344CB8AC3E}">
        <p14:creationId xmlns:p14="http://schemas.microsoft.com/office/powerpoint/2010/main" val="16090706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6194"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828800"/>
            <a:ext cx="91440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7" name="Title 1"/>
          <p:cNvSpPr>
            <a:spLocks noGrp="1"/>
          </p:cNvSpPr>
          <p:nvPr>
            <p:ph type="ctrTitle"/>
          </p:nvPr>
        </p:nvSpPr>
        <p:spPr>
          <a:xfrm>
            <a:off x="-2576" y="188640"/>
            <a:ext cx="9146576" cy="1368152"/>
          </a:xfrm>
        </p:spPr>
        <p:txBody>
          <a:bodyPr/>
          <a:lstStyle/>
          <a:p>
            <a:pPr eaLnBrk="1" hangingPunct="1">
              <a:defRPr/>
            </a:pPr>
            <a:r>
              <a:rPr lang="en-US" sz="4800" b="1" dirty="0">
                <a:solidFill>
                  <a:schemeClr val="bg1"/>
                </a:solidFill>
                <a:effectLst>
                  <a:glow rad="152400">
                    <a:schemeClr val="tx1"/>
                  </a:glow>
                </a:effectLst>
                <a:ea typeface="ＭＳ Ｐゴシック" charset="0"/>
                <a:cs typeface="Arial"/>
              </a:rPr>
              <a:t>The Jewish leaders </a:t>
            </a:r>
            <a:br>
              <a:rPr lang="en-US" sz="4800" b="1" dirty="0">
                <a:solidFill>
                  <a:schemeClr val="bg1"/>
                </a:solidFill>
                <a:effectLst>
                  <a:glow rad="152400">
                    <a:schemeClr val="tx1"/>
                  </a:glow>
                </a:effectLst>
                <a:ea typeface="ＭＳ Ｐゴシック" charset="0"/>
                <a:cs typeface="Arial"/>
              </a:rPr>
            </a:br>
            <a:r>
              <a:rPr lang="en-US" sz="4800" b="1" dirty="0">
                <a:solidFill>
                  <a:srgbClr val="FFFF00"/>
                </a:solidFill>
                <a:effectLst>
                  <a:glow rad="152400">
                    <a:schemeClr val="tx1"/>
                  </a:glow>
                </a:effectLst>
                <a:ea typeface="ＭＳ Ｐゴシック" charset="0"/>
                <a:cs typeface="Arial"/>
              </a:rPr>
              <a:t>ignored</a:t>
            </a:r>
            <a:r>
              <a:rPr lang="en-US" sz="4800" b="1" dirty="0">
                <a:solidFill>
                  <a:schemeClr val="bg1"/>
                </a:solidFill>
                <a:effectLst>
                  <a:glow rad="152400">
                    <a:schemeClr val="tx1"/>
                  </a:glow>
                </a:effectLst>
                <a:ea typeface="ＭＳ Ｐゴシック" charset="0"/>
                <a:cs typeface="Arial"/>
              </a:rPr>
              <a:t> Him (Matt 2:4-6) </a:t>
            </a:r>
            <a:endParaRPr lang="en-US" sz="3200" b="1" dirty="0">
              <a:solidFill>
                <a:schemeClr val="bg1"/>
              </a:solidFill>
              <a:effectLst>
                <a:glow rad="152400">
                  <a:schemeClr val="tx1"/>
                </a:glow>
              </a:effectLst>
              <a:latin typeface="Arial"/>
              <a:ea typeface="ＭＳ Ｐゴシック" charset="0"/>
              <a:cs typeface="Arial"/>
            </a:endParaRPr>
          </a:p>
        </p:txBody>
      </p:sp>
    </p:spTree>
    <p:extLst>
      <p:ext uri="{BB962C8B-B14F-4D97-AF65-F5344CB8AC3E}">
        <p14:creationId xmlns:p14="http://schemas.microsoft.com/office/powerpoint/2010/main" val="2756129413"/>
      </p:ext>
    </p:extLst>
  </p:cSld>
  <p:clrMapOvr>
    <a:overrideClrMapping bg1="lt1" tx1="dk1" bg2="lt2" tx2="dk2" accent1="accent1" accent2="accent2" accent3="accent3" accent4="accent4" accent5="accent5" accent6="accent6" hlink="hlink" folHlink="folHlink"/>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8242" name="Title 1"/>
          <p:cNvSpPr>
            <a:spLocks noGrp="1"/>
          </p:cNvSpPr>
          <p:nvPr>
            <p:ph type="ctrTitle"/>
          </p:nvPr>
        </p:nvSpPr>
        <p:spPr>
          <a:xfrm>
            <a:off x="0" y="0"/>
            <a:ext cx="4211638" cy="2924175"/>
          </a:xfrm>
          <a:solidFill>
            <a:srgbClr val="000000"/>
          </a:solidFill>
        </p:spPr>
        <p:txBody>
          <a:bodyPr/>
          <a:lstStyle/>
          <a:p>
            <a:pPr eaLnBrk="1" hangingPunct="1"/>
            <a:r>
              <a:rPr lang="en-US" sz="3600" b="1">
                <a:solidFill>
                  <a:schemeClr val="bg1"/>
                </a:solidFill>
                <a:latin typeface="Arial" charset="0"/>
                <a:ea typeface="ＭＳ Ｐゴシック" charset="0"/>
                <a:cs typeface="Arial" charset="0"/>
              </a:rPr>
              <a:t>Bethlehem is only 8 kilometers </a:t>
            </a:r>
            <a:br>
              <a:rPr lang="en-US" sz="3600" b="1">
                <a:solidFill>
                  <a:schemeClr val="bg1"/>
                </a:solidFill>
                <a:latin typeface="Arial" charset="0"/>
                <a:ea typeface="ＭＳ Ｐゴシック" charset="0"/>
                <a:cs typeface="Arial" charset="0"/>
              </a:rPr>
            </a:br>
            <a:r>
              <a:rPr lang="en-US" sz="3600" b="1">
                <a:solidFill>
                  <a:schemeClr val="bg1"/>
                </a:solidFill>
                <a:latin typeface="Arial" charset="0"/>
                <a:ea typeface="ＭＳ Ｐゴシック" charset="0"/>
                <a:cs typeface="Arial" charset="0"/>
              </a:rPr>
              <a:t>(6 miles) south of Jerusalem</a:t>
            </a:r>
            <a:endParaRPr lang="en-US" sz="2000" b="1">
              <a:solidFill>
                <a:schemeClr val="bg1"/>
              </a:solidFill>
              <a:latin typeface="Arial" charset="0"/>
              <a:ea typeface="ＭＳ Ｐゴシック" charset="0"/>
              <a:cs typeface="Arial" charset="0"/>
            </a:endParaRPr>
          </a:p>
        </p:txBody>
      </p:sp>
      <p:grpSp>
        <p:nvGrpSpPr>
          <p:cNvPr id="10" name="Group 9"/>
          <p:cNvGrpSpPr>
            <a:grpSpLocks/>
          </p:cNvGrpSpPr>
          <p:nvPr/>
        </p:nvGrpSpPr>
        <p:grpSpPr bwMode="auto">
          <a:xfrm>
            <a:off x="0" y="4365625"/>
            <a:ext cx="4125913" cy="2454275"/>
            <a:chOff x="1" y="4365104"/>
            <a:chExt cx="4125906" cy="2454589"/>
          </a:xfrm>
        </p:grpSpPr>
        <p:pic>
          <p:nvPicPr>
            <p:cNvPr id="138251"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4365104"/>
              <a:ext cx="4125906" cy="24545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8252" name="Title 1"/>
            <p:cNvSpPr txBox="1">
              <a:spLocks/>
            </p:cNvSpPr>
            <p:nvPr/>
          </p:nvSpPr>
          <p:spPr bwMode="auto">
            <a:xfrm>
              <a:off x="179512" y="6237312"/>
              <a:ext cx="3275856" cy="50405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2800" b="1">
                  <a:solidFill>
                    <a:srgbClr val="FFFFFF"/>
                  </a:solidFill>
                  <a:latin typeface="Arial" charset="0"/>
                  <a:cs typeface="Arial" charset="0"/>
                </a:rPr>
                <a:t>Close Jews</a:t>
              </a:r>
              <a:endParaRPr lang="en-US" sz="1600" b="1">
                <a:solidFill>
                  <a:srgbClr val="FFFFFF"/>
                </a:solidFill>
                <a:latin typeface="Arial" charset="0"/>
                <a:cs typeface="Arial" charset="0"/>
              </a:endParaRPr>
            </a:p>
          </p:txBody>
        </p:sp>
      </p:grpSp>
      <p:grpSp>
        <p:nvGrpSpPr>
          <p:cNvPr id="11" name="Group 10"/>
          <p:cNvGrpSpPr>
            <a:grpSpLocks/>
          </p:cNvGrpSpPr>
          <p:nvPr/>
        </p:nvGrpSpPr>
        <p:grpSpPr bwMode="auto">
          <a:xfrm>
            <a:off x="5668963" y="4365625"/>
            <a:ext cx="3224212" cy="2578100"/>
            <a:chOff x="5669744" y="4365104"/>
            <a:chExt cx="3222736" cy="2578188"/>
          </a:xfrm>
        </p:grpSpPr>
        <p:pic>
          <p:nvPicPr>
            <p:cNvPr id="138249" name="Picture 5"/>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669744" y="4365104"/>
              <a:ext cx="3222735" cy="257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8250" name="Title 1"/>
            <p:cNvSpPr txBox="1">
              <a:spLocks/>
            </p:cNvSpPr>
            <p:nvPr/>
          </p:nvSpPr>
          <p:spPr bwMode="auto">
            <a:xfrm>
              <a:off x="5688632" y="6237312"/>
              <a:ext cx="3203848" cy="50405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2800" b="1">
                  <a:solidFill>
                    <a:srgbClr val="FFFFFF"/>
                  </a:solidFill>
                  <a:latin typeface="Arial" charset="0"/>
                  <a:cs typeface="Arial" charset="0"/>
                </a:rPr>
                <a:t>Distant Gentiles</a:t>
              </a:r>
              <a:endParaRPr lang="en-US" sz="1600" b="1">
                <a:solidFill>
                  <a:srgbClr val="FFFFFF"/>
                </a:solidFill>
                <a:latin typeface="Arial" charset="0"/>
                <a:cs typeface="Arial" charset="0"/>
              </a:endParaRPr>
            </a:p>
          </p:txBody>
        </p:sp>
      </p:grpSp>
      <p:pic>
        <p:nvPicPr>
          <p:cNvPr id="4" name="Picture 3"/>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948488" y="4689475"/>
            <a:ext cx="2195512" cy="2195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771775" y="5146675"/>
            <a:ext cx="1339850" cy="171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8247" name="Title 1"/>
          <p:cNvSpPr txBox="1">
            <a:spLocks/>
          </p:cNvSpPr>
          <p:nvPr/>
        </p:nvSpPr>
        <p:spPr bwMode="auto">
          <a:xfrm>
            <a:off x="5435600" y="3716338"/>
            <a:ext cx="3708400" cy="86518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3600" b="1">
                <a:solidFill>
                  <a:srgbClr val="FFFFFF"/>
                </a:solidFill>
                <a:latin typeface="Arial" charset="0"/>
                <a:cs typeface="Arial" charset="0"/>
              </a:rPr>
              <a:t>Bethlehem</a:t>
            </a:r>
            <a:endParaRPr lang="en-US" sz="2000" b="1">
              <a:solidFill>
                <a:srgbClr val="FFFFFF"/>
              </a:solidFill>
              <a:latin typeface="Arial" charset="0"/>
              <a:cs typeface="Arial" charset="0"/>
            </a:endParaRPr>
          </a:p>
        </p:txBody>
      </p:sp>
      <p:sp>
        <p:nvSpPr>
          <p:cNvPr id="13" name="Bent Arrow 12"/>
          <p:cNvSpPr/>
          <p:nvPr/>
        </p:nvSpPr>
        <p:spPr>
          <a:xfrm rot="8562626">
            <a:off x="5135563" y="3189288"/>
            <a:ext cx="963612" cy="1225550"/>
          </a:xfrm>
          <a:prstGeom prst="ben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2400">
              <a:solidFill>
                <a:srgbClr val="000000"/>
              </a:solidFill>
              <a:latin typeface="Arial"/>
            </a:endParaRPr>
          </a:p>
        </p:txBody>
      </p:sp>
    </p:spTree>
    <p:extLst>
      <p:ext uri="{BB962C8B-B14F-4D97-AF65-F5344CB8AC3E}">
        <p14:creationId xmlns:p14="http://schemas.microsoft.com/office/powerpoint/2010/main" val="4114210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nodeType="afterGroup">
                            <p:stCondLst>
                              <p:cond delay="0"/>
                            </p:stCondLst>
                            <p:childTnLst>
                              <p:par>
                                <p:cTn id="13" presetID="25"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par>
                          <p:cTn id="27" fill="hold" nodeType="afterGroup">
                            <p:stCondLst>
                              <p:cond delay="0"/>
                            </p:stCondLst>
                            <p:childTnLst>
                              <p:par>
                                <p:cTn id="28" presetID="25"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3" dur="1000" fill="hold"/>
                                        <p:tgtEl>
                                          <p:spTgt spid="4"/>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7"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62"/>
            <a:ext cx="9144000" cy="1428750"/>
          </a:xfrm>
          <a:effectLst>
            <a:outerShdw blurRad="63500" dist="35921" dir="2700000" algn="ctr" rotWithShape="0">
              <a:schemeClr val="tx2">
                <a:alpha val="74998"/>
              </a:schemeClr>
            </a:outerShdw>
          </a:effectLst>
        </p:spPr>
        <p:txBody>
          <a:bodyPr/>
          <a:lstStyle/>
          <a:p>
            <a:pPr>
              <a:defRPr/>
            </a:pPr>
            <a:r>
              <a:rPr lang="en-US" sz="5400" b="1" i="1" dirty="0">
                <a:effectLst>
                  <a:glow rad="876300">
                    <a:schemeClr val="tx1"/>
                  </a:glow>
                </a:effectLst>
                <a:latin typeface="Arial" charset="0"/>
                <a:ea typeface="ＭＳ Ｐゴシック" charset="0"/>
                <a:cs typeface="ＭＳ Ｐゴシック" charset="0"/>
              </a:rPr>
              <a:t>3 SERMONS</a:t>
            </a:r>
          </a:p>
        </p:txBody>
      </p:sp>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latin typeface="Helvetica Neue Black Condensed"/>
                <a:ea typeface="ＭＳ Ｐゴシック" charset="0"/>
                <a:cs typeface="Helvetica Neue Black Condensed"/>
              </a:rPr>
              <a:t>"LISTEN!"</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(1:2)</a:t>
            </a:r>
          </a:p>
        </p:txBody>
      </p:sp>
      <p:sp>
        <p:nvSpPr>
          <p:cNvPr id="5" name="Rectangle 2"/>
          <p:cNvSpPr txBox="1">
            <a:spLocks noChangeArrowheads="1"/>
          </p:cNvSpPr>
          <p:nvPr/>
        </p:nvSpPr>
        <p:spPr bwMode="auto">
          <a:xfrm>
            <a:off x="3179372"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latin typeface="Helvetica Neue Black Condensed"/>
                <a:ea typeface="ＭＳ Ｐゴシック" charset="0"/>
                <a:cs typeface="Helvetica Neue Black Condensed"/>
              </a:rPr>
              <a:t>"LISTEN!"</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(3:1)</a:t>
            </a:r>
          </a:p>
        </p:txBody>
      </p:sp>
      <p:sp>
        <p:nvSpPr>
          <p:cNvPr id="6" name="Rectangle 2"/>
          <p:cNvSpPr txBox="1">
            <a:spLocks noChangeArrowheads="1"/>
          </p:cNvSpPr>
          <p:nvPr/>
        </p:nvSpPr>
        <p:spPr bwMode="auto">
          <a:xfrm>
            <a:off x="6196412"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latin typeface="Helvetica Neue Black Condensed"/>
                <a:ea typeface="ＭＳ Ｐゴシック" charset="0"/>
                <a:cs typeface="Helvetica Neue Black Condensed"/>
              </a:rPr>
              <a:t>"LISTEN!"</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(6:1)</a:t>
            </a:r>
          </a:p>
        </p:txBody>
      </p:sp>
      <p:sp>
        <p:nvSpPr>
          <p:cNvPr id="8" name="Rectangle 2"/>
          <p:cNvSpPr txBox="1">
            <a:spLocks noChangeArrowheads="1"/>
          </p:cNvSpPr>
          <p:nvPr/>
        </p:nvSpPr>
        <p:spPr bwMode="auto">
          <a:xfrm>
            <a:off x="162333" y="1158875"/>
            <a:ext cx="5860251" cy="3789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i="1" dirty="0">
                <a:solidFill>
                  <a:srgbClr val="FFFFFF"/>
                </a:solidFill>
                <a:effectLst>
                  <a:glow rad="368300">
                    <a:srgbClr val="000000"/>
                  </a:glow>
                </a:effectLst>
                <a:latin typeface="Arial" charset="0"/>
                <a:ea typeface="ＭＳ Ｐゴシック" charset="0"/>
                <a:cs typeface="ＭＳ Ｐゴシック" charset="0"/>
              </a:rPr>
              <a:t>III. God gives </a:t>
            </a:r>
            <a:r>
              <a:rPr lang="en-US" sz="4800" b="1" i="1" dirty="0">
                <a:solidFill>
                  <a:srgbClr val="FFFF00"/>
                </a:solidFill>
                <a:effectLst>
                  <a:glow rad="368300">
                    <a:srgbClr val="000000"/>
                  </a:glow>
                </a:effectLst>
                <a:latin typeface="Arial" charset="0"/>
                <a:ea typeface="ＭＳ Ｐゴシック" charset="0"/>
                <a:cs typeface="ＭＳ Ｐゴシック" charset="0"/>
              </a:rPr>
              <a:t>hope </a:t>
            </a:r>
            <a:r>
              <a:rPr lang="en-US" sz="4800" b="1" i="1" dirty="0">
                <a:solidFill>
                  <a:srgbClr val="FFFFFF"/>
                </a:solidFill>
                <a:effectLst>
                  <a:glow rad="368300">
                    <a:srgbClr val="000000"/>
                  </a:glow>
                </a:effectLst>
                <a:latin typeface="Arial" charset="0"/>
                <a:ea typeface="ＭＳ Ｐゴシック" charset="0"/>
                <a:cs typeface="ＭＳ Ｐゴシック" charset="0"/>
              </a:rPr>
              <a:t>to the generous </a:t>
            </a:r>
            <a:br>
              <a:rPr lang="en-US" sz="4800" b="1" i="1" dirty="0">
                <a:solidFill>
                  <a:srgbClr val="FFFFFF"/>
                </a:solidFill>
                <a:effectLst>
                  <a:glow rad="368300">
                    <a:srgbClr val="000000"/>
                  </a:glow>
                </a:effectLst>
                <a:latin typeface="Arial" charset="0"/>
                <a:ea typeface="ＭＳ Ｐゴシック" charset="0"/>
                <a:cs typeface="ＭＳ Ｐゴシック" charset="0"/>
              </a:rPr>
            </a:br>
            <a:r>
              <a:rPr lang="en-US" sz="4800" b="1" i="1" dirty="0">
                <a:solidFill>
                  <a:srgbClr val="FFFFFF"/>
                </a:solidFill>
                <a:effectLst>
                  <a:glow rad="368300">
                    <a:srgbClr val="000000"/>
                  </a:glow>
                </a:effectLst>
                <a:latin typeface="Arial" charset="0"/>
                <a:ea typeface="ＭＳ Ｐゴシック" charset="0"/>
                <a:cs typeface="ＭＳ Ｐゴシック" charset="0"/>
              </a:rPr>
              <a:t>(6–7).</a:t>
            </a:r>
          </a:p>
        </p:txBody>
      </p:sp>
      <p:sp>
        <p:nvSpPr>
          <p:cNvPr id="9" name="Rectangle 2">
            <a:extLst>
              <a:ext uri="{FF2B5EF4-FFF2-40B4-BE49-F238E27FC236}">
                <a16:creationId xmlns:a16="http://schemas.microsoft.com/office/drawing/2014/main" id="{1AAFC65E-F541-B546-BC14-CE8BDD56A28E}"/>
              </a:ext>
            </a:extLst>
          </p:cNvPr>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a:solidFill>
                  <a:srgbClr val="FFFFFF"/>
                </a:solidFill>
                <a:effectLst>
                  <a:glow rad="876300">
                    <a:srgbClr val="000000"/>
                  </a:glow>
                </a:effectLst>
                <a:latin typeface="Arial" charset="0"/>
                <a:ea typeface="ＭＳ Ｐゴシック" charset="0"/>
                <a:cs typeface="ＭＳ Ｐゴシック" charset="0"/>
              </a:rPr>
              <a:t>MICAH: WHY YOU SHOULD BE GENEROUS</a:t>
            </a:r>
          </a:p>
        </p:txBody>
      </p:sp>
    </p:spTree>
    <p:extLst>
      <p:ext uri="{BB962C8B-B14F-4D97-AF65-F5344CB8AC3E}">
        <p14:creationId xmlns:p14="http://schemas.microsoft.com/office/powerpoint/2010/main" val="16778025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par>
                          <p:cTn id="16" fill="hold">
                            <p:stCondLst>
                              <p:cond delay="2000"/>
                            </p:stCondLst>
                            <p:childTnLst>
                              <p:par>
                                <p:cTn id="17" presetID="5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Scale>
                                      <p:cBhvr>
                                        <p:cTn id="19"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
                                        </p:tgtEl>
                                        <p:attrNameLst>
                                          <p:attrName>ppt_x</p:attrName>
                                          <p:attrName>ppt_y</p:attrName>
                                        </p:attrNameLst>
                                      </p:cBhvr>
                                    </p:animMotion>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1765"/>
            <a:ext cx="9144000" cy="7315200"/>
          </a:xfrm>
          <a:prstGeom prst="rect">
            <a:avLst/>
          </a:prstGeom>
        </p:spPr>
      </p:pic>
      <p:sp>
        <p:nvSpPr>
          <p:cNvPr id="900098" name="Rectangle 2"/>
          <p:cNvSpPr>
            <a:spLocks noGrp="1" noChangeArrowheads="1"/>
          </p:cNvSpPr>
          <p:nvPr>
            <p:ph type="ctrTitle"/>
          </p:nvPr>
        </p:nvSpPr>
        <p:spPr>
          <a:xfrm>
            <a:off x="0" y="-96963"/>
            <a:ext cx="9144000" cy="1001506"/>
          </a:xfrm>
          <a:solidFill>
            <a:schemeClr val="tx1"/>
          </a:solidFill>
          <a:effectLst/>
        </p:spPr>
        <p:txBody>
          <a:bodyPr/>
          <a:lstStyle/>
          <a:p>
            <a:pPr>
              <a:defRPr/>
            </a:pPr>
            <a:r>
              <a:rPr lang="en-US" sz="5400" b="1" dirty="0">
                <a:effectLst/>
                <a:latin typeface="Arial" charset="0"/>
                <a:ea typeface="ＭＳ Ｐゴシック" charset="0"/>
                <a:cs typeface="ＭＳ Ｐゴシック" charset="0"/>
              </a:rPr>
              <a:t>Jewish Loss of Land</a:t>
            </a:r>
          </a:p>
        </p:txBody>
      </p:sp>
    </p:spTree>
    <p:extLst>
      <p:ext uri="{BB962C8B-B14F-4D97-AF65-F5344CB8AC3E}">
        <p14:creationId xmlns:p14="http://schemas.microsoft.com/office/powerpoint/2010/main" val="277357280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85138"/>
            <a:ext cx="9220800" cy="5372862"/>
          </a:xfrm>
          <a:prstGeom prst="rect">
            <a:avLst/>
          </a:prstGeom>
        </p:spPr>
      </p:pic>
      <p:sp>
        <p:nvSpPr>
          <p:cNvPr id="900098" name="Rectangle 2"/>
          <p:cNvSpPr>
            <a:spLocks noGrp="1" noChangeArrowheads="1"/>
          </p:cNvSpPr>
          <p:nvPr>
            <p:ph type="ctrTitle"/>
          </p:nvPr>
        </p:nvSpPr>
        <p:spPr>
          <a:xfrm>
            <a:off x="0" y="1"/>
            <a:ext cx="9144000" cy="1484784"/>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Unseen Hand</a:t>
            </a:r>
          </a:p>
        </p:txBody>
      </p:sp>
      <p:sp>
        <p:nvSpPr>
          <p:cNvPr id="4" name="Rectangle 2">
            <a:extLst>
              <a:ext uri="{FF2B5EF4-FFF2-40B4-BE49-F238E27FC236}">
                <a16:creationId xmlns:a16="http://schemas.microsoft.com/office/drawing/2014/main" id="{4139CCC0-20A2-A442-91D1-E8A63358E94D}"/>
              </a:ext>
            </a:extLst>
          </p:cNvPr>
          <p:cNvSpPr txBox="1">
            <a:spLocks noChangeArrowheads="1"/>
          </p:cNvSpPr>
          <p:nvPr/>
        </p:nvSpPr>
        <p:spPr bwMode="auto">
          <a:xfrm>
            <a:off x="546410" y="2821258"/>
            <a:ext cx="2587083" cy="457201"/>
          </a:xfrm>
          <a:prstGeom prst="rect">
            <a:avLst/>
          </a:prstGeom>
          <a:solidFill>
            <a:schemeClr val="tx1"/>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effectLst>
                  <a:glow rad="127000">
                    <a:schemeClr val="tx1"/>
                  </a:glow>
                </a:effectLst>
                <a:latin typeface="Arial" charset="0"/>
                <a:ea typeface="ＭＳ Ｐゴシック" charset="0"/>
                <a:cs typeface="ＭＳ Ｐゴシック" charset="0"/>
              </a:rPr>
              <a:t>Israel’s Enemies</a:t>
            </a:r>
          </a:p>
        </p:txBody>
      </p:sp>
      <p:sp>
        <p:nvSpPr>
          <p:cNvPr id="5" name="Rectangle 2">
            <a:extLst>
              <a:ext uri="{FF2B5EF4-FFF2-40B4-BE49-F238E27FC236}">
                <a16:creationId xmlns:a16="http://schemas.microsoft.com/office/drawing/2014/main" id="{05500965-6818-8544-99EA-758DBC359B43}"/>
              </a:ext>
            </a:extLst>
          </p:cNvPr>
          <p:cNvSpPr txBox="1">
            <a:spLocks noChangeArrowheads="1"/>
          </p:cNvSpPr>
          <p:nvPr/>
        </p:nvSpPr>
        <p:spPr bwMode="auto">
          <a:xfrm>
            <a:off x="4850780" y="3334215"/>
            <a:ext cx="1226635" cy="457201"/>
          </a:xfrm>
          <a:prstGeom prst="rect">
            <a:avLst/>
          </a:prstGeom>
          <a:solidFill>
            <a:schemeClr val="tx1"/>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effectLst>
                  <a:glow rad="127000">
                    <a:schemeClr val="tx1"/>
                  </a:glow>
                </a:effectLst>
                <a:latin typeface="Arial" charset="0"/>
                <a:ea typeface="ＭＳ Ｐゴシック" charset="0"/>
                <a:cs typeface="ＭＳ Ｐゴシック" charset="0"/>
              </a:rPr>
              <a:t>Israel</a:t>
            </a:r>
          </a:p>
        </p:txBody>
      </p:sp>
    </p:spTree>
    <p:extLst>
      <p:ext uri="{BB962C8B-B14F-4D97-AF65-F5344CB8AC3E}">
        <p14:creationId xmlns:p14="http://schemas.microsoft.com/office/powerpoint/2010/main" val="359683360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16" y="13180"/>
            <a:ext cx="9133362" cy="6082819"/>
          </a:xfrm>
          <a:prstGeom prst="rect">
            <a:avLst/>
          </a:prstGeom>
        </p:spPr>
      </p:pic>
      <p:sp>
        <p:nvSpPr>
          <p:cNvPr id="900098" name="Rectangle 2"/>
          <p:cNvSpPr>
            <a:spLocks noGrp="1" noChangeArrowheads="1"/>
          </p:cNvSpPr>
          <p:nvPr>
            <p:ph type="ctrTitle"/>
          </p:nvPr>
        </p:nvSpPr>
        <p:spPr>
          <a:xfrm>
            <a:off x="0" y="3933056"/>
            <a:ext cx="9144000" cy="2807469"/>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mr-IN" sz="2400" b="1" kern="1200">
                <a:effectLst>
                  <a:glow rad="127000">
                    <a:schemeClr val="tx1"/>
                  </a:glow>
                </a:effectLst>
                <a:latin typeface="Arial" charset="0"/>
                <a:ea typeface="ＭＳ Ｐゴシック" charset="0"/>
                <a:cs typeface="ＭＳ Ｐゴシック" charset="0"/>
              </a:rPr>
              <a:t>"</a:t>
            </a:r>
            <a:r>
              <a:rPr lang="en-US" sz="2400" b="1" kern="1200">
                <a:effectLst>
                  <a:glow rad="127000">
                    <a:schemeClr val="tx1"/>
                  </a:glow>
                </a:effectLst>
                <a:latin typeface="Arial" charset="0"/>
                <a:ea typeface="ＭＳ Ｐゴシック" charset="0"/>
                <a:cs typeface="ＭＳ Ｐゴシック" charset="0"/>
              </a:rPr>
              <a:t>The remnant left in Israel </a:t>
            </a:r>
            <a:br>
              <a:rPr lang="en-US" sz="2400" b="1" kern="1200">
                <a:effectLst>
                  <a:glow rad="127000">
                    <a:schemeClr val="tx1"/>
                  </a:glow>
                </a:effectLst>
                <a:latin typeface="Arial" charset="0"/>
                <a:ea typeface="ＭＳ Ｐゴシック" charset="0"/>
                <a:cs typeface="ＭＳ Ｐゴシック" charset="0"/>
              </a:rPr>
            </a:br>
            <a:r>
              <a:rPr lang="en-US" sz="2400" b="1" kern="1200">
                <a:effectLst>
                  <a:glow rad="127000">
                    <a:schemeClr val="tx1"/>
                  </a:glow>
                </a:effectLst>
                <a:latin typeface="Arial" charset="0"/>
                <a:ea typeface="ＭＳ Ｐゴシック" charset="0"/>
                <a:cs typeface="ＭＳ Ｐゴシック" charset="0"/>
              </a:rPr>
              <a:t>will take their place among the nations. </a:t>
            </a:r>
            <a:br>
              <a:rPr lang="en-US" sz="2400" b="1" kern="1200">
                <a:effectLst>
                  <a:glow rad="127000">
                    <a:schemeClr val="tx1"/>
                  </a:glow>
                </a:effectLst>
                <a:latin typeface="Arial" charset="0"/>
                <a:ea typeface="ＭＳ Ｐゴシック" charset="0"/>
                <a:cs typeface="ＭＳ Ｐゴシック" charset="0"/>
              </a:rPr>
            </a:br>
            <a:r>
              <a:rPr lang="en-US" sz="2400" b="1" kern="1200">
                <a:effectLst>
                  <a:glow rad="127000">
                    <a:schemeClr val="tx1"/>
                  </a:glow>
                </a:effectLst>
                <a:latin typeface="Arial" charset="0"/>
                <a:ea typeface="ＭＳ Ｐゴシック" charset="0"/>
                <a:cs typeface="ＭＳ Ｐゴシック" charset="0"/>
              </a:rPr>
              <a:t>They will be like a lion among the animals of the forest, like a strong young lion among flocks of sheep and goats, pouncing and tearing as they go with no rescuer in sight. </a:t>
            </a:r>
            <a:r>
              <a:rPr lang="en-US" sz="2400" b="1" kern="1200" baseline="30000">
                <a:effectLst>
                  <a:glow rad="127000">
                    <a:schemeClr val="tx1"/>
                  </a:glow>
                </a:effectLst>
                <a:latin typeface="Arial" charset="0"/>
                <a:ea typeface="ＭＳ Ｐゴシック" charset="0"/>
                <a:cs typeface="ＭＳ Ｐゴシック" charset="0"/>
              </a:rPr>
              <a:t>9</a:t>
            </a:r>
            <a:r>
              <a:rPr lang="en-US" sz="2400" b="1" kern="1200">
                <a:effectLst>
                  <a:glow rad="127000">
                    <a:schemeClr val="tx1"/>
                  </a:glow>
                </a:effectLst>
                <a:latin typeface="Arial" charset="0"/>
                <a:ea typeface="ＭＳ Ｐゴシック" charset="0"/>
                <a:cs typeface="ＭＳ Ｐゴシック" charset="0"/>
              </a:rPr>
              <a:t>The people of Israel will stand up to their foes, and all their enemies will be wiped out</a:t>
            </a:r>
            <a:r>
              <a:rPr lang="mr-IN" sz="2400" b="1" kern="1200">
                <a:effectLst>
                  <a:glow rad="127000">
                    <a:schemeClr val="tx1"/>
                  </a:glow>
                </a:effectLst>
                <a:latin typeface="Arial" charset="0"/>
                <a:ea typeface="ＭＳ Ｐゴシック" charset="0"/>
                <a:cs typeface="ＭＳ Ｐゴシック" charset="0"/>
              </a:rPr>
              <a:t>"</a:t>
            </a:r>
            <a:r>
              <a:rPr lang="en-US" sz="2400" b="1" kern="1200">
                <a:effectLst>
                  <a:glow rad="127000">
                    <a:schemeClr val="tx1"/>
                  </a:glow>
                </a:effectLst>
                <a:latin typeface="Arial" charset="0"/>
                <a:ea typeface="ＭＳ Ｐゴシック" charset="0"/>
                <a:cs typeface="ＭＳ Ｐゴシック" charset="0"/>
              </a:rPr>
              <a:t> (Micah 5:8-9 NLT).</a:t>
            </a:r>
          </a:p>
        </p:txBody>
      </p:sp>
      <p:sp>
        <p:nvSpPr>
          <p:cNvPr id="4" name="Rectangle 2"/>
          <p:cNvSpPr txBox="1">
            <a:spLocks noChangeArrowheads="1"/>
          </p:cNvSpPr>
          <p:nvPr/>
        </p:nvSpPr>
        <p:spPr bwMode="auto">
          <a:xfrm>
            <a:off x="395536" y="16642"/>
            <a:ext cx="9144000" cy="10081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3200" b="1" dirty="0">
                <a:solidFill>
                  <a:srgbClr val="FFFFFF"/>
                </a:solidFill>
                <a:effectLst>
                  <a:glow rad="127000">
                    <a:srgbClr val="000000"/>
                  </a:glow>
                </a:effectLst>
                <a:latin typeface="Arial" charset="0"/>
                <a:ea typeface="ＭＳ Ｐゴシック" charset="0"/>
                <a:cs typeface="ＭＳ Ｐゴシック" charset="0"/>
              </a:rPr>
              <a:t>Jesus the Victor </a:t>
            </a:r>
            <a:br>
              <a:rPr lang="en-US" sz="3200" b="1" dirty="0">
                <a:solidFill>
                  <a:srgbClr val="FFFFFF"/>
                </a:solidFill>
                <a:effectLst>
                  <a:glow rad="127000">
                    <a:srgbClr val="000000"/>
                  </a:glow>
                </a:effectLst>
                <a:latin typeface="Arial" charset="0"/>
                <a:ea typeface="ＭＳ Ｐゴシック" charset="0"/>
                <a:cs typeface="ＭＳ Ｐゴシック" charset="0"/>
              </a:rPr>
            </a:br>
            <a:r>
              <a:rPr lang="en-US" sz="3200" b="1" dirty="0">
                <a:solidFill>
                  <a:srgbClr val="FFFFFF"/>
                </a:solidFill>
                <a:effectLst>
                  <a:glow rad="127000">
                    <a:srgbClr val="000000"/>
                  </a:glow>
                </a:effectLst>
                <a:latin typeface="Arial" charset="0"/>
                <a:ea typeface="ＭＳ Ｐゴシック" charset="0"/>
                <a:cs typeface="ＭＳ Ｐゴシック" charset="0"/>
              </a:rPr>
              <a:t>(Revelation 19:11)</a:t>
            </a:r>
          </a:p>
        </p:txBody>
      </p:sp>
    </p:spTree>
    <p:extLst>
      <p:ext uri="{BB962C8B-B14F-4D97-AF65-F5344CB8AC3E}">
        <p14:creationId xmlns:p14="http://schemas.microsoft.com/office/powerpoint/2010/main" val="228304956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5733256"/>
            <a:ext cx="9144000" cy="1007269"/>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Mount of Olives</a:t>
            </a:r>
          </a:p>
        </p:txBody>
      </p:sp>
      <p:sp>
        <p:nvSpPr>
          <p:cNvPr id="4" name="Rectangle 2"/>
          <p:cNvSpPr txBox="1">
            <a:spLocks noChangeArrowheads="1"/>
          </p:cNvSpPr>
          <p:nvPr/>
        </p:nvSpPr>
        <p:spPr bwMode="auto">
          <a:xfrm>
            <a:off x="0" y="2420888"/>
            <a:ext cx="9144000" cy="10072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dirty="0">
                <a:solidFill>
                  <a:srgbClr val="FFFFFF"/>
                </a:solidFill>
                <a:effectLst>
                  <a:glow rad="127000">
                    <a:srgbClr val="000000"/>
                  </a:glow>
                </a:effectLst>
                <a:latin typeface="Arial" charset="0"/>
                <a:ea typeface="ＭＳ Ｐゴシック" charset="0"/>
                <a:cs typeface="ＭＳ Ｐゴシック" charset="0"/>
              </a:rPr>
              <a:t>Kidron Valley</a:t>
            </a:r>
          </a:p>
        </p:txBody>
      </p:sp>
      <p:sp>
        <p:nvSpPr>
          <p:cNvPr id="5" name="Rectangle 2"/>
          <p:cNvSpPr txBox="1">
            <a:spLocks noChangeArrowheads="1"/>
          </p:cNvSpPr>
          <p:nvPr/>
        </p:nvSpPr>
        <p:spPr bwMode="auto">
          <a:xfrm>
            <a:off x="3779912" y="260648"/>
            <a:ext cx="5364088" cy="10072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dirty="0">
                <a:solidFill>
                  <a:srgbClr val="FFFFFF"/>
                </a:solidFill>
                <a:effectLst>
                  <a:glow rad="127000">
                    <a:srgbClr val="000000"/>
                  </a:glow>
                </a:effectLst>
                <a:latin typeface="Arial" charset="0"/>
                <a:ea typeface="ＭＳ Ｐゴシック" charset="0"/>
                <a:cs typeface="ＭＳ Ｐゴシック" charset="0"/>
              </a:rPr>
              <a:t>Eastern Gate</a:t>
            </a:r>
          </a:p>
        </p:txBody>
      </p:sp>
    </p:spTree>
    <p:extLst>
      <p:ext uri="{BB962C8B-B14F-4D97-AF65-F5344CB8AC3E}">
        <p14:creationId xmlns:p14="http://schemas.microsoft.com/office/powerpoint/2010/main" val="419267052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Micah 6</a:t>
            </a:r>
          </a:p>
        </p:txBody>
      </p:sp>
    </p:spTree>
    <p:extLst>
      <p:ext uri="{BB962C8B-B14F-4D97-AF65-F5344CB8AC3E}">
        <p14:creationId xmlns:p14="http://schemas.microsoft.com/office/powerpoint/2010/main" val="219456918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62"/>
            <a:ext cx="9144000" cy="1428750"/>
          </a:xfrm>
          <a:effectLst>
            <a:outerShdw blurRad="63500" dist="35921" dir="2700000" algn="ctr" rotWithShape="0">
              <a:schemeClr val="tx2">
                <a:alpha val="74998"/>
              </a:schemeClr>
            </a:outerShdw>
          </a:effectLst>
        </p:spPr>
        <p:txBody>
          <a:bodyPr/>
          <a:lstStyle/>
          <a:p>
            <a:pPr>
              <a:defRPr/>
            </a:pPr>
            <a:r>
              <a:rPr lang="en-US" sz="5400" b="1" i="1" dirty="0">
                <a:effectLst>
                  <a:glow rad="876300">
                    <a:schemeClr val="tx1"/>
                  </a:glow>
                </a:effectLst>
                <a:latin typeface="Arial" charset="0"/>
                <a:ea typeface="ＭＳ Ｐゴシック" charset="0"/>
                <a:cs typeface="ＭＳ Ｐゴシック" charset="0"/>
              </a:rPr>
              <a:t>MICAH'S 3 SERMONS</a:t>
            </a:r>
          </a:p>
        </p:txBody>
      </p:sp>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latin typeface="Helvetica Neue Black Condensed"/>
                <a:ea typeface="ＭＳ Ｐゴシック" charset="0"/>
                <a:cs typeface="Helvetica Neue Black Condensed"/>
              </a:rPr>
              <a:t>"LISTEN!"</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(1:2)</a:t>
            </a:r>
          </a:p>
        </p:txBody>
      </p:sp>
      <p:sp>
        <p:nvSpPr>
          <p:cNvPr id="5" name="Rectangle 2"/>
          <p:cNvSpPr txBox="1">
            <a:spLocks noChangeArrowheads="1"/>
          </p:cNvSpPr>
          <p:nvPr/>
        </p:nvSpPr>
        <p:spPr bwMode="auto">
          <a:xfrm>
            <a:off x="3179372"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latin typeface="Helvetica Neue Black Condensed"/>
                <a:ea typeface="ＭＳ Ｐゴシック" charset="0"/>
                <a:cs typeface="Helvetica Neue Black Condensed"/>
              </a:rPr>
              <a:t>"LISTEN!"</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(3:1)</a:t>
            </a:r>
          </a:p>
        </p:txBody>
      </p:sp>
      <p:sp>
        <p:nvSpPr>
          <p:cNvPr id="6" name="Rectangle 2"/>
          <p:cNvSpPr txBox="1">
            <a:spLocks noChangeArrowheads="1"/>
          </p:cNvSpPr>
          <p:nvPr/>
        </p:nvSpPr>
        <p:spPr bwMode="auto">
          <a:xfrm>
            <a:off x="6196412"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latin typeface="Helvetica Neue Black Condensed"/>
                <a:ea typeface="ＭＳ Ｐゴシック" charset="0"/>
                <a:cs typeface="Helvetica Neue Black Condensed"/>
              </a:rPr>
              <a:t>"LISTEN!"</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(6:1)</a:t>
            </a:r>
          </a:p>
        </p:txBody>
      </p:sp>
      <p:sp>
        <p:nvSpPr>
          <p:cNvPr id="7"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a:solidFill>
                  <a:srgbClr val="FFFFFF"/>
                </a:solidFill>
                <a:effectLst>
                  <a:glow rad="876300">
                    <a:srgbClr val="000000"/>
                  </a:glow>
                </a:effectLst>
                <a:latin typeface="Arial" charset="0"/>
                <a:ea typeface="ＭＳ Ｐゴシック" charset="0"/>
                <a:cs typeface="ＭＳ Ｐゴシック" charset="0"/>
              </a:rPr>
              <a:t>WHY YOU SHOULD BE GENEROUS</a:t>
            </a:r>
          </a:p>
        </p:txBody>
      </p:sp>
      <p:sp>
        <p:nvSpPr>
          <p:cNvPr id="8" name="Rectangle 2"/>
          <p:cNvSpPr txBox="1">
            <a:spLocks noChangeArrowheads="1"/>
          </p:cNvSpPr>
          <p:nvPr/>
        </p:nvSpPr>
        <p:spPr bwMode="auto">
          <a:xfrm>
            <a:off x="162333" y="1158875"/>
            <a:ext cx="5860251" cy="3789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i="1" dirty="0">
                <a:solidFill>
                  <a:srgbClr val="FFFFFF"/>
                </a:solidFill>
                <a:effectLst>
                  <a:glow rad="368300">
                    <a:srgbClr val="000000"/>
                  </a:glow>
                </a:effectLst>
                <a:latin typeface="Arial" charset="0"/>
                <a:ea typeface="ＭＳ Ｐゴシック" charset="0"/>
                <a:cs typeface="ＭＳ Ｐゴシック" charset="0"/>
              </a:rPr>
              <a:t>III. God gives </a:t>
            </a:r>
            <a:r>
              <a:rPr lang="en-US" sz="4800" b="1" i="1" dirty="0">
                <a:solidFill>
                  <a:srgbClr val="FFFF00"/>
                </a:solidFill>
                <a:effectLst>
                  <a:glow rad="368300">
                    <a:srgbClr val="000000"/>
                  </a:glow>
                </a:effectLst>
                <a:latin typeface="Arial" charset="0"/>
                <a:ea typeface="ＭＳ Ｐゴシック" charset="0"/>
                <a:cs typeface="ＭＳ Ｐゴシック" charset="0"/>
              </a:rPr>
              <a:t>hope </a:t>
            </a:r>
            <a:r>
              <a:rPr lang="en-US" sz="4800" b="1" i="1" dirty="0">
                <a:solidFill>
                  <a:srgbClr val="FFFFFF"/>
                </a:solidFill>
                <a:effectLst>
                  <a:glow rad="368300">
                    <a:srgbClr val="000000"/>
                  </a:glow>
                </a:effectLst>
                <a:latin typeface="Arial" charset="0"/>
                <a:ea typeface="ＭＳ Ｐゴシック" charset="0"/>
                <a:cs typeface="ＭＳ Ｐゴシック" charset="0"/>
              </a:rPr>
              <a:t>to the generous (Micah 6–7).</a:t>
            </a:r>
          </a:p>
        </p:txBody>
      </p:sp>
    </p:spTree>
    <p:extLst>
      <p:ext uri="{BB962C8B-B14F-4D97-AF65-F5344CB8AC3E}">
        <p14:creationId xmlns:p14="http://schemas.microsoft.com/office/powerpoint/2010/main" val="7557409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par>
                          <p:cTn id="16" fill="hold">
                            <p:stCondLst>
                              <p:cond delay="2000"/>
                            </p:stCondLst>
                            <p:childTnLst>
                              <p:par>
                                <p:cTn id="17" presetID="5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Scale>
                                      <p:cBhvr>
                                        <p:cTn id="19"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
                                        </p:tgtEl>
                                        <p:attrNameLst>
                                          <p:attrName>ppt_x</p:attrName>
                                          <p:attrName>ppt_y</p:attrName>
                                        </p:attrNameLst>
                                      </p:cBhvr>
                                    </p:animMotion>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7" name="Group 86"/>
          <p:cNvGrpSpPr/>
          <p:nvPr/>
        </p:nvGrpSpPr>
        <p:grpSpPr>
          <a:xfrm>
            <a:off x="4865570" y="3924152"/>
            <a:ext cx="1274581" cy="1549442"/>
            <a:chOff x="1934795" y="221802"/>
            <a:chExt cx="1274581" cy="1549442"/>
          </a:xfrm>
          <a:solidFill>
            <a:srgbClr val="0000FF"/>
          </a:solidFill>
        </p:grpSpPr>
        <p:sp>
          <p:nvSpPr>
            <p:cNvPr id="88" name="Pentagon 87"/>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4:1–5:15</a:t>
              </a:r>
            </a:p>
          </p:txBody>
        </p:sp>
      </p:grpSp>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2:6-11</a:t>
              </a:r>
            </a:p>
          </p:txBody>
        </p:sp>
      </p:grpSp>
      <p:grpSp>
        <p:nvGrpSpPr>
          <p:cNvPr id="78" name="Group 77"/>
          <p:cNvGrpSpPr/>
          <p:nvPr/>
        </p:nvGrpSpPr>
        <p:grpSpPr>
          <a:xfrm>
            <a:off x="4838524" y="2194608"/>
            <a:ext cx="1274581" cy="1549442"/>
            <a:chOff x="1934795" y="221802"/>
            <a:chExt cx="1274581" cy="1549442"/>
          </a:xfrm>
        </p:grpSpPr>
        <p:sp>
          <p:nvSpPr>
            <p:cNvPr id="79" name="Pentagon 78"/>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0"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3:5-12</a:t>
              </a:r>
            </a:p>
          </p:txBody>
        </p:sp>
      </p:grpSp>
      <p:grpSp>
        <p:nvGrpSpPr>
          <p:cNvPr id="69" name="Group 68"/>
          <p:cNvGrpSpPr/>
          <p:nvPr/>
        </p:nvGrpSpPr>
        <p:grpSpPr>
          <a:xfrm>
            <a:off x="6296706" y="433462"/>
            <a:ext cx="1274581" cy="1549442"/>
            <a:chOff x="1934795" y="221802"/>
            <a:chExt cx="1274581" cy="1549442"/>
          </a:xfrm>
        </p:grpSpPr>
        <p:sp>
          <p:nvSpPr>
            <p:cNvPr id="70" name="Pentagon 69"/>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1"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6:1-5</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en-US" sz="3200" b="1" i="1" dirty="0">
                <a:effectLst>
                  <a:glow rad="876300">
                    <a:schemeClr val="tx1"/>
                  </a:glow>
                </a:effectLst>
                <a:latin typeface="Arial" charset="0"/>
                <a:ea typeface="ＭＳ Ｐゴシック" charset="0"/>
                <a:cs typeface="ＭＳ Ｐゴシック" charset="0"/>
              </a:rPr>
              <a:t>Structure of Micah</a:t>
            </a: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Judgment</a:t>
            </a: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Hope</a:t>
            </a: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2:12-</a:t>
              </a:r>
              <a:br>
                <a:rPr lang="en-US" sz="2800" b="1" dirty="0">
                  <a:effectLst/>
                  <a:latin typeface="Arial" charset="0"/>
                  <a:ea typeface="ＭＳ Ｐゴシック" charset="0"/>
                  <a:cs typeface="ＭＳ Ｐゴシック" charset="0"/>
                </a:rPr>
              </a:br>
              <a:r>
                <a:rPr lang="en-US" sz="2800" b="1" dirty="0">
                  <a:effectLst/>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400" b="1" i="1" dirty="0">
                <a:effectLst/>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1504717661"/>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52578" name="Text Box 4"/>
          <p:cNvSpPr txBox="1">
            <a:spLocks noChangeArrowheads="1"/>
          </p:cNvSpPr>
          <p:nvPr/>
        </p:nvSpPr>
        <p:spPr bwMode="auto">
          <a:xfrm>
            <a:off x="228600" y="1143000"/>
            <a:ext cx="7696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endParaRPr lang="en-US" sz="4400" b="1" i="1">
              <a:solidFill>
                <a:srgbClr val="FF9933"/>
              </a:solidFill>
              <a:latin typeface="Arial" charset="0"/>
              <a:cs typeface="Arial" charset="0"/>
            </a:endParaRPr>
          </a:p>
        </p:txBody>
      </p:sp>
      <p:sp>
        <p:nvSpPr>
          <p:cNvPr id="152579"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414" name="Text Box 6"/>
          <p:cNvSpPr txBox="1">
            <a:spLocks noChangeArrowheads="1"/>
          </p:cNvSpPr>
          <p:nvPr/>
        </p:nvSpPr>
        <p:spPr bwMode="auto">
          <a:xfrm>
            <a:off x="457200" y="2316163"/>
            <a:ext cx="8229600" cy="341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3600" b="1">
                <a:solidFill>
                  <a:srgbClr val="FFFFFF"/>
                </a:solidFill>
                <a:latin typeface="Arial" charset="0"/>
              </a:rPr>
              <a:t>Micah 6:1-8 represents God indicting his people for a breach of covenant.  This is presented before the primary witnesses, the mountains, and reminds them of the </a:t>
            </a:r>
            <a:r>
              <a:rPr lang="mr-IN" altLang="ja-JP" sz="3600" b="1">
                <a:solidFill>
                  <a:srgbClr val="FFFFFF"/>
                </a:solidFill>
                <a:latin typeface="Arial" charset="0"/>
              </a:rPr>
              <a:t>"</a:t>
            </a:r>
            <a:r>
              <a:rPr lang="en-US" sz="3600" b="1">
                <a:solidFill>
                  <a:srgbClr val="FFFFFF"/>
                </a:solidFill>
                <a:latin typeface="Arial" charset="0"/>
              </a:rPr>
              <a:t>saving acts of Yahweh.</a:t>
            </a:r>
            <a:r>
              <a:rPr lang="mr-IN" altLang="ja-JP" sz="3600" b="1">
                <a:solidFill>
                  <a:srgbClr val="FFFFFF"/>
                </a:solidFill>
                <a:latin typeface="Arial" charset="0"/>
              </a:rPr>
              <a:t>"</a:t>
            </a:r>
            <a:endParaRPr lang="en-US" sz="3600" b="1">
              <a:solidFill>
                <a:srgbClr val="FFFFFF"/>
              </a:solidFill>
              <a:latin typeface="Arial" charset="0"/>
            </a:endParaRPr>
          </a:p>
        </p:txBody>
      </p:sp>
      <p:pic>
        <p:nvPicPr>
          <p:cNvPr id="152581" name="Picture 7"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2582" name="Rectangle 8"/>
          <p:cNvSpPr>
            <a:spLocks noGrp="1" noChangeArrowheads="1"/>
          </p:cNvSpPr>
          <p:nvPr>
            <p:ph type="title" idx="4294967295"/>
          </p:nvPr>
        </p:nvSpPr>
        <p:spPr>
          <a:xfrm>
            <a:off x="381000" y="1295400"/>
            <a:ext cx="7772400" cy="1143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l" eaLnBrk="1" hangingPunct="1"/>
            <a:r>
              <a:rPr lang="en-US" i="1">
                <a:solidFill>
                  <a:srgbClr val="FF9933"/>
                </a:solidFill>
                <a:effectLst/>
                <a:latin typeface="Arial" charset="0"/>
                <a:ea typeface="ＭＳ Ｐゴシック" charset="0"/>
              </a:rPr>
              <a:t>Courtroom Drama</a:t>
            </a:r>
            <a:endParaRPr lang="en-US">
              <a:effectLst/>
              <a:latin typeface="Arial" charset="0"/>
              <a:ea typeface="ＭＳ Ｐゴシック" charset="0"/>
            </a:endParaRPr>
          </a:p>
        </p:txBody>
      </p:sp>
      <p:sp>
        <p:nvSpPr>
          <p:cNvPr id="8" name="Text Box 3"/>
          <p:cNvSpPr txBox="1">
            <a:spLocks noChangeArrowheads="1"/>
          </p:cNvSpPr>
          <p:nvPr/>
        </p:nvSpPr>
        <p:spPr bwMode="auto">
          <a:xfrm>
            <a:off x="827088" y="0"/>
            <a:ext cx="5062537" cy="85407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defTabSz="914400" fontAlgn="base">
              <a:spcBef>
                <a:spcPct val="0"/>
              </a:spcBef>
              <a:spcAft>
                <a:spcPct val="0"/>
              </a:spcAft>
              <a:defRPr/>
            </a:pPr>
            <a:r>
              <a:rPr lang="en-US" sz="4800" b="1" dirty="0">
                <a:solidFill>
                  <a:srgbClr val="FFFF00"/>
                </a:solidFill>
                <a:latin typeface="Tempus Sans ITC" pitchFamily="82" charset="0"/>
                <a:ea typeface="ＭＳ Ｐゴシック" charset="0"/>
                <a:cs typeface="ＭＳ Ｐゴシック" charset="0"/>
              </a:rPr>
              <a:t>Interesting Facts</a:t>
            </a:r>
          </a:p>
        </p:txBody>
      </p:sp>
      <p:sp>
        <p:nvSpPr>
          <p:cNvPr id="152584"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charset="0"/>
                <a:cs typeface="Arial" charset="0"/>
              </a:rPr>
              <a:t>619</a:t>
            </a:r>
            <a:endParaRPr lang="en-US">
              <a:solidFill>
                <a:srgbClr val="000000"/>
              </a:solidFill>
              <a:latin typeface="Arial" charset="0"/>
              <a:cs typeface="Arial" charset="0"/>
            </a:endParaRPr>
          </a:p>
        </p:txBody>
      </p:sp>
    </p:spTree>
    <p:extLst>
      <p:ext uri="{BB962C8B-B14F-4D97-AF65-F5344CB8AC3E}">
        <p14:creationId xmlns:p14="http://schemas.microsoft.com/office/powerpoint/2010/main" val="125133760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7414">
                                            <p:txEl>
                                              <p:pRg st="0" end="0"/>
                                            </p:txEl>
                                          </p:spTgt>
                                        </p:tgtEl>
                                        <p:attrNameLst>
                                          <p:attrName>style.visibility</p:attrName>
                                        </p:attrNameLst>
                                      </p:cBhvr>
                                      <p:to>
                                        <p:strVal val="visible"/>
                                      </p:to>
                                    </p:set>
                                    <p:animEffect transition="in" filter="box(out)">
                                      <p:cBhvr>
                                        <p:cTn id="7" dur="500"/>
                                        <p:tgtEl>
                                          <p:spTgt spid="174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build="p"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77827" name="Text Box 3"/>
          <p:cNvSpPr txBox="1">
            <a:spLocks noChangeArrowheads="1"/>
          </p:cNvSpPr>
          <p:nvPr/>
        </p:nvSpPr>
        <p:spPr bwMode="auto">
          <a:xfrm>
            <a:off x="4419600" y="6392863"/>
            <a:ext cx="48768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FFFFF"/>
                </a:solidFill>
                <a:latin typeface="Arial"/>
                <a:ea typeface="ＭＳ Ｐゴシック" charset="0"/>
                <a:cs typeface="Arial"/>
              </a:rPr>
              <a:t>Walk Through The Bible </a:t>
            </a:r>
            <a:r>
              <a:rPr lang="en-US" sz="2400" b="1">
                <a:solidFill>
                  <a:srgbClr val="FFFFFF"/>
                </a:solidFill>
                <a:latin typeface="Arial"/>
                <a:ea typeface="Times New Roman" pitchFamily="24" charset="0"/>
                <a:cs typeface="Arial"/>
              </a:rPr>
              <a:t>©</a:t>
            </a:r>
            <a:r>
              <a:rPr lang="en-US" sz="2400" b="1">
                <a:solidFill>
                  <a:srgbClr val="FFFFFF"/>
                </a:solidFill>
                <a:latin typeface="Arial"/>
                <a:ea typeface="ＭＳ Ｐゴシック" charset="0"/>
                <a:cs typeface="Arial"/>
              </a:rPr>
              <a:t>1989</a:t>
            </a:r>
          </a:p>
        </p:txBody>
      </p:sp>
      <p:sp>
        <p:nvSpPr>
          <p:cNvPr id="77828" name="Text Box 4"/>
          <p:cNvSpPr txBox="1">
            <a:spLocks noChangeArrowheads="1"/>
          </p:cNvSpPr>
          <p:nvPr/>
        </p:nvSpPr>
        <p:spPr bwMode="auto">
          <a:xfrm>
            <a:off x="381000" y="76200"/>
            <a:ext cx="5486400" cy="823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endParaRPr lang="en-US" sz="4800" b="1">
              <a:solidFill>
                <a:srgbClr val="FFFFFF"/>
              </a:solidFill>
              <a:latin typeface="Arial"/>
              <a:ea typeface="ＭＳ Ｐゴシック" charset="0"/>
              <a:cs typeface="Arial"/>
            </a:endParaRPr>
          </a:p>
        </p:txBody>
      </p:sp>
      <p:sp>
        <p:nvSpPr>
          <p:cNvPr id="77829" name="Text Box 5"/>
          <p:cNvSpPr txBox="1">
            <a:spLocks noChangeArrowheads="1"/>
          </p:cNvSpPr>
          <p:nvPr/>
        </p:nvSpPr>
        <p:spPr bwMode="auto">
          <a:xfrm>
            <a:off x="3429000" y="76200"/>
            <a:ext cx="5334000" cy="823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4800" b="1" i="1">
                <a:solidFill>
                  <a:srgbClr val="FFFFFF"/>
                </a:solidFill>
                <a:latin typeface="Arial"/>
                <a:ea typeface="ＭＳ Ｐゴシック" charset="0"/>
                <a:cs typeface="Arial"/>
              </a:rPr>
              <a:t>Micah</a:t>
            </a:r>
          </a:p>
        </p:txBody>
      </p:sp>
      <p:pic>
        <p:nvPicPr>
          <p:cNvPr id="153605" name="Picture 6" descr="Mica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33525" y="1295400"/>
            <a:ext cx="5857875" cy="443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831" name="Rectangle 7"/>
          <p:cNvSpPr>
            <a:spLocks noGrp="1" noChangeArrowheads="1"/>
          </p:cNvSpPr>
          <p:nvPr>
            <p:ph type="title" idx="4294967295"/>
          </p:nvPr>
        </p:nvSpPr>
        <p:spPr>
          <a:xfrm>
            <a:off x="0" y="0"/>
            <a:ext cx="5562600" cy="914400"/>
          </a:xfrm>
          <a:effectLst>
            <a:outerShdw blurRad="63500" dist="35921" dir="2700000" algn="ctr" rotWithShape="0">
              <a:schemeClr val="tx1">
                <a:alpha val="74998"/>
              </a:schemeClr>
            </a:outerShdw>
          </a:effectLst>
        </p:spPr>
        <p:txBody>
          <a:bodyPr/>
          <a:lstStyle/>
          <a:p>
            <a:pPr eaLnBrk="1" hangingPunct="1">
              <a:defRPr/>
            </a:pPr>
            <a:r>
              <a:rPr lang="mr-IN" altLang="ja-JP" sz="4800" dirty="0">
                <a:effectLst>
                  <a:outerShdw blurRad="38100" dist="38100" dir="2700000" algn="tl">
                    <a:srgbClr val="808080"/>
                  </a:outerShdw>
                </a:effectLst>
                <a:latin typeface="Arial" charset="0"/>
                <a:ea typeface="ＭＳ Ｐゴシック" charset="0"/>
              </a:rPr>
              <a:t>"</a:t>
            </a:r>
            <a:r>
              <a:rPr lang="en-US" sz="4800" dirty="0">
                <a:effectLst>
                  <a:outerShdw blurRad="38100" dist="38100" dir="2700000" algn="tl">
                    <a:srgbClr val="808080"/>
                  </a:outerShdw>
                </a:effectLst>
                <a:latin typeface="Arial" charset="0"/>
                <a:ea typeface="ＭＳ Ｐゴシック" charset="0"/>
              </a:rPr>
              <a:t>Day in Court</a:t>
            </a:r>
            <a:r>
              <a:rPr lang="mr-IN" altLang="ja-JP" sz="4800" dirty="0">
                <a:effectLst>
                  <a:outerShdw blurRad="38100" dist="38100" dir="2700000" algn="tl">
                    <a:srgbClr val="808080"/>
                  </a:outerShdw>
                </a:effectLst>
                <a:latin typeface="Arial" charset="0"/>
                <a:ea typeface="ＭＳ Ｐゴシック" charset="0"/>
              </a:rPr>
              <a:t>"</a:t>
            </a:r>
            <a:r>
              <a:rPr lang="en-US" sz="4800" dirty="0">
                <a:effectLst>
                  <a:outerShdw blurRad="38100" dist="38100" dir="2700000" algn="tl">
                    <a:srgbClr val="808080"/>
                  </a:outerShdw>
                </a:effectLst>
                <a:latin typeface="Arial" charset="0"/>
                <a:ea typeface="ＭＳ Ｐゴシック" charset="0"/>
              </a:rPr>
              <a:t> </a:t>
            </a:r>
            <a:endParaRPr lang="en-US" dirty="0">
              <a:effectLst>
                <a:outerShdw blurRad="38100" dist="38100" dir="2700000" algn="tl">
                  <a:srgbClr val="FFFFFF"/>
                </a:outerShdw>
              </a:effectLst>
              <a:latin typeface="Arial" charset="0"/>
              <a:ea typeface="ＭＳ Ｐゴシック" charset="0"/>
            </a:endParaRPr>
          </a:p>
        </p:txBody>
      </p:sp>
    </p:spTree>
    <p:extLst>
      <p:ext uri="{BB962C8B-B14F-4D97-AF65-F5344CB8AC3E}">
        <p14:creationId xmlns:p14="http://schemas.microsoft.com/office/powerpoint/2010/main" val="339567939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nodePh="1">
                                  <p:stCondLst>
                                    <p:cond delay="3000"/>
                                  </p:stCondLst>
                                  <p:endCondLst>
                                    <p:cond evt="begin" delay="0">
                                      <p:tn val="5"/>
                                    </p:cond>
                                  </p:endCondLst>
                                  <p:childTnLst>
                                    <p:set>
                                      <p:cBhvr>
                                        <p:cTn id="6" dur="1" fill="hold">
                                          <p:stCondLst>
                                            <p:cond delay="0"/>
                                          </p:stCondLst>
                                        </p:cTn>
                                        <p:tgtEl>
                                          <p:spTgt spid="77828"/>
                                        </p:tgtEl>
                                        <p:attrNameLst>
                                          <p:attrName>style.visibility</p:attrName>
                                        </p:attrNameLst>
                                      </p:cBhvr>
                                      <p:to>
                                        <p:strVal val="visible"/>
                                      </p:to>
                                    </p:set>
                                    <p:animEffect transition="in" filter="dissolve">
                                      <p:cBhvr>
                                        <p:cTn id="7" dur="500"/>
                                        <p:tgtEl>
                                          <p:spTgt spid="77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7" name="Group 86"/>
          <p:cNvGrpSpPr/>
          <p:nvPr/>
        </p:nvGrpSpPr>
        <p:grpSpPr>
          <a:xfrm>
            <a:off x="4865570" y="3924152"/>
            <a:ext cx="1274581" cy="1549442"/>
            <a:chOff x="1934795" y="221802"/>
            <a:chExt cx="1274581" cy="1549442"/>
          </a:xfrm>
          <a:solidFill>
            <a:srgbClr val="0000FF"/>
          </a:solidFill>
        </p:grpSpPr>
        <p:sp>
          <p:nvSpPr>
            <p:cNvPr id="88" name="Pentagon 87"/>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4:1–5:15</a:t>
              </a:r>
            </a:p>
          </p:txBody>
        </p:sp>
      </p:grpSp>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2:6-11</a:t>
              </a:r>
            </a:p>
          </p:txBody>
        </p:sp>
      </p:grpSp>
      <p:grpSp>
        <p:nvGrpSpPr>
          <p:cNvPr id="78" name="Group 77"/>
          <p:cNvGrpSpPr/>
          <p:nvPr/>
        </p:nvGrpSpPr>
        <p:grpSpPr>
          <a:xfrm>
            <a:off x="4838524" y="2194608"/>
            <a:ext cx="1274581" cy="1549442"/>
            <a:chOff x="1934795" y="221802"/>
            <a:chExt cx="1274581" cy="1549442"/>
          </a:xfrm>
        </p:grpSpPr>
        <p:sp>
          <p:nvSpPr>
            <p:cNvPr id="79" name="Pentagon 78"/>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0"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3:5-12</a:t>
              </a:r>
            </a:p>
          </p:txBody>
        </p:sp>
      </p:grpSp>
      <p:grpSp>
        <p:nvGrpSpPr>
          <p:cNvPr id="81" name="Group 80"/>
          <p:cNvGrpSpPr/>
          <p:nvPr/>
        </p:nvGrpSpPr>
        <p:grpSpPr>
          <a:xfrm>
            <a:off x="6277755" y="2194608"/>
            <a:ext cx="1274581" cy="1549442"/>
            <a:chOff x="1934795" y="221802"/>
            <a:chExt cx="1274581" cy="1549442"/>
          </a:xfrm>
        </p:grpSpPr>
        <p:sp>
          <p:nvSpPr>
            <p:cNvPr id="82" name="Pentagon 81"/>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3"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6:6-8</a:t>
              </a:r>
            </a:p>
          </p:txBody>
        </p:sp>
      </p:grpSp>
      <p:grpSp>
        <p:nvGrpSpPr>
          <p:cNvPr id="69" name="Group 68"/>
          <p:cNvGrpSpPr/>
          <p:nvPr/>
        </p:nvGrpSpPr>
        <p:grpSpPr>
          <a:xfrm>
            <a:off x="6296706" y="433462"/>
            <a:ext cx="1274581" cy="1549442"/>
            <a:chOff x="1934795" y="221802"/>
            <a:chExt cx="1274581" cy="1549442"/>
          </a:xfrm>
        </p:grpSpPr>
        <p:sp>
          <p:nvSpPr>
            <p:cNvPr id="70" name="Pentagon 69"/>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1"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6:1-5</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en-US" sz="3200" b="1" i="1" dirty="0">
                <a:effectLst>
                  <a:glow rad="876300">
                    <a:schemeClr val="tx1"/>
                  </a:glow>
                </a:effectLst>
                <a:latin typeface="Arial" charset="0"/>
                <a:ea typeface="ＭＳ Ｐゴシック" charset="0"/>
                <a:cs typeface="ＭＳ Ｐゴシック" charset="0"/>
              </a:rPr>
              <a:t>Structure of Micah</a:t>
            </a: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Judgment</a:t>
            </a: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Hope</a:t>
            </a: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2:12-</a:t>
              </a:r>
              <a:br>
                <a:rPr lang="en-US" sz="2800" b="1" dirty="0">
                  <a:effectLst/>
                  <a:latin typeface="Arial" charset="0"/>
                  <a:ea typeface="ＭＳ Ｐゴシック" charset="0"/>
                  <a:cs typeface="ＭＳ Ｐゴシック" charset="0"/>
                </a:rPr>
              </a:br>
              <a:r>
                <a:rPr lang="en-US" sz="2800" b="1" dirty="0">
                  <a:effectLst/>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400" b="1" i="1" dirty="0">
                <a:effectLst/>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62488461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62000" y="2550928"/>
            <a:ext cx="7620000" cy="41656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Micah</a:t>
            </a:r>
          </a:p>
        </p:txBody>
      </p:sp>
      <p:sp>
        <p:nvSpPr>
          <p:cNvPr id="3" name="Rectangle 2"/>
          <p:cNvSpPr txBox="1">
            <a:spLocks noChangeArrowheads="1"/>
          </p:cNvSpPr>
          <p:nvPr/>
        </p:nvSpPr>
        <p:spPr bwMode="auto">
          <a:xfrm>
            <a:off x="0" y="1269850"/>
            <a:ext cx="9144000" cy="14532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FF"/>
                </a:solidFill>
                <a:effectLst>
                  <a:glow rad="127000">
                    <a:srgbClr val="000000"/>
                  </a:glow>
                </a:effectLst>
                <a:latin typeface="Arial" charset="0"/>
                <a:ea typeface="ＭＳ Ｐゴシック" charset="0"/>
                <a:cs typeface="ＭＳ Ｐゴシック" charset="0"/>
              </a:rPr>
              <a:t>Be </a:t>
            </a:r>
            <a:r>
              <a:rPr lang="en-US" sz="4800" b="1" dirty="0">
                <a:solidFill>
                  <a:srgbClr val="FFFF00"/>
                </a:solidFill>
                <a:effectLst>
                  <a:glow rad="127000">
                    <a:srgbClr val="000000"/>
                  </a:glow>
                </a:effectLst>
                <a:latin typeface="Arial" charset="0"/>
                <a:ea typeface="ＭＳ Ｐゴシック" charset="0"/>
                <a:cs typeface="ＭＳ Ｐゴシック" charset="0"/>
              </a:rPr>
              <a:t>generous</a:t>
            </a:r>
            <a:r>
              <a:rPr lang="en-US" sz="4800" b="1" dirty="0">
                <a:solidFill>
                  <a:srgbClr val="FFFFFF"/>
                </a:solidFill>
                <a:effectLst>
                  <a:glow rad="127000">
                    <a:srgbClr val="000000"/>
                  </a:glow>
                </a:effectLst>
                <a:latin typeface="Arial" charset="0"/>
                <a:ea typeface="ＭＳ Ｐゴシック" charset="0"/>
                <a:cs typeface="ＭＳ Ｐゴシック" charset="0"/>
              </a:rPr>
              <a:t> to others and God will be </a:t>
            </a:r>
            <a:r>
              <a:rPr lang="en-US" sz="4800" b="1" dirty="0">
                <a:solidFill>
                  <a:srgbClr val="FFFF00"/>
                </a:solidFill>
                <a:effectLst>
                  <a:glow rad="127000">
                    <a:srgbClr val="000000"/>
                  </a:glow>
                </a:effectLst>
                <a:latin typeface="Arial" charset="0"/>
                <a:ea typeface="ＭＳ Ｐゴシック" charset="0"/>
                <a:cs typeface="ＭＳ Ｐゴシック" charset="0"/>
              </a:rPr>
              <a:t>generous</a:t>
            </a:r>
            <a:r>
              <a:rPr lang="en-US" sz="4800" b="1" dirty="0">
                <a:solidFill>
                  <a:srgbClr val="FFFFFF"/>
                </a:solidFill>
                <a:effectLst>
                  <a:glow rad="127000">
                    <a:srgbClr val="000000"/>
                  </a:glow>
                </a:effectLst>
                <a:latin typeface="Arial" charset="0"/>
                <a:ea typeface="ＭＳ Ｐゴシック" charset="0"/>
                <a:cs typeface="ＭＳ Ｐゴシック" charset="0"/>
              </a:rPr>
              <a:t> to you.</a:t>
            </a:r>
          </a:p>
        </p:txBody>
      </p:sp>
    </p:spTree>
    <p:extLst>
      <p:ext uri="{BB962C8B-B14F-4D97-AF65-F5344CB8AC3E}">
        <p14:creationId xmlns:p14="http://schemas.microsoft.com/office/powerpoint/2010/main" val="274847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7"/>
            <a:ext cx="9144000" cy="359752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mr-IN"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He has shown you, O man, what is good.  And what does the L</a:t>
            </a:r>
            <a:r>
              <a:rPr lang="en-US" sz="3600" b="1" dirty="0">
                <a:solidFill>
                  <a:srgbClr val="FFFFFF"/>
                </a:solidFill>
                <a:effectLst>
                  <a:glow rad="127000">
                    <a:srgbClr val="000000"/>
                  </a:glow>
                </a:effectLst>
                <a:latin typeface="Arial" charset="0"/>
                <a:ea typeface="ＭＳ Ｐゴシック" charset="0"/>
                <a:cs typeface="ＭＳ Ｐゴシック" charset="0"/>
              </a:rPr>
              <a:t>ORD</a:t>
            </a:r>
            <a:r>
              <a:rPr lang="en-US" sz="4000" b="1" dirty="0">
                <a:solidFill>
                  <a:srgbClr val="FFFFFF"/>
                </a:solidFill>
                <a:effectLst>
                  <a:glow rad="127000">
                    <a:srgbClr val="000000"/>
                  </a:glow>
                </a:effectLst>
                <a:latin typeface="Arial" charset="0"/>
                <a:ea typeface="ＭＳ Ｐゴシック" charset="0"/>
                <a:cs typeface="ＭＳ Ｐゴシック" charset="0"/>
              </a:rPr>
              <a:t> require of you?  To act justly and to love mercy and to walk humbly with your God</a:t>
            </a:r>
            <a:r>
              <a:rPr lang="mr-IN"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(Micah 6:8).</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Micah</a:t>
            </a:r>
          </a:p>
        </p:txBody>
      </p:sp>
      <p:sp>
        <p:nvSpPr>
          <p:cNvPr id="7" name="Text Box 24"/>
          <p:cNvSpPr txBox="1">
            <a:spLocks noChangeArrowheads="1"/>
          </p:cNvSpPr>
          <p:nvPr/>
        </p:nvSpPr>
        <p:spPr bwMode="auto">
          <a:xfrm>
            <a:off x="8367823"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prstClr val="white"/>
                </a:solidFill>
                <a:effectLst>
                  <a:outerShdw blurRad="50800" dist="38100" dir="2700000" algn="tl" rotWithShape="0">
                    <a:srgbClr val="000000">
                      <a:alpha val="96000"/>
                    </a:srgbClr>
                  </a:outerShdw>
                </a:effectLst>
                <a:latin typeface="Arial"/>
                <a:cs typeface="Arial"/>
              </a:rPr>
              <a:t>615</a:t>
            </a:r>
          </a:p>
        </p:txBody>
      </p:sp>
    </p:spTree>
    <p:extLst>
      <p:ext uri="{BB962C8B-B14F-4D97-AF65-F5344CB8AC3E}">
        <p14:creationId xmlns:p14="http://schemas.microsoft.com/office/powerpoint/2010/main" val="3642741682"/>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24930" name="Picture 1" descr="Micah Quotes.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355725"/>
            <a:ext cx="9144000" cy="545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31"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124932" name="Picture 9" descr="candle"/>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33" name="Rectangle 11"/>
          <p:cNvSpPr>
            <a:spLocks noGrp="1" noChangeArrowheads="1"/>
          </p:cNvSpPr>
          <p:nvPr>
            <p:ph type="title" idx="4294967295"/>
          </p:nvPr>
        </p:nvSpPr>
        <p:spPr>
          <a:xfrm>
            <a:off x="0" y="714375"/>
            <a:ext cx="9144000" cy="7699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3600" i="1">
                <a:solidFill>
                  <a:srgbClr val="FF9933"/>
                </a:solidFill>
                <a:effectLst/>
                <a:latin typeface="Arial" charset="0"/>
                <a:ea typeface="ＭＳ Ｐゴシック" charset="0"/>
              </a:rPr>
              <a:t>Our emphasis on Micah 6:8</a:t>
            </a:r>
            <a:endParaRPr lang="en-US" sz="4000">
              <a:effectLst/>
              <a:latin typeface="Arial" charset="0"/>
              <a:ea typeface="ＭＳ Ｐゴシック" charset="0"/>
            </a:endParaRPr>
          </a:p>
        </p:txBody>
      </p:sp>
      <p:sp>
        <p:nvSpPr>
          <p:cNvPr id="8" name="Text Box 3"/>
          <p:cNvSpPr txBox="1">
            <a:spLocks noChangeArrowheads="1"/>
          </p:cNvSpPr>
          <p:nvPr/>
        </p:nvSpPr>
        <p:spPr bwMode="auto">
          <a:xfrm>
            <a:off x="827088" y="0"/>
            <a:ext cx="5062537" cy="85407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defTabSz="914400" fontAlgn="base">
              <a:spcBef>
                <a:spcPct val="0"/>
              </a:spcBef>
              <a:spcAft>
                <a:spcPct val="0"/>
              </a:spcAft>
              <a:defRPr/>
            </a:pPr>
            <a:r>
              <a:rPr lang="en-US" sz="4800" b="1" dirty="0">
                <a:solidFill>
                  <a:srgbClr val="FFFF00"/>
                </a:solidFill>
                <a:latin typeface="Tempus Sans ITC" pitchFamily="82" charset="0"/>
                <a:ea typeface="ＭＳ Ｐゴシック" charset="0"/>
                <a:cs typeface="ＭＳ Ｐゴシック" charset="0"/>
              </a:rPr>
              <a:t>Interesting Facts</a:t>
            </a:r>
          </a:p>
        </p:txBody>
      </p:sp>
      <p:sp>
        <p:nvSpPr>
          <p:cNvPr id="124935"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charset="0"/>
                <a:cs typeface="Arial" charset="0"/>
              </a:rPr>
              <a:t>616</a:t>
            </a:r>
            <a:endParaRPr lang="en-US">
              <a:solidFill>
                <a:srgbClr val="000000"/>
              </a:solidFill>
              <a:latin typeface="Arial" charset="0"/>
              <a:cs typeface="Arial" charset="0"/>
            </a:endParaRPr>
          </a:p>
        </p:txBody>
      </p:sp>
      <p:sp>
        <p:nvSpPr>
          <p:cNvPr id="124936" name="TextBox 1"/>
          <p:cNvSpPr txBox="1">
            <a:spLocks noChangeArrowheads="1"/>
          </p:cNvSpPr>
          <p:nvPr/>
        </p:nvSpPr>
        <p:spPr bwMode="auto">
          <a:xfrm>
            <a:off x="684213" y="1600200"/>
            <a:ext cx="3421062" cy="4603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altLang="zh-CN" b="1">
                <a:solidFill>
                  <a:srgbClr val="000000"/>
                </a:solidFill>
                <a:latin typeface="Arial" charset="0"/>
                <a:cs typeface="Arial" charset="0"/>
              </a:rPr>
              <a:t>Introduction to Micah</a:t>
            </a:r>
            <a:endParaRPr lang="en-US" b="1">
              <a:solidFill>
                <a:srgbClr val="000000"/>
              </a:solidFill>
              <a:latin typeface="Arial" charset="0"/>
              <a:cs typeface="Arial" charset="0"/>
            </a:endParaRPr>
          </a:p>
        </p:txBody>
      </p:sp>
      <p:sp>
        <p:nvSpPr>
          <p:cNvPr id="124937" name="TextBox 9"/>
          <p:cNvSpPr txBox="1">
            <a:spLocks noChangeArrowheads="1"/>
          </p:cNvSpPr>
          <p:nvPr/>
        </p:nvSpPr>
        <p:spPr bwMode="auto">
          <a:xfrm>
            <a:off x="6443663" y="1403350"/>
            <a:ext cx="1584325" cy="3698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altLang="zh-CN" sz="1800" b="1">
                <a:solidFill>
                  <a:srgbClr val="000000"/>
                </a:solidFill>
                <a:latin typeface="Arial" charset="0"/>
                <a:cs typeface="Arial" charset="0"/>
              </a:rPr>
              <a:t>Destruction</a:t>
            </a:r>
            <a:endParaRPr lang="en-US" sz="1800" b="1">
              <a:solidFill>
                <a:srgbClr val="000000"/>
              </a:solidFill>
              <a:latin typeface="Arial" charset="0"/>
              <a:cs typeface="Arial" charset="0"/>
            </a:endParaRPr>
          </a:p>
        </p:txBody>
      </p:sp>
      <p:sp>
        <p:nvSpPr>
          <p:cNvPr id="124938" name="TextBox 10"/>
          <p:cNvSpPr txBox="1">
            <a:spLocks noChangeArrowheads="1"/>
          </p:cNvSpPr>
          <p:nvPr/>
        </p:nvSpPr>
        <p:spPr bwMode="auto">
          <a:xfrm>
            <a:off x="6443663" y="1919288"/>
            <a:ext cx="2232025" cy="6461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altLang="zh-CN" sz="1800" b="1">
                <a:solidFill>
                  <a:srgbClr val="000000"/>
                </a:solidFill>
                <a:latin typeface="Arial" charset="0"/>
                <a:cs typeface="Arial" charset="0"/>
              </a:rPr>
              <a:t>Bits that people like to quote</a:t>
            </a:r>
            <a:endParaRPr lang="en-US" sz="1800" b="1">
              <a:solidFill>
                <a:srgbClr val="000000"/>
              </a:solidFill>
              <a:latin typeface="Arial" charset="0"/>
              <a:cs typeface="Arial" charset="0"/>
            </a:endParaRPr>
          </a:p>
        </p:txBody>
      </p:sp>
      <p:sp>
        <p:nvSpPr>
          <p:cNvPr id="124939" name="TextBox 11"/>
          <p:cNvSpPr txBox="1">
            <a:spLocks noChangeArrowheads="1"/>
          </p:cNvSpPr>
          <p:nvPr/>
        </p:nvSpPr>
        <p:spPr bwMode="auto">
          <a:xfrm>
            <a:off x="6372225" y="6083300"/>
            <a:ext cx="1079500" cy="3698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altLang="zh-CN" sz="1800" b="1">
                <a:solidFill>
                  <a:srgbClr val="000000"/>
                </a:solidFill>
                <a:latin typeface="Arial" charset="0"/>
                <a:cs typeface="Arial" charset="0"/>
              </a:rPr>
              <a:t>6:8</a:t>
            </a:r>
            <a:endParaRPr lang="en-US" sz="1800" b="1">
              <a:solidFill>
                <a:srgbClr val="000000"/>
              </a:solidFill>
              <a:latin typeface="Arial" charset="0"/>
              <a:cs typeface="Arial" charset="0"/>
            </a:endParaRPr>
          </a:p>
        </p:txBody>
      </p:sp>
      <p:sp>
        <p:nvSpPr>
          <p:cNvPr id="13" name="Rectangle 12"/>
          <p:cNvSpPr/>
          <p:nvPr/>
        </p:nvSpPr>
        <p:spPr>
          <a:xfrm>
            <a:off x="6659563" y="5661025"/>
            <a:ext cx="504825" cy="431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srgbClr val="FFFFFF"/>
              </a:solidFill>
              <a:latin typeface="Times New Roman"/>
            </a:endParaRPr>
          </a:p>
        </p:txBody>
      </p:sp>
      <p:cxnSp>
        <p:nvCxnSpPr>
          <p:cNvPr id="14" name="Straight Arrow Connector 13"/>
          <p:cNvCxnSpPr/>
          <p:nvPr/>
        </p:nvCxnSpPr>
        <p:spPr>
          <a:xfrm flipV="1">
            <a:off x="6948488" y="5661025"/>
            <a:ext cx="71437" cy="431800"/>
          </a:xfrm>
          <a:prstGeom prst="straightConnector1">
            <a:avLst/>
          </a:prstGeom>
          <a:ln w="762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6286258"/>
      </p:ext>
    </p:extLst>
  </p:cSld>
  <p:clrMapOvr>
    <a:masterClrMapping/>
  </p:clrMapOvr>
  <p:transition>
    <p:fade thruBlk="1"/>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ext Box 2"/>
          <p:cNvSpPr txBox="1">
            <a:spLocks noChangeArrowheads="1"/>
          </p:cNvSpPr>
          <p:nvPr/>
        </p:nvSpPr>
        <p:spPr bwMode="auto">
          <a:xfrm>
            <a:off x="0" y="1524000"/>
            <a:ext cx="9144000" cy="4494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4400">
                <a:solidFill>
                  <a:srgbClr val="FFFFFF"/>
                </a:solidFill>
                <a:latin typeface="Arial" charset="0"/>
              </a:rPr>
              <a:t>He has shown you, O man, </a:t>
            </a:r>
            <a:br>
              <a:rPr lang="en-US" sz="4400">
                <a:solidFill>
                  <a:srgbClr val="FFFFFF"/>
                </a:solidFill>
                <a:latin typeface="Arial" charset="0"/>
              </a:rPr>
            </a:br>
            <a:r>
              <a:rPr lang="en-US" sz="4400">
                <a:solidFill>
                  <a:srgbClr val="FFFFFF"/>
                </a:solidFill>
                <a:latin typeface="Arial" charset="0"/>
              </a:rPr>
              <a:t>what is good and what the L</a:t>
            </a:r>
            <a:r>
              <a:rPr lang="en-US" sz="3600">
                <a:solidFill>
                  <a:srgbClr val="FFFFFF"/>
                </a:solidFill>
                <a:latin typeface="Arial" charset="0"/>
              </a:rPr>
              <a:t>ORD</a:t>
            </a:r>
            <a:r>
              <a:rPr lang="en-US" sz="4400">
                <a:solidFill>
                  <a:srgbClr val="FFFFFF"/>
                </a:solidFill>
                <a:latin typeface="Arial" charset="0"/>
              </a:rPr>
              <a:t> requires you (2x)</a:t>
            </a:r>
          </a:p>
          <a:p>
            <a:pPr algn="ctr" defTabSz="914400" eaLnBrk="1" fontAlgn="base" hangingPunct="1">
              <a:spcBef>
                <a:spcPct val="50000"/>
              </a:spcBef>
              <a:spcAft>
                <a:spcPct val="0"/>
              </a:spcAft>
            </a:pPr>
            <a:r>
              <a:rPr lang="en-US" sz="4400">
                <a:solidFill>
                  <a:srgbClr val="FFFFFF"/>
                </a:solidFill>
                <a:latin typeface="Arial" charset="0"/>
              </a:rPr>
              <a:t>To act justly,</a:t>
            </a:r>
            <a:br>
              <a:rPr lang="en-US" sz="4400">
                <a:solidFill>
                  <a:srgbClr val="FFFFFF"/>
                </a:solidFill>
                <a:latin typeface="Arial" charset="0"/>
              </a:rPr>
            </a:br>
            <a:r>
              <a:rPr lang="en-US" sz="4400">
                <a:solidFill>
                  <a:srgbClr val="FFFFFF"/>
                </a:solidFill>
                <a:latin typeface="Arial" charset="0"/>
              </a:rPr>
              <a:t>And to love mercy,</a:t>
            </a:r>
            <a:br>
              <a:rPr lang="en-US" sz="4400">
                <a:solidFill>
                  <a:srgbClr val="FFFFFF"/>
                </a:solidFill>
                <a:latin typeface="Arial" charset="0"/>
              </a:rPr>
            </a:br>
            <a:r>
              <a:rPr lang="en-US" sz="4400">
                <a:solidFill>
                  <a:srgbClr val="FFFFFF"/>
                </a:solidFill>
                <a:latin typeface="Arial" charset="0"/>
              </a:rPr>
              <a:t>And to walk humbly with your God.</a:t>
            </a:r>
          </a:p>
        </p:txBody>
      </p:sp>
      <p:pic>
        <p:nvPicPr>
          <p:cNvPr id="126978" name="Picture 3" descr="candle"/>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57200" y="1066800"/>
            <a:ext cx="452438"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8" name="Rectangle 4"/>
          <p:cNvSpPr>
            <a:spLocks noGrp="1" noChangeArrowheads="1"/>
          </p:cNvSpPr>
          <p:nvPr>
            <p:ph type="title" idx="4294967295"/>
          </p:nvPr>
        </p:nvSpPr>
        <p:spPr>
          <a:xfrm>
            <a:off x="685800" y="76200"/>
            <a:ext cx="7772400" cy="1143000"/>
          </a:xfrm>
        </p:spPr>
        <p:txBody>
          <a:bodyPr/>
          <a:lstStyle/>
          <a:p>
            <a:pPr eaLnBrk="1" hangingPunct="1">
              <a:defRPr/>
            </a:pPr>
            <a:r>
              <a:rPr lang="en-US" dirty="0">
                <a:effectLst/>
                <a:latin typeface="Arial" charset="0"/>
                <a:ea typeface="ＭＳ Ｐゴシック" charset="0"/>
              </a:rPr>
              <a:t>Micah 6:8 Song</a:t>
            </a:r>
          </a:p>
        </p:txBody>
      </p:sp>
    </p:spTree>
    <p:extLst>
      <p:ext uri="{BB962C8B-B14F-4D97-AF65-F5344CB8AC3E}">
        <p14:creationId xmlns:p14="http://schemas.microsoft.com/office/powerpoint/2010/main" val="1852797631"/>
      </p:ext>
    </p:extLst>
  </p:cSld>
  <p:clrMapOvr>
    <a:masterClrMapping/>
  </p:clrMapOvr>
  <p:transition>
    <p:fade thruBlk="1"/>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9"/>
          <p:cNvSpPr txBox="1">
            <a:spLocks noChangeArrowheads="1"/>
          </p:cNvSpPr>
          <p:nvPr/>
        </p:nvSpPr>
        <p:spPr bwMode="auto">
          <a:xfrm>
            <a:off x="76200" y="76200"/>
            <a:ext cx="8839200" cy="567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6600" dirty="0">
                <a:solidFill>
                  <a:schemeClr val="bg1"/>
                </a:solidFill>
                <a:latin typeface="Bwhebb" charset="0"/>
              </a:rPr>
              <a:t>~d</a:t>
            </a:r>
            <a:r>
              <a:rPr lang="fr-FR" sz="6600" dirty="0">
                <a:solidFill>
                  <a:schemeClr val="bg1"/>
                </a:solidFill>
                <a:latin typeface="Bwhebb" charset="0"/>
              </a:rPr>
              <a:t>'</a:t>
            </a:r>
            <a:r>
              <a:rPr lang="en-US" sz="6600" dirty="0">
                <a:solidFill>
                  <a:schemeClr val="bg1"/>
                </a:solidFill>
                <a:latin typeface="Bwhebb" charset="0"/>
              </a:rPr>
              <a:t>a</a:t>
            </a:r>
            <a:r>
              <a:rPr lang="fr-FR" sz="6600" dirty="0">
                <a:solidFill>
                  <a:schemeClr val="bg1"/>
                </a:solidFill>
                <a:latin typeface="Bwhebb" charset="0"/>
              </a:rPr>
              <a:t>'</a:t>
            </a:r>
            <a:r>
              <a:rPr lang="en-US" sz="6600" dirty="0">
                <a:solidFill>
                  <a:schemeClr val="bg1"/>
                </a:solidFill>
                <a:latin typeface="Bwhebb" charset="0"/>
              </a:rPr>
              <a:t> ^l. </a:t>
            </a:r>
            <a:r>
              <a:rPr lang="en-US" sz="6600" dirty="0" err="1">
                <a:solidFill>
                  <a:schemeClr val="bg1"/>
                </a:solidFill>
                <a:latin typeface="Bwhebb" charset="0"/>
              </a:rPr>
              <a:t>dyGIhi</a:t>
            </a:r>
            <a:r>
              <a:rPr lang="en-US" sz="6600" dirty="0">
                <a:solidFill>
                  <a:schemeClr val="bg1"/>
                </a:solidFill>
                <a:latin typeface="Arial" charset="0"/>
              </a:rPr>
              <a:t> </a:t>
            </a:r>
            <a:r>
              <a:rPr lang="en-US" sz="4400" dirty="0">
                <a:solidFill>
                  <a:schemeClr val="bg1"/>
                </a:solidFill>
                <a:latin typeface="Arial" charset="0"/>
              </a:rPr>
              <a:t>Micah 6:8</a:t>
            </a:r>
          </a:p>
          <a:p>
            <a:pPr algn="ctr" eaLnBrk="1" hangingPunct="1">
              <a:spcBef>
                <a:spcPct val="50000"/>
              </a:spcBef>
            </a:pPr>
            <a:r>
              <a:rPr lang="en-US" sz="6600" dirty="0" err="1">
                <a:solidFill>
                  <a:schemeClr val="bg1"/>
                </a:solidFill>
                <a:latin typeface="Bwhebb" charset="0"/>
              </a:rPr>
              <a:t>vreAD</a:t>
            </a:r>
            <a:r>
              <a:rPr lang="en-US" sz="6600" dirty="0">
                <a:solidFill>
                  <a:schemeClr val="bg1"/>
                </a:solidFill>
                <a:latin typeface="Bwhebb" charset="0"/>
              </a:rPr>
              <a:t> </a:t>
            </a:r>
            <a:r>
              <a:rPr lang="en-US" sz="6600" dirty="0" err="1">
                <a:solidFill>
                  <a:schemeClr val="bg1"/>
                </a:solidFill>
                <a:latin typeface="Bwhebb" charset="0"/>
              </a:rPr>
              <a:t>hw</a:t>
            </a:r>
            <a:r>
              <a:rPr lang="mr-IN" sz="6600" dirty="0">
                <a:solidFill>
                  <a:schemeClr val="bg1"/>
                </a:solidFill>
                <a:latin typeface="Bwhebb" charset="0"/>
              </a:rPr>
              <a:t>"</a:t>
            </a:r>
            <a:r>
              <a:rPr lang="en-US" sz="6600" dirty="0" err="1">
                <a:solidFill>
                  <a:schemeClr val="bg1"/>
                </a:solidFill>
                <a:latin typeface="Bwhebb" charset="0"/>
              </a:rPr>
              <a:t>hy</a:t>
            </a:r>
            <a:r>
              <a:rPr lang="en-US" sz="6600" dirty="0">
                <a:solidFill>
                  <a:schemeClr val="bg1"/>
                </a:solidFill>
                <a:latin typeface="Bwhebb" charset="0"/>
              </a:rPr>
              <a:t>&gt;-hm</a:t>
            </a:r>
            <a:r>
              <a:rPr lang="fr-FR" sz="6600" dirty="0">
                <a:solidFill>
                  <a:schemeClr val="bg1"/>
                </a:solidFill>
                <a:latin typeface="Bwhebb" charset="0"/>
              </a:rPr>
              <a:t>'</a:t>
            </a:r>
            <a:r>
              <a:rPr lang="en-US" sz="6600" dirty="0">
                <a:solidFill>
                  <a:schemeClr val="bg1"/>
                </a:solidFill>
                <a:latin typeface="Bwhebb" charset="0"/>
              </a:rPr>
              <a:t>W </a:t>
            </a:r>
            <a:r>
              <a:rPr lang="en-US" sz="6600" dirty="0" err="1">
                <a:solidFill>
                  <a:schemeClr val="bg1"/>
                </a:solidFill>
                <a:latin typeface="Bwhebb" charset="0"/>
              </a:rPr>
              <a:t>bAJ</a:t>
            </a:r>
            <a:r>
              <a:rPr lang="en-US" sz="6600" dirty="0">
                <a:solidFill>
                  <a:schemeClr val="bg1"/>
                </a:solidFill>
                <a:latin typeface="Bwhebb" charset="0"/>
              </a:rPr>
              <a:t>-hm; </a:t>
            </a:r>
          </a:p>
          <a:p>
            <a:pPr algn="ctr" eaLnBrk="1" hangingPunct="1">
              <a:spcBef>
                <a:spcPct val="50000"/>
              </a:spcBef>
            </a:pPr>
            <a:r>
              <a:rPr lang="en-US" sz="6600" dirty="0" err="1">
                <a:solidFill>
                  <a:schemeClr val="bg1"/>
                </a:solidFill>
                <a:latin typeface="Bwhebb" charset="0"/>
              </a:rPr>
              <a:t>tb;h</a:t>
            </a:r>
            <a:r>
              <a:rPr lang="en-US" sz="6600" dirty="0">
                <a:solidFill>
                  <a:schemeClr val="bg1"/>
                </a:solidFill>
                <a:latin typeface="Bwhebb" charset="0"/>
              </a:rPr>
              <a:t>]</a:t>
            </a:r>
            <a:r>
              <a:rPr lang="en-US" sz="6600" dirty="0" err="1">
                <a:solidFill>
                  <a:schemeClr val="bg1"/>
                </a:solidFill>
                <a:latin typeface="Bwhebb" charset="0"/>
              </a:rPr>
              <a:t>a;w</a:t>
            </a:r>
            <a:r>
              <a:rPr lang="en-US" sz="6600" dirty="0">
                <a:solidFill>
                  <a:schemeClr val="bg1"/>
                </a:solidFill>
                <a:latin typeface="Bwhebb" charset="0"/>
              </a:rPr>
              <a:t>&gt; </a:t>
            </a:r>
            <a:r>
              <a:rPr lang="en-US" sz="6600" dirty="0" err="1">
                <a:solidFill>
                  <a:schemeClr val="bg1"/>
                </a:solidFill>
                <a:latin typeface="Bwhebb" charset="0"/>
              </a:rPr>
              <a:t>jP</a:t>
            </a:r>
            <a:r>
              <a:rPr lang="fr-FR" sz="6600" dirty="0">
                <a:solidFill>
                  <a:schemeClr val="bg1"/>
                </a:solidFill>
                <a:latin typeface="Bwhebb" charset="0"/>
              </a:rPr>
              <a:t>'</a:t>
            </a:r>
            <a:r>
              <a:rPr lang="en-US" sz="6600" dirty="0" err="1">
                <a:solidFill>
                  <a:schemeClr val="bg1"/>
                </a:solidFill>
                <a:latin typeface="Bwhebb" charset="0"/>
              </a:rPr>
              <a:t>v.mi</a:t>
            </a:r>
            <a:r>
              <a:rPr lang="en-US" sz="6600" dirty="0">
                <a:solidFill>
                  <a:schemeClr val="bg1"/>
                </a:solidFill>
                <a:latin typeface="Bwhebb" charset="0"/>
              </a:rPr>
              <a:t> </a:t>
            </a:r>
            <a:r>
              <a:rPr lang="en-US" sz="6600" dirty="0" err="1">
                <a:solidFill>
                  <a:schemeClr val="bg1"/>
                </a:solidFill>
                <a:latin typeface="Bwhebb" charset="0"/>
              </a:rPr>
              <a:t>tAf</a:t>
            </a:r>
            <a:r>
              <a:rPr lang="en-US" sz="6600" dirty="0">
                <a:solidFill>
                  <a:schemeClr val="bg1"/>
                </a:solidFill>
                <a:latin typeface="Bwhebb" charset="0"/>
              </a:rPr>
              <a:t>[]-~ai </a:t>
            </a:r>
            <a:r>
              <a:rPr lang="en-US" sz="6600" dirty="0" err="1">
                <a:solidFill>
                  <a:schemeClr val="bg1"/>
                </a:solidFill>
                <a:latin typeface="Bwhebb" charset="0"/>
              </a:rPr>
              <a:t>yKi</a:t>
            </a:r>
            <a:r>
              <a:rPr lang="en-US" sz="6600" dirty="0">
                <a:solidFill>
                  <a:schemeClr val="bg1"/>
                </a:solidFill>
                <a:latin typeface="Bwhebb" charset="0"/>
              </a:rPr>
              <a:t> ^</a:t>
            </a:r>
            <a:r>
              <a:rPr lang="en-US" sz="6600" dirty="0" err="1">
                <a:solidFill>
                  <a:schemeClr val="bg1"/>
                </a:solidFill>
                <a:latin typeface="Bwhebb" charset="0"/>
              </a:rPr>
              <a:t>M.mi</a:t>
            </a:r>
            <a:r>
              <a:rPr lang="en-US" sz="6600" dirty="0">
                <a:solidFill>
                  <a:schemeClr val="bg1"/>
                </a:solidFill>
                <a:latin typeface="Bwhebb" charset="0"/>
              </a:rPr>
              <a:t> </a:t>
            </a:r>
          </a:p>
          <a:p>
            <a:pPr algn="ctr" eaLnBrk="1" hangingPunct="1">
              <a:spcBef>
                <a:spcPct val="50000"/>
              </a:spcBef>
            </a:pPr>
            <a:r>
              <a:rPr lang="en-US" sz="6600" dirty="0">
                <a:solidFill>
                  <a:schemeClr val="bg1"/>
                </a:solidFill>
                <a:latin typeface="Bwhebb" charset="0"/>
              </a:rPr>
              <a:t>@ `^</a:t>
            </a:r>
            <a:r>
              <a:rPr lang="en-US" sz="6600" dirty="0" err="1">
                <a:solidFill>
                  <a:schemeClr val="bg1"/>
                </a:solidFill>
                <a:latin typeface="Bwhebb" charset="0"/>
              </a:rPr>
              <a:t>yh,l</a:t>
            </a:r>
            <a:r>
              <a:rPr lang="en-US" sz="6600" dirty="0">
                <a:solidFill>
                  <a:schemeClr val="bg1"/>
                </a:solidFill>
                <a:latin typeface="Bwhebb" charset="0"/>
              </a:rPr>
              <a:t>{a/-~[i </a:t>
            </a:r>
            <a:r>
              <a:rPr lang="en-US" sz="6600" dirty="0" err="1">
                <a:solidFill>
                  <a:schemeClr val="bg1"/>
                </a:solidFill>
                <a:latin typeface="Bwhebb" charset="0"/>
              </a:rPr>
              <a:t>tk,l</a:t>
            </a:r>
            <a:r>
              <a:rPr lang="en-US" sz="6600" dirty="0">
                <a:solidFill>
                  <a:schemeClr val="bg1"/>
                </a:solidFill>
                <a:latin typeface="Bwhebb" charset="0"/>
              </a:rPr>
              <a:t>, [;</a:t>
            </a:r>
            <a:r>
              <a:rPr lang="en-US" sz="6600" dirty="0" err="1">
                <a:solidFill>
                  <a:schemeClr val="bg1"/>
                </a:solidFill>
                <a:latin typeface="Bwhebb" charset="0"/>
              </a:rPr>
              <a:t>nEc.h;w</a:t>
            </a:r>
            <a:r>
              <a:rPr lang="en-US" sz="6600" dirty="0">
                <a:solidFill>
                  <a:schemeClr val="bg1"/>
                </a:solidFill>
                <a:latin typeface="Bwhebb" charset="0"/>
              </a:rPr>
              <a:t>&gt; </a:t>
            </a:r>
            <a:r>
              <a:rPr lang="en-US" sz="6600" dirty="0" err="1">
                <a:solidFill>
                  <a:schemeClr val="bg1"/>
                </a:solidFill>
                <a:latin typeface="Bwhebb" charset="0"/>
              </a:rPr>
              <a:t>ds,x</a:t>
            </a:r>
            <a:r>
              <a:rPr lang="en-US" sz="6600" dirty="0">
                <a:solidFill>
                  <a:schemeClr val="bg1"/>
                </a:solidFill>
                <a:latin typeface="Bwhebb" charset="0"/>
              </a:rPr>
              <a:t>,</a:t>
            </a:r>
          </a:p>
        </p:txBody>
      </p:sp>
      <p:pic>
        <p:nvPicPr>
          <p:cNvPr id="3" name="Picture 2">
            <a:extLst>
              <a:ext uri="{FF2B5EF4-FFF2-40B4-BE49-F238E27FC236}">
                <a16:creationId xmlns:a16="http://schemas.microsoft.com/office/drawing/2014/main" id="{1EE2307D-E783-8E40-8EF8-96A45CEBF566}"/>
              </a:ext>
            </a:extLst>
          </p:cNvPr>
          <p:cNvPicPr>
            <a:picLocks noChangeAspect="1"/>
          </p:cNvPicPr>
          <p:nvPr/>
        </p:nvPicPr>
        <p:blipFill>
          <a:blip r:embed="rId2"/>
          <a:stretch>
            <a:fillRect/>
          </a:stretch>
        </p:blipFill>
        <p:spPr>
          <a:xfrm>
            <a:off x="0" y="304328"/>
            <a:ext cx="9144000" cy="5807218"/>
          </a:xfrm>
          <a:prstGeom prst="rect">
            <a:avLst/>
          </a:prstGeom>
        </p:spPr>
      </p:pic>
      <p:pic>
        <p:nvPicPr>
          <p:cNvPr id="128002" name="Picture 10"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95588" y="1031955"/>
            <a:ext cx="580423" cy="16618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003" name="Rectangle 12"/>
          <p:cNvSpPr>
            <a:spLocks noGrp="1" noChangeArrowheads="1"/>
          </p:cNvSpPr>
          <p:nvPr>
            <p:ph type="title" idx="4294967295"/>
          </p:nvPr>
        </p:nvSpPr>
        <p:spPr>
          <a:xfrm>
            <a:off x="5285432" y="314889"/>
            <a:ext cx="3356149" cy="941155"/>
          </a:xfrm>
          <a:solidFill>
            <a:schemeClr val="tx1"/>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ffectLst/>
                <a:latin typeface="Arial" charset="0"/>
                <a:ea typeface="ＭＳ Ｐゴシック" charset="0"/>
              </a:rPr>
              <a:t>Micah 6:8</a:t>
            </a:r>
          </a:p>
        </p:txBody>
      </p:sp>
    </p:spTree>
    <p:extLst>
      <p:ext uri="{BB962C8B-B14F-4D97-AF65-F5344CB8AC3E}">
        <p14:creationId xmlns:p14="http://schemas.microsoft.com/office/powerpoint/2010/main" val="2674005313"/>
      </p:ext>
    </p:extLst>
  </p:cSld>
  <p:clrMapOvr>
    <a:masterClrMapping/>
  </p:clrMapOvr>
  <p:transition>
    <p:fade thruBlk="1"/>
  </p:transition>
</p:sld>
</file>

<file path=ppt/slides/slide17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7" name="Group 86"/>
          <p:cNvGrpSpPr/>
          <p:nvPr/>
        </p:nvGrpSpPr>
        <p:grpSpPr>
          <a:xfrm>
            <a:off x="4865570" y="3924152"/>
            <a:ext cx="1274581" cy="1549442"/>
            <a:chOff x="1934795" y="221802"/>
            <a:chExt cx="1274581" cy="1549442"/>
          </a:xfrm>
          <a:solidFill>
            <a:srgbClr val="0000FF"/>
          </a:solidFill>
        </p:grpSpPr>
        <p:sp>
          <p:nvSpPr>
            <p:cNvPr id="88" name="Pentagon 87"/>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4:1–5:15</a:t>
              </a:r>
            </a:p>
          </p:txBody>
        </p:sp>
      </p:grpSp>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2:6-11</a:t>
              </a:r>
            </a:p>
          </p:txBody>
        </p:sp>
      </p:grpSp>
      <p:grpSp>
        <p:nvGrpSpPr>
          <p:cNvPr id="78" name="Group 77"/>
          <p:cNvGrpSpPr/>
          <p:nvPr/>
        </p:nvGrpSpPr>
        <p:grpSpPr>
          <a:xfrm>
            <a:off x="4838524" y="2194608"/>
            <a:ext cx="1274581" cy="1549442"/>
            <a:chOff x="1934795" y="221802"/>
            <a:chExt cx="1274581" cy="1549442"/>
          </a:xfrm>
        </p:grpSpPr>
        <p:sp>
          <p:nvSpPr>
            <p:cNvPr id="79" name="Pentagon 78"/>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0"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3:5-12</a:t>
              </a:r>
            </a:p>
          </p:txBody>
        </p:sp>
      </p:grpSp>
      <p:grpSp>
        <p:nvGrpSpPr>
          <p:cNvPr id="81" name="Group 80"/>
          <p:cNvGrpSpPr/>
          <p:nvPr/>
        </p:nvGrpSpPr>
        <p:grpSpPr>
          <a:xfrm>
            <a:off x="6277755" y="2194608"/>
            <a:ext cx="1274581" cy="1549442"/>
            <a:chOff x="1934795" y="221802"/>
            <a:chExt cx="1274581" cy="1549442"/>
          </a:xfrm>
        </p:grpSpPr>
        <p:sp>
          <p:nvSpPr>
            <p:cNvPr id="82" name="Pentagon 81"/>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3"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6:6-8</a:t>
              </a:r>
            </a:p>
          </p:txBody>
        </p:sp>
      </p:grpSp>
      <p:grpSp>
        <p:nvGrpSpPr>
          <p:cNvPr id="69" name="Group 68"/>
          <p:cNvGrpSpPr/>
          <p:nvPr/>
        </p:nvGrpSpPr>
        <p:grpSpPr>
          <a:xfrm>
            <a:off x="6296706" y="433462"/>
            <a:ext cx="1274581" cy="1549442"/>
            <a:chOff x="1934795" y="221802"/>
            <a:chExt cx="1274581" cy="1549442"/>
          </a:xfrm>
        </p:grpSpPr>
        <p:sp>
          <p:nvSpPr>
            <p:cNvPr id="70" name="Pentagon 69"/>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1"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6:1-5</a:t>
              </a:r>
            </a:p>
          </p:txBody>
        </p:sp>
      </p:grpSp>
      <p:grpSp>
        <p:nvGrpSpPr>
          <p:cNvPr id="72" name="Group 71"/>
          <p:cNvGrpSpPr/>
          <p:nvPr/>
        </p:nvGrpSpPr>
        <p:grpSpPr>
          <a:xfrm>
            <a:off x="7742254" y="433462"/>
            <a:ext cx="1274581" cy="1549442"/>
            <a:chOff x="1934795" y="221802"/>
            <a:chExt cx="1274581" cy="1549442"/>
          </a:xfrm>
        </p:grpSpPr>
        <p:sp>
          <p:nvSpPr>
            <p:cNvPr id="73" name="Pentagon 7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4"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6:9-16</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en-US" sz="3200" b="1" i="1" dirty="0">
                <a:effectLst>
                  <a:glow rad="876300">
                    <a:schemeClr val="tx1"/>
                  </a:glow>
                </a:effectLst>
                <a:latin typeface="Arial" charset="0"/>
                <a:ea typeface="ＭＳ Ｐゴシック" charset="0"/>
                <a:cs typeface="ＭＳ Ｐゴシック" charset="0"/>
              </a:rPr>
              <a:t>Structure of Micah</a:t>
            </a: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Judgment</a:t>
            </a: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Hope</a:t>
            </a: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2:12-</a:t>
              </a:r>
              <a:br>
                <a:rPr lang="en-US" sz="2800" b="1" dirty="0">
                  <a:effectLst/>
                  <a:latin typeface="Arial" charset="0"/>
                  <a:ea typeface="ＭＳ Ｐゴシック" charset="0"/>
                  <a:cs typeface="ＭＳ Ｐゴシック" charset="0"/>
                </a:rPr>
              </a:br>
              <a:r>
                <a:rPr lang="en-US" sz="2800" b="1" dirty="0">
                  <a:effectLst/>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400" b="1" i="1" dirty="0">
                <a:effectLst/>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1780658741"/>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71550" y="0"/>
            <a:ext cx="81724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16200000">
            <a:off x="-2943225" y="2943225"/>
            <a:ext cx="6858000" cy="971550"/>
          </a:xfrm>
          <a:solidFill>
            <a:srgbClr val="FF0000"/>
          </a:solidFill>
        </p:spPr>
        <p:txBody>
          <a:bodyPr/>
          <a:lstStyle/>
          <a:p>
            <a:pPr>
              <a:defRPr/>
            </a:pPr>
            <a:r>
              <a:rPr lang="en-US" dirty="0">
                <a:effectLst>
                  <a:glow rad="228600">
                    <a:schemeClr val="tx1"/>
                  </a:glow>
                  <a:outerShdw blurRad="38100" dist="38100" dir="2700000" algn="tl">
                    <a:srgbClr val="000000">
                      <a:alpha val="43137"/>
                    </a:srgbClr>
                  </a:outerShdw>
                </a:effectLst>
              </a:rPr>
              <a:t>Exploitation</a:t>
            </a:r>
          </a:p>
        </p:txBody>
      </p:sp>
      <p:sp>
        <p:nvSpPr>
          <p:cNvPr id="4" name="Title 1"/>
          <p:cNvSpPr txBox="1">
            <a:spLocks/>
          </p:cNvSpPr>
          <p:nvPr/>
        </p:nvSpPr>
        <p:spPr bwMode="auto">
          <a:xfrm>
            <a:off x="1116013" y="115888"/>
            <a:ext cx="7772400" cy="6670675"/>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a:lstStyle>
          <a:p>
            <a:pPr defTabSz="914400">
              <a:defRPr/>
            </a:pPr>
            <a:r>
              <a:rPr lang="mr-IN" sz="3200" dirty="0">
                <a:solidFill>
                  <a:srgbClr val="FFFFFF"/>
                </a:solidFill>
                <a:effectLst>
                  <a:glow rad="228600">
                    <a:srgbClr val="000000"/>
                  </a:glow>
                  <a:outerShdw blurRad="38100" dist="38100" dir="2700000" algn="tl">
                    <a:srgbClr val="000000">
                      <a:alpha val="43137"/>
                    </a:srgbClr>
                  </a:outerShdw>
                </a:effectLst>
              </a:rPr>
              <a:t>"</a:t>
            </a:r>
            <a:r>
              <a:rPr lang="en-SG" sz="3200" dirty="0">
                <a:solidFill>
                  <a:srgbClr val="FFFFFF"/>
                </a:solidFill>
                <a:effectLst>
                  <a:glow rad="228600">
                    <a:srgbClr val="000000"/>
                  </a:glow>
                  <a:outerShdw blurRad="38100" dist="38100" dir="2700000" algn="tl">
                    <a:srgbClr val="000000">
                      <a:alpha val="43137"/>
                    </a:srgbClr>
                  </a:outerShdw>
                </a:effectLst>
              </a:rPr>
              <a:t>What shall I say about the homes of the wicked filled with treasures gained by cheating? What about the disgusting practice of measuring out grain with dishonest measures? </a:t>
            </a:r>
          </a:p>
          <a:p>
            <a:pPr defTabSz="914400">
              <a:defRPr/>
            </a:pPr>
            <a:r>
              <a:rPr lang="en-SG" sz="3200" baseline="30000" dirty="0">
                <a:solidFill>
                  <a:srgbClr val="FFFFFF"/>
                </a:solidFill>
                <a:effectLst>
                  <a:glow rad="228600">
                    <a:srgbClr val="000000"/>
                  </a:glow>
                  <a:outerShdw blurRad="38100" dist="38100" dir="2700000" algn="tl">
                    <a:srgbClr val="000000">
                      <a:alpha val="43137"/>
                    </a:srgbClr>
                  </a:outerShdw>
                </a:effectLst>
              </a:rPr>
              <a:t>11</a:t>
            </a:r>
            <a:r>
              <a:rPr lang="en-SG" sz="3200" dirty="0">
                <a:solidFill>
                  <a:srgbClr val="FFFFFF"/>
                </a:solidFill>
                <a:effectLst>
                  <a:glow rad="228600">
                    <a:srgbClr val="000000"/>
                  </a:glow>
                  <a:outerShdw blurRad="38100" dist="38100" dir="2700000" algn="tl">
                    <a:srgbClr val="000000">
                      <a:alpha val="43137"/>
                    </a:srgbClr>
                  </a:outerShdw>
                </a:effectLst>
              </a:rPr>
              <a:t>How can I tolerate your merchants who use dishonest scales and weights? </a:t>
            </a:r>
            <a:r>
              <a:rPr lang="en-SG" sz="3200" baseline="30000" dirty="0">
                <a:solidFill>
                  <a:srgbClr val="FFFFFF"/>
                </a:solidFill>
                <a:effectLst>
                  <a:glow rad="228600">
                    <a:srgbClr val="000000"/>
                  </a:glow>
                  <a:outerShdw blurRad="38100" dist="38100" dir="2700000" algn="tl">
                    <a:srgbClr val="000000">
                      <a:alpha val="43137"/>
                    </a:srgbClr>
                  </a:outerShdw>
                </a:effectLst>
              </a:rPr>
              <a:t>12</a:t>
            </a:r>
            <a:r>
              <a:rPr lang="en-SG" sz="3200" dirty="0">
                <a:solidFill>
                  <a:srgbClr val="FFFFFF"/>
                </a:solidFill>
                <a:effectLst>
                  <a:glow rad="228600">
                    <a:srgbClr val="000000"/>
                  </a:glow>
                  <a:outerShdw blurRad="38100" dist="38100" dir="2700000" algn="tl">
                    <a:srgbClr val="000000">
                      <a:alpha val="43137"/>
                    </a:srgbClr>
                  </a:outerShdw>
                </a:effectLst>
              </a:rPr>
              <a:t>The rich among you have become wealthy through extortion and violence. Your citizens are so used to lying that their tongues can no longer tell the truth</a:t>
            </a:r>
            <a:r>
              <a:rPr lang="mr-IN" sz="3200" dirty="0">
                <a:solidFill>
                  <a:srgbClr val="FFFFFF"/>
                </a:solidFill>
                <a:effectLst>
                  <a:glow rad="228600">
                    <a:srgbClr val="000000"/>
                  </a:glow>
                  <a:outerShdw blurRad="38100" dist="38100" dir="2700000" algn="tl">
                    <a:srgbClr val="000000">
                      <a:alpha val="43137"/>
                    </a:srgbClr>
                  </a:outerShdw>
                </a:effectLst>
              </a:rPr>
              <a:t>"</a:t>
            </a:r>
            <a:r>
              <a:rPr lang="en-SG" sz="3200" dirty="0">
                <a:solidFill>
                  <a:srgbClr val="FFFFFF"/>
                </a:solidFill>
                <a:effectLst>
                  <a:glow rad="228600">
                    <a:srgbClr val="000000"/>
                  </a:glow>
                  <a:outerShdw blurRad="38100" dist="38100" dir="2700000" algn="tl">
                    <a:srgbClr val="000000">
                      <a:alpha val="43137"/>
                    </a:srgbClr>
                  </a:outerShdw>
                </a:effectLst>
              </a:rPr>
              <a:t> (6:10-12 </a:t>
            </a:r>
            <a:r>
              <a:rPr lang="en-SG" sz="2800" dirty="0">
                <a:solidFill>
                  <a:srgbClr val="FFFFFF"/>
                </a:solidFill>
                <a:effectLst>
                  <a:glow rad="228600">
                    <a:srgbClr val="000000"/>
                  </a:glow>
                  <a:outerShdw blurRad="38100" dist="38100" dir="2700000" algn="tl">
                    <a:srgbClr val="000000">
                      <a:alpha val="43137"/>
                    </a:srgbClr>
                  </a:outerShdw>
                </a:effectLst>
              </a:rPr>
              <a:t>NLT</a:t>
            </a:r>
            <a:r>
              <a:rPr lang="en-SG" sz="3200" dirty="0">
                <a:solidFill>
                  <a:srgbClr val="FFFFFF"/>
                </a:solidFill>
                <a:effectLst>
                  <a:glow rad="228600">
                    <a:srgbClr val="000000"/>
                  </a:glow>
                  <a:outerShdw blurRad="38100" dist="38100" dir="2700000" algn="tl">
                    <a:srgbClr val="000000">
                      <a:alpha val="43137"/>
                    </a:srgbClr>
                  </a:outerShdw>
                </a:effectLst>
              </a:rPr>
              <a:t>).</a:t>
            </a:r>
            <a:endParaRPr lang="en-US" sz="3200" dirty="0">
              <a:solidFill>
                <a:srgbClr val="FFFFFF"/>
              </a:solidFill>
              <a:effectLst>
                <a:glow rad="228600">
                  <a:srgbClr val="000000"/>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8587081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Micah 7</a:t>
            </a:r>
          </a:p>
        </p:txBody>
      </p:sp>
    </p:spTree>
    <p:extLst>
      <p:ext uri="{BB962C8B-B14F-4D97-AF65-F5344CB8AC3E}">
        <p14:creationId xmlns:p14="http://schemas.microsoft.com/office/powerpoint/2010/main" val="232617684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7" name="Group 86"/>
          <p:cNvGrpSpPr/>
          <p:nvPr/>
        </p:nvGrpSpPr>
        <p:grpSpPr>
          <a:xfrm>
            <a:off x="4865570" y="3924152"/>
            <a:ext cx="1274581" cy="1549442"/>
            <a:chOff x="1934795" y="221802"/>
            <a:chExt cx="1274581" cy="1549442"/>
          </a:xfrm>
          <a:solidFill>
            <a:srgbClr val="0000FF"/>
          </a:solidFill>
        </p:grpSpPr>
        <p:sp>
          <p:nvSpPr>
            <p:cNvPr id="88" name="Pentagon 87"/>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4:1–5:15</a:t>
              </a:r>
            </a:p>
          </p:txBody>
        </p:sp>
      </p:grpSp>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2:6-11</a:t>
              </a:r>
            </a:p>
          </p:txBody>
        </p:sp>
      </p:grpSp>
      <p:grpSp>
        <p:nvGrpSpPr>
          <p:cNvPr id="78" name="Group 77"/>
          <p:cNvGrpSpPr/>
          <p:nvPr/>
        </p:nvGrpSpPr>
        <p:grpSpPr>
          <a:xfrm>
            <a:off x="4838524" y="2194608"/>
            <a:ext cx="1274581" cy="1549442"/>
            <a:chOff x="1934795" y="221802"/>
            <a:chExt cx="1274581" cy="1549442"/>
          </a:xfrm>
        </p:grpSpPr>
        <p:sp>
          <p:nvSpPr>
            <p:cNvPr id="79" name="Pentagon 78"/>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0"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3:5-12</a:t>
              </a:r>
            </a:p>
          </p:txBody>
        </p:sp>
      </p:grpSp>
      <p:grpSp>
        <p:nvGrpSpPr>
          <p:cNvPr id="81" name="Group 80"/>
          <p:cNvGrpSpPr/>
          <p:nvPr/>
        </p:nvGrpSpPr>
        <p:grpSpPr>
          <a:xfrm>
            <a:off x="6277755" y="2194608"/>
            <a:ext cx="1274581" cy="1549442"/>
            <a:chOff x="1934795" y="221802"/>
            <a:chExt cx="1274581" cy="1549442"/>
          </a:xfrm>
        </p:grpSpPr>
        <p:sp>
          <p:nvSpPr>
            <p:cNvPr id="82" name="Pentagon 81"/>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3"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6:6-8</a:t>
              </a:r>
            </a:p>
          </p:txBody>
        </p:sp>
      </p:grpSp>
      <p:grpSp>
        <p:nvGrpSpPr>
          <p:cNvPr id="84" name="Group 83"/>
          <p:cNvGrpSpPr/>
          <p:nvPr/>
        </p:nvGrpSpPr>
        <p:grpSpPr>
          <a:xfrm>
            <a:off x="7716987" y="2194608"/>
            <a:ext cx="1274581" cy="1549442"/>
            <a:chOff x="1934795" y="221802"/>
            <a:chExt cx="1274581" cy="1549442"/>
          </a:xfrm>
        </p:grpSpPr>
        <p:sp>
          <p:nvSpPr>
            <p:cNvPr id="85" name="Pentagon 84"/>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6"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7:1-6</a:t>
              </a:r>
            </a:p>
          </p:txBody>
        </p:sp>
      </p:grpSp>
      <p:grpSp>
        <p:nvGrpSpPr>
          <p:cNvPr id="69" name="Group 68"/>
          <p:cNvGrpSpPr/>
          <p:nvPr/>
        </p:nvGrpSpPr>
        <p:grpSpPr>
          <a:xfrm>
            <a:off x="6296706" y="433462"/>
            <a:ext cx="1274581" cy="1549442"/>
            <a:chOff x="1934795" y="221802"/>
            <a:chExt cx="1274581" cy="1549442"/>
          </a:xfrm>
        </p:grpSpPr>
        <p:sp>
          <p:nvSpPr>
            <p:cNvPr id="70" name="Pentagon 69"/>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1"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6:1-5</a:t>
              </a:r>
            </a:p>
          </p:txBody>
        </p:sp>
      </p:grpSp>
      <p:grpSp>
        <p:nvGrpSpPr>
          <p:cNvPr id="72" name="Group 71"/>
          <p:cNvGrpSpPr/>
          <p:nvPr/>
        </p:nvGrpSpPr>
        <p:grpSpPr>
          <a:xfrm>
            <a:off x="7742254" y="433462"/>
            <a:ext cx="1274581" cy="1549442"/>
            <a:chOff x="1934795" y="221802"/>
            <a:chExt cx="1274581" cy="1549442"/>
          </a:xfrm>
        </p:grpSpPr>
        <p:sp>
          <p:nvSpPr>
            <p:cNvPr id="73" name="Pentagon 7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4"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6:9-16</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en-US" sz="3200" b="1" i="1" dirty="0">
                <a:effectLst>
                  <a:glow rad="876300">
                    <a:schemeClr val="tx1"/>
                  </a:glow>
                </a:effectLst>
                <a:latin typeface="Arial" charset="0"/>
                <a:ea typeface="ＭＳ Ｐゴシック" charset="0"/>
                <a:cs typeface="ＭＳ Ｐゴシック" charset="0"/>
              </a:rPr>
              <a:t>Structure of Micah</a:t>
            </a: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Judgment</a:t>
            </a: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Hope</a:t>
            </a: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2:12-</a:t>
              </a:r>
              <a:br>
                <a:rPr lang="en-US" sz="2800" b="1" dirty="0">
                  <a:effectLst/>
                  <a:latin typeface="Arial" charset="0"/>
                  <a:ea typeface="ＭＳ Ｐゴシック" charset="0"/>
                  <a:cs typeface="ＭＳ Ｐゴシック" charset="0"/>
                </a:rPr>
              </a:br>
              <a:r>
                <a:rPr lang="en-US" sz="2800" b="1" dirty="0">
                  <a:effectLst/>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400" b="1" i="1" dirty="0">
                <a:effectLst/>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1533401450"/>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043608" y="29469"/>
            <a:ext cx="8100392" cy="3327523"/>
          </a:xfrm>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en-US" sz="3200" dirty="0">
                <a:effectLst>
                  <a:glow rad="127000">
                    <a:schemeClr val="tx1"/>
                  </a:glow>
                </a:effectLst>
                <a:latin typeface="Arial" charset="0"/>
                <a:ea typeface="ＭＳ Ｐゴシック" charset="0"/>
                <a:cs typeface="ＭＳ Ｐゴシック" charset="0"/>
              </a:rPr>
              <a:t>How miserable I am! </a:t>
            </a:r>
            <a:br>
              <a:rPr lang="en-US" sz="3200" dirty="0">
                <a:effectLst>
                  <a:glow rad="127000">
                    <a:schemeClr val="tx1"/>
                  </a:glow>
                </a:effectLst>
                <a:latin typeface="Arial" charset="0"/>
                <a:ea typeface="ＭＳ Ｐゴシック" charset="0"/>
                <a:cs typeface="ＭＳ Ｐゴシック" charset="0"/>
              </a:rPr>
            </a:br>
            <a:r>
              <a:rPr lang="en-US" sz="3200" dirty="0">
                <a:effectLst>
                  <a:glow rad="127000">
                    <a:schemeClr val="tx1"/>
                  </a:glow>
                </a:effectLst>
                <a:latin typeface="Arial" charset="0"/>
                <a:ea typeface="ＭＳ Ｐゴシック" charset="0"/>
                <a:cs typeface="ＭＳ Ｐゴシック" charset="0"/>
              </a:rPr>
              <a:t>I feel like the fruit picker after the harvest who can find nothing to eat. </a:t>
            </a:r>
            <a:br>
              <a:rPr lang="en-US" sz="3200" dirty="0">
                <a:effectLst>
                  <a:glow rad="127000">
                    <a:schemeClr val="tx1"/>
                  </a:glow>
                </a:effectLst>
                <a:latin typeface="Arial" charset="0"/>
                <a:ea typeface="ＭＳ Ｐゴシック" charset="0"/>
                <a:cs typeface="ＭＳ Ｐゴシック" charset="0"/>
              </a:rPr>
            </a:br>
            <a:r>
              <a:rPr lang="en-US" sz="3200" dirty="0">
                <a:effectLst>
                  <a:glow rad="127000">
                    <a:schemeClr val="tx1"/>
                  </a:glow>
                </a:effectLst>
                <a:latin typeface="Arial" charset="0"/>
                <a:ea typeface="ＭＳ Ｐゴシック" charset="0"/>
                <a:cs typeface="ＭＳ Ｐゴシック" charset="0"/>
              </a:rPr>
              <a:t>Not a cluster of grapes or a single early fig can be found to satisfy my hunger</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(Micah 7:1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7544" y="3429000"/>
            <a:ext cx="8371268" cy="3002562"/>
          </a:xfrm>
          <a:prstGeom prst="rect">
            <a:avLst/>
          </a:prstGeom>
        </p:spPr>
      </p:pic>
      <p:sp>
        <p:nvSpPr>
          <p:cNvPr id="4" name="Title 1"/>
          <p:cNvSpPr txBox="1">
            <a:spLocks/>
          </p:cNvSpPr>
          <p:nvPr/>
        </p:nvSpPr>
        <p:spPr bwMode="auto">
          <a:xfrm rot="16200000">
            <a:off x="-2943225" y="2943225"/>
            <a:ext cx="6858000" cy="97155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defTabSz="914400">
              <a:defRPr/>
            </a:pPr>
            <a:r>
              <a:rPr lang="en-US" dirty="0">
                <a:solidFill>
                  <a:srgbClr val="FFFFFF"/>
                </a:solidFill>
                <a:effectLst>
                  <a:glow rad="228600">
                    <a:srgbClr val="000000"/>
                  </a:glow>
                  <a:outerShdw blurRad="38100" dist="38100" dir="2700000" algn="tl">
                    <a:srgbClr val="000000">
                      <a:alpha val="43137"/>
                    </a:srgbClr>
                  </a:outerShdw>
                </a:effectLst>
                <a:latin typeface="Arial"/>
                <a:ea typeface="Osaka"/>
                <a:cs typeface="Osaka"/>
              </a:rPr>
              <a:t>Exploitation</a:t>
            </a:r>
          </a:p>
        </p:txBody>
      </p:sp>
    </p:spTree>
    <p:extLst>
      <p:ext uri="{BB962C8B-B14F-4D97-AF65-F5344CB8AC3E}">
        <p14:creationId xmlns:p14="http://schemas.microsoft.com/office/powerpoint/2010/main" val="2980801432"/>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71600" y="29469"/>
            <a:ext cx="8172400" cy="2391419"/>
          </a:xfrm>
          <a:effectLst>
            <a:outerShdw blurRad="63500" dist="35921" dir="2700000" algn="ctr" rotWithShape="0">
              <a:schemeClr val="tx2">
                <a:alpha val="74998"/>
              </a:schemeClr>
            </a:outerShdw>
          </a:effectLst>
        </p:spPr>
        <p:txBody>
          <a:bodyPr anchor="t"/>
          <a:lstStyle/>
          <a:p>
            <a:pPr>
              <a:defRPr/>
            </a:pPr>
            <a:r>
              <a:rPr lang="mr-IN" sz="3200" dirty="0">
                <a:effectLst>
                  <a:glow rad="127000">
                    <a:schemeClr val="tx1"/>
                  </a:glow>
                </a:effectLst>
                <a:latin typeface="Arial" charset="0"/>
                <a:ea typeface="ＭＳ Ｐゴシック" charset="0"/>
                <a:cs typeface="ＭＳ Ｐゴシック" charset="0"/>
              </a:rPr>
              <a:t>"</a:t>
            </a:r>
            <a:r>
              <a:rPr lang="en-US" sz="3200" dirty="0">
                <a:effectLst>
                  <a:glow rad="127000">
                    <a:schemeClr val="tx1"/>
                  </a:glow>
                </a:effectLst>
                <a:latin typeface="Arial" charset="0"/>
                <a:ea typeface="ＭＳ Ｐゴシック" charset="0"/>
                <a:cs typeface="ＭＳ Ｐゴシック" charset="0"/>
              </a:rPr>
              <a:t>The godly people have all disappeared; </a:t>
            </a:r>
            <a:br>
              <a:rPr lang="en-US" sz="3200" dirty="0">
                <a:effectLst>
                  <a:glow rad="127000">
                    <a:schemeClr val="tx1"/>
                  </a:glow>
                </a:effectLst>
                <a:latin typeface="Arial" charset="0"/>
                <a:ea typeface="ＭＳ Ｐゴシック" charset="0"/>
                <a:cs typeface="ＭＳ Ｐゴシック" charset="0"/>
              </a:rPr>
            </a:br>
            <a:r>
              <a:rPr lang="en-US" sz="3200" dirty="0">
                <a:effectLst>
                  <a:glow rad="127000">
                    <a:schemeClr val="tx1"/>
                  </a:glow>
                </a:effectLst>
                <a:latin typeface="Arial" charset="0"/>
                <a:ea typeface="ＭＳ Ｐゴシック" charset="0"/>
                <a:cs typeface="ＭＳ Ｐゴシック" charset="0"/>
              </a:rPr>
              <a:t>not one honest person is left on the earth. They are all murderers, setting traps even for their own brothers</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(Micah 7:2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59632" y="2710762"/>
            <a:ext cx="7327900" cy="4030606"/>
          </a:xfrm>
          <a:prstGeom prst="rect">
            <a:avLst/>
          </a:prstGeom>
        </p:spPr>
      </p:pic>
      <p:sp>
        <p:nvSpPr>
          <p:cNvPr id="4" name="Title 1"/>
          <p:cNvSpPr txBox="1">
            <a:spLocks/>
          </p:cNvSpPr>
          <p:nvPr/>
        </p:nvSpPr>
        <p:spPr bwMode="auto">
          <a:xfrm rot="16200000">
            <a:off x="-2943225" y="2943225"/>
            <a:ext cx="6858000" cy="97155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defTabSz="914400">
              <a:defRPr/>
            </a:pPr>
            <a:r>
              <a:rPr lang="en-US" dirty="0">
                <a:solidFill>
                  <a:srgbClr val="FFFFFF"/>
                </a:solidFill>
                <a:effectLst>
                  <a:glow rad="228600">
                    <a:srgbClr val="000000"/>
                  </a:glow>
                  <a:outerShdw blurRad="38100" dist="38100" dir="2700000" algn="tl">
                    <a:srgbClr val="000000">
                      <a:alpha val="43137"/>
                    </a:srgbClr>
                  </a:outerShdw>
                </a:effectLst>
                <a:latin typeface="Arial"/>
                <a:ea typeface="Osaka"/>
                <a:cs typeface="Osaka"/>
              </a:rPr>
              <a:t>Exploitation</a:t>
            </a:r>
          </a:p>
        </p:txBody>
      </p:sp>
    </p:spTree>
    <p:extLst>
      <p:ext uri="{BB962C8B-B14F-4D97-AF65-F5344CB8AC3E}">
        <p14:creationId xmlns:p14="http://schemas.microsoft.com/office/powerpoint/2010/main" val="22003324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484579"/>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How can you better help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those with less money than you? </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14048"/>
            <a:ext cx="9144000" cy="5360427"/>
          </a:xfrm>
          <a:prstGeom prst="rect">
            <a:avLst/>
          </a:prstGeom>
        </p:spPr>
      </p:pic>
      <p:sp>
        <p:nvSpPr>
          <p:cNvPr id="6" name="Rectangle 2">
            <a:extLst>
              <a:ext uri="{FF2B5EF4-FFF2-40B4-BE49-F238E27FC236}">
                <a16:creationId xmlns:a16="http://schemas.microsoft.com/office/drawing/2014/main" id="{962DF929-C1BE-5E4C-B3A2-81D083F63B9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Micah</a:t>
            </a:r>
          </a:p>
        </p:txBody>
      </p:sp>
    </p:spTree>
    <p:extLst>
      <p:ext uri="{BB962C8B-B14F-4D97-AF65-F5344CB8AC3E}">
        <p14:creationId xmlns:p14="http://schemas.microsoft.com/office/powerpoint/2010/main" val="9825816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899592" y="29469"/>
            <a:ext cx="8244408" cy="2751459"/>
          </a:xfrm>
          <a:effectLst>
            <a:outerShdw blurRad="63500" dist="35921" dir="2700000" algn="ctr" rotWithShape="0">
              <a:schemeClr val="tx2">
                <a:alpha val="74998"/>
              </a:schemeClr>
            </a:outerShdw>
          </a:effectLst>
        </p:spPr>
        <p:txBody>
          <a:bodyPr anchor="t"/>
          <a:lstStyle/>
          <a:p>
            <a:pPr>
              <a:defRPr/>
            </a:pPr>
            <a:r>
              <a:rPr lang="mr-IN" sz="3200" dirty="0">
                <a:effectLst>
                  <a:glow rad="127000">
                    <a:schemeClr val="tx1"/>
                  </a:glow>
                </a:effectLst>
                <a:latin typeface="Arial" charset="0"/>
                <a:ea typeface="ＭＳ Ｐゴシック" charset="0"/>
                <a:cs typeface="ＭＳ Ｐゴシック" charset="0"/>
              </a:rPr>
              <a:t>"</a:t>
            </a:r>
            <a:r>
              <a:rPr lang="en-US" sz="3200" dirty="0">
                <a:effectLst>
                  <a:glow rad="127000">
                    <a:schemeClr val="tx1"/>
                  </a:glow>
                </a:effectLst>
                <a:latin typeface="Arial" charset="0"/>
                <a:ea typeface="ＭＳ Ｐゴシック" charset="0"/>
                <a:cs typeface="ＭＳ Ｐゴシック" charset="0"/>
              </a:rPr>
              <a:t>Both their hands are equally skilled at doing evil! Officials and judges alike demand bribes. The people with influence get what they want, and together they scheme to twist justice</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(Micah 7:3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07704" y="3212976"/>
            <a:ext cx="5413647" cy="3411512"/>
          </a:xfrm>
          <a:prstGeom prst="rect">
            <a:avLst/>
          </a:prstGeom>
        </p:spPr>
      </p:pic>
      <p:sp>
        <p:nvSpPr>
          <p:cNvPr id="5" name="Title 1"/>
          <p:cNvSpPr txBox="1">
            <a:spLocks/>
          </p:cNvSpPr>
          <p:nvPr/>
        </p:nvSpPr>
        <p:spPr bwMode="auto">
          <a:xfrm rot="16200000">
            <a:off x="-2943225" y="2943225"/>
            <a:ext cx="6858000" cy="97155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defTabSz="914400">
              <a:defRPr/>
            </a:pPr>
            <a:r>
              <a:rPr lang="en-US" dirty="0">
                <a:solidFill>
                  <a:srgbClr val="FFFFFF"/>
                </a:solidFill>
                <a:effectLst>
                  <a:glow rad="228600">
                    <a:srgbClr val="000000"/>
                  </a:glow>
                  <a:outerShdw blurRad="38100" dist="38100" dir="2700000" algn="tl">
                    <a:srgbClr val="000000">
                      <a:alpha val="43137"/>
                    </a:srgbClr>
                  </a:outerShdw>
                </a:effectLst>
                <a:latin typeface="Arial"/>
                <a:ea typeface="Osaka"/>
                <a:cs typeface="Osaka"/>
              </a:rPr>
              <a:t>Exploitation</a:t>
            </a:r>
          </a:p>
        </p:txBody>
      </p:sp>
    </p:spTree>
    <p:extLst>
      <p:ext uri="{BB962C8B-B14F-4D97-AF65-F5344CB8AC3E}">
        <p14:creationId xmlns:p14="http://schemas.microsoft.com/office/powerpoint/2010/main" val="1714404728"/>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71550" y="2933700"/>
            <a:ext cx="6591300" cy="392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16200000">
            <a:off x="-2943225" y="2943225"/>
            <a:ext cx="6858000" cy="971550"/>
          </a:xfrm>
          <a:solidFill>
            <a:srgbClr val="FF0000"/>
          </a:solidFill>
        </p:spPr>
        <p:txBody>
          <a:bodyPr/>
          <a:lstStyle/>
          <a:p>
            <a:pPr>
              <a:defRPr/>
            </a:pPr>
            <a:r>
              <a:rPr lang="en-US" dirty="0">
                <a:effectLst>
                  <a:glow rad="228600">
                    <a:schemeClr val="tx1"/>
                  </a:glow>
                  <a:outerShdw blurRad="38100" dist="38100" dir="2700000" algn="tl">
                    <a:srgbClr val="000000">
                      <a:alpha val="43137"/>
                    </a:srgbClr>
                  </a:outerShdw>
                </a:effectLst>
              </a:rPr>
              <a:t>Exploitation</a:t>
            </a:r>
          </a:p>
        </p:txBody>
      </p:sp>
      <p:sp>
        <p:nvSpPr>
          <p:cNvPr id="4" name="Title 1"/>
          <p:cNvSpPr txBox="1">
            <a:spLocks/>
          </p:cNvSpPr>
          <p:nvPr/>
        </p:nvSpPr>
        <p:spPr bwMode="auto">
          <a:xfrm>
            <a:off x="971550" y="-27384"/>
            <a:ext cx="8172450" cy="2879725"/>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a:lstStyle>
          <a:p>
            <a:pPr defTabSz="914400">
              <a:defRPr/>
            </a:pPr>
            <a:r>
              <a:rPr lang="mr-IN" sz="3200" dirty="0">
                <a:solidFill>
                  <a:srgbClr val="FFFFFF"/>
                </a:solidFill>
                <a:effectLst>
                  <a:glow rad="228600">
                    <a:srgbClr val="000000"/>
                  </a:glow>
                  <a:outerShdw blurRad="38100" dist="38100" dir="2700000" algn="tl">
                    <a:srgbClr val="000000">
                      <a:alpha val="43137"/>
                    </a:srgbClr>
                  </a:outerShdw>
                </a:effectLst>
              </a:rPr>
              <a:t>"</a:t>
            </a:r>
            <a:r>
              <a:rPr lang="en-SG" sz="3200" dirty="0">
                <a:solidFill>
                  <a:srgbClr val="FFFFFF"/>
                </a:solidFill>
                <a:effectLst>
                  <a:glow rad="228600">
                    <a:srgbClr val="000000"/>
                  </a:glow>
                  <a:outerShdw blurRad="38100" dist="38100" dir="2700000" algn="tl">
                    <a:srgbClr val="000000">
                      <a:alpha val="43137"/>
                    </a:srgbClr>
                  </a:outerShdw>
                </a:effectLst>
              </a:rPr>
              <a:t>Even the best of them is like a brier; the most honest is as dangerous as a hedge of thorns. But your judgment day is coming swiftly now. Your time of punishment is here, a time of confusion</a:t>
            </a:r>
            <a:r>
              <a:rPr lang="mr-IN" sz="3200" dirty="0">
                <a:solidFill>
                  <a:srgbClr val="FFFFFF"/>
                </a:solidFill>
                <a:effectLst>
                  <a:glow rad="228600">
                    <a:srgbClr val="000000"/>
                  </a:glow>
                  <a:outerShdw blurRad="38100" dist="38100" dir="2700000" algn="tl">
                    <a:srgbClr val="000000">
                      <a:alpha val="43137"/>
                    </a:srgbClr>
                  </a:outerShdw>
                </a:effectLst>
              </a:rPr>
              <a:t>"</a:t>
            </a:r>
            <a:r>
              <a:rPr lang="en-SG" sz="3200" dirty="0">
                <a:solidFill>
                  <a:srgbClr val="FFFFFF"/>
                </a:solidFill>
                <a:effectLst>
                  <a:glow rad="228600">
                    <a:srgbClr val="000000"/>
                  </a:glow>
                  <a:outerShdw blurRad="38100" dist="38100" dir="2700000" algn="tl">
                    <a:srgbClr val="000000">
                      <a:alpha val="43137"/>
                    </a:srgbClr>
                  </a:outerShdw>
                </a:effectLst>
              </a:rPr>
              <a:t> (Micah 7:4 </a:t>
            </a:r>
            <a:r>
              <a:rPr lang="en-SG" sz="2800" dirty="0">
                <a:solidFill>
                  <a:srgbClr val="FFFFFF"/>
                </a:solidFill>
                <a:effectLst>
                  <a:glow rad="228600">
                    <a:srgbClr val="000000"/>
                  </a:glow>
                  <a:outerShdw blurRad="38100" dist="38100" dir="2700000" algn="tl">
                    <a:srgbClr val="000000">
                      <a:alpha val="43137"/>
                    </a:srgbClr>
                  </a:outerShdw>
                </a:effectLst>
              </a:rPr>
              <a:t>NLT</a:t>
            </a:r>
            <a:r>
              <a:rPr lang="en-SG" sz="3200" dirty="0">
                <a:solidFill>
                  <a:srgbClr val="FFFFFF"/>
                </a:solidFill>
                <a:effectLst>
                  <a:glow rad="228600">
                    <a:srgbClr val="000000"/>
                  </a:glow>
                  <a:outerShdw blurRad="38100" dist="38100" dir="2700000" algn="tl">
                    <a:srgbClr val="000000">
                      <a:alpha val="43137"/>
                    </a:srgbClr>
                  </a:outerShdw>
                </a:effectLst>
              </a:rPr>
              <a:t>).</a:t>
            </a:r>
            <a:endParaRPr lang="en-US" sz="3200" dirty="0">
              <a:solidFill>
                <a:srgbClr val="FFFFFF"/>
              </a:solidFill>
              <a:effectLst>
                <a:glow rad="228600">
                  <a:srgbClr val="000000"/>
                </a:glow>
                <a:outerShdw blurRad="38100" dist="38100" dir="2700000" algn="tl">
                  <a:srgbClr val="000000">
                    <a:alpha val="43137"/>
                  </a:srgbClr>
                </a:outerShdw>
              </a:effectLst>
            </a:endParaRPr>
          </a:p>
        </p:txBody>
      </p:sp>
      <p:pic>
        <p:nvPicPr>
          <p:cNvPr id="243716"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92725" y="3644900"/>
            <a:ext cx="3946525" cy="2955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195164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71600" y="3356992"/>
            <a:ext cx="4502152" cy="3384376"/>
          </a:xfrm>
          <a:prstGeom prst="rect">
            <a:avLst/>
          </a:prstGeom>
        </p:spPr>
      </p:pic>
      <p:sp>
        <p:nvSpPr>
          <p:cNvPr id="2" name="Title 1"/>
          <p:cNvSpPr>
            <a:spLocks noGrp="1"/>
          </p:cNvSpPr>
          <p:nvPr>
            <p:ph type="title"/>
          </p:nvPr>
        </p:nvSpPr>
        <p:spPr>
          <a:xfrm rot="16200000">
            <a:off x="-2943225" y="2943225"/>
            <a:ext cx="6858000" cy="971550"/>
          </a:xfrm>
          <a:solidFill>
            <a:srgbClr val="FF0000"/>
          </a:solidFill>
        </p:spPr>
        <p:txBody>
          <a:bodyPr/>
          <a:lstStyle/>
          <a:p>
            <a:pPr>
              <a:defRPr/>
            </a:pPr>
            <a:r>
              <a:rPr lang="en-US" dirty="0">
                <a:effectLst>
                  <a:glow rad="228600">
                    <a:schemeClr val="tx1"/>
                  </a:glow>
                  <a:outerShdw blurRad="38100" dist="38100" dir="2700000" algn="tl">
                    <a:srgbClr val="000000">
                      <a:alpha val="43137"/>
                    </a:srgbClr>
                  </a:outerShdw>
                </a:effectLst>
              </a:rPr>
              <a:t>Exploitation</a:t>
            </a:r>
          </a:p>
        </p:txBody>
      </p:sp>
      <p:sp>
        <p:nvSpPr>
          <p:cNvPr id="4" name="Title 1"/>
          <p:cNvSpPr txBox="1">
            <a:spLocks/>
          </p:cNvSpPr>
          <p:nvPr/>
        </p:nvSpPr>
        <p:spPr bwMode="auto">
          <a:xfrm>
            <a:off x="971550" y="-27384"/>
            <a:ext cx="8172450" cy="3960440"/>
          </a:xfrm>
          <a:prstGeom prst="rect">
            <a:avLst/>
          </a:prstGeom>
          <a:noFill/>
          <a:ln w="9525">
            <a:noFill/>
            <a:miter lim="800000"/>
            <a:headEnd/>
            <a:tailEnd/>
          </a:ln>
        </p:spPr>
        <p:txBody>
          <a:bodyPr anchor="t"/>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a:lstStyle>
          <a:p>
            <a:pPr defTabSz="914400">
              <a:defRPr/>
            </a:pPr>
            <a:r>
              <a:rPr lang="mr-IN" sz="3200" dirty="0">
                <a:solidFill>
                  <a:srgbClr val="FFFFFF"/>
                </a:solidFill>
                <a:effectLst>
                  <a:glow rad="228600">
                    <a:srgbClr val="000000"/>
                  </a:glow>
                  <a:outerShdw blurRad="38100" dist="38100" dir="2700000" algn="tl">
                    <a:srgbClr val="000000">
                      <a:alpha val="43137"/>
                    </a:srgbClr>
                  </a:outerShdw>
                </a:effectLst>
              </a:rPr>
              <a:t>"</a:t>
            </a:r>
            <a:r>
              <a:rPr lang="en-US" sz="3200" dirty="0">
                <a:solidFill>
                  <a:srgbClr val="FFFFFF"/>
                </a:solidFill>
                <a:effectLst>
                  <a:glow rad="228600">
                    <a:srgbClr val="000000"/>
                  </a:glow>
                  <a:outerShdw blurRad="38100" dist="38100" dir="2700000" algn="tl">
                    <a:srgbClr val="000000">
                      <a:alpha val="43137"/>
                    </a:srgbClr>
                  </a:outerShdw>
                </a:effectLst>
              </a:rPr>
              <a:t>Don’t trust anyone— </a:t>
            </a:r>
          </a:p>
          <a:p>
            <a:pPr defTabSz="914400">
              <a:defRPr/>
            </a:pPr>
            <a:r>
              <a:rPr lang="en-US" sz="3200" dirty="0">
                <a:solidFill>
                  <a:srgbClr val="FFFFFF"/>
                </a:solidFill>
                <a:effectLst>
                  <a:glow rad="228600">
                    <a:srgbClr val="000000"/>
                  </a:glow>
                  <a:outerShdw blurRad="38100" dist="38100" dir="2700000" algn="tl">
                    <a:srgbClr val="000000">
                      <a:alpha val="43137"/>
                    </a:srgbClr>
                  </a:outerShdw>
                </a:effectLst>
              </a:rPr>
              <a:t>not your best friend or even your wife! </a:t>
            </a:r>
          </a:p>
          <a:p>
            <a:pPr defTabSz="914400">
              <a:defRPr/>
            </a:pPr>
            <a:r>
              <a:rPr lang="en-US" sz="3200" baseline="30000" dirty="0">
                <a:solidFill>
                  <a:srgbClr val="FFFFFF"/>
                </a:solidFill>
                <a:effectLst>
                  <a:glow rad="228600">
                    <a:srgbClr val="000000"/>
                  </a:glow>
                  <a:outerShdw blurRad="38100" dist="38100" dir="2700000" algn="tl">
                    <a:srgbClr val="000000">
                      <a:alpha val="43137"/>
                    </a:srgbClr>
                  </a:outerShdw>
                </a:effectLst>
              </a:rPr>
              <a:t>6</a:t>
            </a:r>
            <a:r>
              <a:rPr lang="en-US" sz="3200" dirty="0">
                <a:solidFill>
                  <a:srgbClr val="FFFFFF"/>
                </a:solidFill>
                <a:effectLst>
                  <a:glow rad="228600">
                    <a:srgbClr val="000000"/>
                  </a:glow>
                  <a:outerShdw blurRad="38100" dist="38100" dir="2700000" algn="tl">
                    <a:srgbClr val="000000">
                      <a:alpha val="43137"/>
                    </a:srgbClr>
                  </a:outerShdw>
                </a:effectLst>
              </a:rPr>
              <a:t>For the son despises his father. </a:t>
            </a:r>
          </a:p>
          <a:p>
            <a:pPr defTabSz="914400">
              <a:defRPr/>
            </a:pPr>
            <a:r>
              <a:rPr lang="en-US" sz="3200" dirty="0">
                <a:solidFill>
                  <a:srgbClr val="FFFFFF"/>
                </a:solidFill>
                <a:effectLst>
                  <a:glow rad="228600">
                    <a:srgbClr val="000000"/>
                  </a:glow>
                  <a:outerShdw blurRad="38100" dist="38100" dir="2700000" algn="tl">
                    <a:srgbClr val="000000">
                      <a:alpha val="43137"/>
                    </a:srgbClr>
                  </a:outerShdw>
                </a:effectLst>
              </a:rPr>
              <a:t>		 The daughter defies her mother. </a:t>
            </a:r>
          </a:p>
          <a:p>
            <a:pPr defTabSz="914400">
              <a:defRPr/>
            </a:pPr>
            <a:r>
              <a:rPr lang="en-US" sz="3200" dirty="0">
                <a:solidFill>
                  <a:srgbClr val="FFFFFF"/>
                </a:solidFill>
                <a:effectLst>
                  <a:glow rad="228600">
                    <a:srgbClr val="000000"/>
                  </a:glow>
                  <a:outerShdw blurRad="38100" dist="38100" dir="2700000" algn="tl">
                    <a:srgbClr val="000000">
                      <a:alpha val="43137"/>
                    </a:srgbClr>
                  </a:outerShdw>
                </a:effectLst>
              </a:rPr>
              <a:t>The daughter-in-law defies her mother-in-law. Your enemies are right in your own household!</a:t>
            </a:r>
            <a:r>
              <a:rPr lang="mr-IN" sz="3200" dirty="0">
                <a:solidFill>
                  <a:srgbClr val="FFFFFF"/>
                </a:solidFill>
                <a:effectLst>
                  <a:glow rad="228600">
                    <a:srgbClr val="000000"/>
                  </a:glow>
                  <a:outerShdw blurRad="38100" dist="38100" dir="2700000" algn="tl">
                    <a:srgbClr val="000000">
                      <a:alpha val="43137"/>
                    </a:srgbClr>
                  </a:outerShdw>
                </a:effectLst>
              </a:rPr>
              <a:t>"</a:t>
            </a:r>
            <a:r>
              <a:rPr lang="en-SG" sz="3200" dirty="0">
                <a:solidFill>
                  <a:srgbClr val="FFFFFF"/>
                </a:solidFill>
                <a:effectLst>
                  <a:glow rad="228600">
                    <a:srgbClr val="000000"/>
                  </a:glow>
                  <a:outerShdw blurRad="38100" dist="38100" dir="2700000" algn="tl">
                    <a:srgbClr val="000000">
                      <a:alpha val="43137"/>
                    </a:srgbClr>
                  </a:outerShdw>
                </a:effectLst>
              </a:rPr>
              <a:t> (Micah 7:5-6 </a:t>
            </a:r>
            <a:r>
              <a:rPr lang="en-SG" sz="2800" dirty="0">
                <a:solidFill>
                  <a:srgbClr val="FFFFFF"/>
                </a:solidFill>
                <a:effectLst>
                  <a:glow rad="228600">
                    <a:srgbClr val="000000"/>
                  </a:glow>
                  <a:outerShdw blurRad="38100" dist="38100" dir="2700000" algn="tl">
                    <a:srgbClr val="000000">
                      <a:alpha val="43137"/>
                    </a:srgbClr>
                  </a:outerShdw>
                </a:effectLst>
              </a:rPr>
              <a:t>NLT</a:t>
            </a:r>
            <a:r>
              <a:rPr lang="en-SG" sz="3200" dirty="0">
                <a:solidFill>
                  <a:srgbClr val="FFFFFF"/>
                </a:solidFill>
                <a:effectLst>
                  <a:glow rad="228600">
                    <a:srgbClr val="000000"/>
                  </a:glow>
                  <a:outerShdw blurRad="38100" dist="38100" dir="2700000" algn="tl">
                    <a:srgbClr val="000000">
                      <a:alpha val="43137"/>
                    </a:srgbClr>
                  </a:outerShdw>
                </a:effectLst>
              </a:rPr>
              <a:t>).</a:t>
            </a:r>
            <a:endParaRPr lang="en-US" sz="3200" dirty="0">
              <a:solidFill>
                <a:srgbClr val="FFFFFF"/>
              </a:solidFill>
              <a:effectLst>
                <a:glow rad="228600">
                  <a:srgbClr val="000000"/>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07670732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90" name="Group 89"/>
          <p:cNvGrpSpPr/>
          <p:nvPr/>
        </p:nvGrpSpPr>
        <p:grpSpPr>
          <a:xfrm>
            <a:off x="7767522" y="5261934"/>
            <a:ext cx="1274581" cy="1549442"/>
            <a:chOff x="1934795" y="221802"/>
            <a:chExt cx="1274581" cy="1549442"/>
          </a:xfrm>
          <a:solidFill>
            <a:srgbClr val="0000FF"/>
          </a:solidFill>
        </p:grpSpPr>
        <p:sp>
          <p:nvSpPr>
            <p:cNvPr id="91" name="Pentagon 90"/>
            <p:cNvSpPr/>
            <p:nvPr/>
          </p:nvSpPr>
          <p:spPr bwMode="auto">
            <a:xfrm rot="162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2" name="Rectangle 2"/>
            <p:cNvSpPr txBox="1">
              <a:spLocks noChangeArrowheads="1"/>
            </p:cNvSpPr>
            <p:nvPr/>
          </p:nvSpPr>
          <p:spPr bwMode="auto">
            <a:xfrm>
              <a:off x="1934795" y="659278"/>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7:7-20</a:t>
              </a:r>
            </a:p>
          </p:txBody>
        </p:sp>
      </p:grpSp>
      <p:grpSp>
        <p:nvGrpSpPr>
          <p:cNvPr id="87" name="Group 86"/>
          <p:cNvGrpSpPr/>
          <p:nvPr/>
        </p:nvGrpSpPr>
        <p:grpSpPr>
          <a:xfrm>
            <a:off x="4865570" y="3924152"/>
            <a:ext cx="1274581" cy="1549442"/>
            <a:chOff x="1934795" y="221802"/>
            <a:chExt cx="1274581" cy="1549442"/>
          </a:xfrm>
          <a:solidFill>
            <a:srgbClr val="0000FF"/>
          </a:solidFill>
        </p:grpSpPr>
        <p:sp>
          <p:nvSpPr>
            <p:cNvPr id="88" name="Pentagon 87"/>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4:1–5:15</a:t>
              </a:r>
            </a:p>
          </p:txBody>
        </p:sp>
      </p:grpSp>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2:6-11</a:t>
              </a:r>
            </a:p>
          </p:txBody>
        </p:sp>
      </p:grpSp>
      <p:grpSp>
        <p:nvGrpSpPr>
          <p:cNvPr id="78" name="Group 77"/>
          <p:cNvGrpSpPr/>
          <p:nvPr/>
        </p:nvGrpSpPr>
        <p:grpSpPr>
          <a:xfrm>
            <a:off x="4838524" y="2194608"/>
            <a:ext cx="1274581" cy="1549442"/>
            <a:chOff x="1934795" y="221802"/>
            <a:chExt cx="1274581" cy="1549442"/>
          </a:xfrm>
        </p:grpSpPr>
        <p:sp>
          <p:nvSpPr>
            <p:cNvPr id="79" name="Pentagon 78"/>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0"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3:5-12</a:t>
              </a:r>
            </a:p>
          </p:txBody>
        </p:sp>
      </p:grpSp>
      <p:grpSp>
        <p:nvGrpSpPr>
          <p:cNvPr id="81" name="Group 80"/>
          <p:cNvGrpSpPr/>
          <p:nvPr/>
        </p:nvGrpSpPr>
        <p:grpSpPr>
          <a:xfrm>
            <a:off x="6277755" y="2194608"/>
            <a:ext cx="1274581" cy="1549442"/>
            <a:chOff x="1934795" y="221802"/>
            <a:chExt cx="1274581" cy="1549442"/>
          </a:xfrm>
        </p:grpSpPr>
        <p:sp>
          <p:nvSpPr>
            <p:cNvPr id="82" name="Pentagon 81"/>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3"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6:6-8</a:t>
              </a:r>
            </a:p>
          </p:txBody>
        </p:sp>
      </p:grpSp>
      <p:grpSp>
        <p:nvGrpSpPr>
          <p:cNvPr id="84" name="Group 83"/>
          <p:cNvGrpSpPr/>
          <p:nvPr/>
        </p:nvGrpSpPr>
        <p:grpSpPr>
          <a:xfrm>
            <a:off x="7716987" y="2194608"/>
            <a:ext cx="1274581" cy="1549442"/>
            <a:chOff x="1934795" y="221802"/>
            <a:chExt cx="1274581" cy="1549442"/>
          </a:xfrm>
        </p:grpSpPr>
        <p:sp>
          <p:nvSpPr>
            <p:cNvPr id="85" name="Pentagon 84"/>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6"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7:1-6</a:t>
              </a:r>
            </a:p>
          </p:txBody>
        </p:sp>
      </p:grpSp>
      <p:grpSp>
        <p:nvGrpSpPr>
          <p:cNvPr id="69" name="Group 68"/>
          <p:cNvGrpSpPr/>
          <p:nvPr/>
        </p:nvGrpSpPr>
        <p:grpSpPr>
          <a:xfrm>
            <a:off x="6296706" y="433462"/>
            <a:ext cx="1274581" cy="1549442"/>
            <a:chOff x="1934795" y="221802"/>
            <a:chExt cx="1274581" cy="1549442"/>
          </a:xfrm>
        </p:grpSpPr>
        <p:sp>
          <p:nvSpPr>
            <p:cNvPr id="70" name="Pentagon 69"/>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1"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6:1-5</a:t>
              </a:r>
            </a:p>
          </p:txBody>
        </p:sp>
      </p:grpSp>
      <p:grpSp>
        <p:nvGrpSpPr>
          <p:cNvPr id="72" name="Group 71"/>
          <p:cNvGrpSpPr/>
          <p:nvPr/>
        </p:nvGrpSpPr>
        <p:grpSpPr>
          <a:xfrm>
            <a:off x="7742254" y="433462"/>
            <a:ext cx="1274581" cy="1549442"/>
            <a:chOff x="1934795" y="221802"/>
            <a:chExt cx="1274581" cy="1549442"/>
          </a:xfrm>
        </p:grpSpPr>
        <p:sp>
          <p:nvSpPr>
            <p:cNvPr id="73" name="Pentagon 7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4"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6:9-16</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en-US" sz="3200" b="1" i="1" dirty="0">
                <a:effectLst>
                  <a:glow rad="876300">
                    <a:schemeClr val="tx1"/>
                  </a:glow>
                </a:effectLst>
                <a:latin typeface="Arial" charset="0"/>
                <a:ea typeface="ＭＳ Ｐゴシック" charset="0"/>
                <a:cs typeface="ＭＳ Ｐゴシック" charset="0"/>
              </a:rPr>
              <a:t>Structure of Micah</a:t>
            </a: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Judgment</a:t>
            </a: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Hope</a:t>
            </a: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2:12-</a:t>
              </a:r>
              <a:br>
                <a:rPr lang="en-US" sz="2800" b="1" dirty="0">
                  <a:effectLst/>
                  <a:latin typeface="Arial" charset="0"/>
                  <a:ea typeface="ＭＳ Ｐゴシック" charset="0"/>
                  <a:cs typeface="ＭＳ Ｐゴシック" charset="0"/>
                </a:rPr>
              </a:br>
              <a:r>
                <a:rPr lang="en-US" sz="2800" b="1" dirty="0">
                  <a:effectLst/>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400" b="1" i="1" dirty="0">
                <a:effectLst/>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390966436"/>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522" y="0"/>
            <a:ext cx="9131478" cy="6858000"/>
          </a:xfrm>
          <a:prstGeom prst="rect">
            <a:avLst/>
          </a:prstGeom>
        </p:spPr>
      </p:pic>
      <p:sp>
        <p:nvSpPr>
          <p:cNvPr id="900098" name="Rectangle 2"/>
          <p:cNvSpPr>
            <a:spLocks noGrp="1" noChangeArrowheads="1"/>
          </p:cNvSpPr>
          <p:nvPr>
            <p:ph type="ctrTitle"/>
          </p:nvPr>
        </p:nvSpPr>
        <p:spPr>
          <a:xfrm>
            <a:off x="0" y="101477"/>
            <a:ext cx="9144000" cy="2535435"/>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dirty="0">
                <a:effectLst>
                  <a:glow rad="127000">
                    <a:schemeClr val="tx1"/>
                  </a:glow>
                </a:effectLst>
                <a:latin typeface="Arial" charset="0"/>
                <a:ea typeface="ＭＳ Ｐゴシック" charset="0"/>
                <a:cs typeface="ＭＳ Ｐゴシック" charset="0"/>
              </a:rPr>
              <a:t>As for me, I look to the L</a:t>
            </a:r>
            <a:r>
              <a:rPr lang="en-US" sz="3200" dirty="0">
                <a:effectLst>
                  <a:glow rad="127000">
                    <a:schemeClr val="tx1"/>
                  </a:glow>
                </a:effectLst>
                <a:latin typeface="Arial" charset="0"/>
                <a:ea typeface="ＭＳ Ｐゴシック" charset="0"/>
                <a:cs typeface="ＭＳ Ｐゴシック" charset="0"/>
              </a:rPr>
              <a:t>ORD</a:t>
            </a:r>
            <a:r>
              <a:rPr lang="en-US" sz="3600" dirty="0">
                <a:effectLst>
                  <a:glow rad="127000">
                    <a:schemeClr val="tx1"/>
                  </a:glow>
                </a:effectLst>
                <a:latin typeface="Arial" charset="0"/>
                <a:ea typeface="ＭＳ Ｐゴシック" charset="0"/>
                <a:cs typeface="ＭＳ Ｐゴシック" charset="0"/>
              </a:rPr>
              <a:t> for help. </a:t>
            </a:r>
            <a:br>
              <a:rPr lang="en-US" sz="3600" dirty="0">
                <a:effectLst>
                  <a:glow rad="127000">
                    <a:schemeClr val="tx1"/>
                  </a:glow>
                </a:effectLst>
                <a:latin typeface="Arial" charset="0"/>
                <a:ea typeface="ＭＳ Ｐゴシック" charset="0"/>
                <a:cs typeface="ＭＳ Ｐゴシック" charset="0"/>
              </a:rPr>
            </a:br>
            <a:r>
              <a:rPr lang="en-US" sz="3600" dirty="0">
                <a:effectLst>
                  <a:glow rad="127000">
                    <a:schemeClr val="tx1"/>
                  </a:glow>
                </a:effectLst>
                <a:latin typeface="Arial" charset="0"/>
                <a:ea typeface="ＭＳ Ｐゴシック" charset="0"/>
                <a:cs typeface="ＭＳ Ｐゴシック" charset="0"/>
              </a:rPr>
              <a:t>I wait confidently for God to save me, </a:t>
            </a:r>
            <a:br>
              <a:rPr lang="en-US" sz="3600" dirty="0">
                <a:effectLst>
                  <a:glow rad="127000">
                    <a:schemeClr val="tx1"/>
                  </a:glow>
                </a:effectLst>
                <a:latin typeface="Arial" charset="0"/>
                <a:ea typeface="ＭＳ Ｐゴシック" charset="0"/>
                <a:cs typeface="ＭＳ Ｐゴシック" charset="0"/>
              </a:rPr>
            </a:br>
            <a:r>
              <a:rPr lang="en-US" sz="3600" dirty="0">
                <a:effectLst>
                  <a:glow rad="127000">
                    <a:schemeClr val="tx1"/>
                  </a:glow>
                </a:effectLst>
                <a:latin typeface="Arial" charset="0"/>
                <a:ea typeface="ＭＳ Ｐゴシック" charset="0"/>
                <a:cs typeface="ＭＳ Ｐゴシック" charset="0"/>
              </a:rPr>
              <a:t>and my God will certainly hear me</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(Micah 7:7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14480319"/>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en-US" altLang="zh-CN" sz="3200" b="1" dirty="0">
                <a:solidFill>
                  <a:schemeClr val="bg1"/>
                </a:solidFill>
                <a:latin typeface="Arial" charset="0"/>
              </a:rPr>
              <a:t>Borders of the Land Promised to Abraham</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defRPr/>
            </a:pPr>
            <a:endParaRPr lang="en-US" sz="2400" kern="0">
              <a:solidFill>
                <a:srgbClr val="FFFFFF"/>
              </a:solidFill>
              <a:latin typeface="BONES" pitchFamily="-105" charset="0"/>
              <a:ea typeface="ＭＳ Ｐゴシック" charset="0"/>
              <a:cs typeface="ＭＳ Ｐゴシック" charset="0"/>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3038481" y="4182627"/>
            <a:ext cx="6200775" cy="2678113"/>
          </a:xfrm>
          <a:prstGeom prst="rect">
            <a:avLst/>
          </a:prstGeom>
          <a:gradFill rotWithShape="1">
            <a:gsLst>
              <a:gs pos="0">
                <a:srgbClr val="663300"/>
              </a:gs>
              <a:gs pos="100000">
                <a:srgbClr val="2F1800"/>
              </a:gs>
            </a:gsLst>
            <a:path path="shape">
              <a:fillToRect l="50000" t="50000" r="50000" b="50000"/>
            </a:path>
          </a:gra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defRPr/>
            </a:pPr>
            <a:r>
              <a:rPr lang="en-US" sz="2800" b="1" u="sng" dirty="0">
                <a:solidFill>
                  <a:srgbClr val="FFFFFF"/>
                </a:solidFill>
                <a:effectLst>
                  <a:outerShdw blurRad="38100" dist="38100" dir="2700000" algn="tl">
                    <a:srgbClr val="000000"/>
                  </a:outerShdw>
                </a:effectLst>
                <a:cs typeface="Arial" charset="0"/>
              </a:rPr>
              <a:t>Genesis 15:18 </a:t>
            </a:r>
          </a:p>
          <a:p>
            <a:pPr defTabSz="914400" eaLnBrk="0" fontAlgn="base" hangingPunct="0">
              <a:spcBef>
                <a:spcPct val="0"/>
              </a:spcBef>
              <a:spcAft>
                <a:spcPct val="0"/>
              </a:spcAft>
              <a:defRPr/>
            </a:pPr>
            <a:r>
              <a:rPr lang="mr-IN" sz="2800" b="1" dirty="0">
                <a:solidFill>
                  <a:srgbClr val="FFFFFF"/>
                </a:solidFill>
                <a:effectLst>
                  <a:outerShdw blurRad="38100" dist="38100" dir="2700000" algn="tl">
                    <a:srgbClr val="000000"/>
                  </a:outerShdw>
                </a:effectLst>
                <a:cs typeface="Arial" charset="0"/>
              </a:rPr>
              <a:t>"</a:t>
            </a:r>
            <a:r>
              <a:rPr lang="en-US" sz="2800" b="1" dirty="0">
                <a:solidFill>
                  <a:srgbClr val="FFFFFF"/>
                </a:solidFill>
                <a:effectLst>
                  <a:outerShdw blurRad="38100" dist="38100" dir="2700000" algn="tl">
                    <a:srgbClr val="000000"/>
                  </a:outerShdw>
                </a:effectLst>
                <a:cs typeface="Arial" charset="0"/>
              </a:rPr>
              <a:t>On that day the L</a:t>
            </a:r>
            <a:r>
              <a:rPr lang="en-US" b="1" dirty="0">
                <a:solidFill>
                  <a:srgbClr val="FFFFFF"/>
                </a:solidFill>
                <a:effectLst>
                  <a:outerShdw blurRad="38100" dist="38100" dir="2700000" algn="tl">
                    <a:srgbClr val="000000"/>
                  </a:outerShdw>
                </a:effectLst>
                <a:cs typeface="Arial" charset="0"/>
              </a:rPr>
              <a:t>ORD</a:t>
            </a:r>
            <a:r>
              <a:rPr lang="en-US" sz="2800" b="1" dirty="0">
                <a:solidFill>
                  <a:srgbClr val="FFFFFF"/>
                </a:solidFill>
                <a:effectLst>
                  <a:outerShdw blurRad="38100" dist="38100" dir="2700000" algn="tl">
                    <a:srgbClr val="000000"/>
                  </a:outerShdw>
                </a:effectLst>
                <a:cs typeface="Arial" charset="0"/>
              </a:rPr>
              <a:t> made a covenant with Abram, saying, </a:t>
            </a:r>
            <a:r>
              <a:rPr lang="fr-FR" sz="2800" b="1" dirty="0">
                <a:solidFill>
                  <a:srgbClr val="FFFFFF"/>
                </a:solidFill>
                <a:effectLst>
                  <a:outerShdw blurRad="38100" dist="38100" dir="2700000" algn="tl">
                    <a:srgbClr val="000000"/>
                  </a:outerShdw>
                </a:effectLst>
                <a:cs typeface="Arial" charset="0"/>
              </a:rPr>
              <a:t>'</a:t>
            </a:r>
            <a:r>
              <a:rPr lang="en-US" altLang="ja-JP" sz="2800" b="1" dirty="0">
                <a:solidFill>
                  <a:srgbClr val="FFFFFF"/>
                </a:solidFill>
                <a:effectLst>
                  <a:outerShdw blurRad="38100" dist="38100" dir="2700000" algn="tl">
                    <a:srgbClr val="000000"/>
                  </a:outerShdw>
                </a:effectLst>
                <a:cs typeface="Arial" charset="0"/>
              </a:rPr>
              <a:t>To your offspring I give this land, from the river of Egypt to the great river, the river Euphrates</a:t>
            </a:r>
            <a:r>
              <a:rPr lang="fr-FR" altLang="ja-JP" sz="2800" b="1" dirty="0">
                <a:solidFill>
                  <a:srgbClr val="FFFFFF"/>
                </a:solidFill>
                <a:effectLst>
                  <a:outerShdw blurRad="38100" dist="38100" dir="2700000" algn="tl">
                    <a:srgbClr val="000000"/>
                  </a:outerShdw>
                </a:effectLst>
                <a:cs typeface="Arial" charset="0"/>
              </a:rPr>
              <a:t>'</a:t>
            </a:r>
            <a:r>
              <a:rPr lang="mr-IN" altLang="ja-JP" sz="2800" b="1" dirty="0">
                <a:solidFill>
                  <a:srgbClr val="FFFFFF"/>
                </a:solidFill>
                <a:effectLst>
                  <a:outerShdw blurRad="38100" dist="38100" dir="2700000" algn="tl">
                    <a:srgbClr val="000000"/>
                  </a:outerShdw>
                </a:effectLst>
                <a:cs typeface="Arial" charset="0"/>
              </a:rPr>
              <a:t>"</a:t>
            </a:r>
            <a:r>
              <a:rPr lang="en-US" altLang="ja-JP" sz="2800" b="1" dirty="0">
                <a:solidFill>
                  <a:srgbClr val="FFFFFF"/>
                </a:solidFill>
                <a:effectLst>
                  <a:outerShdw blurRad="38100" dist="38100" dir="2700000" algn="tl">
                    <a:srgbClr val="000000"/>
                  </a:outerShdw>
                </a:effectLst>
                <a:cs typeface="Arial" charset="0"/>
              </a:rPr>
              <a:t> (ESV)</a:t>
            </a:r>
            <a:endParaRPr lang="en-US" sz="2800" b="1" dirty="0">
              <a:solidFill>
                <a:srgbClr val="FFFFFF"/>
              </a:solidFill>
              <a:effectLst>
                <a:outerShdw blurRad="38100" dist="38100" dir="2700000" algn="tl">
                  <a:srgbClr val="000000"/>
                </a:outerShdw>
              </a:effectLst>
              <a:cs typeface="Arial" charset="0"/>
            </a:endParaRPr>
          </a:p>
        </p:txBody>
      </p:sp>
      <p:sp>
        <p:nvSpPr>
          <p:cNvPr id="13" name="Text Box 9"/>
          <p:cNvSpPr txBox="1">
            <a:spLocks noChangeArrowheads="1"/>
          </p:cNvSpPr>
          <p:nvPr/>
        </p:nvSpPr>
        <p:spPr bwMode="auto">
          <a:xfrm>
            <a:off x="2357813" y="2384979"/>
            <a:ext cx="253564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Lebanon</a:t>
            </a:r>
          </a:p>
        </p:txBody>
      </p:sp>
      <p:sp>
        <p:nvSpPr>
          <p:cNvPr id="14" name="Text Box 9"/>
          <p:cNvSpPr txBox="1">
            <a:spLocks noChangeArrowheads="1"/>
          </p:cNvSpPr>
          <p:nvPr/>
        </p:nvSpPr>
        <p:spPr bwMode="auto">
          <a:xfrm>
            <a:off x="2495969" y="3048860"/>
            <a:ext cx="165922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Israel</a:t>
            </a:r>
          </a:p>
        </p:txBody>
      </p:sp>
      <p:sp>
        <p:nvSpPr>
          <p:cNvPr id="18" name="Text Box 9"/>
          <p:cNvSpPr txBox="1">
            <a:spLocks noChangeArrowheads="1"/>
          </p:cNvSpPr>
          <p:nvPr/>
        </p:nvSpPr>
        <p:spPr bwMode="auto">
          <a:xfrm>
            <a:off x="1139707" y="4447382"/>
            <a:ext cx="17520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Egypt</a:t>
            </a:r>
          </a:p>
        </p:txBody>
      </p:sp>
      <p:sp>
        <p:nvSpPr>
          <p:cNvPr id="15" name="Text Box 9"/>
          <p:cNvSpPr txBox="1">
            <a:spLocks noChangeArrowheads="1"/>
          </p:cNvSpPr>
          <p:nvPr/>
        </p:nvSpPr>
        <p:spPr bwMode="auto">
          <a:xfrm>
            <a:off x="2752167" y="1779142"/>
            <a:ext cx="156500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Syria</a:t>
            </a:r>
          </a:p>
        </p:txBody>
      </p:sp>
      <p:sp>
        <p:nvSpPr>
          <p:cNvPr id="19" name="Text Box 9"/>
          <p:cNvSpPr txBox="1">
            <a:spLocks noChangeArrowheads="1"/>
          </p:cNvSpPr>
          <p:nvPr/>
        </p:nvSpPr>
        <p:spPr bwMode="auto">
          <a:xfrm>
            <a:off x="3363866" y="3618515"/>
            <a:ext cx="206589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Jordan</a:t>
            </a:r>
          </a:p>
        </p:txBody>
      </p:sp>
      <p:sp>
        <p:nvSpPr>
          <p:cNvPr id="21" name="Text Box 21"/>
          <p:cNvSpPr txBox="1">
            <a:spLocks noChangeArrowheads="1"/>
          </p:cNvSpPr>
          <p:nvPr/>
        </p:nvSpPr>
        <p:spPr bwMode="auto">
          <a:xfrm>
            <a:off x="8028384" y="807095"/>
            <a:ext cx="1082143" cy="461665"/>
          </a:xfrm>
          <a:prstGeom prst="rect">
            <a:avLst/>
          </a:prstGeom>
          <a:solidFill>
            <a:schemeClr val="tx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defRPr/>
            </a:pPr>
            <a:r>
              <a:rPr lang="en-US" b="1" kern="0">
                <a:solidFill>
                  <a:srgbClr val="FFFFFF"/>
                </a:solidFill>
              </a:rPr>
              <a:t>531e</a:t>
            </a:r>
          </a:p>
        </p:txBody>
      </p:sp>
    </p:spTree>
    <p:extLst>
      <p:ext uri="{BB962C8B-B14F-4D97-AF65-F5344CB8AC3E}">
        <p14:creationId xmlns:p14="http://schemas.microsoft.com/office/powerpoint/2010/main" val="161709106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7154" name="Rectangle 3"/>
          <p:cNvSpPr>
            <a:spLocks noGrp="1" noRot="1" noChangeArrowheads="1"/>
          </p:cNvSpPr>
          <p:nvPr>
            <p:ph type="title" idx="4294967295"/>
          </p:nvPr>
        </p:nvSpPr>
        <p:spPr>
          <a:xfrm>
            <a:off x="457200" y="274638"/>
            <a:ext cx="7499176" cy="563562"/>
          </a:xfrm>
          <a:solidFill>
            <a:srgbClr val="660066"/>
          </a:solidFill>
          <a:ln>
            <a:solidFill>
              <a:schemeClr val="bg2"/>
            </a:solidFill>
          </a:ln>
        </p:spPr>
        <p:txBody>
          <a:bodyPr/>
          <a:lstStyle/>
          <a:p>
            <a:r>
              <a:rPr lang="en-US" sz="3600">
                <a:solidFill>
                  <a:schemeClr val="tx1"/>
                </a:solidFill>
                <a:effectLst/>
                <a:latin typeface="Arial" charset="0"/>
                <a:ea typeface="ＭＳ Ｐゴシック" charset="0"/>
                <a:cs typeface="Arial" charset="0"/>
              </a:rPr>
              <a:t>Millennial Jerusalem (Isaiah)</a:t>
            </a:r>
          </a:p>
        </p:txBody>
      </p:sp>
      <p:sp>
        <p:nvSpPr>
          <p:cNvPr id="236548" name="AutoShape 4"/>
          <p:cNvSpPr>
            <a:spLocks noChangeArrowheads="1"/>
          </p:cNvSpPr>
          <p:nvPr/>
        </p:nvSpPr>
        <p:spPr bwMode="auto">
          <a:xfrm>
            <a:off x="5181600" y="1676400"/>
            <a:ext cx="533400" cy="533400"/>
          </a:xfrm>
          <a:prstGeom prst="star4">
            <a:avLst>
              <a:gd name="adj" fmla="val 12500"/>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defTabSz="914400" fontAlgn="base">
              <a:spcBef>
                <a:spcPct val="0"/>
              </a:spcBef>
              <a:spcAft>
                <a:spcPct val="0"/>
              </a:spcAft>
              <a:defRPr/>
            </a:pPr>
            <a:endParaRPr lang="en-US" sz="2400">
              <a:solidFill>
                <a:srgbClr val="FFFFFF"/>
              </a:solidFill>
              <a:latin typeface="Arial" pitchFamily="-112" charset="0"/>
              <a:ea typeface="ＭＳ Ｐゴシック" charset="0"/>
              <a:cs typeface="ＭＳ Ｐゴシック" charset="0"/>
            </a:endParaRPr>
          </a:p>
        </p:txBody>
      </p:sp>
      <p:sp>
        <p:nvSpPr>
          <p:cNvPr id="236549"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fontAlgn="base">
              <a:spcBef>
                <a:spcPct val="0"/>
              </a:spcBef>
              <a:spcAft>
                <a:spcPct val="0"/>
              </a:spcAft>
              <a:defRPr/>
            </a:pPr>
            <a:endParaRPr lang="en-US" sz="2400">
              <a:solidFill>
                <a:srgbClr val="FFFFFF"/>
              </a:solidFill>
              <a:latin typeface="Arial" pitchFamily="-112" charset="0"/>
              <a:ea typeface="ＭＳ Ｐゴシック" charset="0"/>
              <a:cs typeface="ＭＳ Ｐゴシック" charset="0"/>
            </a:endParaRPr>
          </a:p>
        </p:txBody>
      </p:sp>
      <p:sp>
        <p:nvSpPr>
          <p:cNvPr id="236550"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fontAlgn="base">
              <a:spcBef>
                <a:spcPct val="0"/>
              </a:spcBef>
              <a:spcAft>
                <a:spcPct val="0"/>
              </a:spcAft>
              <a:defRPr/>
            </a:pPr>
            <a:endParaRPr lang="en-US" sz="2400">
              <a:solidFill>
                <a:srgbClr val="FFFFFF"/>
              </a:solidFill>
              <a:latin typeface="Arial" pitchFamily="-112" charset="0"/>
              <a:ea typeface="ＭＳ Ｐゴシック" charset="0"/>
              <a:cs typeface="ＭＳ Ｐゴシック" charset="0"/>
            </a:endParaRPr>
          </a:p>
        </p:txBody>
      </p:sp>
      <p:sp>
        <p:nvSpPr>
          <p:cNvPr id="236551"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fontAlgn="base">
              <a:spcBef>
                <a:spcPct val="0"/>
              </a:spcBef>
              <a:spcAft>
                <a:spcPct val="0"/>
              </a:spcAft>
              <a:defRPr/>
            </a:pPr>
            <a:endParaRPr lang="en-US" sz="2400">
              <a:solidFill>
                <a:srgbClr val="FFFFFF"/>
              </a:solidFill>
              <a:latin typeface="Arial" pitchFamily="-112" charset="0"/>
              <a:ea typeface="ＭＳ Ｐゴシック" charset="0"/>
              <a:cs typeface="ＭＳ Ｐゴシック" charset="0"/>
            </a:endParaRPr>
          </a:p>
        </p:txBody>
      </p:sp>
      <p:sp>
        <p:nvSpPr>
          <p:cNvPr id="236552"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fontAlgn="base">
              <a:spcBef>
                <a:spcPct val="0"/>
              </a:spcBef>
              <a:spcAft>
                <a:spcPct val="0"/>
              </a:spcAft>
              <a:defRPr/>
            </a:pPr>
            <a:endParaRPr lang="en-US" sz="2400">
              <a:solidFill>
                <a:srgbClr val="FFFFFF"/>
              </a:solidFill>
              <a:latin typeface="Arial" pitchFamily="-112" charset="0"/>
              <a:ea typeface="ＭＳ Ｐゴシック" charset="0"/>
              <a:cs typeface="ＭＳ Ｐゴシック" charset="0"/>
            </a:endParaRPr>
          </a:p>
        </p:txBody>
      </p:sp>
      <p:sp>
        <p:nvSpPr>
          <p:cNvPr id="236553"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fontAlgn="base">
              <a:spcBef>
                <a:spcPct val="0"/>
              </a:spcBef>
              <a:spcAft>
                <a:spcPct val="0"/>
              </a:spcAft>
              <a:defRPr/>
            </a:pPr>
            <a:endParaRPr lang="en-US" sz="2400">
              <a:solidFill>
                <a:srgbClr val="FFFFFF"/>
              </a:solidFill>
              <a:latin typeface="Arial" pitchFamily="-112" charset="0"/>
              <a:ea typeface="ＭＳ Ｐゴシック" charset="0"/>
              <a:cs typeface="ＭＳ Ｐゴシック" charset="0"/>
            </a:endParaRPr>
          </a:p>
        </p:txBody>
      </p:sp>
      <p:sp>
        <p:nvSpPr>
          <p:cNvPr id="236554"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fontAlgn="base">
              <a:spcBef>
                <a:spcPct val="0"/>
              </a:spcBef>
              <a:spcAft>
                <a:spcPct val="0"/>
              </a:spcAft>
              <a:defRPr/>
            </a:pPr>
            <a:endParaRPr lang="en-US" sz="2400">
              <a:solidFill>
                <a:srgbClr val="FFFFFF"/>
              </a:solidFill>
              <a:latin typeface="Arial" pitchFamily="-112" charset="0"/>
              <a:ea typeface="ＭＳ Ｐゴシック" charset="0"/>
              <a:cs typeface="ＭＳ Ｐゴシック" charset="0"/>
            </a:endParaRPr>
          </a:p>
        </p:txBody>
      </p:sp>
      <p:sp>
        <p:nvSpPr>
          <p:cNvPr id="236555"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fontAlgn="base">
              <a:spcBef>
                <a:spcPct val="0"/>
              </a:spcBef>
              <a:spcAft>
                <a:spcPct val="0"/>
              </a:spcAft>
              <a:defRPr/>
            </a:pPr>
            <a:endParaRPr lang="en-US" sz="2400">
              <a:solidFill>
                <a:srgbClr val="FFFFFF"/>
              </a:solidFill>
              <a:latin typeface="Arial" pitchFamily="-112" charset="0"/>
              <a:ea typeface="ＭＳ Ｐゴシック" charset="0"/>
              <a:cs typeface="ＭＳ Ｐゴシック" charset="0"/>
            </a:endParaRPr>
          </a:p>
        </p:txBody>
      </p:sp>
      <p:sp>
        <p:nvSpPr>
          <p:cNvPr id="817163" name="Text Box 12"/>
          <p:cNvSpPr txBox="1">
            <a:spLocks noChangeArrowheads="1"/>
          </p:cNvSpPr>
          <p:nvPr/>
        </p:nvSpPr>
        <p:spPr bwMode="auto">
          <a:xfrm>
            <a:off x="152400" y="4383088"/>
            <a:ext cx="7467600" cy="1563687"/>
          </a:xfrm>
          <a:prstGeom prst="rect">
            <a:avLst/>
          </a:prstGeom>
          <a:solidFill>
            <a:schemeClr val="bg1"/>
          </a:solidFill>
          <a:ln w="9525">
            <a:solidFill>
              <a:schemeClr val="bg2"/>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r>
              <a:rPr lang="mr-IN" altLang="ja-JP" sz="3200" dirty="0">
                <a:solidFill>
                  <a:srgbClr val="FFFFFF"/>
                </a:solidFill>
              </a:rPr>
              <a:t>"</a:t>
            </a:r>
            <a:r>
              <a:rPr lang="en-US" altLang="ja-JP" sz="3200" dirty="0">
                <a:solidFill>
                  <a:srgbClr val="FFFFFF"/>
                </a:solidFill>
              </a:rPr>
              <a:t>The law will go out from Zion, </a:t>
            </a:r>
          </a:p>
          <a:p>
            <a:pPr algn="r" defTabSz="914400" fontAlgn="base">
              <a:spcBef>
                <a:spcPct val="0"/>
              </a:spcBef>
              <a:spcAft>
                <a:spcPct val="0"/>
              </a:spcAft>
            </a:pPr>
            <a:r>
              <a:rPr lang="en-US" sz="3200" dirty="0">
                <a:solidFill>
                  <a:srgbClr val="FFFFFF"/>
                </a:solidFill>
              </a:rPr>
              <a:t>the word of the L</a:t>
            </a:r>
            <a:r>
              <a:rPr lang="en-US" sz="2800" dirty="0">
                <a:solidFill>
                  <a:srgbClr val="FFFFFF"/>
                </a:solidFill>
              </a:rPr>
              <a:t>ORD</a:t>
            </a:r>
            <a:r>
              <a:rPr lang="en-US" sz="3200" dirty="0">
                <a:solidFill>
                  <a:srgbClr val="FFFFFF"/>
                </a:solidFill>
              </a:rPr>
              <a:t> from Jerusalem</a:t>
            </a:r>
            <a:r>
              <a:rPr lang="mr-IN" altLang="ja-JP" sz="3200" dirty="0">
                <a:solidFill>
                  <a:srgbClr val="FFFFFF"/>
                </a:solidFill>
              </a:rPr>
              <a:t>"</a:t>
            </a:r>
            <a:endParaRPr lang="en-US" altLang="ja-JP" sz="3200" dirty="0">
              <a:solidFill>
                <a:srgbClr val="FFFFFF"/>
              </a:solidFill>
            </a:endParaRPr>
          </a:p>
          <a:p>
            <a:pPr algn="r" defTabSz="914400" fontAlgn="base">
              <a:spcBef>
                <a:spcPct val="0"/>
              </a:spcBef>
              <a:spcAft>
                <a:spcPct val="0"/>
              </a:spcAft>
            </a:pPr>
            <a:r>
              <a:rPr lang="en-US" sz="3200" dirty="0">
                <a:solidFill>
                  <a:srgbClr val="FFFFFF"/>
                </a:solidFill>
              </a:rPr>
              <a:t>––Isaiah 2:3</a:t>
            </a:r>
          </a:p>
        </p:txBody>
      </p:sp>
      <p:sp>
        <p:nvSpPr>
          <p:cNvPr id="236557" name="Text Box 13"/>
          <p:cNvSpPr txBox="1">
            <a:spLocks noChangeArrowheads="1"/>
          </p:cNvSpPr>
          <p:nvPr/>
        </p:nvSpPr>
        <p:spPr bwMode="auto">
          <a:xfrm>
            <a:off x="8299450" y="0"/>
            <a:ext cx="838200" cy="51911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sz="2800" b="1" dirty="0">
                <a:solidFill>
                  <a:srgbClr val="003399"/>
                </a:solidFill>
                <a:latin typeface="Arial" charset="0"/>
                <a:cs typeface="Arial" charset="0"/>
              </a:rPr>
              <a:t>106</a:t>
            </a:r>
            <a:endParaRPr lang="en-US" sz="2800" dirty="0">
              <a:solidFill>
                <a:srgbClr val="003399"/>
              </a:solidFill>
              <a:latin typeface="Arial" charset="0"/>
              <a:cs typeface="Arial" charset="0"/>
            </a:endParaRPr>
          </a:p>
        </p:txBody>
      </p:sp>
    </p:spTree>
    <p:extLst>
      <p:ext uri="{BB962C8B-B14F-4D97-AF65-F5344CB8AC3E}">
        <p14:creationId xmlns:p14="http://schemas.microsoft.com/office/powerpoint/2010/main" val="4200259134"/>
      </p:ext>
    </p:extLst>
  </p:cSld>
  <p:clrMapOvr>
    <a:masterClrMapping/>
  </p:clrMapOvr>
  <p:transition>
    <p:fade thruBlk="1"/>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7154" name="Rectangle 3"/>
          <p:cNvSpPr>
            <a:spLocks noGrp="1" noRot="1" noChangeArrowheads="1"/>
          </p:cNvSpPr>
          <p:nvPr>
            <p:ph type="title" idx="4294967295"/>
          </p:nvPr>
        </p:nvSpPr>
        <p:spPr>
          <a:xfrm>
            <a:off x="457200" y="274638"/>
            <a:ext cx="7499176" cy="563562"/>
          </a:xfrm>
          <a:solidFill>
            <a:schemeClr val="bg1"/>
          </a:solidFill>
          <a:ln>
            <a:solidFill>
              <a:schemeClr val="bg2"/>
            </a:solidFill>
          </a:ln>
        </p:spPr>
        <p:txBody>
          <a:bodyPr/>
          <a:lstStyle/>
          <a:p>
            <a:r>
              <a:rPr lang="en-US" sz="3600">
                <a:effectLst/>
                <a:latin typeface="Arial" charset="0"/>
                <a:ea typeface="ＭＳ Ｐゴシック" charset="0"/>
                <a:cs typeface="Arial" charset="0"/>
              </a:rPr>
              <a:t>Millennial Jerusalem (Micah)</a:t>
            </a:r>
          </a:p>
        </p:txBody>
      </p:sp>
      <p:sp>
        <p:nvSpPr>
          <p:cNvPr id="236548" name="AutoShape 4"/>
          <p:cNvSpPr>
            <a:spLocks noChangeArrowheads="1"/>
          </p:cNvSpPr>
          <p:nvPr/>
        </p:nvSpPr>
        <p:spPr bwMode="auto">
          <a:xfrm>
            <a:off x="5181600" y="1676400"/>
            <a:ext cx="533400" cy="533400"/>
          </a:xfrm>
          <a:prstGeom prst="star4">
            <a:avLst>
              <a:gd name="adj" fmla="val 12500"/>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6549"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6550"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6551"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6552"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6553"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6554"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6555"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817163" name="Text Box 12"/>
          <p:cNvSpPr txBox="1">
            <a:spLocks noChangeArrowheads="1"/>
          </p:cNvSpPr>
          <p:nvPr/>
        </p:nvSpPr>
        <p:spPr bwMode="auto">
          <a:xfrm>
            <a:off x="152400" y="4383088"/>
            <a:ext cx="8092008" cy="1569660"/>
          </a:xfrm>
          <a:prstGeom prst="rect">
            <a:avLst/>
          </a:prstGeom>
          <a:solidFill>
            <a:schemeClr val="bg1"/>
          </a:solidFill>
          <a:ln w="9525">
            <a:solidFill>
              <a:schemeClr val="bg2"/>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r>
              <a:rPr lang="mr-IN" altLang="ja-JP" sz="3200" dirty="0">
                <a:solidFill>
                  <a:srgbClr val="FFFFFF"/>
                </a:solidFill>
              </a:rPr>
              <a:t>"</a:t>
            </a:r>
            <a:r>
              <a:rPr lang="en-US" altLang="ja-JP" sz="3200" dirty="0">
                <a:solidFill>
                  <a:srgbClr val="FFFFFF"/>
                </a:solidFill>
              </a:rPr>
              <a:t>For out of Zion shall go forth the law, and the word of the L</a:t>
            </a:r>
            <a:r>
              <a:rPr lang="en-US" altLang="ja-JP" sz="2800" dirty="0">
                <a:solidFill>
                  <a:srgbClr val="FFFFFF"/>
                </a:solidFill>
              </a:rPr>
              <a:t>ORD</a:t>
            </a:r>
            <a:r>
              <a:rPr lang="en-US" altLang="ja-JP" sz="3200" dirty="0">
                <a:solidFill>
                  <a:srgbClr val="FFFFFF"/>
                </a:solidFill>
              </a:rPr>
              <a:t> from Jerusalem</a:t>
            </a:r>
            <a:r>
              <a:rPr lang="mr-IN" altLang="ja-JP" sz="3200" dirty="0">
                <a:solidFill>
                  <a:srgbClr val="FFFFFF"/>
                </a:solidFill>
              </a:rPr>
              <a:t>"</a:t>
            </a:r>
            <a:endParaRPr lang="en-US" altLang="ja-JP" sz="3200" dirty="0">
              <a:solidFill>
                <a:srgbClr val="FFFFFF"/>
              </a:solidFill>
            </a:endParaRPr>
          </a:p>
          <a:p>
            <a:pPr algn="r" defTabSz="914400" eaLnBrk="0" fontAlgn="base" hangingPunct="0">
              <a:spcBef>
                <a:spcPct val="0"/>
              </a:spcBef>
              <a:spcAft>
                <a:spcPct val="0"/>
              </a:spcAft>
            </a:pPr>
            <a:r>
              <a:rPr lang="en-US" sz="3200" dirty="0">
                <a:solidFill>
                  <a:srgbClr val="FFFFFF"/>
                </a:solidFill>
              </a:rPr>
              <a:t>––Micah 4:2</a:t>
            </a:r>
          </a:p>
        </p:txBody>
      </p:sp>
      <p:sp>
        <p:nvSpPr>
          <p:cNvPr id="236557" name="Text Box 13"/>
          <p:cNvSpPr txBox="1">
            <a:spLocks noChangeArrowheads="1"/>
          </p:cNvSpPr>
          <p:nvPr/>
        </p:nvSpPr>
        <p:spPr bwMode="auto">
          <a:xfrm>
            <a:off x="8299450" y="0"/>
            <a:ext cx="838200" cy="51911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sz="2800" b="1" dirty="0">
                <a:solidFill>
                  <a:srgbClr val="003399"/>
                </a:solidFill>
                <a:latin typeface="Arial" charset="0"/>
                <a:cs typeface="Arial" charset="0"/>
              </a:rPr>
              <a:t>106</a:t>
            </a:r>
            <a:endParaRPr lang="en-US" sz="2800" dirty="0">
              <a:solidFill>
                <a:srgbClr val="003399"/>
              </a:solidFill>
              <a:latin typeface="Arial" charset="0"/>
              <a:cs typeface="Arial" charset="0"/>
            </a:endParaRPr>
          </a:p>
        </p:txBody>
      </p:sp>
    </p:spTree>
    <p:extLst>
      <p:ext uri="{BB962C8B-B14F-4D97-AF65-F5344CB8AC3E}">
        <p14:creationId xmlns:p14="http://schemas.microsoft.com/office/powerpoint/2010/main" val="943545631"/>
      </p:ext>
    </p:extLst>
  </p:cSld>
  <p:clrMapOvr>
    <a:masterClrMapping/>
  </p:clrMapOvr>
  <p:transition>
    <p:fade thruBlk="1"/>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179512" y="44624"/>
            <a:ext cx="8964488" cy="541338"/>
          </a:xfrm>
        </p:spPr>
        <p:txBody>
          <a:bodyPr/>
          <a:lstStyle/>
          <a:p>
            <a:pPr algn="l" eaLnBrk="1" hangingPunct="1"/>
            <a:r>
              <a:rPr kumimoji="1" lang="en-US" altLang="zh-CN" sz="3200" b="1" dirty="0">
                <a:solidFill>
                  <a:schemeClr val="bg1"/>
                </a:solidFill>
                <a:latin typeface="Arial" charset="0"/>
              </a:rPr>
              <a:t>Millennial Israel Will Bless Nations</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7" name="Right Arrow 16"/>
          <p:cNvSpPr/>
          <p:nvPr/>
        </p:nvSpPr>
        <p:spPr bwMode="auto">
          <a:xfrm rot="18594213">
            <a:off x="1354345" y="439536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defRPr/>
            </a:pPr>
            <a:endParaRPr lang="en-US" sz="2400" kern="0">
              <a:solidFill>
                <a:srgbClr val="FFFFFF"/>
              </a:solidFill>
              <a:latin typeface="BONES" pitchFamily="-105" charset="0"/>
              <a:ea typeface="ＭＳ Ｐゴシック" charset="0"/>
              <a:cs typeface="ＭＳ Ｐゴシック" charset="0"/>
            </a:endParaRPr>
          </a:p>
        </p:txBody>
      </p:sp>
      <p:sp>
        <p:nvSpPr>
          <p:cNvPr id="16" name="Text Box 9"/>
          <p:cNvSpPr txBox="1">
            <a:spLocks noChangeArrowheads="1"/>
          </p:cNvSpPr>
          <p:nvPr/>
        </p:nvSpPr>
        <p:spPr bwMode="auto">
          <a:xfrm>
            <a:off x="5652120" y="1116244"/>
            <a:ext cx="222376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Assyria</a:t>
            </a:r>
          </a:p>
        </p:txBody>
      </p:sp>
      <p:sp>
        <p:nvSpPr>
          <p:cNvPr id="11" name="AutoShape 7"/>
          <p:cNvSpPr>
            <a:spLocks noChangeArrowheads="1"/>
          </p:cNvSpPr>
          <p:nvPr/>
        </p:nvSpPr>
        <p:spPr bwMode="auto">
          <a:xfrm rot="12221868">
            <a:off x="2961104"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4" name="Text Box 9"/>
          <p:cNvSpPr txBox="1">
            <a:spLocks noChangeArrowheads="1"/>
          </p:cNvSpPr>
          <p:nvPr/>
        </p:nvSpPr>
        <p:spPr bwMode="auto">
          <a:xfrm>
            <a:off x="2495969" y="3048860"/>
            <a:ext cx="165922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Israel</a:t>
            </a:r>
          </a:p>
        </p:txBody>
      </p:sp>
      <p:sp>
        <p:nvSpPr>
          <p:cNvPr id="18" name="Text Box 9"/>
          <p:cNvSpPr txBox="1">
            <a:spLocks noChangeArrowheads="1"/>
          </p:cNvSpPr>
          <p:nvPr/>
        </p:nvSpPr>
        <p:spPr bwMode="auto">
          <a:xfrm>
            <a:off x="395536" y="5327292"/>
            <a:ext cx="17520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Egypt</a:t>
            </a:r>
          </a:p>
        </p:txBody>
      </p:sp>
      <p:sp>
        <p:nvSpPr>
          <p:cNvPr id="19" name="Text Box 9"/>
          <p:cNvSpPr txBox="1">
            <a:spLocks noChangeArrowheads="1"/>
          </p:cNvSpPr>
          <p:nvPr/>
        </p:nvSpPr>
        <p:spPr bwMode="auto">
          <a:xfrm>
            <a:off x="2775768" y="5035259"/>
            <a:ext cx="206589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Jordan</a:t>
            </a:r>
          </a:p>
        </p:txBody>
      </p:sp>
      <p:sp>
        <p:nvSpPr>
          <p:cNvPr id="21" name="Text Box 21"/>
          <p:cNvSpPr txBox="1">
            <a:spLocks noChangeArrowheads="1"/>
          </p:cNvSpPr>
          <p:nvPr/>
        </p:nvSpPr>
        <p:spPr bwMode="auto">
          <a:xfrm>
            <a:off x="8028384" y="116632"/>
            <a:ext cx="1082143" cy="461665"/>
          </a:xfrm>
          <a:prstGeom prst="rect">
            <a:avLst/>
          </a:prstGeom>
          <a:solidFill>
            <a:schemeClr val="tx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defRPr/>
            </a:pPr>
            <a:r>
              <a:rPr lang="en-US" b="1" kern="0">
                <a:solidFill>
                  <a:srgbClr val="FFFFFF"/>
                </a:solidFill>
              </a:rPr>
              <a:t>531e</a:t>
            </a:r>
          </a:p>
        </p:txBody>
      </p:sp>
      <p:sp>
        <p:nvSpPr>
          <p:cNvPr id="12" name="Text Box 8"/>
          <p:cNvSpPr txBox="1">
            <a:spLocks noChangeArrowheads="1"/>
          </p:cNvSpPr>
          <p:nvPr/>
        </p:nvSpPr>
        <p:spPr bwMode="auto">
          <a:xfrm>
            <a:off x="4355976" y="1550396"/>
            <a:ext cx="4741392" cy="5262980"/>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r>
              <a:rPr lang="mr-IN" sz="2800" b="1" dirty="0">
                <a:solidFill>
                  <a:srgbClr val="FFFFFF"/>
                </a:solidFill>
                <a:effectLst>
                  <a:glow rad="228600">
                    <a:srgbClr val="000000"/>
                  </a:glow>
                </a:effectLst>
                <a:cs typeface="Arial" charset="0"/>
              </a:rPr>
              <a:t>"</a:t>
            </a:r>
            <a:r>
              <a:rPr lang="en-SG" sz="2800" b="1">
                <a:solidFill>
                  <a:srgbClr val="FFFFFF"/>
                </a:solidFill>
                <a:effectLst>
                  <a:glow rad="228600">
                    <a:srgbClr val="000000"/>
                  </a:glow>
                </a:effectLst>
                <a:cs typeface="Arial" charset="0"/>
              </a:rPr>
              <a:t>In that day, Israel, your cities will be rebuilt, and your borders will be extended. </a:t>
            </a:r>
            <a:r>
              <a:rPr lang="en-SG" sz="2800" b="1" baseline="30000">
                <a:solidFill>
                  <a:srgbClr val="FFFFFF"/>
                </a:solidFill>
                <a:effectLst>
                  <a:glow rad="228600">
                    <a:srgbClr val="000000"/>
                  </a:glow>
                </a:effectLst>
                <a:cs typeface="Arial" charset="0"/>
              </a:rPr>
              <a:t>12</a:t>
            </a:r>
            <a:r>
              <a:rPr lang="en-SG" sz="2800" b="1">
                <a:solidFill>
                  <a:srgbClr val="FFFFFF"/>
                </a:solidFill>
                <a:effectLst>
                  <a:glow rad="228600">
                    <a:srgbClr val="000000"/>
                  </a:glow>
                </a:effectLst>
                <a:cs typeface="Arial" charset="0"/>
              </a:rPr>
              <a:t>People from many lands will come and honor you— from Assyria all the way to the towns of Egypt, from Egypt all the way to the Euphrates River, and from distant seas and mountains</a:t>
            </a:r>
            <a:r>
              <a:rPr lang="mr-IN" sz="2800" b="1" dirty="0">
                <a:solidFill>
                  <a:srgbClr val="FFFFFF"/>
                </a:solidFill>
                <a:effectLst>
                  <a:glow rad="228600">
                    <a:srgbClr val="000000"/>
                  </a:glow>
                </a:effectLst>
                <a:cs typeface="Arial" charset="0"/>
              </a:rPr>
              <a:t>"</a:t>
            </a:r>
            <a:r>
              <a:rPr lang="en-US" sz="2800" b="1" dirty="0">
                <a:solidFill>
                  <a:srgbClr val="FFFFFF"/>
                </a:solidFill>
                <a:effectLst>
                  <a:glow rad="228600">
                    <a:srgbClr val="000000"/>
                  </a:glow>
                </a:effectLst>
                <a:cs typeface="Arial" charset="0"/>
              </a:rPr>
              <a:t> </a:t>
            </a:r>
            <a:br>
              <a:rPr lang="en-US" sz="2800" b="1" dirty="0">
                <a:solidFill>
                  <a:srgbClr val="FFFFFF"/>
                </a:solidFill>
                <a:effectLst>
                  <a:glow rad="228600">
                    <a:srgbClr val="000000"/>
                  </a:glow>
                </a:effectLst>
                <a:cs typeface="Arial" charset="0"/>
              </a:rPr>
            </a:br>
            <a:r>
              <a:rPr lang="en-US" sz="2800" b="1" dirty="0">
                <a:solidFill>
                  <a:srgbClr val="FFFFFF"/>
                </a:solidFill>
                <a:effectLst>
                  <a:glow rad="228600">
                    <a:srgbClr val="000000"/>
                  </a:glow>
                </a:effectLst>
                <a:cs typeface="Arial" charset="0"/>
              </a:rPr>
              <a:t>(Micah 7:11-12 </a:t>
            </a:r>
            <a:r>
              <a:rPr lang="en-US" b="1" dirty="0">
                <a:solidFill>
                  <a:srgbClr val="FFFFFF"/>
                </a:solidFill>
                <a:effectLst>
                  <a:glow rad="228600">
                    <a:srgbClr val="000000"/>
                  </a:glow>
                </a:effectLst>
                <a:cs typeface="Arial" charset="0"/>
              </a:rPr>
              <a:t>NLT</a:t>
            </a:r>
            <a:r>
              <a:rPr lang="en-US" sz="2800" b="1" dirty="0">
                <a:solidFill>
                  <a:srgbClr val="FFFFFF"/>
                </a:solidFill>
                <a:effectLst>
                  <a:glow rad="228600">
                    <a:srgbClr val="000000"/>
                  </a:glow>
                </a:effectLst>
                <a:cs typeface="Arial" charset="0"/>
              </a:rPr>
              <a:t>)</a:t>
            </a:r>
          </a:p>
        </p:txBody>
      </p:sp>
      <p:sp>
        <p:nvSpPr>
          <p:cNvPr id="20" name="Right Arrow 19"/>
          <p:cNvSpPr/>
          <p:nvPr/>
        </p:nvSpPr>
        <p:spPr bwMode="auto">
          <a:xfrm rot="9537108">
            <a:off x="4522697" y="1010990"/>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defRPr/>
            </a:pPr>
            <a:endParaRPr lang="en-US" sz="2400" kern="0">
              <a:solidFill>
                <a:srgbClr val="FFFFFF"/>
              </a:solidFill>
              <a:latin typeface="BONES" pitchFamily="-105" charset="0"/>
              <a:ea typeface="ＭＳ Ｐゴシック" charset="0"/>
              <a:cs typeface="ＭＳ Ｐゴシック" charset="0"/>
            </a:endParaRPr>
          </a:p>
        </p:txBody>
      </p:sp>
      <p:sp>
        <p:nvSpPr>
          <p:cNvPr id="22" name="Right Arrow 21"/>
          <p:cNvSpPr/>
          <p:nvPr/>
        </p:nvSpPr>
        <p:spPr bwMode="auto">
          <a:xfrm rot="832689">
            <a:off x="1512229" y="2660963"/>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defRPr/>
            </a:pPr>
            <a:endParaRPr lang="en-US" sz="2400" kern="0">
              <a:solidFill>
                <a:srgbClr val="FFFFFF"/>
              </a:solidFill>
              <a:latin typeface="BONES" pitchFamily="-105" charset="0"/>
              <a:ea typeface="ＭＳ Ｐゴシック" charset="0"/>
              <a:cs typeface="ＭＳ Ｐゴシック" charset="0"/>
            </a:endParaRPr>
          </a:p>
        </p:txBody>
      </p:sp>
      <p:sp>
        <p:nvSpPr>
          <p:cNvPr id="23" name="Right Arrow 22"/>
          <p:cNvSpPr/>
          <p:nvPr/>
        </p:nvSpPr>
        <p:spPr bwMode="auto">
          <a:xfrm rot="2716933">
            <a:off x="2448084" y="1292848"/>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defRPr/>
            </a:pPr>
            <a:endParaRPr lang="en-US" sz="2400" kern="0">
              <a:solidFill>
                <a:srgbClr val="FFFFFF"/>
              </a:solidFill>
              <a:latin typeface="BONES" pitchFamily="-105" charset="0"/>
              <a:ea typeface="ＭＳ Ｐゴシック" charset="0"/>
              <a:cs typeface="ＭＳ Ｐゴシック" charset="0"/>
            </a:endParaRPr>
          </a:p>
        </p:txBody>
      </p:sp>
      <p:sp>
        <p:nvSpPr>
          <p:cNvPr id="24" name="Text Box 9"/>
          <p:cNvSpPr txBox="1">
            <a:spLocks noChangeArrowheads="1"/>
          </p:cNvSpPr>
          <p:nvPr/>
        </p:nvSpPr>
        <p:spPr bwMode="auto">
          <a:xfrm>
            <a:off x="-210" y="2420888"/>
            <a:ext cx="150246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Seas</a:t>
            </a:r>
          </a:p>
        </p:txBody>
      </p:sp>
      <p:sp>
        <p:nvSpPr>
          <p:cNvPr id="25" name="Text Box 9"/>
          <p:cNvSpPr txBox="1">
            <a:spLocks noChangeArrowheads="1"/>
          </p:cNvSpPr>
          <p:nvPr/>
        </p:nvSpPr>
        <p:spPr bwMode="auto">
          <a:xfrm>
            <a:off x="323528" y="1012842"/>
            <a:ext cx="300567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Mountains</a:t>
            </a:r>
          </a:p>
        </p:txBody>
      </p:sp>
    </p:spTree>
    <p:extLst>
      <p:ext uri="{BB962C8B-B14F-4D97-AF65-F5344CB8AC3E}">
        <p14:creationId xmlns:p14="http://schemas.microsoft.com/office/powerpoint/2010/main" val="10828858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par>
                          <p:cTn id="15" fill="hold">
                            <p:stCondLst>
                              <p:cond delay="0"/>
                            </p:stCondLst>
                            <p:childTnLst>
                              <p:par>
                                <p:cTn id="16" presetID="22" presetClass="entr" presetSubtype="4"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par>
                          <p:cTn id="23" fill="hold">
                            <p:stCondLst>
                              <p:cond delay="0"/>
                            </p:stCondLst>
                            <p:childTnLst>
                              <p:par>
                                <p:cTn id="24" presetID="22" presetClass="entr" presetSubtype="8"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par>
                          <p:cTn id="31" fill="hold">
                            <p:stCondLst>
                              <p:cond delay="0"/>
                            </p:stCondLst>
                            <p:childTnLst>
                              <p:par>
                                <p:cTn id="32" presetID="22" presetClass="entr" presetSubtype="1"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up)">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P spid="18" grpId="0"/>
      <p:bldP spid="20" grpId="0" animBg="1"/>
      <p:bldP spid="22" grpId="0" animBg="1"/>
      <p:bldP spid="23" grpId="0" animBg="1"/>
      <p:bldP spid="24" grpId="0"/>
      <p:bldP spid="25" grpId="0"/>
    </p:bldLst>
  </p:timing>
</p:sld>
</file>

<file path=ppt/slides/slide18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39552" y="620688"/>
            <a:ext cx="7992888" cy="5544616"/>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Where is another God like you,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who pardons the guilt of the remnant, overlooking the sins of his special people?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You will not stay angry with your people forever, because you delight in showing unfailing love</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(Micah 7:18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80546006"/>
      </p:ext>
    </p:extLst>
  </p:cSld>
  <p:clrMapOvr>
    <a:overrideClrMapping bg1="lt1" tx1="dk1" bg2="lt2" tx2="dk2" accent1="accent1" accent2="accent2" accent3="accent3" accent4="accent4" accent5="accent5" accent6="accent6" hlink="hlink" folHlink="folHlink"/>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Don't harden your heart.</a:t>
            </a:r>
          </a:p>
        </p:txBody>
      </p:sp>
      <p:pic>
        <p:nvPicPr>
          <p:cNvPr id="2" name="Picture 1"/>
          <p:cNvPicPr>
            <a:picLocks noChangeAspect="1"/>
          </p:cNvPicPr>
          <p:nvPr/>
        </p:nvPicPr>
        <p:blipFill>
          <a:blip r:embed="rId3"/>
          <a:stretch>
            <a:fillRect/>
          </a:stretch>
        </p:blipFill>
        <p:spPr>
          <a:xfrm>
            <a:off x="1670179" y="1022314"/>
            <a:ext cx="5711384" cy="5639992"/>
          </a:xfrm>
          <a:prstGeom prst="rect">
            <a:avLst/>
          </a:prstGeom>
        </p:spPr>
      </p:pic>
      <p:sp>
        <p:nvSpPr>
          <p:cNvPr id="5" name="Rectangle 2">
            <a:extLst>
              <a:ext uri="{FF2B5EF4-FFF2-40B4-BE49-F238E27FC236}">
                <a16:creationId xmlns:a16="http://schemas.microsoft.com/office/drawing/2014/main" id="{16F91BDC-3216-B64E-A7F0-BCC27F13256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Micah</a:t>
            </a:r>
          </a:p>
        </p:txBody>
      </p:sp>
    </p:spTree>
    <p:extLst>
      <p:ext uri="{BB962C8B-B14F-4D97-AF65-F5344CB8AC3E}">
        <p14:creationId xmlns:p14="http://schemas.microsoft.com/office/powerpoint/2010/main" val="13608610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67544" y="620688"/>
            <a:ext cx="8064896" cy="5544616"/>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Once again you will have compassion on us. You will trample our sins under your feet and throw them into the depths of the ocean! </a:t>
            </a:r>
            <a:br>
              <a:rPr lang="en-US" sz="3600" b="1" dirty="0">
                <a:effectLst>
                  <a:glow rad="127000">
                    <a:schemeClr val="tx1"/>
                  </a:glow>
                </a:effectLst>
                <a:latin typeface="Arial" charset="0"/>
                <a:ea typeface="ＭＳ Ｐゴシック" charset="0"/>
                <a:cs typeface="ＭＳ Ｐゴシック" charset="0"/>
              </a:rPr>
            </a:br>
            <a:r>
              <a:rPr lang="en-US" sz="3600" b="1" baseline="30000" dirty="0">
                <a:effectLst>
                  <a:glow rad="127000">
                    <a:schemeClr val="tx1"/>
                  </a:glow>
                </a:effectLst>
                <a:latin typeface="Arial" charset="0"/>
                <a:ea typeface="ＭＳ Ｐゴシック" charset="0"/>
                <a:cs typeface="ＭＳ Ｐゴシック" charset="0"/>
              </a:rPr>
              <a:t>20</a:t>
            </a:r>
            <a:r>
              <a:rPr lang="en-US" sz="3600" b="1" dirty="0">
                <a:effectLst>
                  <a:glow rad="127000">
                    <a:schemeClr val="tx1"/>
                  </a:glow>
                </a:effectLst>
                <a:latin typeface="Arial" charset="0"/>
                <a:ea typeface="ＭＳ Ｐゴシック" charset="0"/>
                <a:cs typeface="ＭＳ Ｐゴシック" charset="0"/>
              </a:rPr>
              <a:t>You will show us your faithfulness and unfailing love as you promised to our ancestors Abraham and Jacob long ago</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(Micah 7:19-20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852749595"/>
      </p:ext>
    </p:extLst>
  </p:cSld>
  <p:clrMapOvr>
    <a:overrideClrMapping bg1="lt1" tx1="dk1" bg2="lt2" tx2="dk2" accent1="accent1" accent2="accent2" accent3="accent3" accent4="accent4" accent5="accent5" accent6="accent6" hlink="hlink" folHlink="folHlink"/>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does God want you to be </a:t>
            </a:r>
            <a:r>
              <a:rPr lang="en-US" sz="5400" b="1" dirty="0">
                <a:solidFill>
                  <a:srgbClr val="FFFF00"/>
                </a:solidFill>
                <a:effectLst>
                  <a:glow rad="127000">
                    <a:schemeClr val="tx1"/>
                  </a:glow>
                </a:effectLst>
                <a:latin typeface="Arial" charset="0"/>
                <a:ea typeface="ＭＳ Ｐゴシック" charset="0"/>
                <a:cs typeface="ＭＳ Ｐゴシック" charset="0"/>
              </a:rPr>
              <a:t>generous</a:t>
            </a:r>
            <a:r>
              <a:rPr lang="en-US" sz="5400" b="1" dirty="0">
                <a:effectLst>
                  <a:glow rad="127000">
                    <a:schemeClr val="tx1"/>
                  </a:glow>
                </a:effectLst>
                <a:latin typeface="Arial" charset="0"/>
                <a:ea typeface="ＭＳ Ｐゴシック" charset="0"/>
                <a:cs typeface="ＭＳ Ｐゴシック" charset="0"/>
              </a:rPr>
              <a:t> to the poor?</a:t>
            </a:r>
          </a:p>
        </p:txBody>
      </p:sp>
    </p:spTree>
    <p:extLst>
      <p:ext uri="{BB962C8B-B14F-4D97-AF65-F5344CB8AC3E}">
        <p14:creationId xmlns:p14="http://schemas.microsoft.com/office/powerpoint/2010/main" val="283859512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62000" y="2550928"/>
            <a:ext cx="7620000" cy="41656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1269850"/>
            <a:ext cx="9144000" cy="14532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Be </a:t>
            </a:r>
            <a:r>
              <a:rPr lang="en-US" sz="4800" b="1" dirty="0">
                <a:solidFill>
                  <a:srgbClr val="FFFF00"/>
                </a:solidFill>
                <a:effectLst>
                  <a:glow rad="127000">
                    <a:schemeClr val="tx1"/>
                  </a:glow>
                </a:effectLst>
                <a:latin typeface="Arial" charset="0"/>
                <a:ea typeface="ＭＳ Ｐゴシック" charset="0"/>
                <a:cs typeface="ＭＳ Ｐゴシック" charset="0"/>
              </a:rPr>
              <a:t>generous</a:t>
            </a:r>
            <a:r>
              <a:rPr lang="en-US" sz="4800" b="1" dirty="0">
                <a:effectLst>
                  <a:glow rad="127000">
                    <a:schemeClr val="tx1"/>
                  </a:glow>
                </a:effectLst>
                <a:latin typeface="Arial" charset="0"/>
                <a:ea typeface="ＭＳ Ｐゴシック" charset="0"/>
                <a:cs typeface="ＭＳ Ｐゴシック" charset="0"/>
              </a:rPr>
              <a:t> to others and God will be </a:t>
            </a:r>
            <a:r>
              <a:rPr lang="en-US" sz="4800" b="1" dirty="0">
                <a:solidFill>
                  <a:srgbClr val="FFFF00"/>
                </a:solidFill>
                <a:effectLst>
                  <a:glow rad="127000">
                    <a:schemeClr val="tx1"/>
                  </a:glow>
                </a:effectLst>
                <a:latin typeface="Arial" charset="0"/>
                <a:ea typeface="ＭＳ Ｐゴシック" charset="0"/>
                <a:cs typeface="ＭＳ Ｐゴシック" charset="0"/>
              </a:rPr>
              <a:t>generous</a:t>
            </a:r>
            <a:r>
              <a:rPr lang="en-US" sz="4800" b="1" dirty="0">
                <a:effectLst>
                  <a:glow rad="127000">
                    <a:schemeClr val="tx1"/>
                  </a:glow>
                </a:effectLst>
                <a:latin typeface="Arial" charset="0"/>
                <a:ea typeface="ＭＳ Ｐゴシック" charset="0"/>
                <a:cs typeface="ＭＳ Ｐゴシック" charset="0"/>
              </a:rPr>
              <a:t> to you.</a:t>
            </a:r>
          </a:p>
        </p:txBody>
      </p:sp>
    </p:spTree>
    <p:extLst>
      <p:ext uri="{BB962C8B-B14F-4D97-AF65-F5344CB8AC3E}">
        <p14:creationId xmlns:p14="http://schemas.microsoft.com/office/powerpoint/2010/main" val="323108001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62"/>
            <a:ext cx="9144000" cy="1428750"/>
          </a:xfrm>
          <a:effectLst>
            <a:outerShdw blurRad="63500" dist="35921" dir="2700000" algn="ctr" rotWithShape="0">
              <a:schemeClr val="tx2">
                <a:alpha val="74998"/>
              </a:schemeClr>
            </a:outerShdw>
          </a:effectLst>
        </p:spPr>
        <p:txBody>
          <a:bodyPr/>
          <a:lstStyle/>
          <a:p>
            <a:pPr>
              <a:defRPr/>
            </a:pPr>
            <a:r>
              <a:rPr lang="en-US" sz="5400" b="1" i="1" dirty="0">
                <a:effectLst>
                  <a:glow rad="876300">
                    <a:schemeClr val="tx1"/>
                  </a:glow>
                </a:effectLst>
                <a:latin typeface="Arial" charset="0"/>
                <a:ea typeface="ＭＳ Ｐゴシック" charset="0"/>
                <a:cs typeface="ＭＳ Ｐゴシック" charset="0"/>
              </a:rPr>
              <a:t>MICAH'S 3 SERMONS</a:t>
            </a:r>
          </a:p>
        </p:txBody>
      </p:sp>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"LISTEN!"</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(1:2)</a:t>
            </a:r>
          </a:p>
        </p:txBody>
      </p:sp>
      <p:sp>
        <p:nvSpPr>
          <p:cNvPr id="7"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rPr>
              <a:t> WHY YOU SHOULD BE GENEROUS</a:t>
            </a:r>
          </a:p>
        </p:txBody>
      </p:sp>
      <p:sp>
        <p:nvSpPr>
          <p:cNvPr id="8" name="Rectangle 2"/>
          <p:cNvSpPr txBox="1">
            <a:spLocks noChangeArrowheads="1"/>
          </p:cNvSpPr>
          <p:nvPr/>
        </p:nvSpPr>
        <p:spPr bwMode="auto">
          <a:xfrm>
            <a:off x="3270250" y="1423988"/>
            <a:ext cx="5873750" cy="31080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I. God </a:t>
            </a:r>
            <a:r>
              <a:rPr kumimoji="0" lang="en-US" sz="48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rewards</a:t>
            </a:r>
            <a: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the generous </a:t>
            </a:r>
            <a:b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br>
            <a: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(1–2). </a:t>
            </a:r>
          </a:p>
        </p:txBody>
      </p:sp>
    </p:spTree>
    <p:extLst>
      <p:ext uri="{BB962C8B-B14F-4D97-AF65-F5344CB8AC3E}">
        <p14:creationId xmlns:p14="http://schemas.microsoft.com/office/powerpoint/2010/main" val="11636690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p:bldLst>
  </p:timing>
</p:sld>
</file>

<file path=ppt/slides/slide19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62"/>
            <a:ext cx="9144000" cy="1428750"/>
          </a:xfrm>
          <a:effectLst>
            <a:outerShdw blurRad="63500" dist="35921" dir="2700000" algn="ctr" rotWithShape="0">
              <a:schemeClr val="tx2">
                <a:alpha val="74998"/>
              </a:schemeClr>
            </a:outerShdw>
          </a:effectLst>
        </p:spPr>
        <p:txBody>
          <a:bodyPr/>
          <a:lstStyle/>
          <a:p>
            <a:pPr>
              <a:defRPr/>
            </a:pPr>
            <a:r>
              <a:rPr lang="en-US" sz="5400" b="1" i="1" dirty="0">
                <a:effectLst>
                  <a:glow rad="876300">
                    <a:schemeClr val="tx1"/>
                  </a:glow>
                </a:effectLst>
                <a:latin typeface="Arial" charset="0"/>
                <a:ea typeface="ＭＳ Ｐゴシック" charset="0"/>
                <a:cs typeface="ＭＳ Ｐゴシック" charset="0"/>
              </a:rPr>
              <a:t>MICAH'S 3 SERMONS</a:t>
            </a:r>
          </a:p>
        </p:txBody>
      </p:sp>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latin typeface="Helvetica Neue Black Condensed"/>
                <a:ea typeface="ＭＳ Ｐゴシック" charset="0"/>
                <a:cs typeface="Helvetica Neue Black Condensed"/>
              </a:rPr>
              <a:t>"LISTEN!"</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(1:2)</a:t>
            </a:r>
          </a:p>
        </p:txBody>
      </p:sp>
      <p:sp>
        <p:nvSpPr>
          <p:cNvPr id="5" name="Rectangle 2"/>
          <p:cNvSpPr txBox="1">
            <a:spLocks noChangeArrowheads="1"/>
          </p:cNvSpPr>
          <p:nvPr/>
        </p:nvSpPr>
        <p:spPr bwMode="auto">
          <a:xfrm>
            <a:off x="3179372"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latin typeface="Helvetica Neue Black Condensed"/>
                <a:ea typeface="ＭＳ Ｐゴシック" charset="0"/>
                <a:cs typeface="Helvetica Neue Black Condensed"/>
              </a:rPr>
              <a:t>"LISTEN!"</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(3:1)</a:t>
            </a:r>
          </a:p>
        </p:txBody>
      </p:sp>
      <p:sp>
        <p:nvSpPr>
          <p:cNvPr id="7"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a:solidFill>
                  <a:srgbClr val="FFFFFF"/>
                </a:solidFill>
                <a:effectLst>
                  <a:glow rad="876300">
                    <a:srgbClr val="000000"/>
                  </a:glow>
                </a:effectLst>
                <a:latin typeface="Arial" charset="0"/>
                <a:ea typeface="ＭＳ Ｐゴシック" charset="0"/>
                <a:cs typeface="ＭＳ Ｐゴシック" charset="0"/>
              </a:rPr>
              <a:t>WHY YOU SHOULD BE GENEROUS</a:t>
            </a:r>
          </a:p>
        </p:txBody>
      </p:sp>
      <p:sp>
        <p:nvSpPr>
          <p:cNvPr id="8" name="Rectangle 2"/>
          <p:cNvSpPr txBox="1">
            <a:spLocks noChangeArrowheads="1"/>
          </p:cNvSpPr>
          <p:nvPr/>
        </p:nvSpPr>
        <p:spPr bwMode="auto">
          <a:xfrm>
            <a:off x="6022584" y="1111250"/>
            <a:ext cx="3121416" cy="3789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i="1" dirty="0">
                <a:solidFill>
                  <a:srgbClr val="FFFFFF"/>
                </a:solidFill>
                <a:effectLst>
                  <a:glow rad="241300">
                    <a:srgbClr val="000000"/>
                  </a:glow>
                </a:effectLst>
                <a:latin typeface="Arial" charset="0"/>
                <a:ea typeface="ＭＳ Ｐゴシック" charset="0"/>
                <a:cs typeface="ＭＳ Ｐゴシック" charset="0"/>
              </a:rPr>
              <a:t>II. God </a:t>
            </a:r>
            <a:r>
              <a:rPr lang="en-US" sz="4800" b="1" i="1" dirty="0">
                <a:solidFill>
                  <a:srgbClr val="FFFF00"/>
                </a:solidFill>
                <a:effectLst>
                  <a:glow rad="241300">
                    <a:srgbClr val="000000"/>
                  </a:glow>
                </a:effectLst>
                <a:latin typeface="Arial" charset="0"/>
                <a:ea typeface="ＭＳ Ｐゴシック" charset="0"/>
                <a:cs typeface="ＭＳ Ｐゴシック" charset="0"/>
              </a:rPr>
              <a:t>comforts</a:t>
            </a:r>
            <a:r>
              <a:rPr lang="en-US" sz="4800" b="1" i="1" dirty="0">
                <a:solidFill>
                  <a:srgbClr val="FFFFFF"/>
                </a:solidFill>
                <a:effectLst>
                  <a:glow rad="241300">
                    <a:srgbClr val="000000"/>
                  </a:glow>
                </a:effectLst>
                <a:latin typeface="Arial" charset="0"/>
                <a:ea typeface="ＭＳ Ｐゴシック" charset="0"/>
                <a:cs typeface="ＭＳ Ｐゴシック" charset="0"/>
              </a:rPr>
              <a:t> the generous (3–5).</a:t>
            </a:r>
          </a:p>
        </p:txBody>
      </p:sp>
    </p:spTree>
    <p:extLst>
      <p:ext uri="{BB962C8B-B14F-4D97-AF65-F5344CB8AC3E}">
        <p14:creationId xmlns:p14="http://schemas.microsoft.com/office/powerpoint/2010/main" val="3748902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62"/>
            <a:ext cx="9144000" cy="1428750"/>
          </a:xfrm>
          <a:effectLst>
            <a:outerShdw blurRad="63500" dist="35921" dir="2700000" algn="ctr" rotWithShape="0">
              <a:schemeClr val="tx2">
                <a:alpha val="74998"/>
              </a:schemeClr>
            </a:outerShdw>
          </a:effectLst>
        </p:spPr>
        <p:txBody>
          <a:bodyPr/>
          <a:lstStyle/>
          <a:p>
            <a:pPr>
              <a:defRPr/>
            </a:pPr>
            <a:r>
              <a:rPr lang="en-US" sz="5400" b="1" i="1" dirty="0">
                <a:effectLst>
                  <a:glow rad="876300">
                    <a:schemeClr val="tx1"/>
                  </a:glow>
                </a:effectLst>
                <a:latin typeface="Arial" charset="0"/>
                <a:ea typeface="ＭＳ Ｐゴシック" charset="0"/>
                <a:cs typeface="ＭＳ Ｐゴシック" charset="0"/>
              </a:rPr>
              <a:t>MICAH'S 3 SERMONS</a:t>
            </a:r>
          </a:p>
        </p:txBody>
      </p:sp>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latin typeface="Helvetica Neue Black Condensed"/>
                <a:ea typeface="ＭＳ Ｐゴシック" charset="0"/>
                <a:cs typeface="Helvetica Neue Black Condensed"/>
              </a:rPr>
              <a:t>"LISTEN!"</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(1:2)</a:t>
            </a:r>
          </a:p>
        </p:txBody>
      </p:sp>
      <p:sp>
        <p:nvSpPr>
          <p:cNvPr id="5" name="Rectangle 2"/>
          <p:cNvSpPr txBox="1">
            <a:spLocks noChangeArrowheads="1"/>
          </p:cNvSpPr>
          <p:nvPr/>
        </p:nvSpPr>
        <p:spPr bwMode="auto">
          <a:xfrm>
            <a:off x="3179372"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latin typeface="Helvetica Neue Black Condensed"/>
                <a:ea typeface="ＭＳ Ｐゴシック" charset="0"/>
                <a:cs typeface="Helvetica Neue Black Condensed"/>
              </a:rPr>
              <a:t>"LISTEN!"</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(3:1)</a:t>
            </a:r>
          </a:p>
        </p:txBody>
      </p:sp>
      <p:sp>
        <p:nvSpPr>
          <p:cNvPr id="6" name="Rectangle 2"/>
          <p:cNvSpPr txBox="1">
            <a:spLocks noChangeArrowheads="1"/>
          </p:cNvSpPr>
          <p:nvPr/>
        </p:nvSpPr>
        <p:spPr bwMode="auto">
          <a:xfrm>
            <a:off x="6196412"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latin typeface="Helvetica Neue Black Condensed"/>
                <a:ea typeface="ＭＳ Ｐゴシック" charset="0"/>
                <a:cs typeface="Helvetica Neue Black Condensed"/>
              </a:rPr>
              <a:t>"LISTEN!"</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(6:1)</a:t>
            </a:r>
          </a:p>
        </p:txBody>
      </p:sp>
      <p:sp>
        <p:nvSpPr>
          <p:cNvPr id="7"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a:solidFill>
                  <a:srgbClr val="FFFFFF"/>
                </a:solidFill>
                <a:effectLst>
                  <a:glow rad="876300">
                    <a:srgbClr val="000000"/>
                  </a:glow>
                </a:effectLst>
                <a:latin typeface="Arial" charset="0"/>
                <a:ea typeface="ＭＳ Ｐゴシック" charset="0"/>
                <a:cs typeface="ＭＳ Ｐゴシック" charset="0"/>
              </a:rPr>
              <a:t>WHY YOU SHOULD BE GENEROUS</a:t>
            </a:r>
          </a:p>
        </p:txBody>
      </p:sp>
      <p:sp>
        <p:nvSpPr>
          <p:cNvPr id="8" name="Rectangle 2"/>
          <p:cNvSpPr txBox="1">
            <a:spLocks noChangeArrowheads="1"/>
          </p:cNvSpPr>
          <p:nvPr/>
        </p:nvSpPr>
        <p:spPr bwMode="auto">
          <a:xfrm>
            <a:off x="162333" y="1158875"/>
            <a:ext cx="5860251" cy="3789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i="1" dirty="0">
                <a:solidFill>
                  <a:srgbClr val="FFFFFF"/>
                </a:solidFill>
                <a:effectLst>
                  <a:glow rad="368300">
                    <a:srgbClr val="000000"/>
                  </a:glow>
                </a:effectLst>
                <a:latin typeface="Arial" charset="0"/>
                <a:ea typeface="ＭＳ Ｐゴシック" charset="0"/>
                <a:cs typeface="ＭＳ Ｐゴシック" charset="0"/>
              </a:rPr>
              <a:t>III. God gives </a:t>
            </a:r>
            <a:r>
              <a:rPr lang="en-US" sz="4800" b="1" i="1" dirty="0">
                <a:solidFill>
                  <a:srgbClr val="FFFF00"/>
                </a:solidFill>
                <a:effectLst>
                  <a:glow rad="368300">
                    <a:srgbClr val="000000"/>
                  </a:glow>
                </a:effectLst>
                <a:latin typeface="Arial" charset="0"/>
                <a:ea typeface="ＭＳ Ｐゴシック" charset="0"/>
                <a:cs typeface="ＭＳ Ｐゴシック" charset="0"/>
              </a:rPr>
              <a:t>hope </a:t>
            </a:r>
            <a:r>
              <a:rPr lang="en-US" sz="4800" b="1" i="1" dirty="0">
                <a:solidFill>
                  <a:srgbClr val="FFFFFF"/>
                </a:solidFill>
                <a:effectLst>
                  <a:glow rad="368300">
                    <a:srgbClr val="000000"/>
                  </a:glow>
                </a:effectLst>
                <a:latin typeface="Arial" charset="0"/>
                <a:ea typeface="ＭＳ Ｐゴシック" charset="0"/>
                <a:cs typeface="ＭＳ Ｐゴシック" charset="0"/>
              </a:rPr>
              <a:t>to the generous (Micah 6–7).</a:t>
            </a:r>
          </a:p>
        </p:txBody>
      </p:sp>
    </p:spTree>
    <p:extLst>
      <p:ext uri="{BB962C8B-B14F-4D97-AF65-F5344CB8AC3E}">
        <p14:creationId xmlns:p14="http://schemas.microsoft.com/office/powerpoint/2010/main" val="35525018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par>
                          <p:cTn id="16" fill="hold">
                            <p:stCondLst>
                              <p:cond delay="2000"/>
                            </p:stCondLst>
                            <p:childTnLst>
                              <p:par>
                                <p:cTn id="17" presetID="5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Scale>
                                      <p:cBhvr>
                                        <p:cTn id="19"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
                                        </p:tgtEl>
                                        <p:attrNameLst>
                                          <p:attrName>ppt_x</p:attrName>
                                          <p:attrName>ppt_y</p:attrName>
                                        </p:attrNameLst>
                                      </p:cBhvr>
                                    </p:animMotion>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484579"/>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How can you better help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those with less money than you? </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14048"/>
            <a:ext cx="9144000" cy="5360427"/>
          </a:xfrm>
          <a:prstGeom prst="rect">
            <a:avLst/>
          </a:prstGeom>
        </p:spPr>
      </p:pic>
    </p:spTree>
    <p:extLst>
      <p:ext uri="{BB962C8B-B14F-4D97-AF65-F5344CB8AC3E}">
        <p14:creationId xmlns:p14="http://schemas.microsoft.com/office/powerpoint/2010/main" val="1107285291"/>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72" name="Rectangle 1032"/>
          <p:cNvSpPr>
            <a:spLocks noGrp="1"/>
          </p:cNvSpPr>
          <p:nvPr>
            <p:ph type="title" idx="4294967295"/>
          </p:nvPr>
        </p:nvSpPr>
        <p:spPr bwMode="auto">
          <a:xfrm>
            <a:off x="0" y="-53447"/>
            <a:ext cx="9144000" cy="810684"/>
          </a:xfrm>
          <a:noFill/>
          <a:effectLst/>
        </p:spPr>
        <p:txBody>
          <a:bodyPr wrap="square" lIns="91440" tIns="45720" rIns="91440" bIns="45720" numCol="1" anchorCtr="0" compatLnSpc="1">
            <a:prstTxWarp prst="textNoShape">
              <a:avLst/>
            </a:prstTxWarp>
          </a:bodyPr>
          <a:lstStyle/>
          <a:p>
            <a:pPr eaLnBrk="1" hangingPunct="1">
              <a:defRPr/>
            </a:pPr>
            <a:r>
              <a:rPr lang="en-US" sz="6000" b="1" dirty="0">
                <a:solidFill>
                  <a:schemeClr val="bg1"/>
                </a:solidFill>
                <a:effectLst>
                  <a:outerShdw blurRad="38100" dist="38100" dir="2700000" algn="tl">
                    <a:srgbClr val="000000">
                      <a:alpha val="43137"/>
                    </a:srgbClr>
                  </a:outerShdw>
                </a:effectLst>
                <a:ea typeface="+mj-ea"/>
                <a:cs typeface="+mj-cs"/>
              </a:rPr>
              <a:t>Learning with Lori</a:t>
            </a:r>
            <a:endParaRPr lang="en-US" b="1" dirty="0">
              <a:solidFill>
                <a:schemeClr val="bg1"/>
              </a:solidFill>
              <a:effectLst>
                <a:outerShdw blurRad="38100" dist="38100" dir="2700000" algn="tl">
                  <a:srgbClr val="000000">
                    <a:alpha val="43137"/>
                  </a:srgbClr>
                </a:outerShdw>
              </a:effectLst>
              <a:ea typeface="+mj-ea"/>
              <a:cs typeface="+mj-cs"/>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7621" y="1234800"/>
            <a:ext cx="8195881" cy="4714047"/>
          </a:xfrm>
          <a:prstGeom prst="rect">
            <a:avLst/>
          </a:prstGeom>
        </p:spPr>
      </p:pic>
      <p:sp>
        <p:nvSpPr>
          <p:cNvPr id="9" name="Rectangle 1032"/>
          <p:cNvSpPr txBox="1">
            <a:spLocks/>
          </p:cNvSpPr>
          <p:nvPr/>
        </p:nvSpPr>
        <p:spPr bwMode="auto">
          <a:xfrm>
            <a:off x="0" y="879321"/>
            <a:ext cx="9144000" cy="616023"/>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pPr eaLnBrk="1" hangingPunct="1">
              <a:defRPr/>
            </a:pPr>
            <a:r>
              <a:rPr lang="en-US" sz="4000" b="1" i="1" kern="1200" dirty="0">
                <a:solidFill>
                  <a:srgbClr val="FFFFFF"/>
                </a:solidFill>
                <a:effectLst>
                  <a:outerShdw blurRad="38100" dist="38100" dir="2700000" algn="tl">
                    <a:srgbClr val="000000">
                      <a:alpha val="43137"/>
                    </a:srgbClr>
                  </a:outerShdw>
                </a:effectLst>
                <a:latin typeface="Arial"/>
                <a:ea typeface="ＭＳ Ｐゴシック"/>
                <a:cs typeface="ＭＳ Ｐゴシック"/>
              </a:rPr>
              <a:t>Sundays in March &amp; April 2:10-3:30</a:t>
            </a:r>
            <a:endParaRPr lang="en-US" sz="2800" b="1" i="1" kern="1200" dirty="0">
              <a:solidFill>
                <a:srgbClr val="FFFFFF"/>
              </a:solidFill>
              <a:effectLst>
                <a:outerShdw blurRad="38100" dist="38100" dir="2700000" algn="tl">
                  <a:srgbClr val="000000">
                    <a:alpha val="43137"/>
                  </a:srgbClr>
                </a:outerShdw>
              </a:effectLst>
              <a:latin typeface="Arial"/>
              <a:ea typeface="ＭＳ Ｐゴシック"/>
              <a:cs typeface="ＭＳ Ｐゴシック"/>
            </a:endParaRPr>
          </a:p>
        </p:txBody>
      </p:sp>
    </p:spTree>
    <p:extLst>
      <p:ext uri="{BB962C8B-B14F-4D97-AF65-F5344CB8AC3E}">
        <p14:creationId xmlns:p14="http://schemas.microsoft.com/office/powerpoint/2010/main" val="207247163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Take a mission trip.</a:t>
            </a:r>
          </a:p>
        </p:txBody>
      </p:sp>
    </p:spTree>
    <p:extLst>
      <p:ext uri="{BB962C8B-B14F-4D97-AF65-F5344CB8AC3E}">
        <p14:creationId xmlns:p14="http://schemas.microsoft.com/office/powerpoint/2010/main" val="3042354998"/>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60400" y="88900"/>
            <a:ext cx="7810500" cy="6667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solidFill>
            <a:srgbClr val="000000"/>
          </a:solidFill>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Pay for a meal.</a:t>
            </a:r>
          </a:p>
        </p:txBody>
      </p:sp>
    </p:spTree>
    <p:extLst>
      <p:ext uri="{BB962C8B-B14F-4D97-AF65-F5344CB8AC3E}">
        <p14:creationId xmlns:p14="http://schemas.microsoft.com/office/powerpoint/2010/main" val="266292272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423317"/>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Exploitation</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Micah</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615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32487210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75513586"/>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This 99-Year-Old Man Begs Every Day And Gives It All Away To Churches And Orphanages</a:t>
            </a:r>
            <a:br>
              <a:rPr lang="en-US" sz="3200" b="1" dirty="0">
                <a:effectLst>
                  <a:glow rad="127000">
                    <a:schemeClr val="tx1"/>
                  </a:glow>
                </a:effectLst>
                <a:latin typeface="Arial" charset="0"/>
                <a:ea typeface="ＭＳ Ｐゴシック" charset="0"/>
                <a:cs typeface="ＭＳ Ｐゴシック" charset="0"/>
              </a:rPr>
            </a:br>
            <a:endParaRPr lang="en-US" sz="32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95275" y="1743075"/>
            <a:ext cx="8331200" cy="5003800"/>
          </a:xfrm>
          <a:prstGeom prst="rect">
            <a:avLst/>
          </a:prstGeom>
        </p:spPr>
      </p:pic>
    </p:spTree>
    <p:extLst>
      <p:ext uri="{BB962C8B-B14F-4D97-AF65-F5344CB8AC3E}">
        <p14:creationId xmlns:p14="http://schemas.microsoft.com/office/powerpoint/2010/main" val="309215456"/>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This 99-Year-Old Man Begs Every Day And Gives It All Away To Churches And Orphanages</a:t>
            </a:r>
            <a:br>
              <a:rPr lang="en-US" sz="3200" b="1" dirty="0">
                <a:effectLst>
                  <a:glow rad="127000">
                    <a:schemeClr val="tx1"/>
                  </a:glow>
                </a:effectLst>
                <a:latin typeface="Arial" charset="0"/>
                <a:ea typeface="ＭＳ Ｐゴシック" charset="0"/>
                <a:cs typeface="ＭＳ Ｐゴシック" charset="0"/>
              </a:rPr>
            </a:br>
            <a:endParaRPr lang="en-US" sz="32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952500" y="1724025"/>
            <a:ext cx="7239000" cy="5435600"/>
          </a:xfrm>
          <a:prstGeom prst="rect">
            <a:avLst/>
          </a:prstGeom>
        </p:spPr>
      </p:pic>
    </p:spTree>
    <p:extLst>
      <p:ext uri="{BB962C8B-B14F-4D97-AF65-F5344CB8AC3E}">
        <p14:creationId xmlns:p14="http://schemas.microsoft.com/office/powerpoint/2010/main" val="963546270"/>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9185" y="1285875"/>
            <a:ext cx="8701675" cy="557212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This 99-Year-Old Man Begs Every Day And Gives It All Away To Churches And Orphanages</a:t>
            </a:r>
            <a:br>
              <a:rPr lang="en-US" sz="3200" b="1" dirty="0">
                <a:effectLst>
                  <a:glow rad="127000">
                    <a:schemeClr val="tx1"/>
                  </a:glow>
                </a:effectLst>
                <a:latin typeface="Arial" charset="0"/>
                <a:ea typeface="ＭＳ Ｐゴシック" charset="0"/>
                <a:cs typeface="ＭＳ Ｐゴシック" charset="0"/>
              </a:rPr>
            </a:b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4269069"/>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ActJustly-Vers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63" y="0"/>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1" descr="ActJustly-Theme-Blank.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144000" y="0"/>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963429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ActJustly-Them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63" y="0"/>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1" descr="ActJustly-Theme-Blank.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144000" y="0"/>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397543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Don't harden your heart.</a:t>
            </a:r>
          </a:p>
        </p:txBody>
      </p:sp>
      <p:pic>
        <p:nvPicPr>
          <p:cNvPr id="2" name="Picture 1"/>
          <p:cNvPicPr>
            <a:picLocks noChangeAspect="1"/>
          </p:cNvPicPr>
          <p:nvPr/>
        </p:nvPicPr>
        <p:blipFill>
          <a:blip r:embed="rId3"/>
          <a:stretch>
            <a:fillRect/>
          </a:stretch>
        </p:blipFill>
        <p:spPr>
          <a:xfrm>
            <a:off x="1670179" y="1022314"/>
            <a:ext cx="5711384" cy="5639992"/>
          </a:xfrm>
          <a:prstGeom prst="rect">
            <a:avLst/>
          </a:prstGeom>
        </p:spPr>
      </p:pic>
    </p:spTree>
    <p:extLst>
      <p:ext uri="{BB962C8B-B14F-4D97-AF65-F5344CB8AC3E}">
        <p14:creationId xmlns:p14="http://schemas.microsoft.com/office/powerpoint/2010/main" val="3285445638"/>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50900"/>
            <a:ext cx="9144000" cy="51495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Be generous.</a:t>
            </a:r>
          </a:p>
        </p:txBody>
      </p:sp>
    </p:spTree>
    <p:extLst>
      <p:ext uri="{BB962C8B-B14F-4D97-AF65-F5344CB8AC3E}">
        <p14:creationId xmlns:p14="http://schemas.microsoft.com/office/powerpoint/2010/main" val="3171110222"/>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Feed the hungry.</a:t>
            </a:r>
          </a:p>
        </p:txBody>
      </p:sp>
      <p:pic>
        <p:nvPicPr>
          <p:cNvPr id="2" name="Picture 1"/>
          <p:cNvPicPr>
            <a:picLocks noChangeAspect="1"/>
          </p:cNvPicPr>
          <p:nvPr/>
        </p:nvPicPr>
        <p:blipFill>
          <a:blip r:embed="rId3"/>
          <a:stretch>
            <a:fillRect/>
          </a:stretch>
        </p:blipFill>
        <p:spPr>
          <a:xfrm>
            <a:off x="762000" y="889000"/>
            <a:ext cx="7620000" cy="5080000"/>
          </a:xfrm>
          <a:prstGeom prst="rect">
            <a:avLst/>
          </a:prstGeom>
        </p:spPr>
      </p:pic>
    </p:spTree>
    <p:extLst>
      <p:ext uri="{BB962C8B-B14F-4D97-AF65-F5344CB8AC3E}">
        <p14:creationId xmlns:p14="http://schemas.microsoft.com/office/powerpoint/2010/main" val="925212606"/>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422650"/>
            <a:ext cx="4699000" cy="31369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Give.</a:t>
            </a: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33750" y="1038224"/>
            <a:ext cx="5033934" cy="3502025"/>
          </a:xfrm>
          <a:prstGeom prst="rect">
            <a:avLst/>
          </a:prstGeom>
        </p:spPr>
      </p:pic>
    </p:spTree>
    <p:extLst>
      <p:ext uri="{BB962C8B-B14F-4D97-AF65-F5344CB8AC3E}">
        <p14:creationId xmlns:p14="http://schemas.microsoft.com/office/powerpoint/2010/main" val="3035964201"/>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Care.</a:t>
            </a:r>
          </a:p>
        </p:txBody>
      </p:sp>
      <p:pic>
        <p:nvPicPr>
          <p:cNvPr id="2" name="Picture 1"/>
          <p:cNvPicPr>
            <a:picLocks noChangeAspect="1"/>
          </p:cNvPicPr>
          <p:nvPr/>
        </p:nvPicPr>
        <p:blipFill>
          <a:blip r:embed="rId3"/>
          <a:stretch>
            <a:fillRect/>
          </a:stretch>
        </p:blipFill>
        <p:spPr>
          <a:xfrm>
            <a:off x="482600" y="1117600"/>
            <a:ext cx="8178800" cy="4622800"/>
          </a:xfrm>
          <a:prstGeom prst="rect">
            <a:avLst/>
          </a:prstGeom>
        </p:spPr>
      </p:pic>
    </p:spTree>
    <p:extLst>
      <p:ext uri="{BB962C8B-B14F-4D97-AF65-F5344CB8AC3E}">
        <p14:creationId xmlns:p14="http://schemas.microsoft.com/office/powerpoint/2010/main" val="124334499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119810" name="Picture 10"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990600" y="2295525"/>
            <a:ext cx="792163" cy="2266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9811" name="Rectangle 12"/>
          <p:cNvSpPr>
            <a:spLocks noGrp="1" noChangeArrowheads="1"/>
          </p:cNvSpPr>
          <p:nvPr>
            <p:ph type="title" idx="4294967295"/>
          </p:nvPr>
        </p:nvSpPr>
        <p:spPr>
          <a:xfrm>
            <a:off x="827315" y="1445622"/>
            <a:ext cx="7772400" cy="3505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8000" dirty="0">
                <a:effectLst/>
                <a:latin typeface="Tempus Sans ITC" charset="0"/>
                <a:ea typeface="ＭＳ Ｐゴシック" charset="0"/>
              </a:rPr>
              <a:t>Interesting Facts</a:t>
            </a:r>
            <a:endParaRPr lang="en-US" dirty="0">
              <a:effectLst/>
              <a:latin typeface="Arial" charset="0"/>
              <a:ea typeface="ＭＳ Ｐゴシック" charset="0"/>
            </a:endParaRPr>
          </a:p>
        </p:txBody>
      </p:sp>
    </p:spTree>
    <p:extLst>
      <p:ext uri="{BB962C8B-B14F-4D97-AF65-F5344CB8AC3E}">
        <p14:creationId xmlns:p14="http://schemas.microsoft.com/office/powerpoint/2010/main" val="4198561617"/>
      </p:ext>
    </p:extLst>
  </p:cSld>
  <p:clrMapOvr>
    <a:masterClrMapping/>
  </p:clrMapOvr>
  <p:transition>
    <p:fade thruBlk="1"/>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9469"/>
            <a:ext cx="9144001"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Listen.</a:t>
            </a:r>
          </a:p>
        </p:txBody>
      </p:sp>
    </p:spTree>
    <p:extLst>
      <p:ext uri="{BB962C8B-B14F-4D97-AF65-F5344CB8AC3E}">
        <p14:creationId xmlns:p14="http://schemas.microsoft.com/office/powerpoint/2010/main" val="3035964201"/>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06981459"/>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Sermons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57973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18786" name="Group 27"/>
          <p:cNvGrpSpPr>
            <a:grpSpLocks/>
          </p:cNvGrpSpPr>
          <p:nvPr/>
        </p:nvGrpSpPr>
        <p:grpSpPr bwMode="auto">
          <a:xfrm>
            <a:off x="390525" y="609600"/>
            <a:ext cx="8372475" cy="668338"/>
            <a:chOff x="0" y="720"/>
            <a:chExt cx="5850" cy="480"/>
          </a:xfrm>
        </p:grpSpPr>
        <p:sp>
          <p:nvSpPr>
            <p:cNvPr id="118849" name="Rectangle 3"/>
            <p:cNvSpPr>
              <a:spLocks noChangeArrowheads="1"/>
            </p:cNvSpPr>
            <p:nvPr/>
          </p:nvSpPr>
          <p:spPr bwMode="auto">
            <a:xfrm>
              <a:off x="43" y="720"/>
              <a:ext cx="5764" cy="480"/>
            </a:xfrm>
            <a:prstGeom prst="rect">
              <a:avLst/>
            </a:prstGeom>
            <a:gradFill rotWithShape="1">
              <a:gsLst>
                <a:gs pos="0">
                  <a:srgbClr val="CC0000"/>
                </a:gs>
                <a:gs pos="50000">
                  <a:srgbClr val="5E0000"/>
                </a:gs>
                <a:gs pos="100000">
                  <a:srgbClr val="CC00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defTabSz="914400" fontAlgn="base">
                <a:spcBef>
                  <a:spcPct val="0"/>
                </a:spcBef>
                <a:spcAft>
                  <a:spcPct val="0"/>
                </a:spcAft>
              </a:pPr>
              <a:r>
                <a:rPr lang="en-US" sz="2600" b="1">
                  <a:solidFill>
                    <a:srgbClr val="FFFFFF"/>
                  </a:solidFill>
                  <a:latin typeface="Garamond" charset="0"/>
                  <a:ea typeface="ＭＳ Ｐゴシック" charset="0"/>
                  <a:cs typeface="ＭＳ Ｐゴシック" charset="0"/>
                </a:rPr>
                <a:t>Judgment on Israel and Judah for Exploitation</a:t>
              </a:r>
              <a:endParaRPr lang="en-US" sz="2400">
                <a:solidFill>
                  <a:srgbClr val="FFFFFF"/>
                </a:solidFill>
                <a:latin typeface="Times New Roman" charset="0"/>
                <a:ea typeface="ＭＳ Ｐゴシック" charset="0"/>
                <a:cs typeface="ＭＳ Ｐゴシック" charset="0"/>
              </a:endParaRPr>
            </a:p>
          </p:txBody>
        </p:sp>
        <p:sp>
          <p:nvSpPr>
            <p:cNvPr id="118850" name="Rectangle 26"/>
            <p:cNvSpPr>
              <a:spLocks noChangeArrowheads="1"/>
            </p:cNvSpPr>
            <p:nvPr/>
          </p:nvSpPr>
          <p:spPr bwMode="auto">
            <a:xfrm>
              <a:off x="0" y="720"/>
              <a:ext cx="5850" cy="480"/>
            </a:xfrm>
            <a:prstGeom prst="rect">
              <a:avLst/>
            </a:prstGeom>
            <a:gradFill rotWithShape="0">
              <a:gsLst>
                <a:gs pos="0">
                  <a:srgbClr val="CC0000"/>
                </a:gs>
                <a:gs pos="50000">
                  <a:srgbClr val="5E0000"/>
                </a:gs>
                <a:gs pos="100000">
                  <a:srgbClr val="CC0000"/>
                </a:gs>
              </a:gsLst>
              <a:lin ang="5400000" scaled="1"/>
            </a:gradFill>
            <a:ln w="7">
              <a:solidFill>
                <a:srgbClr val="A0A0A0"/>
              </a:solidFill>
              <a:miter lim="800000"/>
              <a:headEnd/>
              <a:tailEnd/>
            </a:ln>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118787" name="Rectangle 78"/>
          <p:cNvSpPr>
            <a:spLocks noGrp="1" noChangeArrowheads="1"/>
          </p:cNvSpPr>
          <p:nvPr>
            <p:ph type="title" idx="4294967295"/>
          </p:nvPr>
        </p:nvSpPr>
        <p:spPr>
          <a:xfrm>
            <a:off x="0" y="0"/>
            <a:ext cx="2743200" cy="381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l" eaLnBrk="1" hangingPunct="1"/>
            <a:r>
              <a:rPr lang="en-US" sz="1800">
                <a:effectLst/>
                <a:latin typeface="Arial" charset="0"/>
                <a:ea typeface="ＭＳ Ｐゴシック" charset="0"/>
              </a:rPr>
              <a:t>Book Chart</a:t>
            </a:r>
          </a:p>
        </p:txBody>
      </p:sp>
      <p:sp>
        <p:nvSpPr>
          <p:cNvPr id="118788" name="Rectangle 2"/>
          <p:cNvSpPr>
            <a:spLocks noChangeArrowheads="1"/>
          </p:cNvSpPr>
          <p:nvPr/>
        </p:nvSpPr>
        <p:spPr bwMode="auto">
          <a:xfrm>
            <a:off x="0" y="-171450"/>
            <a:ext cx="9144000" cy="77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3200" dirty="0">
                <a:solidFill>
                  <a:srgbClr val="FFFFFF"/>
                </a:solidFill>
                <a:latin typeface="Arial Black" charset="0"/>
                <a:ea typeface="ＭＳ Ｐゴシック" charset="0"/>
                <a:cs typeface="Times New Roman" charset="0"/>
              </a:rPr>
              <a:t>MICAH</a:t>
            </a:r>
            <a:r>
              <a:rPr lang="en-US" sz="3600" b="1" i="1" dirty="0">
                <a:solidFill>
                  <a:srgbClr val="FFFFFF"/>
                </a:solidFill>
                <a:latin typeface="Bwhebb" charset="0"/>
                <a:ea typeface="ＭＳ Ｐゴシック" charset="0"/>
                <a:cs typeface="Times New Roman" charset="0"/>
              </a:rPr>
              <a:t> </a:t>
            </a:r>
            <a:r>
              <a:rPr lang="en-US" sz="4500" dirty="0">
                <a:solidFill>
                  <a:srgbClr val="FFFFFF"/>
                </a:solidFill>
                <a:latin typeface="Bwhebb" charset="0"/>
                <a:ea typeface="ＭＳ Ｐゴシック" charset="0"/>
                <a:cs typeface="Times New Roman" charset="0"/>
              </a:rPr>
              <a:t>hk</a:t>
            </a:r>
            <a:r>
              <a:rPr lang="fr-FR" sz="4500" dirty="0">
                <a:solidFill>
                  <a:srgbClr val="FFFFFF"/>
                </a:solidFill>
                <a:latin typeface="Bwhebb" charset="0"/>
                <a:ea typeface="ＭＳ Ｐゴシック" charset="0"/>
                <a:cs typeface="Times New Roman" charset="0"/>
              </a:rPr>
              <a:t>'</a:t>
            </a:r>
            <a:r>
              <a:rPr lang="en-US" sz="4500" dirty="0">
                <a:solidFill>
                  <a:srgbClr val="FFFFFF"/>
                </a:solidFill>
                <a:latin typeface="Bwhebb" charset="0"/>
                <a:ea typeface="ＭＳ Ｐゴシック" charset="0"/>
                <a:cs typeface="Times New Roman" charset="0"/>
              </a:rPr>
              <a:t>ymi</a:t>
            </a:r>
            <a:endParaRPr lang="en-US" sz="3600" dirty="0">
              <a:solidFill>
                <a:srgbClr val="FFFFFF"/>
              </a:solidFill>
              <a:latin typeface="Times New Roman" charset="0"/>
              <a:ea typeface="ＭＳ Ｐゴシック" charset="0"/>
              <a:cs typeface="Times New Roman" charset="0"/>
            </a:endParaRPr>
          </a:p>
        </p:txBody>
      </p:sp>
      <p:grpSp>
        <p:nvGrpSpPr>
          <p:cNvPr id="118789" name="Group 31"/>
          <p:cNvGrpSpPr>
            <a:grpSpLocks/>
          </p:cNvGrpSpPr>
          <p:nvPr/>
        </p:nvGrpSpPr>
        <p:grpSpPr bwMode="auto">
          <a:xfrm>
            <a:off x="385763" y="1282700"/>
            <a:ext cx="2832100" cy="855663"/>
            <a:chOff x="0" y="1200"/>
            <a:chExt cx="1979" cy="614"/>
          </a:xfrm>
        </p:grpSpPr>
        <p:sp>
          <p:nvSpPr>
            <p:cNvPr id="118847" name="Rectangle 4"/>
            <p:cNvSpPr>
              <a:spLocks noChangeArrowheads="1"/>
            </p:cNvSpPr>
            <p:nvPr/>
          </p:nvSpPr>
          <p:spPr bwMode="auto">
            <a:xfrm>
              <a:off x="43" y="1200"/>
              <a:ext cx="1893" cy="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defTabSz="914400" fontAlgn="base">
                <a:spcBef>
                  <a:spcPct val="0"/>
                </a:spcBef>
                <a:spcAft>
                  <a:spcPct val="0"/>
                </a:spcAft>
              </a:pPr>
              <a:r>
                <a:rPr lang="en-US" sz="2000">
                  <a:solidFill>
                    <a:srgbClr val="FFFFFF"/>
                  </a:solidFill>
                  <a:latin typeface="Jott 43 Extended" charset="0"/>
                  <a:ea typeface="ＭＳ Ｐゴシック" charset="0"/>
                  <a:cs typeface="ＭＳ Ｐゴシック" charset="0"/>
                </a:rPr>
                <a:t>Israel</a:t>
              </a:r>
              <a:r>
                <a:rPr lang="fr-FR" altLang="ja-JP" sz="2000">
                  <a:solidFill>
                    <a:srgbClr val="FFFFFF"/>
                  </a:solidFill>
                  <a:latin typeface="Jott 43 Extended" charset="0"/>
                  <a:ea typeface="ＭＳ Ｐゴシック" charset="0"/>
                  <a:cs typeface="ＭＳ Ｐゴシック" charset="0"/>
                </a:rPr>
                <a:t>'</a:t>
              </a:r>
              <a:r>
                <a:rPr lang="en-US" sz="2000">
                  <a:solidFill>
                    <a:srgbClr val="FFFFFF"/>
                  </a:solidFill>
                  <a:latin typeface="Jott 43 Extended" charset="0"/>
                  <a:ea typeface="ＭＳ Ｐゴシック" charset="0"/>
                  <a:cs typeface="ＭＳ Ｐゴシック" charset="0"/>
                </a:rPr>
                <a:t>s Exploitation</a:t>
              </a:r>
              <a:endParaRPr lang="en-US" sz="2000">
                <a:solidFill>
                  <a:srgbClr val="FFFFFF"/>
                </a:solidFill>
                <a:latin typeface="Times New Roman" charset="0"/>
                <a:ea typeface="ＭＳ Ｐゴシック" charset="0"/>
                <a:cs typeface="ＭＳ Ｐゴシック" charset="0"/>
              </a:endParaRPr>
            </a:p>
          </p:txBody>
        </p:sp>
        <p:sp>
          <p:nvSpPr>
            <p:cNvPr id="118848" name="Rectangle 30"/>
            <p:cNvSpPr>
              <a:spLocks noChangeArrowheads="1"/>
            </p:cNvSpPr>
            <p:nvPr/>
          </p:nvSpPr>
          <p:spPr bwMode="auto">
            <a:xfrm>
              <a:off x="0" y="1200"/>
              <a:ext cx="1979" cy="614"/>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18790" name="Group 33"/>
          <p:cNvGrpSpPr>
            <a:grpSpLocks/>
          </p:cNvGrpSpPr>
          <p:nvPr/>
        </p:nvGrpSpPr>
        <p:grpSpPr bwMode="auto">
          <a:xfrm>
            <a:off x="3217863" y="1282700"/>
            <a:ext cx="2708275" cy="855663"/>
            <a:chOff x="1979" y="1200"/>
            <a:chExt cx="1892" cy="614"/>
          </a:xfrm>
        </p:grpSpPr>
        <p:sp>
          <p:nvSpPr>
            <p:cNvPr id="118845" name="Rectangle 5"/>
            <p:cNvSpPr>
              <a:spLocks noChangeArrowheads="1"/>
            </p:cNvSpPr>
            <p:nvPr/>
          </p:nvSpPr>
          <p:spPr bwMode="auto">
            <a:xfrm>
              <a:off x="2022" y="1200"/>
              <a:ext cx="1806" cy="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2000">
                  <a:solidFill>
                    <a:srgbClr val="FFFFFF"/>
                  </a:solidFill>
                  <a:latin typeface="Jott 43 Extended" charset="0"/>
                  <a:ea typeface="ＭＳ Ｐゴシック" charset="0"/>
                  <a:cs typeface="Times New Roman" charset="0"/>
                </a:rPr>
                <a:t>Leader</a:t>
              </a:r>
              <a:r>
                <a:rPr lang="fr-FR" altLang="ja-JP" sz="2000">
                  <a:solidFill>
                    <a:srgbClr val="FFFFFF"/>
                  </a:solidFill>
                  <a:latin typeface="Jott 43 Extended" charset="0"/>
                  <a:ea typeface="ＭＳ Ｐゴシック" charset="0"/>
                  <a:cs typeface="Times New Roman" charset="0"/>
                </a:rPr>
                <a:t>'</a:t>
              </a:r>
              <a:r>
                <a:rPr lang="en-US" sz="2000">
                  <a:solidFill>
                    <a:srgbClr val="FFFFFF"/>
                  </a:solidFill>
                  <a:latin typeface="Jott 43 Extended" charset="0"/>
                  <a:ea typeface="ＭＳ Ｐゴシック" charset="0"/>
                  <a:cs typeface="Times New Roman" charset="0"/>
                </a:rPr>
                <a:t>s Exploitation</a:t>
              </a:r>
              <a:endParaRPr lang="en-US" sz="2000">
                <a:solidFill>
                  <a:srgbClr val="FFFFFF"/>
                </a:solidFill>
                <a:latin typeface="Times New Roman" charset="0"/>
                <a:ea typeface="ＭＳ Ｐゴシック" charset="0"/>
                <a:cs typeface="Times New Roman" charset="0"/>
              </a:endParaRPr>
            </a:p>
          </p:txBody>
        </p:sp>
        <p:sp>
          <p:nvSpPr>
            <p:cNvPr id="118846" name="Rectangle 32"/>
            <p:cNvSpPr>
              <a:spLocks noChangeArrowheads="1"/>
            </p:cNvSpPr>
            <p:nvPr/>
          </p:nvSpPr>
          <p:spPr bwMode="auto">
            <a:xfrm>
              <a:off x="1979" y="1200"/>
              <a:ext cx="1892" cy="614"/>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18791" name="Group 35"/>
          <p:cNvGrpSpPr>
            <a:grpSpLocks/>
          </p:cNvGrpSpPr>
          <p:nvPr/>
        </p:nvGrpSpPr>
        <p:grpSpPr bwMode="auto">
          <a:xfrm>
            <a:off x="5926138" y="1282700"/>
            <a:ext cx="2832100" cy="855663"/>
            <a:chOff x="3871" y="1200"/>
            <a:chExt cx="1979" cy="614"/>
          </a:xfrm>
        </p:grpSpPr>
        <p:sp>
          <p:nvSpPr>
            <p:cNvPr id="118843" name="Rectangle 6"/>
            <p:cNvSpPr>
              <a:spLocks noChangeArrowheads="1"/>
            </p:cNvSpPr>
            <p:nvPr/>
          </p:nvSpPr>
          <p:spPr bwMode="auto">
            <a:xfrm>
              <a:off x="3914" y="1200"/>
              <a:ext cx="1893" cy="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2000">
                  <a:solidFill>
                    <a:srgbClr val="FFFFFF"/>
                  </a:solidFill>
                  <a:latin typeface="Jott 43 Extended" charset="0"/>
                  <a:ea typeface="ＭＳ Ｐゴシック" charset="0"/>
                  <a:cs typeface="Times New Roman" charset="0"/>
                </a:rPr>
                <a:t>Wicked Ritualism</a:t>
              </a:r>
              <a:endParaRPr lang="en-US" sz="2000">
                <a:solidFill>
                  <a:srgbClr val="FFFFFF"/>
                </a:solidFill>
                <a:latin typeface="Times New Roman" charset="0"/>
                <a:ea typeface="ＭＳ Ｐゴシック" charset="0"/>
                <a:cs typeface="Times New Roman" charset="0"/>
              </a:endParaRPr>
            </a:p>
          </p:txBody>
        </p:sp>
        <p:sp>
          <p:nvSpPr>
            <p:cNvPr id="118844" name="Rectangle 34"/>
            <p:cNvSpPr>
              <a:spLocks noChangeArrowheads="1"/>
            </p:cNvSpPr>
            <p:nvPr/>
          </p:nvSpPr>
          <p:spPr bwMode="auto">
            <a:xfrm>
              <a:off x="3871" y="1200"/>
              <a:ext cx="1979" cy="614"/>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18792" name="Group 37"/>
          <p:cNvGrpSpPr>
            <a:grpSpLocks/>
          </p:cNvGrpSpPr>
          <p:nvPr/>
        </p:nvGrpSpPr>
        <p:grpSpPr bwMode="auto">
          <a:xfrm>
            <a:off x="385763" y="2138363"/>
            <a:ext cx="2832100" cy="801687"/>
            <a:chOff x="0" y="1814"/>
            <a:chExt cx="1979" cy="576"/>
          </a:xfrm>
        </p:grpSpPr>
        <p:sp>
          <p:nvSpPr>
            <p:cNvPr id="118841" name="Rectangle 7"/>
            <p:cNvSpPr>
              <a:spLocks noChangeArrowheads="1"/>
            </p:cNvSpPr>
            <p:nvPr/>
          </p:nvSpPr>
          <p:spPr bwMode="auto">
            <a:xfrm>
              <a:off x="43" y="1814"/>
              <a:ext cx="1893"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1500" b="1">
                  <a:solidFill>
                    <a:srgbClr val="FFFFFF"/>
                  </a:solidFill>
                  <a:latin typeface="Arial" charset="0"/>
                  <a:ea typeface="ＭＳ Ｐゴシック" charset="0"/>
                  <a:cs typeface="Arial" charset="0"/>
                </a:rPr>
                <a:t>Chapters 1–2</a:t>
              </a:r>
              <a:endParaRPr lang="en-US" sz="1200">
                <a:solidFill>
                  <a:srgbClr val="FFFFFF"/>
                </a:solidFill>
                <a:latin typeface="Times New Roman" charset="0"/>
                <a:ea typeface="ＭＳ Ｐゴシック" charset="0"/>
                <a:cs typeface="Times New Roman" charset="0"/>
              </a:endParaRPr>
            </a:p>
            <a:p>
              <a:pPr algn="ctr" defTabSz="914400" eaLnBrk="0" fontAlgn="base" hangingPunct="0">
                <a:spcBef>
                  <a:spcPct val="0"/>
                </a:spcBef>
                <a:spcAft>
                  <a:spcPct val="0"/>
                </a:spcAft>
              </a:pPr>
              <a:r>
                <a:rPr lang="mr-IN" altLang="ja-JP" sz="1500" b="1">
                  <a:solidFill>
                    <a:srgbClr val="FFFFFF"/>
                  </a:solidFill>
                  <a:latin typeface="Arial" charset="0"/>
                  <a:ea typeface="ＭＳ Ｐゴシック" charset="0"/>
                  <a:cs typeface="Arial" charset="0"/>
                </a:rPr>
                <a:t>"</a:t>
              </a:r>
              <a:r>
                <a:rPr lang="en-US" sz="1500" b="1">
                  <a:solidFill>
                    <a:srgbClr val="FFFFFF"/>
                  </a:solidFill>
                  <a:latin typeface="Arial" charset="0"/>
                  <a:ea typeface="ＭＳ Ｐゴシック" charset="0"/>
                  <a:cs typeface="Arial" charset="0"/>
                </a:rPr>
                <a:t>Hear…</a:t>
              </a:r>
              <a:r>
                <a:rPr lang="mr-IN" altLang="ja-JP" sz="1500" b="1">
                  <a:solidFill>
                    <a:srgbClr val="FFFFFF"/>
                  </a:solidFill>
                  <a:latin typeface="Arial" charset="0"/>
                  <a:ea typeface="ＭＳ Ｐゴシック" charset="0"/>
                  <a:cs typeface="Arial" charset="0"/>
                </a:rPr>
                <a:t>"</a:t>
              </a:r>
              <a:r>
                <a:rPr lang="en-US" sz="1500" b="1">
                  <a:solidFill>
                    <a:srgbClr val="FFFFFF"/>
                  </a:solidFill>
                  <a:latin typeface="Arial" charset="0"/>
                  <a:ea typeface="ＭＳ Ｐゴシック" charset="0"/>
                  <a:cs typeface="Arial" charset="0"/>
                </a:rPr>
                <a:t> (1:2)</a:t>
              </a:r>
              <a:endParaRPr lang="en-US" sz="2400">
                <a:solidFill>
                  <a:srgbClr val="FFFFFF"/>
                </a:solidFill>
                <a:latin typeface="Times New Roman" charset="0"/>
                <a:ea typeface="ＭＳ Ｐゴシック" charset="0"/>
                <a:cs typeface="Arial" charset="0"/>
              </a:endParaRPr>
            </a:p>
          </p:txBody>
        </p:sp>
        <p:sp>
          <p:nvSpPr>
            <p:cNvPr id="118842" name="Rectangle 36"/>
            <p:cNvSpPr>
              <a:spLocks noChangeArrowheads="1"/>
            </p:cNvSpPr>
            <p:nvPr/>
          </p:nvSpPr>
          <p:spPr bwMode="auto">
            <a:xfrm>
              <a:off x="0" y="1814"/>
              <a:ext cx="1979" cy="576"/>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18793" name="Group 39"/>
          <p:cNvGrpSpPr>
            <a:grpSpLocks/>
          </p:cNvGrpSpPr>
          <p:nvPr/>
        </p:nvGrpSpPr>
        <p:grpSpPr bwMode="auto">
          <a:xfrm>
            <a:off x="3217863" y="2138363"/>
            <a:ext cx="2708275" cy="801687"/>
            <a:chOff x="1979" y="1814"/>
            <a:chExt cx="1892" cy="576"/>
          </a:xfrm>
        </p:grpSpPr>
        <p:sp>
          <p:nvSpPr>
            <p:cNvPr id="118839" name="Rectangle 8"/>
            <p:cNvSpPr>
              <a:spLocks noChangeArrowheads="1"/>
            </p:cNvSpPr>
            <p:nvPr/>
          </p:nvSpPr>
          <p:spPr bwMode="auto">
            <a:xfrm>
              <a:off x="2022" y="1814"/>
              <a:ext cx="1806"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1500" b="1">
                  <a:solidFill>
                    <a:srgbClr val="FFFFFF"/>
                  </a:solidFill>
                  <a:latin typeface="Arial" charset="0"/>
                  <a:ea typeface="ＭＳ Ｐゴシック" charset="0"/>
                  <a:cs typeface="Arial" charset="0"/>
                </a:rPr>
                <a:t>Chapters 3–5</a:t>
              </a:r>
              <a:endParaRPr lang="en-US" sz="1200">
                <a:solidFill>
                  <a:srgbClr val="FFFFFF"/>
                </a:solidFill>
                <a:latin typeface="Times New Roman" charset="0"/>
                <a:ea typeface="ＭＳ Ｐゴシック" charset="0"/>
                <a:cs typeface="Times New Roman" charset="0"/>
              </a:endParaRPr>
            </a:p>
            <a:p>
              <a:pPr algn="ctr" defTabSz="914400" eaLnBrk="0" fontAlgn="base" hangingPunct="0">
                <a:spcBef>
                  <a:spcPct val="0"/>
                </a:spcBef>
                <a:spcAft>
                  <a:spcPct val="0"/>
                </a:spcAft>
              </a:pPr>
              <a:r>
                <a:rPr lang="mr-IN" altLang="ja-JP" sz="1500" b="1">
                  <a:solidFill>
                    <a:srgbClr val="FFFFFF"/>
                  </a:solidFill>
                  <a:latin typeface="Arial" charset="0"/>
                  <a:ea typeface="ＭＳ Ｐゴシック" charset="0"/>
                  <a:cs typeface="Arial" charset="0"/>
                </a:rPr>
                <a:t>"</a:t>
              </a:r>
              <a:r>
                <a:rPr lang="en-US" sz="1500" b="1">
                  <a:solidFill>
                    <a:srgbClr val="FFFFFF"/>
                  </a:solidFill>
                  <a:latin typeface="Arial" charset="0"/>
                  <a:ea typeface="ＭＳ Ｐゴシック" charset="0"/>
                  <a:cs typeface="Arial" charset="0"/>
                </a:rPr>
                <a:t>Hear…</a:t>
              </a:r>
              <a:r>
                <a:rPr lang="mr-IN" altLang="ja-JP" sz="1500" b="1">
                  <a:solidFill>
                    <a:srgbClr val="FFFFFF"/>
                  </a:solidFill>
                  <a:latin typeface="Arial" charset="0"/>
                  <a:ea typeface="ＭＳ Ｐゴシック" charset="0"/>
                  <a:cs typeface="Arial" charset="0"/>
                </a:rPr>
                <a:t>"</a:t>
              </a:r>
              <a:r>
                <a:rPr lang="en-US" sz="1500" b="1">
                  <a:solidFill>
                    <a:srgbClr val="FFFFFF"/>
                  </a:solidFill>
                  <a:latin typeface="Arial" charset="0"/>
                  <a:ea typeface="ＭＳ Ｐゴシック" charset="0"/>
                  <a:cs typeface="Arial" charset="0"/>
                </a:rPr>
                <a:t> (3:1)</a:t>
              </a:r>
              <a:endParaRPr lang="en-US" sz="2400">
                <a:solidFill>
                  <a:srgbClr val="FFFFFF"/>
                </a:solidFill>
                <a:latin typeface="Times New Roman" charset="0"/>
                <a:ea typeface="ＭＳ Ｐゴシック" charset="0"/>
                <a:cs typeface="Arial" charset="0"/>
              </a:endParaRPr>
            </a:p>
          </p:txBody>
        </p:sp>
        <p:sp>
          <p:nvSpPr>
            <p:cNvPr id="118840" name="Rectangle 38"/>
            <p:cNvSpPr>
              <a:spLocks noChangeArrowheads="1"/>
            </p:cNvSpPr>
            <p:nvPr/>
          </p:nvSpPr>
          <p:spPr bwMode="auto">
            <a:xfrm>
              <a:off x="1979" y="1814"/>
              <a:ext cx="1892" cy="576"/>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18794" name="Group 41"/>
          <p:cNvGrpSpPr>
            <a:grpSpLocks/>
          </p:cNvGrpSpPr>
          <p:nvPr/>
        </p:nvGrpSpPr>
        <p:grpSpPr bwMode="auto">
          <a:xfrm>
            <a:off x="5926138" y="2138363"/>
            <a:ext cx="2832100" cy="801687"/>
            <a:chOff x="3871" y="1814"/>
            <a:chExt cx="1979" cy="576"/>
          </a:xfrm>
        </p:grpSpPr>
        <p:sp>
          <p:nvSpPr>
            <p:cNvPr id="118837" name="Rectangle 9"/>
            <p:cNvSpPr>
              <a:spLocks noChangeArrowheads="1"/>
            </p:cNvSpPr>
            <p:nvPr/>
          </p:nvSpPr>
          <p:spPr bwMode="auto">
            <a:xfrm>
              <a:off x="3914" y="1814"/>
              <a:ext cx="1893"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1500" b="1">
                  <a:solidFill>
                    <a:srgbClr val="FFFFFF"/>
                  </a:solidFill>
                  <a:latin typeface="Arial" charset="0"/>
                  <a:ea typeface="ＭＳ Ｐゴシック" charset="0"/>
                  <a:cs typeface="Arial" charset="0"/>
                </a:rPr>
                <a:t>Chapters 6–7</a:t>
              </a:r>
              <a:endParaRPr lang="en-US" sz="1200">
                <a:solidFill>
                  <a:srgbClr val="FFFFFF"/>
                </a:solidFill>
                <a:latin typeface="Times New Roman" charset="0"/>
                <a:ea typeface="ＭＳ Ｐゴシック" charset="0"/>
                <a:cs typeface="Times New Roman" charset="0"/>
              </a:endParaRPr>
            </a:p>
            <a:p>
              <a:pPr algn="ctr" defTabSz="914400" eaLnBrk="0" fontAlgn="base" hangingPunct="0">
                <a:spcBef>
                  <a:spcPct val="0"/>
                </a:spcBef>
                <a:spcAft>
                  <a:spcPct val="0"/>
                </a:spcAft>
              </a:pPr>
              <a:r>
                <a:rPr lang="mr-IN" altLang="ja-JP" sz="1500" b="1">
                  <a:solidFill>
                    <a:srgbClr val="FFFFFF"/>
                  </a:solidFill>
                  <a:latin typeface="Arial" charset="0"/>
                  <a:ea typeface="ＭＳ Ｐゴシック" charset="0"/>
                  <a:cs typeface="Arial" charset="0"/>
                </a:rPr>
                <a:t>"</a:t>
              </a:r>
              <a:r>
                <a:rPr lang="en-US" sz="1500" b="1">
                  <a:solidFill>
                    <a:srgbClr val="FFFFFF"/>
                  </a:solidFill>
                  <a:latin typeface="Arial" charset="0"/>
                  <a:ea typeface="ＭＳ Ｐゴシック" charset="0"/>
                  <a:cs typeface="Arial" charset="0"/>
                </a:rPr>
                <a:t>Hear…</a:t>
              </a:r>
              <a:r>
                <a:rPr lang="mr-IN" altLang="ja-JP" sz="1500" b="1">
                  <a:solidFill>
                    <a:srgbClr val="FFFFFF"/>
                  </a:solidFill>
                  <a:latin typeface="Arial" charset="0"/>
                  <a:ea typeface="ＭＳ Ｐゴシック" charset="0"/>
                  <a:cs typeface="Arial" charset="0"/>
                </a:rPr>
                <a:t>"</a:t>
              </a:r>
              <a:r>
                <a:rPr lang="en-US" sz="1500" b="1">
                  <a:solidFill>
                    <a:srgbClr val="FFFFFF"/>
                  </a:solidFill>
                  <a:latin typeface="Arial" charset="0"/>
                  <a:ea typeface="ＭＳ Ｐゴシック" charset="0"/>
                  <a:cs typeface="Arial" charset="0"/>
                </a:rPr>
                <a:t> (6:1)</a:t>
              </a:r>
              <a:endParaRPr lang="en-US" sz="2400">
                <a:solidFill>
                  <a:srgbClr val="FFFFFF"/>
                </a:solidFill>
                <a:latin typeface="Times New Roman" charset="0"/>
                <a:ea typeface="ＭＳ Ｐゴシック" charset="0"/>
                <a:cs typeface="Arial" charset="0"/>
              </a:endParaRPr>
            </a:p>
          </p:txBody>
        </p:sp>
        <p:sp>
          <p:nvSpPr>
            <p:cNvPr id="118838" name="Rectangle 40"/>
            <p:cNvSpPr>
              <a:spLocks noChangeArrowheads="1"/>
            </p:cNvSpPr>
            <p:nvPr/>
          </p:nvSpPr>
          <p:spPr bwMode="auto">
            <a:xfrm>
              <a:off x="3871" y="1814"/>
              <a:ext cx="1979" cy="576"/>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18795" name="Group 43"/>
          <p:cNvGrpSpPr>
            <a:grpSpLocks/>
          </p:cNvGrpSpPr>
          <p:nvPr/>
        </p:nvGrpSpPr>
        <p:grpSpPr bwMode="auto">
          <a:xfrm>
            <a:off x="385763" y="2940050"/>
            <a:ext cx="2832100" cy="655638"/>
            <a:chOff x="0" y="2390"/>
            <a:chExt cx="1979" cy="470"/>
          </a:xfrm>
        </p:grpSpPr>
        <p:sp>
          <p:nvSpPr>
            <p:cNvPr id="118835" name="Rectangle 10"/>
            <p:cNvSpPr>
              <a:spLocks noChangeArrowheads="1"/>
            </p:cNvSpPr>
            <p:nvPr/>
          </p:nvSpPr>
          <p:spPr bwMode="auto">
            <a:xfrm>
              <a:off x="43" y="2390"/>
              <a:ext cx="1893"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1900" b="1">
                  <a:solidFill>
                    <a:srgbClr val="FFFFFF"/>
                  </a:solidFill>
                  <a:latin typeface="Abadi MT Condensed Light" charset="0"/>
                  <a:ea typeface="ＭＳ Ｐゴシック" charset="0"/>
                  <a:cs typeface="Arial" charset="0"/>
                </a:rPr>
                <a:t>Punishment then Blessing</a:t>
              </a:r>
              <a:endParaRPr lang="en-US" sz="2400">
                <a:solidFill>
                  <a:srgbClr val="FFFFFF"/>
                </a:solidFill>
                <a:latin typeface="Times New Roman" charset="0"/>
                <a:ea typeface="ＭＳ Ｐゴシック" charset="0"/>
                <a:cs typeface="Arial" charset="0"/>
              </a:endParaRPr>
            </a:p>
          </p:txBody>
        </p:sp>
        <p:sp>
          <p:nvSpPr>
            <p:cNvPr id="118836" name="Rectangle 42"/>
            <p:cNvSpPr>
              <a:spLocks noChangeArrowheads="1"/>
            </p:cNvSpPr>
            <p:nvPr/>
          </p:nvSpPr>
          <p:spPr bwMode="auto">
            <a:xfrm>
              <a:off x="0" y="2390"/>
              <a:ext cx="1979" cy="470"/>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18796" name="Group 45"/>
          <p:cNvGrpSpPr>
            <a:grpSpLocks/>
          </p:cNvGrpSpPr>
          <p:nvPr/>
        </p:nvGrpSpPr>
        <p:grpSpPr bwMode="auto">
          <a:xfrm>
            <a:off x="3217863" y="2940050"/>
            <a:ext cx="2708275" cy="655638"/>
            <a:chOff x="1979" y="2390"/>
            <a:chExt cx="1892" cy="470"/>
          </a:xfrm>
        </p:grpSpPr>
        <p:sp>
          <p:nvSpPr>
            <p:cNvPr id="118833" name="Rectangle 11"/>
            <p:cNvSpPr>
              <a:spLocks noChangeArrowheads="1"/>
            </p:cNvSpPr>
            <p:nvPr/>
          </p:nvSpPr>
          <p:spPr bwMode="auto">
            <a:xfrm>
              <a:off x="2022" y="2390"/>
              <a:ext cx="1806"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1900" b="1">
                  <a:solidFill>
                    <a:srgbClr val="FFFFFF"/>
                  </a:solidFill>
                  <a:latin typeface="Abadi MT Condensed Light" charset="0"/>
                  <a:ea typeface="ＭＳ Ｐゴシック" charset="0"/>
                  <a:cs typeface="Arial" charset="0"/>
                </a:rPr>
                <a:t>Punishment then Blessing</a:t>
              </a:r>
              <a:endParaRPr lang="en-US" sz="2400">
                <a:solidFill>
                  <a:srgbClr val="FFFFFF"/>
                </a:solidFill>
                <a:latin typeface="Times New Roman" charset="0"/>
                <a:ea typeface="ＭＳ Ｐゴシック" charset="0"/>
                <a:cs typeface="Arial" charset="0"/>
              </a:endParaRPr>
            </a:p>
          </p:txBody>
        </p:sp>
        <p:sp>
          <p:nvSpPr>
            <p:cNvPr id="118834" name="Rectangle 44"/>
            <p:cNvSpPr>
              <a:spLocks noChangeArrowheads="1"/>
            </p:cNvSpPr>
            <p:nvPr/>
          </p:nvSpPr>
          <p:spPr bwMode="auto">
            <a:xfrm>
              <a:off x="1979" y="2390"/>
              <a:ext cx="1892" cy="470"/>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18797" name="Group 47"/>
          <p:cNvGrpSpPr>
            <a:grpSpLocks/>
          </p:cNvGrpSpPr>
          <p:nvPr/>
        </p:nvGrpSpPr>
        <p:grpSpPr bwMode="auto">
          <a:xfrm>
            <a:off x="5926138" y="2940050"/>
            <a:ext cx="2832100" cy="655638"/>
            <a:chOff x="3871" y="2390"/>
            <a:chExt cx="1979" cy="470"/>
          </a:xfrm>
        </p:grpSpPr>
        <p:sp>
          <p:nvSpPr>
            <p:cNvPr id="118831" name="Rectangle 12"/>
            <p:cNvSpPr>
              <a:spLocks noChangeArrowheads="1"/>
            </p:cNvSpPr>
            <p:nvPr/>
          </p:nvSpPr>
          <p:spPr bwMode="auto">
            <a:xfrm>
              <a:off x="3914" y="2390"/>
              <a:ext cx="1893"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1900" b="1">
                  <a:solidFill>
                    <a:srgbClr val="FFFFFF"/>
                  </a:solidFill>
                  <a:latin typeface="Abadi MT Condensed Light" charset="0"/>
                  <a:ea typeface="ＭＳ Ｐゴシック" charset="0"/>
                  <a:cs typeface="Arial" charset="0"/>
                </a:rPr>
                <a:t>Punishment then Blessing</a:t>
              </a:r>
              <a:endParaRPr lang="en-US" sz="2400">
                <a:solidFill>
                  <a:srgbClr val="FFFFFF"/>
                </a:solidFill>
                <a:latin typeface="Times New Roman" charset="0"/>
                <a:ea typeface="ＭＳ Ｐゴシック" charset="0"/>
                <a:cs typeface="Arial" charset="0"/>
              </a:endParaRPr>
            </a:p>
          </p:txBody>
        </p:sp>
        <p:sp>
          <p:nvSpPr>
            <p:cNvPr id="118832" name="Rectangle 46"/>
            <p:cNvSpPr>
              <a:spLocks noChangeArrowheads="1"/>
            </p:cNvSpPr>
            <p:nvPr/>
          </p:nvSpPr>
          <p:spPr bwMode="auto">
            <a:xfrm>
              <a:off x="3871" y="2390"/>
              <a:ext cx="1979" cy="470"/>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18798" name="Group 49"/>
          <p:cNvGrpSpPr>
            <a:grpSpLocks/>
          </p:cNvGrpSpPr>
          <p:nvPr/>
        </p:nvGrpSpPr>
        <p:grpSpPr bwMode="auto">
          <a:xfrm>
            <a:off x="385763" y="3595688"/>
            <a:ext cx="2832100" cy="882650"/>
            <a:chOff x="0" y="2860"/>
            <a:chExt cx="1979" cy="634"/>
          </a:xfrm>
        </p:grpSpPr>
        <p:sp>
          <p:nvSpPr>
            <p:cNvPr id="118829" name="Rectangle 13"/>
            <p:cNvSpPr>
              <a:spLocks noChangeArrowheads="1"/>
            </p:cNvSpPr>
            <p:nvPr/>
          </p:nvSpPr>
          <p:spPr bwMode="auto">
            <a:xfrm>
              <a:off x="43" y="2860"/>
              <a:ext cx="1893"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a:solidFill>
                    <a:srgbClr val="FFFFFF"/>
                  </a:solidFill>
                  <a:latin typeface="Beach" charset="0"/>
                  <a:ea typeface="ＭＳ Ｐゴシック" charset="0"/>
                  <a:cs typeface="Arial" charset="0"/>
                </a:rPr>
                <a:t>Wealth</a:t>
              </a:r>
              <a:endParaRPr lang="en-US" sz="1200">
                <a:solidFill>
                  <a:srgbClr val="FFFFFF"/>
                </a:solidFill>
                <a:latin typeface="Times New Roman" charset="0"/>
                <a:ea typeface="ＭＳ Ｐゴシック" charset="0"/>
                <a:cs typeface="Times New Roman" charset="0"/>
              </a:endParaRPr>
            </a:p>
            <a:p>
              <a:pPr algn="ctr" defTabSz="914400" eaLnBrk="0" fontAlgn="base" hangingPunct="0">
                <a:spcBef>
                  <a:spcPct val="0"/>
                </a:spcBef>
                <a:spcAft>
                  <a:spcPct val="0"/>
                </a:spcAft>
              </a:pPr>
              <a:r>
                <a:rPr lang="en-US">
                  <a:solidFill>
                    <a:srgbClr val="FFFFFF"/>
                  </a:solidFill>
                  <a:latin typeface="Beach" charset="0"/>
                  <a:ea typeface="ＭＳ Ｐゴシック" charset="0"/>
                  <a:cs typeface="Arial" charset="0"/>
                </a:rPr>
                <a:t>(2:1-2, 8-12)</a:t>
              </a:r>
              <a:endParaRPr lang="en-US" sz="2400">
                <a:solidFill>
                  <a:srgbClr val="FFFFFF"/>
                </a:solidFill>
                <a:latin typeface="Times New Roman" charset="0"/>
                <a:ea typeface="ＭＳ Ｐゴシック" charset="0"/>
                <a:cs typeface="Arial" charset="0"/>
              </a:endParaRPr>
            </a:p>
          </p:txBody>
        </p:sp>
        <p:sp>
          <p:nvSpPr>
            <p:cNvPr id="118830" name="Rectangle 48"/>
            <p:cNvSpPr>
              <a:spLocks noChangeArrowheads="1"/>
            </p:cNvSpPr>
            <p:nvPr/>
          </p:nvSpPr>
          <p:spPr bwMode="auto">
            <a:xfrm>
              <a:off x="0" y="2860"/>
              <a:ext cx="1979" cy="634"/>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18799" name="Group 51"/>
          <p:cNvGrpSpPr>
            <a:grpSpLocks/>
          </p:cNvGrpSpPr>
          <p:nvPr/>
        </p:nvGrpSpPr>
        <p:grpSpPr bwMode="auto">
          <a:xfrm>
            <a:off x="3217863" y="3595688"/>
            <a:ext cx="2708275" cy="882650"/>
            <a:chOff x="1979" y="2860"/>
            <a:chExt cx="1892" cy="634"/>
          </a:xfrm>
        </p:grpSpPr>
        <p:sp>
          <p:nvSpPr>
            <p:cNvPr id="118827" name="Rectangle 14"/>
            <p:cNvSpPr>
              <a:spLocks noChangeArrowheads="1"/>
            </p:cNvSpPr>
            <p:nvPr/>
          </p:nvSpPr>
          <p:spPr bwMode="auto">
            <a:xfrm>
              <a:off x="2022" y="2860"/>
              <a:ext cx="1806"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a:solidFill>
                    <a:srgbClr val="FFFFFF"/>
                  </a:solidFill>
                  <a:latin typeface="Beach" charset="0"/>
                  <a:ea typeface="ＭＳ Ｐゴシック" charset="0"/>
                  <a:cs typeface="Arial" charset="0"/>
                </a:rPr>
                <a:t>Wealth</a:t>
              </a:r>
              <a:endParaRPr lang="en-US" sz="1200">
                <a:solidFill>
                  <a:srgbClr val="FFFFFF"/>
                </a:solidFill>
                <a:latin typeface="Times New Roman" charset="0"/>
                <a:ea typeface="ＭＳ Ｐゴシック" charset="0"/>
                <a:cs typeface="Times New Roman" charset="0"/>
              </a:endParaRPr>
            </a:p>
            <a:p>
              <a:pPr algn="ctr" defTabSz="914400" eaLnBrk="0" fontAlgn="base" hangingPunct="0">
                <a:spcBef>
                  <a:spcPct val="0"/>
                </a:spcBef>
                <a:spcAft>
                  <a:spcPct val="0"/>
                </a:spcAft>
              </a:pPr>
              <a:r>
                <a:rPr lang="en-US">
                  <a:solidFill>
                    <a:srgbClr val="FFFFFF"/>
                  </a:solidFill>
                  <a:latin typeface="Beach" charset="0"/>
                  <a:ea typeface="ＭＳ Ｐゴシック" charset="0"/>
                  <a:cs typeface="Arial" charset="0"/>
                </a:rPr>
                <a:t>(3:1-3, 9-11)</a:t>
              </a:r>
              <a:endParaRPr lang="en-US" sz="2400">
                <a:solidFill>
                  <a:srgbClr val="FFFFFF"/>
                </a:solidFill>
                <a:latin typeface="Times New Roman" charset="0"/>
                <a:ea typeface="ＭＳ Ｐゴシック" charset="0"/>
                <a:cs typeface="Arial" charset="0"/>
              </a:endParaRPr>
            </a:p>
          </p:txBody>
        </p:sp>
        <p:sp>
          <p:nvSpPr>
            <p:cNvPr id="118828" name="Rectangle 50"/>
            <p:cNvSpPr>
              <a:spLocks noChangeArrowheads="1"/>
            </p:cNvSpPr>
            <p:nvPr/>
          </p:nvSpPr>
          <p:spPr bwMode="auto">
            <a:xfrm>
              <a:off x="1979" y="2860"/>
              <a:ext cx="1892" cy="634"/>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18800" name="Group 53"/>
          <p:cNvGrpSpPr>
            <a:grpSpLocks/>
          </p:cNvGrpSpPr>
          <p:nvPr/>
        </p:nvGrpSpPr>
        <p:grpSpPr bwMode="auto">
          <a:xfrm>
            <a:off x="5926138" y="3595688"/>
            <a:ext cx="2832100" cy="882650"/>
            <a:chOff x="3871" y="2860"/>
            <a:chExt cx="1979" cy="634"/>
          </a:xfrm>
        </p:grpSpPr>
        <p:sp>
          <p:nvSpPr>
            <p:cNvPr id="118825" name="Rectangle 15"/>
            <p:cNvSpPr>
              <a:spLocks noChangeArrowheads="1"/>
            </p:cNvSpPr>
            <p:nvPr/>
          </p:nvSpPr>
          <p:spPr bwMode="auto">
            <a:xfrm>
              <a:off x="3914" y="2860"/>
              <a:ext cx="1893"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a:solidFill>
                    <a:srgbClr val="FFFFFF"/>
                  </a:solidFill>
                  <a:latin typeface="Beach" charset="0"/>
                  <a:ea typeface="ＭＳ Ｐゴシック" charset="0"/>
                  <a:cs typeface="Arial" charset="0"/>
                </a:rPr>
                <a:t>Wealth</a:t>
              </a:r>
              <a:endParaRPr lang="en-US" sz="1200">
                <a:solidFill>
                  <a:srgbClr val="FFFFFF"/>
                </a:solidFill>
                <a:latin typeface="Times New Roman" charset="0"/>
                <a:ea typeface="ＭＳ Ｐゴシック" charset="0"/>
                <a:cs typeface="Times New Roman" charset="0"/>
              </a:endParaRPr>
            </a:p>
            <a:p>
              <a:pPr algn="ctr" defTabSz="914400" eaLnBrk="0" fontAlgn="base" hangingPunct="0">
                <a:spcBef>
                  <a:spcPct val="0"/>
                </a:spcBef>
                <a:spcAft>
                  <a:spcPct val="0"/>
                </a:spcAft>
              </a:pPr>
              <a:r>
                <a:rPr lang="en-US">
                  <a:solidFill>
                    <a:srgbClr val="FFFFFF"/>
                  </a:solidFill>
                  <a:latin typeface="Beach" charset="0"/>
                  <a:ea typeface="ＭＳ Ｐゴシック" charset="0"/>
                  <a:cs typeface="Arial" charset="0"/>
                </a:rPr>
                <a:t>(6:10-12; 7:16)</a:t>
              </a:r>
              <a:endParaRPr lang="en-US" sz="2400">
                <a:solidFill>
                  <a:srgbClr val="FFFFFF"/>
                </a:solidFill>
                <a:latin typeface="Times New Roman" charset="0"/>
                <a:ea typeface="ＭＳ Ｐゴシック" charset="0"/>
                <a:cs typeface="Arial" charset="0"/>
              </a:endParaRPr>
            </a:p>
          </p:txBody>
        </p:sp>
        <p:sp>
          <p:nvSpPr>
            <p:cNvPr id="118826" name="Rectangle 52"/>
            <p:cNvSpPr>
              <a:spLocks noChangeArrowheads="1"/>
            </p:cNvSpPr>
            <p:nvPr/>
          </p:nvSpPr>
          <p:spPr bwMode="auto">
            <a:xfrm>
              <a:off x="3871" y="2860"/>
              <a:ext cx="1979" cy="634"/>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8208" name="Rectangle 16"/>
          <p:cNvSpPr>
            <a:spLocks noChangeArrowheads="1"/>
          </p:cNvSpPr>
          <p:nvPr/>
        </p:nvSpPr>
        <p:spPr bwMode="auto">
          <a:xfrm>
            <a:off x="381000" y="4478338"/>
            <a:ext cx="9144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algn="ctr" defTabSz="914400" fontAlgn="base">
              <a:spcBef>
                <a:spcPct val="0"/>
              </a:spcBef>
              <a:spcAft>
                <a:spcPct val="0"/>
              </a:spcAft>
              <a:defRPr/>
            </a:pPr>
            <a:r>
              <a:rPr lang="en-US" sz="1200" b="1">
                <a:solidFill>
                  <a:srgbClr val="FFFFFF"/>
                </a:solidFill>
                <a:latin typeface="Arial Narrow" charset="0"/>
                <a:ea typeface="ＭＳ Ｐゴシック" charset="0"/>
                <a:cs typeface="Arial" charset="0"/>
              </a:rPr>
              <a:t>Destruction of Samaria and Judah </a:t>
            </a:r>
            <a:endParaRPr lang="en-US" sz="1200">
              <a:solidFill>
                <a:srgbClr val="FFFFFF"/>
              </a:solidFill>
              <a:latin typeface="Times New Roman" charset="0"/>
              <a:ea typeface="ＭＳ Ｐゴシック" charset="0"/>
              <a:cs typeface="Times New Roman" charset="0"/>
            </a:endParaRPr>
          </a:p>
          <a:p>
            <a:pPr algn="ctr" defTabSz="914400" eaLnBrk="0" fontAlgn="base" hangingPunct="0">
              <a:spcBef>
                <a:spcPct val="0"/>
              </a:spcBef>
              <a:spcAft>
                <a:spcPct val="0"/>
              </a:spcAft>
              <a:defRPr/>
            </a:pPr>
            <a:r>
              <a:rPr lang="en-US" sz="1200" b="1">
                <a:solidFill>
                  <a:srgbClr val="FFFFFF"/>
                </a:solidFill>
                <a:latin typeface="Arial Narrow" charset="0"/>
                <a:ea typeface="ＭＳ Ｐゴシック" charset="0"/>
                <a:cs typeface="Arial" charset="0"/>
              </a:rPr>
              <a:t>1:2-16</a:t>
            </a:r>
            <a:endParaRPr lang="en-US" sz="2400">
              <a:solidFill>
                <a:srgbClr val="FFFFFF"/>
              </a:solidFill>
              <a:latin typeface="Times New Roman" charset="0"/>
              <a:ea typeface="Arial" charset="0"/>
              <a:cs typeface="Arial" charset="0"/>
            </a:endParaRPr>
          </a:p>
        </p:txBody>
      </p:sp>
      <p:sp>
        <p:nvSpPr>
          <p:cNvPr id="118802" name="Rectangle 54"/>
          <p:cNvSpPr>
            <a:spLocks noChangeArrowheads="1"/>
          </p:cNvSpPr>
          <p:nvPr/>
        </p:nvSpPr>
        <p:spPr bwMode="auto">
          <a:xfrm>
            <a:off x="385763" y="4478338"/>
            <a:ext cx="942975" cy="104298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8209" name="Rectangle 17"/>
          <p:cNvSpPr>
            <a:spLocks noChangeArrowheads="1"/>
          </p:cNvSpPr>
          <p:nvPr/>
        </p:nvSpPr>
        <p:spPr bwMode="auto">
          <a:xfrm>
            <a:off x="1295400" y="4478338"/>
            <a:ext cx="9906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algn="ctr" defTabSz="914400" fontAlgn="base">
              <a:spcBef>
                <a:spcPct val="0"/>
              </a:spcBef>
              <a:spcAft>
                <a:spcPct val="0"/>
              </a:spcAft>
              <a:defRPr/>
            </a:pPr>
            <a:r>
              <a:rPr lang="en-US" sz="1200" b="1">
                <a:solidFill>
                  <a:srgbClr val="FFFFFF"/>
                </a:solidFill>
                <a:latin typeface="Arial Narrow" charset="0"/>
                <a:ea typeface="ＭＳ Ｐゴシック" charset="0"/>
                <a:cs typeface="Arial" charset="0"/>
              </a:rPr>
              <a:t>Judgment for Exploitation</a:t>
            </a:r>
            <a:endParaRPr lang="en-US" sz="1200">
              <a:solidFill>
                <a:srgbClr val="FFFFFF"/>
              </a:solidFill>
              <a:latin typeface="Times New Roman" charset="0"/>
              <a:ea typeface="ＭＳ Ｐゴシック" charset="0"/>
              <a:cs typeface="Times New Roman" charset="0"/>
            </a:endParaRPr>
          </a:p>
          <a:p>
            <a:pPr algn="ctr" defTabSz="914400" eaLnBrk="0" fontAlgn="base" hangingPunct="0">
              <a:spcBef>
                <a:spcPct val="0"/>
              </a:spcBef>
              <a:spcAft>
                <a:spcPct val="0"/>
              </a:spcAft>
              <a:defRPr/>
            </a:pPr>
            <a:r>
              <a:rPr lang="en-US" sz="1200" b="1">
                <a:solidFill>
                  <a:srgbClr val="FFFFFF"/>
                </a:solidFill>
                <a:latin typeface="Arial Narrow" charset="0"/>
                <a:ea typeface="ＭＳ Ｐゴシック" charset="0"/>
                <a:cs typeface="Arial" charset="0"/>
              </a:rPr>
              <a:t>2:1-11</a:t>
            </a:r>
            <a:endParaRPr lang="en-US" sz="2400">
              <a:solidFill>
                <a:srgbClr val="FFFFFF"/>
              </a:solidFill>
              <a:latin typeface="Times New Roman" charset="0"/>
              <a:ea typeface="Arial" charset="0"/>
              <a:cs typeface="Arial" charset="0"/>
            </a:endParaRPr>
          </a:p>
        </p:txBody>
      </p:sp>
      <p:sp>
        <p:nvSpPr>
          <p:cNvPr id="118804" name="Rectangle 56"/>
          <p:cNvSpPr>
            <a:spLocks noChangeArrowheads="1"/>
          </p:cNvSpPr>
          <p:nvPr/>
        </p:nvSpPr>
        <p:spPr bwMode="auto">
          <a:xfrm>
            <a:off x="1328738" y="4478338"/>
            <a:ext cx="944562" cy="104298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18805" name="Rectangle 18"/>
          <p:cNvSpPr>
            <a:spLocks noChangeArrowheads="1"/>
          </p:cNvSpPr>
          <p:nvPr/>
        </p:nvSpPr>
        <p:spPr bwMode="auto">
          <a:xfrm>
            <a:off x="2254250" y="4478338"/>
            <a:ext cx="946150" cy="1042987"/>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1200" b="1">
                <a:solidFill>
                  <a:srgbClr val="FFFFFF"/>
                </a:solidFill>
                <a:latin typeface="Arial Narrow" charset="0"/>
                <a:ea typeface="ＭＳ Ｐゴシック" charset="0"/>
                <a:cs typeface="Arial" charset="0"/>
              </a:rPr>
              <a:t>Regathering</a:t>
            </a:r>
            <a:endParaRPr lang="en-US" sz="1200">
              <a:solidFill>
                <a:srgbClr val="FFFFFF"/>
              </a:solidFill>
              <a:latin typeface="Times New Roman" charset="0"/>
              <a:ea typeface="ＭＳ Ｐゴシック" charset="0"/>
              <a:cs typeface="Times New Roman" charset="0"/>
            </a:endParaRPr>
          </a:p>
          <a:p>
            <a:pPr algn="ctr" defTabSz="914400" eaLnBrk="0" fontAlgn="base" hangingPunct="0">
              <a:spcBef>
                <a:spcPct val="0"/>
              </a:spcBef>
              <a:spcAft>
                <a:spcPct val="0"/>
              </a:spcAft>
            </a:pPr>
            <a:r>
              <a:rPr lang="en-US" sz="1200" b="1">
                <a:solidFill>
                  <a:srgbClr val="FFFFFF"/>
                </a:solidFill>
                <a:latin typeface="Arial Narrow" charset="0"/>
                <a:ea typeface="ＭＳ Ｐゴシック" charset="0"/>
                <a:cs typeface="Arial" charset="0"/>
              </a:rPr>
              <a:t>2:12-13</a:t>
            </a:r>
            <a:endParaRPr lang="en-US" sz="2400">
              <a:solidFill>
                <a:srgbClr val="FFFFFF"/>
              </a:solidFill>
              <a:latin typeface="Times New Roman" charset="0"/>
              <a:ea typeface="ＭＳ Ｐゴシック" charset="0"/>
              <a:cs typeface="Arial" charset="0"/>
            </a:endParaRPr>
          </a:p>
        </p:txBody>
      </p:sp>
      <p:sp>
        <p:nvSpPr>
          <p:cNvPr id="118806" name="Rectangle 58"/>
          <p:cNvSpPr>
            <a:spLocks noChangeArrowheads="1"/>
          </p:cNvSpPr>
          <p:nvPr/>
        </p:nvSpPr>
        <p:spPr bwMode="auto">
          <a:xfrm>
            <a:off x="2273300" y="4478338"/>
            <a:ext cx="944563" cy="104298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8211" name="Rectangle 19"/>
          <p:cNvSpPr>
            <a:spLocks noChangeArrowheads="1"/>
          </p:cNvSpPr>
          <p:nvPr/>
        </p:nvSpPr>
        <p:spPr bwMode="auto">
          <a:xfrm>
            <a:off x="3200400" y="4478338"/>
            <a:ext cx="13716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algn="ctr" defTabSz="914400" fontAlgn="base">
              <a:spcBef>
                <a:spcPct val="0"/>
              </a:spcBef>
              <a:spcAft>
                <a:spcPct val="0"/>
              </a:spcAft>
              <a:defRPr/>
            </a:pPr>
            <a:r>
              <a:rPr lang="en-US" sz="1200" b="1">
                <a:solidFill>
                  <a:srgbClr val="FFFFFF"/>
                </a:solidFill>
                <a:latin typeface="Arial Narrow" charset="0"/>
                <a:ea typeface="ＭＳ Ｐゴシック" charset="0"/>
                <a:cs typeface="Arial" charset="0"/>
              </a:rPr>
              <a:t>Judgment for Exploitation</a:t>
            </a:r>
            <a:endParaRPr lang="en-US" sz="1200">
              <a:solidFill>
                <a:srgbClr val="FFFFFF"/>
              </a:solidFill>
              <a:latin typeface="Times New Roman" charset="0"/>
              <a:ea typeface="ＭＳ Ｐゴシック" charset="0"/>
              <a:cs typeface="Times New Roman" charset="0"/>
            </a:endParaRPr>
          </a:p>
          <a:p>
            <a:pPr algn="ctr" defTabSz="914400" eaLnBrk="0" fontAlgn="base" hangingPunct="0">
              <a:spcBef>
                <a:spcPct val="0"/>
              </a:spcBef>
              <a:spcAft>
                <a:spcPct val="0"/>
              </a:spcAft>
              <a:defRPr/>
            </a:pPr>
            <a:r>
              <a:rPr lang="en-US" sz="1200" b="1">
                <a:solidFill>
                  <a:srgbClr val="FFFFFF"/>
                </a:solidFill>
                <a:latin typeface="Arial Narrow" charset="0"/>
                <a:ea typeface="ＭＳ Ｐゴシック" charset="0"/>
                <a:cs typeface="Arial" charset="0"/>
              </a:rPr>
              <a:t>Chap 3</a:t>
            </a:r>
            <a:endParaRPr lang="en-US" sz="2400">
              <a:solidFill>
                <a:srgbClr val="FFFFFF"/>
              </a:solidFill>
              <a:latin typeface="Times New Roman" charset="0"/>
              <a:ea typeface="Arial" charset="0"/>
              <a:cs typeface="Arial" charset="0"/>
            </a:endParaRPr>
          </a:p>
        </p:txBody>
      </p:sp>
      <p:sp>
        <p:nvSpPr>
          <p:cNvPr id="118808" name="Rectangle 60"/>
          <p:cNvSpPr>
            <a:spLocks noChangeArrowheads="1"/>
          </p:cNvSpPr>
          <p:nvPr/>
        </p:nvSpPr>
        <p:spPr bwMode="auto">
          <a:xfrm>
            <a:off x="3217863" y="4478338"/>
            <a:ext cx="1354137" cy="104298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18809" name="Rectangle 20"/>
          <p:cNvSpPr>
            <a:spLocks noChangeArrowheads="1"/>
          </p:cNvSpPr>
          <p:nvPr/>
        </p:nvSpPr>
        <p:spPr bwMode="auto">
          <a:xfrm>
            <a:off x="4572000" y="4478338"/>
            <a:ext cx="1371600" cy="1042987"/>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1200" b="1">
                <a:solidFill>
                  <a:srgbClr val="FFFFFF"/>
                </a:solidFill>
                <a:latin typeface="Arial Narrow" charset="0"/>
                <a:ea typeface="ＭＳ Ｐゴシック" charset="0"/>
                <a:cs typeface="Arial" charset="0"/>
              </a:rPr>
              <a:t>Messianic Blessing</a:t>
            </a:r>
            <a:endParaRPr lang="en-US" sz="1200">
              <a:solidFill>
                <a:srgbClr val="FFFFFF"/>
              </a:solidFill>
              <a:latin typeface="Times New Roman" charset="0"/>
              <a:ea typeface="ＭＳ Ｐゴシック" charset="0"/>
              <a:cs typeface="Times New Roman" charset="0"/>
            </a:endParaRPr>
          </a:p>
          <a:p>
            <a:pPr algn="ctr" defTabSz="914400" eaLnBrk="0" fontAlgn="base" hangingPunct="0">
              <a:spcBef>
                <a:spcPct val="0"/>
              </a:spcBef>
              <a:spcAft>
                <a:spcPct val="0"/>
              </a:spcAft>
            </a:pPr>
            <a:r>
              <a:rPr lang="en-US" sz="1200" b="1">
                <a:solidFill>
                  <a:srgbClr val="FFFFFF"/>
                </a:solidFill>
                <a:latin typeface="Arial Narrow" charset="0"/>
                <a:ea typeface="ＭＳ Ｐゴシック" charset="0"/>
                <a:cs typeface="Arial" charset="0"/>
              </a:rPr>
              <a:t>4–5</a:t>
            </a:r>
            <a:endParaRPr lang="en-US" sz="2400">
              <a:solidFill>
                <a:srgbClr val="FFFFFF"/>
              </a:solidFill>
              <a:latin typeface="Times New Roman" charset="0"/>
              <a:ea typeface="ＭＳ Ｐゴシック" charset="0"/>
              <a:cs typeface="Arial" charset="0"/>
            </a:endParaRPr>
          </a:p>
        </p:txBody>
      </p:sp>
      <p:sp>
        <p:nvSpPr>
          <p:cNvPr id="118810" name="Rectangle 62"/>
          <p:cNvSpPr>
            <a:spLocks noChangeArrowheads="1"/>
          </p:cNvSpPr>
          <p:nvPr/>
        </p:nvSpPr>
        <p:spPr bwMode="auto">
          <a:xfrm>
            <a:off x="4572000" y="4478338"/>
            <a:ext cx="1354138" cy="104298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8213" name="Rectangle 21"/>
          <p:cNvSpPr>
            <a:spLocks noChangeArrowheads="1"/>
          </p:cNvSpPr>
          <p:nvPr/>
        </p:nvSpPr>
        <p:spPr bwMode="auto">
          <a:xfrm>
            <a:off x="5943600" y="4478338"/>
            <a:ext cx="9144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algn="ctr" defTabSz="914400" fontAlgn="base">
              <a:spcBef>
                <a:spcPct val="0"/>
              </a:spcBef>
              <a:spcAft>
                <a:spcPct val="0"/>
              </a:spcAft>
              <a:defRPr/>
            </a:pPr>
            <a:r>
              <a:rPr lang="en-US" sz="1200" b="1">
                <a:solidFill>
                  <a:srgbClr val="FFFFFF"/>
                </a:solidFill>
                <a:latin typeface="Arial Narrow" charset="0"/>
                <a:ea typeface="ＭＳ Ｐゴシック" charset="0"/>
                <a:cs typeface="Arial" charset="0"/>
              </a:rPr>
              <a:t>Religious and Ritual Exploitation</a:t>
            </a:r>
            <a:endParaRPr lang="en-US" sz="1200">
              <a:solidFill>
                <a:srgbClr val="FFFFFF"/>
              </a:solidFill>
              <a:latin typeface="Times New Roman" charset="0"/>
              <a:ea typeface="ＭＳ Ｐゴシック" charset="0"/>
              <a:cs typeface="Times New Roman" charset="0"/>
            </a:endParaRPr>
          </a:p>
          <a:p>
            <a:pPr algn="ctr" defTabSz="914400" eaLnBrk="0" fontAlgn="base" hangingPunct="0">
              <a:spcBef>
                <a:spcPct val="0"/>
              </a:spcBef>
              <a:spcAft>
                <a:spcPct val="0"/>
              </a:spcAft>
              <a:defRPr/>
            </a:pPr>
            <a:r>
              <a:rPr lang="en-US" sz="1200" b="1">
                <a:solidFill>
                  <a:srgbClr val="FFFFFF"/>
                </a:solidFill>
                <a:latin typeface="Arial Narrow" charset="0"/>
                <a:ea typeface="ＭＳ Ｐゴシック" charset="0"/>
                <a:cs typeface="Arial" charset="0"/>
              </a:rPr>
              <a:t>6:1-8</a:t>
            </a:r>
            <a:endParaRPr lang="en-US" sz="2400">
              <a:solidFill>
                <a:srgbClr val="FFFFFF"/>
              </a:solidFill>
              <a:latin typeface="Times New Roman" charset="0"/>
              <a:ea typeface="Arial" charset="0"/>
              <a:cs typeface="Arial" charset="0"/>
            </a:endParaRPr>
          </a:p>
        </p:txBody>
      </p:sp>
      <p:sp>
        <p:nvSpPr>
          <p:cNvPr id="118812" name="Rectangle 64"/>
          <p:cNvSpPr>
            <a:spLocks noChangeArrowheads="1"/>
          </p:cNvSpPr>
          <p:nvPr/>
        </p:nvSpPr>
        <p:spPr bwMode="auto">
          <a:xfrm>
            <a:off x="5926138" y="4478338"/>
            <a:ext cx="942975" cy="104298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8214" name="Rectangle 22"/>
          <p:cNvSpPr>
            <a:spLocks noChangeArrowheads="1"/>
          </p:cNvSpPr>
          <p:nvPr/>
        </p:nvSpPr>
        <p:spPr bwMode="auto">
          <a:xfrm>
            <a:off x="6858000" y="4478338"/>
            <a:ext cx="9906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algn="ctr" defTabSz="914400" fontAlgn="base">
              <a:spcBef>
                <a:spcPct val="0"/>
              </a:spcBef>
              <a:spcAft>
                <a:spcPct val="0"/>
              </a:spcAft>
              <a:defRPr/>
            </a:pPr>
            <a:r>
              <a:rPr lang="en-US" sz="1200" b="1" dirty="0">
                <a:solidFill>
                  <a:srgbClr val="FFFFFF"/>
                </a:solidFill>
                <a:latin typeface="Arial Narrow" charset="0"/>
                <a:ea typeface="ＭＳ Ｐゴシック" charset="0"/>
                <a:cs typeface="Arial" charset="0"/>
              </a:rPr>
              <a:t>Wickedness</a:t>
            </a:r>
            <a:endParaRPr lang="en-US" sz="1200" dirty="0">
              <a:solidFill>
                <a:srgbClr val="FFFFFF"/>
              </a:solidFill>
              <a:latin typeface="Times New Roman" charset="0"/>
              <a:ea typeface="ＭＳ Ｐゴシック" charset="0"/>
              <a:cs typeface="Times New Roman" charset="0"/>
            </a:endParaRPr>
          </a:p>
          <a:p>
            <a:pPr algn="ctr" defTabSz="914400" eaLnBrk="0" fontAlgn="base" hangingPunct="0">
              <a:spcBef>
                <a:spcPct val="0"/>
              </a:spcBef>
              <a:spcAft>
                <a:spcPct val="0"/>
              </a:spcAft>
              <a:defRPr/>
            </a:pPr>
            <a:r>
              <a:rPr lang="en-US" sz="1200" b="1" dirty="0">
                <a:solidFill>
                  <a:srgbClr val="FFFFFF"/>
                </a:solidFill>
                <a:latin typeface="Arial Narrow" charset="0"/>
                <a:ea typeface="ＭＳ Ｐゴシック" charset="0"/>
                <a:cs typeface="Arial" charset="0"/>
              </a:rPr>
              <a:t>6:9–7:6</a:t>
            </a:r>
            <a:endParaRPr lang="en-US" sz="2400" dirty="0">
              <a:solidFill>
                <a:srgbClr val="FFFFFF"/>
              </a:solidFill>
              <a:latin typeface="Times New Roman" charset="0"/>
              <a:ea typeface="Arial" charset="0"/>
              <a:cs typeface="Arial" charset="0"/>
            </a:endParaRPr>
          </a:p>
        </p:txBody>
      </p:sp>
      <p:sp>
        <p:nvSpPr>
          <p:cNvPr id="118814" name="Rectangle 66"/>
          <p:cNvSpPr>
            <a:spLocks noChangeArrowheads="1"/>
          </p:cNvSpPr>
          <p:nvPr/>
        </p:nvSpPr>
        <p:spPr bwMode="auto">
          <a:xfrm>
            <a:off x="6869113" y="4478338"/>
            <a:ext cx="944562" cy="104298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18815" name="Rectangle 23"/>
          <p:cNvSpPr>
            <a:spLocks noChangeArrowheads="1"/>
          </p:cNvSpPr>
          <p:nvPr/>
        </p:nvSpPr>
        <p:spPr bwMode="auto">
          <a:xfrm>
            <a:off x="7848600" y="4478338"/>
            <a:ext cx="914400" cy="1042987"/>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1200" b="1">
                <a:solidFill>
                  <a:srgbClr val="FFFFFF"/>
                </a:solidFill>
                <a:latin typeface="Arial Narrow" charset="0"/>
                <a:ea typeface="ＭＳ Ｐゴシック" charset="0"/>
                <a:cs typeface="Arial" charset="0"/>
              </a:rPr>
              <a:t>Confidence</a:t>
            </a:r>
            <a:endParaRPr lang="en-US" sz="1200">
              <a:solidFill>
                <a:srgbClr val="FFFFFF"/>
              </a:solidFill>
              <a:latin typeface="Times New Roman" charset="0"/>
              <a:ea typeface="ＭＳ Ｐゴシック" charset="0"/>
              <a:cs typeface="Times New Roman" charset="0"/>
            </a:endParaRPr>
          </a:p>
          <a:p>
            <a:pPr algn="ctr" defTabSz="914400" eaLnBrk="0" fontAlgn="base" hangingPunct="0">
              <a:spcBef>
                <a:spcPct val="0"/>
              </a:spcBef>
              <a:spcAft>
                <a:spcPct val="0"/>
              </a:spcAft>
            </a:pPr>
            <a:r>
              <a:rPr lang="en-US" sz="1200" b="1">
                <a:solidFill>
                  <a:srgbClr val="FFFFFF"/>
                </a:solidFill>
                <a:latin typeface="Arial Narrow" charset="0"/>
                <a:ea typeface="ＭＳ Ｐゴシック" charset="0"/>
                <a:cs typeface="Arial" charset="0"/>
              </a:rPr>
              <a:t>7:7-20</a:t>
            </a:r>
            <a:endParaRPr lang="en-US" sz="2400">
              <a:solidFill>
                <a:srgbClr val="FFFFFF"/>
              </a:solidFill>
              <a:latin typeface="Times New Roman" charset="0"/>
              <a:ea typeface="ＭＳ Ｐゴシック" charset="0"/>
              <a:cs typeface="Arial" charset="0"/>
            </a:endParaRPr>
          </a:p>
        </p:txBody>
      </p:sp>
      <p:sp>
        <p:nvSpPr>
          <p:cNvPr id="118816" name="Rectangle 68"/>
          <p:cNvSpPr>
            <a:spLocks noChangeArrowheads="1"/>
          </p:cNvSpPr>
          <p:nvPr/>
        </p:nvSpPr>
        <p:spPr bwMode="auto">
          <a:xfrm>
            <a:off x="7813675" y="4478338"/>
            <a:ext cx="944563" cy="104298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118817" name="Group 71"/>
          <p:cNvGrpSpPr>
            <a:grpSpLocks/>
          </p:cNvGrpSpPr>
          <p:nvPr/>
        </p:nvGrpSpPr>
        <p:grpSpPr bwMode="auto">
          <a:xfrm>
            <a:off x="385763" y="5521325"/>
            <a:ext cx="8372475" cy="534988"/>
            <a:chOff x="0" y="4242"/>
            <a:chExt cx="5850" cy="384"/>
          </a:xfrm>
        </p:grpSpPr>
        <p:sp>
          <p:nvSpPr>
            <p:cNvPr id="118823" name="Rectangle 24"/>
            <p:cNvSpPr>
              <a:spLocks noChangeArrowheads="1"/>
            </p:cNvSpPr>
            <p:nvPr/>
          </p:nvSpPr>
          <p:spPr bwMode="auto">
            <a:xfrm>
              <a:off x="43" y="4242"/>
              <a:ext cx="5764" cy="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defTabSz="914400" fontAlgn="base">
                <a:spcBef>
                  <a:spcPct val="0"/>
                </a:spcBef>
                <a:spcAft>
                  <a:spcPct val="0"/>
                </a:spcAft>
              </a:pPr>
              <a:r>
                <a:rPr lang="en-US" sz="2000" b="1">
                  <a:solidFill>
                    <a:srgbClr val="FFFFFF"/>
                  </a:solidFill>
                  <a:latin typeface="Arial" charset="0"/>
                  <a:ea typeface="ＭＳ Ｐゴシック" charset="0"/>
                  <a:cs typeface="Arial" charset="0"/>
                </a:rPr>
                <a:t>Israel and Judah</a:t>
              </a:r>
              <a:endParaRPr lang="en-US" sz="3200">
                <a:solidFill>
                  <a:srgbClr val="FFFFFF"/>
                </a:solidFill>
                <a:latin typeface="Times New Roman" charset="0"/>
                <a:ea typeface="ＭＳ Ｐゴシック" charset="0"/>
                <a:cs typeface="Arial" charset="0"/>
              </a:endParaRPr>
            </a:p>
          </p:txBody>
        </p:sp>
        <p:sp>
          <p:nvSpPr>
            <p:cNvPr id="118824" name="Rectangle 70"/>
            <p:cNvSpPr>
              <a:spLocks noChangeArrowheads="1"/>
            </p:cNvSpPr>
            <p:nvPr/>
          </p:nvSpPr>
          <p:spPr bwMode="auto">
            <a:xfrm>
              <a:off x="0" y="4242"/>
              <a:ext cx="5850" cy="384"/>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nvGrpSpPr>
          <p:cNvPr id="118818" name="Group 73"/>
          <p:cNvGrpSpPr>
            <a:grpSpLocks/>
          </p:cNvGrpSpPr>
          <p:nvPr/>
        </p:nvGrpSpPr>
        <p:grpSpPr bwMode="auto">
          <a:xfrm>
            <a:off x="385763" y="6056313"/>
            <a:ext cx="8372475" cy="654050"/>
            <a:chOff x="0" y="4626"/>
            <a:chExt cx="5850" cy="470"/>
          </a:xfrm>
        </p:grpSpPr>
        <p:sp>
          <p:nvSpPr>
            <p:cNvPr id="118821" name="Rectangle 25"/>
            <p:cNvSpPr>
              <a:spLocks noChangeArrowheads="1"/>
            </p:cNvSpPr>
            <p:nvPr/>
          </p:nvSpPr>
          <p:spPr bwMode="auto">
            <a:xfrm>
              <a:off x="43" y="4626"/>
              <a:ext cx="5764"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1900" b="1">
                  <a:solidFill>
                    <a:srgbClr val="FFFFFF"/>
                  </a:solidFill>
                  <a:latin typeface="Arial" charset="0"/>
                  <a:ea typeface="ＭＳ Ｐゴシック" charset="0"/>
                  <a:cs typeface="Arial" charset="0"/>
                </a:rPr>
                <a:t>735-710 BC (Before, During, and After the Fall of Israel)</a:t>
              </a:r>
              <a:endParaRPr lang="en-US" sz="2400">
                <a:solidFill>
                  <a:srgbClr val="FFFFFF"/>
                </a:solidFill>
                <a:latin typeface="Times New Roman" charset="0"/>
                <a:ea typeface="ＭＳ Ｐゴシック" charset="0"/>
                <a:cs typeface="Arial" charset="0"/>
              </a:endParaRPr>
            </a:p>
          </p:txBody>
        </p:sp>
        <p:sp>
          <p:nvSpPr>
            <p:cNvPr id="118822" name="Rectangle 72"/>
            <p:cNvSpPr>
              <a:spLocks noChangeArrowheads="1"/>
            </p:cNvSpPr>
            <p:nvPr/>
          </p:nvSpPr>
          <p:spPr bwMode="auto">
            <a:xfrm>
              <a:off x="0" y="4626"/>
              <a:ext cx="5850" cy="470"/>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118819"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charset="0"/>
                <a:cs typeface="Arial" charset="0"/>
              </a:rPr>
              <a:t>615</a:t>
            </a:r>
            <a:endParaRPr lang="en-US">
              <a:solidFill>
                <a:srgbClr val="000000"/>
              </a:solidFill>
              <a:latin typeface="Arial" charset="0"/>
              <a:cs typeface="Arial" charset="0"/>
            </a:endParaRPr>
          </a:p>
        </p:txBody>
      </p:sp>
      <p:sp>
        <p:nvSpPr>
          <p:cNvPr id="118820" name="Rectangle 79"/>
          <p:cNvSpPr>
            <a:spLocks noChangeArrowheads="1"/>
          </p:cNvSpPr>
          <p:nvPr/>
        </p:nvSpPr>
        <p:spPr bwMode="auto">
          <a:xfrm>
            <a:off x="381000" y="698500"/>
            <a:ext cx="838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2400">
                <a:solidFill>
                  <a:srgbClr val="FFFFFF"/>
                </a:solidFill>
                <a:latin typeface="Arial Black" charset="0"/>
                <a:ea typeface="ＭＳ Ｐゴシック" charset="0"/>
                <a:cs typeface="Times New Roman" charset="0"/>
              </a:rPr>
              <a:t>Judgment on Israel &amp; Judah for Exploitation</a:t>
            </a:r>
            <a:endParaRPr lang="en-US" sz="2800">
              <a:solidFill>
                <a:srgbClr val="FFFFFF"/>
              </a:solidFill>
              <a:latin typeface="Times New Roman" charset="0"/>
              <a:ea typeface="ＭＳ Ｐゴシック" charset="0"/>
              <a:cs typeface="Times New Roman" charset="0"/>
            </a:endParaRPr>
          </a:p>
        </p:txBody>
      </p:sp>
    </p:spTree>
    <p:extLst>
      <p:ext uri="{BB962C8B-B14F-4D97-AF65-F5344CB8AC3E}">
        <p14:creationId xmlns:p14="http://schemas.microsoft.com/office/powerpoint/2010/main" val="1730358456"/>
      </p:ext>
    </p:extLst>
  </p:cSld>
  <p:clrMapOvr>
    <a:masterClrMapping/>
  </p:clrMapOvr>
  <p:transition>
    <p:fade thruBlk="1"/>
  </p:transition>
</p:sld>
</file>

<file path=ppt/slides/slide2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61794" name="Text Box 4"/>
          <p:cNvSpPr txBox="1">
            <a:spLocks noChangeArrowheads="1"/>
          </p:cNvSpPr>
          <p:nvPr/>
        </p:nvSpPr>
        <p:spPr bwMode="auto">
          <a:xfrm>
            <a:off x="228600" y="1143000"/>
            <a:ext cx="7696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endParaRPr lang="en-US" sz="4400" b="1" i="1">
              <a:solidFill>
                <a:srgbClr val="FF9933"/>
              </a:solidFill>
              <a:latin typeface="Arial" charset="0"/>
              <a:cs typeface="Arial" charset="0"/>
            </a:endParaRPr>
          </a:p>
        </p:txBody>
      </p:sp>
      <p:sp>
        <p:nvSpPr>
          <p:cNvPr id="161795"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3558" name="Text Box 6"/>
          <p:cNvSpPr txBox="1">
            <a:spLocks noChangeArrowheads="1"/>
          </p:cNvSpPr>
          <p:nvPr/>
        </p:nvSpPr>
        <p:spPr bwMode="auto">
          <a:xfrm>
            <a:off x="228600" y="2049463"/>
            <a:ext cx="8534400" cy="440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2800" b="1">
                <a:solidFill>
                  <a:srgbClr val="FFFFFF"/>
                </a:solidFill>
                <a:latin typeface="Arial" charset="0"/>
              </a:rPr>
              <a:t>Modern Critical Study</a:t>
            </a:r>
          </a:p>
          <a:p>
            <a:pPr defTabSz="914400" eaLnBrk="1" fontAlgn="base" hangingPunct="1">
              <a:spcBef>
                <a:spcPct val="0"/>
              </a:spcBef>
              <a:spcAft>
                <a:spcPct val="0"/>
              </a:spcAft>
              <a:buFontTx/>
              <a:buChar char="•"/>
            </a:pPr>
            <a:r>
              <a:rPr lang="en-US" sz="2800" b="1">
                <a:solidFill>
                  <a:srgbClr val="FFFFFF"/>
                </a:solidFill>
                <a:latin typeface="Arial" charset="0"/>
              </a:rPr>
              <a:t>Literary criticism by Ewald in 1867</a:t>
            </a:r>
          </a:p>
          <a:p>
            <a:pPr defTabSz="914400" eaLnBrk="1" fontAlgn="base" hangingPunct="1">
              <a:spcBef>
                <a:spcPct val="0"/>
              </a:spcBef>
              <a:spcAft>
                <a:spcPct val="0"/>
              </a:spcAft>
              <a:buFontTx/>
              <a:buChar char="•"/>
            </a:pPr>
            <a:r>
              <a:rPr lang="en-US" sz="2800" b="1">
                <a:solidFill>
                  <a:srgbClr val="FFFFFF"/>
                </a:solidFill>
                <a:latin typeface="Arial" charset="0"/>
              </a:rPr>
              <a:t>Redaction criticism - Micah</a:t>
            </a:r>
            <a:r>
              <a:rPr lang="fr-FR" altLang="ja-JP" sz="2800" b="1">
                <a:solidFill>
                  <a:srgbClr val="FFFFFF"/>
                </a:solidFill>
                <a:latin typeface="Arial" charset="0"/>
              </a:rPr>
              <a:t>'</a:t>
            </a:r>
            <a:r>
              <a:rPr lang="en-US" sz="2800" b="1">
                <a:solidFill>
                  <a:srgbClr val="FFFFFF"/>
                </a:solidFill>
                <a:latin typeface="Arial" charset="0"/>
              </a:rPr>
              <a:t>s final form claimed to be a process of growth over time - Mays, Willi Plein (1971), van der Woude, Renaud (1977) and Wolff. </a:t>
            </a:r>
          </a:p>
          <a:p>
            <a:pPr defTabSz="914400" eaLnBrk="1" fontAlgn="base" hangingPunct="1">
              <a:spcBef>
                <a:spcPct val="0"/>
              </a:spcBef>
              <a:spcAft>
                <a:spcPct val="0"/>
              </a:spcAft>
              <a:buFontTx/>
              <a:buChar char="•"/>
            </a:pPr>
            <a:r>
              <a:rPr lang="en-US" sz="2800" b="1">
                <a:solidFill>
                  <a:srgbClr val="FFFFFF"/>
                </a:solidFill>
                <a:latin typeface="Arial" charset="0"/>
              </a:rPr>
              <a:t>Willis (1969) found three sections beginning with the imperative </a:t>
            </a:r>
            <a:r>
              <a:rPr lang="mr-IN" altLang="ja-JP" sz="2800" b="1">
                <a:solidFill>
                  <a:srgbClr val="FFFFFF"/>
                </a:solidFill>
                <a:latin typeface="Arial" charset="0"/>
              </a:rPr>
              <a:t>"</a:t>
            </a:r>
            <a:r>
              <a:rPr lang="en-US" sz="2800" b="1">
                <a:solidFill>
                  <a:srgbClr val="FFFFFF"/>
                </a:solidFill>
                <a:latin typeface="Arial" charset="0"/>
              </a:rPr>
              <a:t>hear</a:t>
            </a:r>
            <a:r>
              <a:rPr lang="mr-IN" altLang="ja-JP" sz="2800" b="1">
                <a:solidFill>
                  <a:srgbClr val="FFFFFF"/>
                </a:solidFill>
                <a:latin typeface="Arial" charset="0"/>
              </a:rPr>
              <a:t>"</a:t>
            </a:r>
            <a:r>
              <a:rPr lang="en-US" sz="2800" b="1">
                <a:solidFill>
                  <a:srgbClr val="FFFFFF"/>
                </a:solidFill>
                <a:latin typeface="Arial" charset="0"/>
              </a:rPr>
              <a:t> at 1:2; 3:1 and 6:1 and each having a threat of judgment followed by a promise of salvation.</a:t>
            </a:r>
          </a:p>
        </p:txBody>
      </p:sp>
      <p:pic>
        <p:nvPicPr>
          <p:cNvPr id="161797" name="Picture 7"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7" name="Rectangle 8"/>
          <p:cNvSpPr>
            <a:spLocks noGrp="1" noChangeArrowheads="1"/>
          </p:cNvSpPr>
          <p:nvPr>
            <p:ph type="title" idx="4294967295"/>
          </p:nvPr>
        </p:nvSpPr>
        <p:spPr>
          <a:xfrm>
            <a:off x="228600" y="1219200"/>
            <a:ext cx="7772400" cy="685800"/>
          </a:xfrm>
        </p:spPr>
        <p:txBody>
          <a:bodyPr/>
          <a:lstStyle/>
          <a:p>
            <a:pPr algn="l" eaLnBrk="1" hangingPunct="1">
              <a:defRPr/>
            </a:pPr>
            <a:r>
              <a:rPr lang="en-US" i="1">
                <a:solidFill>
                  <a:srgbClr val="FF9933"/>
                </a:solidFill>
                <a:effectLst>
                  <a:outerShdw blurRad="38100" dist="38100" dir="2700000" algn="tl">
                    <a:srgbClr val="DDDDDD"/>
                  </a:outerShdw>
                </a:effectLst>
                <a:latin typeface="Arial" charset="0"/>
                <a:ea typeface="ＭＳ Ｐゴシック" charset="0"/>
                <a:cs typeface="Arial" charset="0"/>
              </a:rPr>
              <a:t>Interpretative Issues</a:t>
            </a:r>
            <a:endParaRPr lang="en-US">
              <a:effectLst>
                <a:outerShdw blurRad="38100" dist="38100" dir="2700000" algn="tl">
                  <a:srgbClr val="DDDDDD"/>
                </a:outerShdw>
              </a:effectLst>
              <a:latin typeface="Arial" charset="0"/>
              <a:ea typeface="ＭＳ Ｐゴシック" charset="0"/>
            </a:endParaRPr>
          </a:p>
        </p:txBody>
      </p:sp>
      <p:sp>
        <p:nvSpPr>
          <p:cNvPr id="8" name="Text Box 3"/>
          <p:cNvSpPr txBox="1">
            <a:spLocks noChangeArrowheads="1"/>
          </p:cNvSpPr>
          <p:nvPr/>
        </p:nvSpPr>
        <p:spPr bwMode="auto">
          <a:xfrm>
            <a:off x="827088" y="0"/>
            <a:ext cx="5062537" cy="85407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defTabSz="914400" fontAlgn="base">
              <a:spcBef>
                <a:spcPct val="0"/>
              </a:spcBef>
              <a:spcAft>
                <a:spcPct val="0"/>
              </a:spcAft>
              <a:defRPr/>
            </a:pPr>
            <a:r>
              <a:rPr lang="en-US" sz="4800" b="1" dirty="0">
                <a:solidFill>
                  <a:srgbClr val="FFFF00"/>
                </a:solidFill>
                <a:latin typeface="Tempus Sans ITC" pitchFamily="82" charset="0"/>
                <a:ea typeface="ＭＳ Ｐゴシック" charset="0"/>
                <a:cs typeface="ＭＳ Ｐゴシック" charset="0"/>
              </a:rPr>
              <a:t>Interesting Facts</a:t>
            </a:r>
          </a:p>
        </p:txBody>
      </p:sp>
      <p:sp>
        <p:nvSpPr>
          <p:cNvPr id="161800"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charset="0"/>
                <a:cs typeface="Arial" charset="0"/>
              </a:rPr>
              <a:t>616</a:t>
            </a:r>
            <a:endParaRPr lang="en-US">
              <a:solidFill>
                <a:srgbClr val="000000"/>
              </a:solidFill>
              <a:latin typeface="Arial" charset="0"/>
              <a:cs typeface="Arial" charset="0"/>
            </a:endParaRPr>
          </a:p>
        </p:txBody>
      </p:sp>
    </p:spTree>
    <p:extLst>
      <p:ext uri="{BB962C8B-B14F-4D97-AF65-F5344CB8AC3E}">
        <p14:creationId xmlns:p14="http://schemas.microsoft.com/office/powerpoint/2010/main" val="395989627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3558">
                                            <p:txEl>
                                              <p:pRg st="0" end="0"/>
                                            </p:txEl>
                                          </p:spTgt>
                                        </p:tgtEl>
                                        <p:attrNameLst>
                                          <p:attrName>style.visibility</p:attrName>
                                        </p:attrNameLst>
                                      </p:cBhvr>
                                      <p:to>
                                        <p:strVal val="visible"/>
                                      </p:to>
                                    </p:set>
                                    <p:animEffect transition="in" filter="box(out)">
                                      <p:cBhvr>
                                        <p:cTn id="7" dur="500"/>
                                        <p:tgtEl>
                                          <p:spTgt spid="2355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3558">
                                            <p:txEl>
                                              <p:pRg st="1" end="1"/>
                                            </p:txEl>
                                          </p:spTgt>
                                        </p:tgtEl>
                                        <p:attrNameLst>
                                          <p:attrName>style.visibility</p:attrName>
                                        </p:attrNameLst>
                                      </p:cBhvr>
                                      <p:to>
                                        <p:strVal val="visible"/>
                                      </p:to>
                                    </p:set>
                                    <p:animEffect transition="in" filter="box(out)">
                                      <p:cBhvr>
                                        <p:cTn id="12" dur="500"/>
                                        <p:tgtEl>
                                          <p:spTgt spid="2355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3558">
                                            <p:txEl>
                                              <p:pRg st="2" end="2"/>
                                            </p:txEl>
                                          </p:spTgt>
                                        </p:tgtEl>
                                        <p:attrNameLst>
                                          <p:attrName>style.visibility</p:attrName>
                                        </p:attrNameLst>
                                      </p:cBhvr>
                                      <p:to>
                                        <p:strVal val="visible"/>
                                      </p:to>
                                    </p:set>
                                    <p:animEffect transition="in" filter="box(out)">
                                      <p:cBhvr>
                                        <p:cTn id="17" dur="500"/>
                                        <p:tgtEl>
                                          <p:spTgt spid="2355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23558">
                                            <p:txEl>
                                              <p:pRg st="3" end="3"/>
                                            </p:txEl>
                                          </p:spTgt>
                                        </p:tgtEl>
                                        <p:attrNameLst>
                                          <p:attrName>style.visibility</p:attrName>
                                        </p:attrNameLst>
                                      </p:cBhvr>
                                      <p:to>
                                        <p:strVal val="visible"/>
                                      </p:to>
                                    </p:set>
                                    <p:animEffect transition="in" filter="box(out)">
                                      <p:cBhvr>
                                        <p:cTn id="22" dur="500"/>
                                        <p:tgtEl>
                                          <p:spTgt spid="2355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build="p" autoUpdateAnimBg="0"/>
    </p:bldLst>
  </p:timing>
</p:sld>
</file>

<file path=ppt/slides/slide2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63842" name="Text Box 4"/>
          <p:cNvSpPr txBox="1">
            <a:spLocks noChangeArrowheads="1"/>
          </p:cNvSpPr>
          <p:nvPr/>
        </p:nvSpPr>
        <p:spPr bwMode="auto">
          <a:xfrm>
            <a:off x="228600" y="1143000"/>
            <a:ext cx="7696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endParaRPr lang="en-US" sz="4400" b="1" i="1">
              <a:solidFill>
                <a:srgbClr val="FF9933"/>
              </a:solidFill>
              <a:latin typeface="Arial" charset="0"/>
              <a:cs typeface="Arial" charset="0"/>
            </a:endParaRPr>
          </a:p>
        </p:txBody>
      </p:sp>
      <p:sp>
        <p:nvSpPr>
          <p:cNvPr id="163843"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4582" name="Text Box 6"/>
          <p:cNvSpPr txBox="1">
            <a:spLocks noChangeArrowheads="1"/>
          </p:cNvSpPr>
          <p:nvPr/>
        </p:nvSpPr>
        <p:spPr bwMode="auto">
          <a:xfrm>
            <a:off x="533400" y="3148013"/>
            <a:ext cx="8229600" cy="2554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9250" indent="-3492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buFontTx/>
              <a:buChar char="•"/>
            </a:pPr>
            <a:r>
              <a:rPr lang="en-US" sz="4000" b="1">
                <a:solidFill>
                  <a:srgbClr val="FFFFFF"/>
                </a:solidFill>
                <a:latin typeface="Arial" charset="0"/>
              </a:rPr>
              <a:t>Is Micah a prophet or an elder of the people?</a:t>
            </a:r>
          </a:p>
          <a:p>
            <a:pPr defTabSz="914400" eaLnBrk="1" fontAlgn="base" hangingPunct="1">
              <a:spcBef>
                <a:spcPct val="0"/>
              </a:spcBef>
              <a:spcAft>
                <a:spcPct val="0"/>
              </a:spcAft>
              <a:buFontTx/>
              <a:buChar char="•"/>
            </a:pPr>
            <a:endParaRPr lang="en-US" sz="4000" b="1">
              <a:solidFill>
                <a:srgbClr val="FFFFFF"/>
              </a:solidFill>
              <a:latin typeface="Arial" charset="0"/>
            </a:endParaRPr>
          </a:p>
          <a:p>
            <a:pPr algn="just" defTabSz="914400" eaLnBrk="1" fontAlgn="base" hangingPunct="1">
              <a:spcBef>
                <a:spcPct val="0"/>
              </a:spcBef>
              <a:spcAft>
                <a:spcPct val="0"/>
              </a:spcAft>
              <a:buFontTx/>
              <a:buChar char="•"/>
            </a:pPr>
            <a:r>
              <a:rPr lang="en-US" sz="4000" b="1">
                <a:solidFill>
                  <a:srgbClr val="FFFFFF"/>
                </a:solidFill>
                <a:latin typeface="Arial" charset="0"/>
              </a:rPr>
              <a:t>Badly preserved manuscript</a:t>
            </a:r>
          </a:p>
        </p:txBody>
      </p:sp>
      <p:pic>
        <p:nvPicPr>
          <p:cNvPr id="163845" name="Picture 7"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5" name="Rectangle 8"/>
          <p:cNvSpPr>
            <a:spLocks noGrp="1" noChangeArrowheads="1"/>
          </p:cNvSpPr>
          <p:nvPr>
            <p:ph type="title" idx="4294967295"/>
          </p:nvPr>
        </p:nvSpPr>
        <p:spPr>
          <a:xfrm>
            <a:off x="609600" y="1600200"/>
            <a:ext cx="7772400" cy="1143000"/>
          </a:xfrm>
        </p:spPr>
        <p:txBody>
          <a:bodyPr/>
          <a:lstStyle/>
          <a:p>
            <a:pPr algn="l" eaLnBrk="1" hangingPunct="1">
              <a:defRPr/>
            </a:pPr>
            <a:r>
              <a:rPr lang="en-US" i="1">
                <a:solidFill>
                  <a:srgbClr val="FF9933"/>
                </a:solidFill>
                <a:effectLst>
                  <a:outerShdw blurRad="38100" dist="38100" dir="2700000" algn="tl">
                    <a:srgbClr val="DDDDDD"/>
                  </a:outerShdw>
                </a:effectLst>
                <a:latin typeface="Arial" charset="0"/>
                <a:ea typeface="ＭＳ Ｐゴシック" charset="0"/>
                <a:cs typeface="Arial" charset="0"/>
              </a:rPr>
              <a:t>Identity &amp; MSS</a:t>
            </a:r>
            <a:endParaRPr lang="en-US">
              <a:effectLst>
                <a:outerShdw blurRad="38100" dist="38100" dir="2700000" algn="tl">
                  <a:srgbClr val="DDDDDD"/>
                </a:outerShdw>
              </a:effectLst>
              <a:latin typeface="Arial" charset="0"/>
              <a:ea typeface="ＭＳ Ｐゴシック" charset="0"/>
            </a:endParaRPr>
          </a:p>
        </p:txBody>
      </p:sp>
      <p:sp>
        <p:nvSpPr>
          <p:cNvPr id="8" name="Text Box 3"/>
          <p:cNvSpPr txBox="1">
            <a:spLocks noChangeArrowheads="1"/>
          </p:cNvSpPr>
          <p:nvPr/>
        </p:nvSpPr>
        <p:spPr bwMode="auto">
          <a:xfrm>
            <a:off x="827088" y="0"/>
            <a:ext cx="5062537" cy="85407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defTabSz="914400" fontAlgn="base">
              <a:spcBef>
                <a:spcPct val="0"/>
              </a:spcBef>
              <a:spcAft>
                <a:spcPct val="0"/>
              </a:spcAft>
              <a:defRPr/>
            </a:pPr>
            <a:r>
              <a:rPr lang="en-US" sz="4800" b="1" dirty="0">
                <a:solidFill>
                  <a:srgbClr val="FFFF00"/>
                </a:solidFill>
                <a:latin typeface="Tempus Sans ITC" pitchFamily="82" charset="0"/>
                <a:ea typeface="ＭＳ Ｐゴシック" charset="0"/>
                <a:cs typeface="ＭＳ Ｐゴシック" charset="0"/>
              </a:rPr>
              <a:t>Interesting Facts</a:t>
            </a:r>
          </a:p>
        </p:txBody>
      </p:sp>
      <p:sp>
        <p:nvSpPr>
          <p:cNvPr id="163848"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charset="0"/>
                <a:cs typeface="Arial" charset="0"/>
              </a:rPr>
              <a:t>616</a:t>
            </a:r>
            <a:endParaRPr lang="en-US">
              <a:solidFill>
                <a:srgbClr val="000000"/>
              </a:solidFill>
              <a:latin typeface="Arial" charset="0"/>
              <a:cs typeface="Arial" charset="0"/>
            </a:endParaRPr>
          </a:p>
        </p:txBody>
      </p:sp>
    </p:spTree>
    <p:extLst>
      <p:ext uri="{BB962C8B-B14F-4D97-AF65-F5344CB8AC3E}">
        <p14:creationId xmlns:p14="http://schemas.microsoft.com/office/powerpoint/2010/main" val="64232298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4582">
                                            <p:txEl>
                                              <p:pRg st="0" end="0"/>
                                            </p:txEl>
                                          </p:spTgt>
                                        </p:tgtEl>
                                        <p:attrNameLst>
                                          <p:attrName>style.visibility</p:attrName>
                                        </p:attrNameLst>
                                      </p:cBhvr>
                                      <p:to>
                                        <p:strVal val="visible"/>
                                      </p:to>
                                    </p:set>
                                    <p:animEffect transition="in" filter="box(out)">
                                      <p:cBhvr>
                                        <p:cTn id="7" dur="500"/>
                                        <p:tgtEl>
                                          <p:spTgt spid="2458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4582">
                                            <p:txEl>
                                              <p:pRg st="2" end="2"/>
                                            </p:txEl>
                                          </p:spTgt>
                                        </p:tgtEl>
                                        <p:attrNameLst>
                                          <p:attrName>style.visibility</p:attrName>
                                        </p:attrNameLst>
                                      </p:cBhvr>
                                      <p:to>
                                        <p:strVal val="visible"/>
                                      </p:to>
                                    </p:set>
                                    <p:animEffect transition="in" filter="box(out)">
                                      <p:cBhvr>
                                        <p:cTn id="12" dur="500"/>
                                        <p:tgtEl>
                                          <p:spTgt spid="2458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build="p" autoUpdateAnimBg="0"/>
    </p:bldLst>
  </p:timing>
</p:sld>
</file>

<file path=ppt/slides/slide2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64866" name="Text Box 4"/>
          <p:cNvSpPr txBox="1">
            <a:spLocks noChangeArrowheads="1"/>
          </p:cNvSpPr>
          <p:nvPr/>
        </p:nvSpPr>
        <p:spPr bwMode="auto">
          <a:xfrm>
            <a:off x="228600" y="1143000"/>
            <a:ext cx="7696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endParaRPr lang="en-US" sz="4400" b="1" i="1">
              <a:solidFill>
                <a:srgbClr val="FF9933"/>
              </a:solidFill>
              <a:latin typeface="Arial" charset="0"/>
              <a:cs typeface="Arial" charset="0"/>
            </a:endParaRPr>
          </a:p>
        </p:txBody>
      </p:sp>
      <p:sp>
        <p:nvSpPr>
          <p:cNvPr id="164867"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5606" name="Text Box 6"/>
          <p:cNvSpPr txBox="1">
            <a:spLocks noChangeArrowheads="1"/>
          </p:cNvSpPr>
          <p:nvPr/>
        </p:nvSpPr>
        <p:spPr bwMode="auto">
          <a:xfrm>
            <a:off x="381000" y="2282825"/>
            <a:ext cx="822960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defTabSz="914400" eaLnBrk="1" fontAlgn="base" hangingPunct="1">
              <a:spcBef>
                <a:spcPct val="0"/>
              </a:spcBef>
              <a:spcAft>
                <a:spcPct val="0"/>
              </a:spcAft>
              <a:buFontTx/>
              <a:buChar char="•"/>
            </a:pPr>
            <a:r>
              <a:rPr lang="en-US" sz="4000" b="1">
                <a:solidFill>
                  <a:srgbClr val="FFFFFF"/>
                </a:solidFill>
                <a:latin typeface="Arial" charset="0"/>
              </a:rPr>
              <a:t>Character of God</a:t>
            </a:r>
          </a:p>
          <a:p>
            <a:pPr algn="just" defTabSz="914400" eaLnBrk="1" fontAlgn="base" hangingPunct="1">
              <a:spcBef>
                <a:spcPct val="0"/>
              </a:spcBef>
              <a:spcAft>
                <a:spcPct val="0"/>
              </a:spcAft>
              <a:buFontTx/>
              <a:buChar char="•"/>
            </a:pPr>
            <a:r>
              <a:rPr lang="en-US" sz="4000" b="1">
                <a:solidFill>
                  <a:srgbClr val="FFFFFF"/>
                </a:solidFill>
                <a:latin typeface="Arial" charset="0"/>
              </a:rPr>
              <a:t>Doctrine of remnant</a:t>
            </a:r>
          </a:p>
          <a:p>
            <a:pPr algn="just" defTabSz="914400" eaLnBrk="1" fontAlgn="base" hangingPunct="1">
              <a:spcBef>
                <a:spcPct val="0"/>
              </a:spcBef>
              <a:spcAft>
                <a:spcPct val="0"/>
              </a:spcAft>
              <a:buFontTx/>
              <a:buChar char="•"/>
            </a:pPr>
            <a:r>
              <a:rPr lang="en-US" sz="4000" b="1">
                <a:solidFill>
                  <a:srgbClr val="FFFFFF"/>
                </a:solidFill>
                <a:latin typeface="Arial" charset="0"/>
              </a:rPr>
              <a:t>Messianic prophecy</a:t>
            </a:r>
          </a:p>
        </p:txBody>
      </p:sp>
      <p:pic>
        <p:nvPicPr>
          <p:cNvPr id="164869" name="Picture 7"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9" name="Rectangle 8"/>
          <p:cNvSpPr>
            <a:spLocks noGrp="1" noChangeArrowheads="1"/>
          </p:cNvSpPr>
          <p:nvPr>
            <p:ph type="title" idx="4294967295"/>
          </p:nvPr>
        </p:nvSpPr>
        <p:spPr>
          <a:xfrm>
            <a:off x="457200" y="1295400"/>
            <a:ext cx="7696200" cy="990600"/>
          </a:xfrm>
        </p:spPr>
        <p:txBody>
          <a:bodyPr/>
          <a:lstStyle/>
          <a:p>
            <a:pPr algn="l" eaLnBrk="1" hangingPunct="1">
              <a:defRPr/>
            </a:pPr>
            <a:r>
              <a:rPr lang="en-US" i="1">
                <a:solidFill>
                  <a:srgbClr val="FF9933"/>
                </a:solidFill>
                <a:effectLst>
                  <a:outerShdw blurRad="38100" dist="38100" dir="2700000" algn="tl">
                    <a:srgbClr val="DDDDDD"/>
                  </a:outerShdw>
                </a:effectLst>
                <a:latin typeface="Arial" charset="0"/>
                <a:ea typeface="ＭＳ Ｐゴシック" charset="0"/>
                <a:cs typeface="Arial" charset="0"/>
              </a:rPr>
              <a:t>Theological Value</a:t>
            </a:r>
            <a:endParaRPr lang="en-US">
              <a:effectLst>
                <a:outerShdw blurRad="38100" dist="38100" dir="2700000" algn="tl">
                  <a:srgbClr val="DDDDDD"/>
                </a:outerShdw>
              </a:effectLst>
              <a:latin typeface="Arial" charset="0"/>
              <a:ea typeface="ＭＳ Ｐゴシック" charset="0"/>
            </a:endParaRPr>
          </a:p>
        </p:txBody>
      </p:sp>
      <p:sp>
        <p:nvSpPr>
          <p:cNvPr id="8" name="Text Box 3"/>
          <p:cNvSpPr txBox="1">
            <a:spLocks noChangeArrowheads="1"/>
          </p:cNvSpPr>
          <p:nvPr/>
        </p:nvSpPr>
        <p:spPr bwMode="auto">
          <a:xfrm>
            <a:off x="827088" y="0"/>
            <a:ext cx="5062537" cy="85407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defTabSz="914400" fontAlgn="base">
              <a:spcBef>
                <a:spcPct val="0"/>
              </a:spcBef>
              <a:spcAft>
                <a:spcPct val="0"/>
              </a:spcAft>
              <a:defRPr/>
            </a:pPr>
            <a:r>
              <a:rPr lang="en-US" sz="4800" b="1" dirty="0">
                <a:solidFill>
                  <a:srgbClr val="FFFF00"/>
                </a:solidFill>
                <a:latin typeface="Tempus Sans ITC" pitchFamily="82" charset="0"/>
                <a:ea typeface="ＭＳ Ｐゴシック" charset="0"/>
                <a:cs typeface="ＭＳ Ｐゴシック" charset="0"/>
              </a:rPr>
              <a:t>Interesting Facts</a:t>
            </a:r>
          </a:p>
        </p:txBody>
      </p:sp>
      <p:sp>
        <p:nvSpPr>
          <p:cNvPr id="164872"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charset="0"/>
                <a:cs typeface="Arial" charset="0"/>
              </a:rPr>
              <a:t>616</a:t>
            </a:r>
            <a:endParaRPr lang="en-US">
              <a:solidFill>
                <a:srgbClr val="000000"/>
              </a:solidFill>
              <a:latin typeface="Arial" charset="0"/>
              <a:cs typeface="Arial" charset="0"/>
            </a:endParaRPr>
          </a:p>
        </p:txBody>
      </p:sp>
    </p:spTree>
    <p:extLst>
      <p:ext uri="{BB962C8B-B14F-4D97-AF65-F5344CB8AC3E}">
        <p14:creationId xmlns:p14="http://schemas.microsoft.com/office/powerpoint/2010/main" val="339387677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5606">
                                            <p:txEl>
                                              <p:pRg st="0" end="0"/>
                                            </p:txEl>
                                          </p:spTgt>
                                        </p:tgtEl>
                                        <p:attrNameLst>
                                          <p:attrName>style.visibility</p:attrName>
                                        </p:attrNameLst>
                                      </p:cBhvr>
                                      <p:to>
                                        <p:strVal val="visible"/>
                                      </p:to>
                                    </p:set>
                                    <p:animEffect transition="in" filter="box(out)">
                                      <p:cBhvr>
                                        <p:cTn id="7" dur="500"/>
                                        <p:tgtEl>
                                          <p:spTgt spid="2560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5606">
                                            <p:txEl>
                                              <p:pRg st="1" end="1"/>
                                            </p:txEl>
                                          </p:spTgt>
                                        </p:tgtEl>
                                        <p:attrNameLst>
                                          <p:attrName>style.visibility</p:attrName>
                                        </p:attrNameLst>
                                      </p:cBhvr>
                                      <p:to>
                                        <p:strVal val="visible"/>
                                      </p:to>
                                    </p:set>
                                    <p:animEffect transition="in" filter="box(out)">
                                      <p:cBhvr>
                                        <p:cTn id="12" dur="500"/>
                                        <p:tgtEl>
                                          <p:spTgt spid="2560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5606">
                                            <p:txEl>
                                              <p:pRg st="2" end="2"/>
                                            </p:txEl>
                                          </p:spTgt>
                                        </p:tgtEl>
                                        <p:attrNameLst>
                                          <p:attrName>style.visibility</p:attrName>
                                        </p:attrNameLst>
                                      </p:cBhvr>
                                      <p:to>
                                        <p:strVal val="visible"/>
                                      </p:to>
                                    </p:set>
                                    <p:animEffect transition="in" filter="box(out)">
                                      <p:cBhvr>
                                        <p:cTn id="17" dur="500"/>
                                        <p:tgtEl>
                                          <p:spTgt spid="2560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build="p" autoUpdateAnimBg="0"/>
    </p:bldLst>
  </p:timing>
</p:sld>
</file>

<file path=ppt/slides/slide2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65890" name="Text Box 4"/>
          <p:cNvSpPr txBox="1">
            <a:spLocks noChangeArrowheads="1"/>
          </p:cNvSpPr>
          <p:nvPr/>
        </p:nvSpPr>
        <p:spPr bwMode="auto">
          <a:xfrm>
            <a:off x="228600" y="1143000"/>
            <a:ext cx="7696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endParaRPr lang="en-US" sz="4400" b="1" i="1">
              <a:solidFill>
                <a:srgbClr val="FF9933"/>
              </a:solidFill>
              <a:latin typeface="Arial" charset="0"/>
              <a:cs typeface="Arial" charset="0"/>
            </a:endParaRPr>
          </a:p>
        </p:txBody>
      </p:sp>
      <p:sp>
        <p:nvSpPr>
          <p:cNvPr id="165891"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6630" name="Text Box 6"/>
          <p:cNvSpPr txBox="1">
            <a:spLocks noChangeArrowheads="1"/>
          </p:cNvSpPr>
          <p:nvPr/>
        </p:nvSpPr>
        <p:spPr bwMode="auto">
          <a:xfrm>
            <a:off x="457200" y="1828800"/>
            <a:ext cx="8686800" cy="4524375"/>
          </a:xfrm>
          <a:prstGeom prst="rect">
            <a:avLst/>
          </a:prstGeom>
          <a:noFill/>
          <a:ln w="9525">
            <a:noFill/>
            <a:miter lim="800000"/>
            <a:headEnd/>
            <a:tailEnd/>
          </a:ln>
          <a:effectLst/>
        </p:spPr>
        <p:txBody>
          <a:bodyPr>
            <a:spAutoFit/>
          </a:bodyPr>
          <a:lstStyle/>
          <a:p>
            <a:pPr marL="349250" indent="-349250" defTabSz="914400" fontAlgn="base">
              <a:spcBef>
                <a:spcPct val="0"/>
              </a:spcBef>
              <a:spcAft>
                <a:spcPct val="0"/>
              </a:spcAft>
              <a:buFontTx/>
              <a:buChar char="•"/>
              <a:defRPr/>
            </a:pPr>
            <a:r>
              <a:rPr lang="en-US" sz="3600" b="1" dirty="0">
                <a:solidFill>
                  <a:srgbClr val="FFFFFF"/>
                </a:solidFill>
                <a:latin typeface="Arial" pitchFamily="24" charset="0"/>
                <a:ea typeface="ＭＳ Ｐゴシック" charset="0"/>
                <a:cs typeface="ＭＳ Ｐゴシック" charset="0"/>
              </a:rPr>
              <a:t>How is the situation in Micah</a:t>
            </a:r>
            <a:r>
              <a:rPr lang="fr-FR" sz="3600" b="1" dirty="0">
                <a:solidFill>
                  <a:srgbClr val="FFFFFF"/>
                </a:solidFill>
                <a:latin typeface="Arial" pitchFamily="24" charset="0"/>
                <a:ea typeface="ＭＳ Ｐゴシック" charset="0"/>
                <a:cs typeface="ＭＳ Ｐゴシック" charset="0"/>
              </a:rPr>
              <a:t>'</a:t>
            </a:r>
            <a:r>
              <a:rPr lang="en-US" sz="3600" b="1" dirty="0">
                <a:solidFill>
                  <a:srgbClr val="FFFFFF"/>
                </a:solidFill>
                <a:latin typeface="Arial" pitchFamily="24" charset="0"/>
                <a:ea typeface="ＭＳ Ｐゴシック" charset="0"/>
                <a:cs typeface="ＭＳ Ｐゴシック" charset="0"/>
              </a:rPr>
              <a:t>s time like our society today? In Church? </a:t>
            </a:r>
          </a:p>
          <a:p>
            <a:pPr marL="349250" indent="-349250" defTabSz="914400" fontAlgn="base">
              <a:spcBef>
                <a:spcPct val="0"/>
              </a:spcBef>
              <a:spcAft>
                <a:spcPct val="0"/>
              </a:spcAft>
              <a:buFontTx/>
              <a:buChar char="•"/>
              <a:defRPr/>
            </a:pPr>
            <a:r>
              <a:rPr lang="en-US" sz="3600" b="1" dirty="0">
                <a:solidFill>
                  <a:srgbClr val="FFFFFF"/>
                </a:solidFill>
                <a:latin typeface="Arial" pitchFamily="24" charset="0"/>
                <a:ea typeface="ＭＳ Ｐゴシック" charset="0"/>
                <a:cs typeface="ＭＳ Ｐゴシック" charset="0"/>
              </a:rPr>
              <a:t>How does knowing God</a:t>
            </a:r>
            <a:r>
              <a:rPr lang="fr-FR" sz="3600" b="1" dirty="0">
                <a:solidFill>
                  <a:srgbClr val="FFFFFF"/>
                </a:solidFill>
                <a:latin typeface="Arial" pitchFamily="24" charset="0"/>
                <a:ea typeface="ＭＳ Ｐゴシック" charset="0"/>
                <a:cs typeface="ＭＳ Ｐゴシック" charset="0"/>
              </a:rPr>
              <a:t>'</a:t>
            </a:r>
            <a:r>
              <a:rPr lang="en-US" sz="3600" b="1" dirty="0">
                <a:solidFill>
                  <a:srgbClr val="FFFFFF"/>
                </a:solidFill>
                <a:latin typeface="Arial" pitchFamily="24" charset="0"/>
                <a:ea typeface="ＭＳ Ｐゴシック" charset="0"/>
                <a:cs typeface="ＭＳ Ｐゴシック" charset="0"/>
              </a:rPr>
              <a:t>s character reflected in Micah affect our daily life and philosophy?</a:t>
            </a:r>
          </a:p>
          <a:p>
            <a:pPr marL="349250" indent="-349250" defTabSz="914400" fontAlgn="base">
              <a:spcBef>
                <a:spcPct val="0"/>
              </a:spcBef>
              <a:spcAft>
                <a:spcPct val="0"/>
              </a:spcAft>
              <a:buFontTx/>
              <a:buChar char="•"/>
              <a:defRPr/>
            </a:pPr>
            <a:r>
              <a:rPr lang="en-US" sz="3600" b="1" dirty="0">
                <a:solidFill>
                  <a:srgbClr val="FFFFFF"/>
                </a:solidFill>
                <a:latin typeface="Arial" pitchFamily="24" charset="0"/>
                <a:ea typeface="ＭＳ Ｐゴシック" charset="0"/>
                <a:cs typeface="ＭＳ Ｐゴシック" charset="0"/>
              </a:rPr>
              <a:t>What does it mean to act justly and to love mercy and to walk humbly with your God?</a:t>
            </a:r>
          </a:p>
        </p:txBody>
      </p:sp>
      <p:pic>
        <p:nvPicPr>
          <p:cNvPr id="165893" name="Picture 7"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3" name="Rectangle 8"/>
          <p:cNvSpPr>
            <a:spLocks noGrp="1" noChangeArrowheads="1"/>
          </p:cNvSpPr>
          <p:nvPr>
            <p:ph type="title" idx="4294967295"/>
          </p:nvPr>
        </p:nvSpPr>
        <p:spPr>
          <a:xfrm>
            <a:off x="685800" y="838200"/>
            <a:ext cx="7772400" cy="914400"/>
          </a:xfrm>
        </p:spPr>
        <p:txBody>
          <a:bodyPr/>
          <a:lstStyle/>
          <a:p>
            <a:pPr algn="l" eaLnBrk="1" hangingPunct="1">
              <a:defRPr/>
            </a:pPr>
            <a:r>
              <a:rPr lang="en-US" i="1">
                <a:solidFill>
                  <a:srgbClr val="FF9933"/>
                </a:solidFill>
                <a:effectLst>
                  <a:outerShdw blurRad="38100" dist="38100" dir="2700000" algn="tl">
                    <a:srgbClr val="DDDDDD"/>
                  </a:outerShdw>
                </a:effectLst>
                <a:latin typeface="Arial" charset="0"/>
                <a:ea typeface="ＭＳ Ｐゴシック" charset="0"/>
                <a:cs typeface="Arial" charset="0"/>
              </a:rPr>
              <a:t>Application</a:t>
            </a:r>
            <a:endParaRPr lang="en-US">
              <a:effectLst>
                <a:outerShdw blurRad="38100" dist="38100" dir="2700000" algn="tl">
                  <a:srgbClr val="DDDDDD"/>
                </a:outerShdw>
              </a:effectLst>
              <a:latin typeface="Arial" charset="0"/>
              <a:ea typeface="ＭＳ Ｐゴシック" charset="0"/>
            </a:endParaRPr>
          </a:p>
        </p:txBody>
      </p:sp>
      <p:sp>
        <p:nvSpPr>
          <p:cNvPr id="8" name="Text Box 3"/>
          <p:cNvSpPr txBox="1">
            <a:spLocks noChangeArrowheads="1"/>
          </p:cNvSpPr>
          <p:nvPr/>
        </p:nvSpPr>
        <p:spPr bwMode="auto">
          <a:xfrm>
            <a:off x="827088" y="0"/>
            <a:ext cx="5062537" cy="85407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defTabSz="914400" fontAlgn="base">
              <a:spcBef>
                <a:spcPct val="0"/>
              </a:spcBef>
              <a:spcAft>
                <a:spcPct val="0"/>
              </a:spcAft>
              <a:defRPr/>
            </a:pPr>
            <a:r>
              <a:rPr lang="en-US" sz="4800" b="1" dirty="0">
                <a:solidFill>
                  <a:srgbClr val="FFFF00"/>
                </a:solidFill>
                <a:latin typeface="Tempus Sans ITC" pitchFamily="82" charset="0"/>
                <a:ea typeface="ＭＳ Ｐゴシック" charset="0"/>
                <a:cs typeface="ＭＳ Ｐゴシック" charset="0"/>
              </a:rPr>
              <a:t>Interesting Facts</a:t>
            </a:r>
          </a:p>
        </p:txBody>
      </p:sp>
      <p:sp>
        <p:nvSpPr>
          <p:cNvPr id="165896"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charset="0"/>
                <a:cs typeface="Arial" charset="0"/>
              </a:rPr>
              <a:t>615</a:t>
            </a:r>
            <a:endParaRPr lang="en-US">
              <a:solidFill>
                <a:srgbClr val="000000"/>
              </a:solidFill>
              <a:latin typeface="Arial" charset="0"/>
              <a:cs typeface="Arial" charset="0"/>
            </a:endParaRPr>
          </a:p>
        </p:txBody>
      </p:sp>
    </p:spTree>
    <p:extLst>
      <p:ext uri="{BB962C8B-B14F-4D97-AF65-F5344CB8AC3E}">
        <p14:creationId xmlns:p14="http://schemas.microsoft.com/office/powerpoint/2010/main" val="271537211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6630">
                                            <p:txEl>
                                              <p:pRg st="0" end="0"/>
                                            </p:txEl>
                                          </p:spTgt>
                                        </p:tgtEl>
                                        <p:attrNameLst>
                                          <p:attrName>style.visibility</p:attrName>
                                        </p:attrNameLst>
                                      </p:cBhvr>
                                      <p:to>
                                        <p:strVal val="visible"/>
                                      </p:to>
                                    </p:set>
                                    <p:animEffect transition="in" filter="box(out)">
                                      <p:cBhvr>
                                        <p:cTn id="7" dur="500"/>
                                        <p:tgtEl>
                                          <p:spTgt spid="2663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6630">
                                            <p:txEl>
                                              <p:pRg st="1" end="1"/>
                                            </p:txEl>
                                          </p:spTgt>
                                        </p:tgtEl>
                                        <p:attrNameLst>
                                          <p:attrName>style.visibility</p:attrName>
                                        </p:attrNameLst>
                                      </p:cBhvr>
                                      <p:to>
                                        <p:strVal val="visible"/>
                                      </p:to>
                                    </p:set>
                                    <p:animEffect transition="in" filter="box(out)">
                                      <p:cBhvr>
                                        <p:cTn id="12" dur="500"/>
                                        <p:tgtEl>
                                          <p:spTgt spid="2663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6630">
                                            <p:txEl>
                                              <p:pRg st="2" end="2"/>
                                            </p:txEl>
                                          </p:spTgt>
                                        </p:tgtEl>
                                        <p:attrNameLst>
                                          <p:attrName>style.visibility</p:attrName>
                                        </p:attrNameLst>
                                      </p:cBhvr>
                                      <p:to>
                                        <p:strVal val="visible"/>
                                      </p:to>
                                    </p:set>
                                    <p:animEffect transition="in" filter="box(out)">
                                      <p:cBhvr>
                                        <p:cTn id="17" dur="500"/>
                                        <p:tgtEl>
                                          <p:spTgt spid="266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build="p" autoUpdateAnimBg="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Arial"/>
              <a:ea typeface="ＭＳ Ｐゴシック" charset="0"/>
              <a:cs typeface="Arial"/>
            </a:endParaRPr>
          </a:p>
        </p:txBody>
      </p:sp>
      <p:sp>
        <p:nvSpPr>
          <p:cNvPr id="569347" name="Text Box 3"/>
          <p:cNvSpPr txBox="1">
            <a:spLocks noChangeArrowheads="1"/>
          </p:cNvSpPr>
          <p:nvPr/>
        </p:nvSpPr>
        <p:spPr bwMode="auto">
          <a:xfrm>
            <a:off x="304800" y="306388"/>
            <a:ext cx="8686800" cy="6589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50000"/>
              </a:spcBef>
              <a:spcAft>
                <a:spcPct val="0"/>
              </a:spcAft>
              <a:defRPr/>
            </a:pPr>
            <a:r>
              <a:rPr lang="en-US" sz="4000" b="1" dirty="0">
                <a:solidFill>
                  <a:srgbClr val="FFFFFF"/>
                </a:solidFill>
                <a:latin typeface="Arial"/>
                <a:cs typeface="Arial"/>
              </a:rPr>
              <a:t>REVIEW QUIZ on Micah</a:t>
            </a:r>
          </a:p>
          <a:p>
            <a:pPr defTabSz="914400" fontAlgn="base">
              <a:lnSpc>
                <a:spcPct val="90000"/>
              </a:lnSpc>
              <a:spcBef>
                <a:spcPct val="50000"/>
              </a:spcBef>
              <a:spcAft>
                <a:spcPct val="0"/>
              </a:spcAft>
              <a:buFontTx/>
              <a:buAutoNum type="arabicPeriod"/>
              <a:defRPr/>
            </a:pPr>
            <a:r>
              <a:rPr lang="en-US" sz="3600" b="1" dirty="0">
                <a:solidFill>
                  <a:srgbClr val="FFFFFF"/>
                </a:solidFill>
                <a:latin typeface="Arial"/>
                <a:cs typeface="Arial"/>
              </a:rPr>
              <a:t>Micah was from the _______ kingdom.</a:t>
            </a:r>
          </a:p>
          <a:p>
            <a:pPr defTabSz="914400" fontAlgn="base">
              <a:lnSpc>
                <a:spcPct val="90000"/>
              </a:lnSpc>
              <a:spcBef>
                <a:spcPct val="50000"/>
              </a:spcBef>
              <a:spcAft>
                <a:spcPct val="0"/>
              </a:spcAft>
              <a:buFontTx/>
              <a:buAutoNum type="arabicPeriod"/>
              <a:defRPr/>
            </a:pPr>
            <a:r>
              <a:rPr lang="en-US" sz="3600" b="1" dirty="0">
                <a:solidFill>
                  <a:srgbClr val="FFFFFF"/>
                </a:solidFill>
                <a:latin typeface="Arial"/>
                <a:cs typeface="Arial"/>
              </a:rPr>
              <a:t>Micah</a:t>
            </a:r>
            <a:r>
              <a:rPr lang="fr-FR" altLang="ja-JP" sz="3600" b="1" dirty="0">
                <a:solidFill>
                  <a:srgbClr val="FFFFFF"/>
                </a:solidFill>
                <a:latin typeface="Arial"/>
                <a:cs typeface="Arial"/>
              </a:rPr>
              <a:t>'</a:t>
            </a:r>
            <a:r>
              <a:rPr lang="en-US" sz="3600" b="1" dirty="0">
                <a:solidFill>
                  <a:srgbClr val="FFFFFF"/>
                </a:solidFill>
                <a:latin typeface="Arial"/>
                <a:cs typeface="Arial"/>
              </a:rPr>
              <a:t>s name means </a:t>
            </a:r>
            <a:r>
              <a:rPr lang="mr-IN" altLang="ja-JP" sz="3600" b="1" dirty="0">
                <a:solidFill>
                  <a:srgbClr val="FFFFFF"/>
                </a:solidFill>
                <a:latin typeface="Arial"/>
                <a:cs typeface="Arial"/>
              </a:rPr>
              <a:t>"</a:t>
            </a:r>
            <a:r>
              <a:rPr lang="en-US" sz="3600" b="1" dirty="0">
                <a:solidFill>
                  <a:srgbClr val="FFFFFF"/>
                </a:solidFill>
                <a:latin typeface="Arial"/>
                <a:cs typeface="Arial"/>
              </a:rPr>
              <a:t>Who is like ___ ______?</a:t>
            </a:r>
            <a:r>
              <a:rPr lang="mr-IN" altLang="ja-JP" sz="3600" b="1" dirty="0">
                <a:solidFill>
                  <a:srgbClr val="FFFFFF"/>
                </a:solidFill>
                <a:latin typeface="Arial"/>
                <a:cs typeface="Arial"/>
              </a:rPr>
              <a:t>"</a:t>
            </a:r>
            <a:r>
              <a:rPr lang="en-US" sz="3600" b="1" dirty="0">
                <a:solidFill>
                  <a:srgbClr val="FFFFFF"/>
                </a:solidFill>
                <a:latin typeface="Arial"/>
                <a:cs typeface="Arial"/>
              </a:rPr>
              <a:t> </a:t>
            </a:r>
          </a:p>
          <a:p>
            <a:pPr defTabSz="914400" fontAlgn="base">
              <a:lnSpc>
                <a:spcPct val="90000"/>
              </a:lnSpc>
              <a:spcBef>
                <a:spcPct val="50000"/>
              </a:spcBef>
              <a:spcAft>
                <a:spcPct val="0"/>
              </a:spcAft>
              <a:buFontTx/>
              <a:buAutoNum type="arabicPeriod"/>
              <a:defRPr/>
            </a:pPr>
            <a:r>
              <a:rPr lang="en-US" sz="3600" b="1" dirty="0">
                <a:solidFill>
                  <a:srgbClr val="FFFFFF"/>
                </a:solidFill>
                <a:latin typeface="Arial"/>
                <a:cs typeface="Arial"/>
              </a:rPr>
              <a:t>Micah was a contemporary of ______.</a:t>
            </a:r>
          </a:p>
          <a:p>
            <a:pPr defTabSz="914400" fontAlgn="base">
              <a:lnSpc>
                <a:spcPct val="90000"/>
              </a:lnSpc>
              <a:spcBef>
                <a:spcPct val="50000"/>
              </a:spcBef>
              <a:spcAft>
                <a:spcPct val="0"/>
              </a:spcAft>
              <a:buFontTx/>
              <a:buAutoNum type="arabicPeriod"/>
              <a:defRPr/>
            </a:pPr>
            <a:r>
              <a:rPr lang="en-US" sz="3600" b="1" dirty="0">
                <a:solidFill>
                  <a:srgbClr val="FFFFFF"/>
                </a:solidFill>
                <a:latin typeface="Arial"/>
                <a:cs typeface="Arial"/>
              </a:rPr>
              <a:t>This book teaches God</a:t>
            </a:r>
            <a:r>
              <a:rPr lang="fr-FR" altLang="ja-JP" sz="3600" b="1" dirty="0">
                <a:solidFill>
                  <a:srgbClr val="FFFFFF"/>
                </a:solidFill>
                <a:latin typeface="Arial"/>
                <a:cs typeface="Arial"/>
              </a:rPr>
              <a:t>'</a:t>
            </a:r>
            <a:r>
              <a:rPr lang="en-US" sz="3600" b="1" dirty="0">
                <a:solidFill>
                  <a:srgbClr val="FFFFFF"/>
                </a:solidFill>
                <a:latin typeface="Arial"/>
                <a:cs typeface="Arial"/>
              </a:rPr>
              <a:t>s concern for social ______. </a:t>
            </a:r>
          </a:p>
          <a:p>
            <a:pPr defTabSz="914400" fontAlgn="base">
              <a:lnSpc>
                <a:spcPct val="90000"/>
              </a:lnSpc>
              <a:spcBef>
                <a:spcPct val="50000"/>
              </a:spcBef>
              <a:spcAft>
                <a:spcPct val="0"/>
              </a:spcAft>
              <a:buFontTx/>
              <a:buAutoNum type="arabicPeriod"/>
              <a:defRPr/>
            </a:pPr>
            <a:endParaRPr lang="en-US" sz="3600" b="1" dirty="0">
              <a:solidFill>
                <a:srgbClr val="FFFFFF"/>
              </a:solidFill>
              <a:latin typeface="Arial"/>
              <a:cs typeface="Arial"/>
            </a:endParaRPr>
          </a:p>
        </p:txBody>
      </p:sp>
    </p:spTree>
    <p:extLst>
      <p:ext uri="{BB962C8B-B14F-4D97-AF65-F5344CB8AC3E}">
        <p14:creationId xmlns:p14="http://schemas.microsoft.com/office/powerpoint/2010/main" val="1790753507"/>
      </p:ext>
    </p:extLst>
  </p:cSld>
  <p:clrMapOvr>
    <a:masterClrMapping/>
  </p:clrMapOvr>
  <p:transition spd="slow"/>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Arial"/>
              <a:ea typeface="ＭＳ Ｐゴシック" charset="0"/>
              <a:cs typeface="Arial"/>
            </a:endParaRPr>
          </a:p>
        </p:txBody>
      </p:sp>
      <p:sp>
        <p:nvSpPr>
          <p:cNvPr id="573443" name="Text Box 3"/>
          <p:cNvSpPr txBox="1">
            <a:spLocks noChangeArrowheads="1"/>
          </p:cNvSpPr>
          <p:nvPr/>
        </p:nvSpPr>
        <p:spPr bwMode="auto">
          <a:xfrm>
            <a:off x="304800" y="306388"/>
            <a:ext cx="8686800" cy="6589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50000"/>
              </a:spcBef>
              <a:spcAft>
                <a:spcPct val="0"/>
              </a:spcAft>
              <a:defRPr/>
            </a:pPr>
            <a:r>
              <a:rPr lang="en-US" sz="4000" b="1" dirty="0">
                <a:solidFill>
                  <a:srgbClr val="FFFFFF"/>
                </a:solidFill>
                <a:latin typeface="Arial"/>
                <a:cs typeface="Arial"/>
              </a:rPr>
              <a:t>REVIEW QUIZ on Micah</a:t>
            </a:r>
          </a:p>
          <a:p>
            <a:pPr defTabSz="914400" fontAlgn="base">
              <a:lnSpc>
                <a:spcPct val="90000"/>
              </a:lnSpc>
              <a:spcBef>
                <a:spcPct val="50000"/>
              </a:spcBef>
              <a:spcAft>
                <a:spcPct val="0"/>
              </a:spcAft>
              <a:buFontTx/>
              <a:buAutoNum type="arabicPeriod"/>
              <a:defRPr/>
            </a:pPr>
            <a:r>
              <a:rPr lang="en-US" sz="3600" b="1" dirty="0">
                <a:solidFill>
                  <a:srgbClr val="FFFFFF"/>
                </a:solidFill>
                <a:latin typeface="Arial"/>
                <a:cs typeface="Arial"/>
              </a:rPr>
              <a:t>Micah was from the </a:t>
            </a:r>
            <a:r>
              <a:rPr lang="en-US" sz="3600" b="1" u="sng" dirty="0">
                <a:solidFill>
                  <a:srgbClr val="FFFFFF"/>
                </a:solidFill>
                <a:latin typeface="Arial"/>
                <a:cs typeface="Arial"/>
              </a:rPr>
              <a:t>southern</a:t>
            </a:r>
            <a:r>
              <a:rPr lang="en-US" sz="3600" b="1" dirty="0">
                <a:solidFill>
                  <a:srgbClr val="FFFFFF"/>
                </a:solidFill>
                <a:latin typeface="Arial"/>
                <a:cs typeface="Arial"/>
              </a:rPr>
              <a:t> kingdom.</a:t>
            </a:r>
          </a:p>
          <a:p>
            <a:pPr defTabSz="914400" fontAlgn="base">
              <a:lnSpc>
                <a:spcPct val="90000"/>
              </a:lnSpc>
              <a:spcBef>
                <a:spcPct val="50000"/>
              </a:spcBef>
              <a:spcAft>
                <a:spcPct val="0"/>
              </a:spcAft>
              <a:buFontTx/>
              <a:buAutoNum type="arabicPeriod"/>
              <a:defRPr/>
            </a:pPr>
            <a:r>
              <a:rPr lang="en-US" sz="3600" b="1" dirty="0">
                <a:solidFill>
                  <a:srgbClr val="FFFFFF"/>
                </a:solidFill>
                <a:latin typeface="Arial"/>
                <a:cs typeface="Arial"/>
              </a:rPr>
              <a:t>Micah</a:t>
            </a:r>
            <a:r>
              <a:rPr lang="fr-FR" altLang="ja-JP" sz="3600" b="1" dirty="0">
                <a:solidFill>
                  <a:srgbClr val="FFFFFF"/>
                </a:solidFill>
                <a:latin typeface="Arial"/>
                <a:cs typeface="Arial"/>
              </a:rPr>
              <a:t>'</a:t>
            </a:r>
            <a:r>
              <a:rPr lang="en-US" sz="3600" b="1" dirty="0">
                <a:solidFill>
                  <a:srgbClr val="FFFFFF"/>
                </a:solidFill>
                <a:latin typeface="Arial"/>
                <a:cs typeface="Arial"/>
              </a:rPr>
              <a:t>s name means </a:t>
            </a:r>
            <a:r>
              <a:rPr lang="mr-IN" altLang="ja-JP" sz="3600" b="1" dirty="0">
                <a:solidFill>
                  <a:srgbClr val="FFFFFF"/>
                </a:solidFill>
                <a:latin typeface="Arial"/>
                <a:cs typeface="Arial"/>
              </a:rPr>
              <a:t>"</a:t>
            </a:r>
            <a:r>
              <a:rPr lang="en-US" sz="3600" b="1" dirty="0">
                <a:solidFill>
                  <a:srgbClr val="FFFFFF"/>
                </a:solidFill>
                <a:latin typeface="Arial"/>
                <a:cs typeface="Arial"/>
              </a:rPr>
              <a:t>Who is like ___ ______?</a:t>
            </a:r>
            <a:r>
              <a:rPr lang="mr-IN" altLang="ja-JP" sz="3600" b="1" dirty="0">
                <a:solidFill>
                  <a:srgbClr val="FFFFFF"/>
                </a:solidFill>
                <a:latin typeface="Arial"/>
                <a:cs typeface="Arial"/>
              </a:rPr>
              <a:t>"</a:t>
            </a:r>
            <a:r>
              <a:rPr lang="en-US" sz="3600" b="1" dirty="0">
                <a:solidFill>
                  <a:srgbClr val="FFFFFF"/>
                </a:solidFill>
                <a:latin typeface="Arial"/>
                <a:cs typeface="Arial"/>
              </a:rPr>
              <a:t> </a:t>
            </a:r>
          </a:p>
          <a:p>
            <a:pPr defTabSz="914400" fontAlgn="base">
              <a:lnSpc>
                <a:spcPct val="90000"/>
              </a:lnSpc>
              <a:spcBef>
                <a:spcPct val="50000"/>
              </a:spcBef>
              <a:spcAft>
                <a:spcPct val="0"/>
              </a:spcAft>
              <a:buFontTx/>
              <a:buAutoNum type="arabicPeriod"/>
              <a:defRPr/>
            </a:pPr>
            <a:r>
              <a:rPr lang="en-US" sz="3600" b="1" dirty="0">
                <a:solidFill>
                  <a:srgbClr val="FFFFFF"/>
                </a:solidFill>
                <a:latin typeface="Arial"/>
                <a:cs typeface="Arial"/>
              </a:rPr>
              <a:t>Micah was a contemporary of ______.</a:t>
            </a:r>
          </a:p>
          <a:p>
            <a:pPr defTabSz="914400" fontAlgn="base">
              <a:lnSpc>
                <a:spcPct val="90000"/>
              </a:lnSpc>
              <a:spcBef>
                <a:spcPct val="50000"/>
              </a:spcBef>
              <a:spcAft>
                <a:spcPct val="0"/>
              </a:spcAft>
              <a:buFontTx/>
              <a:buAutoNum type="arabicPeriod"/>
              <a:defRPr/>
            </a:pPr>
            <a:r>
              <a:rPr lang="en-US" sz="3600" b="1" dirty="0">
                <a:solidFill>
                  <a:srgbClr val="FFFFFF"/>
                </a:solidFill>
                <a:latin typeface="Arial"/>
                <a:cs typeface="Arial"/>
              </a:rPr>
              <a:t>This book teaches God</a:t>
            </a:r>
            <a:r>
              <a:rPr lang="fr-FR" altLang="ja-JP" sz="3600" b="1" dirty="0">
                <a:solidFill>
                  <a:srgbClr val="FFFFFF"/>
                </a:solidFill>
                <a:latin typeface="Arial"/>
                <a:cs typeface="Arial"/>
              </a:rPr>
              <a:t>'</a:t>
            </a:r>
            <a:r>
              <a:rPr lang="en-US" sz="3600" b="1" dirty="0">
                <a:solidFill>
                  <a:srgbClr val="FFFFFF"/>
                </a:solidFill>
                <a:latin typeface="Arial"/>
                <a:cs typeface="Arial"/>
              </a:rPr>
              <a:t>s concern for social ______. </a:t>
            </a:r>
          </a:p>
          <a:p>
            <a:pPr defTabSz="914400" fontAlgn="base">
              <a:lnSpc>
                <a:spcPct val="90000"/>
              </a:lnSpc>
              <a:spcBef>
                <a:spcPct val="50000"/>
              </a:spcBef>
              <a:spcAft>
                <a:spcPct val="0"/>
              </a:spcAft>
              <a:buFontTx/>
              <a:buAutoNum type="arabicPeriod"/>
              <a:defRPr/>
            </a:pPr>
            <a:endParaRPr lang="en-US" sz="3600" b="1" dirty="0">
              <a:solidFill>
                <a:srgbClr val="FFFFFF"/>
              </a:solidFill>
              <a:latin typeface="Arial"/>
              <a:cs typeface="Arial"/>
            </a:endParaRPr>
          </a:p>
        </p:txBody>
      </p:sp>
    </p:spTree>
    <p:extLst>
      <p:ext uri="{BB962C8B-B14F-4D97-AF65-F5344CB8AC3E}">
        <p14:creationId xmlns:p14="http://schemas.microsoft.com/office/powerpoint/2010/main" val="1051699777"/>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52458392"/>
              </p:ext>
            </p:extLst>
          </p:nvPr>
        </p:nvGraphicFramePr>
        <p:xfrm>
          <a:off x="0" y="44450"/>
          <a:ext cx="9090025" cy="5878513"/>
        </p:xfrm>
        <a:graphic>
          <a:graphicData uri="http://schemas.openxmlformats.org/drawingml/2006/table">
            <a:tbl>
              <a:tblPr/>
              <a:tblGrid>
                <a:gridCol w="3347864">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gridCol w="2172717">
                  <a:extLst>
                    <a:ext uri="{9D8B030D-6E8A-4147-A177-3AD203B41FA5}">
                      <a16:colId xmlns:a16="http://schemas.microsoft.com/office/drawing/2014/main" val="20002"/>
                    </a:ext>
                  </a:extLst>
                </a:gridCol>
                <a:gridCol w="2273300">
                  <a:extLst>
                    <a:ext uri="{9D8B030D-6E8A-4147-A177-3AD203B41FA5}">
                      <a16:colId xmlns:a16="http://schemas.microsoft.com/office/drawing/2014/main" val="20003"/>
                    </a:ext>
                  </a:extLst>
                </a:gridCol>
              </a:tblGrid>
              <a:tr h="518160">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dirty="0">
                          <a:ln>
                            <a:noFill/>
                          </a:ln>
                          <a:solidFill>
                            <a:srgbClr val="FFFFFF"/>
                          </a:solidFill>
                          <a:effectLst/>
                          <a:latin typeface="Arial"/>
                          <a:ea typeface="ＭＳ Ｐゴシック" charset="0"/>
                          <a:cs typeface="Arial"/>
                        </a:rPr>
                        <a:t>Prophets to Judah, Israel, Edom, and Assyria</a:t>
                      </a:r>
                      <a:endParaRPr kumimoji="0" lang="en-US" sz="2800" b="1" i="0" u="none" strike="noStrike" cap="none" normalizeH="0" baseline="0" dirty="0">
                        <a:ln>
                          <a:noFill/>
                        </a:ln>
                        <a:solidFill>
                          <a:srgbClr val="FFFFFF"/>
                        </a:solidFill>
                        <a:effectLst/>
                        <a:latin typeface="Arial"/>
                        <a:ea typeface="ＭＳ Ｐゴシック" charset="0"/>
                        <a:cs typeface="Arial"/>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010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Arial"/>
                          <a:ea typeface="ＭＳ Ｐゴシック" charset="0"/>
                          <a:cs typeface="Arial"/>
                        </a:rPr>
                        <a:t>Prophets </a:t>
                      </a:r>
                      <a:br>
                        <a:rPr kumimoji="0" lang="en-US" sz="2000" b="1" i="0" u="none" strike="noStrike" cap="none" normalizeH="0" baseline="0" dirty="0">
                          <a:ln>
                            <a:noFill/>
                          </a:ln>
                          <a:solidFill>
                            <a:schemeClr val="bg1"/>
                          </a:solidFill>
                          <a:effectLst/>
                          <a:latin typeface="Arial"/>
                          <a:ea typeface="ＭＳ Ｐゴシック" charset="0"/>
                          <a:cs typeface="Arial"/>
                        </a:rPr>
                      </a:br>
                      <a:r>
                        <a:rPr kumimoji="0" lang="en-US" sz="2000" b="1" i="0" u="none" strike="noStrike" cap="none" normalizeH="0" baseline="0" dirty="0">
                          <a:ln>
                            <a:noFill/>
                          </a:ln>
                          <a:solidFill>
                            <a:schemeClr val="bg1"/>
                          </a:solidFill>
                          <a:effectLst/>
                          <a:latin typeface="Arial"/>
                          <a:ea typeface="ＭＳ Ｐゴシック" charset="0"/>
                          <a:cs typeface="Arial"/>
                        </a:rPr>
                        <a:t>to Judah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Arial"/>
                          <a:ea typeface="ＭＳ Ｐゴシック" charset="0"/>
                          <a:cs typeface="Arial"/>
                        </a:rPr>
                        <a:t>Prophets</a:t>
                      </a:r>
                      <a:br>
                        <a:rPr kumimoji="0" lang="en-US" sz="2000" b="1" i="0" u="none" strike="noStrike" cap="none" normalizeH="0" baseline="0" dirty="0">
                          <a:ln>
                            <a:noFill/>
                          </a:ln>
                          <a:solidFill>
                            <a:schemeClr val="bg1"/>
                          </a:solidFill>
                          <a:effectLst/>
                          <a:latin typeface="Arial"/>
                          <a:ea typeface="ＭＳ Ｐゴシック" charset="0"/>
                          <a:cs typeface="Arial"/>
                        </a:rPr>
                      </a:br>
                      <a:r>
                        <a:rPr kumimoji="0" lang="en-US" sz="2000" b="1" i="0" u="none" strike="noStrike" cap="none" normalizeH="0" baseline="0" dirty="0">
                          <a:ln>
                            <a:noFill/>
                          </a:ln>
                          <a:solidFill>
                            <a:schemeClr val="bg1"/>
                          </a:solidFill>
                          <a:effectLst/>
                          <a:latin typeface="Arial"/>
                          <a:ea typeface="ＭＳ Ｐゴシック" charset="0"/>
                          <a:cs typeface="Arial"/>
                        </a:rPr>
                        <a:t>to Israel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bg1"/>
                          </a:solidFill>
                          <a:effectLst/>
                          <a:latin typeface="Arial"/>
                          <a:ea typeface="ＭＳ Ｐゴシック" charset="0"/>
                          <a:cs typeface="Arial"/>
                        </a:rPr>
                        <a:t>Prophets </a:t>
                      </a:r>
                      <a:br>
                        <a:rPr kumimoji="0" lang="en-US" altLang="zh-CN" sz="2000" b="1" i="0" u="none" strike="noStrike" cap="none" normalizeH="0" baseline="0" dirty="0">
                          <a:ln>
                            <a:noFill/>
                          </a:ln>
                          <a:solidFill>
                            <a:schemeClr val="bg1"/>
                          </a:solidFill>
                          <a:effectLst/>
                          <a:latin typeface="Arial"/>
                          <a:ea typeface="ＭＳ Ｐゴシック" charset="0"/>
                          <a:cs typeface="Arial"/>
                        </a:rPr>
                      </a:br>
                      <a:r>
                        <a:rPr kumimoji="0" lang="en-US" altLang="zh-CN" sz="2000" b="1" i="0" u="none" strike="noStrike" cap="none" normalizeH="0" baseline="0" dirty="0">
                          <a:ln>
                            <a:noFill/>
                          </a:ln>
                          <a:solidFill>
                            <a:schemeClr val="bg1"/>
                          </a:solidFill>
                          <a:effectLst/>
                          <a:latin typeface="Arial"/>
                          <a:ea typeface="ＭＳ Ｐゴシック" charset="0"/>
                          <a:cs typeface="Arial"/>
                        </a:rPr>
                        <a:t>to Edom</a:t>
                      </a:r>
                      <a:endParaRPr kumimoji="0" lang="en-US" sz="2000" b="1" i="0" u="none" strike="noStrike" cap="none" normalizeH="0" baseline="0" dirty="0">
                        <a:ln>
                          <a:noFill/>
                        </a:ln>
                        <a:solidFill>
                          <a:schemeClr val="bg1"/>
                        </a:solidFill>
                        <a:effectLst/>
                        <a:latin typeface="Arial"/>
                        <a:ea typeface="ＭＳ Ｐゴシック" charset="0"/>
                        <a:cs typeface="Arial"/>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bg1"/>
                          </a:solidFill>
                          <a:effectLst/>
                          <a:latin typeface="Arial"/>
                          <a:ea typeface="ＭＳ Ｐゴシック" charset="0"/>
                          <a:cs typeface="Arial"/>
                        </a:rPr>
                        <a:t>Prophets </a:t>
                      </a:r>
                      <a:br>
                        <a:rPr kumimoji="0" lang="en-US" altLang="zh-CN" sz="2000" b="1" i="0" u="none" strike="noStrike" cap="none" normalizeH="0" baseline="0" dirty="0">
                          <a:ln>
                            <a:noFill/>
                          </a:ln>
                          <a:solidFill>
                            <a:schemeClr val="bg1"/>
                          </a:solidFill>
                          <a:effectLst/>
                          <a:latin typeface="Arial"/>
                          <a:ea typeface="ＭＳ Ｐゴシック" charset="0"/>
                          <a:cs typeface="Arial"/>
                        </a:rPr>
                      </a:br>
                      <a:r>
                        <a:rPr kumimoji="0" lang="en-US" altLang="zh-CN" sz="2000" b="1" i="0" u="none" strike="noStrike" cap="none" normalizeH="0" baseline="0" dirty="0">
                          <a:ln>
                            <a:noFill/>
                          </a:ln>
                          <a:solidFill>
                            <a:schemeClr val="bg1"/>
                          </a:solidFill>
                          <a:effectLst/>
                          <a:latin typeface="Arial"/>
                          <a:ea typeface="ＭＳ Ｐゴシック" charset="0"/>
                          <a:cs typeface="Arial"/>
                        </a:rPr>
                        <a:t>to Assyria</a:t>
                      </a:r>
                      <a:endParaRPr kumimoji="0" lang="en-US" sz="2000" b="1" i="0" u="none" strike="noStrike" cap="none" normalizeH="0" baseline="0" dirty="0">
                        <a:ln>
                          <a:noFill/>
                        </a:ln>
                        <a:solidFill>
                          <a:schemeClr val="bg1"/>
                        </a:solidFill>
                        <a:effectLst/>
                        <a:latin typeface="Arial"/>
                        <a:ea typeface="ＭＳ Ｐゴシック" charset="0"/>
                        <a:cs typeface="Arial"/>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2271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1" u="none" strike="noStrike" cap="none" normalizeH="0" baseline="0" dirty="0">
                          <a:ln>
                            <a:noFill/>
                          </a:ln>
                          <a:solidFill>
                            <a:srgbClr val="000000"/>
                          </a:solidFill>
                          <a:effectLst/>
                          <a:latin typeface="Arial"/>
                          <a:ea typeface="ＭＳ Ｐゴシック" charset="0"/>
                          <a:cs typeface="Arial"/>
                        </a:rPr>
                        <a:t>Before the Exile—in Judah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000000"/>
                          </a:solidFill>
                          <a:effectLst/>
                          <a:latin typeface="Arial"/>
                          <a:ea typeface="ＭＳ Ｐゴシック" charset="0"/>
                          <a:cs typeface="Arial"/>
                        </a:rPr>
                        <a:t>Habakkuk</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000000"/>
                          </a:solidFill>
                          <a:effectLst/>
                          <a:latin typeface="Arial"/>
                          <a:ea typeface="ＭＳ Ｐゴシック" charset="0"/>
                          <a:cs typeface="Arial"/>
                        </a:rPr>
                        <a:t>Isaiah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Joel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Jeremiah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C00000"/>
                          </a:solidFill>
                          <a:effectLst/>
                          <a:latin typeface="Arial"/>
                          <a:ea typeface="ＭＳ Ｐゴシック" charset="0"/>
                          <a:cs typeface="Arial"/>
                        </a:rPr>
                        <a:t>Micah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Zephaniah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Lamentations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a:ea typeface="ＭＳ Ｐゴシック" charset="0"/>
                          <a:cs typeface="Arial"/>
                        </a:rPr>
                        <a:t>Hosea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Amos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a:ea typeface="ＭＳ Ｐゴシック" charset="0"/>
                          <a:cs typeface="Arial"/>
                        </a:rPr>
                        <a:t>Obadiah</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a:ea typeface="ＭＳ Ｐゴシック" charset="0"/>
                          <a:cs typeface="Arial"/>
                        </a:rPr>
                        <a:t>Jonah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Nahum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2"/>
                  </a:ext>
                </a:extLst>
              </a:tr>
              <a:tr h="1031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1" u="none" strike="noStrike" cap="none" normalizeH="0" baseline="0" dirty="0">
                          <a:ln>
                            <a:noFill/>
                          </a:ln>
                          <a:solidFill>
                            <a:srgbClr val="000000"/>
                          </a:solidFill>
                          <a:effectLst/>
                          <a:latin typeface="Arial"/>
                          <a:ea typeface="ＭＳ Ｐゴシック" charset="0"/>
                          <a:cs typeface="Arial"/>
                        </a:rPr>
                        <a:t>During the Exile—in Babylon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a:ea typeface="ＭＳ Ｐゴシック" charset="0"/>
                          <a:cs typeface="Arial"/>
                        </a:rPr>
                        <a:t>Ezekiel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a:ea typeface="ＭＳ Ｐゴシック" charset="0"/>
                          <a:cs typeface="Arial"/>
                        </a:rPr>
                        <a:t>Daniel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3"/>
                  </a:ext>
                </a:extLst>
              </a:tr>
              <a:tr h="13414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1" u="none" strike="noStrike" cap="none" normalizeH="0" baseline="0" dirty="0">
                          <a:ln>
                            <a:noFill/>
                          </a:ln>
                          <a:solidFill>
                            <a:srgbClr val="000000"/>
                          </a:solidFill>
                          <a:effectLst/>
                          <a:latin typeface="Arial"/>
                          <a:ea typeface="ＭＳ Ｐゴシック" charset="0"/>
                          <a:cs typeface="Arial"/>
                        </a:rPr>
                        <a:t>After the Exile—in Judah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Haggai</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Zechariah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Malachi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a:ea typeface="ＭＳ Ｐゴシック" charset="0"/>
                        <a:cs typeface="Arial"/>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a:ea typeface="ＭＳ Ｐゴシック" charset="0"/>
                        <a:cs typeface="Arial"/>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4"/>
                  </a:ext>
                </a:extLst>
              </a:tr>
            </a:tbl>
          </a:graphicData>
        </a:graphic>
      </p:graphicFrame>
      <p:sp>
        <p:nvSpPr>
          <p:cNvPr id="53249" name="Rectangle 1"/>
          <p:cNvSpPr>
            <a:spLocks noChangeArrowheads="1"/>
          </p:cNvSpPr>
          <p:nvPr/>
        </p:nvSpPr>
        <p:spPr bwMode="auto">
          <a:xfrm>
            <a:off x="2471738" y="1981200"/>
            <a:ext cx="9144000" cy="1588"/>
          </a:xfrm>
          <a:prstGeom prst="rect">
            <a:avLst/>
          </a:prstGeom>
          <a:noFill/>
          <a:ln w="9525">
            <a:noFill/>
            <a:round/>
            <a:headEnd/>
            <a:tailEnd/>
          </a:ln>
          <a:effectLst/>
        </p:spPr>
        <p:txBody>
          <a:bodyPr wrap="none" anchor="ctr"/>
          <a:lstStyle/>
          <a:p>
            <a:pPr defTabSz="449263" fontAlgn="base">
              <a:lnSpc>
                <a:spcPct val="93000"/>
              </a:lnSpc>
              <a:spcBef>
                <a:spcPct val="0"/>
              </a:spcBef>
              <a:spcAft>
                <a:spcPct val="0"/>
              </a:spcAft>
              <a:buClr>
                <a:srgbClr val="FFFFFF"/>
              </a:buClr>
              <a:buSzPct val="100000"/>
              <a:buFont typeface="Arial" charset="0"/>
              <a:buNone/>
              <a:defRPr/>
            </a:pPr>
            <a:endParaRPr lang="en-US" sz="24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14719" name="Text Box 11"/>
          <p:cNvSpPr txBox="1">
            <a:spLocks noChangeArrowheads="1"/>
          </p:cNvSpPr>
          <p:nvPr/>
        </p:nvSpPr>
        <p:spPr bwMode="auto">
          <a:xfrm>
            <a:off x="8386763" y="-26988"/>
            <a:ext cx="722312" cy="460376"/>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fontAlgn="base" hangingPunct="1">
              <a:spcBef>
                <a:spcPts val="1500"/>
              </a:spcBef>
              <a:spcAft>
                <a:spcPct val="0"/>
              </a:spcAft>
              <a:buClr>
                <a:srgbClr val="FFFFFF"/>
              </a:buClr>
              <a:buSzPct val="100000"/>
              <a:buFont typeface="Arial" charset="0"/>
              <a:buNone/>
            </a:pPr>
            <a:r>
              <a:rPr lang="en-GB" b="1">
                <a:solidFill>
                  <a:srgbClr val="FFFFFF"/>
                </a:solidFill>
                <a:latin typeface="Arial" charset="0"/>
                <a:cs typeface="Arial" charset="0"/>
              </a:rPr>
              <a:t>341</a:t>
            </a:r>
          </a:p>
        </p:txBody>
      </p:sp>
      <p:sp>
        <p:nvSpPr>
          <p:cNvPr id="3" name="Title 2"/>
          <p:cNvSpPr>
            <a:spLocks noGrp="1"/>
          </p:cNvSpPr>
          <p:nvPr>
            <p:ph type="title" idx="4294967295"/>
          </p:nvPr>
        </p:nvSpPr>
        <p:spPr>
          <a:xfrm>
            <a:off x="0" y="6056113"/>
            <a:ext cx="9144000" cy="673100"/>
          </a:xfrm>
        </p:spPr>
        <p:txBody>
          <a:bodyPr/>
          <a:lstStyle/>
          <a:p>
            <a:pPr eaLnBrk="1" hangingPunct="1">
              <a:defRPr/>
            </a:pPr>
            <a:r>
              <a:rPr lang="en-US" altLang="zh-CN" sz="4000" i="1" kern="1200" dirty="0">
                <a:solidFill>
                  <a:srgbClr val="FFFFFF"/>
                </a:solidFill>
                <a:effectLst>
                  <a:outerShdw blurRad="38100" dist="38100" dir="2700000" algn="tl" rotWithShape="0">
                    <a:srgbClr val="000000"/>
                  </a:outerShdw>
                </a:effectLst>
                <a:ea typeface="ＭＳ Ｐゴシック"/>
                <a:cs typeface="+mn-cs"/>
              </a:rPr>
              <a:t>Who Wrote About Whom?</a:t>
            </a:r>
            <a:endParaRPr lang="en-US" dirty="0"/>
          </a:p>
        </p:txBody>
      </p:sp>
      <p:sp>
        <p:nvSpPr>
          <p:cNvPr id="114721" name="Text Box 11"/>
          <p:cNvSpPr txBox="1">
            <a:spLocks noChangeArrowheads="1"/>
          </p:cNvSpPr>
          <p:nvPr/>
        </p:nvSpPr>
        <p:spPr bwMode="auto">
          <a:xfrm>
            <a:off x="5724525" y="4869160"/>
            <a:ext cx="3170238" cy="1017844"/>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fontAlgn="base" hangingPunct="1">
              <a:spcBef>
                <a:spcPts val="1500"/>
              </a:spcBef>
              <a:spcAft>
                <a:spcPct val="0"/>
              </a:spcAft>
              <a:buClr>
                <a:srgbClr val="FFFFFF"/>
              </a:buClr>
              <a:buSzPct val="100000"/>
              <a:buFont typeface="Arial" charset="0"/>
              <a:buNone/>
            </a:pPr>
            <a:r>
              <a:rPr lang="en-GB" sz="2000" b="1" i="1" dirty="0">
                <a:solidFill>
                  <a:srgbClr val="FFFFFF"/>
                </a:solidFill>
                <a:latin typeface="Arial" charset="0"/>
                <a:cs typeface="Arial" charset="0"/>
              </a:rPr>
              <a:t>Adapted from Bible Knowledge Commentary, 1:1027</a:t>
            </a:r>
          </a:p>
        </p:txBody>
      </p:sp>
    </p:spTree>
    <p:extLst>
      <p:ext uri="{BB962C8B-B14F-4D97-AF65-F5344CB8AC3E}">
        <p14:creationId xmlns:p14="http://schemas.microsoft.com/office/powerpoint/2010/main" val="836202178"/>
      </p:ext>
    </p:extLst>
  </p:cSld>
  <p:clrMapOvr>
    <a:masterClrMapping/>
  </p:clrMapOvr>
  <p:transition spd="med">
    <p:randomBar dir="vert"/>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Arial"/>
              <a:ea typeface="ＭＳ Ｐゴシック" charset="0"/>
              <a:cs typeface="Arial"/>
            </a:endParaRPr>
          </a:p>
        </p:txBody>
      </p:sp>
      <p:sp>
        <p:nvSpPr>
          <p:cNvPr id="574467" name="Text Box 3"/>
          <p:cNvSpPr txBox="1">
            <a:spLocks noChangeArrowheads="1"/>
          </p:cNvSpPr>
          <p:nvPr/>
        </p:nvSpPr>
        <p:spPr bwMode="auto">
          <a:xfrm>
            <a:off x="304800" y="306388"/>
            <a:ext cx="8686800" cy="6589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50000"/>
              </a:spcBef>
              <a:spcAft>
                <a:spcPct val="0"/>
              </a:spcAft>
              <a:defRPr/>
            </a:pPr>
            <a:r>
              <a:rPr lang="en-US" sz="4000" b="1" dirty="0">
                <a:solidFill>
                  <a:srgbClr val="FFFFFF"/>
                </a:solidFill>
                <a:latin typeface="Arial"/>
                <a:cs typeface="Arial"/>
              </a:rPr>
              <a:t>REVIEW QUIZ on Micah</a:t>
            </a:r>
          </a:p>
          <a:p>
            <a:pPr defTabSz="914400" fontAlgn="base">
              <a:lnSpc>
                <a:spcPct val="90000"/>
              </a:lnSpc>
              <a:spcBef>
                <a:spcPct val="50000"/>
              </a:spcBef>
              <a:spcAft>
                <a:spcPct val="0"/>
              </a:spcAft>
              <a:buFontTx/>
              <a:buAutoNum type="arabicPeriod"/>
              <a:defRPr/>
            </a:pPr>
            <a:r>
              <a:rPr lang="en-US" sz="3600" b="1" dirty="0">
                <a:solidFill>
                  <a:srgbClr val="FFFFFF"/>
                </a:solidFill>
                <a:latin typeface="Arial"/>
                <a:cs typeface="Arial"/>
              </a:rPr>
              <a:t>Micah was from the </a:t>
            </a:r>
            <a:r>
              <a:rPr lang="en-US" sz="3600" b="1" u="sng" dirty="0">
                <a:solidFill>
                  <a:srgbClr val="FFFFFF"/>
                </a:solidFill>
                <a:latin typeface="Arial"/>
                <a:cs typeface="Arial"/>
              </a:rPr>
              <a:t>southern</a:t>
            </a:r>
            <a:r>
              <a:rPr lang="en-US" sz="3600" b="1" dirty="0">
                <a:solidFill>
                  <a:srgbClr val="FFFFFF"/>
                </a:solidFill>
                <a:latin typeface="Arial"/>
                <a:cs typeface="Arial"/>
              </a:rPr>
              <a:t> kingdom.</a:t>
            </a:r>
          </a:p>
          <a:p>
            <a:pPr defTabSz="914400" fontAlgn="base">
              <a:lnSpc>
                <a:spcPct val="90000"/>
              </a:lnSpc>
              <a:spcBef>
                <a:spcPct val="50000"/>
              </a:spcBef>
              <a:spcAft>
                <a:spcPct val="0"/>
              </a:spcAft>
              <a:buFontTx/>
              <a:buAutoNum type="arabicPeriod"/>
              <a:defRPr/>
            </a:pPr>
            <a:r>
              <a:rPr lang="en-US" sz="3600" b="1" dirty="0">
                <a:solidFill>
                  <a:srgbClr val="FFFFFF"/>
                </a:solidFill>
                <a:latin typeface="Arial"/>
                <a:cs typeface="Arial"/>
              </a:rPr>
              <a:t>Micah</a:t>
            </a:r>
            <a:r>
              <a:rPr lang="fr-FR" altLang="ja-JP" sz="3600" b="1" dirty="0">
                <a:solidFill>
                  <a:srgbClr val="FFFFFF"/>
                </a:solidFill>
                <a:latin typeface="Arial"/>
                <a:cs typeface="Arial"/>
              </a:rPr>
              <a:t>'</a:t>
            </a:r>
            <a:r>
              <a:rPr lang="en-US" sz="3600" b="1" dirty="0">
                <a:solidFill>
                  <a:srgbClr val="FFFFFF"/>
                </a:solidFill>
                <a:latin typeface="Arial"/>
                <a:cs typeface="Arial"/>
              </a:rPr>
              <a:t>s name means </a:t>
            </a:r>
            <a:r>
              <a:rPr lang="mr-IN" altLang="ja-JP" sz="3600" b="1" dirty="0">
                <a:solidFill>
                  <a:srgbClr val="FFFFFF"/>
                </a:solidFill>
                <a:latin typeface="Arial"/>
                <a:cs typeface="Arial"/>
              </a:rPr>
              <a:t>"</a:t>
            </a:r>
            <a:r>
              <a:rPr lang="en-US" sz="3600" b="1" dirty="0">
                <a:solidFill>
                  <a:srgbClr val="FFFFFF"/>
                </a:solidFill>
                <a:latin typeface="Arial"/>
                <a:cs typeface="Arial"/>
              </a:rPr>
              <a:t>Who is like </a:t>
            </a:r>
            <a:br>
              <a:rPr lang="en-US" sz="3600" b="1" dirty="0">
                <a:solidFill>
                  <a:srgbClr val="FFFFFF"/>
                </a:solidFill>
                <a:latin typeface="Arial"/>
                <a:cs typeface="Arial"/>
              </a:rPr>
            </a:br>
            <a:r>
              <a:rPr lang="en-US" sz="3600" b="1" u="sng" dirty="0">
                <a:solidFill>
                  <a:srgbClr val="FFFFFF"/>
                </a:solidFill>
                <a:latin typeface="Arial"/>
                <a:cs typeface="Arial"/>
              </a:rPr>
              <a:t>the</a:t>
            </a:r>
            <a:r>
              <a:rPr lang="en-US" sz="3600" b="1" dirty="0">
                <a:solidFill>
                  <a:srgbClr val="FFFFFF"/>
                </a:solidFill>
                <a:latin typeface="Arial"/>
                <a:cs typeface="Arial"/>
              </a:rPr>
              <a:t> </a:t>
            </a:r>
            <a:r>
              <a:rPr lang="en-US" sz="3600" b="1" u="sng" dirty="0">
                <a:solidFill>
                  <a:srgbClr val="FFFFFF"/>
                </a:solidFill>
                <a:latin typeface="Arial"/>
                <a:cs typeface="Arial"/>
              </a:rPr>
              <a:t>Lord</a:t>
            </a:r>
            <a:r>
              <a:rPr lang="en-US" sz="3600" b="1" dirty="0">
                <a:solidFill>
                  <a:srgbClr val="FFFFFF"/>
                </a:solidFill>
                <a:latin typeface="Arial"/>
                <a:cs typeface="Arial"/>
              </a:rPr>
              <a:t>?</a:t>
            </a:r>
            <a:r>
              <a:rPr lang="mr-IN" altLang="ja-JP" sz="3600" b="1" dirty="0">
                <a:solidFill>
                  <a:srgbClr val="FFFFFF"/>
                </a:solidFill>
                <a:latin typeface="Arial"/>
                <a:cs typeface="Arial"/>
              </a:rPr>
              <a:t>"</a:t>
            </a:r>
            <a:r>
              <a:rPr lang="en-US" sz="3600" b="1" dirty="0">
                <a:solidFill>
                  <a:srgbClr val="FFFFFF"/>
                </a:solidFill>
                <a:latin typeface="Arial"/>
                <a:cs typeface="Arial"/>
              </a:rPr>
              <a:t> </a:t>
            </a:r>
          </a:p>
          <a:p>
            <a:pPr defTabSz="914400" fontAlgn="base">
              <a:lnSpc>
                <a:spcPct val="90000"/>
              </a:lnSpc>
              <a:spcBef>
                <a:spcPct val="50000"/>
              </a:spcBef>
              <a:spcAft>
                <a:spcPct val="0"/>
              </a:spcAft>
              <a:buFontTx/>
              <a:buAutoNum type="arabicPeriod"/>
              <a:defRPr/>
            </a:pPr>
            <a:r>
              <a:rPr lang="en-US" sz="3600" b="1" dirty="0">
                <a:solidFill>
                  <a:srgbClr val="FFFFFF"/>
                </a:solidFill>
                <a:latin typeface="Arial"/>
                <a:cs typeface="Arial"/>
              </a:rPr>
              <a:t>Micah was a contemporary of ______.</a:t>
            </a:r>
          </a:p>
          <a:p>
            <a:pPr defTabSz="914400" fontAlgn="base">
              <a:lnSpc>
                <a:spcPct val="90000"/>
              </a:lnSpc>
              <a:spcBef>
                <a:spcPct val="50000"/>
              </a:spcBef>
              <a:spcAft>
                <a:spcPct val="0"/>
              </a:spcAft>
              <a:buFontTx/>
              <a:buAutoNum type="arabicPeriod"/>
              <a:defRPr/>
            </a:pPr>
            <a:r>
              <a:rPr lang="en-US" sz="3600" b="1" dirty="0">
                <a:solidFill>
                  <a:srgbClr val="FFFFFF"/>
                </a:solidFill>
                <a:latin typeface="Arial"/>
                <a:cs typeface="Arial"/>
              </a:rPr>
              <a:t>This book teaches God</a:t>
            </a:r>
            <a:r>
              <a:rPr lang="fr-FR" altLang="ja-JP" sz="3600" b="1" dirty="0">
                <a:solidFill>
                  <a:srgbClr val="FFFFFF"/>
                </a:solidFill>
                <a:latin typeface="Arial"/>
                <a:cs typeface="Arial"/>
              </a:rPr>
              <a:t>'</a:t>
            </a:r>
            <a:r>
              <a:rPr lang="en-US" sz="3600" b="1" dirty="0">
                <a:solidFill>
                  <a:srgbClr val="FFFFFF"/>
                </a:solidFill>
                <a:latin typeface="Arial"/>
                <a:cs typeface="Arial"/>
              </a:rPr>
              <a:t>s concern for social ______. </a:t>
            </a:r>
          </a:p>
          <a:p>
            <a:pPr defTabSz="914400" fontAlgn="base">
              <a:lnSpc>
                <a:spcPct val="90000"/>
              </a:lnSpc>
              <a:spcBef>
                <a:spcPct val="50000"/>
              </a:spcBef>
              <a:spcAft>
                <a:spcPct val="0"/>
              </a:spcAft>
              <a:buFontTx/>
              <a:buAutoNum type="arabicPeriod"/>
              <a:defRPr/>
            </a:pPr>
            <a:endParaRPr lang="en-US" sz="3600" b="1" dirty="0">
              <a:solidFill>
                <a:srgbClr val="FFFFFF"/>
              </a:solidFill>
              <a:latin typeface="Arial"/>
              <a:cs typeface="Arial"/>
            </a:endParaRPr>
          </a:p>
        </p:txBody>
      </p:sp>
    </p:spTree>
    <p:extLst>
      <p:ext uri="{BB962C8B-B14F-4D97-AF65-F5344CB8AC3E}">
        <p14:creationId xmlns:p14="http://schemas.microsoft.com/office/powerpoint/2010/main" val="1102990101"/>
      </p:ext>
    </p:extLst>
  </p:cSld>
  <p:clrMapOvr>
    <a:masterClrMapping/>
  </p:clrMapOvr>
  <p:transition spd="slow"/>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Arial"/>
              <a:ea typeface="ＭＳ Ｐゴシック" charset="0"/>
              <a:cs typeface="Arial"/>
            </a:endParaRPr>
          </a:p>
        </p:txBody>
      </p:sp>
      <p:sp>
        <p:nvSpPr>
          <p:cNvPr id="575491" name="Text Box 3"/>
          <p:cNvSpPr txBox="1">
            <a:spLocks noChangeArrowheads="1"/>
          </p:cNvSpPr>
          <p:nvPr/>
        </p:nvSpPr>
        <p:spPr bwMode="auto">
          <a:xfrm>
            <a:off x="304800" y="306388"/>
            <a:ext cx="8686800" cy="6589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50000"/>
              </a:spcBef>
              <a:spcAft>
                <a:spcPct val="0"/>
              </a:spcAft>
              <a:defRPr/>
            </a:pPr>
            <a:r>
              <a:rPr lang="en-US" sz="4000" b="1" dirty="0">
                <a:solidFill>
                  <a:srgbClr val="FFFFFF"/>
                </a:solidFill>
                <a:latin typeface="Arial"/>
                <a:cs typeface="Arial"/>
              </a:rPr>
              <a:t>REVIEW QUIZ on Micah</a:t>
            </a:r>
          </a:p>
          <a:p>
            <a:pPr defTabSz="914400" fontAlgn="base">
              <a:lnSpc>
                <a:spcPct val="90000"/>
              </a:lnSpc>
              <a:spcBef>
                <a:spcPct val="50000"/>
              </a:spcBef>
              <a:spcAft>
                <a:spcPct val="0"/>
              </a:spcAft>
              <a:buFontTx/>
              <a:buAutoNum type="arabicPeriod"/>
              <a:defRPr/>
            </a:pPr>
            <a:r>
              <a:rPr lang="en-US" sz="3600" b="1" dirty="0">
                <a:solidFill>
                  <a:srgbClr val="FFFFFF"/>
                </a:solidFill>
                <a:latin typeface="Arial"/>
                <a:cs typeface="Arial"/>
              </a:rPr>
              <a:t>Micah was from the </a:t>
            </a:r>
            <a:r>
              <a:rPr lang="en-US" sz="3600" b="1" u="sng" dirty="0">
                <a:solidFill>
                  <a:srgbClr val="FFFFFF"/>
                </a:solidFill>
                <a:latin typeface="Arial"/>
                <a:cs typeface="Arial"/>
              </a:rPr>
              <a:t>southern</a:t>
            </a:r>
            <a:r>
              <a:rPr lang="en-US" sz="3600" b="1" dirty="0">
                <a:solidFill>
                  <a:srgbClr val="FFFFFF"/>
                </a:solidFill>
                <a:latin typeface="Arial"/>
                <a:cs typeface="Arial"/>
              </a:rPr>
              <a:t> kingdom.</a:t>
            </a:r>
          </a:p>
          <a:p>
            <a:pPr defTabSz="914400" fontAlgn="base">
              <a:lnSpc>
                <a:spcPct val="90000"/>
              </a:lnSpc>
              <a:spcBef>
                <a:spcPct val="50000"/>
              </a:spcBef>
              <a:spcAft>
                <a:spcPct val="0"/>
              </a:spcAft>
              <a:buFontTx/>
              <a:buAutoNum type="arabicPeriod"/>
              <a:defRPr/>
            </a:pPr>
            <a:r>
              <a:rPr lang="en-US" sz="3600" b="1" dirty="0">
                <a:solidFill>
                  <a:srgbClr val="FFFFFF"/>
                </a:solidFill>
                <a:latin typeface="Arial"/>
                <a:cs typeface="Arial"/>
              </a:rPr>
              <a:t>Micah</a:t>
            </a:r>
            <a:r>
              <a:rPr lang="fr-FR" altLang="ja-JP" sz="3600" b="1" dirty="0">
                <a:solidFill>
                  <a:srgbClr val="FFFFFF"/>
                </a:solidFill>
                <a:latin typeface="Arial"/>
                <a:cs typeface="Arial"/>
              </a:rPr>
              <a:t>'</a:t>
            </a:r>
            <a:r>
              <a:rPr lang="en-US" sz="3600" b="1" dirty="0">
                <a:solidFill>
                  <a:srgbClr val="FFFFFF"/>
                </a:solidFill>
                <a:latin typeface="Arial"/>
                <a:cs typeface="Arial"/>
              </a:rPr>
              <a:t>s name means </a:t>
            </a:r>
            <a:r>
              <a:rPr lang="mr-IN" altLang="ja-JP" sz="3600" b="1" dirty="0">
                <a:solidFill>
                  <a:srgbClr val="FFFFFF"/>
                </a:solidFill>
                <a:latin typeface="Arial"/>
                <a:cs typeface="Arial"/>
              </a:rPr>
              <a:t>"</a:t>
            </a:r>
            <a:r>
              <a:rPr lang="en-US" sz="3600" b="1" dirty="0">
                <a:solidFill>
                  <a:srgbClr val="FFFFFF"/>
                </a:solidFill>
                <a:latin typeface="Arial"/>
                <a:cs typeface="Arial"/>
              </a:rPr>
              <a:t>Who is like </a:t>
            </a:r>
            <a:br>
              <a:rPr lang="en-US" sz="3600" b="1" dirty="0">
                <a:solidFill>
                  <a:srgbClr val="FFFFFF"/>
                </a:solidFill>
                <a:latin typeface="Arial"/>
                <a:cs typeface="Arial"/>
              </a:rPr>
            </a:br>
            <a:r>
              <a:rPr lang="en-US" sz="3600" b="1" u="sng" dirty="0">
                <a:solidFill>
                  <a:srgbClr val="FFFFFF"/>
                </a:solidFill>
                <a:latin typeface="Arial"/>
                <a:cs typeface="Arial"/>
              </a:rPr>
              <a:t>the</a:t>
            </a:r>
            <a:r>
              <a:rPr lang="en-US" sz="3600" b="1" dirty="0">
                <a:solidFill>
                  <a:srgbClr val="FFFFFF"/>
                </a:solidFill>
                <a:latin typeface="Arial"/>
                <a:cs typeface="Arial"/>
              </a:rPr>
              <a:t> </a:t>
            </a:r>
            <a:r>
              <a:rPr lang="en-US" sz="3600" b="1" u="sng" dirty="0">
                <a:solidFill>
                  <a:srgbClr val="FFFFFF"/>
                </a:solidFill>
                <a:latin typeface="Arial"/>
                <a:cs typeface="Arial"/>
              </a:rPr>
              <a:t>Lord</a:t>
            </a:r>
            <a:r>
              <a:rPr lang="en-US" sz="3600" b="1" dirty="0">
                <a:solidFill>
                  <a:srgbClr val="FFFFFF"/>
                </a:solidFill>
                <a:latin typeface="Arial"/>
                <a:cs typeface="Arial"/>
              </a:rPr>
              <a:t>?</a:t>
            </a:r>
            <a:r>
              <a:rPr lang="mr-IN" altLang="ja-JP" sz="3600" b="1" dirty="0">
                <a:solidFill>
                  <a:srgbClr val="FFFFFF"/>
                </a:solidFill>
                <a:latin typeface="Arial"/>
                <a:cs typeface="Arial"/>
              </a:rPr>
              <a:t>"</a:t>
            </a:r>
            <a:r>
              <a:rPr lang="en-US" sz="3600" b="1" dirty="0">
                <a:solidFill>
                  <a:srgbClr val="FFFFFF"/>
                </a:solidFill>
                <a:latin typeface="Arial"/>
                <a:cs typeface="Arial"/>
              </a:rPr>
              <a:t> </a:t>
            </a:r>
          </a:p>
          <a:p>
            <a:pPr defTabSz="914400" fontAlgn="base">
              <a:lnSpc>
                <a:spcPct val="90000"/>
              </a:lnSpc>
              <a:spcBef>
                <a:spcPct val="50000"/>
              </a:spcBef>
              <a:spcAft>
                <a:spcPct val="0"/>
              </a:spcAft>
              <a:buFontTx/>
              <a:buAutoNum type="arabicPeriod"/>
              <a:defRPr/>
            </a:pPr>
            <a:r>
              <a:rPr lang="en-US" sz="3600" b="1" dirty="0">
                <a:solidFill>
                  <a:srgbClr val="FFFFFF"/>
                </a:solidFill>
                <a:latin typeface="Arial"/>
                <a:cs typeface="Arial"/>
              </a:rPr>
              <a:t>Micah was a contemporary of </a:t>
            </a:r>
            <a:br>
              <a:rPr lang="en-US" sz="3600" b="1" dirty="0">
                <a:solidFill>
                  <a:srgbClr val="FFFFFF"/>
                </a:solidFill>
                <a:latin typeface="Arial"/>
                <a:cs typeface="Arial"/>
              </a:rPr>
            </a:br>
            <a:r>
              <a:rPr lang="en-US" sz="3600" b="1" u="sng" dirty="0">
                <a:solidFill>
                  <a:srgbClr val="FFFFFF"/>
                </a:solidFill>
                <a:latin typeface="Arial"/>
                <a:cs typeface="Arial"/>
              </a:rPr>
              <a:t>Isaiah</a:t>
            </a:r>
            <a:r>
              <a:rPr lang="en-US" sz="3600" b="1" dirty="0">
                <a:solidFill>
                  <a:srgbClr val="FFFFFF"/>
                </a:solidFill>
                <a:latin typeface="Arial"/>
                <a:cs typeface="Arial"/>
              </a:rPr>
              <a:t>.</a:t>
            </a:r>
          </a:p>
          <a:p>
            <a:pPr defTabSz="914400" fontAlgn="base">
              <a:lnSpc>
                <a:spcPct val="90000"/>
              </a:lnSpc>
              <a:spcBef>
                <a:spcPct val="50000"/>
              </a:spcBef>
              <a:spcAft>
                <a:spcPct val="0"/>
              </a:spcAft>
              <a:buFontTx/>
              <a:buAutoNum type="arabicPeriod"/>
              <a:defRPr/>
            </a:pPr>
            <a:r>
              <a:rPr lang="en-US" sz="3600" b="1" dirty="0">
                <a:solidFill>
                  <a:srgbClr val="FFFFFF"/>
                </a:solidFill>
                <a:latin typeface="Arial"/>
                <a:cs typeface="Arial"/>
              </a:rPr>
              <a:t>This book teaches God</a:t>
            </a:r>
            <a:r>
              <a:rPr lang="fr-FR" altLang="ja-JP" sz="3600" b="1" dirty="0">
                <a:solidFill>
                  <a:srgbClr val="FFFFFF"/>
                </a:solidFill>
                <a:latin typeface="Arial"/>
                <a:cs typeface="Arial"/>
              </a:rPr>
              <a:t>'</a:t>
            </a:r>
            <a:r>
              <a:rPr lang="en-US" sz="3600" b="1" dirty="0">
                <a:solidFill>
                  <a:srgbClr val="FFFFFF"/>
                </a:solidFill>
                <a:latin typeface="Arial"/>
                <a:cs typeface="Arial"/>
              </a:rPr>
              <a:t>s concern for social ______. </a:t>
            </a:r>
          </a:p>
          <a:p>
            <a:pPr defTabSz="914400" fontAlgn="base">
              <a:lnSpc>
                <a:spcPct val="90000"/>
              </a:lnSpc>
              <a:spcBef>
                <a:spcPct val="50000"/>
              </a:spcBef>
              <a:spcAft>
                <a:spcPct val="0"/>
              </a:spcAft>
              <a:buFontTx/>
              <a:buAutoNum type="arabicPeriod"/>
              <a:defRPr/>
            </a:pPr>
            <a:endParaRPr lang="en-US" sz="3600" b="1" dirty="0">
              <a:solidFill>
                <a:srgbClr val="FFFFFF"/>
              </a:solidFill>
              <a:latin typeface="Arial"/>
              <a:cs typeface="Arial"/>
            </a:endParaRPr>
          </a:p>
        </p:txBody>
      </p:sp>
    </p:spTree>
    <p:extLst>
      <p:ext uri="{BB962C8B-B14F-4D97-AF65-F5344CB8AC3E}">
        <p14:creationId xmlns:p14="http://schemas.microsoft.com/office/powerpoint/2010/main" val="2131989473"/>
      </p:ext>
    </p:extLst>
  </p:cSld>
  <p:clrMapOvr>
    <a:masterClrMapping/>
  </p:clrMapOvr>
  <p:transition spd="slow"/>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Arial"/>
              <a:ea typeface="ＭＳ Ｐゴシック" charset="0"/>
              <a:cs typeface="Arial"/>
            </a:endParaRPr>
          </a:p>
        </p:txBody>
      </p:sp>
      <p:sp>
        <p:nvSpPr>
          <p:cNvPr id="576515" name="Text Box 3"/>
          <p:cNvSpPr txBox="1">
            <a:spLocks noChangeArrowheads="1"/>
          </p:cNvSpPr>
          <p:nvPr/>
        </p:nvSpPr>
        <p:spPr bwMode="auto">
          <a:xfrm>
            <a:off x="304800" y="306388"/>
            <a:ext cx="8686800" cy="6589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50000"/>
              </a:spcBef>
              <a:spcAft>
                <a:spcPct val="0"/>
              </a:spcAft>
              <a:defRPr/>
            </a:pPr>
            <a:r>
              <a:rPr lang="en-US" sz="4000" b="1" dirty="0">
                <a:solidFill>
                  <a:srgbClr val="FFFFFF"/>
                </a:solidFill>
                <a:latin typeface="Arial"/>
                <a:cs typeface="Arial"/>
              </a:rPr>
              <a:t>REVIEW QUIZ on Micah</a:t>
            </a:r>
          </a:p>
          <a:p>
            <a:pPr defTabSz="914400" fontAlgn="base">
              <a:lnSpc>
                <a:spcPct val="90000"/>
              </a:lnSpc>
              <a:spcBef>
                <a:spcPct val="50000"/>
              </a:spcBef>
              <a:spcAft>
                <a:spcPct val="0"/>
              </a:spcAft>
              <a:buFontTx/>
              <a:buAutoNum type="arabicPeriod"/>
              <a:defRPr/>
            </a:pPr>
            <a:r>
              <a:rPr lang="en-US" sz="3600" b="1" dirty="0">
                <a:solidFill>
                  <a:srgbClr val="FFFFFF"/>
                </a:solidFill>
                <a:latin typeface="Arial"/>
                <a:cs typeface="Arial"/>
              </a:rPr>
              <a:t>Micah was from the </a:t>
            </a:r>
            <a:r>
              <a:rPr lang="en-US" sz="3600" b="1" u="sng" dirty="0">
                <a:solidFill>
                  <a:srgbClr val="FFFFFF"/>
                </a:solidFill>
                <a:latin typeface="Arial"/>
                <a:cs typeface="Arial"/>
              </a:rPr>
              <a:t>southern</a:t>
            </a:r>
            <a:r>
              <a:rPr lang="en-US" sz="3600" b="1" dirty="0">
                <a:solidFill>
                  <a:srgbClr val="FFFFFF"/>
                </a:solidFill>
                <a:latin typeface="Arial"/>
                <a:cs typeface="Arial"/>
              </a:rPr>
              <a:t> kingdom.</a:t>
            </a:r>
          </a:p>
          <a:p>
            <a:pPr defTabSz="914400" fontAlgn="base">
              <a:lnSpc>
                <a:spcPct val="90000"/>
              </a:lnSpc>
              <a:spcBef>
                <a:spcPct val="50000"/>
              </a:spcBef>
              <a:spcAft>
                <a:spcPct val="0"/>
              </a:spcAft>
              <a:buFontTx/>
              <a:buAutoNum type="arabicPeriod"/>
              <a:defRPr/>
            </a:pPr>
            <a:r>
              <a:rPr lang="en-US" sz="3600" b="1" dirty="0">
                <a:solidFill>
                  <a:srgbClr val="FFFFFF"/>
                </a:solidFill>
                <a:latin typeface="Arial"/>
                <a:cs typeface="Arial"/>
              </a:rPr>
              <a:t>Micah</a:t>
            </a:r>
            <a:r>
              <a:rPr lang="fr-FR" altLang="ja-JP" sz="3600" b="1" dirty="0">
                <a:solidFill>
                  <a:srgbClr val="FFFFFF"/>
                </a:solidFill>
                <a:latin typeface="Arial"/>
                <a:cs typeface="Arial"/>
              </a:rPr>
              <a:t>'</a:t>
            </a:r>
            <a:r>
              <a:rPr lang="en-US" sz="3600" b="1" dirty="0">
                <a:solidFill>
                  <a:srgbClr val="FFFFFF"/>
                </a:solidFill>
                <a:latin typeface="Arial"/>
                <a:cs typeface="Arial"/>
              </a:rPr>
              <a:t>s name means </a:t>
            </a:r>
            <a:r>
              <a:rPr lang="mr-IN" altLang="ja-JP" sz="3600" b="1" dirty="0">
                <a:solidFill>
                  <a:srgbClr val="FFFFFF"/>
                </a:solidFill>
                <a:latin typeface="Arial"/>
                <a:cs typeface="Arial"/>
              </a:rPr>
              <a:t>"</a:t>
            </a:r>
            <a:r>
              <a:rPr lang="en-US" sz="3600" b="1" dirty="0">
                <a:solidFill>
                  <a:srgbClr val="FFFFFF"/>
                </a:solidFill>
                <a:latin typeface="Arial"/>
                <a:cs typeface="Arial"/>
              </a:rPr>
              <a:t>Who is like </a:t>
            </a:r>
            <a:br>
              <a:rPr lang="en-US" sz="3600" b="1" dirty="0">
                <a:solidFill>
                  <a:srgbClr val="FFFFFF"/>
                </a:solidFill>
                <a:latin typeface="Arial"/>
                <a:cs typeface="Arial"/>
              </a:rPr>
            </a:br>
            <a:r>
              <a:rPr lang="en-US" sz="3600" b="1" u="sng" dirty="0">
                <a:solidFill>
                  <a:srgbClr val="FFFFFF"/>
                </a:solidFill>
                <a:latin typeface="Arial"/>
                <a:cs typeface="Arial"/>
              </a:rPr>
              <a:t>the</a:t>
            </a:r>
            <a:r>
              <a:rPr lang="en-US" sz="3600" b="1" dirty="0">
                <a:solidFill>
                  <a:srgbClr val="FFFFFF"/>
                </a:solidFill>
                <a:latin typeface="Arial"/>
                <a:cs typeface="Arial"/>
              </a:rPr>
              <a:t> </a:t>
            </a:r>
            <a:r>
              <a:rPr lang="en-US" sz="3600" b="1" u="sng" dirty="0">
                <a:solidFill>
                  <a:srgbClr val="FFFFFF"/>
                </a:solidFill>
                <a:latin typeface="Arial"/>
                <a:cs typeface="Arial"/>
              </a:rPr>
              <a:t>Lord</a:t>
            </a:r>
            <a:r>
              <a:rPr lang="en-US" sz="3600" b="1" dirty="0">
                <a:solidFill>
                  <a:srgbClr val="FFFFFF"/>
                </a:solidFill>
                <a:latin typeface="Arial"/>
                <a:cs typeface="Arial"/>
              </a:rPr>
              <a:t>?</a:t>
            </a:r>
            <a:r>
              <a:rPr lang="mr-IN" altLang="ja-JP" sz="3600" b="1" dirty="0">
                <a:solidFill>
                  <a:srgbClr val="FFFFFF"/>
                </a:solidFill>
                <a:latin typeface="Arial"/>
                <a:cs typeface="Arial"/>
              </a:rPr>
              <a:t>"</a:t>
            </a:r>
            <a:r>
              <a:rPr lang="en-US" sz="3600" b="1" dirty="0">
                <a:solidFill>
                  <a:srgbClr val="FFFFFF"/>
                </a:solidFill>
                <a:latin typeface="Arial"/>
                <a:cs typeface="Arial"/>
              </a:rPr>
              <a:t> </a:t>
            </a:r>
          </a:p>
          <a:p>
            <a:pPr defTabSz="914400" fontAlgn="base">
              <a:lnSpc>
                <a:spcPct val="90000"/>
              </a:lnSpc>
              <a:spcBef>
                <a:spcPct val="50000"/>
              </a:spcBef>
              <a:spcAft>
                <a:spcPct val="0"/>
              </a:spcAft>
              <a:buFontTx/>
              <a:buAutoNum type="arabicPeriod"/>
              <a:defRPr/>
            </a:pPr>
            <a:r>
              <a:rPr lang="en-US" sz="3600" b="1" dirty="0">
                <a:solidFill>
                  <a:srgbClr val="FFFFFF"/>
                </a:solidFill>
                <a:latin typeface="Arial"/>
                <a:cs typeface="Arial"/>
              </a:rPr>
              <a:t>Micah was a contemporary of </a:t>
            </a:r>
            <a:br>
              <a:rPr lang="en-US" sz="3600" b="1" dirty="0">
                <a:solidFill>
                  <a:srgbClr val="FFFFFF"/>
                </a:solidFill>
                <a:latin typeface="Arial"/>
                <a:cs typeface="Arial"/>
              </a:rPr>
            </a:br>
            <a:r>
              <a:rPr lang="en-US" sz="3600" b="1" u="sng" dirty="0">
                <a:solidFill>
                  <a:srgbClr val="FFFFFF"/>
                </a:solidFill>
                <a:latin typeface="Arial"/>
                <a:cs typeface="Arial"/>
              </a:rPr>
              <a:t>Isaiah</a:t>
            </a:r>
            <a:r>
              <a:rPr lang="en-US" sz="3600" b="1" dirty="0">
                <a:solidFill>
                  <a:srgbClr val="FFFFFF"/>
                </a:solidFill>
                <a:latin typeface="Arial"/>
                <a:cs typeface="Arial"/>
              </a:rPr>
              <a:t>.</a:t>
            </a:r>
          </a:p>
          <a:p>
            <a:pPr defTabSz="914400" fontAlgn="base">
              <a:lnSpc>
                <a:spcPct val="90000"/>
              </a:lnSpc>
              <a:spcBef>
                <a:spcPct val="50000"/>
              </a:spcBef>
              <a:spcAft>
                <a:spcPct val="0"/>
              </a:spcAft>
              <a:buFontTx/>
              <a:buAutoNum type="arabicPeriod"/>
              <a:defRPr/>
            </a:pPr>
            <a:r>
              <a:rPr lang="en-US" sz="3600" b="1" dirty="0">
                <a:solidFill>
                  <a:srgbClr val="FFFFFF"/>
                </a:solidFill>
                <a:latin typeface="Arial"/>
                <a:cs typeface="Arial"/>
              </a:rPr>
              <a:t>This book teaches God</a:t>
            </a:r>
            <a:r>
              <a:rPr lang="fr-FR" altLang="ja-JP" sz="3600" b="1" dirty="0">
                <a:solidFill>
                  <a:srgbClr val="FFFFFF"/>
                </a:solidFill>
                <a:latin typeface="Arial"/>
                <a:cs typeface="Arial"/>
              </a:rPr>
              <a:t>'</a:t>
            </a:r>
            <a:r>
              <a:rPr lang="en-US" sz="3600" b="1" dirty="0">
                <a:solidFill>
                  <a:srgbClr val="FFFFFF"/>
                </a:solidFill>
                <a:latin typeface="Arial"/>
                <a:cs typeface="Arial"/>
              </a:rPr>
              <a:t>s concern for social </a:t>
            </a:r>
            <a:r>
              <a:rPr lang="en-US" sz="3600" b="1" u="sng" dirty="0">
                <a:solidFill>
                  <a:srgbClr val="FFFFFF"/>
                </a:solidFill>
                <a:latin typeface="Arial"/>
                <a:cs typeface="Arial"/>
              </a:rPr>
              <a:t>justice</a:t>
            </a:r>
            <a:r>
              <a:rPr lang="en-US" sz="3600" b="1" dirty="0">
                <a:solidFill>
                  <a:srgbClr val="FFFFFF"/>
                </a:solidFill>
                <a:latin typeface="Arial"/>
                <a:cs typeface="Arial"/>
              </a:rPr>
              <a:t>. </a:t>
            </a:r>
          </a:p>
          <a:p>
            <a:pPr defTabSz="914400" fontAlgn="base">
              <a:lnSpc>
                <a:spcPct val="90000"/>
              </a:lnSpc>
              <a:spcBef>
                <a:spcPct val="50000"/>
              </a:spcBef>
              <a:spcAft>
                <a:spcPct val="0"/>
              </a:spcAft>
              <a:buFontTx/>
              <a:buAutoNum type="arabicPeriod"/>
              <a:defRPr/>
            </a:pPr>
            <a:endParaRPr lang="en-US" sz="3600" b="1" dirty="0">
              <a:solidFill>
                <a:srgbClr val="FFFFFF"/>
              </a:solidFill>
              <a:latin typeface="Arial"/>
              <a:cs typeface="Arial"/>
            </a:endParaRPr>
          </a:p>
        </p:txBody>
      </p:sp>
    </p:spTree>
    <p:extLst>
      <p:ext uri="{BB962C8B-B14F-4D97-AF65-F5344CB8AC3E}">
        <p14:creationId xmlns:p14="http://schemas.microsoft.com/office/powerpoint/2010/main" val="245457269"/>
      </p:ext>
    </p:extLst>
  </p:cSld>
  <p:clrMapOvr>
    <a:masterClrMapping/>
  </p:clrMapOvr>
  <p:transition spd="slow"/>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Survey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54626" name="Text Box 4"/>
          <p:cNvSpPr txBox="1">
            <a:spLocks noChangeArrowheads="1"/>
          </p:cNvSpPr>
          <p:nvPr/>
        </p:nvSpPr>
        <p:spPr bwMode="auto">
          <a:xfrm>
            <a:off x="228600" y="1143000"/>
            <a:ext cx="7696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endParaRPr lang="en-US" sz="4400" b="1" i="1">
              <a:solidFill>
                <a:srgbClr val="FF9933"/>
              </a:solidFill>
              <a:latin typeface="Arial" charset="0"/>
              <a:cs typeface="Arial" charset="0"/>
            </a:endParaRPr>
          </a:p>
        </p:txBody>
      </p:sp>
      <p:sp>
        <p:nvSpPr>
          <p:cNvPr id="154627"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8438" name="Text Box 6"/>
          <p:cNvSpPr txBox="1">
            <a:spLocks noChangeArrowheads="1"/>
          </p:cNvSpPr>
          <p:nvPr/>
        </p:nvSpPr>
        <p:spPr bwMode="auto">
          <a:xfrm>
            <a:off x="457200" y="2543175"/>
            <a:ext cx="8686800" cy="2554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000" b="1">
                <a:solidFill>
                  <a:srgbClr val="FFFFFF"/>
                </a:solidFill>
                <a:latin typeface="Arial" charset="0"/>
              </a:rPr>
              <a:t>Micah 1:1 provides very helpful information on the book</a:t>
            </a:r>
            <a:r>
              <a:rPr lang="fr-FR" altLang="ja-JP" sz="4000" b="1">
                <a:solidFill>
                  <a:srgbClr val="FFFFFF"/>
                </a:solidFill>
                <a:latin typeface="Arial" charset="0"/>
              </a:rPr>
              <a:t>'</a:t>
            </a:r>
            <a:r>
              <a:rPr lang="en-US" sz="4000" b="1">
                <a:solidFill>
                  <a:srgbClr val="FFFFFF"/>
                </a:solidFill>
                <a:latin typeface="Arial" charset="0"/>
              </a:rPr>
              <a:t>s authorship, dating, purpose and setting.</a:t>
            </a:r>
          </a:p>
        </p:txBody>
      </p:sp>
      <p:pic>
        <p:nvPicPr>
          <p:cNvPr id="154629" name="Picture 7"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9" name="Rectangle 8"/>
          <p:cNvSpPr>
            <a:spLocks noGrp="1" noChangeArrowheads="1"/>
          </p:cNvSpPr>
          <p:nvPr>
            <p:ph type="title" idx="4294967295"/>
          </p:nvPr>
        </p:nvSpPr>
        <p:spPr>
          <a:xfrm>
            <a:off x="381000" y="1371600"/>
            <a:ext cx="7772400" cy="1143000"/>
          </a:xfrm>
        </p:spPr>
        <p:txBody>
          <a:bodyPr/>
          <a:lstStyle/>
          <a:p>
            <a:pPr algn="l" eaLnBrk="1" hangingPunct="1">
              <a:defRPr/>
            </a:pPr>
            <a:r>
              <a:rPr lang="en-US" i="1">
                <a:solidFill>
                  <a:srgbClr val="FF9933"/>
                </a:solidFill>
                <a:effectLst>
                  <a:outerShdw blurRad="38100" dist="38100" dir="2700000" algn="tl">
                    <a:srgbClr val="DDDDDD"/>
                  </a:outerShdw>
                </a:effectLst>
                <a:latin typeface="Arial" charset="0"/>
                <a:ea typeface="ＭＳ Ｐゴシック" charset="0"/>
                <a:cs typeface="Arial" charset="0"/>
              </a:rPr>
              <a:t>Internal Evidences </a:t>
            </a:r>
            <a:endParaRPr lang="en-US">
              <a:effectLst>
                <a:outerShdw blurRad="38100" dist="38100" dir="2700000" algn="tl">
                  <a:srgbClr val="DDDDDD"/>
                </a:outerShdw>
              </a:effectLst>
              <a:latin typeface="Arial" charset="0"/>
              <a:ea typeface="ＭＳ Ｐゴシック" charset="0"/>
            </a:endParaRPr>
          </a:p>
        </p:txBody>
      </p:sp>
      <p:sp>
        <p:nvSpPr>
          <p:cNvPr id="8" name="Text Box 3"/>
          <p:cNvSpPr txBox="1">
            <a:spLocks noChangeArrowheads="1"/>
          </p:cNvSpPr>
          <p:nvPr/>
        </p:nvSpPr>
        <p:spPr bwMode="auto">
          <a:xfrm>
            <a:off x="827088" y="0"/>
            <a:ext cx="5062537" cy="85407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defTabSz="914400" fontAlgn="base">
              <a:spcBef>
                <a:spcPct val="0"/>
              </a:spcBef>
              <a:spcAft>
                <a:spcPct val="0"/>
              </a:spcAft>
              <a:defRPr/>
            </a:pPr>
            <a:r>
              <a:rPr lang="en-US" sz="4800" b="1" dirty="0">
                <a:solidFill>
                  <a:srgbClr val="FFFF00"/>
                </a:solidFill>
                <a:latin typeface="Tempus Sans ITC" pitchFamily="82" charset="0"/>
                <a:ea typeface="ＭＳ Ｐゴシック" charset="0"/>
                <a:cs typeface="ＭＳ Ｐゴシック" charset="0"/>
              </a:rPr>
              <a:t>Interesting Facts</a:t>
            </a:r>
          </a:p>
        </p:txBody>
      </p:sp>
      <p:sp>
        <p:nvSpPr>
          <p:cNvPr id="154632"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charset="0"/>
                <a:cs typeface="Arial" charset="0"/>
              </a:rPr>
              <a:t>616</a:t>
            </a:r>
            <a:endParaRPr lang="en-US">
              <a:solidFill>
                <a:srgbClr val="000000"/>
              </a:solidFill>
              <a:latin typeface="Arial" charset="0"/>
              <a:cs typeface="Arial" charset="0"/>
            </a:endParaRPr>
          </a:p>
        </p:txBody>
      </p:sp>
    </p:spTree>
    <p:extLst>
      <p:ext uri="{BB962C8B-B14F-4D97-AF65-F5344CB8AC3E}">
        <p14:creationId xmlns:p14="http://schemas.microsoft.com/office/powerpoint/2010/main" val="66696826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8438">
                                            <p:txEl>
                                              <p:pRg st="0" end="0"/>
                                            </p:txEl>
                                          </p:spTgt>
                                        </p:tgtEl>
                                        <p:attrNameLst>
                                          <p:attrName>style.visibility</p:attrName>
                                        </p:attrNameLst>
                                      </p:cBhvr>
                                      <p:to>
                                        <p:strVal val="visible"/>
                                      </p:to>
                                    </p:set>
                                    <p:animEffect transition="in" filter="box(out)">
                                      <p:cBhvr>
                                        <p:cTn id="7" dur="500"/>
                                        <p:tgtEl>
                                          <p:spTgt spid="184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827088" y="0"/>
            <a:ext cx="5062537" cy="85407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defTabSz="914400" fontAlgn="base">
              <a:spcBef>
                <a:spcPct val="0"/>
              </a:spcBef>
              <a:spcAft>
                <a:spcPct val="0"/>
              </a:spcAft>
              <a:defRPr/>
            </a:pPr>
            <a:r>
              <a:rPr lang="en-US" sz="4800" b="1" dirty="0">
                <a:solidFill>
                  <a:srgbClr val="FFFF00"/>
                </a:solidFill>
                <a:latin typeface="Tempus Sans ITC" pitchFamily="82" charset="0"/>
                <a:ea typeface="ＭＳ Ｐゴシック" charset="0"/>
                <a:cs typeface="ＭＳ Ｐゴシック" charset="0"/>
              </a:rPr>
              <a:t>Interesting Facts</a:t>
            </a:r>
          </a:p>
        </p:txBody>
      </p:sp>
      <p:sp>
        <p:nvSpPr>
          <p:cNvPr id="120835" name="Line 6"/>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247" name="Text Box 7"/>
          <p:cNvSpPr txBox="1">
            <a:spLocks noChangeArrowheads="1"/>
          </p:cNvSpPr>
          <p:nvPr/>
        </p:nvSpPr>
        <p:spPr bwMode="auto">
          <a:xfrm>
            <a:off x="457200" y="2209800"/>
            <a:ext cx="8229600" cy="3908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3600" b="1" dirty="0">
                <a:solidFill>
                  <a:srgbClr val="FFFFFF"/>
                </a:solidFill>
                <a:latin typeface="Arial" charset="0"/>
              </a:rPr>
              <a:t>Micah and Micaiah </a:t>
            </a:r>
          </a:p>
          <a:p>
            <a:pPr defTabSz="914400" eaLnBrk="1" fontAlgn="base" hangingPunct="1">
              <a:spcBef>
                <a:spcPct val="0"/>
              </a:spcBef>
              <a:spcAft>
                <a:spcPct val="0"/>
              </a:spcAft>
              <a:buFontTx/>
              <a:buChar char="•"/>
            </a:pPr>
            <a:r>
              <a:rPr lang="en-US" sz="3600" b="1" dirty="0">
                <a:solidFill>
                  <a:srgbClr val="FFFFFF"/>
                </a:solidFill>
                <a:latin typeface="Arial" charset="0"/>
              </a:rPr>
              <a:t>are the Greek and Latin titles of the book </a:t>
            </a:r>
          </a:p>
          <a:p>
            <a:pPr defTabSz="914400" eaLnBrk="1" fontAlgn="base" hangingPunct="1">
              <a:spcBef>
                <a:spcPct val="0"/>
              </a:spcBef>
              <a:spcAft>
                <a:spcPct val="0"/>
              </a:spcAft>
              <a:buFontTx/>
              <a:buChar char="•"/>
            </a:pPr>
            <a:r>
              <a:rPr lang="en-US" sz="3600" b="1" dirty="0">
                <a:solidFill>
                  <a:srgbClr val="FFFFFF"/>
                </a:solidFill>
                <a:latin typeface="Arial" charset="0"/>
              </a:rPr>
              <a:t>shortened version of </a:t>
            </a:r>
            <a:r>
              <a:rPr lang="en-US" sz="6000" b="1" dirty="0">
                <a:solidFill>
                  <a:srgbClr val="FFFFFF"/>
                </a:solidFill>
                <a:latin typeface="Bwhebb" charset="0"/>
                <a:cs typeface="Times New Roman" charset="0"/>
              </a:rPr>
              <a:t>Why&gt;k</a:t>
            </a:r>
            <a:r>
              <a:rPr lang="fr-FR" sz="6000" b="1" dirty="0">
                <a:solidFill>
                  <a:srgbClr val="FFFFFF"/>
                </a:solidFill>
                <a:latin typeface="Bwhebb" charset="0"/>
                <a:cs typeface="Times New Roman" charset="0"/>
              </a:rPr>
              <a:t>'</a:t>
            </a:r>
            <a:r>
              <a:rPr lang="en-US" sz="6000" b="1" dirty="0">
                <a:solidFill>
                  <a:srgbClr val="FFFFFF"/>
                </a:solidFill>
                <a:latin typeface="Bwhebb" charset="0"/>
                <a:cs typeface="Times New Roman" charset="0"/>
              </a:rPr>
              <a:t>m</a:t>
            </a:r>
            <a:r>
              <a:rPr lang="en-US" sz="6000" b="1" dirty="0">
                <a:solidFill>
                  <a:srgbClr val="FFFFFF"/>
                </a:solidFill>
                <a:latin typeface="Arial" charset="0"/>
                <a:cs typeface="Times New Roman" charset="0"/>
              </a:rPr>
              <a:t> </a:t>
            </a:r>
            <a:r>
              <a:rPr lang="en-US" sz="3600" b="1" dirty="0">
                <a:solidFill>
                  <a:srgbClr val="FFFFFF"/>
                </a:solidFill>
                <a:latin typeface="Arial" charset="0"/>
                <a:cs typeface="Times New Roman" charset="0"/>
              </a:rPr>
              <a:t>(</a:t>
            </a:r>
            <a:r>
              <a:rPr lang="en-US" sz="3600" b="1" i="1" dirty="0" err="1">
                <a:solidFill>
                  <a:srgbClr val="FFFFFF"/>
                </a:solidFill>
                <a:latin typeface="Arial" charset="0"/>
                <a:cs typeface="Times New Roman" charset="0"/>
              </a:rPr>
              <a:t>Michayahu</a:t>
            </a:r>
            <a:r>
              <a:rPr lang="en-US" sz="3600" b="1" dirty="0">
                <a:solidFill>
                  <a:srgbClr val="FFFFFF"/>
                </a:solidFill>
                <a:latin typeface="Arial" charset="0"/>
                <a:cs typeface="Times New Roman" charset="0"/>
              </a:rPr>
              <a:t>) meaning (</a:t>
            </a:r>
            <a:r>
              <a:rPr lang="mr-IN" altLang="ja-JP" sz="3600" b="1" dirty="0">
                <a:solidFill>
                  <a:srgbClr val="FFFFFF"/>
                </a:solidFill>
                <a:latin typeface="Arial" charset="0"/>
                <a:cs typeface="Times New Roman" charset="0"/>
              </a:rPr>
              <a:t>"</a:t>
            </a:r>
            <a:r>
              <a:rPr lang="en-US" sz="3600" b="1" dirty="0">
                <a:solidFill>
                  <a:srgbClr val="FFFFFF"/>
                </a:solidFill>
                <a:latin typeface="Arial" charset="0"/>
                <a:cs typeface="Times New Roman" charset="0"/>
              </a:rPr>
              <a:t>Who is like Yahweh?</a:t>
            </a:r>
            <a:r>
              <a:rPr lang="mr-IN" altLang="ja-JP" sz="3600" b="1" dirty="0">
                <a:solidFill>
                  <a:srgbClr val="FFFFFF"/>
                </a:solidFill>
                <a:latin typeface="Arial" charset="0"/>
                <a:cs typeface="Times New Roman" charset="0"/>
              </a:rPr>
              <a:t>"</a:t>
            </a:r>
            <a:r>
              <a:rPr lang="en-US" sz="3600" b="1" dirty="0">
                <a:solidFill>
                  <a:srgbClr val="FFFFFF"/>
                </a:solidFill>
                <a:latin typeface="Arial" charset="0"/>
                <a:cs typeface="Times New Roman" charset="0"/>
              </a:rPr>
              <a:t>) in 7:18</a:t>
            </a:r>
          </a:p>
        </p:txBody>
      </p:sp>
      <p:pic>
        <p:nvPicPr>
          <p:cNvPr id="120837" name="Picture 8"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8" name="Rectangle 9"/>
          <p:cNvSpPr>
            <a:spLocks noGrp="1" noChangeArrowheads="1"/>
          </p:cNvSpPr>
          <p:nvPr>
            <p:ph type="title" idx="4294967295"/>
          </p:nvPr>
        </p:nvSpPr>
        <p:spPr>
          <a:xfrm>
            <a:off x="1943100" y="1219200"/>
            <a:ext cx="7200900" cy="1143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l" eaLnBrk="1" hangingPunct="1"/>
            <a:r>
              <a:rPr lang="en-US" sz="4000" i="1" dirty="0">
                <a:solidFill>
                  <a:srgbClr val="FF9933"/>
                </a:solidFill>
                <a:effectLst/>
                <a:latin typeface="Arial" charset="0"/>
                <a:ea typeface="ＭＳ Ｐゴシック" charset="0"/>
              </a:rPr>
              <a:t>What</a:t>
            </a:r>
            <a:r>
              <a:rPr lang="fr-FR" altLang="ja-JP" sz="4000" i="1" dirty="0">
                <a:solidFill>
                  <a:srgbClr val="FF9933"/>
                </a:solidFill>
                <a:effectLst/>
                <a:latin typeface="Arial" charset="0"/>
                <a:ea typeface="ＭＳ Ｐゴシック" charset="0"/>
              </a:rPr>
              <a:t>'</a:t>
            </a:r>
            <a:r>
              <a:rPr lang="en-US" sz="4000" i="1" dirty="0">
                <a:solidFill>
                  <a:srgbClr val="FF9933"/>
                </a:solidFill>
                <a:effectLst/>
                <a:latin typeface="Arial" charset="0"/>
                <a:ea typeface="ＭＳ Ｐゴシック" charset="0"/>
              </a:rPr>
              <a:t>s in the name?</a:t>
            </a:r>
            <a:endParaRPr lang="en-US" sz="4000" dirty="0">
              <a:effectLst/>
              <a:latin typeface="Arial" charset="0"/>
              <a:ea typeface="ＭＳ Ｐゴシック" charset="0"/>
            </a:endParaRPr>
          </a:p>
        </p:txBody>
      </p:sp>
      <p:sp>
        <p:nvSpPr>
          <p:cNvPr id="120839"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charset="0"/>
                <a:cs typeface="Arial" charset="0"/>
              </a:rPr>
              <a:t>616</a:t>
            </a:r>
            <a:endParaRPr lang="en-US">
              <a:solidFill>
                <a:srgbClr val="000000"/>
              </a:solidFill>
              <a:latin typeface="Arial" charset="0"/>
              <a:cs typeface="Arial" charset="0"/>
            </a:endParaRPr>
          </a:p>
        </p:txBody>
      </p:sp>
      <p:sp>
        <p:nvSpPr>
          <p:cNvPr id="8" name="Rectangle 9">
            <a:extLst>
              <a:ext uri="{FF2B5EF4-FFF2-40B4-BE49-F238E27FC236}">
                <a16:creationId xmlns:a16="http://schemas.microsoft.com/office/drawing/2014/main" id="{64F166B9-CCA5-F046-BE4F-F8505CEE8937}"/>
              </a:ext>
            </a:extLst>
          </p:cNvPr>
          <p:cNvSpPr txBox="1">
            <a:spLocks noChangeArrowheads="1"/>
          </p:cNvSpPr>
          <p:nvPr/>
        </p:nvSpPr>
        <p:spPr bwMode="auto">
          <a:xfrm>
            <a:off x="-377285" y="1157160"/>
            <a:ext cx="3063240" cy="114300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a:lstStyle>
          <a:p>
            <a:pPr defTabSz="914400" eaLnBrk="1" hangingPunct="1"/>
            <a:r>
              <a:rPr lang="en-US" sz="6600" dirty="0">
                <a:solidFill>
                  <a:srgbClr val="FF9933"/>
                </a:solidFill>
                <a:effectLst/>
                <a:latin typeface="Bwhebb" charset="0"/>
                <a:ea typeface="ＭＳ Ｐゴシック" charset="0"/>
              </a:rPr>
              <a:t>hk</a:t>
            </a:r>
            <a:r>
              <a:rPr lang="fr-FR" sz="6600" dirty="0">
                <a:solidFill>
                  <a:srgbClr val="FF9933"/>
                </a:solidFill>
                <a:effectLst/>
                <a:latin typeface="Bwhebb" charset="0"/>
                <a:ea typeface="ＭＳ Ｐゴシック" charset="0"/>
              </a:rPr>
              <a:t>'</a:t>
            </a:r>
            <a:r>
              <a:rPr lang="en-US" sz="6600" dirty="0">
                <a:solidFill>
                  <a:srgbClr val="FF9933"/>
                </a:solidFill>
                <a:effectLst/>
                <a:latin typeface="Bwhebb" charset="0"/>
                <a:ea typeface="ＭＳ Ｐゴシック" charset="0"/>
              </a:rPr>
              <a:t>ym</a:t>
            </a:r>
            <a:r>
              <a:rPr lang="en-US" sz="4000" dirty="0">
                <a:solidFill>
                  <a:srgbClr val="FF9933"/>
                </a:solidFill>
                <a:effectLst/>
                <a:latin typeface="Bwhebb" charset="0"/>
                <a:ea typeface="ＭＳ Ｐゴシック" charset="0"/>
              </a:rPr>
              <a:t>i</a:t>
            </a:r>
            <a:endParaRPr lang="en-US" sz="6600" kern="0" dirty="0">
              <a:effectLst/>
              <a:latin typeface="Arial" charset="0"/>
              <a:ea typeface="ＭＳ Ｐゴシック" charset="0"/>
            </a:endParaRPr>
          </a:p>
        </p:txBody>
      </p:sp>
      <p:pic>
        <p:nvPicPr>
          <p:cNvPr id="3" name="Picture 2">
            <a:extLst>
              <a:ext uri="{FF2B5EF4-FFF2-40B4-BE49-F238E27FC236}">
                <a16:creationId xmlns:a16="http://schemas.microsoft.com/office/drawing/2014/main" id="{2B146F38-14A0-DA4F-A3F5-2E35E8887AD8}"/>
              </a:ext>
            </a:extLst>
          </p:cNvPr>
          <p:cNvPicPr>
            <a:picLocks noChangeAspect="1"/>
          </p:cNvPicPr>
          <p:nvPr/>
        </p:nvPicPr>
        <p:blipFill>
          <a:blip r:embed="rId4"/>
          <a:stretch>
            <a:fillRect/>
          </a:stretch>
        </p:blipFill>
        <p:spPr>
          <a:xfrm>
            <a:off x="0" y="1439736"/>
            <a:ext cx="1864306" cy="776160"/>
          </a:xfrm>
          <a:prstGeom prst="rect">
            <a:avLst/>
          </a:prstGeom>
        </p:spPr>
      </p:pic>
      <p:pic>
        <p:nvPicPr>
          <p:cNvPr id="4" name="Picture 3">
            <a:extLst>
              <a:ext uri="{FF2B5EF4-FFF2-40B4-BE49-F238E27FC236}">
                <a16:creationId xmlns:a16="http://schemas.microsoft.com/office/drawing/2014/main" id="{C09AC274-35D4-954B-AF58-CCD7FE1F8544}"/>
              </a:ext>
            </a:extLst>
          </p:cNvPr>
          <p:cNvPicPr>
            <a:picLocks noChangeAspect="1"/>
          </p:cNvPicPr>
          <p:nvPr/>
        </p:nvPicPr>
        <p:blipFill>
          <a:blip r:embed="rId5"/>
          <a:stretch>
            <a:fillRect/>
          </a:stretch>
        </p:blipFill>
        <p:spPr>
          <a:xfrm>
            <a:off x="5530213" y="4128052"/>
            <a:ext cx="1905568" cy="793338"/>
          </a:xfrm>
          <a:prstGeom prst="rect">
            <a:avLst/>
          </a:prstGeom>
        </p:spPr>
      </p:pic>
    </p:spTree>
    <p:extLst>
      <p:ext uri="{BB962C8B-B14F-4D97-AF65-F5344CB8AC3E}">
        <p14:creationId xmlns:p14="http://schemas.microsoft.com/office/powerpoint/2010/main" val="342544040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0247">
                                            <p:txEl>
                                              <p:pRg st="0" end="0"/>
                                            </p:txEl>
                                          </p:spTgt>
                                        </p:tgtEl>
                                        <p:attrNameLst>
                                          <p:attrName>style.visibility</p:attrName>
                                        </p:attrNameLst>
                                      </p:cBhvr>
                                      <p:to>
                                        <p:strVal val="visible"/>
                                      </p:to>
                                    </p:set>
                                    <p:animEffect transition="in" filter="box(out)">
                                      <p:cBhvr>
                                        <p:cTn id="7" dur="500"/>
                                        <p:tgtEl>
                                          <p:spTgt spid="102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247">
                                            <p:txEl>
                                              <p:pRg st="1" end="1"/>
                                            </p:txEl>
                                          </p:spTgt>
                                        </p:tgtEl>
                                        <p:attrNameLst>
                                          <p:attrName>style.visibility</p:attrName>
                                        </p:attrNameLst>
                                      </p:cBhvr>
                                      <p:to>
                                        <p:strVal val="visible"/>
                                      </p:to>
                                    </p:set>
                                    <p:animEffect transition="in" filter="box(out)">
                                      <p:cBhvr>
                                        <p:cTn id="12" dur="500"/>
                                        <p:tgtEl>
                                          <p:spTgt spid="102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0247">
                                            <p:txEl>
                                              <p:pRg st="2" end="2"/>
                                            </p:txEl>
                                          </p:spTgt>
                                        </p:tgtEl>
                                        <p:attrNameLst>
                                          <p:attrName>style.visibility</p:attrName>
                                        </p:attrNameLst>
                                      </p:cBhvr>
                                      <p:to>
                                        <p:strVal val="visible"/>
                                      </p:to>
                                    </p:set>
                                    <p:animEffect transition="in" filter="box(out)">
                                      <p:cBhvr>
                                        <p:cTn id="17" dur="500"/>
                                        <p:tgtEl>
                                          <p:spTgt spid="102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7"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1618" name="Picture 30" descr="NNSCF009"/>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77" name="Text Box 29"/>
          <p:cNvSpPr txBox="1">
            <a:spLocks noChangeArrowheads="1"/>
          </p:cNvSpPr>
          <p:nvPr/>
        </p:nvSpPr>
        <p:spPr bwMode="auto">
          <a:xfrm>
            <a:off x="304800" y="-92075"/>
            <a:ext cx="9067800" cy="5262563"/>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sz="4400" b="1" dirty="0">
                <a:solidFill>
                  <a:srgbClr val="FFFFFF"/>
                </a:solidFill>
                <a:effectLst>
                  <a:outerShdw blurRad="38100" dist="38100" dir="2700000" algn="tl">
                    <a:srgbClr val="808080"/>
                  </a:outerShdw>
                </a:effectLst>
                <a:latin typeface="Arial" charset="0"/>
                <a:cs typeface="Arial" charset="0"/>
              </a:rPr>
              <a:t>Who Is There Like You?</a:t>
            </a:r>
          </a:p>
          <a:p>
            <a:pPr defTabSz="914400" eaLnBrk="1" fontAlgn="base" hangingPunct="1">
              <a:spcBef>
                <a:spcPct val="0"/>
              </a:spcBef>
              <a:spcAft>
                <a:spcPct val="0"/>
              </a:spcAft>
              <a:defRPr/>
            </a:pPr>
            <a:endParaRPr lang="en-US" sz="1800" b="1" dirty="0">
              <a:solidFill>
                <a:srgbClr val="FFFFFF"/>
              </a:solidFill>
              <a:effectLst>
                <a:outerShdw blurRad="38100" dist="38100" dir="2700000" algn="tl">
                  <a:srgbClr val="808080"/>
                </a:outerShdw>
              </a:effectLst>
              <a:latin typeface="Arial" charset="0"/>
              <a:cs typeface="Arial" charset="0"/>
            </a:endParaRPr>
          </a:p>
          <a:p>
            <a:pPr defTabSz="914400" eaLnBrk="1" fontAlgn="base" hangingPunct="1">
              <a:spcBef>
                <a:spcPct val="0"/>
              </a:spcBef>
              <a:spcAft>
                <a:spcPct val="0"/>
              </a:spcAft>
              <a:defRPr/>
            </a:pPr>
            <a:r>
              <a:rPr lang="en-US" sz="3200" b="1" dirty="0">
                <a:solidFill>
                  <a:srgbClr val="FFFFFF"/>
                </a:solidFill>
                <a:effectLst>
                  <a:outerShdw blurRad="38100" dist="38100" dir="2700000" algn="tl">
                    <a:srgbClr val="808080"/>
                  </a:outerShdw>
                </a:effectLst>
                <a:latin typeface="Arial" charset="0"/>
                <a:cs typeface="Arial" charset="0"/>
              </a:rPr>
              <a:t>Who is there like You O God?</a:t>
            </a:r>
          </a:p>
          <a:p>
            <a:pPr defTabSz="914400" eaLnBrk="1" fontAlgn="base" hangingPunct="1">
              <a:spcBef>
                <a:spcPct val="0"/>
              </a:spcBef>
              <a:spcAft>
                <a:spcPct val="0"/>
              </a:spcAft>
              <a:defRPr/>
            </a:pPr>
            <a:r>
              <a:rPr lang="en-US" sz="3200" b="1" dirty="0">
                <a:solidFill>
                  <a:srgbClr val="FFFFFF"/>
                </a:solidFill>
                <a:effectLst>
                  <a:outerShdw blurRad="38100" dist="38100" dir="2700000" algn="tl">
                    <a:srgbClr val="808080"/>
                  </a:outerShdw>
                </a:effectLst>
                <a:latin typeface="Arial" charset="0"/>
                <a:cs typeface="Arial" charset="0"/>
              </a:rPr>
              <a:t>You who created us in Your likeness</a:t>
            </a:r>
          </a:p>
          <a:p>
            <a:pPr defTabSz="914400" eaLnBrk="1" fontAlgn="base" hangingPunct="1">
              <a:spcBef>
                <a:spcPct val="0"/>
              </a:spcBef>
              <a:spcAft>
                <a:spcPct val="0"/>
              </a:spcAft>
              <a:defRPr/>
            </a:pPr>
            <a:r>
              <a:rPr lang="en-US" sz="3200" b="1" dirty="0">
                <a:solidFill>
                  <a:srgbClr val="FFFFFF"/>
                </a:solidFill>
                <a:effectLst>
                  <a:outerShdw blurRad="38100" dist="38100" dir="2700000" algn="tl">
                    <a:srgbClr val="808080"/>
                  </a:outerShdw>
                </a:effectLst>
                <a:latin typeface="Arial" charset="0"/>
                <a:cs typeface="Arial" charset="0"/>
              </a:rPr>
              <a:t>Who is there like You O God?</a:t>
            </a:r>
          </a:p>
          <a:p>
            <a:pPr defTabSz="914400" eaLnBrk="1" fontAlgn="base" hangingPunct="1">
              <a:spcBef>
                <a:spcPct val="0"/>
              </a:spcBef>
              <a:spcAft>
                <a:spcPct val="0"/>
              </a:spcAft>
              <a:defRPr/>
            </a:pPr>
            <a:r>
              <a:rPr lang="en-US" sz="3200" b="1" dirty="0">
                <a:solidFill>
                  <a:srgbClr val="FFFFFF"/>
                </a:solidFill>
                <a:effectLst>
                  <a:outerShdw blurRad="38100" dist="38100" dir="2700000" algn="tl">
                    <a:srgbClr val="808080"/>
                  </a:outerShdw>
                </a:effectLst>
                <a:latin typeface="Arial" charset="0"/>
                <a:cs typeface="Arial" charset="0"/>
              </a:rPr>
              <a:t>It</a:t>
            </a:r>
            <a:r>
              <a:rPr lang="fr-FR" altLang="ja-JP" sz="3200" b="1" dirty="0">
                <a:solidFill>
                  <a:srgbClr val="FFFFFF"/>
                </a:solidFill>
                <a:effectLst>
                  <a:outerShdw blurRad="38100" dist="38100" dir="2700000" algn="tl">
                    <a:srgbClr val="808080"/>
                  </a:outerShdw>
                </a:effectLst>
                <a:latin typeface="Arial" charset="0"/>
                <a:cs typeface="Arial" charset="0"/>
              </a:rPr>
              <a:t>'</a:t>
            </a:r>
            <a:r>
              <a:rPr lang="en-US" sz="3200" b="1" dirty="0">
                <a:solidFill>
                  <a:srgbClr val="FFFFFF"/>
                </a:solidFill>
                <a:effectLst>
                  <a:outerShdw blurRad="38100" dist="38100" dir="2700000" algn="tl">
                    <a:srgbClr val="808080"/>
                  </a:outerShdw>
                </a:effectLst>
                <a:latin typeface="Arial" charset="0"/>
                <a:cs typeface="Arial" charset="0"/>
              </a:rPr>
              <a:t>s an honor to stand and worship You</a:t>
            </a:r>
          </a:p>
          <a:p>
            <a:pPr defTabSz="914400" eaLnBrk="1" fontAlgn="base" hangingPunct="1">
              <a:spcBef>
                <a:spcPct val="0"/>
              </a:spcBef>
              <a:spcAft>
                <a:spcPct val="0"/>
              </a:spcAft>
              <a:defRPr/>
            </a:pPr>
            <a:endParaRPr lang="en-US" sz="1800" b="1" dirty="0">
              <a:solidFill>
                <a:srgbClr val="FFFFFF"/>
              </a:solidFill>
              <a:effectLst>
                <a:outerShdw blurRad="38100" dist="38100" dir="2700000" algn="tl">
                  <a:srgbClr val="808080"/>
                </a:outerShdw>
              </a:effectLst>
              <a:latin typeface="Arial" charset="0"/>
              <a:cs typeface="Arial" charset="0"/>
            </a:endParaRPr>
          </a:p>
          <a:p>
            <a:pPr defTabSz="914400" eaLnBrk="1" fontAlgn="base" hangingPunct="1">
              <a:spcBef>
                <a:spcPct val="0"/>
              </a:spcBef>
              <a:spcAft>
                <a:spcPct val="0"/>
              </a:spcAft>
              <a:defRPr/>
            </a:pPr>
            <a:r>
              <a:rPr lang="en-US" sz="3200" b="1" dirty="0">
                <a:solidFill>
                  <a:srgbClr val="FFFFFF"/>
                </a:solidFill>
                <a:effectLst>
                  <a:outerShdw blurRad="38100" dist="38100" dir="2700000" algn="tl">
                    <a:srgbClr val="808080"/>
                  </a:outerShdw>
                </a:effectLst>
                <a:latin typeface="Arial" charset="0"/>
                <a:cs typeface="Arial" charset="0"/>
              </a:rPr>
              <a:t>We lift our hands to the great I am</a:t>
            </a:r>
          </a:p>
          <a:p>
            <a:pPr defTabSz="914400" eaLnBrk="1" fontAlgn="base" hangingPunct="1">
              <a:spcBef>
                <a:spcPct val="0"/>
              </a:spcBef>
              <a:spcAft>
                <a:spcPct val="0"/>
              </a:spcAft>
              <a:defRPr/>
            </a:pPr>
            <a:r>
              <a:rPr lang="en-US" sz="3200" b="1" dirty="0">
                <a:solidFill>
                  <a:srgbClr val="FFFFFF"/>
                </a:solidFill>
                <a:effectLst>
                  <a:outerShdw blurRad="38100" dist="38100" dir="2700000" algn="tl">
                    <a:srgbClr val="808080"/>
                  </a:outerShdw>
                </a:effectLst>
                <a:latin typeface="Arial" charset="0"/>
                <a:cs typeface="Arial" charset="0"/>
              </a:rPr>
              <a:t>Who was and Who is and is to come</a:t>
            </a:r>
          </a:p>
          <a:p>
            <a:pPr defTabSz="914400" eaLnBrk="1" fontAlgn="base" hangingPunct="1">
              <a:spcBef>
                <a:spcPct val="0"/>
              </a:spcBef>
              <a:spcAft>
                <a:spcPct val="0"/>
              </a:spcAft>
              <a:defRPr/>
            </a:pPr>
            <a:r>
              <a:rPr lang="en-US" sz="3200" b="1" dirty="0">
                <a:solidFill>
                  <a:srgbClr val="FFFFFF"/>
                </a:solidFill>
                <a:effectLst>
                  <a:outerShdw blurRad="38100" dist="38100" dir="2700000" algn="tl">
                    <a:srgbClr val="808080"/>
                  </a:outerShdw>
                </a:effectLst>
                <a:latin typeface="Arial" charset="0"/>
                <a:cs typeface="Arial" charset="0"/>
              </a:rPr>
              <a:t>We lift our hands to the great I am</a:t>
            </a:r>
          </a:p>
          <a:p>
            <a:pPr defTabSz="914400" eaLnBrk="1" fontAlgn="base" hangingPunct="1">
              <a:spcBef>
                <a:spcPct val="0"/>
              </a:spcBef>
              <a:spcAft>
                <a:spcPct val="0"/>
              </a:spcAft>
              <a:defRPr/>
            </a:pPr>
            <a:r>
              <a:rPr lang="en-US" sz="3200" b="1" dirty="0">
                <a:solidFill>
                  <a:srgbClr val="FFFFFF"/>
                </a:solidFill>
                <a:effectLst>
                  <a:outerShdw blurRad="38100" dist="38100" dir="2700000" algn="tl">
                    <a:srgbClr val="808080"/>
                  </a:outerShdw>
                </a:effectLst>
                <a:latin typeface="Arial" charset="0"/>
                <a:cs typeface="Arial" charset="0"/>
              </a:rPr>
              <a:t>Who can compare with You?</a:t>
            </a:r>
          </a:p>
        </p:txBody>
      </p:sp>
      <p:sp>
        <p:nvSpPr>
          <p:cNvPr id="14340" name="Rectangle 32"/>
          <p:cNvSpPr>
            <a:spLocks noGrp="1" noChangeArrowheads="1"/>
          </p:cNvSpPr>
          <p:nvPr>
            <p:ph type="title" idx="4294967295"/>
          </p:nvPr>
        </p:nvSpPr>
        <p:spPr>
          <a:xfrm>
            <a:off x="3962400" y="6400800"/>
            <a:ext cx="5181600" cy="457200"/>
          </a:xfrm>
        </p:spPr>
        <p:txBody>
          <a:bodyPr/>
          <a:lstStyle/>
          <a:p>
            <a:pPr algn="r" eaLnBrk="1" hangingPunct="1">
              <a:defRPr/>
            </a:pPr>
            <a:r>
              <a:rPr lang="en-US" sz="1600">
                <a:effectLst>
                  <a:outerShdw blurRad="38100" dist="38100" dir="2700000" algn="tl">
                    <a:srgbClr val="808080"/>
                  </a:outerShdw>
                </a:effectLst>
                <a:latin typeface="Arial" charset="0"/>
                <a:ea typeface="ＭＳ Ｐゴシック" charset="0"/>
              </a:rPr>
              <a:t>Song Based on Micah 7:18</a:t>
            </a:r>
            <a:endParaRPr lang="en-US" sz="1800">
              <a:effectLst>
                <a:outerShdw blurRad="38100" dist="38100" dir="2700000" algn="tl">
                  <a:srgbClr val="FFFFFF"/>
                </a:outerShdw>
              </a:effectLst>
              <a:latin typeface="Arial" charset="0"/>
              <a:ea typeface="ＭＳ Ｐゴシック" charset="0"/>
            </a:endParaRPr>
          </a:p>
        </p:txBody>
      </p:sp>
    </p:spTree>
    <p:extLst>
      <p:ext uri="{BB962C8B-B14F-4D97-AF65-F5344CB8AC3E}">
        <p14:creationId xmlns:p14="http://schemas.microsoft.com/office/powerpoint/2010/main" val="2385617632"/>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56674"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0486" name="Text Box 6"/>
          <p:cNvSpPr txBox="1">
            <a:spLocks noChangeArrowheads="1"/>
          </p:cNvSpPr>
          <p:nvPr/>
        </p:nvSpPr>
        <p:spPr bwMode="auto">
          <a:xfrm>
            <a:off x="457200" y="2173288"/>
            <a:ext cx="8229600" cy="341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buFontTx/>
              <a:buChar char="•"/>
              <a:defRPr/>
            </a:pPr>
            <a:r>
              <a:rPr lang="en-US" sz="3600" b="1" dirty="0">
                <a:solidFill>
                  <a:srgbClr val="FFFFFF"/>
                </a:solidFill>
                <a:latin typeface="Arial" charset="0"/>
              </a:rPr>
              <a:t>prophesied under </a:t>
            </a:r>
            <a:r>
              <a:rPr lang="en-US" sz="3600" b="1" dirty="0" err="1">
                <a:solidFill>
                  <a:srgbClr val="FFFFFF"/>
                </a:solidFill>
                <a:latin typeface="Arial" charset="0"/>
              </a:rPr>
              <a:t>Jotham</a:t>
            </a:r>
            <a:r>
              <a:rPr lang="en-US" sz="3600" b="1" dirty="0">
                <a:solidFill>
                  <a:srgbClr val="FFFFFF"/>
                </a:solidFill>
                <a:latin typeface="Arial" charset="0"/>
              </a:rPr>
              <a:t> (739-731), </a:t>
            </a:r>
            <a:r>
              <a:rPr lang="en-US" sz="3600" b="1" dirty="0" err="1">
                <a:solidFill>
                  <a:srgbClr val="FFFFFF"/>
                </a:solidFill>
                <a:latin typeface="Arial" charset="0"/>
              </a:rPr>
              <a:t>Ahaz</a:t>
            </a:r>
            <a:r>
              <a:rPr lang="en-US" sz="3600" b="1" dirty="0">
                <a:solidFill>
                  <a:srgbClr val="FFFFFF"/>
                </a:solidFill>
                <a:latin typeface="Arial" charset="0"/>
              </a:rPr>
              <a:t> (735-715), and Hezekiah (715-686).</a:t>
            </a:r>
          </a:p>
          <a:p>
            <a:pPr marL="0" indent="0" defTabSz="914400" eaLnBrk="1" fontAlgn="base" hangingPunct="1">
              <a:spcBef>
                <a:spcPct val="0"/>
              </a:spcBef>
              <a:spcAft>
                <a:spcPct val="0"/>
              </a:spcAft>
              <a:defRPr/>
            </a:pPr>
            <a:r>
              <a:rPr lang="en-US" sz="3600" b="1" dirty="0">
                <a:solidFill>
                  <a:srgbClr val="FFFFFF"/>
                </a:solidFill>
                <a:latin typeface="Arial" charset="0"/>
              </a:rPr>
              <a:t> </a:t>
            </a:r>
          </a:p>
          <a:p>
            <a:pPr defTabSz="914400" eaLnBrk="1" fontAlgn="base" hangingPunct="1">
              <a:spcBef>
                <a:spcPct val="0"/>
              </a:spcBef>
              <a:spcAft>
                <a:spcPct val="0"/>
              </a:spcAft>
              <a:buFontTx/>
              <a:buChar char="•"/>
              <a:defRPr/>
            </a:pPr>
            <a:r>
              <a:rPr lang="en-US" sz="3600" b="1" dirty="0">
                <a:solidFill>
                  <a:srgbClr val="FFFFFF"/>
                </a:solidFill>
                <a:latin typeface="Arial" charset="0"/>
              </a:rPr>
              <a:t>The date of his prophecies therefore range from 735-710 BC.</a:t>
            </a:r>
          </a:p>
        </p:txBody>
      </p:sp>
      <p:pic>
        <p:nvPicPr>
          <p:cNvPr id="156676" name="Picture 7"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6" name="Rectangle 8"/>
          <p:cNvSpPr>
            <a:spLocks noGrp="1" noChangeArrowheads="1"/>
          </p:cNvSpPr>
          <p:nvPr>
            <p:ph type="title" idx="4294967295"/>
          </p:nvPr>
        </p:nvSpPr>
        <p:spPr>
          <a:xfrm>
            <a:off x="609600" y="1295400"/>
            <a:ext cx="7772400" cy="762000"/>
          </a:xfrm>
        </p:spPr>
        <p:txBody>
          <a:bodyPr anchor="t">
            <a:spAutoFit/>
          </a:bodyPr>
          <a:lstStyle/>
          <a:p>
            <a:pPr algn="l" eaLnBrk="1" hangingPunct="1">
              <a:defRPr/>
            </a:pPr>
            <a:r>
              <a:rPr lang="en-US" i="1">
                <a:solidFill>
                  <a:srgbClr val="FF9933"/>
                </a:solidFill>
                <a:effectLst>
                  <a:outerShdw blurRad="38100" dist="38100" dir="2700000" algn="tl">
                    <a:srgbClr val="DDDDDD"/>
                  </a:outerShdw>
                </a:effectLst>
                <a:latin typeface="Arial" charset="0"/>
                <a:ea typeface="ＭＳ Ｐゴシック" charset="0"/>
                <a:cs typeface="Arial" charset="0"/>
              </a:rPr>
              <a:t>Date</a:t>
            </a:r>
          </a:p>
        </p:txBody>
      </p:sp>
      <p:sp>
        <p:nvSpPr>
          <p:cNvPr id="7" name="Text Box 3"/>
          <p:cNvSpPr txBox="1">
            <a:spLocks noChangeArrowheads="1"/>
          </p:cNvSpPr>
          <p:nvPr/>
        </p:nvSpPr>
        <p:spPr bwMode="auto">
          <a:xfrm>
            <a:off x="827088" y="0"/>
            <a:ext cx="5062537" cy="85407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defTabSz="914400" fontAlgn="base">
              <a:spcBef>
                <a:spcPct val="0"/>
              </a:spcBef>
              <a:spcAft>
                <a:spcPct val="0"/>
              </a:spcAft>
              <a:defRPr/>
            </a:pPr>
            <a:r>
              <a:rPr lang="en-US" sz="4800" b="1" dirty="0">
                <a:solidFill>
                  <a:srgbClr val="FFFF00"/>
                </a:solidFill>
                <a:latin typeface="Tempus Sans ITC" pitchFamily="82" charset="0"/>
                <a:ea typeface="ＭＳ Ｐゴシック" charset="0"/>
                <a:cs typeface="ＭＳ Ｐゴシック" charset="0"/>
              </a:rPr>
              <a:t>Interesting Facts</a:t>
            </a:r>
          </a:p>
        </p:txBody>
      </p:sp>
      <p:sp>
        <p:nvSpPr>
          <p:cNvPr id="156679"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charset="0"/>
                <a:cs typeface="Arial" charset="0"/>
              </a:rPr>
              <a:t>616</a:t>
            </a:r>
            <a:endParaRPr lang="en-US">
              <a:solidFill>
                <a:srgbClr val="000000"/>
              </a:solidFill>
              <a:latin typeface="Arial" charset="0"/>
              <a:cs typeface="Arial" charset="0"/>
            </a:endParaRPr>
          </a:p>
        </p:txBody>
      </p:sp>
    </p:spTree>
    <p:extLst>
      <p:ext uri="{BB962C8B-B14F-4D97-AF65-F5344CB8AC3E}">
        <p14:creationId xmlns:p14="http://schemas.microsoft.com/office/powerpoint/2010/main" val="296017858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0486">
                                            <p:txEl>
                                              <p:pRg st="0" end="0"/>
                                            </p:txEl>
                                          </p:spTgt>
                                        </p:tgtEl>
                                        <p:attrNameLst>
                                          <p:attrName>style.visibility</p:attrName>
                                        </p:attrNameLst>
                                      </p:cBhvr>
                                      <p:to>
                                        <p:strVal val="visible"/>
                                      </p:to>
                                    </p:set>
                                    <p:animEffect transition="in" filter="box(out)">
                                      <p:cBhvr>
                                        <p:cTn id="7" dur="500"/>
                                        <p:tgtEl>
                                          <p:spTgt spid="2048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0486">
                                            <p:txEl>
                                              <p:pRg st="1" end="1"/>
                                            </p:txEl>
                                          </p:spTgt>
                                        </p:tgtEl>
                                        <p:attrNameLst>
                                          <p:attrName>style.visibility</p:attrName>
                                        </p:attrNameLst>
                                      </p:cBhvr>
                                      <p:to>
                                        <p:strVal val="visible"/>
                                      </p:to>
                                    </p:set>
                                    <p:animEffect transition="in" filter="box(out)">
                                      <p:cBhvr>
                                        <p:cTn id="12" dur="500"/>
                                        <p:tgtEl>
                                          <p:spTgt spid="2048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0486">
                                            <p:txEl>
                                              <p:pRg st="2" end="2"/>
                                            </p:txEl>
                                          </p:spTgt>
                                        </p:tgtEl>
                                        <p:attrNameLst>
                                          <p:attrName>style.visibility</p:attrName>
                                        </p:attrNameLst>
                                      </p:cBhvr>
                                      <p:to>
                                        <p:strVal val="visible"/>
                                      </p:to>
                                    </p:set>
                                    <p:animEffect transition="in" filter="box(out)">
                                      <p:cBhvr>
                                        <p:cTn id="17" dur="500"/>
                                        <p:tgtEl>
                                          <p:spTgt spid="2048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44386" name="Line 2"/>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800">
              <a:solidFill>
                <a:srgbClr val="000000"/>
              </a:solidFill>
              <a:latin typeface="Arial"/>
              <a:ea typeface="ＭＳ Ｐゴシック" charset="0"/>
              <a:cs typeface="Arial"/>
            </a:endParaRPr>
          </a:p>
        </p:txBody>
      </p:sp>
      <p:pic>
        <p:nvPicPr>
          <p:cNvPr id="157699" name="Picture 4"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7700" name="Text Box 6"/>
          <p:cNvSpPr txBox="1">
            <a:spLocks noChangeArrowheads="1"/>
          </p:cNvSpPr>
          <p:nvPr/>
        </p:nvSpPr>
        <p:spPr bwMode="auto">
          <a:xfrm>
            <a:off x="3563938" y="4652963"/>
            <a:ext cx="3384550" cy="1584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altLang="zh-CN" sz="3600" b="1">
                <a:solidFill>
                  <a:srgbClr val="FFFFFF"/>
                </a:solidFill>
                <a:latin typeface="Arial" charset="0"/>
                <a:cs typeface="Arial" charset="0"/>
              </a:rPr>
              <a:t>Micah’s Prophetic Career</a:t>
            </a:r>
            <a:endParaRPr lang="zh-CN" altLang="en-GB" sz="3600">
              <a:solidFill>
                <a:srgbClr val="000000"/>
              </a:solidFill>
              <a:latin typeface="Arial" charset="0"/>
              <a:cs typeface="SimSun" charset="0"/>
            </a:endParaRPr>
          </a:p>
        </p:txBody>
      </p:sp>
      <p:sp>
        <p:nvSpPr>
          <p:cNvPr id="157701" name="Text Box 7"/>
          <p:cNvSpPr txBox="1">
            <a:spLocks noChangeArrowheads="1"/>
          </p:cNvSpPr>
          <p:nvPr/>
        </p:nvSpPr>
        <p:spPr bwMode="auto">
          <a:xfrm>
            <a:off x="0" y="2781300"/>
            <a:ext cx="2125663" cy="85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altLang="zh-CN" sz="2800" b="1">
                <a:solidFill>
                  <a:srgbClr val="FFFFFF"/>
                </a:solidFill>
                <a:latin typeface="Arial" charset="0"/>
                <a:cs typeface="Arial" charset="0"/>
              </a:rPr>
              <a:t>David </a:t>
            </a:r>
            <a:br>
              <a:rPr lang="en-US" altLang="zh-CN" sz="2800" b="1">
                <a:solidFill>
                  <a:srgbClr val="FFFFFF"/>
                </a:solidFill>
                <a:latin typeface="Arial" charset="0"/>
                <a:cs typeface="Arial" charset="0"/>
              </a:rPr>
            </a:br>
            <a:r>
              <a:rPr lang="en-US" altLang="zh-CN" sz="2800" b="1">
                <a:solidFill>
                  <a:srgbClr val="FFFFFF"/>
                </a:solidFill>
                <a:latin typeface="Arial" charset="0"/>
                <a:cs typeface="Arial" charset="0"/>
              </a:rPr>
              <a:t>1000 BC</a:t>
            </a:r>
            <a:r>
              <a:rPr lang="zh-CN" altLang="en-US" sz="2800">
                <a:solidFill>
                  <a:srgbClr val="000000"/>
                </a:solidFill>
                <a:latin typeface="Arial" charset="0"/>
                <a:cs typeface="SimSun" charset="0"/>
              </a:rPr>
              <a:t>　</a:t>
            </a:r>
            <a:endParaRPr lang="zh-CN" altLang="en-GB" sz="2800">
              <a:solidFill>
                <a:srgbClr val="000000"/>
              </a:solidFill>
              <a:latin typeface="Arial" charset="0"/>
              <a:cs typeface="SimSun" charset="0"/>
            </a:endParaRPr>
          </a:p>
        </p:txBody>
      </p:sp>
      <p:sp>
        <p:nvSpPr>
          <p:cNvPr id="157702" name="Text Box 8"/>
          <p:cNvSpPr txBox="1">
            <a:spLocks noChangeArrowheads="1"/>
          </p:cNvSpPr>
          <p:nvPr/>
        </p:nvSpPr>
        <p:spPr bwMode="auto">
          <a:xfrm>
            <a:off x="971550" y="1196975"/>
            <a:ext cx="2189163" cy="1368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altLang="zh-CN" sz="2800" b="1">
                <a:solidFill>
                  <a:srgbClr val="FFFFFF"/>
                </a:solidFill>
                <a:latin typeface="Arial" charset="0"/>
                <a:cs typeface="Arial" charset="0"/>
              </a:rPr>
              <a:t>Divided Kingdom</a:t>
            </a:r>
            <a:br>
              <a:rPr lang="en-US" altLang="zh-CN" sz="2800" b="1">
                <a:solidFill>
                  <a:srgbClr val="FFFFFF"/>
                </a:solidFill>
                <a:latin typeface="Arial" charset="0"/>
                <a:cs typeface="Arial" charset="0"/>
              </a:rPr>
            </a:br>
            <a:r>
              <a:rPr lang="en-US" altLang="zh-CN" sz="2800" b="1">
                <a:solidFill>
                  <a:srgbClr val="FFFFFF"/>
                </a:solidFill>
                <a:latin typeface="Arial" charset="0"/>
                <a:cs typeface="Arial" charset="0"/>
              </a:rPr>
              <a:t>931 BC</a:t>
            </a:r>
            <a:endParaRPr lang="zh-CN" altLang="en-GB" sz="2800">
              <a:solidFill>
                <a:srgbClr val="FFFFFF"/>
              </a:solidFill>
              <a:latin typeface="Arial" charset="0"/>
              <a:cs typeface="SimSun" charset="0"/>
            </a:endParaRPr>
          </a:p>
        </p:txBody>
      </p:sp>
      <p:sp>
        <p:nvSpPr>
          <p:cNvPr id="157703" name="Text Box 9"/>
          <p:cNvSpPr txBox="1">
            <a:spLocks noChangeArrowheads="1"/>
          </p:cNvSpPr>
          <p:nvPr/>
        </p:nvSpPr>
        <p:spPr bwMode="auto">
          <a:xfrm>
            <a:off x="2339975" y="2757488"/>
            <a:ext cx="251936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altLang="zh-CN" sz="2800" b="1">
                <a:solidFill>
                  <a:srgbClr val="FFFFFF"/>
                </a:solidFill>
                <a:latin typeface="Arial" charset="0"/>
                <a:cs typeface="Arial" charset="0"/>
              </a:rPr>
              <a:t>Jotham II</a:t>
            </a:r>
            <a:br>
              <a:rPr lang="en-US" altLang="zh-CN" sz="2800" b="1">
                <a:solidFill>
                  <a:srgbClr val="FFFFFF"/>
                </a:solidFill>
                <a:latin typeface="Arial" charset="0"/>
                <a:cs typeface="Arial" charset="0"/>
              </a:rPr>
            </a:br>
            <a:r>
              <a:rPr lang="en-US" altLang="zh-CN" sz="2800" b="1">
                <a:solidFill>
                  <a:srgbClr val="FFFFFF"/>
                </a:solidFill>
                <a:latin typeface="Arial" charset="0"/>
                <a:cs typeface="Arial" charset="0"/>
              </a:rPr>
              <a:t>750 BC</a:t>
            </a:r>
            <a:endParaRPr lang="zh-CN" altLang="en-US" sz="2800" b="1">
              <a:solidFill>
                <a:srgbClr val="FFFFFF"/>
              </a:solidFill>
              <a:latin typeface="Arial" charset="0"/>
              <a:cs typeface="SimSun" charset="0"/>
            </a:endParaRPr>
          </a:p>
          <a:p>
            <a:pPr algn="ctr" defTabSz="914400" eaLnBrk="1" fontAlgn="base" hangingPunct="1">
              <a:spcBef>
                <a:spcPct val="0"/>
              </a:spcBef>
              <a:spcAft>
                <a:spcPct val="0"/>
              </a:spcAft>
            </a:pPr>
            <a:endParaRPr lang="zh-CN" altLang="en-US" sz="2800">
              <a:solidFill>
                <a:srgbClr val="FFFFFF"/>
              </a:solidFill>
              <a:latin typeface="Arial" charset="0"/>
              <a:cs typeface="SimSun" charset="0"/>
            </a:endParaRPr>
          </a:p>
          <a:p>
            <a:pPr algn="ctr" defTabSz="914400" eaLnBrk="1" fontAlgn="base" hangingPunct="1">
              <a:spcBef>
                <a:spcPct val="0"/>
              </a:spcBef>
              <a:spcAft>
                <a:spcPct val="0"/>
              </a:spcAft>
            </a:pPr>
            <a:endParaRPr lang="zh-CN" altLang="en-GB" sz="2800">
              <a:solidFill>
                <a:srgbClr val="000000"/>
              </a:solidFill>
              <a:latin typeface="Arial" charset="0"/>
              <a:cs typeface="SimSun" charset="0"/>
            </a:endParaRPr>
          </a:p>
        </p:txBody>
      </p:sp>
      <p:sp>
        <p:nvSpPr>
          <p:cNvPr id="157704" name="Text Box 10"/>
          <p:cNvSpPr txBox="1">
            <a:spLocks noChangeArrowheads="1"/>
          </p:cNvSpPr>
          <p:nvPr/>
        </p:nvSpPr>
        <p:spPr bwMode="auto">
          <a:xfrm>
            <a:off x="3929063" y="1196975"/>
            <a:ext cx="2443162" cy="159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altLang="zh-CN" sz="2800" b="1">
                <a:solidFill>
                  <a:srgbClr val="FFFFFF"/>
                </a:solidFill>
                <a:latin typeface="Arial" charset="0"/>
                <a:cs typeface="Arial" charset="0"/>
              </a:rPr>
              <a:t>Assyrian Captivity </a:t>
            </a:r>
            <a:br>
              <a:rPr lang="en-US" altLang="zh-CN" sz="2800" b="1">
                <a:solidFill>
                  <a:srgbClr val="FFFFFF"/>
                </a:solidFill>
                <a:latin typeface="Arial" charset="0"/>
                <a:cs typeface="Arial" charset="0"/>
              </a:rPr>
            </a:br>
            <a:r>
              <a:rPr lang="en-US" altLang="zh-CN" sz="2800" b="1">
                <a:solidFill>
                  <a:srgbClr val="FFFFFF"/>
                </a:solidFill>
                <a:latin typeface="Arial" charset="0"/>
                <a:cs typeface="Arial" charset="0"/>
              </a:rPr>
              <a:t>722 BC</a:t>
            </a:r>
            <a:endParaRPr lang="zh-CN" altLang="en-US" sz="2800" b="1">
              <a:solidFill>
                <a:srgbClr val="FFFFFF"/>
              </a:solidFill>
              <a:latin typeface="Arial" charset="0"/>
              <a:cs typeface="SimSun" charset="0"/>
            </a:endParaRPr>
          </a:p>
          <a:p>
            <a:pPr algn="ctr" defTabSz="914400" eaLnBrk="1" fontAlgn="base" hangingPunct="1">
              <a:spcBef>
                <a:spcPct val="0"/>
              </a:spcBef>
              <a:spcAft>
                <a:spcPct val="0"/>
              </a:spcAft>
            </a:pPr>
            <a:endParaRPr lang="zh-CN" altLang="en-US" sz="2800">
              <a:solidFill>
                <a:srgbClr val="FFFFFF"/>
              </a:solidFill>
              <a:latin typeface="Arial" charset="0"/>
              <a:cs typeface="SimSun" charset="0"/>
            </a:endParaRPr>
          </a:p>
          <a:p>
            <a:pPr algn="ctr" defTabSz="914400" eaLnBrk="1" fontAlgn="base" hangingPunct="1">
              <a:spcBef>
                <a:spcPct val="0"/>
              </a:spcBef>
              <a:spcAft>
                <a:spcPct val="0"/>
              </a:spcAft>
            </a:pPr>
            <a:endParaRPr lang="zh-CN" altLang="en-GB" sz="2800">
              <a:solidFill>
                <a:srgbClr val="000000"/>
              </a:solidFill>
              <a:latin typeface="Arial" charset="0"/>
              <a:cs typeface="SimSun" charset="0"/>
            </a:endParaRPr>
          </a:p>
        </p:txBody>
      </p:sp>
      <p:sp>
        <p:nvSpPr>
          <p:cNvPr id="157705" name="Text Box 11"/>
          <p:cNvSpPr txBox="1">
            <a:spLocks noChangeArrowheads="1"/>
          </p:cNvSpPr>
          <p:nvPr/>
        </p:nvSpPr>
        <p:spPr bwMode="auto">
          <a:xfrm>
            <a:off x="5364163" y="2493963"/>
            <a:ext cx="2360612"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altLang="zh-CN" sz="2800" b="1">
                <a:solidFill>
                  <a:srgbClr val="FFFFFF"/>
                </a:solidFill>
                <a:latin typeface="Arial" charset="0"/>
                <a:cs typeface="Arial" charset="0"/>
              </a:rPr>
              <a:t>Hezekiah’s Reign Ends</a:t>
            </a:r>
            <a:br>
              <a:rPr lang="en-US" altLang="zh-CN" sz="2800" b="1">
                <a:solidFill>
                  <a:srgbClr val="FFFFFF"/>
                </a:solidFill>
                <a:latin typeface="Arial" charset="0"/>
                <a:cs typeface="Arial" charset="0"/>
              </a:rPr>
            </a:br>
            <a:r>
              <a:rPr lang="en-US" altLang="zh-CN" sz="2800" b="1">
                <a:solidFill>
                  <a:srgbClr val="FFFFFF"/>
                </a:solidFill>
                <a:latin typeface="Arial" charset="0"/>
                <a:cs typeface="Arial" charset="0"/>
              </a:rPr>
              <a:t>687 BC</a:t>
            </a:r>
            <a:endParaRPr lang="zh-CN" altLang="en-GB" sz="2800">
              <a:solidFill>
                <a:srgbClr val="FFFFFF"/>
              </a:solidFill>
              <a:latin typeface="Arial" charset="0"/>
              <a:cs typeface="SimSun" charset="0"/>
            </a:endParaRPr>
          </a:p>
        </p:txBody>
      </p:sp>
      <p:sp>
        <p:nvSpPr>
          <p:cNvPr id="157706" name="Text Box 12"/>
          <p:cNvSpPr txBox="1">
            <a:spLocks noChangeArrowheads="1"/>
          </p:cNvSpPr>
          <p:nvPr/>
        </p:nvSpPr>
        <p:spPr bwMode="auto">
          <a:xfrm>
            <a:off x="6948488" y="1484313"/>
            <a:ext cx="1731962" cy="71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altLang="zh-CN" sz="2800" b="1">
                <a:solidFill>
                  <a:srgbClr val="FFFFFF"/>
                </a:solidFill>
                <a:latin typeface="Arial" charset="0"/>
                <a:cs typeface="Arial" charset="0"/>
              </a:rPr>
              <a:t>Jesus</a:t>
            </a:r>
            <a:br>
              <a:rPr lang="en-US" altLang="zh-CN" sz="2800" b="1">
                <a:solidFill>
                  <a:srgbClr val="FFFFFF"/>
                </a:solidFill>
                <a:latin typeface="Arial" charset="0"/>
                <a:cs typeface="Arial" charset="0"/>
              </a:rPr>
            </a:br>
            <a:r>
              <a:rPr lang="en-US" altLang="zh-CN" sz="2800" b="1">
                <a:solidFill>
                  <a:srgbClr val="FFFFFF"/>
                </a:solidFill>
                <a:latin typeface="Arial" charset="0"/>
                <a:cs typeface="Arial" charset="0"/>
              </a:rPr>
              <a:t>4 BC</a:t>
            </a:r>
            <a:endParaRPr lang="zh-CN" altLang="en-GB" sz="2800">
              <a:solidFill>
                <a:srgbClr val="FFFFFF"/>
              </a:solidFill>
              <a:latin typeface="Arial" charset="0"/>
              <a:cs typeface="SimSun" charset="0"/>
            </a:endParaRPr>
          </a:p>
        </p:txBody>
      </p:sp>
      <p:sp>
        <p:nvSpPr>
          <p:cNvPr id="157707" name="Line 13"/>
          <p:cNvSpPr>
            <a:spLocks noChangeShapeType="1"/>
          </p:cNvSpPr>
          <p:nvPr/>
        </p:nvSpPr>
        <p:spPr bwMode="auto">
          <a:xfrm>
            <a:off x="993775" y="4078288"/>
            <a:ext cx="7427913" cy="0"/>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7708" name="Line 14"/>
          <p:cNvSpPr>
            <a:spLocks noChangeShapeType="1"/>
          </p:cNvSpPr>
          <p:nvPr/>
        </p:nvSpPr>
        <p:spPr bwMode="auto">
          <a:xfrm>
            <a:off x="993775" y="3733800"/>
            <a:ext cx="0" cy="34448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7709" name="Line 15"/>
          <p:cNvSpPr>
            <a:spLocks noChangeShapeType="1"/>
          </p:cNvSpPr>
          <p:nvPr/>
        </p:nvSpPr>
        <p:spPr bwMode="auto">
          <a:xfrm>
            <a:off x="2051050" y="2870200"/>
            <a:ext cx="0" cy="120808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7710" name="Line 16"/>
          <p:cNvSpPr>
            <a:spLocks noChangeShapeType="1"/>
          </p:cNvSpPr>
          <p:nvPr/>
        </p:nvSpPr>
        <p:spPr bwMode="auto">
          <a:xfrm>
            <a:off x="3617913" y="3732213"/>
            <a:ext cx="0" cy="344487"/>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7711" name="Line 17"/>
          <p:cNvSpPr>
            <a:spLocks noChangeShapeType="1"/>
          </p:cNvSpPr>
          <p:nvPr/>
        </p:nvSpPr>
        <p:spPr bwMode="auto">
          <a:xfrm>
            <a:off x="5148263" y="2852738"/>
            <a:ext cx="22225" cy="122555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7712" name="Line 18"/>
          <p:cNvSpPr>
            <a:spLocks noChangeShapeType="1"/>
          </p:cNvSpPr>
          <p:nvPr/>
        </p:nvSpPr>
        <p:spPr bwMode="auto">
          <a:xfrm>
            <a:off x="6480175" y="3733800"/>
            <a:ext cx="0" cy="34448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7713" name="Line 19"/>
          <p:cNvSpPr>
            <a:spLocks noChangeShapeType="1"/>
          </p:cNvSpPr>
          <p:nvPr/>
        </p:nvSpPr>
        <p:spPr bwMode="auto">
          <a:xfrm flipH="1">
            <a:off x="7791450" y="3068638"/>
            <a:ext cx="22225" cy="100965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7714" name="Line 20"/>
          <p:cNvSpPr>
            <a:spLocks noChangeShapeType="1"/>
          </p:cNvSpPr>
          <p:nvPr/>
        </p:nvSpPr>
        <p:spPr bwMode="auto">
          <a:xfrm>
            <a:off x="3708400" y="4581525"/>
            <a:ext cx="2873375" cy="0"/>
          </a:xfrm>
          <a:prstGeom prst="line">
            <a:avLst/>
          </a:prstGeom>
          <a:noFill/>
          <a:ln w="38100">
            <a:solidFill>
              <a:schemeClr val="bg1"/>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48726409"/>
      </p:ext>
    </p:extLst>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4"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61975"/>
            <a:ext cx="9144000" cy="635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5795" name="Rectangle 3"/>
          <p:cNvSpPr>
            <a:spLocks noGrp="1" noChangeArrowheads="1"/>
          </p:cNvSpPr>
          <p:nvPr>
            <p:ph type="title"/>
          </p:nvPr>
        </p:nvSpPr>
        <p:spPr>
          <a:xfrm>
            <a:off x="0" y="-76200"/>
            <a:ext cx="7596188" cy="685800"/>
          </a:xfrm>
        </p:spPr>
        <p:txBody>
          <a:bodyPr/>
          <a:lstStyle/>
          <a:p>
            <a:pPr algn="ctr">
              <a:defRPr/>
            </a:pPr>
            <a:r>
              <a:rPr kumimoji="0" lang="en-US" sz="3200" b="1" dirty="0">
                <a:solidFill>
                  <a:schemeClr val="tx1"/>
                </a:solidFill>
                <a:latin typeface="Arial"/>
                <a:ea typeface="ＭＳ Ｐゴシック" charset="0"/>
                <a:cs typeface="Arial"/>
              </a:rPr>
              <a:t>Chart of OT Kings &amp; Prophets</a:t>
            </a:r>
          </a:p>
        </p:txBody>
      </p:sp>
      <p:sp>
        <p:nvSpPr>
          <p:cNvPr id="5" name="Text Box 4"/>
          <p:cNvSpPr txBox="1">
            <a:spLocks noChangeArrowheads="1"/>
          </p:cNvSpPr>
          <p:nvPr/>
        </p:nvSpPr>
        <p:spPr bwMode="auto">
          <a:xfrm>
            <a:off x="7391400" y="76200"/>
            <a:ext cx="1676400" cy="40005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defTabSz="914400" fontAlgn="base">
              <a:spcAft>
                <a:spcPct val="0"/>
              </a:spcAft>
              <a:defRPr/>
            </a:pPr>
            <a:r>
              <a:rPr lang="en-US" sz="2400" dirty="0">
                <a:solidFill>
                  <a:srgbClr val="FFFFFF"/>
                </a:solidFill>
                <a:ea typeface="ＭＳ Ｐゴシック" charset="0"/>
              </a:rPr>
              <a:t>232 &amp; 342</a:t>
            </a:r>
          </a:p>
        </p:txBody>
      </p:sp>
    </p:spTree>
    <p:extLst>
      <p:ext uri="{BB962C8B-B14F-4D97-AF65-F5344CB8AC3E}">
        <p14:creationId xmlns:p14="http://schemas.microsoft.com/office/powerpoint/2010/main" val="550099989"/>
      </p:ext>
    </p:extLst>
  </p:cSld>
  <p:clrMapOvr>
    <a:masterClrMapping/>
  </p:clrMapOvr>
  <p:transition spd="med">
    <p:zoom dir="in"/>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21858"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1270" name="Text Box 6"/>
          <p:cNvSpPr txBox="1">
            <a:spLocks noChangeArrowheads="1"/>
          </p:cNvSpPr>
          <p:nvPr/>
        </p:nvSpPr>
        <p:spPr bwMode="auto">
          <a:xfrm>
            <a:off x="457200" y="2209800"/>
            <a:ext cx="8686800" cy="2733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65138" indent="-4651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lnSpc>
                <a:spcPct val="120000"/>
              </a:lnSpc>
              <a:spcBef>
                <a:spcPct val="0"/>
              </a:spcBef>
              <a:spcAft>
                <a:spcPct val="0"/>
              </a:spcAft>
            </a:pPr>
            <a:r>
              <a:rPr lang="en-US" sz="3600" b="1">
                <a:solidFill>
                  <a:srgbClr val="FFFFFF"/>
                </a:solidFill>
                <a:latin typeface="Arial" charset="0"/>
              </a:rPr>
              <a:t>In chronology: </a:t>
            </a:r>
          </a:p>
          <a:p>
            <a:pPr defTabSz="914400" eaLnBrk="1" fontAlgn="base" hangingPunct="1">
              <a:lnSpc>
                <a:spcPct val="120000"/>
              </a:lnSpc>
              <a:spcBef>
                <a:spcPct val="0"/>
              </a:spcBef>
              <a:spcAft>
                <a:spcPct val="0"/>
              </a:spcAft>
              <a:buFontTx/>
              <a:buChar char="•"/>
            </a:pPr>
            <a:r>
              <a:rPr lang="en-US" sz="3600" b="1">
                <a:solidFill>
                  <a:srgbClr val="FFFFFF"/>
                </a:solidFill>
                <a:latin typeface="Arial" charset="0"/>
              </a:rPr>
              <a:t>6th book among THE TWELVE or Minor Prophets in the Hebrew Canon </a:t>
            </a:r>
          </a:p>
          <a:p>
            <a:pPr defTabSz="914400" eaLnBrk="1" fontAlgn="base" hangingPunct="1">
              <a:lnSpc>
                <a:spcPct val="120000"/>
              </a:lnSpc>
              <a:spcBef>
                <a:spcPct val="0"/>
              </a:spcBef>
              <a:spcAft>
                <a:spcPct val="0"/>
              </a:spcAft>
              <a:buFontTx/>
              <a:buChar char="•"/>
            </a:pPr>
            <a:r>
              <a:rPr lang="en-US" sz="3600" b="1">
                <a:solidFill>
                  <a:srgbClr val="FFFFFF"/>
                </a:solidFill>
                <a:latin typeface="Arial" charset="0"/>
              </a:rPr>
              <a:t>3rd in the LXX</a:t>
            </a:r>
          </a:p>
        </p:txBody>
      </p:sp>
      <p:pic>
        <p:nvPicPr>
          <p:cNvPr id="121860" name="Picture 7"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1861" name="Rectangle 8"/>
          <p:cNvSpPr>
            <a:spLocks noGrp="1" noChangeArrowheads="1"/>
          </p:cNvSpPr>
          <p:nvPr>
            <p:ph type="title" idx="4294967295"/>
          </p:nvPr>
        </p:nvSpPr>
        <p:spPr>
          <a:xfrm>
            <a:off x="381000" y="1295400"/>
            <a:ext cx="7772400" cy="1143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l" eaLnBrk="1" hangingPunct="1"/>
            <a:r>
              <a:rPr lang="en-US" sz="4000" i="1">
                <a:solidFill>
                  <a:srgbClr val="FF9933"/>
                </a:solidFill>
                <a:effectLst/>
                <a:latin typeface="Arial" charset="0"/>
                <a:ea typeface="ＭＳ Ｐゴシック" charset="0"/>
              </a:rPr>
              <a:t>Place in the Canon?</a:t>
            </a:r>
            <a:endParaRPr lang="en-US" sz="4000">
              <a:effectLst/>
              <a:latin typeface="Arial" charset="0"/>
              <a:ea typeface="ＭＳ Ｐゴシック" charset="0"/>
            </a:endParaRPr>
          </a:p>
        </p:txBody>
      </p:sp>
      <p:sp>
        <p:nvSpPr>
          <p:cNvPr id="7" name="Text Box 3"/>
          <p:cNvSpPr txBox="1">
            <a:spLocks noChangeArrowheads="1"/>
          </p:cNvSpPr>
          <p:nvPr/>
        </p:nvSpPr>
        <p:spPr bwMode="auto">
          <a:xfrm>
            <a:off x="827088" y="0"/>
            <a:ext cx="5062537" cy="85407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defTabSz="914400" fontAlgn="base">
              <a:spcBef>
                <a:spcPct val="0"/>
              </a:spcBef>
              <a:spcAft>
                <a:spcPct val="0"/>
              </a:spcAft>
              <a:defRPr/>
            </a:pPr>
            <a:r>
              <a:rPr lang="en-US" sz="4800" b="1" dirty="0">
                <a:solidFill>
                  <a:srgbClr val="FFFF00"/>
                </a:solidFill>
                <a:latin typeface="Tempus Sans ITC" pitchFamily="82" charset="0"/>
                <a:ea typeface="ＭＳ Ｐゴシック" charset="0"/>
                <a:cs typeface="ＭＳ Ｐゴシック" charset="0"/>
              </a:rPr>
              <a:t>Interesting Facts</a:t>
            </a:r>
          </a:p>
        </p:txBody>
      </p:sp>
      <p:sp>
        <p:nvSpPr>
          <p:cNvPr id="121863"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charset="0"/>
                <a:cs typeface="Arial" charset="0"/>
              </a:rPr>
              <a:t>616</a:t>
            </a:r>
            <a:endParaRPr lang="en-US">
              <a:solidFill>
                <a:srgbClr val="000000"/>
              </a:solidFill>
              <a:latin typeface="Arial" charset="0"/>
              <a:cs typeface="Arial" charset="0"/>
            </a:endParaRPr>
          </a:p>
        </p:txBody>
      </p:sp>
    </p:spTree>
    <p:extLst>
      <p:ext uri="{BB962C8B-B14F-4D97-AF65-F5344CB8AC3E}">
        <p14:creationId xmlns:p14="http://schemas.microsoft.com/office/powerpoint/2010/main" val="211638503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270">
                                            <p:txEl>
                                              <p:pRg st="0" end="0"/>
                                            </p:txEl>
                                          </p:spTgt>
                                        </p:tgtEl>
                                        <p:attrNameLst>
                                          <p:attrName>style.visibility</p:attrName>
                                        </p:attrNameLst>
                                      </p:cBhvr>
                                      <p:to>
                                        <p:strVal val="visible"/>
                                      </p:to>
                                    </p:set>
                                    <p:animEffect transition="in" filter="box(out)">
                                      <p:cBhvr>
                                        <p:cTn id="7" dur="500"/>
                                        <p:tgtEl>
                                          <p:spTgt spid="1127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1270">
                                            <p:txEl>
                                              <p:pRg st="1" end="1"/>
                                            </p:txEl>
                                          </p:spTgt>
                                        </p:tgtEl>
                                        <p:attrNameLst>
                                          <p:attrName>style.visibility</p:attrName>
                                        </p:attrNameLst>
                                      </p:cBhvr>
                                      <p:to>
                                        <p:strVal val="visible"/>
                                      </p:to>
                                    </p:set>
                                    <p:animEffect transition="in" filter="box(out)">
                                      <p:cBhvr>
                                        <p:cTn id="12" dur="500"/>
                                        <p:tgtEl>
                                          <p:spTgt spid="1127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1270">
                                            <p:txEl>
                                              <p:pRg st="2" end="2"/>
                                            </p:txEl>
                                          </p:spTgt>
                                        </p:tgtEl>
                                        <p:attrNameLst>
                                          <p:attrName>style.visibility</p:attrName>
                                        </p:attrNameLst>
                                      </p:cBhvr>
                                      <p:to>
                                        <p:strVal val="visible"/>
                                      </p:to>
                                    </p:set>
                                    <p:animEffect transition="in" filter="box(out)">
                                      <p:cBhvr>
                                        <p:cTn id="17" dur="500"/>
                                        <p:tgtEl>
                                          <p:spTgt spid="1127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008684"/>
            <a:ext cx="9144000" cy="27015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Judgment on Israel &amp; Judah for Exploitation</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615</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Micah</a:t>
            </a:r>
          </a:p>
        </p:txBody>
      </p:sp>
    </p:spTree>
    <p:extLst>
      <p:ext uri="{BB962C8B-B14F-4D97-AF65-F5344CB8AC3E}">
        <p14:creationId xmlns:p14="http://schemas.microsoft.com/office/powerpoint/2010/main" val="4293514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23906" name="Text Box 4"/>
          <p:cNvSpPr txBox="1">
            <a:spLocks noChangeArrowheads="1"/>
          </p:cNvSpPr>
          <p:nvPr/>
        </p:nvSpPr>
        <p:spPr bwMode="auto">
          <a:xfrm>
            <a:off x="381000" y="1736725"/>
            <a:ext cx="87630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endParaRPr lang="en-US" sz="4000" b="1" i="1">
              <a:solidFill>
                <a:srgbClr val="FF9933"/>
              </a:solidFill>
              <a:latin typeface="Arial" charset="0"/>
              <a:cs typeface="Arial" charset="0"/>
            </a:endParaRPr>
          </a:p>
        </p:txBody>
      </p:sp>
      <p:sp>
        <p:nvSpPr>
          <p:cNvPr id="123907"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2294" name="Text Box 6"/>
          <p:cNvSpPr txBox="1">
            <a:spLocks noChangeArrowheads="1"/>
          </p:cNvSpPr>
          <p:nvPr/>
        </p:nvSpPr>
        <p:spPr bwMode="auto">
          <a:xfrm>
            <a:off x="457200" y="2286000"/>
            <a:ext cx="8458200" cy="341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3600" b="1">
                <a:solidFill>
                  <a:srgbClr val="FFFFFF"/>
                </a:solidFill>
                <a:latin typeface="Arial" charset="0"/>
              </a:rPr>
              <a:t>A third of the book of Micah exposes the </a:t>
            </a:r>
            <a:r>
              <a:rPr lang="en-US" sz="3600" b="1">
                <a:solidFill>
                  <a:srgbClr val="FFFF00"/>
                </a:solidFill>
                <a:latin typeface="Arial" charset="0"/>
              </a:rPr>
              <a:t>sins</a:t>
            </a:r>
            <a:r>
              <a:rPr lang="en-US" sz="3600" b="1">
                <a:solidFill>
                  <a:srgbClr val="FFFFFF"/>
                </a:solidFill>
                <a:latin typeface="Arial" charset="0"/>
              </a:rPr>
              <a:t> of his countrymen, another third illustrates the </a:t>
            </a:r>
            <a:r>
              <a:rPr lang="en-US" sz="3600" b="1">
                <a:solidFill>
                  <a:srgbClr val="FFFF00"/>
                </a:solidFill>
                <a:latin typeface="Arial" charset="0"/>
              </a:rPr>
              <a:t>punishment</a:t>
            </a:r>
            <a:r>
              <a:rPr lang="en-US" sz="3600" b="1">
                <a:solidFill>
                  <a:srgbClr val="FFFFFF"/>
                </a:solidFill>
                <a:latin typeface="Arial" charset="0"/>
              </a:rPr>
              <a:t> God is about to send and the last third speaks about the hope of </a:t>
            </a:r>
            <a:r>
              <a:rPr lang="en-US" sz="3600" b="1">
                <a:solidFill>
                  <a:srgbClr val="FFFF00"/>
                </a:solidFill>
                <a:latin typeface="Arial" charset="0"/>
              </a:rPr>
              <a:t>restoration</a:t>
            </a:r>
            <a:r>
              <a:rPr lang="en-US" sz="3600" b="1">
                <a:solidFill>
                  <a:srgbClr val="FFFFFF"/>
                </a:solidFill>
                <a:latin typeface="Arial" charset="0"/>
              </a:rPr>
              <a:t> once the discipline has ended.</a:t>
            </a:r>
          </a:p>
        </p:txBody>
      </p:sp>
      <p:pic>
        <p:nvPicPr>
          <p:cNvPr id="123909" name="Picture 9"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10" name="Rectangle 11"/>
          <p:cNvSpPr>
            <a:spLocks noGrp="1" noChangeArrowheads="1"/>
          </p:cNvSpPr>
          <p:nvPr>
            <p:ph type="title" idx="4294967295"/>
          </p:nvPr>
        </p:nvSpPr>
        <p:spPr>
          <a:xfrm>
            <a:off x="0" y="1219200"/>
            <a:ext cx="9144000" cy="1143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3600" i="1">
                <a:solidFill>
                  <a:srgbClr val="FF9933"/>
                </a:solidFill>
                <a:effectLst/>
                <a:latin typeface="Arial" charset="0"/>
                <a:ea typeface="ＭＳ Ｐゴシック" charset="0"/>
              </a:rPr>
              <a:t>Exploitation––Judgment––Restoration</a:t>
            </a:r>
            <a:endParaRPr lang="en-US" sz="4000">
              <a:effectLst/>
              <a:latin typeface="Arial" charset="0"/>
              <a:ea typeface="ＭＳ Ｐゴシック" charset="0"/>
            </a:endParaRPr>
          </a:p>
        </p:txBody>
      </p:sp>
      <p:sp>
        <p:nvSpPr>
          <p:cNvPr id="8" name="Text Box 3"/>
          <p:cNvSpPr txBox="1">
            <a:spLocks noChangeArrowheads="1"/>
          </p:cNvSpPr>
          <p:nvPr/>
        </p:nvSpPr>
        <p:spPr bwMode="auto">
          <a:xfrm>
            <a:off x="827088" y="0"/>
            <a:ext cx="5062537" cy="85407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defTabSz="914400" fontAlgn="base">
              <a:spcBef>
                <a:spcPct val="0"/>
              </a:spcBef>
              <a:spcAft>
                <a:spcPct val="0"/>
              </a:spcAft>
              <a:defRPr/>
            </a:pPr>
            <a:r>
              <a:rPr lang="en-US" sz="4800" b="1" dirty="0">
                <a:solidFill>
                  <a:srgbClr val="FFFF00"/>
                </a:solidFill>
                <a:latin typeface="Tempus Sans ITC" pitchFamily="82" charset="0"/>
                <a:ea typeface="ＭＳ Ｐゴシック" charset="0"/>
                <a:cs typeface="ＭＳ Ｐゴシック" charset="0"/>
              </a:rPr>
              <a:t>Interesting Facts</a:t>
            </a:r>
          </a:p>
        </p:txBody>
      </p:sp>
      <p:sp>
        <p:nvSpPr>
          <p:cNvPr id="123912"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charset="0"/>
                <a:cs typeface="Arial" charset="0"/>
              </a:rPr>
              <a:t>617</a:t>
            </a:r>
            <a:endParaRPr lang="en-US">
              <a:solidFill>
                <a:srgbClr val="000000"/>
              </a:solidFill>
              <a:latin typeface="Arial" charset="0"/>
              <a:cs typeface="Arial" charset="0"/>
            </a:endParaRPr>
          </a:p>
        </p:txBody>
      </p:sp>
    </p:spTree>
    <p:extLst>
      <p:ext uri="{BB962C8B-B14F-4D97-AF65-F5344CB8AC3E}">
        <p14:creationId xmlns:p14="http://schemas.microsoft.com/office/powerpoint/2010/main" val="243653058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2294">
                                            <p:txEl>
                                              <p:pRg st="0" end="0"/>
                                            </p:txEl>
                                          </p:spTgt>
                                        </p:tgtEl>
                                        <p:attrNameLst>
                                          <p:attrName>style.visibility</p:attrName>
                                        </p:attrNameLst>
                                      </p:cBhvr>
                                      <p:to>
                                        <p:strVal val="visible"/>
                                      </p:to>
                                    </p:set>
                                    <p:animEffect transition="in" filter="box(out)">
                                      <p:cBhvr>
                                        <p:cTn id="7" dur="500"/>
                                        <p:tgtEl>
                                          <p:spTgt spid="12294">
                                            <p:txEl>
                                              <p:pRg st="0" end="0"/>
                                            </p:txEl>
                                          </p:spTgt>
                                        </p:tgtEl>
                                      </p:cBhvr>
                                    </p:animEffect>
                                  </p:childTnLst>
                                  <p:subTnLst>
                                    <p:set>
                                      <p:cBhvr override="childStyle">
                                        <p:cTn dur="1" fill="hold" display="0" masterRel="nextClick" afterEffect="1"/>
                                        <p:tgtEl>
                                          <p:spTgt spid="12294">
                                            <p:txEl>
                                              <p:pRg st="0" end="0"/>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1510" name="Text Box 6"/>
          <p:cNvSpPr txBox="1">
            <a:spLocks noChangeArrowheads="1"/>
          </p:cNvSpPr>
          <p:nvPr/>
        </p:nvSpPr>
        <p:spPr bwMode="auto">
          <a:xfrm>
            <a:off x="457200" y="2024063"/>
            <a:ext cx="8229600" cy="3665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9250" indent="-3492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defTabSz="914400" eaLnBrk="1" fontAlgn="base" hangingPunct="1">
              <a:lnSpc>
                <a:spcPct val="130000"/>
              </a:lnSpc>
              <a:spcBef>
                <a:spcPct val="0"/>
              </a:spcBef>
              <a:spcAft>
                <a:spcPct val="0"/>
              </a:spcAft>
            </a:pPr>
            <a:r>
              <a:rPr lang="en-US" sz="2800" b="1">
                <a:solidFill>
                  <a:srgbClr val="FFFFFF"/>
                </a:solidFill>
                <a:latin typeface="Arial Narrow" charset="0"/>
              </a:rPr>
              <a:t>(2 Kings 15:32-19:37; 2 Chron. 27:1-32:23)</a:t>
            </a:r>
            <a:r>
              <a:rPr lang="en-US" sz="3600" b="1">
                <a:solidFill>
                  <a:srgbClr val="FFFFFF"/>
                </a:solidFill>
                <a:latin typeface="Arial" charset="0"/>
              </a:rPr>
              <a:t>  </a:t>
            </a:r>
          </a:p>
          <a:p>
            <a:pPr algn="just" defTabSz="914400" eaLnBrk="1" fontAlgn="base" hangingPunct="1">
              <a:lnSpc>
                <a:spcPct val="130000"/>
              </a:lnSpc>
              <a:spcBef>
                <a:spcPct val="0"/>
              </a:spcBef>
              <a:spcAft>
                <a:spcPct val="0"/>
              </a:spcAft>
              <a:buFontTx/>
              <a:buChar char="•"/>
            </a:pPr>
            <a:r>
              <a:rPr lang="en-US" sz="3600" b="1">
                <a:solidFill>
                  <a:srgbClr val="FFFFFF"/>
                </a:solidFill>
                <a:latin typeface="Arial" charset="0"/>
              </a:rPr>
              <a:t>Economic prosperity</a:t>
            </a:r>
          </a:p>
          <a:p>
            <a:pPr algn="just" defTabSz="914400" eaLnBrk="1" fontAlgn="base" hangingPunct="1">
              <a:lnSpc>
                <a:spcPct val="130000"/>
              </a:lnSpc>
              <a:spcBef>
                <a:spcPct val="0"/>
              </a:spcBef>
              <a:spcAft>
                <a:spcPct val="0"/>
              </a:spcAft>
              <a:buFontTx/>
              <a:buChar char="•"/>
            </a:pPr>
            <a:r>
              <a:rPr lang="en-US" sz="3600" b="1">
                <a:solidFill>
                  <a:srgbClr val="FFFFFF"/>
                </a:solidFill>
                <a:latin typeface="Arial" charset="0"/>
              </a:rPr>
              <a:t>Internal decay - social wrongs </a:t>
            </a:r>
          </a:p>
          <a:p>
            <a:pPr algn="just" defTabSz="914400" eaLnBrk="1" fontAlgn="base" hangingPunct="1">
              <a:lnSpc>
                <a:spcPct val="130000"/>
              </a:lnSpc>
              <a:spcBef>
                <a:spcPct val="0"/>
              </a:spcBef>
              <a:spcAft>
                <a:spcPct val="0"/>
              </a:spcAft>
              <a:buFontTx/>
              <a:buChar char="•"/>
            </a:pPr>
            <a:r>
              <a:rPr lang="en-US" sz="3600" b="1">
                <a:solidFill>
                  <a:srgbClr val="FFFFFF"/>
                </a:solidFill>
                <a:latin typeface="Arial" charset="0"/>
              </a:rPr>
              <a:t>Canaanite idol worship	</a:t>
            </a:r>
          </a:p>
          <a:p>
            <a:pPr algn="just" defTabSz="914400" eaLnBrk="1" fontAlgn="base" hangingPunct="1">
              <a:lnSpc>
                <a:spcPct val="130000"/>
              </a:lnSpc>
              <a:spcBef>
                <a:spcPct val="0"/>
              </a:spcBef>
              <a:spcAft>
                <a:spcPct val="0"/>
              </a:spcAft>
              <a:buFontTx/>
              <a:buChar char="•"/>
            </a:pPr>
            <a:r>
              <a:rPr lang="en-US" sz="3600" b="1">
                <a:solidFill>
                  <a:srgbClr val="FFFFFF"/>
                </a:solidFill>
                <a:latin typeface="Arial" charset="0"/>
              </a:rPr>
              <a:t>Assyrian threat</a:t>
            </a:r>
          </a:p>
        </p:txBody>
      </p:sp>
      <p:sp>
        <p:nvSpPr>
          <p:cNvPr id="158723"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158724" name="Picture 7"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4" name="Rectangle 8"/>
          <p:cNvSpPr>
            <a:spLocks noGrp="1" noChangeArrowheads="1"/>
          </p:cNvSpPr>
          <p:nvPr>
            <p:ph type="title" idx="4294967295"/>
          </p:nvPr>
        </p:nvSpPr>
        <p:spPr>
          <a:xfrm>
            <a:off x="457200" y="1371600"/>
            <a:ext cx="7772400" cy="762000"/>
          </a:xfrm>
        </p:spPr>
        <p:txBody>
          <a:bodyPr anchor="t">
            <a:spAutoFit/>
          </a:bodyPr>
          <a:lstStyle/>
          <a:p>
            <a:pPr algn="l" eaLnBrk="1" hangingPunct="1">
              <a:defRPr/>
            </a:pPr>
            <a:r>
              <a:rPr lang="en-US" i="1">
                <a:solidFill>
                  <a:srgbClr val="FF9933"/>
                </a:solidFill>
                <a:effectLst>
                  <a:outerShdw blurRad="38100" dist="38100" dir="2700000" algn="tl">
                    <a:srgbClr val="DDDDDD"/>
                  </a:outerShdw>
                </a:effectLst>
                <a:latin typeface="Arial" charset="0"/>
                <a:ea typeface="ＭＳ Ｐゴシック" charset="0"/>
                <a:cs typeface="Arial" charset="0"/>
              </a:rPr>
              <a:t>Setting</a:t>
            </a:r>
          </a:p>
        </p:txBody>
      </p:sp>
      <p:sp>
        <p:nvSpPr>
          <p:cNvPr id="7" name="Text Box 3"/>
          <p:cNvSpPr txBox="1">
            <a:spLocks noChangeArrowheads="1"/>
          </p:cNvSpPr>
          <p:nvPr/>
        </p:nvSpPr>
        <p:spPr bwMode="auto">
          <a:xfrm>
            <a:off x="827088" y="0"/>
            <a:ext cx="5062537" cy="85407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defTabSz="914400" fontAlgn="base">
              <a:spcBef>
                <a:spcPct val="0"/>
              </a:spcBef>
              <a:spcAft>
                <a:spcPct val="0"/>
              </a:spcAft>
              <a:defRPr/>
            </a:pPr>
            <a:r>
              <a:rPr lang="en-US" sz="4800" b="1" dirty="0">
                <a:solidFill>
                  <a:srgbClr val="FFFF00"/>
                </a:solidFill>
                <a:latin typeface="Tempus Sans ITC" pitchFamily="82" charset="0"/>
                <a:ea typeface="ＭＳ Ｐゴシック" charset="0"/>
                <a:cs typeface="ＭＳ Ｐゴシック" charset="0"/>
              </a:rPr>
              <a:t>Interesting Facts</a:t>
            </a:r>
          </a:p>
        </p:txBody>
      </p:sp>
      <p:sp>
        <p:nvSpPr>
          <p:cNvPr id="158727"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charset="0"/>
                <a:cs typeface="Arial" charset="0"/>
              </a:rPr>
              <a:t>616</a:t>
            </a:r>
            <a:endParaRPr lang="en-US">
              <a:solidFill>
                <a:srgbClr val="000000"/>
              </a:solidFill>
              <a:latin typeface="Arial" charset="0"/>
              <a:cs typeface="Arial" charset="0"/>
            </a:endParaRPr>
          </a:p>
        </p:txBody>
      </p:sp>
    </p:spTree>
    <p:extLst>
      <p:ext uri="{BB962C8B-B14F-4D97-AF65-F5344CB8AC3E}">
        <p14:creationId xmlns:p14="http://schemas.microsoft.com/office/powerpoint/2010/main" val="328859259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1510">
                                            <p:txEl>
                                              <p:pRg st="0" end="0"/>
                                            </p:txEl>
                                          </p:spTgt>
                                        </p:tgtEl>
                                        <p:attrNameLst>
                                          <p:attrName>style.visibility</p:attrName>
                                        </p:attrNameLst>
                                      </p:cBhvr>
                                      <p:to>
                                        <p:strVal val="visible"/>
                                      </p:to>
                                    </p:set>
                                    <p:animEffect transition="in" filter="box(out)">
                                      <p:cBhvr>
                                        <p:cTn id="7" dur="500"/>
                                        <p:tgtEl>
                                          <p:spTgt spid="215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1510">
                                            <p:txEl>
                                              <p:pRg st="1" end="1"/>
                                            </p:txEl>
                                          </p:spTgt>
                                        </p:tgtEl>
                                        <p:attrNameLst>
                                          <p:attrName>style.visibility</p:attrName>
                                        </p:attrNameLst>
                                      </p:cBhvr>
                                      <p:to>
                                        <p:strVal val="visible"/>
                                      </p:to>
                                    </p:set>
                                    <p:animEffect transition="in" filter="box(out)">
                                      <p:cBhvr>
                                        <p:cTn id="12" dur="500"/>
                                        <p:tgtEl>
                                          <p:spTgt spid="2151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1510">
                                            <p:txEl>
                                              <p:pRg st="2" end="2"/>
                                            </p:txEl>
                                          </p:spTgt>
                                        </p:tgtEl>
                                        <p:attrNameLst>
                                          <p:attrName>style.visibility</p:attrName>
                                        </p:attrNameLst>
                                      </p:cBhvr>
                                      <p:to>
                                        <p:strVal val="visible"/>
                                      </p:to>
                                    </p:set>
                                    <p:animEffect transition="in" filter="box(out)">
                                      <p:cBhvr>
                                        <p:cTn id="17" dur="500"/>
                                        <p:tgtEl>
                                          <p:spTgt spid="2151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21510">
                                            <p:txEl>
                                              <p:pRg st="3" end="3"/>
                                            </p:txEl>
                                          </p:spTgt>
                                        </p:tgtEl>
                                        <p:attrNameLst>
                                          <p:attrName>style.visibility</p:attrName>
                                        </p:attrNameLst>
                                      </p:cBhvr>
                                      <p:to>
                                        <p:strVal val="visible"/>
                                      </p:to>
                                    </p:set>
                                    <p:animEffect transition="in" filter="box(out)">
                                      <p:cBhvr>
                                        <p:cTn id="22" dur="500"/>
                                        <p:tgtEl>
                                          <p:spTgt spid="2151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21510">
                                            <p:txEl>
                                              <p:pRg st="4" end="4"/>
                                            </p:txEl>
                                          </p:spTgt>
                                        </p:tgtEl>
                                        <p:attrNameLst>
                                          <p:attrName>style.visibility</p:attrName>
                                        </p:attrNameLst>
                                      </p:cBhvr>
                                      <p:to>
                                        <p:strVal val="visible"/>
                                      </p:to>
                                    </p:set>
                                    <p:animEffect transition="in" filter="box(out)">
                                      <p:cBhvr>
                                        <p:cTn id="27" dur="500"/>
                                        <p:tgtEl>
                                          <p:spTgt spid="215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15" y="1213012"/>
            <a:ext cx="9049395" cy="2522151"/>
          </a:xfrm>
        </p:spPr>
        <p:txBody>
          <a:bodyPr/>
          <a:lstStyle/>
          <a:p>
            <a:pPr algn="r"/>
            <a:r>
              <a:rPr lang="en-US" sz="7200" b="1" dirty="0">
                <a:effectLst>
                  <a:glow rad="177800">
                    <a:schemeClr val="bg2"/>
                  </a:glow>
                </a:effectLst>
              </a:rPr>
              <a:t>Black Lives Matter</a:t>
            </a:r>
          </a:p>
        </p:txBody>
      </p:sp>
      <p:sp>
        <p:nvSpPr>
          <p:cNvPr id="5" name="Rectangle 4"/>
          <p:cNvSpPr>
            <a:spLocks noChangeArrowheads="1"/>
          </p:cNvSpPr>
          <p:nvPr/>
        </p:nvSpPr>
        <p:spPr bwMode="auto">
          <a:xfrm>
            <a:off x="0" y="6337910"/>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BibleStudyDownloads.org</a:t>
            </a:r>
          </a:p>
        </p:txBody>
      </p:sp>
      <p:sp>
        <p:nvSpPr>
          <p:cNvPr id="7" name="Title 1">
            <a:extLst>
              <a:ext uri="{FF2B5EF4-FFF2-40B4-BE49-F238E27FC236}">
                <a16:creationId xmlns:a16="http://schemas.microsoft.com/office/drawing/2014/main" id="{5F07A162-D7A8-9C4D-B0EC-972AD9332E68}"/>
              </a:ext>
            </a:extLst>
          </p:cNvPr>
          <p:cNvSpPr txBox="1">
            <a:spLocks/>
          </p:cNvSpPr>
          <p:nvPr/>
        </p:nvSpPr>
        <p:spPr bwMode="auto">
          <a:xfrm>
            <a:off x="36990" y="2960404"/>
            <a:ext cx="9049395" cy="1010343"/>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1" u="none" strike="noStrike" kern="0" cap="none" spc="0" normalizeH="0" baseline="0" noProof="0" dirty="0">
                <a:ln>
                  <a:noFill/>
                </a:ln>
                <a:solidFill>
                  <a:srgbClr val="FFFFFF"/>
                </a:solidFill>
                <a:effectLst>
                  <a:glow rad="177800">
                    <a:srgbClr val="000000"/>
                  </a:glow>
                </a:effectLst>
                <a:uLnTx/>
                <a:uFillTx/>
                <a:latin typeface="Arial"/>
                <a:ea typeface="ＭＳ Ｐゴシック" pitchFamily="-111" charset="-128"/>
              </a:rPr>
              <a:t>Of course they do.</a:t>
            </a:r>
          </a:p>
        </p:txBody>
      </p:sp>
    </p:spTree>
    <p:extLst>
      <p:ext uri="{BB962C8B-B14F-4D97-AF65-F5344CB8AC3E}">
        <p14:creationId xmlns:p14="http://schemas.microsoft.com/office/powerpoint/2010/main" val="24031748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35171" name="Rectangle 5"/>
          <p:cNvSpPr>
            <a:spLocks noGrp="1" noChangeArrowheads="1"/>
          </p:cNvSpPr>
          <p:nvPr>
            <p:ph type="title"/>
          </p:nvPr>
        </p:nvSpPr>
        <p:spPr>
          <a:xfrm>
            <a:off x="0" y="0"/>
            <a:ext cx="9144000" cy="914400"/>
          </a:xfrm>
          <a:solidFill>
            <a:srgbClr val="000000"/>
          </a:solidFill>
        </p:spPr>
        <p:txBody>
          <a:bodyPr/>
          <a:lstStyle/>
          <a:p>
            <a:pPr eaLnBrk="1" hangingPunct="1"/>
            <a:r>
              <a:rPr lang="en-US" b="1" dirty="0">
                <a:solidFill>
                  <a:srgbClr val="FFFFFF"/>
                </a:solidFill>
                <a:latin typeface="Arial" charset="0"/>
                <a:ea typeface="ＭＳ Ｐゴシック" charset="0"/>
                <a:cs typeface="Arial" charset="0"/>
              </a:rPr>
              <a:t>BLM on the Streets</a:t>
            </a:r>
          </a:p>
        </p:txBody>
      </p:sp>
      <p:sp>
        <p:nvSpPr>
          <p:cNvPr id="7" name="Rectangle 5">
            <a:extLst>
              <a:ext uri="{FF2B5EF4-FFF2-40B4-BE49-F238E27FC236}">
                <a16:creationId xmlns:a16="http://schemas.microsoft.com/office/drawing/2014/main" id="{1BE38515-387C-3A46-9EF2-AB2627C273DA}"/>
              </a:ext>
            </a:extLst>
          </p:cNvPr>
          <p:cNvSpPr txBox="1">
            <a:spLocks noChangeArrowheads="1"/>
          </p:cNvSpPr>
          <p:nvPr/>
        </p:nvSpPr>
        <p:spPr bwMode="auto">
          <a:xfrm>
            <a:off x="4986197" y="5708625"/>
            <a:ext cx="3146850" cy="7647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Arial" charset="0"/>
              </a:rPr>
              <a:t>Social Justice</a:t>
            </a:r>
          </a:p>
        </p:txBody>
      </p:sp>
      <p:sp>
        <p:nvSpPr>
          <p:cNvPr id="11" name="Rectangle 5">
            <a:extLst>
              <a:ext uri="{FF2B5EF4-FFF2-40B4-BE49-F238E27FC236}">
                <a16:creationId xmlns:a16="http://schemas.microsoft.com/office/drawing/2014/main" id="{CAC2AB37-44C8-924B-B134-DE368CB87A94}"/>
              </a:ext>
            </a:extLst>
          </p:cNvPr>
          <p:cNvSpPr txBox="1">
            <a:spLocks noChangeArrowheads="1"/>
          </p:cNvSpPr>
          <p:nvPr/>
        </p:nvSpPr>
        <p:spPr bwMode="auto">
          <a:xfrm>
            <a:off x="1437927" y="5688746"/>
            <a:ext cx="3146850" cy="7647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Arial" charset="0"/>
              </a:rPr>
              <a:t>Justice</a:t>
            </a:r>
          </a:p>
        </p:txBody>
      </p:sp>
      <p:pic>
        <p:nvPicPr>
          <p:cNvPr id="5122" name="Picture 2" descr="Gordon Monson: Black Lives Matter is a needed movement, not a menacing  organization - The Salt Lake Tribune">
            <a:extLst>
              <a:ext uri="{FF2B5EF4-FFF2-40B4-BE49-F238E27FC236}">
                <a16:creationId xmlns:a16="http://schemas.microsoft.com/office/drawing/2014/main" id="{53B5B5EA-4625-9A48-A44C-947DDFB37A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77900"/>
            <a:ext cx="9144000" cy="48006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8F6566C-BF77-0240-871A-6EF91BD1F4D8}"/>
              </a:ext>
            </a:extLst>
          </p:cNvPr>
          <p:cNvSpPr txBox="1">
            <a:spLocks noChangeArrowheads="1"/>
          </p:cNvSpPr>
          <p:nvPr/>
        </p:nvSpPr>
        <p:spPr bwMode="auto">
          <a:xfrm>
            <a:off x="50800" y="5930900"/>
            <a:ext cx="9144000" cy="914400"/>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Arial" charset="0"/>
              </a:rPr>
              <a:t>Why all the protests and riots in 2020?</a:t>
            </a:r>
          </a:p>
        </p:txBody>
      </p:sp>
    </p:spTree>
    <p:extLst>
      <p:ext uri="{BB962C8B-B14F-4D97-AF65-F5344CB8AC3E}">
        <p14:creationId xmlns:p14="http://schemas.microsoft.com/office/powerpoint/2010/main" val="241868783"/>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35171" name="Rectangle 5"/>
          <p:cNvSpPr>
            <a:spLocks noGrp="1" noChangeArrowheads="1"/>
          </p:cNvSpPr>
          <p:nvPr>
            <p:ph type="title"/>
          </p:nvPr>
        </p:nvSpPr>
        <p:spPr>
          <a:xfrm>
            <a:off x="0" y="0"/>
            <a:ext cx="9144000" cy="1397000"/>
          </a:xfrm>
          <a:solidFill>
            <a:srgbClr val="000000"/>
          </a:solidFill>
        </p:spPr>
        <p:txBody>
          <a:bodyPr/>
          <a:lstStyle/>
          <a:p>
            <a:pPr eaLnBrk="1" hangingPunct="1"/>
            <a:r>
              <a:rPr lang="en-US" b="1" dirty="0">
                <a:solidFill>
                  <a:srgbClr val="FFFFFF"/>
                </a:solidFill>
                <a:latin typeface="Arial" charset="0"/>
                <a:ea typeface="ＭＳ Ｐゴシック" charset="0"/>
                <a:cs typeface="Arial" charset="0"/>
              </a:rPr>
              <a:t>At Trump Tower, New York City</a:t>
            </a:r>
          </a:p>
        </p:txBody>
      </p:sp>
      <p:sp>
        <p:nvSpPr>
          <p:cNvPr id="7" name="Rectangle 5">
            <a:extLst>
              <a:ext uri="{FF2B5EF4-FFF2-40B4-BE49-F238E27FC236}">
                <a16:creationId xmlns:a16="http://schemas.microsoft.com/office/drawing/2014/main" id="{1BE38515-387C-3A46-9EF2-AB2627C273DA}"/>
              </a:ext>
            </a:extLst>
          </p:cNvPr>
          <p:cNvSpPr txBox="1">
            <a:spLocks noChangeArrowheads="1"/>
          </p:cNvSpPr>
          <p:nvPr/>
        </p:nvSpPr>
        <p:spPr bwMode="auto">
          <a:xfrm>
            <a:off x="4986197" y="5708625"/>
            <a:ext cx="3146850" cy="7647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Arial" charset="0"/>
              </a:rPr>
              <a:t>Social Justice</a:t>
            </a:r>
          </a:p>
        </p:txBody>
      </p:sp>
      <p:sp>
        <p:nvSpPr>
          <p:cNvPr id="11" name="Rectangle 5">
            <a:extLst>
              <a:ext uri="{FF2B5EF4-FFF2-40B4-BE49-F238E27FC236}">
                <a16:creationId xmlns:a16="http://schemas.microsoft.com/office/drawing/2014/main" id="{CAC2AB37-44C8-924B-B134-DE368CB87A94}"/>
              </a:ext>
            </a:extLst>
          </p:cNvPr>
          <p:cNvSpPr txBox="1">
            <a:spLocks noChangeArrowheads="1"/>
          </p:cNvSpPr>
          <p:nvPr/>
        </p:nvSpPr>
        <p:spPr bwMode="auto">
          <a:xfrm>
            <a:off x="1437927" y="5688746"/>
            <a:ext cx="3146850" cy="7647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Arial" charset="0"/>
              </a:rPr>
              <a:t>Justice</a:t>
            </a:r>
          </a:p>
        </p:txBody>
      </p:sp>
      <p:pic>
        <p:nvPicPr>
          <p:cNvPr id="4098" name="Picture 2" descr="N.Y.C. Paints 'Black Lives Matter' Mural in Front of Trump Tower - The New  York Times">
            <a:extLst>
              <a:ext uri="{FF2B5EF4-FFF2-40B4-BE49-F238E27FC236}">
                <a16:creationId xmlns:a16="http://schemas.microsoft.com/office/drawing/2014/main" id="{40BA9C42-EDF4-144F-BFAD-8C2197FD77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12777" y="1554163"/>
            <a:ext cx="9144000" cy="5145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867458"/>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35171" name="Rectangle 5"/>
          <p:cNvSpPr>
            <a:spLocks noGrp="1" noChangeArrowheads="1"/>
          </p:cNvSpPr>
          <p:nvPr>
            <p:ph type="title"/>
          </p:nvPr>
        </p:nvSpPr>
        <p:spPr>
          <a:xfrm>
            <a:off x="0" y="0"/>
            <a:ext cx="9144000" cy="764704"/>
          </a:xfrm>
          <a:solidFill>
            <a:srgbClr val="000000"/>
          </a:solidFill>
        </p:spPr>
        <p:txBody>
          <a:bodyPr/>
          <a:lstStyle/>
          <a:p>
            <a:pPr eaLnBrk="1" hangingPunct="1"/>
            <a:r>
              <a:rPr lang="en-US" b="1" dirty="0">
                <a:solidFill>
                  <a:srgbClr val="FFFFFF"/>
                </a:solidFill>
                <a:latin typeface="Arial" charset="0"/>
                <a:ea typeface="ＭＳ Ｐゴシック" charset="0"/>
                <a:cs typeface="Arial" charset="0"/>
              </a:rPr>
              <a:t>Politicians Joined the Protests</a:t>
            </a:r>
          </a:p>
        </p:txBody>
      </p:sp>
      <p:sp>
        <p:nvSpPr>
          <p:cNvPr id="7" name="Rectangle 5">
            <a:extLst>
              <a:ext uri="{FF2B5EF4-FFF2-40B4-BE49-F238E27FC236}">
                <a16:creationId xmlns:a16="http://schemas.microsoft.com/office/drawing/2014/main" id="{1BE38515-387C-3A46-9EF2-AB2627C273DA}"/>
              </a:ext>
            </a:extLst>
          </p:cNvPr>
          <p:cNvSpPr txBox="1">
            <a:spLocks noChangeArrowheads="1"/>
          </p:cNvSpPr>
          <p:nvPr/>
        </p:nvSpPr>
        <p:spPr bwMode="auto">
          <a:xfrm>
            <a:off x="4986197" y="5708625"/>
            <a:ext cx="3146850" cy="7647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Arial" charset="0"/>
              </a:rPr>
              <a:t>Social Justice</a:t>
            </a:r>
          </a:p>
        </p:txBody>
      </p:sp>
      <p:sp>
        <p:nvSpPr>
          <p:cNvPr id="11" name="Rectangle 5">
            <a:extLst>
              <a:ext uri="{FF2B5EF4-FFF2-40B4-BE49-F238E27FC236}">
                <a16:creationId xmlns:a16="http://schemas.microsoft.com/office/drawing/2014/main" id="{CAC2AB37-44C8-924B-B134-DE368CB87A94}"/>
              </a:ext>
            </a:extLst>
          </p:cNvPr>
          <p:cNvSpPr txBox="1">
            <a:spLocks noChangeArrowheads="1"/>
          </p:cNvSpPr>
          <p:nvPr/>
        </p:nvSpPr>
        <p:spPr bwMode="auto">
          <a:xfrm>
            <a:off x="1437927" y="5688746"/>
            <a:ext cx="3146850" cy="7647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Arial" charset="0"/>
              </a:rPr>
              <a:t>Justice</a:t>
            </a:r>
          </a:p>
        </p:txBody>
      </p:sp>
      <p:pic>
        <p:nvPicPr>
          <p:cNvPr id="3074" name="Picture 2" descr="New York City Mayor Bill de Blasio helps paint 'Black Lives Matter' in  front of Trump Tower">
            <a:extLst>
              <a:ext uri="{FF2B5EF4-FFF2-40B4-BE49-F238E27FC236}">
                <a16:creationId xmlns:a16="http://schemas.microsoft.com/office/drawing/2014/main" id="{B6C26DF4-6007-FC43-AA73-AAD92C3569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9937"/>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2" name="Up Arrow Callout 1">
            <a:extLst>
              <a:ext uri="{FF2B5EF4-FFF2-40B4-BE49-F238E27FC236}">
                <a16:creationId xmlns:a16="http://schemas.microsoft.com/office/drawing/2014/main" id="{E36DBA1B-1027-8349-9990-4E8161335A96}"/>
              </a:ext>
            </a:extLst>
          </p:cNvPr>
          <p:cNvSpPr/>
          <p:nvPr/>
        </p:nvSpPr>
        <p:spPr>
          <a:xfrm>
            <a:off x="3746500" y="4927600"/>
            <a:ext cx="3055720" cy="1930400"/>
          </a:xfrm>
          <a:prstGeom prst="upArrowCallout">
            <a:avLst>
              <a:gd name="adj1" fmla="val 25000"/>
              <a:gd name="adj2" fmla="val 25000"/>
              <a:gd name="adj3" fmla="val 25000"/>
              <a:gd name="adj4" fmla="val 53662"/>
            </a:avLst>
          </a:prstGeom>
          <a:solidFill>
            <a:schemeClr val="tx1"/>
          </a:solid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Rectangle 5">
            <a:extLst>
              <a:ext uri="{FF2B5EF4-FFF2-40B4-BE49-F238E27FC236}">
                <a16:creationId xmlns:a16="http://schemas.microsoft.com/office/drawing/2014/main" id="{80C6CABE-86D1-C94F-AA00-8B412FEFD724}"/>
              </a:ext>
            </a:extLst>
          </p:cNvPr>
          <p:cNvSpPr txBox="1">
            <a:spLocks noChangeArrowheads="1"/>
          </p:cNvSpPr>
          <p:nvPr/>
        </p:nvSpPr>
        <p:spPr bwMode="auto">
          <a:xfrm>
            <a:off x="4157804" y="5867400"/>
            <a:ext cx="2408096"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Arial" charset="0"/>
              </a:rPr>
              <a:t>NYC Mayor DeBlasio</a:t>
            </a:r>
          </a:p>
        </p:txBody>
      </p:sp>
    </p:spTree>
    <p:extLst>
      <p:ext uri="{BB962C8B-B14F-4D97-AF65-F5344CB8AC3E}">
        <p14:creationId xmlns:p14="http://schemas.microsoft.com/office/powerpoint/2010/main" val="3948921204"/>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3539" name="Rectangle 3"/>
          <p:cNvSpPr>
            <a:spLocks noGrp="1" noChangeArrowheads="1"/>
          </p:cNvSpPr>
          <p:nvPr>
            <p:ph type="title" idx="4294967295"/>
          </p:nvPr>
        </p:nvSpPr>
        <p:spPr>
          <a:xfrm>
            <a:off x="19050" y="188913"/>
            <a:ext cx="9124950" cy="863823"/>
          </a:xfrm>
        </p:spPr>
        <p:txBody>
          <a:bodyPr/>
          <a:lstStyle/>
          <a:p>
            <a:pPr>
              <a:defRPr/>
            </a:pPr>
            <a:r>
              <a:rPr lang="en-US" sz="5400" b="1" dirty="0">
                <a:solidFill>
                  <a:srgbClr val="FFFFFF"/>
                </a:solidFill>
                <a:cs typeface="+mj-cs"/>
              </a:rPr>
              <a:t>The Former BLM Website</a:t>
            </a:r>
          </a:p>
        </p:txBody>
      </p:sp>
      <p:pic>
        <p:nvPicPr>
          <p:cNvPr id="3" name="Picture 2">
            <a:extLst>
              <a:ext uri="{FF2B5EF4-FFF2-40B4-BE49-F238E27FC236}">
                <a16:creationId xmlns:a16="http://schemas.microsoft.com/office/drawing/2014/main" id="{47725562-D44B-FD42-8250-5E2590CD99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776" y="1268760"/>
            <a:ext cx="9144000" cy="5098032"/>
          </a:xfrm>
          <a:prstGeom prst="rect">
            <a:avLst/>
          </a:prstGeom>
        </p:spPr>
      </p:pic>
      <p:sp>
        <p:nvSpPr>
          <p:cNvPr id="5" name="TextBox 4">
            <a:extLst>
              <a:ext uri="{FF2B5EF4-FFF2-40B4-BE49-F238E27FC236}">
                <a16:creationId xmlns:a16="http://schemas.microsoft.com/office/drawing/2014/main" id="{B04B9CE1-D4D2-FD44-B668-14289D35DF83}"/>
              </a:ext>
            </a:extLst>
          </p:cNvPr>
          <p:cNvSpPr txBox="1"/>
          <p:nvPr/>
        </p:nvSpPr>
        <p:spPr>
          <a:xfrm rot="21073639">
            <a:off x="1623256" y="1239282"/>
            <a:ext cx="6336704" cy="1477328"/>
          </a:xfrm>
          <a:prstGeom prst="rect">
            <a:avLst/>
          </a:prstGeom>
          <a:solidFill>
            <a:schemeClr val="bg1"/>
          </a:solidFill>
          <a:ln>
            <a:solidFill>
              <a:schemeClr val="tx1"/>
            </a:solidFill>
          </a:ln>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mn-cs"/>
              </a:rPr>
              <a:t>We disrupt the Western-prescribed nuclear family structure requirement by supporting each other as extended families and “villages” that collectively care for one another, especially our children, to the degree that mothers, parents, and children are comfortable.</a:t>
            </a:r>
          </a:p>
        </p:txBody>
      </p:sp>
      <p:sp>
        <p:nvSpPr>
          <p:cNvPr id="8" name="TextBox 7">
            <a:extLst>
              <a:ext uri="{FF2B5EF4-FFF2-40B4-BE49-F238E27FC236}">
                <a16:creationId xmlns:a16="http://schemas.microsoft.com/office/drawing/2014/main" id="{CA963040-E1C2-6542-94DE-567418BC0619}"/>
              </a:ext>
            </a:extLst>
          </p:cNvPr>
          <p:cNvSpPr txBox="1"/>
          <p:nvPr/>
        </p:nvSpPr>
        <p:spPr>
          <a:xfrm rot="21073639">
            <a:off x="768122" y="3720015"/>
            <a:ext cx="6336704" cy="1477328"/>
          </a:xfrm>
          <a:prstGeom prst="rect">
            <a:avLst/>
          </a:prstGeom>
          <a:solidFill>
            <a:schemeClr val="tx1"/>
          </a:solidFill>
          <a:ln>
            <a:solidFill>
              <a:schemeClr val="tx1"/>
            </a:solidFill>
          </a:ln>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We foster a queer‐affirming network. When we gather, we do so with the intention of freeing ourselves from the tight grip of heteronormative thinking, or rather, the belief that all in the world are heterosexual (unless s/he or they disclose otherwise).</a:t>
            </a:r>
          </a:p>
        </p:txBody>
      </p:sp>
      <p:sp>
        <p:nvSpPr>
          <p:cNvPr id="6" name="Rectangle 3">
            <a:extLst>
              <a:ext uri="{FF2B5EF4-FFF2-40B4-BE49-F238E27FC236}">
                <a16:creationId xmlns:a16="http://schemas.microsoft.com/office/drawing/2014/main" id="{A502BB5A-93EA-BF45-8874-50A8ACDF45A8}"/>
              </a:ext>
            </a:extLst>
          </p:cNvPr>
          <p:cNvSpPr txBox="1">
            <a:spLocks noChangeArrowheads="1"/>
          </p:cNvSpPr>
          <p:nvPr/>
        </p:nvSpPr>
        <p:spPr bwMode="auto">
          <a:xfrm>
            <a:off x="7898" y="6366792"/>
            <a:ext cx="9124950" cy="495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pitchFamily="-108" charset="-128"/>
                <a:cs typeface="Arial"/>
              </a:rPr>
              <a:t>https://</a:t>
            </a:r>
            <a:r>
              <a:rPr kumimoji="0" lang="en-US" sz="1600" b="1" i="0" u="none" strike="noStrike" kern="0" cap="none" spc="0" normalizeH="0" baseline="0" noProof="0" dirty="0" err="1">
                <a:ln>
                  <a:noFill/>
                </a:ln>
                <a:solidFill>
                  <a:srgbClr val="FFFFFF"/>
                </a:solidFill>
                <a:effectLst/>
                <a:uLnTx/>
                <a:uFillTx/>
                <a:latin typeface="Arial"/>
                <a:ea typeface="ＭＳ Ｐゴシック" pitchFamily="-108" charset="-128"/>
                <a:cs typeface="Arial"/>
              </a:rPr>
              <a:t>blacklivesmatter.com</a:t>
            </a:r>
            <a:r>
              <a:rPr kumimoji="0" lang="en-US" sz="1600" b="1" i="0" u="none" strike="noStrike" kern="0" cap="none" spc="0" normalizeH="0" baseline="0" noProof="0" dirty="0">
                <a:ln>
                  <a:noFill/>
                </a:ln>
                <a:solidFill>
                  <a:srgbClr val="FFFFFF"/>
                </a:solidFill>
                <a:effectLst/>
                <a:uLnTx/>
                <a:uFillTx/>
                <a:latin typeface="Arial"/>
                <a:ea typeface="ＭＳ Ｐゴシック" pitchFamily="-108" charset="-128"/>
                <a:cs typeface="Arial"/>
              </a:rPr>
              <a:t>/about/ on 25 July 2020 (but boxes above deleted in Aug 2020)</a:t>
            </a:r>
          </a:p>
        </p:txBody>
      </p:sp>
    </p:spTree>
    <p:extLst>
      <p:ext uri="{BB962C8B-B14F-4D97-AF65-F5344CB8AC3E}">
        <p14:creationId xmlns:p14="http://schemas.microsoft.com/office/powerpoint/2010/main" val="40189945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7D9FAC-FCEF-4448-8022-2BA8F227B2D0}"/>
              </a:ext>
            </a:extLst>
          </p:cNvPr>
          <p:cNvPicPr>
            <a:picLocks noChangeAspect="1"/>
          </p:cNvPicPr>
          <p:nvPr/>
        </p:nvPicPr>
        <p:blipFill>
          <a:blip r:embed="rId4"/>
          <a:stretch>
            <a:fillRect/>
          </a:stretch>
        </p:blipFill>
        <p:spPr>
          <a:xfrm>
            <a:off x="0" y="397879"/>
            <a:ext cx="9144000" cy="6062241"/>
          </a:xfrm>
          <a:prstGeom prst="rect">
            <a:avLst/>
          </a:prstGeom>
        </p:spPr>
      </p:pic>
      <p:sp>
        <p:nvSpPr>
          <p:cNvPr id="193539" name="Rectangle 3"/>
          <p:cNvSpPr>
            <a:spLocks noGrp="1" noChangeArrowheads="1"/>
          </p:cNvSpPr>
          <p:nvPr>
            <p:ph type="title" idx="4294967295"/>
          </p:nvPr>
        </p:nvSpPr>
        <p:spPr>
          <a:xfrm>
            <a:off x="19050" y="-4522"/>
            <a:ext cx="9124950" cy="495728"/>
          </a:xfrm>
          <a:solidFill>
            <a:schemeClr val="tx1"/>
          </a:solidFill>
        </p:spPr>
        <p:txBody>
          <a:bodyPr/>
          <a:lstStyle/>
          <a:p>
            <a:pPr>
              <a:defRPr/>
            </a:pPr>
            <a:r>
              <a:rPr lang="en-US" sz="3600" b="1" dirty="0">
                <a:solidFill>
                  <a:srgbClr val="FFFFFF"/>
                </a:solidFill>
                <a:cs typeface="+mj-cs"/>
              </a:rPr>
              <a:t>Black Lives Matter Website Updated</a:t>
            </a:r>
          </a:p>
        </p:txBody>
      </p:sp>
      <p:sp>
        <p:nvSpPr>
          <p:cNvPr id="6" name="Rectangle 3">
            <a:extLst>
              <a:ext uri="{FF2B5EF4-FFF2-40B4-BE49-F238E27FC236}">
                <a16:creationId xmlns:a16="http://schemas.microsoft.com/office/drawing/2014/main" id="{A502BB5A-93EA-BF45-8874-50A8ACDF45A8}"/>
              </a:ext>
            </a:extLst>
          </p:cNvPr>
          <p:cNvSpPr txBox="1">
            <a:spLocks noChangeArrowheads="1"/>
          </p:cNvSpPr>
          <p:nvPr/>
        </p:nvSpPr>
        <p:spPr bwMode="auto">
          <a:xfrm>
            <a:off x="7898" y="6366792"/>
            <a:ext cx="9124950" cy="495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pitchFamily="-108" charset="-128"/>
                <a:cs typeface="Arial"/>
              </a:rPr>
              <a:t>https://</a:t>
            </a:r>
            <a:r>
              <a:rPr kumimoji="0" lang="en-US" sz="1600" b="1" i="0" u="none" strike="noStrike" kern="0" cap="none" spc="0" normalizeH="0" baseline="0" noProof="0" dirty="0" err="1">
                <a:ln>
                  <a:noFill/>
                </a:ln>
                <a:solidFill>
                  <a:srgbClr val="FFFFFF"/>
                </a:solidFill>
                <a:effectLst/>
                <a:uLnTx/>
                <a:uFillTx/>
                <a:latin typeface="Arial"/>
                <a:ea typeface="ＭＳ Ｐゴシック" pitchFamily="-108" charset="-128"/>
                <a:cs typeface="Arial"/>
              </a:rPr>
              <a:t>blacklivesmatter.com</a:t>
            </a:r>
            <a:r>
              <a:rPr kumimoji="0" lang="en-US" sz="1600" b="1" i="0" u="none" strike="noStrike" kern="0" cap="none" spc="0" normalizeH="0" baseline="0" noProof="0" dirty="0">
                <a:ln>
                  <a:noFill/>
                </a:ln>
                <a:solidFill>
                  <a:srgbClr val="FFFFFF"/>
                </a:solidFill>
                <a:effectLst/>
                <a:uLnTx/>
                <a:uFillTx/>
                <a:latin typeface="Arial"/>
                <a:ea typeface="ＭＳ Ｐゴシック" pitchFamily="-108" charset="-128"/>
                <a:cs typeface="Arial"/>
              </a:rPr>
              <a:t>/about/ on 3 Oct 2020 </a:t>
            </a:r>
          </a:p>
        </p:txBody>
      </p:sp>
      <p:sp>
        <p:nvSpPr>
          <p:cNvPr id="10" name="TextBox 9">
            <a:extLst>
              <a:ext uri="{FF2B5EF4-FFF2-40B4-BE49-F238E27FC236}">
                <a16:creationId xmlns:a16="http://schemas.microsoft.com/office/drawing/2014/main" id="{2C91134A-6BA3-A340-B862-DCB6B25FF93B}"/>
              </a:ext>
            </a:extLst>
          </p:cNvPr>
          <p:cNvSpPr txBox="1"/>
          <p:nvPr/>
        </p:nvSpPr>
        <p:spPr>
          <a:xfrm rot="21073639">
            <a:off x="2304588" y="1477946"/>
            <a:ext cx="6336704" cy="646331"/>
          </a:xfrm>
          <a:prstGeom prst="rect">
            <a:avLst/>
          </a:prstGeom>
          <a:solidFill>
            <a:schemeClr val="tx1"/>
          </a:solidFill>
          <a:ln>
            <a:solidFill>
              <a:schemeClr val="tx1"/>
            </a:solidFill>
          </a:ln>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BLM is “combating and countering acts of violence” as BLM protests burn down the cities of America!</a:t>
            </a:r>
          </a:p>
        </p:txBody>
      </p:sp>
      <p:sp>
        <p:nvSpPr>
          <p:cNvPr id="11" name="TextBox 10">
            <a:extLst>
              <a:ext uri="{FF2B5EF4-FFF2-40B4-BE49-F238E27FC236}">
                <a16:creationId xmlns:a16="http://schemas.microsoft.com/office/drawing/2014/main" id="{C64FEB23-1EE9-5547-B69D-917C80AFDFD8}"/>
              </a:ext>
            </a:extLst>
          </p:cNvPr>
          <p:cNvSpPr txBox="1"/>
          <p:nvPr/>
        </p:nvSpPr>
        <p:spPr>
          <a:xfrm rot="21073639">
            <a:off x="3385860" y="2838639"/>
            <a:ext cx="5541599" cy="923330"/>
          </a:xfrm>
          <a:prstGeom prst="rect">
            <a:avLst/>
          </a:prstGeom>
          <a:solidFill>
            <a:schemeClr val="bg1"/>
          </a:solidFill>
          <a:ln>
            <a:solidFill>
              <a:schemeClr val="tx1"/>
            </a:solidFill>
          </a:ln>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mn-cs"/>
              </a:rPr>
              <a:t>“We are expansive…beyond the narrow nationalism…in Black communities” says they should not be patriotic Americans.</a:t>
            </a:r>
          </a:p>
        </p:txBody>
      </p:sp>
      <p:sp>
        <p:nvSpPr>
          <p:cNvPr id="12" name="TextBox 11">
            <a:extLst>
              <a:ext uri="{FF2B5EF4-FFF2-40B4-BE49-F238E27FC236}">
                <a16:creationId xmlns:a16="http://schemas.microsoft.com/office/drawing/2014/main" id="{7BC2E98D-BED0-074B-8891-C663C94425E8}"/>
              </a:ext>
            </a:extLst>
          </p:cNvPr>
          <p:cNvSpPr txBox="1"/>
          <p:nvPr/>
        </p:nvSpPr>
        <p:spPr>
          <a:xfrm rot="21073639">
            <a:off x="2279966" y="4086962"/>
            <a:ext cx="6336704" cy="646331"/>
          </a:xfrm>
          <a:prstGeom prst="rect">
            <a:avLst/>
          </a:prstGeom>
          <a:solidFill>
            <a:schemeClr val="tx1"/>
          </a:solidFill>
          <a:ln>
            <a:solidFill>
              <a:schemeClr val="tx1"/>
            </a:solidFill>
          </a:ln>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“We affirm the lives of Black queer and trans folks…and all Black lives along the gender spectrum.”</a:t>
            </a:r>
          </a:p>
        </p:txBody>
      </p:sp>
      <p:sp>
        <p:nvSpPr>
          <p:cNvPr id="13" name="TextBox 12">
            <a:extLst>
              <a:ext uri="{FF2B5EF4-FFF2-40B4-BE49-F238E27FC236}">
                <a16:creationId xmlns:a16="http://schemas.microsoft.com/office/drawing/2014/main" id="{972523B1-67FF-A44A-982A-A3AEBA608A4C}"/>
              </a:ext>
            </a:extLst>
          </p:cNvPr>
          <p:cNvSpPr txBox="1"/>
          <p:nvPr/>
        </p:nvSpPr>
        <p:spPr>
          <a:xfrm rot="21073639">
            <a:off x="3384352" y="5313414"/>
            <a:ext cx="5799263" cy="646331"/>
          </a:xfrm>
          <a:prstGeom prst="rect">
            <a:avLst/>
          </a:prstGeom>
          <a:solidFill>
            <a:schemeClr val="bg1"/>
          </a:solidFill>
          <a:ln>
            <a:solidFill>
              <a:schemeClr val="tx1"/>
            </a:solidFill>
          </a:ln>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mn-cs"/>
              </a:rPr>
              <a:t>“We are working for a world where Black lives are no longer systematically targeted for demise.”</a:t>
            </a:r>
          </a:p>
        </p:txBody>
      </p:sp>
    </p:spTree>
    <p:extLst>
      <p:ext uri="{BB962C8B-B14F-4D97-AF65-F5344CB8AC3E}">
        <p14:creationId xmlns:p14="http://schemas.microsoft.com/office/powerpoint/2010/main" val="139801084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3">
            <a:extLst>
              <a:ext uri="{FF2B5EF4-FFF2-40B4-BE49-F238E27FC236}">
                <a16:creationId xmlns:a16="http://schemas.microsoft.com/office/drawing/2014/main" id="{F016B406-A457-2241-90FE-678D61725F15}"/>
              </a:ext>
            </a:extLst>
          </p:cNvPr>
          <p:cNvSpPr txBox="1">
            <a:spLocks noChangeArrowheads="1"/>
          </p:cNvSpPr>
          <p:nvPr/>
        </p:nvSpPr>
        <p:spPr bwMode="auto">
          <a:xfrm>
            <a:off x="7898" y="6366792"/>
            <a:ext cx="9124950" cy="495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pitchFamily="-108" charset="-128"/>
                <a:cs typeface="Arial"/>
              </a:rPr>
              <a:t>https://</a:t>
            </a:r>
            <a:r>
              <a:rPr kumimoji="0" lang="en-US" sz="1600" b="1" i="0" u="none" strike="noStrike" kern="0" cap="none" spc="0" normalizeH="0" baseline="0" noProof="0" dirty="0" err="1">
                <a:ln>
                  <a:noFill/>
                </a:ln>
                <a:solidFill>
                  <a:srgbClr val="FFFFFF"/>
                </a:solidFill>
                <a:effectLst/>
                <a:uLnTx/>
                <a:uFillTx/>
                <a:latin typeface="Arial"/>
                <a:ea typeface="ＭＳ Ｐゴシック" pitchFamily="-108" charset="-128"/>
                <a:cs typeface="Arial"/>
              </a:rPr>
              <a:t>blacklivesmatter.com</a:t>
            </a:r>
            <a:r>
              <a:rPr kumimoji="0" lang="en-US" sz="1600" b="1" i="0" u="none" strike="noStrike" kern="0" cap="none" spc="0" normalizeH="0" baseline="0" noProof="0" dirty="0">
                <a:ln>
                  <a:noFill/>
                </a:ln>
                <a:solidFill>
                  <a:srgbClr val="FFFFFF"/>
                </a:solidFill>
                <a:effectLst/>
                <a:uLnTx/>
                <a:uFillTx/>
                <a:latin typeface="Arial"/>
                <a:ea typeface="ＭＳ Ｐゴシック" pitchFamily="-108" charset="-128"/>
                <a:cs typeface="Arial"/>
              </a:rPr>
              <a:t>/about/ on 25 July 2020</a:t>
            </a:r>
          </a:p>
        </p:txBody>
      </p:sp>
      <p:pic>
        <p:nvPicPr>
          <p:cNvPr id="6" name="Picture 5">
            <a:extLst>
              <a:ext uri="{FF2B5EF4-FFF2-40B4-BE49-F238E27FC236}">
                <a16:creationId xmlns:a16="http://schemas.microsoft.com/office/drawing/2014/main" id="{C1CDDA66-3E0F-1E4F-A9C1-1F2FA3C39A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879984"/>
            <a:ext cx="9144000" cy="5098032"/>
          </a:xfrm>
          <a:prstGeom prst="rect">
            <a:avLst/>
          </a:prstGeom>
        </p:spPr>
      </p:pic>
      <p:sp>
        <p:nvSpPr>
          <p:cNvPr id="193539" name="Rectangle 3"/>
          <p:cNvSpPr>
            <a:spLocks noGrp="1" noChangeArrowheads="1"/>
          </p:cNvSpPr>
          <p:nvPr>
            <p:ph type="title" idx="4294967295"/>
          </p:nvPr>
        </p:nvSpPr>
        <p:spPr>
          <a:xfrm>
            <a:off x="19050" y="36513"/>
            <a:ext cx="9124950" cy="691071"/>
          </a:xfrm>
        </p:spPr>
        <p:txBody>
          <a:bodyPr/>
          <a:lstStyle/>
          <a:p>
            <a:pPr>
              <a:defRPr/>
            </a:pPr>
            <a:r>
              <a:rPr lang="en-US" sz="5400" b="1" dirty="0">
                <a:solidFill>
                  <a:srgbClr val="FFFFFF"/>
                </a:solidFill>
                <a:cs typeface="+mj-cs"/>
              </a:rPr>
              <a:t>BLM Founders</a:t>
            </a:r>
          </a:p>
        </p:txBody>
      </p:sp>
      <p:sp>
        <p:nvSpPr>
          <p:cNvPr id="5" name="TextBox 4">
            <a:extLst>
              <a:ext uri="{FF2B5EF4-FFF2-40B4-BE49-F238E27FC236}">
                <a16:creationId xmlns:a16="http://schemas.microsoft.com/office/drawing/2014/main" id="{B04B9CE1-D4D2-FD44-B668-14289D35DF83}"/>
              </a:ext>
            </a:extLst>
          </p:cNvPr>
          <p:cNvSpPr txBox="1"/>
          <p:nvPr/>
        </p:nvSpPr>
        <p:spPr>
          <a:xfrm>
            <a:off x="107504" y="2776712"/>
            <a:ext cx="5256584" cy="1569660"/>
          </a:xfrm>
          <a:prstGeom prst="rect">
            <a:avLst/>
          </a:prstGeom>
          <a:solidFill>
            <a:schemeClr val="bg1"/>
          </a:solidFill>
          <a:ln>
            <a:noFill/>
          </a:ln>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mn-cs"/>
              </a:rPr>
              <a:t>In 2013, three radical Black organizers — Alicia Garza, Patrisse Cullors, and Opal Tometi — created a Black-centered political will and movement building project called #BlackLivesMatter. It was in response to the acquittal of Trayvon Martin’s murderer, George Zimmerman.</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8" name="TextBox 7">
            <a:extLst>
              <a:ext uri="{FF2B5EF4-FFF2-40B4-BE49-F238E27FC236}">
                <a16:creationId xmlns:a16="http://schemas.microsoft.com/office/drawing/2014/main" id="{CA963040-E1C2-6542-94DE-567418BC0619}"/>
              </a:ext>
            </a:extLst>
          </p:cNvPr>
          <p:cNvSpPr txBox="1"/>
          <p:nvPr/>
        </p:nvSpPr>
        <p:spPr>
          <a:xfrm rot="21073639">
            <a:off x="629284" y="5723200"/>
            <a:ext cx="1785009" cy="369332"/>
          </a:xfrm>
          <a:prstGeom prst="rect">
            <a:avLst/>
          </a:prstGeom>
          <a:solidFill>
            <a:schemeClr val="tx1"/>
          </a:solidFill>
          <a:ln>
            <a:solidFill>
              <a:schemeClr val="tx1"/>
            </a:solidFill>
          </a:ln>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Alicia Garza</a:t>
            </a:r>
          </a:p>
        </p:txBody>
      </p:sp>
      <p:sp>
        <p:nvSpPr>
          <p:cNvPr id="10" name="TextBox 9">
            <a:extLst>
              <a:ext uri="{FF2B5EF4-FFF2-40B4-BE49-F238E27FC236}">
                <a16:creationId xmlns:a16="http://schemas.microsoft.com/office/drawing/2014/main" id="{9F961912-7BD4-C443-A364-5F3DB37AB512}"/>
              </a:ext>
            </a:extLst>
          </p:cNvPr>
          <p:cNvSpPr txBox="1"/>
          <p:nvPr/>
        </p:nvSpPr>
        <p:spPr>
          <a:xfrm rot="21073639">
            <a:off x="1995216" y="5824144"/>
            <a:ext cx="2164457" cy="369332"/>
          </a:xfrm>
          <a:prstGeom prst="rect">
            <a:avLst/>
          </a:prstGeom>
          <a:solidFill>
            <a:schemeClr val="tx1"/>
          </a:solidFill>
          <a:ln>
            <a:solidFill>
              <a:schemeClr val="tx1"/>
            </a:solidFill>
          </a:ln>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Patrisse Cullors</a:t>
            </a:r>
          </a:p>
        </p:txBody>
      </p:sp>
      <p:sp>
        <p:nvSpPr>
          <p:cNvPr id="11" name="TextBox 10">
            <a:extLst>
              <a:ext uri="{FF2B5EF4-FFF2-40B4-BE49-F238E27FC236}">
                <a16:creationId xmlns:a16="http://schemas.microsoft.com/office/drawing/2014/main" id="{57A40A32-4942-A847-B04B-16C6B511EDAA}"/>
              </a:ext>
            </a:extLst>
          </p:cNvPr>
          <p:cNvSpPr txBox="1"/>
          <p:nvPr/>
        </p:nvSpPr>
        <p:spPr>
          <a:xfrm rot="21073639">
            <a:off x="3489347" y="5950044"/>
            <a:ext cx="1785009" cy="369332"/>
          </a:xfrm>
          <a:prstGeom prst="rect">
            <a:avLst/>
          </a:prstGeom>
          <a:solidFill>
            <a:schemeClr val="tx1"/>
          </a:solidFill>
          <a:ln>
            <a:solidFill>
              <a:schemeClr val="tx1"/>
            </a:solidFill>
          </a:ln>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Opal Tometi</a:t>
            </a:r>
          </a:p>
        </p:txBody>
      </p:sp>
      <p:sp>
        <p:nvSpPr>
          <p:cNvPr id="9" name="TextBox 8">
            <a:extLst>
              <a:ext uri="{FF2B5EF4-FFF2-40B4-BE49-F238E27FC236}">
                <a16:creationId xmlns:a16="http://schemas.microsoft.com/office/drawing/2014/main" id="{D1B14DF4-9E35-EA46-B1CA-D7CBED1FB0D0}"/>
              </a:ext>
            </a:extLst>
          </p:cNvPr>
          <p:cNvSpPr txBox="1"/>
          <p:nvPr/>
        </p:nvSpPr>
        <p:spPr>
          <a:xfrm rot="21073639">
            <a:off x="238861" y="6142769"/>
            <a:ext cx="1785009" cy="369332"/>
          </a:xfrm>
          <a:prstGeom prst="rect">
            <a:avLst/>
          </a:prstGeom>
          <a:solidFill>
            <a:srgbClr val="C00000"/>
          </a:solidFill>
          <a:ln>
            <a:solidFill>
              <a:schemeClr val="tx1"/>
            </a:solidFill>
          </a:ln>
        </p:spPr>
        <p:txBody>
          <a:bodyPr wrap="square" rtlCol="0">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Lesbian</a:t>
            </a:r>
          </a:p>
        </p:txBody>
      </p:sp>
      <p:sp>
        <p:nvSpPr>
          <p:cNvPr id="12" name="TextBox 11">
            <a:extLst>
              <a:ext uri="{FF2B5EF4-FFF2-40B4-BE49-F238E27FC236}">
                <a16:creationId xmlns:a16="http://schemas.microsoft.com/office/drawing/2014/main" id="{6B37A05A-5968-944B-A03E-903D8DC0CDCC}"/>
              </a:ext>
            </a:extLst>
          </p:cNvPr>
          <p:cNvSpPr txBox="1"/>
          <p:nvPr/>
        </p:nvSpPr>
        <p:spPr>
          <a:xfrm rot="21073639">
            <a:off x="1727002" y="6259311"/>
            <a:ext cx="1785009" cy="369332"/>
          </a:xfrm>
          <a:prstGeom prst="rect">
            <a:avLst/>
          </a:prstGeom>
          <a:solidFill>
            <a:srgbClr val="C00000"/>
          </a:solidFill>
          <a:ln>
            <a:solidFill>
              <a:schemeClr val="tx1"/>
            </a:solidFill>
          </a:ln>
        </p:spPr>
        <p:txBody>
          <a:bodyPr wrap="square" rtlCol="0">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Lesbian</a:t>
            </a:r>
          </a:p>
        </p:txBody>
      </p:sp>
    </p:spTree>
    <p:extLst>
      <p:ext uri="{BB962C8B-B14F-4D97-AF65-F5344CB8AC3E}">
        <p14:creationId xmlns:p14="http://schemas.microsoft.com/office/powerpoint/2010/main" val="7811408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strVal val="#ppt_w*0.70"/>
                                          </p:val>
                                        </p:tav>
                                        <p:tav tm="100000">
                                          <p:val>
                                            <p:strVal val="#ppt_w"/>
                                          </p:val>
                                        </p:tav>
                                      </p:tavLst>
                                    </p:anim>
                                    <p:anim calcmode="lin" valueType="num">
                                      <p:cBhvr>
                                        <p:cTn id="26" dur="1000" fill="hold"/>
                                        <p:tgtEl>
                                          <p:spTgt spid="9"/>
                                        </p:tgtEl>
                                        <p:attrNameLst>
                                          <p:attrName>ppt_h</p:attrName>
                                        </p:attrNameLst>
                                      </p:cBhvr>
                                      <p:tavLst>
                                        <p:tav tm="0">
                                          <p:val>
                                            <p:strVal val="#ppt_h"/>
                                          </p:val>
                                        </p:tav>
                                        <p:tav tm="100000">
                                          <p:val>
                                            <p:strVal val="#ppt_h"/>
                                          </p:val>
                                        </p:tav>
                                      </p:tavLst>
                                    </p:anim>
                                    <p:animEffect transition="in" filter="fade">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strVal val="#ppt_w*0.70"/>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9"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3539" name="Rectangle 3"/>
          <p:cNvSpPr>
            <a:spLocks noGrp="1" noChangeArrowheads="1"/>
          </p:cNvSpPr>
          <p:nvPr>
            <p:ph type="title" idx="4294967295"/>
          </p:nvPr>
        </p:nvSpPr>
        <p:spPr>
          <a:xfrm>
            <a:off x="19050" y="44624"/>
            <a:ext cx="9124950" cy="575791"/>
          </a:xfrm>
        </p:spPr>
        <p:txBody>
          <a:bodyPr/>
          <a:lstStyle/>
          <a:p>
            <a:pPr>
              <a:defRPr/>
            </a:pPr>
            <a:r>
              <a:rPr lang="en-US" sz="3600" b="1" dirty="0">
                <a:solidFill>
                  <a:srgbClr val="FFFFFF"/>
                </a:solidFill>
                <a:cs typeface="+mj-cs"/>
              </a:rPr>
              <a:t>Is God Concerned for Social Justice?</a:t>
            </a:r>
          </a:p>
        </p:txBody>
      </p:sp>
      <p:sp>
        <p:nvSpPr>
          <p:cNvPr id="5" name="TextBox 4">
            <a:extLst>
              <a:ext uri="{FF2B5EF4-FFF2-40B4-BE49-F238E27FC236}">
                <a16:creationId xmlns:a16="http://schemas.microsoft.com/office/drawing/2014/main" id="{B04B9CE1-D4D2-FD44-B668-14289D35DF83}"/>
              </a:ext>
            </a:extLst>
          </p:cNvPr>
          <p:cNvSpPr txBox="1"/>
          <p:nvPr/>
        </p:nvSpPr>
        <p:spPr>
          <a:xfrm>
            <a:off x="323528" y="692696"/>
            <a:ext cx="8640960" cy="2554545"/>
          </a:xfrm>
          <a:prstGeom prst="rect">
            <a:avLst/>
          </a:prstGeom>
          <a:solidFill>
            <a:schemeClr val="bg1"/>
          </a:solidFill>
          <a:ln>
            <a:solidFill>
              <a:schemeClr val="tx1"/>
            </a:solidFill>
          </a:ln>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mn-cs"/>
              </a:rPr>
              <a:t>“The L</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mn-cs"/>
              </a:rPr>
              <a:t>ORD</a:t>
            </a: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mn-cs"/>
              </a:rPr>
              <a:t> is a God of social justice.” That’s the message in maybe most churches and synagogues in America and the West today. But here’s the problem. The Bible doesn’t actually say that. It says in Isaiah, “The L</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mn-cs"/>
              </a:rPr>
              <a:t>ORD</a:t>
            </a: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mn-cs"/>
              </a:rPr>
              <a:t> [is a God of] justice” [Isa 5:16]. You’ll find a lot of references to justice in the Bible. But you’ll never find it preceded by the word “social.” But you’re probably thinking, “What’s the difference? Isn’t God the God of justice </a:t>
            </a:r>
            <a:r>
              <a:rPr kumimoji="0" lang="en-US" sz="2000" b="1" i="1" u="sng" strike="noStrike" kern="1200" cap="none" spc="0" normalizeH="0" baseline="0" noProof="0" dirty="0">
                <a:ln>
                  <a:noFill/>
                </a:ln>
                <a:solidFill>
                  <a:srgbClr val="000000"/>
                </a:solidFill>
                <a:effectLst/>
                <a:uLnTx/>
                <a:uFillTx/>
                <a:latin typeface="Arial" charset="0"/>
                <a:ea typeface="ＭＳ Ｐゴシック" charset="0"/>
                <a:cs typeface="+mn-cs"/>
              </a:rPr>
              <a:t>and</a:t>
            </a: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mn-cs"/>
              </a:rPr>
              <a:t> social justice?” Well, not if he is consistent.</a:t>
            </a:r>
          </a:p>
        </p:txBody>
      </p:sp>
      <p:sp>
        <p:nvSpPr>
          <p:cNvPr id="8" name="TextBox 7">
            <a:extLst>
              <a:ext uri="{FF2B5EF4-FFF2-40B4-BE49-F238E27FC236}">
                <a16:creationId xmlns:a16="http://schemas.microsoft.com/office/drawing/2014/main" id="{CA963040-E1C2-6542-94DE-567418BC0619}"/>
              </a:ext>
            </a:extLst>
          </p:cNvPr>
          <p:cNvSpPr txBox="1"/>
          <p:nvPr/>
        </p:nvSpPr>
        <p:spPr>
          <a:xfrm>
            <a:off x="323528" y="3503659"/>
            <a:ext cx="8640960" cy="707886"/>
          </a:xfrm>
          <a:prstGeom prst="rect">
            <a:avLst/>
          </a:prstGeom>
          <a:solidFill>
            <a:srgbClr val="C00000"/>
          </a:solidFill>
          <a:ln>
            <a:solidFill>
              <a:schemeClr val="tx1"/>
            </a:solidFill>
          </a:ln>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mn-cs"/>
              </a:rPr>
              <a:t>You see, God cannot be the God of “justice” and “social justice” because social justice is not just. </a:t>
            </a:r>
          </a:p>
        </p:txBody>
      </p:sp>
      <p:sp>
        <p:nvSpPr>
          <p:cNvPr id="6" name="TextBox 5">
            <a:extLst>
              <a:ext uri="{FF2B5EF4-FFF2-40B4-BE49-F238E27FC236}">
                <a16:creationId xmlns:a16="http://schemas.microsoft.com/office/drawing/2014/main" id="{863A10B8-F034-504C-B82C-3956303C4074}"/>
              </a:ext>
            </a:extLst>
          </p:cNvPr>
          <p:cNvSpPr txBox="1"/>
          <p:nvPr/>
        </p:nvSpPr>
        <p:spPr>
          <a:xfrm>
            <a:off x="288449" y="4509119"/>
            <a:ext cx="3446857" cy="707886"/>
          </a:xfrm>
          <a:prstGeom prst="rect">
            <a:avLst/>
          </a:prstGeom>
          <a:solidFill>
            <a:srgbClr val="C00000"/>
          </a:solidFill>
          <a:ln>
            <a:solidFill>
              <a:schemeClr val="tx1"/>
            </a:solidFill>
          </a:ln>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mn-cs"/>
              </a:rPr>
              <a:t>Justice is getting what you deserve without favor. </a:t>
            </a:r>
          </a:p>
        </p:txBody>
      </p:sp>
      <p:sp>
        <p:nvSpPr>
          <p:cNvPr id="7" name="TextBox 6">
            <a:extLst>
              <a:ext uri="{FF2B5EF4-FFF2-40B4-BE49-F238E27FC236}">
                <a16:creationId xmlns:a16="http://schemas.microsoft.com/office/drawing/2014/main" id="{53874A94-8FA6-0B4B-8DE6-C42944B2F757}"/>
              </a:ext>
            </a:extLst>
          </p:cNvPr>
          <p:cNvSpPr txBox="1"/>
          <p:nvPr/>
        </p:nvSpPr>
        <p:spPr>
          <a:xfrm>
            <a:off x="3995935" y="4509119"/>
            <a:ext cx="4968553" cy="707886"/>
          </a:xfrm>
          <a:prstGeom prst="rect">
            <a:avLst/>
          </a:prstGeom>
          <a:solidFill>
            <a:srgbClr val="C00000"/>
          </a:solidFill>
          <a:ln>
            <a:solidFill>
              <a:schemeClr val="tx1"/>
            </a:solidFill>
          </a:ln>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mn-cs"/>
              </a:rPr>
              <a:t>Social justice is getting what you don’t deserve because you </a:t>
            </a:r>
            <a:r>
              <a:rPr kumimoji="0" lang="en-US" sz="2000" b="1" i="1" u="sng" strike="noStrike" kern="1200" cap="none" spc="0" normalizeH="0" baseline="0" noProof="0" dirty="0">
                <a:ln>
                  <a:noFill/>
                </a:ln>
                <a:solidFill>
                  <a:srgbClr val="FFFFFF"/>
                </a:solidFill>
                <a:effectLst/>
                <a:uLnTx/>
                <a:uFillTx/>
                <a:latin typeface="Arial" charset="0"/>
                <a:ea typeface="ＭＳ Ｐゴシック" charset="0"/>
                <a:cs typeface="+mn-cs"/>
              </a:rPr>
              <a:t>are</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mn-cs"/>
              </a:rPr>
              <a:t> favored. </a:t>
            </a:r>
          </a:p>
        </p:txBody>
      </p:sp>
      <p:sp>
        <p:nvSpPr>
          <p:cNvPr id="9" name="TextBox 8">
            <a:extLst>
              <a:ext uri="{FF2B5EF4-FFF2-40B4-BE49-F238E27FC236}">
                <a16:creationId xmlns:a16="http://schemas.microsoft.com/office/drawing/2014/main" id="{C21249B5-18B2-9645-903F-C9A9B2A00EB9}"/>
              </a:ext>
            </a:extLst>
          </p:cNvPr>
          <p:cNvSpPr txBox="1"/>
          <p:nvPr/>
        </p:nvSpPr>
        <p:spPr>
          <a:xfrm>
            <a:off x="333055" y="5477162"/>
            <a:ext cx="3446857" cy="400110"/>
          </a:xfrm>
          <a:prstGeom prst="rect">
            <a:avLst/>
          </a:prstGeom>
          <a:solidFill>
            <a:srgbClr val="C00000"/>
          </a:solidFill>
          <a:ln>
            <a:solidFill>
              <a:schemeClr val="tx1"/>
            </a:solidFill>
          </a:ln>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mn-cs"/>
              </a:rPr>
              <a:t>Justice is blind. </a:t>
            </a:r>
          </a:p>
        </p:txBody>
      </p:sp>
      <p:sp>
        <p:nvSpPr>
          <p:cNvPr id="10" name="TextBox 9">
            <a:extLst>
              <a:ext uri="{FF2B5EF4-FFF2-40B4-BE49-F238E27FC236}">
                <a16:creationId xmlns:a16="http://schemas.microsoft.com/office/drawing/2014/main" id="{0FDAF643-00FA-C642-9DEA-56CA10E34D28}"/>
              </a:ext>
            </a:extLst>
          </p:cNvPr>
          <p:cNvSpPr txBox="1"/>
          <p:nvPr/>
        </p:nvSpPr>
        <p:spPr>
          <a:xfrm>
            <a:off x="3995935" y="5477162"/>
            <a:ext cx="4968553" cy="400110"/>
          </a:xfrm>
          <a:prstGeom prst="rect">
            <a:avLst/>
          </a:prstGeom>
          <a:solidFill>
            <a:srgbClr val="C00000"/>
          </a:solidFill>
          <a:ln>
            <a:solidFill>
              <a:schemeClr val="tx1"/>
            </a:solidFill>
          </a:ln>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mn-cs"/>
              </a:rPr>
              <a:t>Social justice is not. </a:t>
            </a:r>
          </a:p>
        </p:txBody>
      </p:sp>
      <p:sp>
        <p:nvSpPr>
          <p:cNvPr id="11" name="Rectangle 3">
            <a:extLst>
              <a:ext uri="{FF2B5EF4-FFF2-40B4-BE49-F238E27FC236}">
                <a16:creationId xmlns:a16="http://schemas.microsoft.com/office/drawing/2014/main" id="{50C4FE9C-5EE8-844C-A45E-D1B7681C2428}"/>
              </a:ext>
            </a:extLst>
          </p:cNvPr>
          <p:cNvSpPr txBox="1">
            <a:spLocks noChangeArrowheads="1"/>
          </p:cNvSpPr>
          <p:nvPr/>
        </p:nvSpPr>
        <p:spPr bwMode="auto">
          <a:xfrm>
            <a:off x="7898" y="5998698"/>
            <a:ext cx="9124950" cy="863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pitchFamily="-108" charset="-128"/>
                <a:cs typeface="Arial"/>
              </a:rPr>
              <a:t>Jan Markel, “The Church: Hijacked and Infiltrated,” podcast 25 July 2020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pitchFamily="-108" charset="-128"/>
                <a:cs typeface="Arial"/>
                <a:hlinkClick r:id="rId4"/>
              </a:rPr>
              <a:t>https://www.oneplace.com/ministries/understanding-the-times/</a:t>
            </a:r>
            <a:r>
              <a:rPr kumimoji="0" lang="en-US" sz="1600" b="1" i="0" u="none" strike="noStrike" kern="0" cap="none" spc="0" normalizeH="0" baseline="0" noProof="0" dirty="0">
                <a:ln>
                  <a:noFill/>
                </a:ln>
                <a:solidFill>
                  <a:srgbClr val="FFFFFF"/>
                </a:solidFill>
                <a:effectLst/>
                <a:uLnTx/>
                <a:uFillTx/>
                <a:latin typeface="Arial"/>
                <a:ea typeface="ＭＳ Ｐゴシック" pitchFamily="-108" charset="-128"/>
                <a:cs typeface="Arial"/>
              </a:rPr>
              <a:t> accessed 25 July 2020</a:t>
            </a:r>
          </a:p>
        </p:txBody>
      </p:sp>
    </p:spTree>
    <p:extLst>
      <p:ext uri="{BB962C8B-B14F-4D97-AF65-F5344CB8AC3E}">
        <p14:creationId xmlns:p14="http://schemas.microsoft.com/office/powerpoint/2010/main" val="2314122566"/>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6" grpId="0" animBg="1"/>
      <p:bldP spid="7"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7"/>
            <a:ext cx="9144000" cy="359752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He has shown you, O man, what is good.  And what does the L</a:t>
            </a:r>
            <a:r>
              <a:rPr lang="en-US" sz="3600" b="1" dirty="0">
                <a:solidFill>
                  <a:srgbClr val="FFFFFF"/>
                </a:solidFill>
                <a:effectLst>
                  <a:glow rad="127000">
                    <a:srgbClr val="000000"/>
                  </a:glow>
                </a:effectLst>
                <a:latin typeface="Arial" charset="0"/>
                <a:ea typeface="ＭＳ Ｐゴシック" charset="0"/>
                <a:cs typeface="ＭＳ Ｐゴシック" charset="0"/>
              </a:rPr>
              <a:t>ORD</a:t>
            </a:r>
            <a:r>
              <a:rPr lang="en-US" sz="4000" b="1" dirty="0">
                <a:solidFill>
                  <a:srgbClr val="FFFFFF"/>
                </a:solidFill>
                <a:effectLst>
                  <a:glow rad="127000">
                    <a:srgbClr val="000000"/>
                  </a:glow>
                </a:effectLst>
                <a:latin typeface="Arial" charset="0"/>
                <a:ea typeface="ＭＳ Ｐゴシック" charset="0"/>
                <a:cs typeface="ＭＳ Ｐゴシック" charset="0"/>
              </a:rPr>
              <a:t> require of you?  To act justly and to love mercy and to walk humbly with your God</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(6:8).</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7823"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prstClr val="white"/>
                </a:solidFill>
                <a:effectLst>
                  <a:outerShdw blurRad="50800" dist="38100" dir="2700000" algn="tl" rotWithShape="0">
                    <a:srgbClr val="000000">
                      <a:alpha val="96000"/>
                    </a:srgbClr>
                  </a:outerShdw>
                </a:effectLst>
                <a:latin typeface="Arial"/>
                <a:cs typeface="Arial"/>
              </a:rPr>
              <a:t>615</a:t>
            </a:r>
          </a:p>
        </p:txBody>
      </p:sp>
      <p:sp>
        <p:nvSpPr>
          <p:cNvPr id="8" name="Rectangle 2">
            <a:extLst>
              <a:ext uri="{FF2B5EF4-FFF2-40B4-BE49-F238E27FC236}">
                <a16:creationId xmlns:a16="http://schemas.microsoft.com/office/drawing/2014/main" id="{6A212607-5A6A-F94E-A9B9-6E43708D0B6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Micah</a:t>
            </a:r>
          </a:p>
        </p:txBody>
      </p:sp>
    </p:spTree>
    <p:extLst>
      <p:ext uri="{BB962C8B-B14F-4D97-AF65-F5344CB8AC3E}">
        <p14:creationId xmlns:p14="http://schemas.microsoft.com/office/powerpoint/2010/main" val="40607128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8290CF-9283-F444-99F4-E10722BA82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196752"/>
            <a:ext cx="9144000" cy="6053913"/>
          </a:xfrm>
          <a:prstGeom prst="rect">
            <a:avLst/>
          </a:prstGeom>
        </p:spPr>
      </p:pic>
      <p:sp>
        <p:nvSpPr>
          <p:cNvPr id="193539" name="Rectangle 3"/>
          <p:cNvSpPr>
            <a:spLocks noGrp="1" noChangeArrowheads="1"/>
          </p:cNvSpPr>
          <p:nvPr>
            <p:ph type="title" idx="4294967295"/>
          </p:nvPr>
        </p:nvSpPr>
        <p:spPr>
          <a:xfrm>
            <a:off x="19050" y="188913"/>
            <a:ext cx="9124950" cy="863823"/>
          </a:xfrm>
        </p:spPr>
        <p:txBody>
          <a:bodyPr/>
          <a:lstStyle/>
          <a:p>
            <a:pPr>
              <a:defRPr/>
            </a:pPr>
            <a:r>
              <a:rPr lang="en-US" sz="5400" b="1" dirty="0">
                <a:solidFill>
                  <a:srgbClr val="FFFFFF"/>
                </a:solidFill>
                <a:cs typeface="+mj-cs"/>
              </a:rPr>
              <a:t>Black Lives Matter</a:t>
            </a:r>
          </a:p>
        </p:txBody>
      </p:sp>
      <p:sp>
        <p:nvSpPr>
          <p:cNvPr id="5" name="TextBox 4">
            <a:extLst>
              <a:ext uri="{FF2B5EF4-FFF2-40B4-BE49-F238E27FC236}">
                <a16:creationId xmlns:a16="http://schemas.microsoft.com/office/drawing/2014/main" id="{B04B9CE1-D4D2-FD44-B668-14289D35DF83}"/>
              </a:ext>
            </a:extLst>
          </p:cNvPr>
          <p:cNvSpPr txBox="1"/>
          <p:nvPr/>
        </p:nvSpPr>
        <p:spPr>
          <a:xfrm rot="21073639">
            <a:off x="283961" y="2615484"/>
            <a:ext cx="7421963" cy="1938992"/>
          </a:xfrm>
          <a:prstGeom prst="rect">
            <a:avLst/>
          </a:prstGeom>
          <a:solidFill>
            <a:schemeClr val="bg1"/>
          </a:solidFill>
          <a:ln>
            <a:solidFill>
              <a:schemeClr val="tx1"/>
            </a:solidFill>
          </a:ln>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mn-cs"/>
              </a:rPr>
              <a:t>HELP US FIGHT DISINFORMATION</a:t>
            </a:r>
          </a:p>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mn-cs"/>
              </a:rPr>
              <a:t>We need to see what you see. </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mn-cs"/>
              </a:rPr>
              <a:t>Black Lives Matter is a central target of disinformation and you are a key line of defense. Report suspicious sites, stories, ads, social accounts, and posts about BLM. </a:t>
            </a:r>
          </a:p>
        </p:txBody>
      </p:sp>
      <p:sp>
        <p:nvSpPr>
          <p:cNvPr id="6" name="Curved Up Arrow 5">
            <a:extLst>
              <a:ext uri="{FF2B5EF4-FFF2-40B4-BE49-F238E27FC236}">
                <a16:creationId xmlns:a16="http://schemas.microsoft.com/office/drawing/2014/main" id="{8B936806-26D5-304B-A2DE-B3CA11A67B7F}"/>
              </a:ext>
            </a:extLst>
          </p:cNvPr>
          <p:cNvSpPr/>
          <p:nvPr/>
        </p:nvSpPr>
        <p:spPr bwMode="auto">
          <a:xfrm rot="9805510">
            <a:off x="2409417" y="1026546"/>
            <a:ext cx="3053977" cy="1438107"/>
          </a:xfrm>
          <a:prstGeom prst="curvedUp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1895400854"/>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35171" name="Rectangle 5"/>
          <p:cNvSpPr>
            <a:spLocks noGrp="1" noChangeArrowheads="1"/>
          </p:cNvSpPr>
          <p:nvPr>
            <p:ph type="title"/>
          </p:nvPr>
        </p:nvSpPr>
        <p:spPr>
          <a:xfrm>
            <a:off x="0" y="0"/>
            <a:ext cx="9144000" cy="764704"/>
          </a:xfrm>
          <a:solidFill>
            <a:srgbClr val="000000"/>
          </a:solidFill>
        </p:spPr>
        <p:txBody>
          <a:bodyPr/>
          <a:lstStyle/>
          <a:p>
            <a:pPr eaLnBrk="1" hangingPunct="1"/>
            <a:r>
              <a:rPr lang="en-US" b="1" dirty="0">
                <a:solidFill>
                  <a:srgbClr val="FFFFFF"/>
                </a:solidFill>
                <a:latin typeface="Arial" charset="0"/>
                <a:ea typeface="ＭＳ Ｐゴシック" charset="0"/>
                <a:cs typeface="Arial" charset="0"/>
              </a:rPr>
              <a:t>Types of Justice</a:t>
            </a:r>
          </a:p>
        </p:txBody>
      </p:sp>
      <p:grpSp>
        <p:nvGrpSpPr>
          <p:cNvPr id="6" name="Group 5">
            <a:extLst>
              <a:ext uri="{FF2B5EF4-FFF2-40B4-BE49-F238E27FC236}">
                <a16:creationId xmlns:a16="http://schemas.microsoft.com/office/drawing/2014/main" id="{F40F478C-EEB4-2E41-B55D-E9E77CA7B50A}"/>
              </a:ext>
            </a:extLst>
          </p:cNvPr>
          <p:cNvGrpSpPr/>
          <p:nvPr/>
        </p:nvGrpSpPr>
        <p:grpSpPr>
          <a:xfrm>
            <a:off x="1043608" y="980728"/>
            <a:ext cx="7317728" cy="5492601"/>
            <a:chOff x="1043608" y="980728"/>
            <a:chExt cx="7317728" cy="5492601"/>
          </a:xfrm>
        </p:grpSpPr>
        <p:pic>
          <p:nvPicPr>
            <p:cNvPr id="4" name="Picture 3">
              <a:extLst>
                <a:ext uri="{FF2B5EF4-FFF2-40B4-BE49-F238E27FC236}">
                  <a16:creationId xmlns:a16="http://schemas.microsoft.com/office/drawing/2014/main" id="{BA515552-0459-694D-BDEE-6DB623C68108}"/>
                </a:ext>
              </a:extLst>
            </p:cNvPr>
            <p:cNvPicPr>
              <a:picLocks noChangeAspect="1"/>
            </p:cNvPicPr>
            <p:nvPr/>
          </p:nvPicPr>
          <p:blipFill>
            <a:blip r:embed="rId4"/>
            <a:stretch>
              <a:fillRect/>
            </a:stretch>
          </p:blipFill>
          <p:spPr>
            <a:xfrm>
              <a:off x="1043608" y="980728"/>
              <a:ext cx="7317728" cy="5492601"/>
            </a:xfrm>
            <a:prstGeom prst="rect">
              <a:avLst/>
            </a:prstGeom>
          </p:spPr>
        </p:pic>
        <p:sp>
          <p:nvSpPr>
            <p:cNvPr id="5" name="Rectangle 4">
              <a:extLst>
                <a:ext uri="{FF2B5EF4-FFF2-40B4-BE49-F238E27FC236}">
                  <a16:creationId xmlns:a16="http://schemas.microsoft.com/office/drawing/2014/main" id="{3676A3FF-B4F1-6940-A6C1-32A383BD662B}"/>
                </a:ext>
              </a:extLst>
            </p:cNvPr>
            <p:cNvSpPr/>
            <p:nvPr/>
          </p:nvSpPr>
          <p:spPr>
            <a:xfrm>
              <a:off x="1835696" y="5877272"/>
              <a:ext cx="2160240" cy="4320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9" name="Rectangle 8">
              <a:extLst>
                <a:ext uri="{FF2B5EF4-FFF2-40B4-BE49-F238E27FC236}">
                  <a16:creationId xmlns:a16="http://schemas.microsoft.com/office/drawing/2014/main" id="{9B9E0575-DC4E-FF45-9EFD-D055E8505B3E}"/>
                </a:ext>
              </a:extLst>
            </p:cNvPr>
            <p:cNvSpPr/>
            <p:nvPr/>
          </p:nvSpPr>
          <p:spPr>
            <a:xfrm>
              <a:off x="5234878" y="5897150"/>
              <a:ext cx="2649489" cy="4320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grpSp>
      <p:sp>
        <p:nvSpPr>
          <p:cNvPr id="7" name="Rectangle 5">
            <a:extLst>
              <a:ext uri="{FF2B5EF4-FFF2-40B4-BE49-F238E27FC236}">
                <a16:creationId xmlns:a16="http://schemas.microsoft.com/office/drawing/2014/main" id="{1BE38515-387C-3A46-9EF2-AB2627C273DA}"/>
              </a:ext>
            </a:extLst>
          </p:cNvPr>
          <p:cNvSpPr txBox="1">
            <a:spLocks noChangeArrowheads="1"/>
          </p:cNvSpPr>
          <p:nvPr/>
        </p:nvSpPr>
        <p:spPr bwMode="auto">
          <a:xfrm>
            <a:off x="4986197" y="5708625"/>
            <a:ext cx="3146850" cy="7647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Arial" charset="0"/>
              </a:rPr>
              <a:t>Social Justice</a:t>
            </a:r>
          </a:p>
        </p:txBody>
      </p:sp>
      <p:sp>
        <p:nvSpPr>
          <p:cNvPr id="11" name="Rectangle 5">
            <a:extLst>
              <a:ext uri="{FF2B5EF4-FFF2-40B4-BE49-F238E27FC236}">
                <a16:creationId xmlns:a16="http://schemas.microsoft.com/office/drawing/2014/main" id="{CAC2AB37-44C8-924B-B134-DE368CB87A94}"/>
              </a:ext>
            </a:extLst>
          </p:cNvPr>
          <p:cNvSpPr txBox="1">
            <a:spLocks noChangeArrowheads="1"/>
          </p:cNvSpPr>
          <p:nvPr/>
        </p:nvSpPr>
        <p:spPr bwMode="auto">
          <a:xfrm>
            <a:off x="1437927" y="5688746"/>
            <a:ext cx="3146850" cy="7647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Arial" charset="0"/>
              </a:rPr>
              <a:t>Justice</a:t>
            </a:r>
          </a:p>
        </p:txBody>
      </p:sp>
    </p:spTree>
    <p:extLst>
      <p:ext uri="{BB962C8B-B14F-4D97-AF65-F5344CB8AC3E}">
        <p14:creationId xmlns:p14="http://schemas.microsoft.com/office/powerpoint/2010/main" val="4252048656"/>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35171" name="Rectangle 5"/>
          <p:cNvSpPr>
            <a:spLocks noGrp="1" noChangeArrowheads="1"/>
          </p:cNvSpPr>
          <p:nvPr>
            <p:ph type="title"/>
          </p:nvPr>
        </p:nvSpPr>
        <p:spPr>
          <a:xfrm>
            <a:off x="0" y="0"/>
            <a:ext cx="9144000" cy="764704"/>
          </a:xfrm>
          <a:solidFill>
            <a:srgbClr val="000000"/>
          </a:solidFill>
        </p:spPr>
        <p:txBody>
          <a:bodyPr/>
          <a:lstStyle/>
          <a:p>
            <a:pPr eaLnBrk="1" hangingPunct="1"/>
            <a:r>
              <a:rPr lang="en-US" b="1" dirty="0">
                <a:solidFill>
                  <a:srgbClr val="FFFFFF"/>
                </a:solidFill>
                <a:latin typeface="Arial" charset="0"/>
                <a:ea typeface="ＭＳ Ｐゴシック" charset="0"/>
                <a:cs typeface="Arial" charset="0"/>
              </a:rPr>
              <a:t>Distinguishing Terms</a:t>
            </a:r>
          </a:p>
        </p:txBody>
      </p:sp>
      <p:grpSp>
        <p:nvGrpSpPr>
          <p:cNvPr id="6" name="Group 5">
            <a:extLst>
              <a:ext uri="{FF2B5EF4-FFF2-40B4-BE49-F238E27FC236}">
                <a16:creationId xmlns:a16="http://schemas.microsoft.com/office/drawing/2014/main" id="{F90DC612-63D0-0D46-BA5F-BA40A08B2EB3}"/>
              </a:ext>
            </a:extLst>
          </p:cNvPr>
          <p:cNvGrpSpPr/>
          <p:nvPr/>
        </p:nvGrpSpPr>
        <p:grpSpPr>
          <a:xfrm>
            <a:off x="-41277" y="925606"/>
            <a:ext cx="4491675" cy="2574309"/>
            <a:chOff x="-41277" y="925606"/>
            <a:chExt cx="4491675" cy="2574309"/>
          </a:xfrm>
        </p:grpSpPr>
        <p:pic>
          <p:nvPicPr>
            <p:cNvPr id="19" name="Picture 18">
              <a:extLst>
                <a:ext uri="{FF2B5EF4-FFF2-40B4-BE49-F238E27FC236}">
                  <a16:creationId xmlns:a16="http://schemas.microsoft.com/office/drawing/2014/main" id="{9285C602-C3CE-244A-B19D-7796430A6F4E}"/>
                </a:ext>
              </a:extLst>
            </p:cNvPr>
            <p:cNvPicPr>
              <a:picLocks noChangeAspect="1"/>
            </p:cNvPicPr>
            <p:nvPr/>
          </p:nvPicPr>
          <p:blipFill rotWithShape="1">
            <a:blip r:embed="rId4"/>
            <a:srcRect r="51506" b="53370"/>
            <a:stretch/>
          </p:blipFill>
          <p:spPr>
            <a:xfrm>
              <a:off x="16124" y="925606"/>
              <a:ext cx="4434274" cy="2398406"/>
            </a:xfrm>
            <a:prstGeom prst="rect">
              <a:avLst/>
            </a:prstGeom>
          </p:spPr>
        </p:pic>
        <p:sp>
          <p:nvSpPr>
            <p:cNvPr id="14" name="Rectangle 13">
              <a:extLst>
                <a:ext uri="{FF2B5EF4-FFF2-40B4-BE49-F238E27FC236}">
                  <a16:creationId xmlns:a16="http://schemas.microsoft.com/office/drawing/2014/main" id="{AC712360-8C0D-6B4D-B768-0606C675BDE8}"/>
                </a:ext>
              </a:extLst>
            </p:cNvPr>
            <p:cNvSpPr/>
            <p:nvPr/>
          </p:nvSpPr>
          <p:spPr>
            <a:xfrm>
              <a:off x="107504" y="1604459"/>
              <a:ext cx="1440160" cy="1125050"/>
            </a:xfrm>
            <a:prstGeom prst="rect">
              <a:avLst/>
            </a:prstGeom>
            <a:solidFill>
              <a:srgbClr val="B1D2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7" name="Rectangle 5">
              <a:extLst>
                <a:ext uri="{FF2B5EF4-FFF2-40B4-BE49-F238E27FC236}">
                  <a16:creationId xmlns:a16="http://schemas.microsoft.com/office/drawing/2014/main" id="{AB04AFE6-C1F9-8B42-9993-CDE6D0D7BD54}"/>
                </a:ext>
              </a:extLst>
            </p:cNvPr>
            <p:cNvSpPr txBox="1">
              <a:spLocks noChangeArrowheads="1"/>
            </p:cNvSpPr>
            <p:nvPr/>
          </p:nvSpPr>
          <p:spPr bwMode="auto">
            <a:xfrm>
              <a:off x="-41277" y="1522765"/>
              <a:ext cx="2110869" cy="1977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charset="0"/>
                  <a:ea typeface="ＭＳ Ｐゴシック" charset="0"/>
                  <a:cs typeface="Arial" charset="0"/>
                </a:rPr>
                <a:t>Inequality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charset="0"/>
                </a:rPr>
                <a:t>Unequal access to opportunities</a:t>
              </a:r>
              <a:endPar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9" name="Group 8">
            <a:extLst>
              <a:ext uri="{FF2B5EF4-FFF2-40B4-BE49-F238E27FC236}">
                <a16:creationId xmlns:a16="http://schemas.microsoft.com/office/drawing/2014/main" id="{AF80F427-A60C-8A4E-88DB-C9DDC7082101}"/>
              </a:ext>
            </a:extLst>
          </p:cNvPr>
          <p:cNvGrpSpPr/>
          <p:nvPr/>
        </p:nvGrpSpPr>
        <p:grpSpPr>
          <a:xfrm>
            <a:off x="-12576" y="3530426"/>
            <a:ext cx="4441779" cy="2418854"/>
            <a:chOff x="-12576" y="3530426"/>
            <a:chExt cx="4441779" cy="2418854"/>
          </a:xfrm>
        </p:grpSpPr>
        <p:pic>
          <p:nvPicPr>
            <p:cNvPr id="21" name="Picture 20">
              <a:extLst>
                <a:ext uri="{FF2B5EF4-FFF2-40B4-BE49-F238E27FC236}">
                  <a16:creationId xmlns:a16="http://schemas.microsoft.com/office/drawing/2014/main" id="{33510491-FC58-2849-80F4-16CD5E22417D}"/>
                </a:ext>
              </a:extLst>
            </p:cNvPr>
            <p:cNvPicPr>
              <a:picLocks noChangeAspect="1"/>
            </p:cNvPicPr>
            <p:nvPr/>
          </p:nvPicPr>
          <p:blipFill rotWithShape="1">
            <a:blip r:embed="rId4"/>
            <a:srcRect t="53370" r="51506"/>
            <a:stretch/>
          </p:blipFill>
          <p:spPr>
            <a:xfrm>
              <a:off x="-5071" y="3530426"/>
              <a:ext cx="4434274" cy="2398406"/>
            </a:xfrm>
            <a:prstGeom prst="rect">
              <a:avLst/>
            </a:prstGeom>
          </p:spPr>
        </p:pic>
        <p:sp>
          <p:nvSpPr>
            <p:cNvPr id="13" name="Rectangle 12">
              <a:extLst>
                <a:ext uri="{FF2B5EF4-FFF2-40B4-BE49-F238E27FC236}">
                  <a16:creationId xmlns:a16="http://schemas.microsoft.com/office/drawing/2014/main" id="{9813C661-F39A-B14B-88CD-05552F9DEEBC}"/>
                </a:ext>
              </a:extLst>
            </p:cNvPr>
            <p:cNvSpPr/>
            <p:nvPr/>
          </p:nvSpPr>
          <p:spPr>
            <a:xfrm>
              <a:off x="-5071" y="4437112"/>
              <a:ext cx="1440160" cy="1125050"/>
            </a:xfrm>
            <a:prstGeom prst="rect">
              <a:avLst/>
            </a:prstGeom>
            <a:solidFill>
              <a:srgbClr val="B1D2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8" name="Rectangle 5">
              <a:extLst>
                <a:ext uri="{FF2B5EF4-FFF2-40B4-BE49-F238E27FC236}">
                  <a16:creationId xmlns:a16="http://schemas.microsoft.com/office/drawing/2014/main" id="{35F1BE69-98A7-6242-9F03-698BF0CFF222}"/>
                </a:ext>
              </a:extLst>
            </p:cNvPr>
            <p:cNvSpPr txBox="1">
              <a:spLocks noChangeArrowheads="1"/>
            </p:cNvSpPr>
            <p:nvPr/>
          </p:nvSpPr>
          <p:spPr bwMode="auto">
            <a:xfrm>
              <a:off x="-12576" y="3972130"/>
              <a:ext cx="1848272" cy="1977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charset="0"/>
                  <a:ea typeface="ＭＳ Ｐゴシック" charset="0"/>
                  <a:cs typeface="Arial" charset="0"/>
                </a:rPr>
                <a:t>Equity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charset="0"/>
                </a:rPr>
                <a:t>Custom tools that identify and address inequality</a:t>
              </a:r>
              <a:endPar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Arial" charset="0"/>
              </a:endParaRPr>
            </a:p>
          </p:txBody>
        </p:sp>
      </p:grpSp>
      <p:sp>
        <p:nvSpPr>
          <p:cNvPr id="15" name="Rectangle 3">
            <a:extLst>
              <a:ext uri="{FF2B5EF4-FFF2-40B4-BE49-F238E27FC236}">
                <a16:creationId xmlns:a16="http://schemas.microsoft.com/office/drawing/2014/main" id="{B3217D6F-DCC4-9F4C-A2D4-6346C345C02F}"/>
              </a:ext>
            </a:extLst>
          </p:cNvPr>
          <p:cNvSpPr txBox="1">
            <a:spLocks noChangeArrowheads="1"/>
          </p:cNvSpPr>
          <p:nvPr/>
        </p:nvSpPr>
        <p:spPr bwMode="auto">
          <a:xfrm>
            <a:off x="-22719" y="6002016"/>
            <a:ext cx="9124950" cy="90512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pitchFamily="-108" charset="-128"/>
                <a:cs typeface="Arial"/>
              </a:rPr>
              <a:t>Tony Ruth cited by John Maeda, “2019 Design in Tech Report” (https://</a:t>
            </a:r>
            <a:r>
              <a:rPr kumimoji="0" lang="en-US" sz="1600" b="1" i="0" u="none" strike="noStrike" kern="0" cap="none" spc="0" normalizeH="0" baseline="0" noProof="0" dirty="0" err="1">
                <a:ln>
                  <a:noFill/>
                </a:ln>
                <a:solidFill>
                  <a:srgbClr val="FFFFFF"/>
                </a:solidFill>
                <a:effectLst/>
                <a:uLnTx/>
                <a:uFillTx/>
                <a:latin typeface="Arial"/>
                <a:ea typeface="ＭＳ Ｐゴシック" pitchFamily="-108" charset="-128"/>
                <a:cs typeface="Arial"/>
              </a:rPr>
              <a:t>designintech.report</a:t>
            </a:r>
            <a:r>
              <a:rPr kumimoji="0" lang="en-US" sz="1600" b="1" i="0" u="none" strike="noStrike" kern="0" cap="none" spc="0" normalizeH="0" baseline="0" noProof="0" dirty="0">
                <a:ln>
                  <a:noFill/>
                </a:ln>
                <a:solidFill>
                  <a:srgbClr val="FFFFFF"/>
                </a:solidFill>
                <a:effectLst/>
                <a:uLnTx/>
                <a:uFillTx/>
                <a:latin typeface="Arial"/>
                <a:ea typeface="ＭＳ Ｐゴシック" pitchFamily="-108" charset="-128"/>
                <a:cs typeface="Arial"/>
              </a:rPr>
              <a:t>/2019/03/11/%F0%9F%93%B1design-in-tech-report-2019-section-6-addressing-imbalance/)</a:t>
            </a:r>
          </a:p>
        </p:txBody>
      </p:sp>
      <p:grpSp>
        <p:nvGrpSpPr>
          <p:cNvPr id="7" name="Group 6">
            <a:extLst>
              <a:ext uri="{FF2B5EF4-FFF2-40B4-BE49-F238E27FC236}">
                <a16:creationId xmlns:a16="http://schemas.microsoft.com/office/drawing/2014/main" id="{82D2C1C7-8B0B-BE4B-A779-1C0F0DD1B1D1}"/>
              </a:ext>
            </a:extLst>
          </p:cNvPr>
          <p:cNvGrpSpPr/>
          <p:nvPr/>
        </p:nvGrpSpPr>
        <p:grpSpPr>
          <a:xfrm>
            <a:off x="4624761" y="945624"/>
            <a:ext cx="4411735" cy="2627392"/>
            <a:chOff x="4624761" y="945624"/>
            <a:chExt cx="4411735" cy="2627392"/>
          </a:xfrm>
        </p:grpSpPr>
        <p:pic>
          <p:nvPicPr>
            <p:cNvPr id="20" name="Picture 19">
              <a:extLst>
                <a:ext uri="{FF2B5EF4-FFF2-40B4-BE49-F238E27FC236}">
                  <a16:creationId xmlns:a16="http://schemas.microsoft.com/office/drawing/2014/main" id="{19775350-8534-FC4A-B4E5-9108CE807478}"/>
                </a:ext>
              </a:extLst>
            </p:cNvPr>
            <p:cNvPicPr>
              <a:picLocks noChangeAspect="1"/>
            </p:cNvPicPr>
            <p:nvPr/>
          </p:nvPicPr>
          <p:blipFill rotWithShape="1">
            <a:blip r:embed="rId4"/>
            <a:srcRect l="51753" b="53370"/>
            <a:stretch/>
          </p:blipFill>
          <p:spPr>
            <a:xfrm>
              <a:off x="4624761" y="945624"/>
              <a:ext cx="4411735" cy="2398406"/>
            </a:xfrm>
            <a:prstGeom prst="rect">
              <a:avLst/>
            </a:prstGeom>
          </p:spPr>
        </p:pic>
        <p:sp>
          <p:nvSpPr>
            <p:cNvPr id="12" name="Rectangle 11">
              <a:extLst>
                <a:ext uri="{FF2B5EF4-FFF2-40B4-BE49-F238E27FC236}">
                  <a16:creationId xmlns:a16="http://schemas.microsoft.com/office/drawing/2014/main" id="{7C366D69-715F-2B45-8FC0-0068055C2D38}"/>
                </a:ext>
              </a:extLst>
            </p:cNvPr>
            <p:cNvSpPr/>
            <p:nvPr/>
          </p:nvSpPr>
          <p:spPr>
            <a:xfrm>
              <a:off x="4716016" y="1556792"/>
              <a:ext cx="1440160" cy="1125050"/>
            </a:xfrm>
            <a:prstGeom prst="rect">
              <a:avLst/>
            </a:prstGeom>
            <a:solidFill>
              <a:srgbClr val="B1D2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6" name="Rectangle 5">
              <a:extLst>
                <a:ext uri="{FF2B5EF4-FFF2-40B4-BE49-F238E27FC236}">
                  <a16:creationId xmlns:a16="http://schemas.microsoft.com/office/drawing/2014/main" id="{EA27C411-FD9D-3747-AB9A-043ABDDEAA16}"/>
                </a:ext>
              </a:extLst>
            </p:cNvPr>
            <p:cNvSpPr txBox="1">
              <a:spLocks noChangeArrowheads="1"/>
            </p:cNvSpPr>
            <p:nvPr/>
          </p:nvSpPr>
          <p:spPr bwMode="auto">
            <a:xfrm>
              <a:off x="4644008" y="1595866"/>
              <a:ext cx="1837319" cy="1977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charset="0"/>
                  <a:ea typeface="ＭＳ Ｐゴシック" charset="0"/>
                  <a:cs typeface="Arial" charset="0"/>
                </a:rPr>
                <a:t>Equality?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charset="0"/>
                </a:rPr>
                <a:t>Evenly distributed tools and assistance</a:t>
              </a:r>
              <a:endPar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23" name="Group 22">
            <a:extLst>
              <a:ext uri="{FF2B5EF4-FFF2-40B4-BE49-F238E27FC236}">
                <a16:creationId xmlns:a16="http://schemas.microsoft.com/office/drawing/2014/main" id="{B86F5AE6-DA0C-0945-994A-F47D16D24FFB}"/>
              </a:ext>
            </a:extLst>
          </p:cNvPr>
          <p:cNvGrpSpPr/>
          <p:nvPr/>
        </p:nvGrpSpPr>
        <p:grpSpPr>
          <a:xfrm>
            <a:off x="4624760" y="3479048"/>
            <a:ext cx="4411735" cy="2512066"/>
            <a:chOff x="4624760" y="3479048"/>
            <a:chExt cx="4411735" cy="2512066"/>
          </a:xfrm>
        </p:grpSpPr>
        <p:pic>
          <p:nvPicPr>
            <p:cNvPr id="22" name="Picture 21">
              <a:extLst>
                <a:ext uri="{FF2B5EF4-FFF2-40B4-BE49-F238E27FC236}">
                  <a16:creationId xmlns:a16="http://schemas.microsoft.com/office/drawing/2014/main" id="{326A94FB-D111-6F41-B9D3-A388AEBF12E4}"/>
                </a:ext>
              </a:extLst>
            </p:cNvPr>
            <p:cNvPicPr>
              <a:picLocks noChangeAspect="1"/>
            </p:cNvPicPr>
            <p:nvPr/>
          </p:nvPicPr>
          <p:blipFill rotWithShape="1">
            <a:blip r:embed="rId4"/>
            <a:srcRect l="51753" t="52384"/>
            <a:stretch/>
          </p:blipFill>
          <p:spPr>
            <a:xfrm>
              <a:off x="4624760" y="3541968"/>
              <a:ext cx="4411735" cy="2449146"/>
            </a:xfrm>
            <a:prstGeom prst="rect">
              <a:avLst/>
            </a:prstGeom>
          </p:spPr>
        </p:pic>
        <p:sp>
          <p:nvSpPr>
            <p:cNvPr id="8" name="Rectangle 7">
              <a:extLst>
                <a:ext uri="{FF2B5EF4-FFF2-40B4-BE49-F238E27FC236}">
                  <a16:creationId xmlns:a16="http://schemas.microsoft.com/office/drawing/2014/main" id="{CDD44632-94BE-F946-B2FF-392563AA5DE8}"/>
                </a:ext>
              </a:extLst>
            </p:cNvPr>
            <p:cNvSpPr/>
            <p:nvPr/>
          </p:nvSpPr>
          <p:spPr>
            <a:xfrm>
              <a:off x="4716016" y="4464190"/>
              <a:ext cx="1440160" cy="1125050"/>
            </a:xfrm>
            <a:prstGeom prst="rect">
              <a:avLst/>
            </a:prstGeom>
            <a:solidFill>
              <a:srgbClr val="B1D2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Rectangle 5">
              <a:extLst>
                <a:ext uri="{FF2B5EF4-FFF2-40B4-BE49-F238E27FC236}">
                  <a16:creationId xmlns:a16="http://schemas.microsoft.com/office/drawing/2014/main" id="{CAC2AB37-44C8-924B-B134-DE368CB87A94}"/>
                </a:ext>
              </a:extLst>
            </p:cNvPr>
            <p:cNvSpPr txBox="1">
              <a:spLocks noChangeArrowheads="1"/>
            </p:cNvSpPr>
            <p:nvPr/>
          </p:nvSpPr>
          <p:spPr bwMode="auto">
            <a:xfrm>
              <a:off x="4644008" y="3479048"/>
              <a:ext cx="1770991" cy="250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charset="0"/>
                  <a:ea typeface="ＭＳ Ｐゴシック" charset="0"/>
                  <a:cs typeface="Arial" charset="0"/>
                </a:rPr>
                <a:t>Justice</a:t>
              </a:r>
              <a:endPar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charset="0"/>
                </a:rPr>
                <a:t>Fixing the system to offer equal access to both tools and opportunities</a:t>
              </a:r>
              <a:endPar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Arial" charset="0"/>
              </a:endParaRPr>
            </a:p>
          </p:txBody>
        </p:sp>
      </p:grpSp>
    </p:spTree>
    <p:extLst>
      <p:ext uri="{BB962C8B-B14F-4D97-AF65-F5344CB8AC3E}">
        <p14:creationId xmlns:p14="http://schemas.microsoft.com/office/powerpoint/2010/main" val="1460666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heckerboard(across)">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A6423CF-6B39-904E-A944-41B22D63545E}"/>
              </a:ext>
            </a:extLst>
          </p:cNvPr>
          <p:cNvGrpSpPr/>
          <p:nvPr/>
        </p:nvGrpSpPr>
        <p:grpSpPr>
          <a:xfrm>
            <a:off x="-12576" y="836712"/>
            <a:ext cx="8761040" cy="4752528"/>
            <a:chOff x="-12576" y="836712"/>
            <a:chExt cx="8761040" cy="4752528"/>
          </a:xfrm>
        </p:grpSpPr>
        <p:pic>
          <p:nvPicPr>
            <p:cNvPr id="3" name="Picture 2">
              <a:extLst>
                <a:ext uri="{FF2B5EF4-FFF2-40B4-BE49-F238E27FC236}">
                  <a16:creationId xmlns:a16="http://schemas.microsoft.com/office/drawing/2014/main" id="{AFC06158-8C7B-3542-881A-46F4574FC6FE}"/>
                </a:ext>
              </a:extLst>
            </p:cNvPr>
            <p:cNvPicPr>
              <a:picLocks noChangeAspect="1"/>
            </p:cNvPicPr>
            <p:nvPr/>
          </p:nvPicPr>
          <p:blipFill rotWithShape="1">
            <a:blip r:embed="rId4"/>
            <a:srcRect r="52412" b="54107"/>
            <a:stretch/>
          </p:blipFill>
          <p:spPr>
            <a:xfrm>
              <a:off x="-12576" y="836712"/>
              <a:ext cx="8761040" cy="4752528"/>
            </a:xfrm>
            <a:prstGeom prst="rect">
              <a:avLst/>
            </a:prstGeom>
          </p:spPr>
        </p:pic>
        <p:sp>
          <p:nvSpPr>
            <p:cNvPr id="13" name="Rectangle 12">
              <a:extLst>
                <a:ext uri="{FF2B5EF4-FFF2-40B4-BE49-F238E27FC236}">
                  <a16:creationId xmlns:a16="http://schemas.microsoft.com/office/drawing/2014/main" id="{9813C661-F39A-B14B-88CD-05552F9DEEBC}"/>
                </a:ext>
              </a:extLst>
            </p:cNvPr>
            <p:cNvSpPr/>
            <p:nvPr/>
          </p:nvSpPr>
          <p:spPr>
            <a:xfrm>
              <a:off x="107504" y="2986316"/>
              <a:ext cx="3168352" cy="1257967"/>
            </a:xfrm>
            <a:prstGeom prst="rect">
              <a:avLst/>
            </a:prstGeom>
            <a:solidFill>
              <a:srgbClr val="B1D2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grpSp>
      <p:sp>
        <p:nvSpPr>
          <p:cNvPr id="14" name="Rectangle 13">
            <a:extLst>
              <a:ext uri="{FF2B5EF4-FFF2-40B4-BE49-F238E27FC236}">
                <a16:creationId xmlns:a16="http://schemas.microsoft.com/office/drawing/2014/main" id="{AC712360-8C0D-6B4D-B768-0606C675BDE8}"/>
              </a:ext>
            </a:extLst>
          </p:cNvPr>
          <p:cNvSpPr/>
          <p:nvPr/>
        </p:nvSpPr>
        <p:spPr>
          <a:xfrm>
            <a:off x="107504" y="1604459"/>
            <a:ext cx="1440160" cy="1125050"/>
          </a:xfrm>
          <a:prstGeom prst="rect">
            <a:avLst/>
          </a:prstGeom>
          <a:solidFill>
            <a:srgbClr val="B1D2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35171" name="Rectangle 5"/>
          <p:cNvSpPr>
            <a:spLocks noGrp="1" noChangeArrowheads="1"/>
          </p:cNvSpPr>
          <p:nvPr>
            <p:ph type="title"/>
          </p:nvPr>
        </p:nvSpPr>
        <p:spPr>
          <a:xfrm>
            <a:off x="0" y="0"/>
            <a:ext cx="9144000" cy="764704"/>
          </a:xfrm>
          <a:solidFill>
            <a:srgbClr val="000000"/>
          </a:solidFill>
        </p:spPr>
        <p:txBody>
          <a:bodyPr/>
          <a:lstStyle/>
          <a:p>
            <a:pPr eaLnBrk="1" hangingPunct="1"/>
            <a:r>
              <a:rPr lang="en-US" b="1" dirty="0">
                <a:solidFill>
                  <a:srgbClr val="FFFFFF"/>
                </a:solidFill>
                <a:latin typeface="Arial" charset="0"/>
                <a:ea typeface="ＭＳ Ｐゴシック" charset="0"/>
                <a:cs typeface="Arial" charset="0"/>
              </a:rPr>
              <a:t>Critiquing the Inequality Tree</a:t>
            </a:r>
          </a:p>
        </p:txBody>
      </p:sp>
      <p:sp>
        <p:nvSpPr>
          <p:cNvPr id="17" name="Rectangle 5">
            <a:extLst>
              <a:ext uri="{FF2B5EF4-FFF2-40B4-BE49-F238E27FC236}">
                <a16:creationId xmlns:a16="http://schemas.microsoft.com/office/drawing/2014/main" id="{AB04AFE6-C1F9-8B42-9993-CDE6D0D7BD54}"/>
              </a:ext>
            </a:extLst>
          </p:cNvPr>
          <p:cNvSpPr txBox="1">
            <a:spLocks noChangeArrowheads="1"/>
          </p:cNvSpPr>
          <p:nvPr/>
        </p:nvSpPr>
        <p:spPr bwMode="auto">
          <a:xfrm>
            <a:off x="107505" y="1844823"/>
            <a:ext cx="3168351" cy="34087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charset="0"/>
                <a:ea typeface="ＭＳ Ｐゴシック" charset="0"/>
                <a:cs typeface="Arial" charset="0"/>
              </a:rPr>
              <a:t>Inequality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Arial" charset="0"/>
              </a:rPr>
              <a:t>Unequal access to opportunities</a:t>
            </a:r>
            <a:endParaRPr kumimoji="0" lang="en-US" sz="4800" b="1" i="0" u="none" strike="noStrike" kern="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5" name="Rectangle 3">
            <a:extLst>
              <a:ext uri="{FF2B5EF4-FFF2-40B4-BE49-F238E27FC236}">
                <a16:creationId xmlns:a16="http://schemas.microsoft.com/office/drawing/2014/main" id="{B3217D6F-DCC4-9F4C-A2D4-6346C345C02F}"/>
              </a:ext>
            </a:extLst>
          </p:cNvPr>
          <p:cNvSpPr txBox="1">
            <a:spLocks noChangeArrowheads="1"/>
          </p:cNvSpPr>
          <p:nvPr/>
        </p:nvSpPr>
        <p:spPr bwMode="auto">
          <a:xfrm>
            <a:off x="-22719" y="6002016"/>
            <a:ext cx="9124950" cy="90512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pitchFamily="-108" charset="-128"/>
                <a:cs typeface="Arial"/>
              </a:rPr>
              <a:t>Richard Leong, “</a:t>
            </a:r>
            <a:r>
              <a:rPr kumimoji="0" lang="en-US" sz="1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The problem with that new equity vs. equality cartoon you’re sharing,</a:t>
            </a:r>
            <a:r>
              <a:rPr kumimoji="0" lang="en-US" sz="1600" b="1" i="0" u="none" strike="noStrike" kern="0" cap="none" spc="0" normalizeH="0" baseline="0" noProof="0" dirty="0">
                <a:ln>
                  <a:noFill/>
                </a:ln>
                <a:solidFill>
                  <a:srgbClr val="FFFFFF"/>
                </a:solidFill>
                <a:effectLst/>
                <a:uLnTx/>
                <a:uFillTx/>
                <a:latin typeface="Arial"/>
                <a:ea typeface="ＭＳ Ｐゴシック" pitchFamily="-108" charset="-128"/>
                <a:cs typeface="Arial"/>
              </a:rPr>
              <a:t>” 26 May 2020 (https://</a:t>
            </a:r>
            <a:r>
              <a:rPr kumimoji="0" lang="en-US" sz="1600" b="1" i="0" u="none" strike="noStrike" kern="0" cap="none" spc="0" normalizeH="0" baseline="0" noProof="0" dirty="0" err="1">
                <a:ln>
                  <a:noFill/>
                </a:ln>
                <a:solidFill>
                  <a:srgbClr val="FFFFFF"/>
                </a:solidFill>
                <a:effectLst/>
                <a:uLnTx/>
                <a:uFillTx/>
                <a:latin typeface="Arial"/>
                <a:ea typeface="ＭＳ Ｐゴシック" pitchFamily="-108" charset="-128"/>
                <a:cs typeface="Arial"/>
              </a:rPr>
              <a:t>medium.com</a:t>
            </a:r>
            <a:r>
              <a:rPr kumimoji="0" lang="en-US" sz="1600" b="1" i="0" u="none" strike="noStrike" kern="0" cap="none" spc="0" normalizeH="0" baseline="0" noProof="0" dirty="0">
                <a:ln>
                  <a:noFill/>
                </a:ln>
                <a:solidFill>
                  <a:srgbClr val="FFFFFF"/>
                </a:solidFill>
                <a:effectLst/>
                <a:uLnTx/>
                <a:uFillTx/>
                <a:latin typeface="Arial"/>
                <a:ea typeface="ＭＳ Ｐゴシック" pitchFamily="-108" charset="-128"/>
                <a:cs typeface="Arial"/>
              </a:rPr>
              <a:t>/@leong.richard212/the-problem-with-that-new-equity-vs-equality-cartoon-youre-sharing-f1ebdfc793e8)</a:t>
            </a:r>
          </a:p>
        </p:txBody>
      </p:sp>
    </p:spTree>
    <p:extLst>
      <p:ext uri="{BB962C8B-B14F-4D97-AF65-F5344CB8AC3E}">
        <p14:creationId xmlns:p14="http://schemas.microsoft.com/office/powerpoint/2010/main" val="1964790924"/>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C71B6F9-DB68-9F46-BA5F-8526B32A31B7}"/>
              </a:ext>
            </a:extLst>
          </p:cNvPr>
          <p:cNvGrpSpPr/>
          <p:nvPr/>
        </p:nvGrpSpPr>
        <p:grpSpPr>
          <a:xfrm>
            <a:off x="1342" y="779437"/>
            <a:ext cx="9124950" cy="5097835"/>
            <a:chOff x="1342" y="779437"/>
            <a:chExt cx="9124950" cy="5097835"/>
          </a:xfrm>
        </p:grpSpPr>
        <p:pic>
          <p:nvPicPr>
            <p:cNvPr id="3" name="Picture 2">
              <a:extLst>
                <a:ext uri="{FF2B5EF4-FFF2-40B4-BE49-F238E27FC236}">
                  <a16:creationId xmlns:a16="http://schemas.microsoft.com/office/drawing/2014/main" id="{AFC06158-8C7B-3542-881A-46F4574FC6FE}"/>
                </a:ext>
              </a:extLst>
            </p:cNvPr>
            <p:cNvPicPr>
              <a:picLocks noChangeAspect="1"/>
            </p:cNvPicPr>
            <p:nvPr/>
          </p:nvPicPr>
          <p:blipFill rotWithShape="1">
            <a:blip r:embed="rId4"/>
            <a:srcRect l="52185" t="52511"/>
            <a:stretch/>
          </p:blipFill>
          <p:spPr>
            <a:xfrm>
              <a:off x="1342" y="779437"/>
              <a:ext cx="9124950" cy="5097835"/>
            </a:xfrm>
            <a:prstGeom prst="rect">
              <a:avLst/>
            </a:prstGeom>
          </p:spPr>
        </p:pic>
        <p:sp>
          <p:nvSpPr>
            <p:cNvPr id="14" name="Rectangle 13">
              <a:extLst>
                <a:ext uri="{FF2B5EF4-FFF2-40B4-BE49-F238E27FC236}">
                  <a16:creationId xmlns:a16="http://schemas.microsoft.com/office/drawing/2014/main" id="{AC712360-8C0D-6B4D-B768-0606C675BDE8}"/>
                </a:ext>
              </a:extLst>
            </p:cNvPr>
            <p:cNvSpPr/>
            <p:nvPr/>
          </p:nvSpPr>
          <p:spPr>
            <a:xfrm>
              <a:off x="107504" y="1604458"/>
              <a:ext cx="2664296" cy="3408717"/>
            </a:xfrm>
            <a:prstGeom prst="rect">
              <a:avLst/>
            </a:prstGeom>
            <a:solidFill>
              <a:srgbClr val="B1D2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grpSp>
      <p:sp>
        <p:nvSpPr>
          <p:cNvPr id="135171" name="Rectangle 5"/>
          <p:cNvSpPr>
            <a:spLocks noGrp="1" noChangeArrowheads="1"/>
          </p:cNvSpPr>
          <p:nvPr>
            <p:ph type="title"/>
          </p:nvPr>
        </p:nvSpPr>
        <p:spPr>
          <a:xfrm>
            <a:off x="0" y="0"/>
            <a:ext cx="9144000" cy="764704"/>
          </a:xfrm>
          <a:solidFill>
            <a:srgbClr val="000000"/>
          </a:solidFill>
        </p:spPr>
        <p:txBody>
          <a:bodyPr/>
          <a:lstStyle/>
          <a:p>
            <a:pPr eaLnBrk="1" hangingPunct="1"/>
            <a:r>
              <a:rPr lang="en-US" b="1" dirty="0">
                <a:solidFill>
                  <a:srgbClr val="FFFFFF"/>
                </a:solidFill>
                <a:latin typeface="Arial" charset="0"/>
                <a:ea typeface="ＭＳ Ｐゴシック" charset="0"/>
                <a:cs typeface="Arial" charset="0"/>
              </a:rPr>
              <a:t>Critiquing the Justice Tree</a:t>
            </a:r>
          </a:p>
        </p:txBody>
      </p:sp>
      <p:sp>
        <p:nvSpPr>
          <p:cNvPr id="11" name="Rectangle 5">
            <a:extLst>
              <a:ext uri="{FF2B5EF4-FFF2-40B4-BE49-F238E27FC236}">
                <a16:creationId xmlns:a16="http://schemas.microsoft.com/office/drawing/2014/main" id="{CAC2AB37-44C8-924B-B134-DE368CB87A94}"/>
              </a:ext>
            </a:extLst>
          </p:cNvPr>
          <p:cNvSpPr txBox="1">
            <a:spLocks noChangeArrowheads="1"/>
          </p:cNvSpPr>
          <p:nvPr/>
        </p:nvSpPr>
        <p:spPr bwMode="auto">
          <a:xfrm>
            <a:off x="134048" y="1479714"/>
            <a:ext cx="2743914" cy="34087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charset="0"/>
                <a:ea typeface="ＭＳ Ｐゴシック" charset="0"/>
                <a:cs typeface="Arial" charset="0"/>
              </a:rPr>
              <a:t>Justice</a:t>
            </a:r>
            <a:endParaRPr kumimoji="0" lang="en-US" sz="4400" b="1" i="0" u="none" strike="noStrike" kern="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charset="0"/>
                <a:ea typeface="ＭＳ Ｐゴシック" charset="0"/>
                <a:cs typeface="Arial" charset="0"/>
              </a:rPr>
              <a:t>Fixing the system to offer equal access to both tools and opportunities</a:t>
            </a:r>
            <a:endParaRPr kumimoji="0" lang="en-US" sz="4400" b="1" i="0" u="none" strike="noStrike" kern="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5" name="Rectangle 3">
            <a:extLst>
              <a:ext uri="{FF2B5EF4-FFF2-40B4-BE49-F238E27FC236}">
                <a16:creationId xmlns:a16="http://schemas.microsoft.com/office/drawing/2014/main" id="{B3217D6F-DCC4-9F4C-A2D4-6346C345C02F}"/>
              </a:ext>
            </a:extLst>
          </p:cNvPr>
          <p:cNvSpPr txBox="1">
            <a:spLocks noChangeArrowheads="1"/>
          </p:cNvSpPr>
          <p:nvPr/>
        </p:nvSpPr>
        <p:spPr bwMode="auto">
          <a:xfrm>
            <a:off x="-22719" y="6002016"/>
            <a:ext cx="9124950" cy="90512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pitchFamily="-108" charset="-128"/>
                <a:cs typeface="Arial"/>
              </a:rPr>
              <a:t>Richard Leong, “</a:t>
            </a:r>
            <a:r>
              <a:rPr kumimoji="0" lang="en-US" sz="1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The problem with that new equity vs. equality cartoon you’re sharing,</a:t>
            </a:r>
            <a:r>
              <a:rPr kumimoji="0" lang="en-US" sz="1600" b="1" i="0" u="none" strike="noStrike" kern="0" cap="none" spc="0" normalizeH="0" baseline="0" noProof="0" dirty="0">
                <a:ln>
                  <a:noFill/>
                </a:ln>
                <a:solidFill>
                  <a:srgbClr val="FFFFFF"/>
                </a:solidFill>
                <a:effectLst/>
                <a:uLnTx/>
                <a:uFillTx/>
                <a:latin typeface="Arial"/>
                <a:ea typeface="ＭＳ Ｐゴシック" pitchFamily="-108" charset="-128"/>
                <a:cs typeface="Arial"/>
              </a:rPr>
              <a:t>” 26 May 2020 (https://</a:t>
            </a:r>
            <a:r>
              <a:rPr kumimoji="0" lang="en-US" sz="1600" b="1" i="0" u="none" strike="noStrike" kern="0" cap="none" spc="0" normalizeH="0" baseline="0" noProof="0" dirty="0" err="1">
                <a:ln>
                  <a:noFill/>
                </a:ln>
                <a:solidFill>
                  <a:srgbClr val="FFFFFF"/>
                </a:solidFill>
                <a:effectLst/>
                <a:uLnTx/>
                <a:uFillTx/>
                <a:latin typeface="Arial"/>
                <a:ea typeface="ＭＳ Ｐゴシック" pitchFamily="-108" charset="-128"/>
                <a:cs typeface="Arial"/>
              </a:rPr>
              <a:t>medium.com</a:t>
            </a:r>
            <a:r>
              <a:rPr kumimoji="0" lang="en-US" sz="1600" b="1" i="0" u="none" strike="noStrike" kern="0" cap="none" spc="0" normalizeH="0" baseline="0" noProof="0" dirty="0">
                <a:ln>
                  <a:noFill/>
                </a:ln>
                <a:solidFill>
                  <a:srgbClr val="FFFFFF"/>
                </a:solidFill>
                <a:effectLst/>
                <a:uLnTx/>
                <a:uFillTx/>
                <a:latin typeface="Arial"/>
                <a:ea typeface="ＭＳ Ｐゴシック" pitchFamily="-108" charset="-128"/>
                <a:cs typeface="Arial"/>
              </a:rPr>
              <a:t>/@leong.richard212/the-problem-with-that-new-equity-vs-equality-cartoon-youre-sharing-f1ebdfc793e8)</a:t>
            </a:r>
          </a:p>
        </p:txBody>
      </p:sp>
    </p:spTree>
    <p:extLst>
      <p:ext uri="{BB962C8B-B14F-4D97-AF65-F5344CB8AC3E}">
        <p14:creationId xmlns:p14="http://schemas.microsoft.com/office/powerpoint/2010/main" val="395362578"/>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35171" name="Rectangle 5"/>
          <p:cNvSpPr>
            <a:spLocks noGrp="1" noChangeArrowheads="1"/>
          </p:cNvSpPr>
          <p:nvPr>
            <p:ph type="title"/>
          </p:nvPr>
        </p:nvSpPr>
        <p:spPr>
          <a:xfrm>
            <a:off x="0" y="-1"/>
            <a:ext cx="9144000" cy="1032387"/>
          </a:xfrm>
          <a:solidFill>
            <a:srgbClr val="000000"/>
          </a:solidFill>
        </p:spPr>
        <p:txBody>
          <a:bodyPr/>
          <a:lstStyle/>
          <a:p>
            <a:pPr eaLnBrk="1" hangingPunct="1"/>
            <a:r>
              <a:rPr lang="en-US" b="1" dirty="0">
                <a:solidFill>
                  <a:srgbClr val="FFFFFF"/>
                </a:solidFill>
                <a:latin typeface="Arial" charset="0"/>
                <a:ea typeface="ＭＳ Ｐゴシック" charset="0"/>
                <a:cs typeface="Arial" charset="0"/>
              </a:rPr>
              <a:t>Communist Ideology</a:t>
            </a:r>
          </a:p>
        </p:txBody>
      </p:sp>
      <p:sp>
        <p:nvSpPr>
          <p:cNvPr id="7" name="Rectangle 5">
            <a:extLst>
              <a:ext uri="{FF2B5EF4-FFF2-40B4-BE49-F238E27FC236}">
                <a16:creationId xmlns:a16="http://schemas.microsoft.com/office/drawing/2014/main" id="{1BE38515-387C-3A46-9EF2-AB2627C273DA}"/>
              </a:ext>
            </a:extLst>
          </p:cNvPr>
          <p:cNvSpPr txBox="1">
            <a:spLocks noChangeArrowheads="1"/>
          </p:cNvSpPr>
          <p:nvPr/>
        </p:nvSpPr>
        <p:spPr bwMode="auto">
          <a:xfrm>
            <a:off x="4986197" y="5708625"/>
            <a:ext cx="3146850" cy="7647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Arial" charset="0"/>
              </a:rPr>
              <a:t>Social Justice</a:t>
            </a:r>
          </a:p>
        </p:txBody>
      </p:sp>
      <p:sp>
        <p:nvSpPr>
          <p:cNvPr id="11" name="Rectangle 5">
            <a:extLst>
              <a:ext uri="{FF2B5EF4-FFF2-40B4-BE49-F238E27FC236}">
                <a16:creationId xmlns:a16="http://schemas.microsoft.com/office/drawing/2014/main" id="{CAC2AB37-44C8-924B-B134-DE368CB87A94}"/>
              </a:ext>
            </a:extLst>
          </p:cNvPr>
          <p:cNvSpPr txBox="1">
            <a:spLocks noChangeArrowheads="1"/>
          </p:cNvSpPr>
          <p:nvPr/>
        </p:nvSpPr>
        <p:spPr bwMode="auto">
          <a:xfrm>
            <a:off x="1437927" y="5688746"/>
            <a:ext cx="3146850" cy="7647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Arial" charset="0"/>
              </a:rPr>
              <a:t>Justice</a:t>
            </a:r>
          </a:p>
        </p:txBody>
      </p:sp>
      <p:pic>
        <p:nvPicPr>
          <p:cNvPr id="1026" name="Picture 2" descr="Robin Smith: In Racial Reconciliation, What Matters Is Truth — The Patriot  Post">
            <a:extLst>
              <a:ext uri="{FF2B5EF4-FFF2-40B4-BE49-F238E27FC236}">
                <a16:creationId xmlns:a16="http://schemas.microsoft.com/office/drawing/2014/main" id="{ED4028B2-9871-D04E-A3CE-80C9838E91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219970"/>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35171" name="Rectangle 5"/>
          <p:cNvSpPr>
            <a:spLocks noGrp="1" noChangeArrowheads="1"/>
          </p:cNvSpPr>
          <p:nvPr>
            <p:ph type="title"/>
          </p:nvPr>
        </p:nvSpPr>
        <p:spPr>
          <a:xfrm>
            <a:off x="0" y="-1"/>
            <a:ext cx="9144000" cy="912815"/>
          </a:xfrm>
          <a:solidFill>
            <a:srgbClr val="000000"/>
          </a:solidFill>
        </p:spPr>
        <p:txBody>
          <a:bodyPr/>
          <a:lstStyle/>
          <a:p>
            <a:pPr eaLnBrk="1" hangingPunct="1"/>
            <a:r>
              <a:rPr lang="en-US" b="1" dirty="0">
                <a:solidFill>
                  <a:srgbClr val="FFFFFF"/>
                </a:solidFill>
                <a:latin typeface="Arial" charset="0"/>
                <a:ea typeface="ＭＳ Ｐゴシック" charset="0"/>
                <a:cs typeface="Arial" charset="0"/>
              </a:rPr>
              <a:t>Marxists Need Capitalists</a:t>
            </a:r>
          </a:p>
        </p:txBody>
      </p:sp>
      <p:sp>
        <p:nvSpPr>
          <p:cNvPr id="7" name="Rectangle 5">
            <a:extLst>
              <a:ext uri="{FF2B5EF4-FFF2-40B4-BE49-F238E27FC236}">
                <a16:creationId xmlns:a16="http://schemas.microsoft.com/office/drawing/2014/main" id="{1BE38515-387C-3A46-9EF2-AB2627C273DA}"/>
              </a:ext>
            </a:extLst>
          </p:cNvPr>
          <p:cNvSpPr txBox="1">
            <a:spLocks noChangeArrowheads="1"/>
          </p:cNvSpPr>
          <p:nvPr/>
        </p:nvSpPr>
        <p:spPr bwMode="auto">
          <a:xfrm>
            <a:off x="4986197" y="5708625"/>
            <a:ext cx="3146850" cy="7647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Arial" charset="0"/>
              </a:rPr>
              <a:t>Social Justice</a:t>
            </a:r>
          </a:p>
        </p:txBody>
      </p:sp>
      <p:sp>
        <p:nvSpPr>
          <p:cNvPr id="11" name="Rectangle 5">
            <a:extLst>
              <a:ext uri="{FF2B5EF4-FFF2-40B4-BE49-F238E27FC236}">
                <a16:creationId xmlns:a16="http://schemas.microsoft.com/office/drawing/2014/main" id="{CAC2AB37-44C8-924B-B134-DE368CB87A94}"/>
              </a:ext>
            </a:extLst>
          </p:cNvPr>
          <p:cNvSpPr txBox="1">
            <a:spLocks noChangeArrowheads="1"/>
          </p:cNvSpPr>
          <p:nvPr/>
        </p:nvSpPr>
        <p:spPr bwMode="auto">
          <a:xfrm>
            <a:off x="1437927" y="5688746"/>
            <a:ext cx="3146850" cy="7647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Arial" charset="0"/>
              </a:rPr>
              <a:t>Justice</a:t>
            </a:r>
          </a:p>
        </p:txBody>
      </p:sp>
      <p:grpSp>
        <p:nvGrpSpPr>
          <p:cNvPr id="3" name="Group 2">
            <a:extLst>
              <a:ext uri="{FF2B5EF4-FFF2-40B4-BE49-F238E27FC236}">
                <a16:creationId xmlns:a16="http://schemas.microsoft.com/office/drawing/2014/main" id="{47213FF6-1BC7-7145-B3FA-E106DEFB65B5}"/>
              </a:ext>
            </a:extLst>
          </p:cNvPr>
          <p:cNvGrpSpPr/>
          <p:nvPr/>
        </p:nvGrpSpPr>
        <p:grpSpPr>
          <a:xfrm>
            <a:off x="427305" y="912815"/>
            <a:ext cx="8314944" cy="5945185"/>
            <a:chOff x="427305" y="912815"/>
            <a:chExt cx="8314944" cy="5945185"/>
          </a:xfrm>
        </p:grpSpPr>
        <p:pic>
          <p:nvPicPr>
            <p:cNvPr id="1030" name="Picture 6" descr="Image">
              <a:extLst>
                <a:ext uri="{FF2B5EF4-FFF2-40B4-BE49-F238E27FC236}">
                  <a16:creationId xmlns:a16="http://schemas.microsoft.com/office/drawing/2014/main" id="{3E2B33D7-33E8-514B-B116-D5357F1A8A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305" y="912815"/>
              <a:ext cx="8314944" cy="594518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20B7484-1134-1840-853D-0B396A3BB7BD}"/>
                </a:ext>
              </a:extLst>
            </p:cNvPr>
            <p:cNvSpPr/>
            <p:nvPr/>
          </p:nvSpPr>
          <p:spPr>
            <a:xfrm>
              <a:off x="4989357" y="2126974"/>
              <a:ext cx="1434481" cy="11538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New Roman"/>
                <a:ea typeface="+mn-ea"/>
                <a:cs typeface="+mn-cs"/>
              </a:endParaRPr>
            </a:p>
          </p:txBody>
        </p:sp>
      </p:grpSp>
      <p:sp>
        <p:nvSpPr>
          <p:cNvPr id="12" name="Rectangle 5">
            <a:extLst>
              <a:ext uri="{FF2B5EF4-FFF2-40B4-BE49-F238E27FC236}">
                <a16:creationId xmlns:a16="http://schemas.microsoft.com/office/drawing/2014/main" id="{683104FE-9C22-5E44-9D62-A25181DF3A4F}"/>
              </a:ext>
            </a:extLst>
          </p:cNvPr>
          <p:cNvSpPr txBox="1">
            <a:spLocks noChangeArrowheads="1"/>
          </p:cNvSpPr>
          <p:nvPr/>
        </p:nvSpPr>
        <p:spPr bwMode="auto">
          <a:xfrm>
            <a:off x="4263888" y="1977023"/>
            <a:ext cx="2633869" cy="11538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charset="0"/>
                <a:ea typeface="ＭＳ Ｐゴシック" charset="0"/>
                <a:cs typeface="Arial" charset="0"/>
              </a:rPr>
              <a:t>MY, WHAT BIG TEETH YOU HAVE</a:t>
            </a:r>
          </a:p>
        </p:txBody>
      </p:sp>
    </p:spTree>
    <p:extLst>
      <p:ext uri="{BB962C8B-B14F-4D97-AF65-F5344CB8AC3E}">
        <p14:creationId xmlns:p14="http://schemas.microsoft.com/office/powerpoint/2010/main" val="3961671103"/>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 am a black life: What a Jesus of Color would say to white police | The  Milwaukee Independent">
            <a:extLst>
              <a:ext uri="{FF2B5EF4-FFF2-40B4-BE49-F238E27FC236}">
                <a16:creationId xmlns:a16="http://schemas.microsoft.com/office/drawing/2014/main" id="{D56F97CF-3969-7F4B-BAE4-9CB5344EFD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492" t="696" b="14832"/>
          <a:stretch/>
        </p:blipFill>
        <p:spPr bwMode="auto">
          <a:xfrm>
            <a:off x="0" y="-243840"/>
            <a:ext cx="9144000" cy="71018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C27C112-9C3D-594B-B46F-1325CCDF87C7}"/>
              </a:ext>
            </a:extLst>
          </p:cNvPr>
          <p:cNvSpPr>
            <a:spLocks noGrp="1"/>
          </p:cNvSpPr>
          <p:nvPr>
            <p:ph type="title"/>
          </p:nvPr>
        </p:nvSpPr>
        <p:spPr>
          <a:xfrm>
            <a:off x="0" y="-217482"/>
            <a:ext cx="9144000" cy="1162050"/>
          </a:xfrm>
          <a:solidFill>
            <a:schemeClr val="bg2"/>
          </a:solidFill>
        </p:spPr>
        <p:txBody>
          <a:bodyPr anchor="ctr"/>
          <a:lstStyle/>
          <a:p>
            <a:r>
              <a:rPr lang="en-US" sz="4000" dirty="0"/>
              <a:t>Evaluating BLM Biblically</a:t>
            </a:r>
          </a:p>
        </p:txBody>
      </p:sp>
      <p:sp>
        <p:nvSpPr>
          <p:cNvPr id="3" name="Content Placeholder 2">
            <a:extLst>
              <a:ext uri="{FF2B5EF4-FFF2-40B4-BE49-F238E27FC236}">
                <a16:creationId xmlns:a16="http://schemas.microsoft.com/office/drawing/2014/main" id="{612A8521-8D51-A14A-8B62-1FDB2755FE50}"/>
              </a:ext>
            </a:extLst>
          </p:cNvPr>
          <p:cNvSpPr>
            <a:spLocks noGrp="1"/>
          </p:cNvSpPr>
          <p:nvPr>
            <p:ph idx="1"/>
          </p:nvPr>
        </p:nvSpPr>
        <p:spPr>
          <a:xfrm>
            <a:off x="3302000" y="1676400"/>
            <a:ext cx="5842000" cy="4449768"/>
          </a:xfrm>
        </p:spPr>
        <p:txBody>
          <a:bodyPr/>
          <a:lstStyle/>
          <a:p>
            <a:r>
              <a:rPr lang="en-US" b="1" dirty="0">
                <a:effectLst>
                  <a:glow rad="228600">
                    <a:schemeClr val="bg1">
                      <a:alpha val="96000"/>
                    </a:schemeClr>
                  </a:glow>
                </a:effectLst>
              </a:rPr>
              <a:t>BLM rejects God like all Marxist philosophies</a:t>
            </a:r>
          </a:p>
          <a:p>
            <a:r>
              <a:rPr lang="en-US" b="1" dirty="0">
                <a:effectLst>
                  <a:glow rad="228600">
                    <a:schemeClr val="bg1">
                      <a:alpha val="96000"/>
                    </a:schemeClr>
                  </a:glow>
                </a:effectLst>
              </a:rPr>
              <a:t>BLM rejects the family</a:t>
            </a:r>
          </a:p>
          <a:p>
            <a:r>
              <a:rPr lang="en-US" b="1" dirty="0">
                <a:effectLst>
                  <a:glow rad="228600">
                    <a:schemeClr val="bg1">
                      <a:alpha val="96000"/>
                    </a:schemeClr>
                  </a:glow>
                </a:effectLst>
              </a:rPr>
              <a:t>BLM rejects country</a:t>
            </a:r>
          </a:p>
          <a:p>
            <a:r>
              <a:rPr lang="en-US" b="1" dirty="0">
                <a:effectLst>
                  <a:glow rad="228600">
                    <a:schemeClr val="bg1">
                      <a:alpha val="96000"/>
                    </a:schemeClr>
                  </a:glow>
                </a:effectLst>
              </a:rPr>
              <a:t>BLM disrespects property</a:t>
            </a:r>
          </a:p>
          <a:p>
            <a:r>
              <a:rPr lang="en-US" b="1" dirty="0">
                <a:effectLst>
                  <a:glow rad="228600">
                    <a:schemeClr val="bg1">
                      <a:alpha val="96000"/>
                    </a:schemeClr>
                  </a:glow>
                </a:effectLst>
              </a:rPr>
              <a:t>God says to live in peace—not riot against others </a:t>
            </a:r>
            <a:br>
              <a:rPr lang="en-US" b="1" dirty="0">
                <a:effectLst>
                  <a:glow rad="228600">
                    <a:schemeClr val="bg1">
                      <a:alpha val="96000"/>
                    </a:schemeClr>
                  </a:glow>
                </a:effectLst>
              </a:rPr>
            </a:br>
            <a:r>
              <a:rPr lang="en-US" b="1" dirty="0">
                <a:effectLst>
                  <a:glow rad="228600">
                    <a:schemeClr val="bg1">
                      <a:alpha val="96000"/>
                    </a:schemeClr>
                  </a:glow>
                </a:effectLst>
              </a:rPr>
              <a:t>(1 Tim 2:24)</a:t>
            </a:r>
          </a:p>
        </p:txBody>
      </p:sp>
    </p:spTree>
    <p:extLst>
      <p:ext uri="{BB962C8B-B14F-4D97-AF65-F5344CB8AC3E}">
        <p14:creationId xmlns:p14="http://schemas.microsoft.com/office/powerpoint/2010/main" val="23300744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Effect transition="in" filter="wipe(down)">
                                      <p:cBhvr>
                                        <p:cTn id="61" dur="580">
                                          <p:stCondLst>
                                            <p:cond delay="0"/>
                                          </p:stCondLst>
                                        </p:cTn>
                                        <p:tgtEl>
                                          <p:spTgt spid="3">
                                            <p:txEl>
                                              <p:pRg st="3" end="3"/>
                                            </p:txEl>
                                          </p:spTgt>
                                        </p:tgtEl>
                                      </p:cBhvr>
                                    </p:animEffect>
                                    <p:anim calcmode="lin" valueType="num">
                                      <p:cBhvr>
                                        <p:cTn id="62"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3" end="3"/>
                                            </p:txEl>
                                          </p:spTgt>
                                        </p:tgtEl>
                                      </p:cBhvr>
                                      <p:to x="100000" y="60000"/>
                                    </p:animScale>
                                    <p:animScale>
                                      <p:cBhvr>
                                        <p:cTn id="68" dur="166" decel="50000">
                                          <p:stCondLst>
                                            <p:cond delay="676"/>
                                          </p:stCondLst>
                                        </p:cTn>
                                        <p:tgtEl>
                                          <p:spTgt spid="3">
                                            <p:txEl>
                                              <p:pRg st="3" end="3"/>
                                            </p:txEl>
                                          </p:spTgt>
                                        </p:tgtEl>
                                      </p:cBhvr>
                                      <p:to x="100000" y="100000"/>
                                    </p:animScale>
                                    <p:animScale>
                                      <p:cBhvr>
                                        <p:cTn id="69" dur="26">
                                          <p:stCondLst>
                                            <p:cond delay="1312"/>
                                          </p:stCondLst>
                                        </p:cTn>
                                        <p:tgtEl>
                                          <p:spTgt spid="3">
                                            <p:txEl>
                                              <p:pRg st="3" end="3"/>
                                            </p:txEl>
                                          </p:spTgt>
                                        </p:tgtEl>
                                      </p:cBhvr>
                                      <p:to x="100000" y="80000"/>
                                    </p:animScale>
                                    <p:animScale>
                                      <p:cBhvr>
                                        <p:cTn id="70" dur="166" decel="50000">
                                          <p:stCondLst>
                                            <p:cond delay="1338"/>
                                          </p:stCondLst>
                                        </p:cTn>
                                        <p:tgtEl>
                                          <p:spTgt spid="3">
                                            <p:txEl>
                                              <p:pRg st="3" end="3"/>
                                            </p:txEl>
                                          </p:spTgt>
                                        </p:tgtEl>
                                      </p:cBhvr>
                                      <p:to x="100000" y="100000"/>
                                    </p:animScale>
                                    <p:animScale>
                                      <p:cBhvr>
                                        <p:cTn id="71" dur="26">
                                          <p:stCondLst>
                                            <p:cond delay="1642"/>
                                          </p:stCondLst>
                                        </p:cTn>
                                        <p:tgtEl>
                                          <p:spTgt spid="3">
                                            <p:txEl>
                                              <p:pRg st="3" end="3"/>
                                            </p:txEl>
                                          </p:spTgt>
                                        </p:tgtEl>
                                      </p:cBhvr>
                                      <p:to x="100000" y="90000"/>
                                    </p:animScale>
                                    <p:animScale>
                                      <p:cBhvr>
                                        <p:cTn id="72" dur="166" decel="50000">
                                          <p:stCondLst>
                                            <p:cond delay="1668"/>
                                          </p:stCondLst>
                                        </p:cTn>
                                        <p:tgtEl>
                                          <p:spTgt spid="3">
                                            <p:txEl>
                                              <p:pRg st="3" end="3"/>
                                            </p:txEl>
                                          </p:spTgt>
                                        </p:tgtEl>
                                      </p:cBhvr>
                                      <p:to x="100000" y="100000"/>
                                    </p:animScale>
                                    <p:animScale>
                                      <p:cBhvr>
                                        <p:cTn id="73" dur="26">
                                          <p:stCondLst>
                                            <p:cond delay="1808"/>
                                          </p:stCondLst>
                                        </p:cTn>
                                        <p:tgtEl>
                                          <p:spTgt spid="3">
                                            <p:txEl>
                                              <p:pRg st="3" end="3"/>
                                            </p:txEl>
                                          </p:spTgt>
                                        </p:tgtEl>
                                      </p:cBhvr>
                                      <p:to x="100000" y="95000"/>
                                    </p:animScale>
                                    <p:animScale>
                                      <p:cBhvr>
                                        <p:cTn id="74" dur="166" decel="50000">
                                          <p:stCondLst>
                                            <p:cond delay="1834"/>
                                          </p:stCondLst>
                                        </p:cTn>
                                        <p:tgtEl>
                                          <p:spTgt spid="3">
                                            <p:txEl>
                                              <p:pRg st="3" end="3"/>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3">
                                            <p:txEl>
                                              <p:pRg st="4" end="4"/>
                                            </p:txEl>
                                          </p:spTgt>
                                        </p:tgtEl>
                                        <p:attrNameLst>
                                          <p:attrName>style.visibility</p:attrName>
                                        </p:attrNameLst>
                                      </p:cBhvr>
                                      <p:to>
                                        <p:strVal val="visible"/>
                                      </p:to>
                                    </p:set>
                                    <p:animEffect transition="in" filter="wipe(down)">
                                      <p:cBhvr>
                                        <p:cTn id="79" dur="580">
                                          <p:stCondLst>
                                            <p:cond delay="0"/>
                                          </p:stCondLst>
                                        </p:cTn>
                                        <p:tgtEl>
                                          <p:spTgt spid="3">
                                            <p:txEl>
                                              <p:pRg st="4" end="4"/>
                                            </p:txEl>
                                          </p:spTgt>
                                        </p:tgtEl>
                                      </p:cBhvr>
                                    </p:animEffect>
                                    <p:anim calcmode="lin" valueType="num">
                                      <p:cBhvr>
                                        <p:cTn id="80"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3">
                                            <p:txEl>
                                              <p:pRg st="4" end="4"/>
                                            </p:txEl>
                                          </p:spTgt>
                                        </p:tgtEl>
                                      </p:cBhvr>
                                      <p:to x="100000" y="60000"/>
                                    </p:animScale>
                                    <p:animScale>
                                      <p:cBhvr>
                                        <p:cTn id="86" dur="166" decel="50000">
                                          <p:stCondLst>
                                            <p:cond delay="676"/>
                                          </p:stCondLst>
                                        </p:cTn>
                                        <p:tgtEl>
                                          <p:spTgt spid="3">
                                            <p:txEl>
                                              <p:pRg st="4" end="4"/>
                                            </p:txEl>
                                          </p:spTgt>
                                        </p:tgtEl>
                                      </p:cBhvr>
                                      <p:to x="100000" y="100000"/>
                                    </p:animScale>
                                    <p:animScale>
                                      <p:cBhvr>
                                        <p:cTn id="87" dur="26">
                                          <p:stCondLst>
                                            <p:cond delay="1312"/>
                                          </p:stCondLst>
                                        </p:cTn>
                                        <p:tgtEl>
                                          <p:spTgt spid="3">
                                            <p:txEl>
                                              <p:pRg st="4" end="4"/>
                                            </p:txEl>
                                          </p:spTgt>
                                        </p:tgtEl>
                                      </p:cBhvr>
                                      <p:to x="100000" y="80000"/>
                                    </p:animScale>
                                    <p:animScale>
                                      <p:cBhvr>
                                        <p:cTn id="88" dur="166" decel="50000">
                                          <p:stCondLst>
                                            <p:cond delay="1338"/>
                                          </p:stCondLst>
                                        </p:cTn>
                                        <p:tgtEl>
                                          <p:spTgt spid="3">
                                            <p:txEl>
                                              <p:pRg st="4" end="4"/>
                                            </p:txEl>
                                          </p:spTgt>
                                        </p:tgtEl>
                                      </p:cBhvr>
                                      <p:to x="100000" y="100000"/>
                                    </p:animScale>
                                    <p:animScale>
                                      <p:cBhvr>
                                        <p:cTn id="89" dur="26">
                                          <p:stCondLst>
                                            <p:cond delay="1642"/>
                                          </p:stCondLst>
                                        </p:cTn>
                                        <p:tgtEl>
                                          <p:spTgt spid="3">
                                            <p:txEl>
                                              <p:pRg st="4" end="4"/>
                                            </p:txEl>
                                          </p:spTgt>
                                        </p:tgtEl>
                                      </p:cBhvr>
                                      <p:to x="100000" y="90000"/>
                                    </p:animScale>
                                    <p:animScale>
                                      <p:cBhvr>
                                        <p:cTn id="90" dur="166" decel="50000">
                                          <p:stCondLst>
                                            <p:cond delay="1668"/>
                                          </p:stCondLst>
                                        </p:cTn>
                                        <p:tgtEl>
                                          <p:spTgt spid="3">
                                            <p:txEl>
                                              <p:pRg st="4" end="4"/>
                                            </p:txEl>
                                          </p:spTgt>
                                        </p:tgtEl>
                                      </p:cBhvr>
                                      <p:to x="100000" y="100000"/>
                                    </p:animScale>
                                    <p:animScale>
                                      <p:cBhvr>
                                        <p:cTn id="91" dur="26">
                                          <p:stCondLst>
                                            <p:cond delay="1808"/>
                                          </p:stCondLst>
                                        </p:cTn>
                                        <p:tgtEl>
                                          <p:spTgt spid="3">
                                            <p:txEl>
                                              <p:pRg st="4" end="4"/>
                                            </p:txEl>
                                          </p:spTgt>
                                        </p:tgtEl>
                                      </p:cBhvr>
                                      <p:to x="100000" y="95000"/>
                                    </p:animScale>
                                    <p:animScale>
                                      <p:cBhvr>
                                        <p:cTn id="92" dur="166" decel="50000">
                                          <p:stCondLst>
                                            <p:cond delay="1834"/>
                                          </p:stCondLst>
                                        </p:cTn>
                                        <p:tgtEl>
                                          <p:spTgt spid="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13" y="-14772"/>
            <a:ext cx="9144000" cy="6067313"/>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The Prophecy of Micah</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Be Generous</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938"/>
            <a:ext cx="9144000" cy="6850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9426" name="Rectangle 1026"/>
          <p:cNvSpPr>
            <a:spLocks noGrp="1" noChangeArrowheads="1"/>
          </p:cNvSpPr>
          <p:nvPr>
            <p:ph type="title"/>
          </p:nvPr>
        </p:nvSpPr>
        <p:spPr>
          <a:xfrm>
            <a:off x="4429125" y="0"/>
            <a:ext cx="4751388" cy="1395413"/>
          </a:xfrm>
          <a:solidFill>
            <a:srgbClr val="000000"/>
          </a:solidFill>
        </p:spPr>
        <p:txBody>
          <a:bodyPr anchor="ctr"/>
          <a:lstStyle/>
          <a:p>
            <a:pPr algn="ctr" eaLnBrk="1" hangingPunct="1">
              <a:defRPr/>
            </a:pPr>
            <a:r>
              <a:rPr lang="en-US" sz="3600" b="1" dirty="0">
                <a:solidFill>
                  <a:srgbClr val="FFFFFF"/>
                </a:solidFill>
                <a:latin typeface="Arial Black" charset="0"/>
                <a:ea typeface="ＭＳ Ｐゴシック" charset="0"/>
                <a:cs typeface="ＭＳ Ｐゴシック" charset="0"/>
              </a:rPr>
              <a:t>Jerusalem</a:t>
            </a:r>
            <a:br>
              <a:rPr lang="en-US" sz="3600" b="1" dirty="0">
                <a:solidFill>
                  <a:srgbClr val="FFFFFF"/>
                </a:solidFill>
                <a:latin typeface="Arial Black" charset="0"/>
                <a:ea typeface="ＭＳ Ｐゴシック" charset="0"/>
                <a:cs typeface="ＭＳ Ｐゴシック" charset="0"/>
              </a:rPr>
            </a:br>
            <a:r>
              <a:rPr lang="en-US" sz="3600" b="1" dirty="0">
                <a:solidFill>
                  <a:srgbClr val="FFFFFF"/>
                </a:solidFill>
                <a:latin typeface="Arial Black" charset="0"/>
                <a:ea typeface="ＭＳ Ｐゴシック" charset="0"/>
                <a:cs typeface="ＭＳ Ｐゴシック" charset="0"/>
              </a:rPr>
              <a:t>December 1995</a:t>
            </a:r>
            <a:endParaRPr lang="en-US" b="1" dirty="0">
              <a:solidFill>
                <a:srgbClr val="FFFFFF"/>
              </a:solidFill>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2557858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40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r>
              <a:rPr lang="en-US" b="1" dirty="0">
                <a:solidFill>
                  <a:prstClr val="white"/>
                </a:solidFill>
                <a:effectLst>
                  <a:glow rad="101600">
                    <a:prstClr val="black">
                      <a:alpha val="99000"/>
                    </a:prstClr>
                  </a:glow>
                </a:effectLst>
                <a:latin typeface="Calibri"/>
              </a:rPr>
              <a:t>God will judge His people for exploiting their poor but after their repentance He will bless them in the messianic kingdom (2:12-13; 4:1–5:15; 7:7-20). </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
        <p:nvSpPr>
          <p:cNvPr id="6" name="Rectangle 2">
            <a:extLst>
              <a:ext uri="{FF2B5EF4-FFF2-40B4-BE49-F238E27FC236}">
                <a16:creationId xmlns:a16="http://schemas.microsoft.com/office/drawing/2014/main" id="{947DF9CD-24F0-BC4B-AEBE-080D488960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Micah</a:t>
            </a:r>
          </a:p>
        </p:txBody>
      </p:sp>
    </p:spTree>
    <p:extLst>
      <p:ext uri="{BB962C8B-B14F-4D97-AF65-F5344CB8AC3E}">
        <p14:creationId xmlns:p14="http://schemas.microsoft.com/office/powerpoint/2010/main" val="195664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800" y="0"/>
            <a:ext cx="9220200" cy="5805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889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052513"/>
            <a:ext cx="9218613" cy="5805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9426" name="Rectangle 1026"/>
          <p:cNvSpPr>
            <a:spLocks noGrp="1" noChangeArrowheads="1"/>
          </p:cNvSpPr>
          <p:nvPr>
            <p:ph type="title"/>
          </p:nvPr>
        </p:nvSpPr>
        <p:spPr>
          <a:xfrm>
            <a:off x="4429125" y="0"/>
            <a:ext cx="4751388" cy="1395413"/>
          </a:xfrm>
          <a:solidFill>
            <a:srgbClr val="000000"/>
          </a:solidFill>
        </p:spPr>
        <p:txBody>
          <a:bodyPr anchor="ctr"/>
          <a:lstStyle/>
          <a:p>
            <a:pPr algn="ctr" eaLnBrk="1" hangingPunct="1">
              <a:defRPr/>
            </a:pPr>
            <a:r>
              <a:rPr lang="en-US" sz="3600" b="1" dirty="0">
                <a:solidFill>
                  <a:srgbClr val="FFFFFF"/>
                </a:solidFill>
                <a:latin typeface="Arial Black" charset="0"/>
                <a:ea typeface="ＭＳ Ｐゴシック" charset="0"/>
                <a:cs typeface="ＭＳ Ｐゴシック" charset="0"/>
              </a:rPr>
              <a:t>Mongolia</a:t>
            </a:r>
            <a:br>
              <a:rPr lang="en-US" sz="3600" b="1" dirty="0">
                <a:solidFill>
                  <a:srgbClr val="FFFFFF"/>
                </a:solidFill>
                <a:latin typeface="Arial Black" charset="0"/>
                <a:ea typeface="ＭＳ Ｐゴシック" charset="0"/>
                <a:cs typeface="ＭＳ Ｐゴシック" charset="0"/>
              </a:rPr>
            </a:br>
            <a:r>
              <a:rPr lang="en-US" sz="3600" b="1" dirty="0">
                <a:solidFill>
                  <a:srgbClr val="FFFFFF"/>
                </a:solidFill>
                <a:latin typeface="Arial Black" charset="0"/>
                <a:ea typeface="ＭＳ Ｐゴシック" charset="0"/>
                <a:cs typeface="ＭＳ Ｐゴシック" charset="0"/>
              </a:rPr>
              <a:t>December 1995</a:t>
            </a:r>
            <a:endParaRPr lang="en-US" b="1" dirty="0">
              <a:solidFill>
                <a:srgbClr val="FFFFFF"/>
              </a:solidFill>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9663289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736492"/>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To what extent has your money insulated you?</a:t>
            </a:r>
          </a:p>
        </p:txBody>
      </p:sp>
      <p:pic>
        <p:nvPicPr>
          <p:cNvPr id="2" name="Picture 1"/>
          <p:cNvPicPr>
            <a:picLocks noChangeAspect="1"/>
          </p:cNvPicPr>
          <p:nvPr/>
        </p:nvPicPr>
        <p:blipFill>
          <a:blip r:embed="rId3"/>
          <a:stretch>
            <a:fillRect/>
          </a:stretch>
        </p:blipFill>
        <p:spPr>
          <a:xfrm>
            <a:off x="1803400" y="1968500"/>
            <a:ext cx="5524500" cy="4610100"/>
          </a:xfrm>
          <a:prstGeom prst="rect">
            <a:avLst/>
          </a:prstGeom>
        </p:spPr>
      </p:pic>
    </p:spTree>
    <p:extLst>
      <p:ext uri="{BB962C8B-B14F-4D97-AF65-F5344CB8AC3E}">
        <p14:creationId xmlns:p14="http://schemas.microsoft.com/office/powerpoint/2010/main" val="13867318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does God want you to be </a:t>
            </a:r>
            <a:r>
              <a:rPr lang="en-US" sz="5400" b="1" dirty="0">
                <a:solidFill>
                  <a:srgbClr val="FFFF00"/>
                </a:solidFill>
                <a:effectLst>
                  <a:glow rad="127000">
                    <a:schemeClr val="tx1"/>
                  </a:glow>
                </a:effectLst>
                <a:latin typeface="Arial" charset="0"/>
                <a:ea typeface="ＭＳ Ｐゴシック" charset="0"/>
                <a:cs typeface="ＭＳ Ｐゴシック" charset="0"/>
              </a:rPr>
              <a:t>generous</a:t>
            </a:r>
            <a:r>
              <a:rPr lang="en-US" sz="5400" b="1" dirty="0">
                <a:effectLst>
                  <a:glow rad="127000">
                    <a:schemeClr val="tx1"/>
                  </a:glow>
                </a:effectLst>
                <a:latin typeface="Arial" charset="0"/>
                <a:ea typeface="ＭＳ Ｐゴシック" charset="0"/>
                <a:cs typeface="ＭＳ Ｐゴシック" charset="0"/>
              </a:rPr>
              <a:t> to the poor?</a:t>
            </a:r>
          </a:p>
        </p:txBody>
      </p:sp>
    </p:spTree>
    <p:extLst>
      <p:ext uri="{BB962C8B-B14F-4D97-AF65-F5344CB8AC3E}">
        <p14:creationId xmlns:p14="http://schemas.microsoft.com/office/powerpoint/2010/main" val="39285495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35299" y="-2645"/>
            <a:ext cx="6132872" cy="6335612"/>
          </a:xfrm>
          <a:prstGeom prst="rect">
            <a:avLst/>
          </a:prstGeom>
        </p:spPr>
      </p:pic>
      <p:sp>
        <p:nvSpPr>
          <p:cNvPr id="900098" name="Rectangle 2"/>
          <p:cNvSpPr>
            <a:spLocks noGrp="1" noChangeArrowheads="1"/>
          </p:cNvSpPr>
          <p:nvPr>
            <p:ph type="ctrTitle"/>
          </p:nvPr>
        </p:nvSpPr>
        <p:spPr>
          <a:xfrm>
            <a:off x="24171" y="5571885"/>
            <a:ext cx="9144000" cy="769349"/>
          </a:xfrm>
          <a:effectLst>
            <a:outerShdw blurRad="63500" dist="35921" dir="2700000" algn="ctr" rotWithShape="0">
              <a:schemeClr val="tx2">
                <a:alpha val="74998"/>
              </a:schemeClr>
            </a:outerShdw>
          </a:effectLst>
        </p:spPr>
        <p:txBody>
          <a:bodyPr/>
          <a:lstStyle/>
          <a:p>
            <a:pPr algn="l">
              <a:defRPr/>
            </a:pPr>
            <a:r>
              <a:rPr lang="en-US" sz="6600" b="1" dirty="0">
                <a:effectLst>
                  <a:glow rad="127000">
                    <a:schemeClr val="tx1"/>
                  </a:glow>
                </a:effectLst>
                <a:latin typeface="Arial" charset="0"/>
                <a:ea typeface="ＭＳ Ｐゴシック" charset="0"/>
                <a:cs typeface="ＭＳ Ｐゴシック" charset="0"/>
              </a:rPr>
              <a:t>Background</a:t>
            </a:r>
          </a:p>
        </p:txBody>
      </p:sp>
    </p:spTree>
    <p:extLst>
      <p:ext uri="{BB962C8B-B14F-4D97-AF65-F5344CB8AC3E}">
        <p14:creationId xmlns:p14="http://schemas.microsoft.com/office/powerpoint/2010/main" val="24508632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1710" y="1079500"/>
            <a:ext cx="9144000" cy="4793358"/>
          </a:xfrm>
          <a:blipFill rotWithShape="1">
            <a:blip r:embed="rId3"/>
            <a:tile tx="0" ty="0" sx="100000" sy="100000" flip="none" algn="tl"/>
          </a:blipFill>
          <a:effectLst/>
        </p:spPr>
        <p:txBody>
          <a:bodyPr anchor="t"/>
          <a:lstStyle/>
          <a:p>
            <a:pPr>
              <a:defRPr/>
            </a:pPr>
            <a:r>
              <a:rPr lang="en-US" sz="9600" b="1" dirty="0">
                <a:effectLst>
                  <a:outerShdw blurRad="57150" dist="38100" dir="2700000" sx="101000" sy="101000" algn="tl" rotWithShape="0">
                    <a:srgbClr val="000000"/>
                  </a:outerShdw>
                </a:effectLst>
                <a:latin typeface="Times New Roman"/>
                <a:ea typeface="ＭＳ Ｐゴシック" charset="0"/>
                <a:cs typeface="Times New Roman"/>
              </a:rPr>
              <a:t>T</a:t>
            </a:r>
            <a:r>
              <a:rPr lang="en-US" sz="7200" b="1" dirty="0">
                <a:effectLst>
                  <a:outerShdw blurRad="57150" dist="38100" dir="2700000" sx="101000" sy="101000" algn="tl" rotWithShape="0">
                    <a:srgbClr val="000000"/>
                  </a:outerShdw>
                </a:effectLst>
                <a:latin typeface="Times New Roman"/>
                <a:ea typeface="ＭＳ Ｐゴシック" charset="0"/>
                <a:cs typeface="Times New Roman"/>
              </a:rPr>
              <a:t>HE</a:t>
            </a:r>
            <a:r>
              <a:rPr lang="en-US" sz="9600" b="1" dirty="0">
                <a:effectLst>
                  <a:outerShdw blurRad="57150" dist="38100" dir="2700000" sx="101000" sy="101000" algn="tl" rotWithShape="0">
                    <a:srgbClr val="000000"/>
                  </a:outerShdw>
                </a:effectLst>
                <a:latin typeface="Times New Roman"/>
                <a:ea typeface="ＭＳ Ｐゴシック" charset="0"/>
                <a:cs typeface="Times New Roman"/>
              </a:rPr>
              <a:t> </a:t>
            </a:r>
            <a:br>
              <a:rPr lang="en-US" sz="9600" b="1" dirty="0">
                <a:effectLst>
                  <a:outerShdw blurRad="57150" dist="38100" dir="2700000" sx="101000" sy="101000" algn="tl" rotWithShape="0">
                    <a:srgbClr val="000000"/>
                  </a:outerShdw>
                </a:effectLst>
                <a:latin typeface="Times New Roman"/>
                <a:ea typeface="ＭＳ Ｐゴシック" charset="0"/>
                <a:cs typeface="Times New Roman"/>
              </a:rPr>
            </a:br>
            <a:r>
              <a:rPr lang="en-US" sz="9600" b="1" dirty="0">
                <a:effectLst>
                  <a:outerShdw blurRad="57150" dist="38100" dir="2700000" sx="101000" sy="101000" algn="tl" rotWithShape="0">
                    <a:srgbClr val="000000"/>
                  </a:outerShdw>
                </a:effectLst>
                <a:latin typeface="Times New Roman"/>
                <a:ea typeface="ＭＳ Ｐゴシック" charset="0"/>
                <a:cs typeface="Times New Roman"/>
              </a:rPr>
              <a:t>M</a:t>
            </a:r>
            <a:r>
              <a:rPr lang="en-US" sz="7200" b="1" dirty="0">
                <a:effectLst>
                  <a:outerShdw blurRad="57150" dist="38100" dir="2700000" sx="101000" sy="101000" algn="tl" rotWithShape="0">
                    <a:srgbClr val="000000"/>
                  </a:outerShdw>
                </a:effectLst>
                <a:latin typeface="Times New Roman"/>
                <a:ea typeface="ＭＳ Ｐゴシック" charset="0"/>
                <a:cs typeface="Times New Roman"/>
              </a:rPr>
              <a:t>INOR</a:t>
            </a:r>
            <a:r>
              <a:rPr lang="en-US" sz="9600" b="1" dirty="0">
                <a:effectLst>
                  <a:outerShdw blurRad="57150" dist="38100" dir="2700000" sx="101000" sy="101000" algn="tl" rotWithShape="0">
                    <a:srgbClr val="000000"/>
                  </a:outerShdw>
                </a:effectLst>
                <a:latin typeface="Times New Roman"/>
                <a:ea typeface="ＭＳ Ｐゴシック" charset="0"/>
                <a:cs typeface="Times New Roman"/>
              </a:rPr>
              <a:t> </a:t>
            </a:r>
            <a:br>
              <a:rPr lang="en-US" sz="9600" b="1" dirty="0">
                <a:effectLst>
                  <a:outerShdw blurRad="57150" dist="38100" dir="2700000" sx="101000" sy="101000" algn="tl" rotWithShape="0">
                    <a:srgbClr val="000000"/>
                  </a:outerShdw>
                </a:effectLst>
                <a:latin typeface="Times New Roman"/>
                <a:ea typeface="ＭＳ Ｐゴシック" charset="0"/>
                <a:cs typeface="Times New Roman"/>
              </a:rPr>
            </a:br>
            <a:r>
              <a:rPr lang="en-US" sz="9600" b="1" dirty="0">
                <a:effectLst>
                  <a:outerShdw blurRad="57150" dist="38100" dir="2700000" sx="101000" sy="101000" algn="tl" rotWithShape="0">
                    <a:srgbClr val="000000"/>
                  </a:outerShdw>
                </a:effectLst>
                <a:latin typeface="Times New Roman"/>
                <a:ea typeface="ＭＳ Ｐゴシック" charset="0"/>
                <a:cs typeface="Times New Roman"/>
              </a:rPr>
              <a:t>P</a:t>
            </a:r>
            <a:r>
              <a:rPr lang="en-US" sz="7200" b="1" dirty="0">
                <a:effectLst>
                  <a:outerShdw blurRad="57150" dist="38100" dir="2700000" sx="101000" sy="101000" algn="tl" rotWithShape="0">
                    <a:srgbClr val="000000"/>
                  </a:outerShdw>
                </a:effectLst>
                <a:latin typeface="Times New Roman"/>
                <a:ea typeface="ＭＳ Ｐゴシック" charset="0"/>
                <a:cs typeface="Times New Roman"/>
              </a:rPr>
              <a:t>ROPHETS</a:t>
            </a:r>
            <a:endParaRPr lang="en-US" sz="9600" b="1" dirty="0">
              <a:effectLst>
                <a:outerShdw blurRad="57150" dist="38100" dir="2700000" sx="101000" sy="101000" algn="tl" rotWithShape="0">
                  <a:srgbClr val="000000"/>
                </a:outerShdw>
              </a:effectLst>
              <a:latin typeface="Times New Roman"/>
              <a:ea typeface="ＭＳ Ｐゴシック" charset="0"/>
              <a:cs typeface="Times New Roman"/>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2075389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540234"/>
            <a:ext cx="9144000" cy="1837719"/>
          </a:xfrm>
          <a:solidFill>
            <a:srgbClr val="0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Minor Prophets | Major Message</a:t>
            </a:r>
          </a:p>
        </p:txBody>
      </p:sp>
    </p:spTree>
    <p:extLst>
      <p:ext uri="{BB962C8B-B14F-4D97-AF65-F5344CB8AC3E}">
        <p14:creationId xmlns:p14="http://schemas.microsoft.com/office/powerpoint/2010/main" val="271749181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55650" name="Text Box 4"/>
          <p:cNvSpPr txBox="1">
            <a:spLocks noChangeArrowheads="1"/>
          </p:cNvSpPr>
          <p:nvPr/>
        </p:nvSpPr>
        <p:spPr bwMode="auto">
          <a:xfrm>
            <a:off x="228600" y="1143000"/>
            <a:ext cx="7696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endParaRPr lang="en-US" sz="4400" b="1" i="1">
              <a:solidFill>
                <a:srgbClr val="FF9933"/>
              </a:solidFill>
              <a:latin typeface="Arial" charset="0"/>
              <a:cs typeface="Arial" charset="0"/>
            </a:endParaRPr>
          </a:p>
        </p:txBody>
      </p:sp>
      <p:sp>
        <p:nvSpPr>
          <p:cNvPr id="155651"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9462" name="Text Box 6"/>
          <p:cNvSpPr txBox="1">
            <a:spLocks noChangeArrowheads="1"/>
          </p:cNvSpPr>
          <p:nvPr/>
        </p:nvSpPr>
        <p:spPr bwMode="auto">
          <a:xfrm>
            <a:off x="457200" y="2681288"/>
            <a:ext cx="3538538"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000" b="1">
                <a:solidFill>
                  <a:srgbClr val="FFFFFF"/>
                </a:solidFill>
                <a:latin typeface="Arial" charset="0"/>
              </a:rPr>
              <a:t>Micah of Moresheth</a:t>
            </a:r>
          </a:p>
        </p:txBody>
      </p:sp>
      <p:pic>
        <p:nvPicPr>
          <p:cNvPr id="155653" name="Picture 7"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03" name="Rectangle 8"/>
          <p:cNvSpPr>
            <a:spLocks noGrp="1" noChangeArrowheads="1"/>
          </p:cNvSpPr>
          <p:nvPr>
            <p:ph type="title" idx="4294967295"/>
          </p:nvPr>
        </p:nvSpPr>
        <p:spPr>
          <a:xfrm>
            <a:off x="381000" y="1614488"/>
            <a:ext cx="7772400" cy="1143000"/>
          </a:xfrm>
        </p:spPr>
        <p:txBody>
          <a:bodyPr/>
          <a:lstStyle/>
          <a:p>
            <a:pPr algn="l" eaLnBrk="1" hangingPunct="1">
              <a:defRPr/>
            </a:pPr>
            <a:r>
              <a:rPr lang="en-US" i="1">
                <a:solidFill>
                  <a:srgbClr val="FF9933"/>
                </a:solidFill>
                <a:effectLst>
                  <a:outerShdw blurRad="38100" dist="38100" dir="2700000" algn="tl">
                    <a:srgbClr val="DDDDDD"/>
                  </a:outerShdw>
                </a:effectLst>
                <a:latin typeface="Arial" charset="0"/>
                <a:ea typeface="ＭＳ Ｐゴシック" charset="0"/>
                <a:cs typeface="Arial" charset="0"/>
              </a:rPr>
              <a:t>Author</a:t>
            </a:r>
          </a:p>
        </p:txBody>
      </p:sp>
      <p:sp>
        <p:nvSpPr>
          <p:cNvPr id="8" name="Text Box 3"/>
          <p:cNvSpPr txBox="1">
            <a:spLocks noChangeArrowheads="1"/>
          </p:cNvSpPr>
          <p:nvPr/>
        </p:nvSpPr>
        <p:spPr bwMode="auto">
          <a:xfrm>
            <a:off x="827088" y="0"/>
            <a:ext cx="5062537" cy="85407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defTabSz="914400" fontAlgn="base">
              <a:spcBef>
                <a:spcPct val="0"/>
              </a:spcBef>
              <a:spcAft>
                <a:spcPct val="0"/>
              </a:spcAft>
              <a:defRPr/>
            </a:pPr>
            <a:r>
              <a:rPr lang="en-US" sz="4800" b="1" dirty="0">
                <a:solidFill>
                  <a:srgbClr val="FFFF00"/>
                </a:solidFill>
                <a:latin typeface="Tempus Sans ITC" pitchFamily="82" charset="0"/>
                <a:ea typeface="ＭＳ Ｐゴシック" charset="0"/>
                <a:cs typeface="ＭＳ Ｐゴシック" charset="0"/>
              </a:rPr>
              <a:t>Interesting Facts</a:t>
            </a:r>
          </a:p>
        </p:txBody>
      </p:sp>
      <p:sp>
        <p:nvSpPr>
          <p:cNvPr id="155656"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charset="0"/>
                <a:cs typeface="Arial" charset="0"/>
              </a:rPr>
              <a:t>616</a:t>
            </a:r>
            <a:endParaRPr lang="en-US">
              <a:solidFill>
                <a:srgbClr val="000000"/>
              </a:solidFill>
              <a:latin typeface="Arial" charset="0"/>
              <a:cs typeface="Arial" charset="0"/>
            </a:endParaRPr>
          </a:p>
        </p:txBody>
      </p:sp>
      <p:pic>
        <p:nvPicPr>
          <p:cNvPr id="155657"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708400" y="1196975"/>
            <a:ext cx="39116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3039210"/>
      </p:ext>
    </p:extLst>
  </p:cSld>
  <p:clrMapOvr>
    <a:masterClrMapping/>
  </p:clrMapOvr>
  <p:transition>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279996"/>
            <a:ext cx="9144000" cy="4813300"/>
          </a:xfrm>
          <a:prstGeom prst="rect">
            <a:avLst/>
          </a:prstGeom>
        </p:spPr>
      </p:pic>
      <p:sp>
        <p:nvSpPr>
          <p:cNvPr id="900098" name="Rectangle 2"/>
          <p:cNvSpPr>
            <a:spLocks noGrp="1" noChangeArrowheads="1"/>
          </p:cNvSpPr>
          <p:nvPr>
            <p:ph type="ctrTitle"/>
          </p:nvPr>
        </p:nvSpPr>
        <p:spPr>
          <a:xfrm>
            <a:off x="0" y="49784"/>
            <a:ext cx="9144000" cy="1435000"/>
          </a:xfrm>
          <a:solidFill>
            <a:srgbClr val="000000"/>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The split in 1 Kings would soon leave Judah as the Survivng Kingdom</a:t>
            </a:r>
          </a:p>
        </p:txBody>
      </p:sp>
    </p:spTree>
    <p:extLst>
      <p:ext uri="{BB962C8B-B14F-4D97-AF65-F5344CB8AC3E}">
        <p14:creationId xmlns:p14="http://schemas.microsoft.com/office/powerpoint/2010/main" val="251618826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4"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61975"/>
            <a:ext cx="9144000" cy="635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5795" name="Rectangle 3"/>
          <p:cNvSpPr>
            <a:spLocks noGrp="1" noChangeArrowheads="1"/>
          </p:cNvSpPr>
          <p:nvPr>
            <p:ph type="title"/>
          </p:nvPr>
        </p:nvSpPr>
        <p:spPr>
          <a:xfrm>
            <a:off x="0" y="-76200"/>
            <a:ext cx="7596188" cy="685800"/>
          </a:xfrm>
        </p:spPr>
        <p:txBody>
          <a:bodyPr/>
          <a:lstStyle/>
          <a:p>
            <a:pPr algn="ctr">
              <a:defRPr/>
            </a:pPr>
            <a:r>
              <a:rPr kumimoji="0" lang="en-US" sz="3200" b="1" dirty="0">
                <a:solidFill>
                  <a:schemeClr val="tx1"/>
                </a:solidFill>
                <a:latin typeface="Arial"/>
                <a:ea typeface="ＭＳ Ｐゴシック" charset="0"/>
                <a:cs typeface="Arial"/>
              </a:rPr>
              <a:t>Chart of OT Kings &amp; Prophets</a:t>
            </a:r>
          </a:p>
        </p:txBody>
      </p:sp>
      <p:sp>
        <p:nvSpPr>
          <p:cNvPr id="5" name="Text Box 4"/>
          <p:cNvSpPr txBox="1">
            <a:spLocks noChangeArrowheads="1"/>
          </p:cNvSpPr>
          <p:nvPr/>
        </p:nvSpPr>
        <p:spPr bwMode="auto">
          <a:xfrm>
            <a:off x="7391400" y="76200"/>
            <a:ext cx="1676400" cy="40005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defTabSz="914400" fontAlgn="base">
              <a:spcAft>
                <a:spcPct val="0"/>
              </a:spcAft>
              <a:defRPr/>
            </a:pPr>
            <a:r>
              <a:rPr lang="en-US" sz="2400" dirty="0">
                <a:solidFill>
                  <a:srgbClr val="FFFFFF"/>
                </a:solidFill>
                <a:ea typeface="ＭＳ Ｐゴシック" charset="0"/>
              </a:rPr>
              <a:t>232 &amp; 342</a:t>
            </a:r>
          </a:p>
        </p:txBody>
      </p:sp>
      <p:sp>
        <p:nvSpPr>
          <p:cNvPr id="2" name="Rectangle 1"/>
          <p:cNvSpPr/>
          <p:nvPr/>
        </p:nvSpPr>
        <p:spPr>
          <a:xfrm>
            <a:off x="2365375" y="2555875"/>
            <a:ext cx="3222625" cy="1841500"/>
          </a:xfrm>
          <a:prstGeom prst="rect">
            <a:avLst/>
          </a:prstGeom>
          <a:noFill/>
          <a:ln w="762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Tree>
    <p:extLst>
      <p:ext uri="{BB962C8B-B14F-4D97-AF65-F5344CB8AC3E}">
        <p14:creationId xmlns:p14="http://schemas.microsoft.com/office/powerpoint/2010/main" val="2868830086"/>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p:cNvSpPr>
            <a:spLocks noChangeArrowheads="1"/>
          </p:cNvSpPr>
          <p:nvPr/>
        </p:nvSpPr>
        <p:spPr bwMode="auto">
          <a:xfrm rot="-1020000">
            <a:off x="5788025" y="2274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8131" name="Rectangle 3"/>
          <p:cNvSpPr>
            <a:spLocks noChangeArrowheads="1"/>
          </p:cNvSpPr>
          <p:nvPr/>
        </p:nvSpPr>
        <p:spPr bwMode="auto">
          <a:xfrm>
            <a:off x="539552" y="18864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algn="ctr" defTabSz="449263" fontAlgn="base">
              <a:spcBef>
                <a:spcPct val="0"/>
              </a:spcBef>
              <a:spcAft>
                <a:spcPct val="0"/>
              </a:spcAft>
              <a:buClr>
                <a:srgbClr val="FFCC66"/>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6000" b="1" dirty="0">
              <a:solidFill>
                <a:srgbClr val="FFCC66"/>
              </a:solidFill>
              <a:latin typeface="Arial" charset="0"/>
              <a:ea typeface="ＭＳ Ｐゴシック" charset="0"/>
              <a:cs typeface="Arial" charset="0"/>
            </a:endParaRPr>
          </a:p>
        </p:txBody>
      </p:sp>
      <p:sp>
        <p:nvSpPr>
          <p:cNvPr id="687108" name="AutoShape 4"/>
          <p:cNvSpPr>
            <a:spLocks noChangeArrowheads="1"/>
          </p:cNvSpPr>
          <p:nvPr/>
        </p:nvSpPr>
        <p:spPr bwMode="auto">
          <a:xfrm>
            <a:off x="-152400" y="2819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00"/>
          </a:solidFill>
          <a:ln w="381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8133" name="AutoShape 5"/>
          <p:cNvSpPr>
            <a:spLocks noChangeArrowheads="1"/>
          </p:cNvSpPr>
          <p:nvPr/>
        </p:nvSpPr>
        <p:spPr bwMode="auto">
          <a:xfrm>
            <a:off x="2058988" y="3579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3366FF"/>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8134" name="AutoShape 6"/>
          <p:cNvSpPr>
            <a:spLocks noChangeArrowheads="1"/>
          </p:cNvSpPr>
          <p:nvPr/>
        </p:nvSpPr>
        <p:spPr bwMode="auto">
          <a:xfrm>
            <a:off x="1892300" y="4933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87111" name="Text Box 7"/>
          <p:cNvSpPr txBox="1">
            <a:spLocks noChangeArrowheads="1"/>
          </p:cNvSpPr>
          <p:nvPr/>
        </p:nvSpPr>
        <p:spPr bwMode="auto">
          <a:xfrm>
            <a:off x="-107950" y="3505200"/>
            <a:ext cx="2098675" cy="86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1250"/>
              </a:spcBef>
              <a:spcAft>
                <a:spcPct val="0"/>
              </a:spcAft>
              <a:buClr>
                <a:srgbClr val="FFFFFF"/>
              </a:buClr>
              <a:buSzPct val="100000"/>
              <a:buFont typeface="Times New Roman" charset="0"/>
              <a:buNone/>
            </a:pPr>
            <a:r>
              <a:rPr lang="en-GB" sz="2000" b="1">
                <a:solidFill>
                  <a:srgbClr val="FFFFFF"/>
                </a:solidFill>
                <a:cs typeface="Arial" charset="0"/>
              </a:rPr>
              <a:t>Mediterranean</a:t>
            </a:r>
          </a:p>
          <a:p>
            <a:pPr algn="ctr" defTabSz="449263" eaLnBrk="1" fontAlgn="base" hangingPunct="1">
              <a:spcBef>
                <a:spcPts val="1250"/>
              </a:spcBef>
              <a:spcAft>
                <a:spcPct val="0"/>
              </a:spcAft>
              <a:buClr>
                <a:srgbClr val="FFFFFF"/>
              </a:buClr>
              <a:buSzPct val="100000"/>
              <a:buFont typeface="Times New Roman" charset="0"/>
              <a:buNone/>
            </a:pPr>
            <a:r>
              <a:rPr lang="en-GB" sz="2000" b="1">
                <a:solidFill>
                  <a:srgbClr val="FFFFFF"/>
                </a:solidFill>
                <a:cs typeface="Arial" charset="0"/>
              </a:rPr>
              <a:t>Sea</a:t>
            </a:r>
          </a:p>
        </p:txBody>
      </p:sp>
      <p:sp>
        <p:nvSpPr>
          <p:cNvPr id="48136" name="Text Box 8"/>
          <p:cNvSpPr txBox="1">
            <a:spLocks noChangeArrowheads="1"/>
          </p:cNvSpPr>
          <p:nvPr/>
        </p:nvSpPr>
        <p:spPr bwMode="auto">
          <a:xfrm>
            <a:off x="2286000" y="3733800"/>
            <a:ext cx="1295400"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ts val="2000"/>
              </a:spcBef>
              <a:spcAft>
                <a:spcPct val="0"/>
              </a:spcAft>
              <a:buClr>
                <a:srgbClr val="FFFFFF"/>
              </a:buClr>
              <a:buSzPct val="100000"/>
              <a:buFont typeface="Times New Roman" charset="0"/>
              <a:buNone/>
            </a:pPr>
            <a:r>
              <a:rPr lang="en-GB" sz="3200" b="1">
                <a:solidFill>
                  <a:srgbClr val="FFFFFF"/>
                </a:solidFill>
                <a:cs typeface="Arial" charset="0"/>
              </a:rPr>
              <a:t>Aram</a:t>
            </a:r>
          </a:p>
        </p:txBody>
      </p:sp>
      <p:sp>
        <p:nvSpPr>
          <p:cNvPr id="48137" name="Text Box 9"/>
          <p:cNvSpPr txBox="1">
            <a:spLocks noChangeArrowheads="1"/>
          </p:cNvSpPr>
          <p:nvPr/>
        </p:nvSpPr>
        <p:spPr bwMode="auto">
          <a:xfrm>
            <a:off x="1898650" y="4876800"/>
            <a:ext cx="1487488"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ts val="2000"/>
              </a:spcBef>
              <a:spcAft>
                <a:spcPct val="0"/>
              </a:spcAft>
              <a:buClr>
                <a:srgbClr val="FFFFFF"/>
              </a:buClr>
              <a:buSzPct val="100000"/>
              <a:buFont typeface="Times New Roman" charset="0"/>
              <a:buNone/>
            </a:pPr>
            <a:r>
              <a:rPr lang="en-GB" sz="3200" b="1">
                <a:solidFill>
                  <a:srgbClr val="FFFFFF"/>
                </a:solidFill>
                <a:cs typeface="Arial" charset="0"/>
              </a:rPr>
              <a:t>Judah</a:t>
            </a:r>
          </a:p>
        </p:txBody>
      </p:sp>
      <p:sp>
        <p:nvSpPr>
          <p:cNvPr id="687114" name="Text Box 10"/>
          <p:cNvSpPr txBox="1">
            <a:spLocks noChangeArrowheads="1"/>
          </p:cNvSpPr>
          <p:nvPr/>
        </p:nvSpPr>
        <p:spPr bwMode="auto">
          <a:xfrm>
            <a:off x="533400" y="6096000"/>
            <a:ext cx="1447800"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ts val="2000"/>
              </a:spcBef>
              <a:spcAft>
                <a:spcPct val="0"/>
              </a:spcAft>
              <a:buClr>
                <a:srgbClr val="FFFFFF"/>
              </a:buClr>
              <a:buSzPct val="100000"/>
              <a:buFont typeface="Times New Roman" charset="0"/>
              <a:buNone/>
            </a:pPr>
            <a:r>
              <a:rPr lang="en-GB" sz="3200" b="1">
                <a:solidFill>
                  <a:srgbClr val="FFFFFF"/>
                </a:solidFill>
                <a:cs typeface="Arial" charset="0"/>
              </a:rPr>
              <a:t>Egypt</a:t>
            </a:r>
          </a:p>
        </p:txBody>
      </p:sp>
      <p:sp>
        <p:nvSpPr>
          <p:cNvPr id="687115" name="AutoShape 11"/>
          <p:cNvSpPr>
            <a:spLocks noChangeArrowheads="1"/>
          </p:cNvSpPr>
          <p:nvPr/>
        </p:nvSpPr>
        <p:spPr bwMode="auto">
          <a:xfrm>
            <a:off x="2357438" y="6350000"/>
            <a:ext cx="277812" cy="676275"/>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00"/>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87116" name="AutoShape 12"/>
          <p:cNvSpPr>
            <a:spLocks noChangeArrowheads="1"/>
          </p:cNvSpPr>
          <p:nvPr/>
        </p:nvSpPr>
        <p:spPr bwMode="auto">
          <a:xfrm>
            <a:off x="1600200" y="6400800"/>
            <a:ext cx="192088" cy="519113"/>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00"/>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8141" name="Text Box 13"/>
          <p:cNvSpPr txBox="1">
            <a:spLocks noChangeArrowheads="1"/>
          </p:cNvSpPr>
          <p:nvPr/>
        </p:nvSpPr>
        <p:spPr bwMode="auto">
          <a:xfrm>
            <a:off x="6078538" y="2362200"/>
            <a:ext cx="1749425" cy="52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ts val="1750"/>
              </a:spcBef>
              <a:spcAft>
                <a:spcPct val="0"/>
              </a:spcAft>
              <a:buClr>
                <a:srgbClr val="FFFFFF"/>
              </a:buClr>
              <a:buSzPct val="100000"/>
              <a:buFont typeface="Times New Roman" charset="0"/>
              <a:buNone/>
            </a:pPr>
            <a:r>
              <a:rPr lang="en-GB" sz="2800" b="1">
                <a:solidFill>
                  <a:srgbClr val="FFFFFF"/>
                </a:solidFill>
                <a:cs typeface="Arial" charset="0"/>
              </a:rPr>
              <a:t>Nineveh</a:t>
            </a:r>
          </a:p>
        </p:txBody>
      </p:sp>
      <p:grpSp>
        <p:nvGrpSpPr>
          <p:cNvPr id="687118" name="Group 14"/>
          <p:cNvGrpSpPr>
            <a:grpSpLocks/>
          </p:cNvGrpSpPr>
          <p:nvPr/>
        </p:nvGrpSpPr>
        <p:grpSpPr bwMode="auto">
          <a:xfrm>
            <a:off x="3178175" y="1574800"/>
            <a:ext cx="5202238" cy="4291013"/>
            <a:chOff x="2002" y="992"/>
            <a:chExt cx="3277" cy="2703"/>
          </a:xfrm>
        </p:grpSpPr>
        <p:sp>
          <p:nvSpPr>
            <p:cNvPr id="687137" name="AutoShape 15"/>
            <p:cNvSpPr>
              <a:spLocks noChangeArrowheads="1"/>
            </p:cNvSpPr>
            <p:nvPr/>
          </p:nvSpPr>
          <p:spPr bwMode="auto">
            <a:xfrm>
              <a:off x="3474" y="1152"/>
              <a:ext cx="1806" cy="2544"/>
            </a:xfrm>
            <a:custGeom>
              <a:avLst/>
              <a:gdLst>
                <a:gd name="T0" fmla="*/ 519780 w 1556"/>
                <a:gd name="T1" fmla="*/ 18944096 h 2012"/>
                <a:gd name="T2" fmla="*/ 450267 w 1556"/>
                <a:gd name="T3" fmla="*/ 17961834 h 2012"/>
                <a:gd name="T4" fmla="*/ 420230 w 1556"/>
                <a:gd name="T5" fmla="*/ 17403840 h 2012"/>
                <a:gd name="T6" fmla="*/ 415560 w 1556"/>
                <a:gd name="T7" fmla="*/ 16292533 h 2012"/>
                <a:gd name="T8" fmla="*/ 400821 w 1556"/>
                <a:gd name="T9" fmla="*/ 16011836 h 2012"/>
                <a:gd name="T10" fmla="*/ 371123 w 1556"/>
                <a:gd name="T11" fmla="*/ 15315317 h 2012"/>
                <a:gd name="T12" fmla="*/ 356073 w 1556"/>
                <a:gd name="T13" fmla="*/ 14474654 h 2012"/>
                <a:gd name="T14" fmla="*/ 326552 w 1556"/>
                <a:gd name="T15" fmla="*/ 13086387 h 2012"/>
                <a:gd name="T16" fmla="*/ 321736 w 1556"/>
                <a:gd name="T17" fmla="*/ 12663449 h 2012"/>
                <a:gd name="T18" fmla="*/ 291669 w 1556"/>
                <a:gd name="T19" fmla="*/ 12244148 h 2012"/>
                <a:gd name="T20" fmla="*/ 242402 w 1556"/>
                <a:gd name="T21" fmla="*/ 8615241 h 2012"/>
                <a:gd name="T22" fmla="*/ 227092 w 1556"/>
                <a:gd name="T23" fmla="*/ 8074564 h 2012"/>
                <a:gd name="T24" fmla="*/ 217760 w 1556"/>
                <a:gd name="T25" fmla="*/ 7644442 h 2012"/>
                <a:gd name="T26" fmla="*/ 187756 w 1556"/>
                <a:gd name="T27" fmla="*/ 7083975 h 2012"/>
                <a:gd name="T28" fmla="*/ 133860 w 1556"/>
                <a:gd name="T29" fmla="*/ 5968163 h 2012"/>
                <a:gd name="T30" fmla="*/ 108886 w 1556"/>
                <a:gd name="T31" fmla="*/ 5137407 h 2012"/>
                <a:gd name="T32" fmla="*/ 89136 w 1556"/>
                <a:gd name="T33" fmla="*/ 3736122 h 2012"/>
                <a:gd name="T34" fmla="*/ 68950 w 1556"/>
                <a:gd name="T35" fmla="*/ 2909333 h 2012"/>
                <a:gd name="T36" fmla="*/ 44404 w 1556"/>
                <a:gd name="T37" fmla="*/ 1377322 h 2012"/>
                <a:gd name="T38" fmla="*/ 0 w 1556"/>
                <a:gd name="T39" fmla="*/ 392874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6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87138" name="AutoShape 16"/>
            <p:cNvSpPr>
              <a:spLocks noChangeArrowheads="1"/>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6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48145" name="AutoShape 17"/>
          <p:cNvSpPr>
            <a:spLocks noChangeArrowheads="1"/>
          </p:cNvSpPr>
          <p:nvPr/>
        </p:nvSpPr>
        <p:spPr bwMode="auto">
          <a:xfrm>
            <a:off x="3200400" y="1519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8146" name="AutoShape 18"/>
          <p:cNvSpPr>
            <a:spLocks noChangeArrowheads="1"/>
          </p:cNvSpPr>
          <p:nvPr/>
        </p:nvSpPr>
        <p:spPr bwMode="auto">
          <a:xfrm>
            <a:off x="990600" y="1346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rgbClr val="FF9900"/>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8147" name="AutoShape 19"/>
          <p:cNvSpPr>
            <a:spLocks noChangeArrowheads="1"/>
          </p:cNvSpPr>
          <p:nvPr/>
        </p:nvSpPr>
        <p:spPr bwMode="auto">
          <a:xfrm>
            <a:off x="2362200" y="2432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8148" name="Text Box 20"/>
          <p:cNvSpPr txBox="1">
            <a:spLocks noChangeArrowheads="1"/>
          </p:cNvSpPr>
          <p:nvPr/>
        </p:nvSpPr>
        <p:spPr bwMode="auto">
          <a:xfrm>
            <a:off x="1981200" y="2095500"/>
            <a:ext cx="4191000"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ts val="2000"/>
              </a:spcBef>
              <a:spcAft>
                <a:spcPct val="0"/>
              </a:spcAft>
              <a:buClr>
                <a:srgbClr val="000044"/>
              </a:buClr>
              <a:buSzPct val="100000"/>
              <a:buFont typeface="Times New Roman" charset="0"/>
              <a:buNone/>
            </a:pPr>
            <a:r>
              <a:rPr lang="en-GB" sz="3200" b="1">
                <a:solidFill>
                  <a:srgbClr val="000044"/>
                </a:solidFill>
                <a:cs typeface="Arial" charset="0"/>
              </a:rPr>
              <a:t>Assyrian Expansion</a:t>
            </a:r>
          </a:p>
        </p:txBody>
      </p:sp>
      <p:sp>
        <p:nvSpPr>
          <p:cNvPr id="48149" name="AutoShape 21"/>
          <p:cNvSpPr>
            <a:spLocks noChangeArrowheads="1"/>
          </p:cNvSpPr>
          <p:nvPr/>
        </p:nvSpPr>
        <p:spPr bwMode="auto">
          <a:xfrm>
            <a:off x="2006600" y="4203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687124" name="Group 22"/>
          <p:cNvGrpSpPr>
            <a:grpSpLocks/>
          </p:cNvGrpSpPr>
          <p:nvPr/>
        </p:nvGrpSpPr>
        <p:grpSpPr bwMode="auto">
          <a:xfrm>
            <a:off x="2422525" y="4384675"/>
            <a:ext cx="166688" cy="1225550"/>
            <a:chOff x="1526" y="2762"/>
            <a:chExt cx="105" cy="772"/>
          </a:xfrm>
        </p:grpSpPr>
        <p:sp>
          <p:nvSpPr>
            <p:cNvPr id="687134" name="AutoShape 23"/>
            <p:cNvSpPr>
              <a:spLocks noChangeArrowheads="1"/>
            </p:cNvSpPr>
            <p:nvPr/>
          </p:nvSpPr>
          <p:spPr bwMode="auto">
            <a:xfrm>
              <a:off x="1593" y="2863"/>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noFill/>
            <a:ln w="936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87135" name="AutoShape 24"/>
            <p:cNvSpPr>
              <a:spLocks noChangeArrowheads="1"/>
            </p:cNvSpPr>
            <p:nvPr/>
          </p:nvSpPr>
          <p:spPr bwMode="auto">
            <a:xfrm>
              <a:off x="1526" y="3255"/>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FF9900"/>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87136" name="AutoShape 25"/>
            <p:cNvSpPr>
              <a:spLocks noChangeArrowheads="1"/>
            </p:cNvSpPr>
            <p:nvPr/>
          </p:nvSpPr>
          <p:spPr bwMode="auto">
            <a:xfrm>
              <a:off x="1550" y="2762"/>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FF9900"/>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48154" name="Text Box 26"/>
          <p:cNvSpPr txBox="1">
            <a:spLocks noChangeArrowheads="1"/>
          </p:cNvSpPr>
          <p:nvPr/>
        </p:nvSpPr>
        <p:spPr bwMode="auto">
          <a:xfrm>
            <a:off x="2055813" y="4343400"/>
            <a:ext cx="1398587"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ts val="2000"/>
              </a:spcBef>
              <a:spcAft>
                <a:spcPct val="0"/>
              </a:spcAft>
              <a:buClr>
                <a:srgbClr val="FFFFFF"/>
              </a:buClr>
              <a:buSzPct val="100000"/>
              <a:buFont typeface="Times New Roman" charset="0"/>
              <a:buNone/>
            </a:pPr>
            <a:r>
              <a:rPr lang="en-GB" sz="3200" b="1">
                <a:solidFill>
                  <a:srgbClr val="FFFFFF"/>
                </a:solidFill>
                <a:cs typeface="Arial" charset="0"/>
              </a:rPr>
              <a:t>Israel</a:t>
            </a:r>
          </a:p>
        </p:txBody>
      </p:sp>
      <p:sp>
        <p:nvSpPr>
          <p:cNvPr id="687126" name="AutoShape 27"/>
          <p:cNvSpPr>
            <a:spLocks noChangeArrowheads="1"/>
          </p:cNvSpPr>
          <p:nvPr/>
        </p:nvSpPr>
        <p:spPr bwMode="auto">
          <a:xfrm>
            <a:off x="7848600" y="5334000"/>
            <a:ext cx="1430338" cy="17557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00"/>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87127" name="Text Box 28"/>
          <p:cNvSpPr txBox="1">
            <a:spLocks noChangeArrowheads="1"/>
          </p:cNvSpPr>
          <p:nvPr/>
        </p:nvSpPr>
        <p:spPr bwMode="auto">
          <a:xfrm>
            <a:off x="8081963" y="5791200"/>
            <a:ext cx="1225550" cy="86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1250"/>
              </a:spcBef>
              <a:spcAft>
                <a:spcPct val="0"/>
              </a:spcAft>
              <a:buClr>
                <a:srgbClr val="FFFFFF"/>
              </a:buClr>
              <a:buSzPct val="100000"/>
              <a:buFont typeface="Times New Roman" charset="0"/>
              <a:buNone/>
            </a:pPr>
            <a:r>
              <a:rPr lang="en-GB" sz="2000" b="1">
                <a:solidFill>
                  <a:srgbClr val="FFFFFF"/>
                </a:solidFill>
                <a:cs typeface="Arial" charset="0"/>
              </a:rPr>
              <a:t>Persian</a:t>
            </a:r>
          </a:p>
          <a:p>
            <a:pPr algn="ctr" defTabSz="449263" eaLnBrk="1" fontAlgn="base" hangingPunct="1">
              <a:spcBef>
                <a:spcPts val="1250"/>
              </a:spcBef>
              <a:spcAft>
                <a:spcPct val="0"/>
              </a:spcAft>
              <a:buClr>
                <a:srgbClr val="FFFFFF"/>
              </a:buClr>
              <a:buSzPct val="100000"/>
              <a:buFont typeface="Times New Roman" charset="0"/>
              <a:buNone/>
            </a:pPr>
            <a:r>
              <a:rPr lang="en-GB" sz="2000" b="1">
                <a:solidFill>
                  <a:srgbClr val="FFFFFF"/>
                </a:solidFill>
                <a:cs typeface="Arial" charset="0"/>
              </a:rPr>
              <a:t>Gulf</a:t>
            </a:r>
          </a:p>
        </p:txBody>
      </p:sp>
      <p:sp>
        <p:nvSpPr>
          <p:cNvPr id="48160" name="AutoShape 32"/>
          <p:cNvSpPr>
            <a:spLocks noChangeArrowheads="1"/>
          </p:cNvSpPr>
          <p:nvPr/>
        </p:nvSpPr>
        <p:spPr bwMode="auto">
          <a:xfrm>
            <a:off x="5867400" y="2667000"/>
            <a:ext cx="533400" cy="533400"/>
          </a:xfrm>
          <a:prstGeom prst="irregularSeal2">
            <a:avLst/>
          </a:prstGeom>
          <a:solidFill>
            <a:srgbClr val="FF0000"/>
          </a:solidFill>
          <a:ln w="9360">
            <a:solidFill>
              <a:srgbClr val="FFFFFF"/>
            </a:solidFill>
            <a:miter lim="800000"/>
            <a:headEnd/>
            <a:tailEnd/>
          </a:ln>
        </p:spPr>
        <p:txBody>
          <a:bodyPr wrap="none" anchor="ctr"/>
          <a:lstStyle/>
          <a:p>
            <a:pPr defTabSz="449263" fontAlgn="base">
              <a:lnSpc>
                <a:spcPct val="93000"/>
              </a:lnSpc>
              <a:spcBef>
                <a:spcPct val="0"/>
              </a:spcBef>
              <a:spcAft>
                <a:spcPct val="0"/>
              </a:spcAft>
              <a:buClr>
                <a:srgbClr val="FFFFFF"/>
              </a:buClr>
              <a:buSzPct val="100000"/>
              <a:buFont typeface="Arial" charset="0"/>
              <a:buNone/>
            </a:pPr>
            <a:endParaRPr lang="en-US" sz="2400">
              <a:solidFill>
                <a:srgbClr val="FFFFFF"/>
              </a:solidFill>
              <a:latin typeface="Arial" charset="0"/>
              <a:ea typeface="ＭＳ Ｐゴシック" charset="0"/>
              <a:cs typeface="Arial" charset="0"/>
            </a:endParaRPr>
          </a:p>
        </p:txBody>
      </p:sp>
      <p:sp>
        <p:nvSpPr>
          <p:cNvPr id="687132" name="Text Box 33"/>
          <p:cNvSpPr txBox="1">
            <a:spLocks noChangeArrowheads="1"/>
          </p:cNvSpPr>
          <p:nvPr/>
        </p:nvSpPr>
        <p:spPr bwMode="auto">
          <a:xfrm>
            <a:off x="8382000" y="0"/>
            <a:ext cx="75565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FFFFFF"/>
              </a:buClr>
              <a:buSzPct val="100000"/>
              <a:buFont typeface="Arial" charset="0"/>
              <a:buNone/>
            </a:pPr>
            <a:r>
              <a:rPr lang="en-GB" b="1">
                <a:solidFill>
                  <a:srgbClr val="FFFFFF"/>
                </a:solidFill>
                <a:cs typeface="Arial" charset="0"/>
              </a:rPr>
              <a:t>454</a:t>
            </a:r>
          </a:p>
        </p:txBody>
      </p:sp>
      <p:sp>
        <p:nvSpPr>
          <p:cNvPr id="687133" name="Text Box 34"/>
          <p:cNvSpPr txBox="1">
            <a:spLocks noChangeArrowheads="1"/>
          </p:cNvSpPr>
          <p:nvPr/>
        </p:nvSpPr>
        <p:spPr bwMode="auto">
          <a:xfrm>
            <a:off x="5486400" y="5922963"/>
            <a:ext cx="1828800"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2000"/>
              </a:spcBef>
              <a:spcAft>
                <a:spcPct val="0"/>
              </a:spcAft>
              <a:buClr>
                <a:srgbClr val="FFFFFF"/>
              </a:buClr>
              <a:buSzPct val="100000"/>
              <a:buFont typeface="Times New Roman" charset="0"/>
              <a:buNone/>
            </a:pPr>
            <a:r>
              <a:rPr lang="en-GB" sz="3200" b="1">
                <a:solidFill>
                  <a:srgbClr val="FFFFFF"/>
                </a:solidFill>
                <a:cs typeface="Arial" charset="0"/>
              </a:rPr>
              <a:t>Isaiah 7</a:t>
            </a:r>
          </a:p>
        </p:txBody>
      </p:sp>
      <p:sp>
        <p:nvSpPr>
          <p:cNvPr id="2" name="Title 1"/>
          <p:cNvSpPr>
            <a:spLocks noGrp="1"/>
          </p:cNvSpPr>
          <p:nvPr>
            <p:ph type="title" idx="4294967295"/>
          </p:nvPr>
        </p:nvSpPr>
        <p:spPr>
          <a:xfrm>
            <a:off x="0" y="332656"/>
            <a:ext cx="9144000" cy="936104"/>
          </a:xfrm>
        </p:spPr>
        <p:txBody>
          <a:bodyPr/>
          <a:lstStyle/>
          <a:p>
            <a:pPr rtl="0" fontAlgn="base"/>
            <a:r>
              <a:rPr lang="en-GB" sz="6000" b="1" kern="1200" dirty="0">
                <a:solidFill>
                  <a:srgbClr val="FFCC66"/>
                </a:solidFill>
                <a:effectLst/>
                <a:latin typeface="Arial"/>
                <a:ea typeface="ＭＳ Ｐゴシック"/>
                <a:cs typeface="Arial"/>
              </a:rPr>
              <a:t>The Assyrian Threat</a:t>
            </a:r>
            <a:endParaRPr lang="en-US" dirty="0"/>
          </a:p>
        </p:txBody>
      </p:sp>
    </p:spTree>
    <p:extLst>
      <p:ext uri="{BB962C8B-B14F-4D97-AF65-F5344CB8AC3E}">
        <p14:creationId xmlns:p14="http://schemas.microsoft.com/office/powerpoint/2010/main" val="365898121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afterEffect">
                                  <p:stCondLst>
                                    <p:cond delay="0"/>
                                  </p:stCondLst>
                                  <p:iterate type="lt">
                                    <p:tmPct val="100000"/>
                                  </p:iterate>
                                  <p:childTnLst>
                                    <p:set>
                                      <p:cBhvr additive="repl">
                                        <p:cTn id="6" dur="1" fill="hold">
                                          <p:stCondLst>
                                            <p:cond delay="0"/>
                                          </p:stCondLst>
                                        </p:cTn>
                                        <p:tgtEl>
                                          <p:spTgt spid="48131"/>
                                        </p:tgtEl>
                                        <p:attrNameLst>
                                          <p:attrName>style.visibility</p:attrName>
                                        </p:attrNameLst>
                                      </p:cBhvr>
                                      <p:to>
                                        <p:strVal val="visible"/>
                                      </p:to>
                                    </p:set>
                                    <p:anim calcmode="lin" valueType="num">
                                      <p:cBhvr additive="repl">
                                        <p:cTn id="7" dur="75" fill="hold"/>
                                        <p:tgtEl>
                                          <p:spTgt spid="48131"/>
                                        </p:tgtEl>
                                        <p:attrNameLst>
                                          <p:attrName>ppt_w</p:attrName>
                                        </p:attrNameLst>
                                      </p:cBhvr>
                                      <p:tavLst>
                                        <p:tav tm="100000">
                                          <p:val>
                                            <p:fltVal val="0"/>
                                          </p:val>
                                        </p:tav>
                                        <p:tav>
                                          <p:val>
                                            <p:strVal val="#ppt_w"/>
                                          </p:val>
                                        </p:tav>
                                      </p:tavLst>
                                    </p:anim>
                                    <p:anim calcmode="lin" valueType="num">
                                      <p:cBhvr additive="repl">
                                        <p:cTn id="8" dur="75" fill="hold"/>
                                        <p:tgtEl>
                                          <p:spTgt spid="48131"/>
                                        </p:tgtEl>
                                        <p:attrNameLst>
                                          <p:attrName>ppt_h</p:attrName>
                                        </p:attrNameLst>
                                      </p:cBhvr>
                                      <p:tavLst>
                                        <p:tav tm="100000">
                                          <p:val>
                                            <p:strVal val="#ppt_h"/>
                                          </p:val>
                                        </p:tav>
                                        <p:tav>
                                          <p:val>
                                            <p:strVal val="#ppt_h"/>
                                          </p:val>
                                        </p:tav>
                                      </p:tavLst>
                                    </p:anim>
                                  </p:childTnLst>
                                </p:cTn>
                              </p:par>
                            </p:childTnLst>
                          </p:cTn>
                        </p:par>
                        <p:par>
                          <p:cTn id="9" fill="hold" nodeType="afterGroup">
                            <p:stCondLst>
                              <p:cond delay="1275"/>
                            </p:stCondLst>
                            <p:childTnLst>
                              <p:par>
                                <p:cTn id="10" presetID="1" presetClass="entr" fill="hold" grpId="0" nodeType="afterEffect">
                                  <p:stCondLst>
                                    <p:cond delay="0"/>
                                  </p:stCondLst>
                                  <p:childTnLst>
                                    <p:set>
                                      <p:cBhvr additive="repl">
                                        <p:cTn id="11" dur="1" fill="hold">
                                          <p:stCondLst>
                                            <p:cond delay="0"/>
                                          </p:stCondLst>
                                        </p:cTn>
                                        <p:tgtEl>
                                          <p:spTgt spid="48160"/>
                                        </p:tgtEl>
                                        <p:attrNameLst>
                                          <p:attrName>style.visibility</p:attrName>
                                        </p:attrNameLst>
                                      </p:cBhvr>
                                      <p:to>
                                        <p:strVal val="visible"/>
                                      </p:to>
                                    </p:set>
                                  </p:childTnLst>
                                </p:cTn>
                              </p:par>
                            </p:childTnLst>
                          </p:cTn>
                        </p:par>
                        <p:par>
                          <p:cTn id="12" fill="hold" nodeType="afterGroup">
                            <p:stCondLst>
                              <p:cond delay="2775"/>
                            </p:stCondLst>
                            <p:childTnLst>
                              <p:par>
                                <p:cTn id="13" presetID="4" presetClass="entr" presetSubtype="32" fill="hold" nodeType="afterEffect">
                                  <p:stCondLst>
                                    <p:cond delay="0"/>
                                  </p:stCondLst>
                                  <p:childTnLst>
                                    <p:set>
                                      <p:cBhvr additive="repl">
                                        <p:cTn id="14" dur="1" fill="hold">
                                          <p:stCondLst>
                                            <p:cond delay="0"/>
                                          </p:stCondLst>
                                        </p:cTn>
                                        <p:tgtEl>
                                          <p:spTgt spid="48141"/>
                                        </p:tgtEl>
                                        <p:attrNameLst>
                                          <p:attrName>style.visibility</p:attrName>
                                        </p:attrNameLst>
                                      </p:cBhvr>
                                      <p:to>
                                        <p:strVal val="visible"/>
                                      </p:to>
                                    </p:set>
                                    <p:animEffect transition="in" filter="box(out)">
                                      <p:cBhvr additive="repl">
                                        <p:cTn id="15" dur="500"/>
                                        <p:tgtEl>
                                          <p:spTgt spid="48141"/>
                                        </p:tgtEl>
                                      </p:cBhvr>
                                    </p:animEffect>
                                  </p:childTnLst>
                                </p:cTn>
                              </p:par>
                            </p:childTnLst>
                          </p:cTn>
                        </p:par>
                        <p:par>
                          <p:cTn id="16" fill="hold" nodeType="afterGroup">
                            <p:stCondLst>
                              <p:cond delay="4275"/>
                            </p:stCondLst>
                            <p:childTnLst>
                              <p:par>
                                <p:cTn id="17" presetID="4" presetClass="entr" presetSubtype="32" fill="hold" grpId="0" nodeType="afterEffect">
                                  <p:stCondLst>
                                    <p:cond delay="0"/>
                                  </p:stCondLst>
                                  <p:childTnLst>
                                    <p:set>
                                      <p:cBhvr additive="repl">
                                        <p:cTn id="18" dur="1" fill="hold">
                                          <p:stCondLst>
                                            <p:cond delay="0"/>
                                          </p:stCondLst>
                                        </p:cTn>
                                        <p:tgtEl>
                                          <p:spTgt spid="48130"/>
                                        </p:tgtEl>
                                        <p:attrNameLst>
                                          <p:attrName>style.visibility</p:attrName>
                                        </p:attrNameLst>
                                      </p:cBhvr>
                                      <p:to>
                                        <p:strVal val="visible"/>
                                      </p:to>
                                    </p:set>
                                    <p:animEffect transition="in" filter="box(out)">
                                      <p:cBhvr additive="repl">
                                        <p:cTn id="19" dur="500"/>
                                        <p:tgtEl>
                                          <p:spTgt spid="48130"/>
                                        </p:tgtEl>
                                      </p:cBhvr>
                                    </p:animEffect>
                                  </p:childTnLst>
                                </p:cTn>
                              </p:par>
                            </p:childTnLst>
                          </p:cTn>
                        </p:par>
                        <p:par>
                          <p:cTn id="20" fill="hold" nodeType="afterGroup">
                            <p:stCondLst>
                              <p:cond delay="5775"/>
                            </p:stCondLst>
                            <p:childTnLst>
                              <p:par>
                                <p:cTn id="21" presetID="22" presetClass="entr" presetSubtype="2" fill="hold" grpId="0" nodeType="afterEffect">
                                  <p:stCondLst>
                                    <p:cond delay="0"/>
                                  </p:stCondLst>
                                  <p:childTnLst>
                                    <p:set>
                                      <p:cBhvr additive="repl">
                                        <p:cTn id="22" dur="1" fill="hold">
                                          <p:stCondLst>
                                            <p:cond delay="0"/>
                                          </p:stCondLst>
                                        </p:cTn>
                                        <p:tgtEl>
                                          <p:spTgt spid="48145"/>
                                        </p:tgtEl>
                                        <p:attrNameLst>
                                          <p:attrName>style.visibility</p:attrName>
                                        </p:attrNameLst>
                                      </p:cBhvr>
                                      <p:to>
                                        <p:strVal val="visible"/>
                                      </p:to>
                                    </p:set>
                                    <p:animEffect transition="in" filter="wipe(right)">
                                      <p:cBhvr additive="repl">
                                        <p:cTn id="23" dur="500"/>
                                        <p:tgtEl>
                                          <p:spTgt spid="48145"/>
                                        </p:tgtEl>
                                      </p:cBhvr>
                                    </p:animEffect>
                                  </p:childTnLst>
                                </p:cTn>
                              </p:par>
                            </p:childTnLst>
                          </p:cTn>
                        </p:par>
                        <p:par>
                          <p:cTn id="24" fill="hold" nodeType="afterGroup">
                            <p:stCondLst>
                              <p:cond delay="7275"/>
                            </p:stCondLst>
                            <p:childTnLst>
                              <p:par>
                                <p:cTn id="25" presetID="22" presetClass="entr" presetSubtype="2" fill="hold" grpId="0" nodeType="afterEffect">
                                  <p:stCondLst>
                                    <p:cond delay="0"/>
                                  </p:stCondLst>
                                  <p:childTnLst>
                                    <p:set>
                                      <p:cBhvr additive="repl">
                                        <p:cTn id="26" dur="1" fill="hold">
                                          <p:stCondLst>
                                            <p:cond delay="0"/>
                                          </p:stCondLst>
                                        </p:cTn>
                                        <p:tgtEl>
                                          <p:spTgt spid="48146"/>
                                        </p:tgtEl>
                                        <p:attrNameLst>
                                          <p:attrName>style.visibility</p:attrName>
                                        </p:attrNameLst>
                                      </p:cBhvr>
                                      <p:to>
                                        <p:strVal val="visible"/>
                                      </p:to>
                                    </p:set>
                                    <p:animEffect transition="in" filter="wipe(right)">
                                      <p:cBhvr additive="repl">
                                        <p:cTn id="27" dur="500"/>
                                        <p:tgtEl>
                                          <p:spTgt spid="48146"/>
                                        </p:tgtEl>
                                      </p:cBhvr>
                                    </p:animEffect>
                                  </p:childTnLst>
                                </p:cTn>
                              </p:par>
                            </p:childTnLst>
                          </p:cTn>
                        </p:par>
                        <p:par>
                          <p:cTn id="28" fill="hold" nodeType="afterGroup">
                            <p:stCondLst>
                              <p:cond delay="8775"/>
                            </p:stCondLst>
                            <p:childTnLst>
                              <p:par>
                                <p:cTn id="29" presetID="22" presetClass="entr" presetSubtype="2" fill="hold" grpId="0" nodeType="afterEffect">
                                  <p:stCondLst>
                                    <p:cond delay="0"/>
                                  </p:stCondLst>
                                  <p:childTnLst>
                                    <p:set>
                                      <p:cBhvr additive="repl">
                                        <p:cTn id="30" dur="1" fill="hold">
                                          <p:stCondLst>
                                            <p:cond delay="0"/>
                                          </p:stCondLst>
                                        </p:cTn>
                                        <p:tgtEl>
                                          <p:spTgt spid="48147"/>
                                        </p:tgtEl>
                                        <p:attrNameLst>
                                          <p:attrName>style.visibility</p:attrName>
                                        </p:attrNameLst>
                                      </p:cBhvr>
                                      <p:to>
                                        <p:strVal val="visible"/>
                                      </p:to>
                                    </p:set>
                                    <p:animEffect transition="in" filter="wipe(right)">
                                      <p:cBhvr additive="repl">
                                        <p:cTn id="31" dur="500"/>
                                        <p:tgtEl>
                                          <p:spTgt spid="48147"/>
                                        </p:tgtEl>
                                      </p:cBhvr>
                                    </p:animEffect>
                                  </p:childTnLst>
                                </p:cTn>
                              </p:par>
                            </p:childTnLst>
                          </p:cTn>
                        </p:par>
                        <p:par>
                          <p:cTn id="32" fill="hold" nodeType="afterGroup">
                            <p:stCondLst>
                              <p:cond delay="10275"/>
                            </p:stCondLst>
                            <p:childTnLst>
                              <p:par>
                                <p:cTn id="33" presetID="3" presetClass="entr" presetSubtype="10" fill="hold" nodeType="afterEffect">
                                  <p:stCondLst>
                                    <p:cond delay="0"/>
                                  </p:stCondLst>
                                  <p:childTnLst>
                                    <p:set>
                                      <p:cBhvr additive="repl">
                                        <p:cTn id="34" dur="1" fill="hold">
                                          <p:stCondLst>
                                            <p:cond delay="0"/>
                                          </p:stCondLst>
                                        </p:cTn>
                                        <p:tgtEl>
                                          <p:spTgt spid="48148"/>
                                        </p:tgtEl>
                                        <p:attrNameLst>
                                          <p:attrName>style.visibility</p:attrName>
                                        </p:attrNameLst>
                                      </p:cBhvr>
                                      <p:to>
                                        <p:strVal val="visible"/>
                                      </p:to>
                                    </p:set>
                                    <p:animEffect transition="in" filter="blinds(horizontal)">
                                      <p:cBhvr additive="repl">
                                        <p:cTn id="35" dur="500"/>
                                        <p:tgtEl>
                                          <p:spTgt spid="48148"/>
                                        </p:tgtEl>
                                      </p:cBhvr>
                                    </p:animEffect>
                                  </p:childTnLst>
                                </p:cTn>
                              </p:par>
                            </p:childTnLst>
                          </p:cTn>
                        </p:par>
                        <p:par>
                          <p:cTn id="36" fill="hold" nodeType="afterGroup">
                            <p:stCondLst>
                              <p:cond delay="11775"/>
                            </p:stCondLst>
                            <p:childTnLst>
                              <p:par>
                                <p:cTn id="37" presetID="9" presetClass="entr" fill="hold" grpId="0" nodeType="afterEffect">
                                  <p:stCondLst>
                                    <p:cond delay="0"/>
                                  </p:stCondLst>
                                  <p:childTnLst>
                                    <p:set>
                                      <p:cBhvr additive="repl">
                                        <p:cTn id="38" dur="1" fill="hold">
                                          <p:stCondLst>
                                            <p:cond delay="0"/>
                                          </p:stCondLst>
                                        </p:cTn>
                                        <p:tgtEl>
                                          <p:spTgt spid="48133"/>
                                        </p:tgtEl>
                                        <p:attrNameLst>
                                          <p:attrName>style.visibility</p:attrName>
                                        </p:attrNameLst>
                                      </p:cBhvr>
                                      <p:to>
                                        <p:strVal val="visible"/>
                                      </p:to>
                                    </p:set>
                                    <p:animEffect transition="in" filter="dissolve">
                                      <p:cBhvr additive="repl">
                                        <p:cTn id="39" dur="500"/>
                                        <p:tgtEl>
                                          <p:spTgt spid="48133"/>
                                        </p:tgtEl>
                                      </p:cBhvr>
                                    </p:animEffect>
                                  </p:childTnLst>
                                </p:cTn>
                              </p:par>
                            </p:childTnLst>
                          </p:cTn>
                        </p:par>
                        <p:par>
                          <p:cTn id="40" fill="hold" nodeType="afterGroup">
                            <p:stCondLst>
                              <p:cond delay="13275"/>
                            </p:stCondLst>
                            <p:childTnLst>
                              <p:par>
                                <p:cTn id="41" presetID="9" presetClass="entr" fill="hold" nodeType="afterEffect">
                                  <p:stCondLst>
                                    <p:cond delay="0"/>
                                  </p:stCondLst>
                                  <p:childTnLst>
                                    <p:set>
                                      <p:cBhvr additive="repl">
                                        <p:cTn id="42" dur="1" fill="hold">
                                          <p:stCondLst>
                                            <p:cond delay="0"/>
                                          </p:stCondLst>
                                        </p:cTn>
                                        <p:tgtEl>
                                          <p:spTgt spid="48136"/>
                                        </p:tgtEl>
                                        <p:attrNameLst>
                                          <p:attrName>style.visibility</p:attrName>
                                        </p:attrNameLst>
                                      </p:cBhvr>
                                      <p:to>
                                        <p:strVal val="visible"/>
                                      </p:to>
                                    </p:set>
                                    <p:animEffect transition="in" filter="dissolve">
                                      <p:cBhvr additive="repl">
                                        <p:cTn id="43" dur="500"/>
                                        <p:tgtEl>
                                          <p:spTgt spid="48136"/>
                                        </p:tgtEl>
                                      </p:cBhvr>
                                    </p:animEffect>
                                  </p:childTnLst>
                                </p:cTn>
                              </p:par>
                            </p:childTnLst>
                          </p:cTn>
                        </p:par>
                        <p:par>
                          <p:cTn id="44" fill="hold" nodeType="afterGroup">
                            <p:stCondLst>
                              <p:cond delay="14775"/>
                            </p:stCondLst>
                            <p:childTnLst>
                              <p:par>
                                <p:cTn id="45" presetID="9" presetClass="entr" fill="hold" grpId="0" nodeType="afterEffect">
                                  <p:stCondLst>
                                    <p:cond delay="0"/>
                                  </p:stCondLst>
                                  <p:childTnLst>
                                    <p:set>
                                      <p:cBhvr additive="repl">
                                        <p:cTn id="46" dur="1" fill="hold">
                                          <p:stCondLst>
                                            <p:cond delay="0"/>
                                          </p:stCondLst>
                                        </p:cTn>
                                        <p:tgtEl>
                                          <p:spTgt spid="48149"/>
                                        </p:tgtEl>
                                        <p:attrNameLst>
                                          <p:attrName>style.visibility</p:attrName>
                                        </p:attrNameLst>
                                      </p:cBhvr>
                                      <p:to>
                                        <p:strVal val="visible"/>
                                      </p:to>
                                    </p:set>
                                    <p:animEffect transition="in" filter="dissolve">
                                      <p:cBhvr additive="repl">
                                        <p:cTn id="47" dur="500"/>
                                        <p:tgtEl>
                                          <p:spTgt spid="48149"/>
                                        </p:tgtEl>
                                      </p:cBhvr>
                                    </p:animEffect>
                                  </p:childTnLst>
                                </p:cTn>
                              </p:par>
                            </p:childTnLst>
                          </p:cTn>
                        </p:par>
                        <p:par>
                          <p:cTn id="48" fill="hold" nodeType="afterGroup">
                            <p:stCondLst>
                              <p:cond delay="16274"/>
                            </p:stCondLst>
                            <p:childTnLst>
                              <p:par>
                                <p:cTn id="49" presetID="9" presetClass="entr" fill="hold" nodeType="afterEffect">
                                  <p:stCondLst>
                                    <p:cond delay="0"/>
                                  </p:stCondLst>
                                  <p:childTnLst>
                                    <p:set>
                                      <p:cBhvr additive="repl">
                                        <p:cTn id="50" dur="1" fill="hold">
                                          <p:stCondLst>
                                            <p:cond delay="0"/>
                                          </p:stCondLst>
                                        </p:cTn>
                                        <p:tgtEl>
                                          <p:spTgt spid="48154"/>
                                        </p:tgtEl>
                                        <p:attrNameLst>
                                          <p:attrName>style.visibility</p:attrName>
                                        </p:attrNameLst>
                                      </p:cBhvr>
                                      <p:to>
                                        <p:strVal val="visible"/>
                                      </p:to>
                                    </p:set>
                                    <p:animEffect transition="in" filter="dissolve">
                                      <p:cBhvr additive="repl">
                                        <p:cTn id="51" dur="500"/>
                                        <p:tgtEl>
                                          <p:spTgt spid="48154"/>
                                        </p:tgtEl>
                                      </p:cBhvr>
                                    </p:animEffect>
                                  </p:childTnLst>
                                </p:cTn>
                              </p:par>
                            </p:childTnLst>
                          </p:cTn>
                        </p:par>
                        <p:par>
                          <p:cTn id="52" fill="hold" nodeType="afterGroup">
                            <p:stCondLst>
                              <p:cond delay="17775"/>
                            </p:stCondLst>
                            <p:childTnLst>
                              <p:par>
                                <p:cTn id="53" presetID="9" presetClass="entr" fill="hold" grpId="0" nodeType="afterEffect">
                                  <p:stCondLst>
                                    <p:cond delay="0"/>
                                  </p:stCondLst>
                                  <p:childTnLst>
                                    <p:set>
                                      <p:cBhvr additive="repl">
                                        <p:cTn id="54" dur="1" fill="hold">
                                          <p:stCondLst>
                                            <p:cond delay="0"/>
                                          </p:stCondLst>
                                        </p:cTn>
                                        <p:tgtEl>
                                          <p:spTgt spid="48134"/>
                                        </p:tgtEl>
                                        <p:attrNameLst>
                                          <p:attrName>style.visibility</p:attrName>
                                        </p:attrNameLst>
                                      </p:cBhvr>
                                      <p:to>
                                        <p:strVal val="visible"/>
                                      </p:to>
                                    </p:set>
                                    <p:animEffect transition="in" filter="dissolve">
                                      <p:cBhvr additive="repl">
                                        <p:cTn id="55" dur="500"/>
                                        <p:tgtEl>
                                          <p:spTgt spid="48134"/>
                                        </p:tgtEl>
                                      </p:cBhvr>
                                    </p:animEffect>
                                  </p:childTnLst>
                                </p:cTn>
                              </p:par>
                            </p:childTnLst>
                          </p:cTn>
                        </p:par>
                        <p:par>
                          <p:cTn id="56" fill="hold" nodeType="afterGroup">
                            <p:stCondLst>
                              <p:cond delay="19275"/>
                            </p:stCondLst>
                            <p:childTnLst>
                              <p:par>
                                <p:cTn id="57" presetID="9" presetClass="entr" fill="hold" nodeType="afterEffect">
                                  <p:stCondLst>
                                    <p:cond delay="0"/>
                                  </p:stCondLst>
                                  <p:childTnLst>
                                    <p:set>
                                      <p:cBhvr additive="repl">
                                        <p:cTn id="58" dur="1" fill="hold">
                                          <p:stCondLst>
                                            <p:cond delay="0"/>
                                          </p:stCondLst>
                                        </p:cTn>
                                        <p:tgtEl>
                                          <p:spTgt spid="48137"/>
                                        </p:tgtEl>
                                        <p:attrNameLst>
                                          <p:attrName>style.visibility</p:attrName>
                                        </p:attrNameLst>
                                      </p:cBhvr>
                                      <p:to>
                                        <p:strVal val="visible"/>
                                      </p:to>
                                    </p:set>
                                    <p:animEffect transition="in" filter="dissolve">
                                      <p:cBhvr additive="repl">
                                        <p:cTn id="59" dur="500"/>
                                        <p:tgtEl>
                                          <p:spTgt spid="48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animBg="1"/>
      <p:bldP spid="48133" grpId="0" animBg="1"/>
      <p:bldP spid="48134" grpId="0" animBg="1"/>
      <p:bldP spid="48145" grpId="0" animBg="1"/>
      <p:bldP spid="48146" grpId="0" animBg="1"/>
      <p:bldP spid="48147" grpId="0" animBg="1"/>
      <p:bldP spid="48149" grpId="0" animBg="1"/>
      <p:bldP spid="4816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kern="0" dirty="0">
                <a:solidFill>
                  <a:srgbClr val="FFFFFF"/>
                </a:solidFill>
                <a:effectLst>
                  <a:glow rad="127000">
                    <a:srgbClr val="000000"/>
                  </a:glow>
                </a:effectLst>
                <a:latin typeface="Arial" charset="0"/>
                <a:ea typeface="ＭＳ Ｐゴシック" charset="0"/>
                <a:cs typeface="ＭＳ Ｐゴシック" charset="0"/>
              </a:rPr>
              <a:t>God indicts Israel and Judah for wickedness and </a:t>
            </a:r>
            <a:r>
              <a:rPr lang="en-US" sz="3200" b="1" kern="0" dirty="0">
                <a:solidFill>
                  <a:srgbClr val="FFFF00"/>
                </a:solidFill>
                <a:effectLst>
                  <a:glow rad="127000">
                    <a:srgbClr val="000000"/>
                  </a:glow>
                </a:effectLst>
                <a:latin typeface="Arial" charset="0"/>
                <a:ea typeface="ＭＳ Ｐゴシック" charset="0"/>
                <a:cs typeface="ＭＳ Ｐゴシック" charset="0"/>
              </a:rPr>
              <a:t>exploitation</a:t>
            </a:r>
            <a:r>
              <a:rPr lang="en-US" sz="3200" b="1" kern="0" dirty="0">
                <a:solidFill>
                  <a:srgbClr val="FFFFFF"/>
                </a:solidFill>
                <a:effectLst>
                  <a:glow rad="127000">
                    <a:srgbClr val="000000"/>
                  </a:glow>
                </a:effectLst>
                <a:latin typeface="Arial" charset="0"/>
                <a:ea typeface="ＭＳ Ｐゴシック" charset="0"/>
                <a:cs typeface="ＭＳ Ｐゴシック" charset="0"/>
              </a:rPr>
              <a:t> of the poor and declares a judgment in exile to motivate them to repent but promises vindication and kingdom blessing under Messiah in fulfillment of the Abrahamic Covenant.</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altLang="zh-CN" b="1" kern="0" dirty="0">
                <a:solidFill>
                  <a:srgbClr val="000000"/>
                </a:solidFill>
                <a:cs typeface="MS PGothic" charset="0"/>
              </a:rPr>
              <a:t>615</a:t>
            </a:r>
          </a:p>
          <a:p>
            <a:pPr algn="ctr" defTabSz="914400" eaLnBrk="1" fontAlgn="base" hangingPunct="1">
              <a:spcBef>
                <a:spcPct val="0"/>
              </a:spcBef>
              <a:spcAft>
                <a:spcPct val="0"/>
              </a:spcAft>
              <a:defRPr/>
            </a:pPr>
            <a:r>
              <a:rPr lang="en-US" altLang="zh-CN" b="1" kern="0" dirty="0">
                <a:solidFill>
                  <a:srgbClr val="000000"/>
                </a:solidFill>
                <a:cs typeface="MS PGothic" charset="0"/>
              </a:rPr>
              <a:t>346</a:t>
            </a:r>
          </a:p>
        </p:txBody>
      </p:sp>
      <p:sp>
        <p:nvSpPr>
          <p:cNvPr id="7" name="Rectangle 2">
            <a:extLst>
              <a:ext uri="{FF2B5EF4-FFF2-40B4-BE49-F238E27FC236}">
                <a16:creationId xmlns:a16="http://schemas.microsoft.com/office/drawing/2014/main" id="{879E594C-D7EF-9B4B-BEB6-7F06F40F90B4}"/>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Micah</a:t>
            </a:r>
          </a:p>
        </p:txBody>
      </p:sp>
    </p:spTree>
    <p:extLst>
      <p:ext uri="{BB962C8B-B14F-4D97-AF65-F5344CB8AC3E}">
        <p14:creationId xmlns:p14="http://schemas.microsoft.com/office/powerpoint/2010/main" val="29210701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5835" y="765810"/>
            <a:ext cx="9144000" cy="6092190"/>
          </a:xfrm>
          <a:prstGeom prst="rect">
            <a:avLst/>
          </a:prstGeom>
        </p:spPr>
      </p:pic>
      <p:sp>
        <p:nvSpPr>
          <p:cNvPr id="900098" name="Rectangle 2"/>
          <p:cNvSpPr>
            <a:spLocks noGrp="1" noChangeArrowheads="1"/>
          </p:cNvSpPr>
          <p:nvPr>
            <p:ph type="ctrTitle"/>
          </p:nvPr>
        </p:nvSpPr>
        <p:spPr>
          <a:xfrm>
            <a:off x="0" y="29469"/>
            <a:ext cx="9144000" cy="1023267"/>
          </a:xfrm>
          <a:solidFill>
            <a:schemeClr val="tx1"/>
          </a:solidFill>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Assyrians conquered Israel in Micah’s Time</a:t>
            </a:r>
          </a:p>
        </p:txBody>
      </p:sp>
    </p:spTree>
    <p:extLst>
      <p:ext uri="{BB962C8B-B14F-4D97-AF65-F5344CB8AC3E}">
        <p14:creationId xmlns:p14="http://schemas.microsoft.com/office/powerpoint/2010/main" val="3036077904"/>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68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7384"/>
            <a:ext cx="9270265" cy="6947867"/>
          </a:xfrm>
          <a:prstGeom prst="rect">
            <a:avLst/>
          </a:prstGeom>
          <a:noFill/>
          <a:ln w="9525">
            <a:solidFill>
              <a:srgbClr val="000000"/>
            </a:solidFill>
            <a:round/>
            <a:headEnd/>
            <a:tailEnd/>
          </a:ln>
          <a:extLst>
            <a:ext uri="{909E8E84-426E-40dd-AFC4-6F175D3DCCD1}">
              <a14:hiddenFill xmlns="" xmlns:a14="http://schemas.microsoft.com/office/drawing/2010/main">
                <a:solidFill>
                  <a:srgbClr val="FFFFFF"/>
                </a:solidFill>
              </a14:hiddenFill>
            </a:ext>
          </a:extLst>
        </p:spPr>
      </p:pic>
      <p:sp>
        <p:nvSpPr>
          <p:cNvPr id="676866" name="Text Box 2"/>
          <p:cNvSpPr txBox="1">
            <a:spLocks noChangeArrowheads="1"/>
          </p:cNvSpPr>
          <p:nvPr/>
        </p:nvSpPr>
        <p:spPr bwMode="auto">
          <a:xfrm>
            <a:off x="3048000" y="4953000"/>
            <a:ext cx="6096000" cy="1295400"/>
          </a:xfrm>
          <a:prstGeom prst="rect">
            <a:avLst/>
          </a:prstGeom>
          <a:blipFill dpi="0" rotWithShape="0">
            <a:blip r:embed="rId4"/>
            <a:srcRect/>
            <a:tile tx="0" ty="0" sx="100000" sy="100000" flip="none" algn="tl"/>
          </a:blipFill>
          <a:ln w="9360">
            <a:solidFill>
              <a:srgbClr val="FF9900"/>
            </a:solidFill>
            <a:miter lim="800000"/>
            <a:headEnd/>
            <a:tailEnd/>
          </a:ln>
          <a:effectLst>
            <a:outerShdw dist="38184" dir="2700000" algn="ctr" rotWithShape="0">
              <a:srgbClr val="000066">
                <a:alpha val="75014"/>
              </a:srgbClr>
            </a:outerShdw>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FFFF00"/>
              </a:buClr>
              <a:buSzPct val="100000"/>
              <a:buFont typeface="Arial" charset="0"/>
              <a:buNone/>
            </a:pPr>
            <a:r>
              <a:rPr lang="en-GB" sz="3600" b="1" dirty="0">
                <a:solidFill>
                  <a:srgbClr val="FFFF00"/>
                </a:solidFill>
                <a:cs typeface="Arial" charset="0"/>
              </a:rPr>
              <a:t>Isaiah</a:t>
            </a:r>
            <a:r>
              <a:rPr lang="uk-UA" altLang="ja-JP" sz="3600" b="1" dirty="0">
                <a:solidFill>
                  <a:srgbClr val="FFFF00"/>
                </a:solidFill>
                <a:cs typeface="Arial" charset="0"/>
              </a:rPr>
              <a:t>'</a:t>
            </a:r>
            <a:r>
              <a:rPr lang="en-GB" altLang="ja-JP" sz="3600" b="1" dirty="0">
                <a:solidFill>
                  <a:srgbClr val="FFFF00"/>
                </a:solidFill>
                <a:cs typeface="Arial" charset="0"/>
              </a:rPr>
              <a:t>s 60-Year Ministry</a:t>
            </a:r>
            <a:br>
              <a:rPr lang="en-GB" altLang="ja-JP" sz="3600" b="1" dirty="0">
                <a:solidFill>
                  <a:srgbClr val="FFFF00"/>
                </a:solidFill>
                <a:cs typeface="Arial" charset="0"/>
              </a:rPr>
            </a:br>
            <a:r>
              <a:rPr lang="en-GB" altLang="ja-JP" b="1" dirty="0">
                <a:solidFill>
                  <a:srgbClr val="FFFF00"/>
                </a:solidFill>
                <a:cs typeface="Arial" charset="0"/>
              </a:rPr>
              <a:t>(739-680 </a:t>
            </a:r>
            <a:r>
              <a:rPr lang="en-GB" altLang="ja-JP" sz="1800" b="1" dirty="0">
                <a:solidFill>
                  <a:srgbClr val="FFFF00"/>
                </a:solidFill>
                <a:cs typeface="Arial" charset="0"/>
              </a:rPr>
              <a:t>BC</a:t>
            </a:r>
            <a:r>
              <a:rPr lang="en-GB" altLang="ja-JP" b="1" dirty="0">
                <a:solidFill>
                  <a:srgbClr val="FFFF00"/>
                </a:solidFill>
                <a:cs typeface="Arial" charset="0"/>
              </a:rPr>
              <a:t>)</a:t>
            </a:r>
            <a:endParaRPr lang="en-GB" b="1" dirty="0">
              <a:solidFill>
                <a:srgbClr val="FFFF00"/>
              </a:solidFill>
              <a:cs typeface="Arial" charset="0"/>
            </a:endParaRPr>
          </a:p>
        </p:txBody>
      </p:sp>
      <p:sp>
        <p:nvSpPr>
          <p:cNvPr id="676867" name="Rectangle 3"/>
          <p:cNvSpPr>
            <a:spLocks noChangeArrowheads="1"/>
          </p:cNvSpPr>
          <p:nvPr/>
        </p:nvSpPr>
        <p:spPr bwMode="auto">
          <a:xfrm>
            <a:off x="1468438" y="3962400"/>
            <a:ext cx="1731962" cy="533400"/>
          </a:xfrm>
          <a:prstGeom prst="rect">
            <a:avLst/>
          </a:prstGeom>
          <a:solidFill>
            <a:srgbClr val="66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fontAlgn="base">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ea typeface="ＭＳ Ｐゴシック" charset="0"/>
                <a:cs typeface="Arial" charset="0"/>
              </a:rPr>
              <a:t>Uzziah</a:t>
            </a:r>
          </a:p>
        </p:txBody>
      </p:sp>
      <p:sp>
        <p:nvSpPr>
          <p:cNvPr id="676868" name="Rectangle 4"/>
          <p:cNvSpPr>
            <a:spLocks noChangeArrowheads="1"/>
          </p:cNvSpPr>
          <p:nvPr/>
        </p:nvSpPr>
        <p:spPr bwMode="auto">
          <a:xfrm>
            <a:off x="3297238" y="3962400"/>
            <a:ext cx="1731962" cy="533400"/>
          </a:xfrm>
          <a:prstGeom prst="rect">
            <a:avLst/>
          </a:prstGeom>
          <a:solidFill>
            <a:srgbClr val="FF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fontAlgn="base">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ea typeface="ＭＳ Ｐゴシック" charset="0"/>
                <a:cs typeface="Arial" charset="0"/>
              </a:rPr>
              <a:t>Jotham</a:t>
            </a:r>
          </a:p>
        </p:txBody>
      </p:sp>
      <p:sp>
        <p:nvSpPr>
          <p:cNvPr id="676869" name="Rectangle 5"/>
          <p:cNvSpPr>
            <a:spLocks noChangeArrowheads="1"/>
          </p:cNvSpPr>
          <p:nvPr/>
        </p:nvSpPr>
        <p:spPr bwMode="auto">
          <a:xfrm>
            <a:off x="5126038" y="3962400"/>
            <a:ext cx="1731962" cy="533400"/>
          </a:xfrm>
          <a:prstGeom prst="rect">
            <a:avLst/>
          </a:prstGeom>
          <a:solidFill>
            <a:srgbClr val="660033"/>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fontAlgn="base">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ea typeface="ＭＳ Ｐゴシック" charset="0"/>
                <a:cs typeface="Arial" charset="0"/>
              </a:rPr>
              <a:t>Ahaz</a:t>
            </a:r>
          </a:p>
        </p:txBody>
      </p:sp>
      <p:sp>
        <p:nvSpPr>
          <p:cNvPr id="676870" name="Rectangle 6"/>
          <p:cNvSpPr>
            <a:spLocks noChangeArrowheads="1"/>
          </p:cNvSpPr>
          <p:nvPr/>
        </p:nvSpPr>
        <p:spPr bwMode="auto">
          <a:xfrm>
            <a:off x="6923088" y="3962400"/>
            <a:ext cx="2068512" cy="533400"/>
          </a:xfrm>
          <a:prstGeom prst="rect">
            <a:avLst/>
          </a:prstGeom>
          <a:solidFill>
            <a:srgbClr val="3366FF"/>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fontAlgn="base">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ea typeface="ＭＳ Ｐゴシック" charset="0"/>
                <a:cs typeface="Arial" charset="0"/>
              </a:rPr>
              <a:t>Hezekiah</a:t>
            </a:r>
          </a:p>
        </p:txBody>
      </p:sp>
      <p:sp>
        <p:nvSpPr>
          <p:cNvPr id="676871" name="Rectangle 7"/>
          <p:cNvSpPr>
            <a:spLocks noChangeArrowheads="1"/>
          </p:cNvSpPr>
          <p:nvPr/>
        </p:nvSpPr>
        <p:spPr bwMode="auto">
          <a:xfrm>
            <a:off x="2414588" y="2819400"/>
            <a:ext cx="2057400" cy="533400"/>
          </a:xfrm>
          <a:prstGeom prst="rect">
            <a:avLst/>
          </a:prstGeom>
          <a:solidFill>
            <a:srgbClr val="00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fontAlgn="base">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ea typeface="ＭＳ Ｐゴシック" charset="0"/>
                <a:cs typeface="Arial" charset="0"/>
              </a:rPr>
              <a:t>Pekah</a:t>
            </a:r>
          </a:p>
        </p:txBody>
      </p:sp>
      <p:sp>
        <p:nvSpPr>
          <p:cNvPr id="676872" name="Rectangle 8"/>
          <p:cNvSpPr>
            <a:spLocks noChangeArrowheads="1"/>
          </p:cNvSpPr>
          <p:nvPr/>
        </p:nvSpPr>
        <p:spPr bwMode="auto">
          <a:xfrm>
            <a:off x="4568825" y="2819400"/>
            <a:ext cx="1731963" cy="533400"/>
          </a:xfrm>
          <a:prstGeom prst="rect">
            <a:avLst/>
          </a:prstGeom>
          <a:solidFill>
            <a:srgbClr val="00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fontAlgn="base">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ea typeface="ＭＳ Ｐゴシック" charset="0"/>
                <a:cs typeface="Arial" charset="0"/>
              </a:rPr>
              <a:t>Hoshea</a:t>
            </a:r>
          </a:p>
        </p:txBody>
      </p:sp>
      <p:sp>
        <p:nvSpPr>
          <p:cNvPr id="676873" name="Text Box 9"/>
          <p:cNvSpPr txBox="1">
            <a:spLocks noChangeArrowheads="1"/>
          </p:cNvSpPr>
          <p:nvPr/>
        </p:nvSpPr>
        <p:spPr bwMode="auto">
          <a:xfrm>
            <a:off x="76200" y="2667000"/>
            <a:ext cx="2743200"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ct val="0"/>
              </a:spcBef>
              <a:spcAft>
                <a:spcPct val="0"/>
              </a:spcAft>
              <a:buClr>
                <a:srgbClr val="FFFFFF"/>
              </a:buClr>
              <a:buSzPct val="100000"/>
              <a:buFont typeface="Arial" charset="0"/>
              <a:buNone/>
            </a:pPr>
            <a:r>
              <a:rPr lang="en-GB" b="1" i="1">
                <a:solidFill>
                  <a:srgbClr val="FFFFFF"/>
                </a:solidFill>
                <a:cs typeface="Arial" charset="0"/>
              </a:rPr>
              <a:t>End of the </a:t>
            </a:r>
          </a:p>
          <a:p>
            <a:pPr defTabSz="449263" eaLnBrk="1" fontAlgn="base" hangingPunct="1">
              <a:spcBef>
                <a:spcPct val="0"/>
              </a:spcBef>
              <a:spcAft>
                <a:spcPct val="0"/>
              </a:spcAft>
              <a:buClr>
                <a:srgbClr val="FFFFFF"/>
              </a:buClr>
              <a:buSzPct val="100000"/>
              <a:buFont typeface="Arial" charset="0"/>
              <a:buNone/>
            </a:pPr>
            <a:r>
              <a:rPr lang="en-GB" b="1" i="1">
                <a:solidFill>
                  <a:srgbClr val="FFFFFF"/>
                </a:solidFill>
                <a:cs typeface="Arial" charset="0"/>
              </a:rPr>
              <a:t>Kings of Israel</a:t>
            </a:r>
          </a:p>
        </p:txBody>
      </p:sp>
      <p:sp>
        <p:nvSpPr>
          <p:cNvPr id="676874" name="Text Box 10"/>
          <p:cNvSpPr txBox="1">
            <a:spLocks noChangeArrowheads="1"/>
          </p:cNvSpPr>
          <p:nvPr/>
        </p:nvSpPr>
        <p:spPr bwMode="auto">
          <a:xfrm>
            <a:off x="76200" y="3825875"/>
            <a:ext cx="1692275"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ct val="0"/>
              </a:spcBef>
              <a:spcAft>
                <a:spcPct val="0"/>
              </a:spcAft>
              <a:buClr>
                <a:srgbClr val="FFFFFF"/>
              </a:buClr>
              <a:buSzPct val="100000"/>
              <a:buFont typeface="Arial" charset="0"/>
              <a:buNone/>
            </a:pPr>
            <a:r>
              <a:rPr lang="en-GB" b="1" i="1">
                <a:solidFill>
                  <a:srgbClr val="FFFFFF"/>
                </a:solidFill>
                <a:cs typeface="Arial" charset="0"/>
              </a:rPr>
              <a:t>Kings of Judah</a:t>
            </a:r>
          </a:p>
        </p:txBody>
      </p:sp>
      <p:sp>
        <p:nvSpPr>
          <p:cNvPr id="676875" name="Text Box 11"/>
          <p:cNvSpPr txBox="1">
            <a:spLocks noChangeArrowheads="1"/>
          </p:cNvSpPr>
          <p:nvPr/>
        </p:nvSpPr>
        <p:spPr bwMode="auto">
          <a:xfrm>
            <a:off x="8413750" y="55563"/>
            <a:ext cx="722313"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1500"/>
              </a:spcBef>
              <a:spcAft>
                <a:spcPct val="0"/>
              </a:spcAft>
              <a:buClr>
                <a:srgbClr val="FFFFFF"/>
              </a:buClr>
              <a:buSzPct val="100000"/>
              <a:buFont typeface="Arial" charset="0"/>
              <a:buNone/>
            </a:pPr>
            <a:r>
              <a:rPr lang="en-GB" b="1">
                <a:solidFill>
                  <a:srgbClr val="FFFFFF"/>
                </a:solidFill>
                <a:cs typeface="Arial" charset="0"/>
              </a:rPr>
              <a:t>453</a:t>
            </a:r>
          </a:p>
        </p:txBody>
      </p:sp>
      <p:sp>
        <p:nvSpPr>
          <p:cNvPr id="2" name="Title 1"/>
          <p:cNvSpPr>
            <a:spLocks noGrp="1"/>
          </p:cNvSpPr>
          <p:nvPr>
            <p:ph type="title" idx="4294967295"/>
          </p:nvPr>
        </p:nvSpPr>
        <p:spPr>
          <a:xfrm>
            <a:off x="0" y="609601"/>
            <a:ext cx="9144000" cy="875184"/>
          </a:xfrm>
          <a:solidFill>
            <a:schemeClr val="tx1"/>
          </a:solidFill>
        </p:spPr>
        <p:txBody>
          <a:bodyPr/>
          <a:lstStyle/>
          <a:p>
            <a:r>
              <a:rPr lang="en-US" sz="4000" b="1" dirty="0">
                <a:solidFill>
                  <a:schemeClr val="bg1"/>
                </a:solidFill>
              </a:rPr>
              <a:t>When Hosea, Isaiah &amp; Micah Wrote</a:t>
            </a:r>
          </a:p>
        </p:txBody>
      </p:sp>
    </p:spTree>
    <p:extLst>
      <p:ext uri="{BB962C8B-B14F-4D97-AF65-F5344CB8AC3E}">
        <p14:creationId xmlns:p14="http://schemas.microsoft.com/office/powerpoint/2010/main" val="2537406469"/>
      </p:ext>
    </p:extLst>
  </p:cSld>
  <p:clrMapOvr>
    <a:masterClrMapping/>
  </p:clrMapOvr>
  <p:transition>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31745"/>
            <a:ext cx="9144000" cy="6840000"/>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400" fontAlgn="base">
              <a:spcBef>
                <a:spcPct val="50000"/>
              </a:spcBef>
              <a:spcAft>
                <a:spcPct val="0"/>
              </a:spcAft>
            </a:pPr>
            <a:endParaRPr lang="en-US" sz="2800">
              <a:solidFill>
                <a:srgbClr val="FFFFFF"/>
              </a:solidFill>
              <a:latin typeface="Times New Roman" pitchFamily="-112" charset="0"/>
              <a:ea typeface="ＭＳ Ｐゴシック" charset="0"/>
              <a:cs typeface="ＭＳ Ｐゴシック" charset="0"/>
            </a:endParaRPr>
          </a:p>
        </p:txBody>
      </p:sp>
      <p:pic>
        <p:nvPicPr>
          <p:cNvPr id="376833"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079500"/>
            <a:ext cx="9144000" cy="511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4627" name="Rectangle 3"/>
          <p:cNvSpPr>
            <a:spLocks noGrp="1" noChangeArrowheads="1"/>
          </p:cNvSpPr>
          <p:nvPr>
            <p:ph type="title"/>
          </p:nvPr>
        </p:nvSpPr>
        <p:spPr>
          <a:xfrm>
            <a:off x="0" y="-76200"/>
            <a:ext cx="8229600" cy="685800"/>
          </a:xfrm>
          <a:solidFill>
            <a:srgbClr val="000090"/>
          </a:solidFill>
        </p:spPr>
        <p:txBody>
          <a:bodyPr/>
          <a:lstStyle/>
          <a:p>
            <a:pPr>
              <a:defRPr/>
            </a:pPr>
            <a:r>
              <a:rPr kumimoji="0" lang="en-US" sz="2800" b="1" dirty="0">
                <a:solidFill>
                  <a:schemeClr val="tx1"/>
                </a:solidFill>
                <a:latin typeface="Arial"/>
                <a:ea typeface="ＭＳ Ｐゴシック" charset="0"/>
                <a:cs typeface="Arial"/>
              </a:rPr>
              <a:t>OT Kings &amp; Prophets at Israel's Fall</a:t>
            </a:r>
          </a:p>
        </p:txBody>
      </p:sp>
      <p:sp>
        <p:nvSpPr>
          <p:cNvPr id="158723" name="Text Box 4"/>
          <p:cNvSpPr txBox="1">
            <a:spLocks noChangeArrowheads="1"/>
          </p:cNvSpPr>
          <p:nvPr/>
        </p:nvSpPr>
        <p:spPr bwMode="auto">
          <a:xfrm>
            <a:off x="7020272" y="0"/>
            <a:ext cx="2123728" cy="609600"/>
          </a:xfrm>
          <a:prstGeom prst="rect">
            <a:avLst/>
          </a:prstGeom>
          <a:solidFill>
            <a:srgbClr val="000090"/>
          </a:solidFill>
          <a:ln w="9525">
            <a:noFill/>
            <a:miter lim="800000"/>
            <a:headEnd/>
            <a:tailEnd/>
          </a:ln>
          <a:effec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algn="ctr" defTabSz="914400" fontAlgn="base">
              <a:spcAft>
                <a:spcPct val="0"/>
              </a:spcAft>
              <a:defRPr/>
            </a:pPr>
            <a:r>
              <a:rPr lang="en-US" sz="2400" dirty="0">
                <a:solidFill>
                  <a:srgbClr val="FFFFFF"/>
                </a:solidFill>
                <a:ea typeface="ＭＳ Ｐゴシック" charset="0"/>
              </a:rPr>
              <a:t>232 &amp; 342</a:t>
            </a:r>
          </a:p>
        </p:txBody>
      </p:sp>
      <p:sp>
        <p:nvSpPr>
          <p:cNvPr id="7" name="Rectangle 3"/>
          <p:cNvSpPr txBox="1">
            <a:spLocks noChangeArrowheads="1"/>
          </p:cNvSpPr>
          <p:nvPr/>
        </p:nvSpPr>
        <p:spPr bwMode="auto">
          <a:xfrm>
            <a:off x="0" y="574675"/>
            <a:ext cx="9144000" cy="441325"/>
          </a:xfrm>
          <a:prstGeom prst="rect">
            <a:avLst/>
          </a:prstGeom>
          <a:solidFill>
            <a:srgbClr val="FFFFFF"/>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a:defRPr/>
            </a:pPr>
            <a:r>
              <a:rPr kumimoji="0" lang="en-US" sz="2000" b="1" dirty="0">
                <a:solidFill>
                  <a:srgbClr val="000000"/>
                </a:solidFill>
                <a:effectLst/>
                <a:latin typeface="Arial"/>
                <a:ea typeface="ＭＳ Ｐゴシック" charset="0"/>
                <a:cs typeface="Arial"/>
              </a:rPr>
              <a:t>John C. Whitcomb, 4</a:t>
            </a:r>
            <a:r>
              <a:rPr kumimoji="0" lang="en-US" sz="2000" b="1" baseline="30000" dirty="0">
                <a:solidFill>
                  <a:srgbClr val="000000"/>
                </a:solidFill>
                <a:effectLst/>
                <a:latin typeface="Arial"/>
                <a:ea typeface="ＭＳ Ｐゴシック" charset="0"/>
                <a:cs typeface="Arial"/>
              </a:rPr>
              <a:t>th</a:t>
            </a:r>
            <a:r>
              <a:rPr kumimoji="0" lang="en-US" sz="2000" b="1" dirty="0">
                <a:solidFill>
                  <a:srgbClr val="000000"/>
                </a:solidFill>
                <a:effectLst/>
                <a:latin typeface="Arial"/>
                <a:ea typeface="ＭＳ Ｐゴシック" charset="0"/>
                <a:cs typeface="Arial"/>
              </a:rPr>
              <a:t> ed. (Winona Lake, IN: BMH Books, 1968), 2</a:t>
            </a:r>
          </a:p>
        </p:txBody>
      </p:sp>
      <p:sp>
        <p:nvSpPr>
          <p:cNvPr id="8" name="Rectangle 3"/>
          <p:cNvSpPr txBox="1">
            <a:spLocks noChangeArrowheads="1"/>
          </p:cNvSpPr>
          <p:nvPr/>
        </p:nvSpPr>
        <p:spPr bwMode="auto">
          <a:xfrm>
            <a:off x="537288" y="6045125"/>
            <a:ext cx="8229600" cy="685800"/>
          </a:xfrm>
          <a:prstGeom prst="rect">
            <a:avLst/>
          </a:prstGeom>
          <a:solidFill>
            <a:srgbClr val="000090"/>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algn="ctr">
              <a:defRPr/>
            </a:pPr>
            <a:r>
              <a:rPr kumimoji="0" lang="en-US" sz="3600" b="1" dirty="0">
                <a:solidFill>
                  <a:schemeClr val="tx1"/>
                </a:solidFill>
                <a:latin typeface="Arial"/>
                <a:ea typeface="ＭＳ Ｐゴシック" charset="0"/>
                <a:cs typeface="Arial"/>
              </a:rPr>
              <a:t>HIM = Hosea + Isaiah + Micah</a:t>
            </a:r>
          </a:p>
        </p:txBody>
      </p:sp>
    </p:spTree>
    <p:extLst>
      <p:ext uri="{BB962C8B-B14F-4D97-AF65-F5344CB8AC3E}">
        <p14:creationId xmlns:p14="http://schemas.microsoft.com/office/powerpoint/2010/main" val="112495044"/>
      </p:ext>
    </p:extLst>
  </p:cSld>
  <p:clrMapOvr>
    <a:masterClrMapping/>
  </p:clrMapOvr>
  <p:transition spd="med">
    <p:zoom dir="in"/>
  </p:transition>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62"/>
            <a:ext cx="9144000" cy="1428750"/>
          </a:xfrm>
          <a:effectLst>
            <a:outerShdw blurRad="63500" dist="35921" dir="2700000" algn="ctr" rotWithShape="0">
              <a:schemeClr val="tx2">
                <a:alpha val="74998"/>
              </a:schemeClr>
            </a:outerShdw>
          </a:effectLst>
        </p:spPr>
        <p:txBody>
          <a:bodyPr/>
          <a:lstStyle/>
          <a:p>
            <a:pPr>
              <a:defRPr/>
            </a:pPr>
            <a:r>
              <a:rPr lang="en-US" sz="5400" b="1" i="1" dirty="0">
                <a:effectLst>
                  <a:glow rad="876300">
                    <a:schemeClr val="tx1"/>
                  </a:glow>
                </a:effectLst>
                <a:latin typeface="Arial" charset="0"/>
                <a:ea typeface="ＭＳ Ｐゴシック" charset="0"/>
                <a:cs typeface="ＭＳ Ｐゴシック" charset="0"/>
              </a:rPr>
              <a:t>MICAH'S 3 SERMONS</a:t>
            </a:r>
          </a:p>
        </p:txBody>
      </p:sp>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latin typeface="Helvetica Neue Black Condensed"/>
                <a:ea typeface="ＭＳ Ｐゴシック" charset="0"/>
                <a:cs typeface="Helvetica Neue Black Condensed"/>
              </a:rPr>
              <a:t>"LISTEN!"</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(1:2)</a:t>
            </a:r>
          </a:p>
        </p:txBody>
      </p:sp>
      <p:sp>
        <p:nvSpPr>
          <p:cNvPr id="5" name="Rectangle 2"/>
          <p:cNvSpPr txBox="1">
            <a:spLocks noChangeArrowheads="1"/>
          </p:cNvSpPr>
          <p:nvPr/>
        </p:nvSpPr>
        <p:spPr bwMode="auto">
          <a:xfrm>
            <a:off x="3179372"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latin typeface="Helvetica Neue Black Condensed"/>
                <a:ea typeface="ＭＳ Ｐゴシック" charset="0"/>
                <a:cs typeface="Helvetica Neue Black Condensed"/>
              </a:rPr>
              <a:t>"LISTEN!"</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(3:1)</a:t>
            </a:r>
          </a:p>
        </p:txBody>
      </p:sp>
      <p:sp>
        <p:nvSpPr>
          <p:cNvPr id="6" name="Rectangle 2"/>
          <p:cNvSpPr txBox="1">
            <a:spLocks noChangeArrowheads="1"/>
          </p:cNvSpPr>
          <p:nvPr/>
        </p:nvSpPr>
        <p:spPr bwMode="auto">
          <a:xfrm>
            <a:off x="6196412"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a:solidFill>
                  <a:srgbClr val="000090"/>
                </a:solidFill>
                <a:latin typeface="Helvetica Neue Black Condensed"/>
                <a:ea typeface="ＭＳ Ｐゴシック" charset="0"/>
                <a:cs typeface="Helvetica Neue Black Condensed"/>
              </a:rPr>
              <a:t>"LISTEN!"</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(6:1)</a:t>
            </a:r>
          </a:p>
        </p:txBody>
      </p:sp>
      <p:sp>
        <p:nvSpPr>
          <p:cNvPr id="7"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a:effectLst>
                  <a:glow rad="876300">
                    <a:schemeClr val="tx1"/>
                  </a:glow>
                </a:effectLst>
                <a:latin typeface="Arial" charset="0"/>
                <a:ea typeface="ＭＳ Ｐゴシック" charset="0"/>
                <a:cs typeface="ＭＳ Ｐゴシック" charset="0"/>
              </a:rPr>
              <a:t>WHY YOU SHOULD BE GENEROUS</a:t>
            </a:r>
          </a:p>
        </p:txBody>
      </p:sp>
    </p:spTree>
    <p:extLst>
      <p:ext uri="{BB962C8B-B14F-4D97-AF65-F5344CB8AC3E}">
        <p14:creationId xmlns:p14="http://schemas.microsoft.com/office/powerpoint/2010/main" val="21221641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par>
                          <p:cTn id="16" fill="hold">
                            <p:stCondLst>
                              <p:cond delay="2000"/>
                            </p:stCondLst>
                            <p:childTnLst>
                              <p:par>
                                <p:cTn id="17" presetID="5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Scale>
                                      <p:cBhvr>
                                        <p:cTn id="19"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
                                        </p:tgtEl>
                                        <p:attrNameLst>
                                          <p:attrName>ppt_x</p:attrName>
                                          <p:attrName>ppt_y</p:attrName>
                                        </p:attrNameLst>
                                      </p:cBhvr>
                                    </p:animMotion>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9784"/>
            <a:ext cx="9144000" cy="68082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Keep in mind...</a:t>
            </a:r>
          </a:p>
        </p:txBody>
      </p:sp>
      <p:sp>
        <p:nvSpPr>
          <p:cNvPr id="5" name="Rectangle 2"/>
          <p:cNvSpPr txBox="1">
            <a:spLocks noChangeArrowheads="1"/>
          </p:cNvSpPr>
          <p:nvPr/>
        </p:nvSpPr>
        <p:spPr bwMode="auto">
          <a:xfrm>
            <a:off x="0" y="4292600"/>
            <a:ext cx="9144000" cy="2215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7200" b="1" dirty="0">
                <a:effectLst>
                  <a:glow rad="127000">
                    <a:schemeClr val="tx1"/>
                  </a:glow>
                </a:effectLst>
                <a:latin typeface="Arial" charset="0"/>
                <a:ea typeface="ＭＳ Ｐゴシック" charset="0"/>
                <a:cs typeface="ＭＳ Ｐゴシック" charset="0"/>
              </a:rPr>
              <a:t>BE GENEROUS: </a:t>
            </a:r>
            <a:br>
              <a:rPr lang="en-US" sz="72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DON'T ASK WHAT'S IN IT FOR YOU.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ASK WHAT'S IN IT FOR THEM.</a:t>
            </a:r>
          </a:p>
        </p:txBody>
      </p:sp>
    </p:spTree>
    <p:extLst>
      <p:ext uri="{BB962C8B-B14F-4D97-AF65-F5344CB8AC3E}">
        <p14:creationId xmlns:p14="http://schemas.microsoft.com/office/powerpoint/2010/main" val="2843048492"/>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Micah 1</a:t>
            </a:r>
          </a:p>
        </p:txBody>
      </p:sp>
    </p:spTree>
    <p:extLst>
      <p:ext uri="{BB962C8B-B14F-4D97-AF65-F5344CB8AC3E}">
        <p14:creationId xmlns:p14="http://schemas.microsoft.com/office/powerpoint/2010/main" val="37022317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62"/>
            <a:ext cx="9144000" cy="1428750"/>
          </a:xfrm>
          <a:effectLst>
            <a:outerShdw blurRad="63500" dist="35921" dir="2700000" algn="ctr" rotWithShape="0">
              <a:schemeClr val="tx2">
                <a:alpha val="74998"/>
              </a:schemeClr>
            </a:outerShdw>
          </a:effectLst>
        </p:spPr>
        <p:txBody>
          <a:bodyPr/>
          <a:lstStyle/>
          <a:p>
            <a:pPr>
              <a:defRPr/>
            </a:pPr>
            <a:r>
              <a:rPr lang="en-US" sz="5400" b="1" i="1" dirty="0">
                <a:effectLst>
                  <a:glow rad="876300">
                    <a:schemeClr val="tx1"/>
                  </a:glow>
                </a:effectLst>
                <a:latin typeface="Arial" charset="0"/>
                <a:ea typeface="ＭＳ Ｐゴシック" charset="0"/>
                <a:cs typeface="ＭＳ Ｐゴシック" charset="0"/>
              </a:rPr>
              <a:t>3 SERMONS</a:t>
            </a:r>
          </a:p>
        </p:txBody>
      </p:sp>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"LISTEN!"</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(1:2)</a:t>
            </a:r>
          </a:p>
        </p:txBody>
      </p:sp>
      <p:sp>
        <p:nvSpPr>
          <p:cNvPr id="7"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rPr>
              <a:t>MICAH: WHY YOU SHOULD BE GENEROUS</a:t>
            </a:r>
          </a:p>
        </p:txBody>
      </p:sp>
      <p:sp>
        <p:nvSpPr>
          <p:cNvPr id="8" name="Rectangle 2"/>
          <p:cNvSpPr txBox="1">
            <a:spLocks noChangeArrowheads="1"/>
          </p:cNvSpPr>
          <p:nvPr/>
        </p:nvSpPr>
        <p:spPr bwMode="auto">
          <a:xfrm>
            <a:off x="3270250" y="1423988"/>
            <a:ext cx="5873750" cy="31080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I. God </a:t>
            </a:r>
            <a:r>
              <a:rPr kumimoji="0" lang="en-US" sz="48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rewards</a:t>
            </a:r>
            <a: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the generous </a:t>
            </a:r>
            <a:b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br>
            <a: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(1–2). </a:t>
            </a:r>
          </a:p>
        </p:txBody>
      </p:sp>
    </p:spTree>
    <p:extLst>
      <p:ext uri="{BB962C8B-B14F-4D97-AF65-F5344CB8AC3E}">
        <p14:creationId xmlns:p14="http://schemas.microsoft.com/office/powerpoint/2010/main" val="31716480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en-US" sz="3200" b="1" i="1" dirty="0">
                <a:effectLst>
                  <a:glow rad="876300">
                    <a:schemeClr val="tx1"/>
                  </a:glow>
                </a:effectLst>
                <a:latin typeface="Arial" charset="0"/>
                <a:ea typeface="ＭＳ Ｐゴシック" charset="0"/>
                <a:cs typeface="ＭＳ Ｐゴシック" charset="0"/>
              </a:rPr>
              <a:t>Structure of Micah</a:t>
            </a: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Judgment</a:t>
            </a: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Hope</a:t>
            </a: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1:1-7</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400" b="1" i="1" dirty="0">
                <a:effectLst/>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139114876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283888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Attention! Let all the people of the world listen! Let the earth and everything in it hear. The Sovereign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is making accusations against you;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speaks from his holy Temple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868354"/>
            <a:ext cx="9144000" cy="3989646"/>
          </a:xfrm>
          <a:prstGeom prst="rect">
            <a:avLst/>
          </a:prstGeom>
        </p:spPr>
      </p:pic>
    </p:spTree>
    <p:extLst>
      <p:ext uri="{BB962C8B-B14F-4D97-AF65-F5344CB8AC3E}">
        <p14:creationId xmlns:p14="http://schemas.microsoft.com/office/powerpoint/2010/main" val="3035964201"/>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88941E5D-3A87-D550-4799-D32E676835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34231"/>
            <a:ext cx="9144000" cy="5172075"/>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1604762"/>
          </a:xfrm>
          <a:effectLst>
            <a:outerShdw blurRad="63500" dist="35921" dir="2700000" algn="ctr" rotWithShape="0">
              <a:schemeClr val="tx2">
                <a:alpha val="74998"/>
              </a:schemeClr>
            </a:outerShdw>
          </a:effectLst>
        </p:spPr>
        <p:txBody>
          <a:bodyPr anchor="t"/>
          <a:lstStyle/>
          <a:p>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Look!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is coming!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He leaves his throne in heaven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tramples the heights of the earth. </a:t>
            </a:r>
            <a:br>
              <a:rPr lang="en-US" sz="3600" b="1" dirty="0">
                <a:effectLst>
                  <a:glow rad="127000">
                    <a:schemeClr val="tx1"/>
                  </a:glow>
                </a:effectLst>
                <a:latin typeface="Arial" charset="0"/>
                <a:ea typeface="ＭＳ Ｐゴシック" charset="0"/>
                <a:cs typeface="ＭＳ Ｐゴシック" charset="0"/>
              </a:rPr>
            </a:br>
            <a:endParaRPr lang="en-US" sz="36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3D5D1F63-5E1A-FAEE-8FA4-B12ABCED88D6}"/>
              </a:ext>
            </a:extLst>
          </p:cNvPr>
          <p:cNvSpPr txBox="1">
            <a:spLocks noChangeArrowheads="1"/>
          </p:cNvSpPr>
          <p:nvPr/>
        </p:nvSpPr>
        <p:spPr bwMode="auto">
          <a:xfrm>
            <a:off x="0" y="3660777"/>
            <a:ext cx="9144000" cy="29761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3600" b="1" kern="0" baseline="30000" dirty="0">
                <a:effectLst>
                  <a:glow rad="127000">
                    <a:schemeClr val="tx1"/>
                  </a:glow>
                </a:effectLst>
                <a:latin typeface="Arial" charset="0"/>
                <a:ea typeface="ＭＳ Ｐゴシック" charset="0"/>
                <a:cs typeface="ＭＳ Ｐゴシック" charset="0"/>
              </a:rPr>
              <a:t>4</a:t>
            </a:r>
            <a:r>
              <a:rPr lang="en-US" sz="3600" b="1" kern="0" dirty="0">
                <a:effectLst>
                  <a:glow rad="127000">
                    <a:schemeClr val="tx1"/>
                  </a:glow>
                </a:effectLst>
                <a:latin typeface="Arial" charset="0"/>
                <a:ea typeface="ＭＳ Ｐゴシック" charset="0"/>
                <a:cs typeface="ＭＳ Ｐゴシック" charset="0"/>
              </a:rPr>
              <a:t>The mountains melt beneath his feet </a:t>
            </a:r>
            <a:br>
              <a:rPr lang="en-US" sz="3600" b="1" kern="0" dirty="0">
                <a:effectLst>
                  <a:glow rad="127000">
                    <a:schemeClr val="tx1"/>
                  </a:glow>
                </a:effectLst>
                <a:latin typeface="Arial" charset="0"/>
                <a:ea typeface="ＭＳ Ｐゴシック" charset="0"/>
                <a:cs typeface="ＭＳ Ｐゴシック" charset="0"/>
              </a:rPr>
            </a:br>
            <a:r>
              <a:rPr lang="en-US" sz="3600" b="1" kern="0" dirty="0">
                <a:effectLst>
                  <a:glow rad="127000">
                    <a:schemeClr val="tx1"/>
                  </a:glow>
                </a:effectLst>
                <a:latin typeface="Arial" charset="0"/>
                <a:ea typeface="ＭＳ Ｐゴシック" charset="0"/>
                <a:cs typeface="ＭＳ Ｐゴシック" charset="0"/>
              </a:rPr>
              <a:t>and flow into the valleys </a:t>
            </a:r>
            <a:br>
              <a:rPr lang="en-US" sz="3600" b="1" kern="0" dirty="0">
                <a:effectLst>
                  <a:glow rad="127000">
                    <a:schemeClr val="tx1"/>
                  </a:glow>
                </a:effectLst>
                <a:latin typeface="Arial" charset="0"/>
                <a:ea typeface="ＭＳ Ｐゴシック" charset="0"/>
                <a:cs typeface="ＭＳ Ｐゴシック" charset="0"/>
              </a:rPr>
            </a:br>
            <a:r>
              <a:rPr lang="en-US" sz="3600" b="1" kern="0" dirty="0">
                <a:effectLst>
                  <a:glow rad="127000">
                    <a:schemeClr val="tx1"/>
                  </a:glow>
                </a:effectLst>
                <a:latin typeface="Arial" charset="0"/>
                <a:ea typeface="ＭＳ Ｐゴシック" charset="0"/>
                <a:cs typeface="ＭＳ Ｐゴシック" charset="0"/>
              </a:rPr>
              <a:t>like wax in a fire, </a:t>
            </a:r>
            <a:br>
              <a:rPr lang="en-US" sz="3600" b="1" kern="0" dirty="0">
                <a:effectLst>
                  <a:glow rad="127000">
                    <a:schemeClr val="tx1"/>
                  </a:glow>
                </a:effectLst>
                <a:latin typeface="Arial" charset="0"/>
                <a:ea typeface="ＭＳ Ｐゴシック" charset="0"/>
                <a:cs typeface="ＭＳ Ｐゴシック" charset="0"/>
              </a:rPr>
            </a:br>
            <a:r>
              <a:rPr lang="en-US" sz="3600" b="1" kern="0" dirty="0">
                <a:effectLst>
                  <a:glow rad="127000">
                    <a:schemeClr val="tx1"/>
                  </a:glow>
                </a:effectLst>
                <a:latin typeface="Arial" charset="0"/>
                <a:ea typeface="ＭＳ Ｐゴシック" charset="0"/>
                <a:cs typeface="ＭＳ Ｐゴシック" charset="0"/>
              </a:rPr>
              <a:t>like water pouring down a hill.</a:t>
            </a:r>
            <a:r>
              <a:rPr lang="ru-RU" sz="3600" b="1" kern="0" dirty="0">
                <a:effectLst>
                  <a:glow rad="127000">
                    <a:schemeClr val="tx1"/>
                  </a:glow>
                </a:effectLst>
                <a:latin typeface="Arial" charset="0"/>
                <a:ea typeface="ＭＳ Ｐゴシック" charset="0"/>
                <a:cs typeface="ＭＳ Ｐゴシック" charset="0"/>
              </a:rPr>
              <a:t>"</a:t>
            </a:r>
            <a:r>
              <a:rPr lang="en-US" sz="3600" b="1" kern="0" dirty="0">
                <a:effectLst>
                  <a:glow rad="127000">
                    <a:schemeClr val="tx1"/>
                  </a:glow>
                </a:effectLst>
                <a:latin typeface="Arial" charset="0"/>
                <a:ea typeface="ＭＳ Ｐゴシック" charset="0"/>
                <a:cs typeface="ＭＳ Ｐゴシック" charset="0"/>
              </a:rPr>
              <a:t> </a:t>
            </a:r>
            <a:br>
              <a:rPr lang="en-US" sz="3600" b="1" kern="0" dirty="0">
                <a:effectLst>
                  <a:glow rad="127000">
                    <a:schemeClr val="tx1"/>
                  </a:glow>
                </a:effectLst>
                <a:latin typeface="Arial" charset="0"/>
                <a:ea typeface="ＭＳ Ｐゴシック" charset="0"/>
                <a:cs typeface="ＭＳ Ｐゴシック" charset="0"/>
              </a:rPr>
            </a:br>
            <a:r>
              <a:rPr lang="en-US" sz="3600" b="1" kern="0" dirty="0">
                <a:effectLst>
                  <a:glow rad="127000">
                    <a:schemeClr val="tx1"/>
                  </a:glow>
                </a:effectLst>
                <a:latin typeface="Arial" charset="0"/>
                <a:ea typeface="ＭＳ Ｐゴシック" charset="0"/>
                <a:cs typeface="ＭＳ Ｐゴシック" charset="0"/>
              </a:rPr>
              <a:t>(Micah 1:3-4 </a:t>
            </a:r>
            <a:r>
              <a:rPr lang="en-US" sz="3200" b="1" kern="0" dirty="0">
                <a:effectLst>
                  <a:glow rad="127000">
                    <a:schemeClr val="tx1"/>
                  </a:glow>
                </a:effectLst>
                <a:latin typeface="Arial" charset="0"/>
                <a:ea typeface="ＭＳ Ｐゴシック" charset="0"/>
                <a:cs typeface="ＭＳ Ｐゴシック" charset="0"/>
              </a:rPr>
              <a:t>NLT</a:t>
            </a:r>
            <a:r>
              <a:rPr lang="en-US" sz="3600" b="1" kern="0"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76040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effectLst>
                  <a:glow rad="127000">
                    <a:srgbClr val="000000"/>
                  </a:glow>
                </a:effectLst>
                <a:latin typeface="Arial" charset="0"/>
                <a:ea typeface="ＭＳ Ｐゴシック" charset="0"/>
                <a:cs typeface="ＭＳ Ｐゴシック" charset="0"/>
              </a:rPr>
              <a:t>Each of Micah's three judgment-hope cycles disciplines for Mosaic covenant neglect but ends with blessings in the Abrahamic covenant (2:12-13; 4–5; 7:7-20). </a:t>
            </a:r>
          </a:p>
        </p:txBody>
      </p:sp>
      <p:sp>
        <p:nvSpPr>
          <p:cNvPr id="5" name="Text Box 3"/>
          <p:cNvSpPr txBox="1">
            <a:spLocks noChangeArrowheads="1"/>
          </p:cNvSpPr>
          <p:nvPr/>
        </p:nvSpPr>
        <p:spPr bwMode="auto">
          <a:xfrm>
            <a:off x="7966573" y="44450"/>
            <a:ext cx="107249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r>
              <a:rPr lang="en-US" b="1" dirty="0">
                <a:solidFill>
                  <a:srgbClr val="FFFFFF"/>
                </a:solidFill>
                <a:cs typeface="Arial" charset="0"/>
              </a:rPr>
              <a:t>347d</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Micah</a:t>
            </a:r>
          </a:p>
        </p:txBody>
      </p:sp>
    </p:spTree>
    <p:extLst>
      <p:ext uri="{BB962C8B-B14F-4D97-AF65-F5344CB8AC3E}">
        <p14:creationId xmlns:p14="http://schemas.microsoft.com/office/powerpoint/2010/main" val="278571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105508" y="29469"/>
            <a:ext cx="6038491" cy="6828531"/>
          </a:xfrm>
          <a:effectLst>
            <a:outerShdw blurRad="63500" dist="35921" dir="2700000" algn="ctr" rotWithShape="0">
              <a:schemeClr val="tx2">
                <a:alpha val="74998"/>
              </a:schemeClr>
            </a:outerShdw>
          </a:effectLst>
        </p:spPr>
        <p:txBody>
          <a:bodyPr anchor="t"/>
          <a:lstStyle/>
          <a:p>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why is this happening?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Because of the rebellion of Israel—yes, the sins of the whole nation.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Who is to blame for Israel’s rebellion? Samaria, its capital city! Where is the center of idolatry in Judah?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In Jerusalem, its capital!</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(Micah 1:5-6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2" name="TextBox 1">
            <a:extLst>
              <a:ext uri="{FF2B5EF4-FFF2-40B4-BE49-F238E27FC236}">
                <a16:creationId xmlns:a16="http://schemas.microsoft.com/office/drawing/2014/main" id="{157FFBEE-11A2-A1C1-EFF6-4E7CE60E47B0}"/>
              </a:ext>
            </a:extLst>
          </p:cNvPr>
          <p:cNvSpPr txBox="1"/>
          <p:nvPr/>
        </p:nvSpPr>
        <p:spPr>
          <a:xfrm>
            <a:off x="2432649" y="-1639019"/>
            <a:ext cx="184731" cy="369332"/>
          </a:xfrm>
          <a:prstGeom prst="rect">
            <a:avLst/>
          </a:prstGeom>
          <a:noFill/>
        </p:spPr>
        <p:txBody>
          <a:bodyPr wrap="none" rtlCol="0">
            <a:spAutoFit/>
          </a:bodyPr>
          <a:lstStyle/>
          <a:p>
            <a:endParaRPr lang="en-US" dirty="0"/>
          </a:p>
        </p:txBody>
      </p:sp>
      <p:grpSp>
        <p:nvGrpSpPr>
          <p:cNvPr id="12" name="Group 11">
            <a:extLst>
              <a:ext uri="{FF2B5EF4-FFF2-40B4-BE49-F238E27FC236}">
                <a16:creationId xmlns:a16="http://schemas.microsoft.com/office/drawing/2014/main" id="{C671B8C1-8941-167F-FE5A-4191C37D049E}"/>
              </a:ext>
            </a:extLst>
          </p:cNvPr>
          <p:cNvGrpSpPr/>
          <p:nvPr/>
        </p:nvGrpSpPr>
        <p:grpSpPr>
          <a:xfrm>
            <a:off x="0" y="29469"/>
            <a:ext cx="2928709" cy="6866182"/>
            <a:chOff x="0" y="29469"/>
            <a:chExt cx="2928709" cy="6866182"/>
          </a:xfrm>
        </p:grpSpPr>
        <p:grpSp>
          <p:nvGrpSpPr>
            <p:cNvPr id="5" name="Group 4">
              <a:extLst>
                <a:ext uri="{FF2B5EF4-FFF2-40B4-BE49-F238E27FC236}">
                  <a16:creationId xmlns:a16="http://schemas.microsoft.com/office/drawing/2014/main" id="{C160BB06-B728-B996-E427-FC39B4DACCD5}"/>
                </a:ext>
              </a:extLst>
            </p:cNvPr>
            <p:cNvGrpSpPr/>
            <p:nvPr/>
          </p:nvGrpSpPr>
          <p:grpSpPr>
            <a:xfrm>
              <a:off x="0" y="29469"/>
              <a:ext cx="2928709" cy="6866182"/>
              <a:chOff x="3079137" y="7536"/>
              <a:chExt cx="2928709" cy="6866182"/>
            </a:xfrm>
          </p:grpSpPr>
          <p:pic>
            <p:nvPicPr>
              <p:cNvPr id="6" name="Picture 5" descr="Divided Kingdom Regions.png">
                <a:extLst>
                  <a:ext uri="{FF2B5EF4-FFF2-40B4-BE49-F238E27FC236}">
                    <a16:creationId xmlns:a16="http://schemas.microsoft.com/office/drawing/2014/main" id="{11235E32-9A66-C3B6-B8DC-F3DB3D6F825D}"/>
                  </a:ext>
                </a:extLst>
              </p:cNvPr>
              <p:cNvPicPr>
                <a:picLocks noChangeAspect="1"/>
              </p:cNvPicPr>
              <p:nvPr/>
            </p:nvPicPr>
            <p:blipFill rotWithShape="1">
              <a:blip r:embed="rId3">
                <a:extLst>
                  <a:ext uri="{28A0092B-C50C-407E-A947-70E740481C1C}">
                    <a14:useLocalDpi xmlns:a14="http://schemas.microsoft.com/office/drawing/2010/main" val="0"/>
                  </a:ext>
                </a:extLst>
              </a:blip>
              <a:srcRect l="50320" r="21157" b="8198"/>
              <a:stretch/>
            </p:blipFill>
            <p:spPr>
              <a:xfrm>
                <a:off x="3102118" y="7536"/>
                <a:ext cx="2905728" cy="6866182"/>
              </a:xfrm>
              <a:prstGeom prst="rect">
                <a:avLst/>
              </a:prstGeom>
            </p:spPr>
          </p:pic>
          <p:sp>
            <p:nvSpPr>
              <p:cNvPr id="7" name="Text Box 6">
                <a:extLst>
                  <a:ext uri="{FF2B5EF4-FFF2-40B4-BE49-F238E27FC236}">
                    <a16:creationId xmlns:a16="http://schemas.microsoft.com/office/drawing/2014/main" id="{AE4C1985-72E3-3DD2-8B43-A0FE07913416}"/>
                  </a:ext>
                </a:extLst>
              </p:cNvPr>
              <p:cNvSpPr txBox="1">
                <a:spLocks noChangeArrowheads="1"/>
              </p:cNvSpPr>
              <p:nvPr/>
            </p:nvSpPr>
            <p:spPr bwMode="auto">
              <a:xfrm>
                <a:off x="3079137" y="4008413"/>
                <a:ext cx="2667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800" b="1" dirty="0">
                    <a:solidFill>
                      <a:schemeClr val="bg1"/>
                    </a:solidFill>
                    <a:effectLst>
                      <a:glow rad="101600">
                        <a:srgbClr val="000000">
                          <a:alpha val="75000"/>
                        </a:srgbClr>
                      </a:glow>
                    </a:effectLst>
                    <a:latin typeface="Arial"/>
                    <a:ea typeface="+mn-ea"/>
                    <a:cs typeface="Arial"/>
                  </a:rPr>
                  <a:t>Jerusalem</a:t>
                </a:r>
              </a:p>
            </p:txBody>
          </p:sp>
          <p:sp>
            <p:nvSpPr>
              <p:cNvPr id="8" name="Text Box 8">
                <a:extLst>
                  <a:ext uri="{FF2B5EF4-FFF2-40B4-BE49-F238E27FC236}">
                    <a16:creationId xmlns:a16="http://schemas.microsoft.com/office/drawing/2014/main" id="{54DCEA2C-12B7-D91E-0A2D-EF6E8E91D24B}"/>
                  </a:ext>
                </a:extLst>
              </p:cNvPr>
              <p:cNvSpPr txBox="1">
                <a:spLocks noChangeArrowheads="1"/>
              </p:cNvSpPr>
              <p:nvPr/>
            </p:nvSpPr>
            <p:spPr bwMode="auto">
              <a:xfrm>
                <a:off x="3079137" y="2406064"/>
                <a:ext cx="2667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800" b="1" dirty="0">
                    <a:solidFill>
                      <a:schemeClr val="bg1"/>
                    </a:solidFill>
                    <a:effectLst>
                      <a:glow rad="101600">
                        <a:srgbClr val="000000">
                          <a:alpha val="75000"/>
                        </a:srgbClr>
                      </a:glow>
                    </a:effectLst>
                    <a:latin typeface="Arial"/>
                    <a:ea typeface="+mn-ea"/>
                    <a:cs typeface="Arial"/>
                  </a:rPr>
                  <a:t>Samaria</a:t>
                </a:r>
              </a:p>
            </p:txBody>
          </p:sp>
        </p:grpSp>
        <p:sp>
          <p:nvSpPr>
            <p:cNvPr id="10" name="Explosion 1 9">
              <a:extLst>
                <a:ext uri="{FF2B5EF4-FFF2-40B4-BE49-F238E27FC236}">
                  <a16:creationId xmlns:a16="http://schemas.microsoft.com/office/drawing/2014/main" id="{95B7BC14-3B77-1ADA-070E-D96AE679CC42}"/>
                </a:ext>
              </a:extLst>
            </p:cNvPr>
            <p:cNvSpPr/>
            <p:nvPr/>
          </p:nvSpPr>
          <p:spPr bwMode="auto">
            <a:xfrm>
              <a:off x="1013254" y="3548921"/>
              <a:ext cx="838464" cy="701452"/>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Explosion 1 10">
              <a:extLst>
                <a:ext uri="{FF2B5EF4-FFF2-40B4-BE49-F238E27FC236}">
                  <a16:creationId xmlns:a16="http://schemas.microsoft.com/office/drawing/2014/main" id="{ED6E8869-27F1-E5BE-4F11-1B32B448E6EB}"/>
                </a:ext>
              </a:extLst>
            </p:cNvPr>
            <p:cNvSpPr/>
            <p:nvPr/>
          </p:nvSpPr>
          <p:spPr bwMode="auto">
            <a:xfrm>
              <a:off x="1050325" y="2029040"/>
              <a:ext cx="838464" cy="701452"/>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Tree>
    <p:extLst>
      <p:ext uri="{BB962C8B-B14F-4D97-AF65-F5344CB8AC3E}">
        <p14:creationId xmlns:p14="http://schemas.microsoft.com/office/powerpoint/2010/main" val="2541072440"/>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amaria (ancient city) - Wikipedia">
            <a:extLst>
              <a:ext uri="{FF2B5EF4-FFF2-40B4-BE49-F238E27FC236}">
                <a16:creationId xmlns:a16="http://schemas.microsoft.com/office/drawing/2014/main" id="{DCBFE932-BDD9-7BC0-BAD1-485A0CFEED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798813"/>
          </a:xfrm>
          <a:effectLst>
            <a:outerShdw blurRad="63500" dist="35921" dir="2700000" algn="ctr" rotWithShape="0">
              <a:schemeClr val="tx2">
                <a:alpha val="74998"/>
              </a:schemeClr>
            </a:outerShdw>
          </a:effectLst>
        </p:spPr>
        <p:txBody>
          <a:bodyPr anchor="t"/>
          <a:lstStyle/>
          <a:p>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So I, the L</a:t>
            </a:r>
            <a:r>
              <a:rPr lang="en-SG" sz="3200" b="1" dirty="0">
                <a:effectLst>
                  <a:glow rad="127000">
                    <a:schemeClr val="tx1"/>
                  </a:glow>
                </a:effectLst>
                <a:latin typeface="Arial" charset="0"/>
                <a:ea typeface="ＭＳ Ｐゴシック" charset="0"/>
                <a:cs typeface="ＭＳ Ｐゴシック" charset="0"/>
              </a:rPr>
              <a:t>ORD</a:t>
            </a:r>
            <a:r>
              <a:rPr lang="en-SG" sz="3600" b="1" dirty="0">
                <a:effectLst>
                  <a:glow rad="127000">
                    <a:schemeClr val="tx1"/>
                  </a:glow>
                </a:effectLst>
                <a:latin typeface="Arial" charset="0"/>
                <a:ea typeface="ＭＳ Ｐゴシック" charset="0"/>
                <a:cs typeface="ＭＳ Ｐゴシック" charset="0"/>
              </a:rPr>
              <a:t>, will make the city of Samaria a heap of ruins. </a:t>
            </a:r>
            <a:br>
              <a:rPr lang="en-SG" sz="3600" b="1" dirty="0">
                <a:effectLst>
                  <a:glow rad="127000">
                    <a:schemeClr val="tx1"/>
                  </a:glow>
                </a:effectLst>
                <a:latin typeface="Arial" charset="0"/>
                <a:ea typeface="ＭＳ Ｐゴシック" charset="0"/>
                <a:cs typeface="ＭＳ Ｐゴシック" charset="0"/>
              </a:rPr>
            </a:br>
            <a:r>
              <a:rPr lang="en-SG" sz="3600" b="1" dirty="0">
                <a:effectLst>
                  <a:glow rad="127000">
                    <a:schemeClr val="tx1"/>
                  </a:glow>
                </a:effectLst>
                <a:latin typeface="Arial" charset="0"/>
                <a:ea typeface="ＭＳ Ｐゴシック" charset="0"/>
                <a:cs typeface="ＭＳ Ｐゴシック" charset="0"/>
              </a:rPr>
              <a:t>Her streets will be </a:t>
            </a:r>
            <a:r>
              <a:rPr lang="en-SG" sz="3600" b="1" dirty="0" err="1">
                <a:effectLst>
                  <a:glow rad="127000">
                    <a:schemeClr val="tx1"/>
                  </a:glow>
                </a:effectLst>
                <a:latin typeface="Arial" charset="0"/>
                <a:ea typeface="ＭＳ Ｐゴシック" charset="0"/>
                <a:cs typeface="ＭＳ Ｐゴシック" charset="0"/>
              </a:rPr>
              <a:t>plowed</a:t>
            </a:r>
            <a:r>
              <a:rPr lang="en-SG" sz="3600" b="1" dirty="0">
                <a:effectLst>
                  <a:glow rad="127000">
                    <a:schemeClr val="tx1"/>
                  </a:glow>
                </a:effectLst>
                <a:latin typeface="Arial" charset="0"/>
                <a:ea typeface="ＭＳ Ｐゴシック" charset="0"/>
                <a:cs typeface="ＭＳ Ｐゴシック" charset="0"/>
              </a:rPr>
              <a:t> up </a:t>
            </a:r>
            <a:br>
              <a:rPr lang="en-SG" sz="3600" b="1" dirty="0">
                <a:effectLst>
                  <a:glow rad="127000">
                    <a:schemeClr val="tx1"/>
                  </a:glow>
                </a:effectLst>
                <a:latin typeface="Arial" charset="0"/>
                <a:ea typeface="ＭＳ Ｐゴシック" charset="0"/>
                <a:cs typeface="ＭＳ Ｐゴシック" charset="0"/>
              </a:rPr>
            </a:br>
            <a:r>
              <a:rPr lang="en-SG" sz="3600" b="1" dirty="0">
                <a:effectLst>
                  <a:glow rad="127000">
                    <a:schemeClr val="tx1"/>
                  </a:glow>
                </a:effectLst>
                <a:latin typeface="Arial" charset="0"/>
                <a:ea typeface="ＭＳ Ｐゴシック" charset="0"/>
                <a:cs typeface="ＭＳ Ｐゴシック" charset="0"/>
              </a:rPr>
              <a:t>for planting vineyards. </a:t>
            </a:r>
            <a:br>
              <a:rPr lang="en-SG" sz="3600" b="1" dirty="0">
                <a:effectLst>
                  <a:glow rad="127000">
                    <a:schemeClr val="tx1"/>
                  </a:glow>
                </a:effectLst>
                <a:latin typeface="Arial" charset="0"/>
                <a:ea typeface="ＭＳ Ｐゴシック" charset="0"/>
                <a:cs typeface="ＭＳ Ｐゴシック" charset="0"/>
              </a:rPr>
            </a:br>
            <a:r>
              <a:rPr lang="en-SG" sz="3600" b="1" dirty="0">
                <a:effectLst>
                  <a:glow rad="127000">
                    <a:schemeClr val="tx1"/>
                  </a:glow>
                </a:effectLst>
                <a:latin typeface="Arial" charset="0"/>
                <a:ea typeface="ＭＳ Ｐゴシック" charset="0"/>
                <a:cs typeface="ＭＳ Ｐゴシック" charset="0"/>
              </a:rPr>
              <a:t>I will roll the stones of her walls into the valley below, exposing her foundations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(Micah 1:7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231411151"/>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amaria Ivories -- Proof of the Bible? | ArmstrongInstitute.org">
            <a:extLst>
              <a:ext uri="{FF2B5EF4-FFF2-40B4-BE49-F238E27FC236}">
                <a16:creationId xmlns:a16="http://schemas.microsoft.com/office/drawing/2014/main" id="{6BF05B39-B6AF-6D2C-4494-56E83217F8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5494" y="390526"/>
            <a:ext cx="10162350" cy="6099174"/>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139514" y="29469"/>
            <a:ext cx="5004486" cy="4191743"/>
          </a:xfrm>
          <a:effectLst>
            <a:outerShdw blurRad="63500" dist="35921" dir="2700000" algn="ctr" rotWithShape="0">
              <a:schemeClr val="tx2">
                <a:alpha val="74998"/>
              </a:schemeClr>
            </a:outerShdw>
          </a:effectLst>
        </p:spPr>
        <p:txBody>
          <a:bodyPr anchor="t"/>
          <a:lstStyle/>
          <a:p>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All her carved images will be smashed. </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All her sacred treasures will be burned. </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These things were bought with the money earned by her prostitution, </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and they will now be carried away </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to pay prostitutes elsewhere</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(Micah 1:8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41072440"/>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3" name="Oval 3"/>
          <p:cNvSpPr>
            <a:spLocks noChangeArrowheads="1"/>
          </p:cNvSpPr>
          <p:nvPr/>
        </p:nvSpPr>
        <p:spPr bwMode="auto">
          <a:xfrm>
            <a:off x="1828800" y="3352800"/>
            <a:ext cx="222250" cy="220663"/>
          </a:xfrm>
          <a:prstGeom prst="ellipse">
            <a:avLst/>
          </a:prstGeom>
          <a:solidFill>
            <a:schemeClr val="bg1"/>
          </a:solidFill>
          <a:ln w="57150" cmpd="sng">
            <a:solidFill>
              <a:srgbClr val="000000"/>
            </a:solidFill>
            <a:round/>
            <a:headEnd/>
            <a:tailEnd/>
          </a:ln>
          <a:effectLst/>
        </p:spPr>
        <p:txBody>
          <a:bodyPr wrap="none" anchor="ctr"/>
          <a:lstStyle/>
          <a:p>
            <a:pPr defTabSz="914400" fontAlgn="base">
              <a:spcBef>
                <a:spcPct val="0"/>
              </a:spcBef>
              <a:spcAft>
                <a:spcPct val="0"/>
              </a:spcAft>
              <a:defRPr/>
            </a:pPr>
            <a:endParaRPr lang="en-US" sz="2400">
              <a:solidFill>
                <a:srgbClr val="000000"/>
              </a:solidFill>
              <a:effectLst>
                <a:glow rad="127000">
                  <a:srgbClr val="000000">
                    <a:alpha val="96000"/>
                  </a:srgbClr>
                </a:glow>
              </a:effectLst>
              <a:latin typeface="Arial"/>
              <a:ea typeface="ＭＳ Ｐゴシック" charset="0"/>
              <a:cs typeface="Arial"/>
            </a:endParaRPr>
          </a:p>
        </p:txBody>
      </p:sp>
      <p:sp>
        <p:nvSpPr>
          <p:cNvPr id="76804" name="Text Box 4"/>
          <p:cNvSpPr txBox="1">
            <a:spLocks noChangeArrowheads="1"/>
          </p:cNvSpPr>
          <p:nvPr/>
        </p:nvSpPr>
        <p:spPr bwMode="auto">
          <a:xfrm>
            <a:off x="838200" y="2651125"/>
            <a:ext cx="4267200" cy="701675"/>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endParaRPr lang="en-US" sz="4000" b="1">
              <a:solidFill>
                <a:srgbClr val="FFFFFF"/>
              </a:solidFill>
              <a:effectLst>
                <a:glow rad="127000">
                  <a:srgbClr val="000000">
                    <a:alpha val="96000"/>
                  </a:srgbClr>
                </a:glow>
              </a:effectLst>
              <a:latin typeface="Arial"/>
              <a:ea typeface="ＭＳ Ｐゴシック" charset="0"/>
              <a:cs typeface="Arial"/>
            </a:endParaRPr>
          </a:p>
        </p:txBody>
      </p:sp>
      <p:sp>
        <p:nvSpPr>
          <p:cNvPr id="76805" name="Text Box 5"/>
          <p:cNvSpPr txBox="1">
            <a:spLocks noChangeArrowheads="1"/>
          </p:cNvSpPr>
          <p:nvPr/>
        </p:nvSpPr>
        <p:spPr bwMode="auto">
          <a:xfrm>
            <a:off x="2743200" y="3260725"/>
            <a:ext cx="4267200" cy="701675"/>
          </a:xfrm>
          <a:prstGeom prst="rect">
            <a:avLst/>
          </a:prstGeom>
          <a:noFill/>
          <a:ln w="9525">
            <a:noFill/>
            <a:miter lim="800000"/>
            <a:headEnd/>
            <a:tailEnd/>
          </a:ln>
          <a:effectLst/>
        </p:spPr>
        <p:txBody>
          <a:bodyPr>
            <a:spAutoFit/>
          </a:bodyPr>
          <a:lstStyle/>
          <a:p>
            <a:pPr defTabSz="914400" fontAlgn="base">
              <a:spcBef>
                <a:spcPct val="50000"/>
              </a:spcBef>
              <a:spcAft>
                <a:spcPct val="0"/>
              </a:spcAft>
              <a:buFontTx/>
              <a:buChar char="•"/>
              <a:defRPr/>
            </a:pPr>
            <a:r>
              <a:rPr lang="en-US" sz="4000" b="1" dirty="0">
                <a:solidFill>
                  <a:srgbClr val="00CC99">
                    <a:lumMod val="60000"/>
                    <a:lumOff val="40000"/>
                  </a:srgbClr>
                </a:solidFill>
                <a:effectLst>
                  <a:glow rad="127000">
                    <a:srgbClr val="000000">
                      <a:alpha val="96000"/>
                    </a:srgbClr>
                  </a:glow>
                </a:effectLst>
                <a:latin typeface="Arial"/>
                <a:ea typeface="ＭＳ Ｐゴシック" charset="0"/>
                <a:cs typeface="Arial"/>
              </a:rPr>
              <a:t>Jerusalem</a:t>
            </a:r>
          </a:p>
        </p:txBody>
      </p:sp>
      <p:sp>
        <p:nvSpPr>
          <p:cNvPr id="76806" name="Text Box 6"/>
          <p:cNvSpPr txBox="1">
            <a:spLocks noChangeArrowheads="1"/>
          </p:cNvSpPr>
          <p:nvPr/>
        </p:nvSpPr>
        <p:spPr bwMode="auto">
          <a:xfrm>
            <a:off x="3276600" y="1371600"/>
            <a:ext cx="4267200" cy="769938"/>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en-US" sz="4400" b="1" dirty="0">
                <a:solidFill>
                  <a:srgbClr val="FFFF00"/>
                </a:solidFill>
                <a:effectLst>
                  <a:glow rad="127000">
                    <a:srgbClr val="000000">
                      <a:alpha val="96000"/>
                    </a:srgbClr>
                  </a:glow>
                </a:effectLst>
                <a:latin typeface="Arial"/>
                <a:ea typeface="ＭＳ Ｐゴシック" charset="0"/>
                <a:cs typeface="Arial"/>
              </a:rPr>
              <a:t>Israel</a:t>
            </a:r>
          </a:p>
        </p:txBody>
      </p:sp>
      <p:sp>
        <p:nvSpPr>
          <p:cNvPr id="76807" name="Text Box 7"/>
          <p:cNvSpPr txBox="1">
            <a:spLocks noChangeArrowheads="1"/>
          </p:cNvSpPr>
          <p:nvPr/>
        </p:nvSpPr>
        <p:spPr bwMode="auto">
          <a:xfrm>
            <a:off x="914400" y="3505200"/>
            <a:ext cx="2578100" cy="762000"/>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en-US" sz="4400" b="1" dirty="0">
                <a:solidFill>
                  <a:srgbClr val="47FFD1"/>
                </a:solidFill>
                <a:effectLst>
                  <a:glow rad="127000">
                    <a:srgbClr val="000000">
                      <a:alpha val="96000"/>
                    </a:srgbClr>
                  </a:glow>
                </a:effectLst>
                <a:latin typeface="Arial"/>
                <a:ea typeface="ＭＳ Ｐゴシック" charset="0"/>
                <a:cs typeface="Arial"/>
              </a:rPr>
              <a:t>Judah</a:t>
            </a:r>
          </a:p>
        </p:txBody>
      </p:sp>
      <p:sp>
        <p:nvSpPr>
          <p:cNvPr id="11" name="Text Box 5"/>
          <p:cNvSpPr txBox="1">
            <a:spLocks noChangeArrowheads="1"/>
          </p:cNvSpPr>
          <p:nvPr/>
        </p:nvSpPr>
        <p:spPr bwMode="auto">
          <a:xfrm>
            <a:off x="4419600" y="1981200"/>
            <a:ext cx="4267200" cy="701675"/>
          </a:xfrm>
          <a:prstGeom prst="rect">
            <a:avLst/>
          </a:prstGeom>
          <a:noFill/>
          <a:ln w="9525">
            <a:noFill/>
            <a:miter lim="800000"/>
            <a:headEnd/>
            <a:tailEnd/>
          </a:ln>
          <a:effectLst/>
        </p:spPr>
        <p:txBody>
          <a:bodyPr>
            <a:spAutoFit/>
          </a:bodyPr>
          <a:lstStyle/>
          <a:p>
            <a:pPr defTabSz="914400" fontAlgn="base">
              <a:spcBef>
                <a:spcPct val="50000"/>
              </a:spcBef>
              <a:spcAft>
                <a:spcPct val="0"/>
              </a:spcAft>
              <a:buFontTx/>
              <a:buChar char="•"/>
              <a:defRPr/>
            </a:pPr>
            <a:r>
              <a:rPr lang="en-US" sz="4000" b="1" dirty="0">
                <a:solidFill>
                  <a:srgbClr val="FFFF00"/>
                </a:solidFill>
                <a:effectLst>
                  <a:glow rad="127000">
                    <a:srgbClr val="000000">
                      <a:alpha val="96000"/>
                    </a:srgbClr>
                  </a:glow>
                </a:effectLst>
                <a:latin typeface="Arial"/>
                <a:ea typeface="ＭＳ Ｐゴシック" charset="0"/>
                <a:cs typeface="Arial"/>
              </a:rPr>
              <a:t>Samaria</a:t>
            </a:r>
          </a:p>
        </p:txBody>
      </p:sp>
      <p:sp>
        <p:nvSpPr>
          <p:cNvPr id="12" name="Text Box 5"/>
          <p:cNvSpPr txBox="1">
            <a:spLocks noChangeArrowheads="1"/>
          </p:cNvSpPr>
          <p:nvPr/>
        </p:nvSpPr>
        <p:spPr bwMode="auto">
          <a:xfrm>
            <a:off x="3886200" y="2667000"/>
            <a:ext cx="5195888" cy="830263"/>
          </a:xfrm>
          <a:prstGeom prst="rect">
            <a:avLst/>
          </a:prstGeom>
          <a:solidFill>
            <a:srgbClr val="000000"/>
          </a:solidFill>
          <a:ln w="9525">
            <a:noFill/>
            <a:miter lim="800000"/>
            <a:headEnd/>
            <a:tailEnd/>
          </a:ln>
          <a:effectLst/>
        </p:spPr>
        <p:txBody>
          <a:bodyPr>
            <a:spAutoFit/>
          </a:bodyPr>
          <a:lstStyle>
            <a:lvl1pPr marL="534988" indent="-53498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defTabSz="914400" eaLnBrk="1" fontAlgn="base" hangingPunct="1">
              <a:spcBef>
                <a:spcPct val="0"/>
              </a:spcBef>
              <a:spcAft>
                <a:spcPct val="0"/>
              </a:spcAft>
              <a:defRPr/>
            </a:pPr>
            <a:r>
              <a:rPr lang="mr-IN" altLang="ja-JP" b="1" dirty="0">
                <a:solidFill>
                  <a:srgbClr val="FFFFFF"/>
                </a:solidFill>
                <a:effectLst>
                  <a:glow rad="127000">
                    <a:srgbClr val="000000">
                      <a:alpha val="96000"/>
                    </a:srgbClr>
                  </a:glow>
                </a:effectLst>
                <a:latin typeface="Arial" charset="0"/>
                <a:cs typeface="Arial" charset="0"/>
              </a:rPr>
              <a:t>"</a:t>
            </a:r>
            <a:r>
              <a:rPr lang="en-US" b="1" dirty="0">
                <a:solidFill>
                  <a:srgbClr val="FFFFFF"/>
                </a:solidFill>
                <a:effectLst>
                  <a:glow rad="127000">
                    <a:srgbClr val="000000">
                      <a:alpha val="96000"/>
                    </a:srgbClr>
                  </a:glow>
                </a:effectLst>
                <a:latin typeface="Arial" charset="0"/>
                <a:cs typeface="Arial" charset="0"/>
              </a:rPr>
              <a:t>So I, the Lord, will make the city of </a:t>
            </a:r>
            <a:r>
              <a:rPr lang="en-US" b="1" dirty="0">
                <a:solidFill>
                  <a:srgbClr val="FFFF00"/>
                </a:solidFill>
                <a:effectLst>
                  <a:glow rad="127000">
                    <a:srgbClr val="000000">
                      <a:alpha val="96000"/>
                    </a:srgbClr>
                  </a:glow>
                </a:effectLst>
                <a:latin typeface="Arial" charset="0"/>
                <a:cs typeface="Arial" charset="0"/>
              </a:rPr>
              <a:t>Samaria</a:t>
            </a:r>
            <a:r>
              <a:rPr lang="en-US" b="1" dirty="0">
                <a:solidFill>
                  <a:srgbClr val="FFFFFF"/>
                </a:solidFill>
                <a:effectLst>
                  <a:glow rad="127000">
                    <a:srgbClr val="000000">
                      <a:alpha val="96000"/>
                    </a:srgbClr>
                  </a:glow>
                </a:effectLst>
                <a:latin typeface="Arial" charset="0"/>
                <a:cs typeface="Arial" charset="0"/>
              </a:rPr>
              <a:t> a heap of ruins…</a:t>
            </a:r>
            <a:r>
              <a:rPr lang="mr-IN" altLang="ja-JP" b="1" dirty="0">
                <a:solidFill>
                  <a:srgbClr val="FFFFFF"/>
                </a:solidFill>
                <a:effectLst>
                  <a:glow rad="127000">
                    <a:srgbClr val="000000">
                      <a:alpha val="96000"/>
                    </a:srgbClr>
                  </a:glow>
                </a:effectLst>
                <a:latin typeface="Arial" charset="0"/>
                <a:cs typeface="Arial" charset="0"/>
              </a:rPr>
              <a:t>"</a:t>
            </a:r>
            <a:r>
              <a:rPr lang="en-US" b="1" dirty="0">
                <a:solidFill>
                  <a:srgbClr val="FFFFFF"/>
                </a:solidFill>
                <a:effectLst>
                  <a:glow rad="127000">
                    <a:srgbClr val="000000">
                      <a:alpha val="96000"/>
                    </a:srgbClr>
                  </a:glow>
                </a:effectLst>
                <a:latin typeface="Arial" charset="0"/>
                <a:cs typeface="Arial" charset="0"/>
              </a:rPr>
              <a:t> (1:6)</a:t>
            </a:r>
          </a:p>
        </p:txBody>
      </p:sp>
      <p:sp>
        <p:nvSpPr>
          <p:cNvPr id="14" name="Text Box 5"/>
          <p:cNvSpPr txBox="1">
            <a:spLocks noChangeArrowheads="1"/>
          </p:cNvSpPr>
          <p:nvPr/>
        </p:nvSpPr>
        <p:spPr bwMode="auto">
          <a:xfrm>
            <a:off x="179388" y="4449763"/>
            <a:ext cx="8964612" cy="1570037"/>
          </a:xfrm>
          <a:prstGeom prst="rect">
            <a:avLst/>
          </a:prstGeom>
          <a:solidFill>
            <a:srgbClr val="000000"/>
          </a:solidFill>
          <a:ln w="9525">
            <a:noFill/>
            <a:miter lim="800000"/>
            <a:headEnd/>
            <a:tailEnd/>
          </a:ln>
          <a:effectLst/>
        </p:spPr>
        <p:txBody>
          <a:bodyPr>
            <a:spAutoFit/>
          </a:bodyPr>
          <a:lstStyle/>
          <a:p>
            <a:pPr marL="355600" indent="-355600" defTabSz="914400" fontAlgn="base">
              <a:spcBef>
                <a:spcPct val="0"/>
              </a:spcBef>
              <a:spcAft>
                <a:spcPct val="0"/>
              </a:spcAft>
              <a:defRPr/>
            </a:pPr>
            <a:r>
              <a:rPr lang="mr-IN" sz="2400" b="1" dirty="0">
                <a:solidFill>
                  <a:srgbClr val="FFFFFF"/>
                </a:solidFill>
                <a:effectLst>
                  <a:glow rad="127000">
                    <a:srgbClr val="000000">
                      <a:alpha val="96000"/>
                    </a:srgbClr>
                  </a:glow>
                </a:effectLst>
                <a:latin typeface="Arial"/>
                <a:ea typeface="ＭＳ Ｐゴシック" charset="0"/>
                <a:cs typeface="Arial"/>
              </a:rPr>
              <a:t>"</a:t>
            </a:r>
            <a:r>
              <a:rPr lang="en-US" sz="2400" b="1" dirty="0">
                <a:solidFill>
                  <a:srgbClr val="FFFFFF"/>
                </a:solidFill>
                <a:effectLst>
                  <a:glow rad="127000">
                    <a:srgbClr val="000000">
                      <a:alpha val="96000"/>
                    </a:srgbClr>
                  </a:glow>
                </a:effectLst>
                <a:latin typeface="Arial"/>
                <a:ea typeface="ＭＳ Ｐゴシック" charset="0"/>
                <a:cs typeface="Arial"/>
              </a:rPr>
              <a:t>Oh, people of </a:t>
            </a:r>
            <a:r>
              <a:rPr lang="en-US" sz="2400" b="1" dirty="0">
                <a:solidFill>
                  <a:srgbClr val="00CC99">
                    <a:lumMod val="60000"/>
                    <a:lumOff val="40000"/>
                  </a:srgbClr>
                </a:solidFill>
                <a:effectLst>
                  <a:glow rad="127000">
                    <a:srgbClr val="000000">
                      <a:alpha val="96000"/>
                    </a:srgbClr>
                  </a:glow>
                </a:effectLst>
                <a:latin typeface="Arial"/>
                <a:ea typeface="ＭＳ Ｐゴシック" charset="0"/>
                <a:cs typeface="Arial"/>
              </a:rPr>
              <a:t>Judah</a:t>
            </a:r>
            <a:r>
              <a:rPr lang="en-US" sz="2400" b="1" dirty="0">
                <a:solidFill>
                  <a:srgbClr val="FFFFFF"/>
                </a:solidFill>
                <a:effectLst>
                  <a:glow rad="127000">
                    <a:srgbClr val="000000">
                      <a:alpha val="96000"/>
                    </a:srgbClr>
                  </a:glow>
                </a:effectLst>
                <a:latin typeface="Arial"/>
                <a:ea typeface="ＭＳ Ｐゴシック" charset="0"/>
                <a:cs typeface="Arial"/>
              </a:rPr>
              <a:t>, shave your heads in sorrow,</a:t>
            </a:r>
            <a:br>
              <a:rPr lang="en-US" sz="2400" b="1" dirty="0">
                <a:solidFill>
                  <a:srgbClr val="FFFFFF"/>
                </a:solidFill>
                <a:effectLst>
                  <a:glow rad="127000">
                    <a:srgbClr val="000000">
                      <a:alpha val="96000"/>
                    </a:srgbClr>
                  </a:glow>
                </a:effectLst>
                <a:latin typeface="Arial"/>
                <a:ea typeface="ＭＳ Ｐゴシック" charset="0"/>
                <a:cs typeface="Arial"/>
              </a:rPr>
            </a:br>
            <a:r>
              <a:rPr lang="en-US" sz="2400" b="1" dirty="0">
                <a:solidFill>
                  <a:srgbClr val="FFFFFF"/>
                </a:solidFill>
                <a:effectLst>
                  <a:glow rad="127000">
                    <a:srgbClr val="000000">
                      <a:alpha val="96000"/>
                    </a:srgbClr>
                  </a:glow>
                </a:effectLst>
                <a:latin typeface="Arial"/>
                <a:ea typeface="ＭＳ Ｐゴシック" charset="0"/>
                <a:cs typeface="Arial"/>
              </a:rPr>
              <a:t>for the children you love will be snatched away.</a:t>
            </a:r>
          </a:p>
          <a:p>
            <a:pPr marL="355600" indent="-355600" defTabSz="914400" fontAlgn="base">
              <a:spcBef>
                <a:spcPct val="0"/>
              </a:spcBef>
              <a:spcAft>
                <a:spcPct val="0"/>
              </a:spcAft>
              <a:defRPr/>
            </a:pPr>
            <a:r>
              <a:rPr lang="en-US" sz="2400" b="1" dirty="0">
                <a:solidFill>
                  <a:srgbClr val="FFFFFF"/>
                </a:solidFill>
                <a:effectLst>
                  <a:glow rad="127000">
                    <a:srgbClr val="000000">
                      <a:alpha val="96000"/>
                    </a:srgbClr>
                  </a:glow>
                </a:effectLst>
                <a:latin typeface="Arial"/>
                <a:ea typeface="ＭＳ Ｐゴシック" charset="0"/>
                <a:cs typeface="Arial"/>
              </a:rPr>
              <a:t>Make yourselves as bald as a vulture,</a:t>
            </a:r>
            <a:br>
              <a:rPr lang="en-US" sz="2400" b="1" dirty="0">
                <a:solidFill>
                  <a:srgbClr val="FFFFFF"/>
                </a:solidFill>
                <a:effectLst>
                  <a:glow rad="127000">
                    <a:srgbClr val="000000">
                      <a:alpha val="96000"/>
                    </a:srgbClr>
                  </a:glow>
                </a:effectLst>
                <a:latin typeface="Arial"/>
                <a:ea typeface="ＭＳ Ｐゴシック" charset="0"/>
                <a:cs typeface="Arial"/>
              </a:rPr>
            </a:br>
            <a:r>
              <a:rPr lang="en-US" sz="2400" b="1" dirty="0">
                <a:solidFill>
                  <a:srgbClr val="FFFFFF"/>
                </a:solidFill>
                <a:effectLst>
                  <a:glow rad="127000">
                    <a:srgbClr val="000000">
                      <a:alpha val="96000"/>
                    </a:srgbClr>
                  </a:glow>
                </a:effectLst>
                <a:latin typeface="Arial"/>
                <a:ea typeface="ＭＳ Ｐゴシック" charset="0"/>
                <a:cs typeface="Arial"/>
              </a:rPr>
              <a:t>for your little ones will be exiled to distant lands</a:t>
            </a:r>
            <a:r>
              <a:rPr lang="mr-IN" sz="2400" b="1" dirty="0">
                <a:solidFill>
                  <a:srgbClr val="FFFFFF"/>
                </a:solidFill>
                <a:effectLst>
                  <a:glow rad="127000">
                    <a:srgbClr val="000000">
                      <a:alpha val="96000"/>
                    </a:srgbClr>
                  </a:glow>
                </a:effectLst>
                <a:latin typeface="Arial"/>
                <a:ea typeface="ＭＳ Ｐゴシック" charset="0"/>
                <a:cs typeface="Arial"/>
              </a:rPr>
              <a:t>"</a:t>
            </a:r>
            <a:r>
              <a:rPr lang="en-US" sz="2400" b="1" dirty="0">
                <a:solidFill>
                  <a:srgbClr val="FFFFFF"/>
                </a:solidFill>
                <a:effectLst>
                  <a:glow rad="127000">
                    <a:srgbClr val="000000">
                      <a:alpha val="96000"/>
                    </a:srgbClr>
                  </a:glow>
                </a:effectLst>
                <a:latin typeface="Arial"/>
                <a:ea typeface="ＭＳ Ｐゴシック" charset="0"/>
                <a:cs typeface="Arial"/>
              </a:rPr>
              <a:t> (1:16).</a:t>
            </a:r>
          </a:p>
        </p:txBody>
      </p:sp>
      <p:sp>
        <p:nvSpPr>
          <p:cNvPr id="76808" name="Rectangle 8"/>
          <p:cNvSpPr>
            <a:spLocks noGrp="1" noChangeArrowheads="1"/>
          </p:cNvSpPr>
          <p:nvPr>
            <p:ph type="title" idx="4294967295"/>
          </p:nvPr>
        </p:nvSpPr>
        <p:spPr>
          <a:xfrm>
            <a:off x="0" y="2667000"/>
            <a:ext cx="4067175" cy="762000"/>
          </a:xfrm>
        </p:spPr>
        <p:txBody>
          <a:bodyPr/>
          <a:lstStyle/>
          <a:p>
            <a:pPr algn="l" eaLnBrk="1" hangingPunct="1">
              <a:defRPr/>
            </a:pPr>
            <a:r>
              <a:rPr lang="en-US" sz="4000" dirty="0" err="1">
                <a:effectLst>
                  <a:glow rad="127000">
                    <a:schemeClr val="tx1">
                      <a:alpha val="96000"/>
                    </a:schemeClr>
                  </a:glow>
                </a:effectLst>
                <a:latin typeface="Arial" charset="0"/>
                <a:ea typeface="ＭＳ Ｐゴシック" charset="0"/>
              </a:rPr>
              <a:t>Moresheth-gath</a:t>
            </a:r>
            <a:endParaRPr lang="en-US" dirty="0">
              <a:effectLst>
                <a:glow rad="127000">
                  <a:schemeClr val="tx1">
                    <a:alpha val="96000"/>
                  </a:schemeClr>
                </a:glow>
              </a:effectLst>
              <a:latin typeface="Arial" charset="0"/>
              <a:ea typeface="ＭＳ Ｐゴシック" charset="0"/>
            </a:endParaRPr>
          </a:p>
        </p:txBody>
      </p:sp>
    </p:spTree>
    <p:extLst>
      <p:ext uri="{BB962C8B-B14F-4D97-AF65-F5344CB8AC3E}">
        <p14:creationId xmlns:p14="http://schemas.microsoft.com/office/powerpoint/2010/main" val="71258888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33600" y="609600"/>
            <a:ext cx="4191000" cy="2708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594" name="Rectangle 3"/>
          <p:cNvSpPr>
            <a:spLocks noChangeArrowheads="1"/>
          </p:cNvSpPr>
          <p:nvPr/>
        </p:nvSpPr>
        <p:spPr bwMode="auto">
          <a:xfrm>
            <a:off x="0" y="3276600"/>
            <a:ext cx="91440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sz="1200">
                <a:solidFill>
                  <a:srgbClr val="000000"/>
                </a:solidFill>
                <a:latin typeface="Times New Roman" charset="0"/>
                <a:ea typeface="ＭＳ Ｐゴシック" charset="0"/>
                <a:cs typeface="Times New Roman" charset="0"/>
              </a:rPr>
              <a:t>Judgment for Exploitation</a:t>
            </a:r>
            <a:r>
              <a:rPr lang="en-US" sz="1400">
                <a:solidFill>
                  <a:srgbClr val="000000"/>
                </a:solidFill>
                <a:latin typeface="Times New Roman" charset="0"/>
                <a:ea typeface="ＭＳ Ｐゴシック" charset="0"/>
                <a:cs typeface="Times New Roman" charset="0"/>
              </a:rPr>
              <a:t> </a:t>
            </a:r>
            <a:endParaRPr lang="en-US" sz="2400">
              <a:solidFill>
                <a:srgbClr val="000000"/>
              </a:solidFill>
              <a:latin typeface="Times New Roman" charset="0"/>
              <a:ea typeface="ＭＳ Ｐゴシック" charset="0"/>
              <a:cs typeface="Times New Roman" charset="0"/>
            </a:endParaRPr>
          </a:p>
        </p:txBody>
      </p:sp>
      <p:sp>
        <p:nvSpPr>
          <p:cNvPr id="110595" name="Rectangle 4"/>
          <p:cNvSpPr>
            <a:spLocks noChangeArrowheads="1"/>
          </p:cNvSpPr>
          <p:nvPr/>
        </p:nvSpPr>
        <p:spPr bwMode="auto">
          <a:xfrm>
            <a:off x="0" y="3276600"/>
            <a:ext cx="91440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sz="1200">
                <a:solidFill>
                  <a:srgbClr val="000000"/>
                </a:solidFill>
                <a:latin typeface="Times New Roman" charset="0"/>
                <a:ea typeface="ＭＳ Ｐゴシック" charset="0"/>
                <a:cs typeface="Times New Roman" charset="0"/>
              </a:rPr>
              <a:t>Judgment for Exploitation</a:t>
            </a:r>
            <a:r>
              <a:rPr lang="en-US" sz="1400">
                <a:solidFill>
                  <a:srgbClr val="000000"/>
                </a:solidFill>
                <a:latin typeface="Times New Roman" charset="0"/>
                <a:ea typeface="ＭＳ Ｐゴシック" charset="0"/>
                <a:cs typeface="Times New Roman" charset="0"/>
              </a:rPr>
              <a:t> </a:t>
            </a:r>
            <a:endParaRPr lang="en-US" sz="2400">
              <a:solidFill>
                <a:srgbClr val="000000"/>
              </a:solidFill>
              <a:latin typeface="Times New Roman" charset="0"/>
              <a:ea typeface="ＭＳ Ｐゴシック" charset="0"/>
              <a:cs typeface="Times New Roman" charset="0"/>
            </a:endParaRPr>
          </a:p>
        </p:txBody>
      </p:sp>
      <p:grpSp>
        <p:nvGrpSpPr>
          <p:cNvPr id="2" name="Group 5"/>
          <p:cNvGrpSpPr>
            <a:grpSpLocks/>
          </p:cNvGrpSpPr>
          <p:nvPr/>
        </p:nvGrpSpPr>
        <p:grpSpPr bwMode="auto">
          <a:xfrm>
            <a:off x="1674813" y="3429000"/>
            <a:ext cx="6162675" cy="1628775"/>
            <a:chOff x="1007" y="2496"/>
            <a:chExt cx="3882" cy="1026"/>
          </a:xfrm>
        </p:grpSpPr>
        <p:pic>
          <p:nvPicPr>
            <p:cNvPr id="110600" name="Picture 6"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2400" y="2496"/>
              <a:ext cx="327" cy="9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63" name="Text Box 7"/>
            <p:cNvSpPr txBox="1">
              <a:spLocks noChangeArrowheads="1"/>
            </p:cNvSpPr>
            <p:nvPr/>
          </p:nvSpPr>
          <p:spPr bwMode="auto">
            <a:xfrm>
              <a:off x="1007" y="2542"/>
              <a:ext cx="3882" cy="98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sz="9600" dirty="0">
                  <a:solidFill>
                    <a:srgbClr val="000000"/>
                  </a:solidFill>
                  <a:latin typeface="Bwhebb" charset="0"/>
                  <a:cs typeface="Times New Roman" charset="0"/>
                </a:rPr>
                <a:t>hk</a:t>
              </a:r>
              <a:r>
                <a:rPr lang="fr-FR" sz="9600" dirty="0">
                  <a:solidFill>
                    <a:srgbClr val="000000"/>
                  </a:solidFill>
                  <a:latin typeface="Bwhebb" charset="0"/>
                  <a:cs typeface="Times New Roman" charset="0"/>
                </a:rPr>
                <a:t>'</a:t>
              </a:r>
              <a:r>
                <a:rPr lang="en-US" sz="9600" dirty="0">
                  <a:solidFill>
                    <a:srgbClr val="000000"/>
                  </a:solidFill>
                  <a:latin typeface="Bwhebb" charset="0"/>
                  <a:cs typeface="Times New Roman" charset="0"/>
                </a:rPr>
                <a:t>ymi</a:t>
              </a:r>
              <a:r>
                <a:rPr lang="en-US" sz="9600" dirty="0">
                  <a:solidFill>
                    <a:srgbClr val="FFFFFF"/>
                  </a:solidFill>
                  <a:latin typeface="Bwhebb" charset="0"/>
                  <a:cs typeface="Times New Roman" charset="0"/>
                </a:rPr>
                <a:t>  </a:t>
              </a:r>
              <a:r>
                <a:rPr lang="en-US" sz="9600" dirty="0">
                  <a:solidFill>
                    <a:srgbClr val="000000"/>
                  </a:solidFill>
                  <a:ea typeface="Times New Roman" charset="0"/>
                  <a:cs typeface="Times New Roman" charset="0"/>
                </a:rPr>
                <a:t>Micah</a:t>
              </a:r>
              <a:endParaRPr lang="en-US" sz="9600" dirty="0">
                <a:solidFill>
                  <a:srgbClr val="FFFFFF"/>
                </a:solidFill>
                <a:ea typeface="Times New Roman" charset="0"/>
                <a:cs typeface="Times New Roman" charset="0"/>
              </a:endParaRPr>
            </a:p>
          </p:txBody>
        </p:sp>
      </p:grpSp>
      <p:pic>
        <p:nvPicPr>
          <p:cNvPr id="110597" name="Picture 8" descr="glassclock"/>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6804025" y="1484313"/>
            <a:ext cx="1752600" cy="1260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9" name="Rectangle 9"/>
          <p:cNvSpPr>
            <a:spLocks noGrp="1" noChangeArrowheads="1"/>
          </p:cNvSpPr>
          <p:nvPr>
            <p:ph type="title" idx="4294967295"/>
          </p:nvPr>
        </p:nvSpPr>
        <p:spPr>
          <a:xfrm>
            <a:off x="-533399" y="4076700"/>
            <a:ext cx="8839200" cy="1676400"/>
          </a:xfrm>
        </p:spPr>
        <p:txBody>
          <a:bodyPr/>
          <a:lstStyle/>
          <a:p>
            <a:pPr algn="r" eaLnBrk="1" hangingPunct="1">
              <a:defRPr/>
            </a:pPr>
            <a:r>
              <a:rPr lang="en-US" sz="7200" dirty="0">
                <a:effectLst>
                  <a:outerShdw blurRad="50800" dist="38100" dir="2700000">
                    <a:srgbClr val="000000">
                      <a:alpha val="43000"/>
                    </a:srgbClr>
                  </a:outerShdw>
                </a:effectLst>
                <a:latin typeface="Bwhebb" charset="0"/>
                <a:ea typeface="ＭＳ Ｐゴシック" charset="0"/>
                <a:cs typeface="Times New Roman" charset="0"/>
              </a:rPr>
              <a:t>hk</a:t>
            </a:r>
            <a:r>
              <a:rPr lang="fr-FR" sz="7200" dirty="0">
                <a:effectLst>
                  <a:outerShdw blurRad="50800" dist="38100" dir="2700000">
                    <a:srgbClr val="000000">
                      <a:alpha val="43000"/>
                    </a:srgbClr>
                  </a:outerShdw>
                </a:effectLst>
                <a:latin typeface="Bwhebb" charset="0"/>
                <a:ea typeface="ＭＳ Ｐゴシック" charset="0"/>
                <a:cs typeface="Times New Roman" charset="0"/>
              </a:rPr>
              <a:t>'</a:t>
            </a:r>
            <a:r>
              <a:rPr lang="en-US" sz="7200" dirty="0">
                <a:effectLst>
                  <a:outerShdw blurRad="50800" dist="38100" dir="2700000">
                    <a:srgbClr val="000000">
                      <a:alpha val="43000"/>
                    </a:srgbClr>
                  </a:outerShdw>
                </a:effectLst>
                <a:latin typeface="Bwhebb" charset="0"/>
                <a:ea typeface="ＭＳ Ｐゴシック" charset="0"/>
                <a:cs typeface="Times New Roman" charset="0"/>
              </a:rPr>
              <a:t>ymi</a:t>
            </a:r>
            <a:r>
              <a:rPr lang="en-US" sz="7200" dirty="0">
                <a:effectLst>
                  <a:outerShdw blurRad="50800" dist="38100" dir="2700000" algn="tl">
                    <a:srgbClr val="000000">
                      <a:alpha val="43000"/>
                    </a:srgbClr>
                  </a:outerShdw>
                </a:effectLst>
                <a:latin typeface="Bwhebb" charset="0"/>
                <a:ea typeface="ＭＳ Ｐゴシック" charset="0"/>
                <a:cs typeface="Times New Roman" charset="0"/>
              </a:rPr>
              <a:t>   </a:t>
            </a:r>
            <a:r>
              <a:rPr lang="en-US" sz="7200" dirty="0">
                <a:effectLst>
                  <a:outerShdw blurRad="50800" dist="38100" dir="2700000" algn="tl">
                    <a:srgbClr val="000000">
                      <a:alpha val="43000"/>
                    </a:srgbClr>
                  </a:outerShdw>
                </a:effectLst>
                <a:latin typeface="Capitals" charset="0"/>
                <a:ea typeface="ＭＳ Ｐゴシック" charset="0"/>
                <a:cs typeface="Capitals" charset="0"/>
              </a:rPr>
              <a:t>Micah's Lament</a:t>
            </a:r>
            <a:endParaRPr lang="en-US" sz="3200" dirty="0">
              <a:effectLst>
                <a:outerShdw blurRad="50800" dist="38100" dir="2700000" algn="tl">
                  <a:srgbClr val="000000">
                    <a:alpha val="43000"/>
                  </a:srgbClr>
                </a:outerShdw>
              </a:effectLst>
              <a:latin typeface="Capitals" charset="0"/>
              <a:ea typeface="ＭＳ Ｐゴシック" charset="0"/>
              <a:cs typeface="Capitals" charset="0"/>
            </a:endParaRPr>
          </a:p>
        </p:txBody>
      </p:sp>
      <p:pic>
        <p:nvPicPr>
          <p:cNvPr id="3" name="Picture 2" descr="Screen Shot 2016-06-29 at 6.49.32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3420" y="3717032"/>
            <a:ext cx="3238500" cy="1790700"/>
          </a:xfrm>
          <a:prstGeom prst="rect">
            <a:avLst/>
          </a:prstGeom>
        </p:spPr>
      </p:pic>
    </p:spTree>
    <p:extLst>
      <p:ext uri="{BB962C8B-B14F-4D97-AF65-F5344CB8AC3E}">
        <p14:creationId xmlns:p14="http://schemas.microsoft.com/office/powerpoint/2010/main" val="1347335868"/>
      </p:ext>
    </p:extLst>
  </p:cSld>
  <p:clrMapOvr>
    <a:masterClrMapping/>
  </p:clrMapOvr>
  <p:transition>
    <p:fade thruBlk="1"/>
  </p:transition>
</p:sld>
</file>

<file path=ppt/slides/slide7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en-US" sz="3200" b="1" i="1" dirty="0">
                <a:effectLst>
                  <a:glow rad="876300">
                    <a:schemeClr val="tx1"/>
                  </a:glow>
                </a:effectLst>
                <a:latin typeface="Arial" charset="0"/>
                <a:ea typeface="ＭＳ Ｐゴシック" charset="0"/>
                <a:cs typeface="ＭＳ Ｐゴシック" charset="0"/>
              </a:rPr>
              <a:t>Structure of Micah</a:t>
            </a: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Judgment</a:t>
            </a: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Hope</a:t>
            </a: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1:8-16</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400" b="1" i="1" dirty="0">
                <a:effectLst/>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
        <p:nvSpPr>
          <p:cNvPr id="21" name="Rectangle 2"/>
          <p:cNvSpPr txBox="1">
            <a:spLocks noChangeArrowheads="1"/>
          </p:cNvSpPr>
          <p:nvPr/>
        </p:nvSpPr>
        <p:spPr bwMode="auto">
          <a:xfrm>
            <a:off x="3598172" y="1352592"/>
            <a:ext cx="5545827" cy="4354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Therefore, I will mourn and lament. </a:t>
            </a:r>
          </a:p>
          <a:p>
            <a:pPr>
              <a:defRPr/>
            </a:pPr>
            <a:r>
              <a:rPr lang="en-US" sz="3600" b="1" dirty="0">
                <a:effectLst>
                  <a:glow rad="127000">
                    <a:schemeClr val="tx1"/>
                  </a:glow>
                </a:effectLst>
                <a:latin typeface="Arial" charset="0"/>
                <a:ea typeface="ＭＳ Ｐゴシック" charset="0"/>
                <a:cs typeface="ＭＳ Ｐゴシック" charset="0"/>
              </a:rPr>
              <a:t>		 I will walk around barefoot and naked. </a:t>
            </a:r>
          </a:p>
          <a:p>
            <a:pPr>
              <a:defRPr/>
            </a:pPr>
            <a:r>
              <a:rPr lang="en-US" sz="3600" b="1" dirty="0">
                <a:effectLst>
                  <a:glow rad="127000">
                    <a:schemeClr val="tx1"/>
                  </a:glow>
                </a:effectLst>
                <a:latin typeface="Arial" charset="0"/>
                <a:ea typeface="ＭＳ Ｐゴシック" charset="0"/>
                <a:cs typeface="ＭＳ Ｐゴシック" charset="0"/>
              </a:rPr>
              <a:t>	 I will howl like a jackal </a:t>
            </a:r>
          </a:p>
          <a:p>
            <a:pPr>
              <a:defRPr/>
            </a:pPr>
            <a:r>
              <a:rPr lang="en-US" sz="3600" b="1" dirty="0">
                <a:effectLst>
                  <a:glow rad="127000">
                    <a:schemeClr val="tx1"/>
                  </a:glow>
                </a:effectLst>
                <a:latin typeface="Arial" charset="0"/>
                <a:ea typeface="ＭＳ Ｐゴシック" charset="0"/>
                <a:cs typeface="ＭＳ Ｐゴシック" charset="0"/>
              </a:rPr>
              <a:t>		 and moan like an owl</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54926562"/>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7200" b="1" dirty="0">
                <a:solidFill>
                  <a:srgbClr val="FFFFFF"/>
                </a:solidFill>
                <a:effectLst>
                  <a:glow rad="127000">
                    <a:srgbClr val="000000"/>
                  </a:glow>
                </a:effectLst>
                <a:latin typeface="Arial" charset="0"/>
                <a:ea typeface="ＭＳ Ｐゴシック" charset="0"/>
                <a:cs typeface="ＭＳ Ｐゴシック" charset="0"/>
              </a:rPr>
              <a:t>Exploitation</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Micah</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615</a:t>
            </a:r>
          </a:p>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1677254623"/>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Micah 2</a:t>
            </a:r>
          </a:p>
        </p:txBody>
      </p:sp>
    </p:spTree>
    <p:extLst>
      <p:ext uri="{BB962C8B-B14F-4D97-AF65-F5344CB8AC3E}">
        <p14:creationId xmlns:p14="http://schemas.microsoft.com/office/powerpoint/2010/main" val="1711998939"/>
      </p:ext>
    </p:extLst>
  </p:cSld>
  <p:clrMapOvr>
    <a:overrideClrMapping bg1="lt1" tx1="dk1" bg2="lt2" tx2="dk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en-US" sz="3200" b="1" i="1" dirty="0">
                <a:effectLst>
                  <a:glow rad="876300">
                    <a:schemeClr val="tx1"/>
                  </a:glow>
                </a:effectLst>
                <a:latin typeface="Arial" charset="0"/>
                <a:ea typeface="ＭＳ Ｐゴシック" charset="0"/>
                <a:cs typeface="ＭＳ Ｐゴシック" charset="0"/>
              </a:rPr>
              <a:t>Structure of Micah</a:t>
            </a: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Judgment</a:t>
            </a: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Hope</a:t>
            </a: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2:1-5</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400" b="1" i="1" dirty="0">
                <a:effectLst/>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389780050"/>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65100"/>
            <a:ext cx="9144000" cy="65151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79881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What sorrow awaits you who lie awake at night, thinking up evil plans. You rise at dawn and hurry to carry them out, simply because you have the power to do so. </a:t>
            </a:r>
            <a:r>
              <a:rPr lang="en-US" sz="3600" b="1" baseline="30000" dirty="0">
                <a:effectLst>
                  <a:glow rad="127000">
                    <a:schemeClr val="tx1"/>
                  </a:glow>
                </a:effectLst>
                <a:latin typeface="Arial" charset="0"/>
                <a:ea typeface="ＭＳ Ｐゴシック" charset="0"/>
                <a:cs typeface="ＭＳ Ｐゴシック" charset="0"/>
              </a:rPr>
              <a:t>2</a:t>
            </a:r>
            <a:r>
              <a:rPr lang="en-US" sz="3600" b="1" dirty="0">
                <a:effectLst>
                  <a:glow rad="127000">
                    <a:schemeClr val="tx1"/>
                  </a:glow>
                </a:effectLst>
                <a:latin typeface="Arial" charset="0"/>
                <a:ea typeface="ＭＳ Ｐゴシック" charset="0"/>
                <a:cs typeface="ＭＳ Ｐゴシック" charset="0"/>
              </a:rPr>
              <a:t>When you want a piece of land, you find a way to seize it. When you want someone’s house, you take it by fraud and violence. You cheat a man of his property, stealing his family’s inheritance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(Micah 2:1-2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088018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blinds(horizontal)">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 will follow chastisement from Judah's sin with redemption from exile (4:10; 5:6) accompanied by wonders as in the Exodus (7:15). </a:t>
            </a:r>
          </a:p>
        </p:txBody>
      </p:sp>
      <p:sp>
        <p:nvSpPr>
          <p:cNvPr id="7" name="Text Box 3"/>
          <p:cNvSpPr txBox="1">
            <a:spLocks noChangeArrowheads="1"/>
          </p:cNvSpPr>
          <p:nvPr/>
        </p:nvSpPr>
        <p:spPr bwMode="auto">
          <a:xfrm>
            <a:off x="7985817" y="44450"/>
            <a:ext cx="10532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r>
              <a:rPr lang="en-US" b="1" dirty="0">
                <a:solidFill>
                  <a:srgbClr val="FFFFFF"/>
                </a:solidFill>
                <a:cs typeface="Arial" charset="0"/>
              </a:rPr>
              <a:t>347d</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Micah</a:t>
            </a:r>
          </a:p>
        </p:txBody>
      </p:sp>
    </p:spTree>
    <p:extLst>
      <p:ext uri="{BB962C8B-B14F-4D97-AF65-F5344CB8AC3E}">
        <p14:creationId xmlns:p14="http://schemas.microsoft.com/office/powerpoint/2010/main" val="6067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798813"/>
          </a:xfrm>
          <a:effectLst>
            <a:outerShdw blurRad="63500" dist="35921" dir="2700000" algn="ctr" rotWithShape="0">
              <a:schemeClr val="tx2">
                <a:alpha val="74998"/>
              </a:schemeClr>
            </a:outerShdw>
          </a:effectLst>
        </p:spPr>
        <p:txBody>
          <a:bodyPr anchor="t"/>
          <a:lstStyle/>
          <a:p>
            <a:r>
              <a:rPr lang="ru-RU" sz="3600" b="1" dirty="0">
                <a:effectLst>
                  <a:glow rad="127000">
                    <a:schemeClr val="tx1"/>
                  </a:glow>
                </a:effectLst>
                <a:latin typeface="Arial" charset="0"/>
                <a:ea typeface="ＭＳ Ｐゴシック" charset="0"/>
                <a:cs typeface="ＭＳ Ｐゴシック" charset="0"/>
              </a:rPr>
              <a:t>"</a:t>
            </a:r>
            <a:r>
              <a:rPr lang="en-SG" sz="3600" b="1">
                <a:effectLst>
                  <a:glow rad="127000">
                    <a:schemeClr val="tx1"/>
                  </a:glow>
                </a:effectLst>
                <a:latin typeface="Arial" charset="0"/>
                <a:ea typeface="ＭＳ Ｐゴシック" charset="0"/>
                <a:cs typeface="ＭＳ Ｐゴシック" charset="0"/>
              </a:rPr>
              <a:t>But this is what the L</a:t>
            </a:r>
            <a:r>
              <a:rPr lang="en-SG" sz="3200" b="1">
                <a:effectLst>
                  <a:glow rad="127000">
                    <a:schemeClr val="tx1"/>
                  </a:glow>
                </a:effectLst>
                <a:latin typeface="Arial" charset="0"/>
                <a:ea typeface="ＭＳ Ｐゴシック" charset="0"/>
                <a:cs typeface="ＭＳ Ｐゴシック" charset="0"/>
              </a:rPr>
              <a:t>ORD</a:t>
            </a:r>
            <a:r>
              <a:rPr lang="en-SG" sz="3600" b="1">
                <a:effectLst>
                  <a:glow rad="127000">
                    <a:schemeClr val="tx1"/>
                  </a:glow>
                </a:effectLst>
                <a:latin typeface="Arial" charset="0"/>
                <a:ea typeface="ＭＳ Ｐゴシック" charset="0"/>
                <a:cs typeface="ＭＳ Ｐゴシック" charset="0"/>
              </a:rPr>
              <a:t> says: </a:t>
            </a:r>
            <a:br>
              <a:rPr lang="en-SG" sz="3600" b="1">
                <a:effectLst>
                  <a:glow rad="127000">
                    <a:schemeClr val="tx1"/>
                  </a:glow>
                </a:effectLst>
                <a:latin typeface="Arial" charset="0"/>
                <a:ea typeface="ＭＳ Ｐゴシック" charset="0"/>
                <a:cs typeface="ＭＳ Ｐゴシック" charset="0"/>
              </a:rPr>
            </a:br>
            <a:r>
              <a:rPr lang="en-SG" sz="3600" b="1">
                <a:effectLst>
                  <a:glow rad="127000">
                    <a:schemeClr val="tx1"/>
                  </a:glow>
                </a:effectLst>
                <a:latin typeface="Arial" charset="0"/>
                <a:ea typeface="ＭＳ Ｐゴシック" charset="0"/>
                <a:cs typeface="ＭＳ Ｐゴシック" charset="0"/>
              </a:rPr>
              <a:t>'I will reward your evil with evil; </a:t>
            </a:r>
            <a:br>
              <a:rPr lang="en-SG" sz="3600" b="1">
                <a:effectLst>
                  <a:glow rad="127000">
                    <a:schemeClr val="tx1"/>
                  </a:glow>
                </a:effectLst>
                <a:latin typeface="Arial" charset="0"/>
                <a:ea typeface="ＭＳ Ｐゴシック" charset="0"/>
                <a:cs typeface="ＭＳ Ｐゴシック" charset="0"/>
              </a:rPr>
            </a:br>
            <a:r>
              <a:rPr lang="en-SG" sz="3600" b="1">
                <a:effectLst>
                  <a:glow rad="127000">
                    <a:schemeClr val="tx1"/>
                  </a:glow>
                </a:effectLst>
                <a:latin typeface="Arial" charset="0"/>
                <a:ea typeface="ＭＳ Ｐゴシック" charset="0"/>
                <a:cs typeface="ＭＳ Ｐゴシック" charset="0"/>
              </a:rPr>
              <a:t>you won’t be able to pull your neck out of the noose. </a:t>
            </a:r>
            <a:br>
              <a:rPr lang="en-SG" sz="3600" b="1">
                <a:effectLst>
                  <a:glow rad="127000">
                    <a:schemeClr val="tx1"/>
                  </a:glow>
                </a:effectLst>
                <a:latin typeface="Arial" charset="0"/>
                <a:ea typeface="ＭＳ Ｐゴシック" charset="0"/>
                <a:cs typeface="ＭＳ Ｐゴシック" charset="0"/>
              </a:rPr>
            </a:br>
            <a:r>
              <a:rPr lang="en-SG" sz="3600" b="1">
                <a:effectLst>
                  <a:glow rad="127000">
                    <a:schemeClr val="tx1"/>
                  </a:glow>
                </a:effectLst>
                <a:latin typeface="Arial" charset="0"/>
                <a:ea typeface="ＭＳ Ｐゴシック" charset="0"/>
                <a:cs typeface="ＭＳ Ｐゴシック" charset="0"/>
              </a:rPr>
              <a:t>You will no longer walk around proudly, </a:t>
            </a:r>
            <a:br>
              <a:rPr lang="en-SG" sz="3600" b="1">
                <a:effectLst>
                  <a:glow rad="127000">
                    <a:schemeClr val="tx1"/>
                  </a:glow>
                </a:effectLst>
                <a:latin typeface="Arial" charset="0"/>
                <a:ea typeface="ＭＳ Ｐゴシック" charset="0"/>
                <a:cs typeface="ＭＳ Ｐゴシック" charset="0"/>
              </a:rPr>
            </a:br>
            <a:r>
              <a:rPr lang="en-SG" sz="3600" b="1">
                <a:effectLst>
                  <a:glow rad="127000">
                    <a:schemeClr val="tx1"/>
                  </a:glow>
                </a:effectLst>
                <a:latin typeface="Arial" charset="0"/>
                <a:ea typeface="ＭＳ Ｐゴシック" charset="0"/>
                <a:cs typeface="ＭＳ Ｐゴシック" charset="0"/>
              </a:rPr>
              <a:t>for it will be a terrible time'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(Micah 2:3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22241826"/>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143613"/>
          </a:xfrm>
          <a:effectLst>
            <a:outerShdw blurRad="63500" dist="35921" dir="2700000" algn="ctr" rotWithShape="0">
              <a:schemeClr val="tx2">
                <a:alpha val="74998"/>
              </a:schemeClr>
            </a:outerShdw>
          </a:effectLst>
        </p:spPr>
        <p:txBody>
          <a:bodyPr anchor="t"/>
          <a:lstStyle/>
          <a:p>
            <a:r>
              <a:rPr lang="ru-RU" sz="3600" b="1" dirty="0">
                <a:effectLst>
                  <a:glow rad="127000">
                    <a:schemeClr val="tx1"/>
                  </a:glow>
                </a:effectLst>
                <a:latin typeface="Arial" charset="0"/>
                <a:ea typeface="ＭＳ Ｐゴシック" charset="0"/>
                <a:cs typeface="ＭＳ Ｐゴシック" charset="0"/>
              </a:rPr>
              <a:t>"</a:t>
            </a:r>
            <a:r>
              <a:rPr lang="en-SG" sz="3600" b="1">
                <a:effectLst>
                  <a:glow rad="127000">
                    <a:schemeClr val="tx1"/>
                  </a:glow>
                </a:effectLst>
                <a:latin typeface="Arial" charset="0"/>
                <a:ea typeface="ＭＳ Ｐゴシック" charset="0"/>
                <a:cs typeface="ＭＳ Ｐゴシック" charset="0"/>
              </a:rPr>
              <a:t>In that day your enemies will make fun of you by singing this song of despair about you: </a:t>
            </a:r>
            <a:br>
              <a:rPr lang="en-SG" sz="3600" b="1">
                <a:effectLst>
                  <a:glow rad="127000">
                    <a:schemeClr val="tx1"/>
                  </a:glow>
                </a:effectLst>
                <a:latin typeface="Arial" charset="0"/>
                <a:ea typeface="ＭＳ Ｐゴシック" charset="0"/>
                <a:cs typeface="ＭＳ Ｐゴシック" charset="0"/>
              </a:rPr>
            </a:br>
            <a:r>
              <a:rPr lang="en-SG" sz="3600" b="1">
                <a:effectLst>
                  <a:glow rad="127000">
                    <a:schemeClr val="tx1"/>
                  </a:glow>
                </a:effectLst>
                <a:latin typeface="Arial" charset="0"/>
                <a:ea typeface="ＭＳ Ｐゴシック" charset="0"/>
                <a:cs typeface="ＭＳ Ｐゴシック" charset="0"/>
              </a:rPr>
              <a:t> 'We are finished, completely ruined! </a:t>
            </a:r>
            <a:br>
              <a:rPr lang="en-SG" sz="3600" b="1">
                <a:effectLst>
                  <a:glow rad="127000">
                    <a:schemeClr val="tx1"/>
                  </a:glow>
                </a:effectLst>
                <a:latin typeface="Arial" charset="0"/>
                <a:ea typeface="ＭＳ Ｐゴシック" charset="0"/>
                <a:cs typeface="ＭＳ Ｐゴシック" charset="0"/>
              </a:rPr>
            </a:br>
            <a:r>
              <a:rPr lang="en-SG" sz="3600" b="1">
                <a:effectLst>
                  <a:glow rad="127000">
                    <a:schemeClr val="tx1"/>
                  </a:glow>
                </a:effectLst>
                <a:latin typeface="Arial" charset="0"/>
                <a:ea typeface="ＭＳ Ｐゴシック" charset="0"/>
                <a:cs typeface="ＭＳ Ｐゴシック" charset="0"/>
              </a:rPr>
              <a:t>God has confiscated our land, </a:t>
            </a:r>
            <a:br>
              <a:rPr lang="en-SG" sz="3600" b="1">
                <a:effectLst>
                  <a:glow rad="127000">
                    <a:schemeClr val="tx1"/>
                  </a:glow>
                </a:effectLst>
                <a:latin typeface="Arial" charset="0"/>
                <a:ea typeface="ＭＳ Ｐゴシック" charset="0"/>
                <a:cs typeface="ＭＳ Ｐゴシック" charset="0"/>
              </a:rPr>
            </a:br>
            <a:r>
              <a:rPr lang="en-SG" sz="3600" b="1">
                <a:effectLst>
                  <a:glow rad="127000">
                    <a:schemeClr val="tx1"/>
                  </a:glow>
                </a:effectLst>
                <a:latin typeface="Arial" charset="0"/>
                <a:ea typeface="ＭＳ Ｐゴシック" charset="0"/>
                <a:cs typeface="ＭＳ Ｐゴシック" charset="0"/>
              </a:rPr>
              <a:t>taking it from us. </a:t>
            </a:r>
            <a:br>
              <a:rPr lang="en-SG" sz="3600" b="1">
                <a:effectLst>
                  <a:glow rad="127000">
                    <a:schemeClr val="tx1"/>
                  </a:glow>
                </a:effectLst>
                <a:latin typeface="Arial" charset="0"/>
                <a:ea typeface="ＭＳ Ｐゴシック" charset="0"/>
                <a:cs typeface="ＭＳ Ｐゴシック" charset="0"/>
              </a:rPr>
            </a:br>
            <a:r>
              <a:rPr lang="en-SG" sz="3600" b="1">
                <a:effectLst>
                  <a:glow rad="127000">
                    <a:schemeClr val="tx1"/>
                  </a:glow>
                </a:effectLst>
                <a:latin typeface="Arial" charset="0"/>
                <a:ea typeface="ＭＳ Ｐゴシック" charset="0"/>
                <a:cs typeface="ＭＳ Ｐゴシック" charset="0"/>
              </a:rPr>
              <a:t>He has given our fields </a:t>
            </a:r>
            <a:br>
              <a:rPr lang="en-SG" sz="3600" b="1">
                <a:effectLst>
                  <a:glow rad="127000">
                    <a:schemeClr val="tx1"/>
                  </a:glow>
                </a:effectLst>
                <a:latin typeface="Arial" charset="0"/>
                <a:ea typeface="ＭＳ Ｐゴシック" charset="0"/>
                <a:cs typeface="ＭＳ Ｐゴシック" charset="0"/>
              </a:rPr>
            </a:br>
            <a:r>
              <a:rPr lang="en-SG" sz="3600" b="1">
                <a:effectLst>
                  <a:glow rad="127000">
                    <a:schemeClr val="tx1"/>
                  </a:glow>
                </a:effectLst>
                <a:latin typeface="Arial" charset="0"/>
                <a:ea typeface="ＭＳ Ｐゴシック" charset="0"/>
                <a:cs typeface="ＭＳ Ｐゴシック" charset="0"/>
              </a:rPr>
              <a:t>to those who betrayed us.' </a:t>
            </a:r>
            <a:br>
              <a:rPr lang="en-SG" sz="3600" b="1">
                <a:effectLst>
                  <a:glow rad="127000">
                    <a:schemeClr val="tx1"/>
                  </a:glow>
                </a:effectLst>
                <a:latin typeface="Arial" charset="0"/>
                <a:ea typeface="ＭＳ Ｐゴシック" charset="0"/>
                <a:cs typeface="ＭＳ Ｐゴシック" charset="0"/>
              </a:rPr>
            </a:br>
            <a:r>
              <a:rPr lang="en-SG" sz="3600" b="1" baseline="30000">
                <a:effectLst>
                  <a:glow rad="127000">
                    <a:schemeClr val="tx1"/>
                  </a:glow>
                </a:effectLst>
                <a:latin typeface="Arial" charset="0"/>
                <a:ea typeface="ＭＳ Ｐゴシック" charset="0"/>
                <a:cs typeface="ＭＳ Ｐゴシック" charset="0"/>
              </a:rPr>
              <a:t>5</a:t>
            </a:r>
            <a:r>
              <a:rPr lang="en-SG" sz="3600" b="1">
                <a:effectLst>
                  <a:glow rad="127000">
                    <a:schemeClr val="tx1"/>
                  </a:glow>
                </a:effectLst>
                <a:latin typeface="Arial" charset="0"/>
                <a:ea typeface="ＭＳ Ｐゴシック" charset="0"/>
                <a:cs typeface="ＭＳ Ｐゴシック" charset="0"/>
              </a:rPr>
              <a:t>Others will set your boundaries then, </a:t>
            </a:r>
            <a:br>
              <a:rPr lang="en-SG" sz="3600" b="1">
                <a:effectLst>
                  <a:glow rad="127000">
                    <a:schemeClr val="tx1"/>
                  </a:glow>
                </a:effectLst>
                <a:latin typeface="Arial" charset="0"/>
                <a:ea typeface="ＭＳ Ｐゴシック" charset="0"/>
                <a:cs typeface="ＭＳ Ｐゴシック" charset="0"/>
              </a:rPr>
            </a:br>
            <a:r>
              <a:rPr lang="en-SG" sz="3600" b="1">
                <a:effectLst>
                  <a:glow rad="127000">
                    <a:schemeClr val="tx1"/>
                  </a:glow>
                </a:effectLst>
                <a:latin typeface="Arial" charset="0"/>
                <a:ea typeface="ＭＳ Ｐゴシック" charset="0"/>
                <a:cs typeface="ＭＳ Ｐゴシック" charset="0"/>
              </a:rPr>
              <a:t>and the </a:t>
            </a:r>
            <a:r>
              <a:rPr lang="en-SG" sz="3200" b="1">
                <a:effectLst>
                  <a:glow rad="127000">
                    <a:schemeClr val="tx1"/>
                  </a:glow>
                </a:effectLst>
                <a:latin typeface="Arial" charset="0"/>
                <a:ea typeface="ＭＳ Ｐゴシック" charset="0"/>
                <a:cs typeface="ＭＳ Ｐゴシック" charset="0"/>
              </a:rPr>
              <a:t>LORD’s</a:t>
            </a:r>
            <a:r>
              <a:rPr lang="en-SG" sz="3600" b="1">
                <a:effectLst>
                  <a:glow rad="127000">
                    <a:schemeClr val="tx1"/>
                  </a:glow>
                </a:effectLst>
                <a:latin typeface="Arial" charset="0"/>
                <a:ea typeface="ＭＳ Ｐゴシック" charset="0"/>
                <a:cs typeface="ＭＳ Ｐゴシック" charset="0"/>
              </a:rPr>
              <a:t> people will have no say in how the land is divided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(Micah 2:4-5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681566776"/>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2:6-11</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en-US" sz="3200" b="1" i="1" dirty="0">
                <a:effectLst>
                  <a:glow rad="876300">
                    <a:schemeClr val="tx1"/>
                  </a:glow>
                </a:effectLst>
                <a:latin typeface="Arial" charset="0"/>
                <a:ea typeface="ＭＳ Ｐゴシック" charset="0"/>
                <a:cs typeface="ＭＳ Ｐゴシック" charset="0"/>
              </a:rPr>
              <a:t>Structure of Micah</a:t>
            </a: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Judgment</a:t>
            </a: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Hope</a:t>
            </a: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2:1-5</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400" b="1" i="1" dirty="0">
                <a:effectLst/>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193669083"/>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bwMode="auto">
          <a:xfrm>
            <a:off x="2316500" y="29469"/>
            <a:ext cx="6667285" cy="3815479"/>
          </a:xfrm>
          <a:prstGeom prst="wedgeRoundRectCallout">
            <a:avLst>
              <a:gd name="adj1" fmla="val -60516"/>
              <a:gd name="adj2" fmla="val 96091"/>
              <a:gd name="adj3" fmla="val 16667"/>
            </a:avLst>
          </a:prstGeom>
          <a:solidFill>
            <a:srgbClr val="0000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528159" y="29469"/>
            <a:ext cx="6615840" cy="579881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'Don’t say such things,'</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the people respond.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'Don’t prophesy like that.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Such disasters will never come our way!'</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(Micah 2:6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21973471"/>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931416"/>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Should you talk that way, O family of Israel? Will the </a:t>
            </a:r>
            <a:r>
              <a:rPr lang="en-US" sz="3200" b="1" dirty="0">
                <a:effectLst>
                  <a:glow rad="127000">
                    <a:schemeClr val="tx1"/>
                  </a:glow>
                </a:effectLst>
                <a:latin typeface="Arial" charset="0"/>
                <a:ea typeface="ＭＳ Ｐゴシック" charset="0"/>
                <a:cs typeface="ＭＳ Ｐゴシック" charset="0"/>
              </a:rPr>
              <a:t>LORD’s</a:t>
            </a:r>
            <a:r>
              <a:rPr lang="en-US" sz="3600" b="1" dirty="0">
                <a:effectLst>
                  <a:glow rad="127000">
                    <a:schemeClr val="tx1"/>
                  </a:glow>
                </a:effectLst>
                <a:latin typeface="Arial" charset="0"/>
                <a:ea typeface="ＭＳ Ｐゴシック" charset="0"/>
                <a:cs typeface="ＭＳ Ｐゴシック" charset="0"/>
              </a:rPr>
              <a:t> Spirit have patience with such behavior?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If you would do what is right,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you would find my words comforting</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(Micah 2:7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46038889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931416"/>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Yet to this very hour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my people rise against me like an enemy! You steal the shirts right off the backs of those who trusted you,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making them as ragged as men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returning from battle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(Micah 2:8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17378829"/>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79881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You have evicted women from their pleasant homes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forever stripped their children of all that God would give them</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(Micah 2:9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46038889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79881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Up! Begone!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This is no longer your land and home,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for you have filled it with sin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ruined it completely. </a:t>
            </a:r>
            <a:br>
              <a:rPr lang="en-US" sz="3600" b="1" dirty="0">
                <a:effectLst>
                  <a:glow rad="127000">
                    <a:schemeClr val="tx1"/>
                  </a:glow>
                </a:effectLst>
                <a:latin typeface="Arial" charset="0"/>
                <a:ea typeface="ＭＳ Ｐゴシック" charset="0"/>
                <a:cs typeface="ＭＳ Ｐゴシック" charset="0"/>
              </a:rPr>
            </a:br>
            <a:r>
              <a:rPr lang="en-US" sz="3600" b="1" baseline="30000" dirty="0">
                <a:effectLst>
                  <a:glow rad="127000">
                    <a:schemeClr val="tx1"/>
                  </a:glow>
                </a:effectLst>
                <a:latin typeface="Arial" charset="0"/>
                <a:ea typeface="ＭＳ Ｐゴシック" charset="0"/>
                <a:cs typeface="ＭＳ Ｐゴシック" charset="0"/>
              </a:rPr>
              <a:t>11</a:t>
            </a:r>
            <a:r>
              <a:rPr lang="en-US" sz="3600" b="1" dirty="0">
                <a:effectLst>
                  <a:glow rad="127000">
                    <a:schemeClr val="tx1"/>
                  </a:glow>
                </a:effectLst>
                <a:latin typeface="Arial" charset="0"/>
                <a:ea typeface="ＭＳ Ｐゴシック" charset="0"/>
                <a:cs typeface="ＭＳ Ｐゴシック" charset="0"/>
              </a:rPr>
              <a:t>Suppose a prophet full of lies would say to you, 'I’ll preach to you the joys of wine and alcohol!' That’s just the kind of prophet you would like!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(Micah 2:10-11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460388892"/>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2:6-11</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en-US" sz="3200" b="1" i="1" dirty="0">
                <a:effectLst>
                  <a:glow rad="876300">
                    <a:schemeClr val="tx1"/>
                  </a:glow>
                </a:effectLst>
                <a:latin typeface="Arial" charset="0"/>
                <a:ea typeface="ＭＳ Ｐゴシック" charset="0"/>
                <a:cs typeface="ＭＳ Ｐゴシック" charset="0"/>
              </a:rPr>
              <a:t>Structure of Micah</a:t>
            </a: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God</a:t>
            </a: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Judgment</a:t>
            </a: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solidFill>
                  <a:srgbClr val="FFFF00"/>
                </a:solidFill>
                <a:effectLst>
                  <a:glow rad="876300">
                    <a:schemeClr val="tx1"/>
                  </a:glow>
                </a:effectLst>
                <a:latin typeface="Arial" charset="0"/>
                <a:ea typeface="ＭＳ Ｐゴシック" charset="0"/>
                <a:cs typeface="ＭＳ Ｐゴシック" charset="0"/>
              </a:rPr>
              <a:t>Hope</a:t>
            </a: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a:effectLst>
                  <a:glow rad="876300">
                    <a:schemeClr val="tx1"/>
                  </a:glow>
                </a:effectLst>
                <a:latin typeface="Arial" charset="0"/>
                <a:ea typeface="ＭＳ Ｐゴシック" charset="0"/>
                <a:cs typeface="ＭＳ Ｐゴシック" charset="0"/>
              </a:rPr>
              <a:t>• Micah</a:t>
            </a: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2:12-</a:t>
              </a:r>
              <a:br>
                <a:rPr lang="en-US" sz="2800" b="1" dirty="0">
                  <a:effectLst/>
                  <a:latin typeface="Arial" charset="0"/>
                  <a:ea typeface="ＭＳ Ｐゴシック" charset="0"/>
                  <a:cs typeface="ＭＳ Ｐゴシック" charset="0"/>
                </a:rPr>
              </a:br>
              <a:r>
                <a:rPr lang="en-US" sz="2800" b="1" dirty="0">
                  <a:effectLst/>
                  <a:latin typeface="Arial" charset="0"/>
                  <a:ea typeface="ＭＳ Ｐゴシック" charset="0"/>
                  <a:cs typeface="ＭＳ Ｐゴシック" charset="0"/>
                </a:rPr>
                <a:t>13</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400" b="1" i="1" dirty="0">
                <a:effectLst/>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1245890128"/>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pic>
        <p:nvPicPr>
          <p:cNvPr id="78233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2070100"/>
            <a:ext cx="5080000" cy="337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2340"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156200" y="2070100"/>
            <a:ext cx="3987800" cy="336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2341"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8" y="1635125"/>
            <a:ext cx="9144000" cy="5222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1" name="Rectangle 3"/>
          <p:cNvSpPr>
            <a:spLocks noGrp="1" noChangeArrowheads="1"/>
          </p:cNvSpPr>
          <p:nvPr>
            <p:ph type="title" idx="4294967295"/>
          </p:nvPr>
        </p:nvSpPr>
        <p:spPr>
          <a:xfrm>
            <a:off x="0" y="-1"/>
            <a:ext cx="9145588" cy="2295497"/>
          </a:xfrm>
          <a:solidFill>
            <a:srgbClr val="000000"/>
          </a:solidFill>
        </p:spPr>
        <p:txBody>
          <a:bodyPr/>
          <a:lstStyle/>
          <a:p>
            <a:pPr>
              <a:defRPr/>
            </a:pPr>
            <a:r>
              <a:rPr lang="ru-RU" sz="2800" b="1" dirty="0">
                <a:solidFill>
                  <a:schemeClr val="tx1"/>
                </a:solidFill>
                <a:cs typeface="+mj-cs"/>
              </a:rPr>
              <a:t>"</a:t>
            </a:r>
            <a:r>
              <a:rPr lang="en-US" sz="2800" b="1" dirty="0">
                <a:solidFill>
                  <a:schemeClr val="tx1"/>
                </a:solidFill>
                <a:cs typeface="+mj-cs"/>
              </a:rPr>
              <a:t>Someday, O Israel, I will gather you; I will gather the remnant who are left. I will bring you together again like sheep in a pen, like a flock in its pasture. Yes, your land will again be filled with noisy crowds!" </a:t>
            </a:r>
            <a:br>
              <a:rPr lang="en-US" sz="2800" b="1" dirty="0">
                <a:solidFill>
                  <a:schemeClr val="tx1"/>
                </a:solidFill>
                <a:cs typeface="+mj-cs"/>
              </a:rPr>
            </a:br>
            <a:r>
              <a:rPr lang="en-US" sz="2800" b="1" dirty="0">
                <a:solidFill>
                  <a:schemeClr val="tx1"/>
                </a:solidFill>
              </a:rPr>
              <a:t>(Micah 2:12 </a:t>
            </a:r>
            <a:r>
              <a:rPr lang="en-US" sz="2400" b="1" dirty="0">
                <a:solidFill>
                  <a:schemeClr val="tx1"/>
                </a:solidFill>
              </a:rPr>
              <a:t>NLT</a:t>
            </a:r>
            <a:r>
              <a:rPr lang="en-US" sz="2800" b="1" dirty="0">
                <a:solidFill>
                  <a:schemeClr val="tx1"/>
                </a:solidFill>
              </a:rPr>
              <a:t>).</a:t>
            </a:r>
            <a:endParaRPr lang="en-US" sz="2800" b="1" dirty="0">
              <a:solidFill>
                <a:schemeClr val="tx1"/>
              </a:solidFill>
              <a:cs typeface="+mj-cs"/>
            </a:endParaRPr>
          </a:p>
        </p:txBody>
      </p:sp>
    </p:spTree>
    <p:extLst>
      <p:ext uri="{BB962C8B-B14F-4D97-AF65-F5344CB8AC3E}">
        <p14:creationId xmlns:p14="http://schemas.microsoft.com/office/powerpoint/2010/main" val="353142804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Messiah</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effectLst>
                  <a:glow rad="127000">
                    <a:srgbClr val="000000"/>
                  </a:glow>
                </a:effectLst>
                <a:latin typeface="Arial" charset="0"/>
                <a:ea typeface="ＭＳ Ｐゴシック" charset="0"/>
                <a:cs typeface="ＭＳ Ｐゴシック" charset="0"/>
              </a:rPr>
              <a:t>Despite being eternal, Messiah will be born in Bethlehem (5:2) and later reign righteously over the world (2:12-13; 4:1-8; 5:4-5). </a:t>
            </a:r>
          </a:p>
        </p:txBody>
      </p:sp>
      <p:sp>
        <p:nvSpPr>
          <p:cNvPr id="5" name="Text Box 3"/>
          <p:cNvSpPr txBox="1">
            <a:spLocks noChangeArrowheads="1"/>
          </p:cNvSpPr>
          <p:nvPr/>
        </p:nvSpPr>
        <p:spPr bwMode="auto">
          <a:xfrm>
            <a:off x="7947331" y="44450"/>
            <a:ext cx="109173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r>
              <a:rPr lang="en-US" b="1" dirty="0">
                <a:solidFill>
                  <a:srgbClr val="FFFFFF"/>
                </a:solidFill>
                <a:cs typeface="Arial" charset="0"/>
              </a:rPr>
              <a:t>347d</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Micah</a:t>
            </a:r>
          </a:p>
        </p:txBody>
      </p:sp>
    </p:spTree>
    <p:extLst>
      <p:ext uri="{BB962C8B-B14F-4D97-AF65-F5344CB8AC3E}">
        <p14:creationId xmlns:p14="http://schemas.microsoft.com/office/powerpoint/2010/main" val="315479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pic>
        <p:nvPicPr>
          <p:cNvPr id="78233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2070100"/>
            <a:ext cx="5080000" cy="337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2340"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156200" y="2070100"/>
            <a:ext cx="3987800" cy="336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2341"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8" y="1635125"/>
            <a:ext cx="9144000" cy="5222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1" name="Rectangle 3"/>
          <p:cNvSpPr>
            <a:spLocks noGrp="1" noChangeArrowheads="1"/>
          </p:cNvSpPr>
          <p:nvPr>
            <p:ph type="title" idx="4294967295"/>
          </p:nvPr>
        </p:nvSpPr>
        <p:spPr>
          <a:xfrm>
            <a:off x="0" y="0"/>
            <a:ext cx="9145588" cy="2070100"/>
          </a:xfrm>
          <a:solidFill>
            <a:srgbClr val="000000"/>
          </a:solidFill>
        </p:spPr>
        <p:txBody>
          <a:bodyPr/>
          <a:lstStyle/>
          <a:p>
            <a:pPr>
              <a:defRPr/>
            </a:pPr>
            <a:r>
              <a:rPr lang="ru-RU" sz="2800" b="1" dirty="0">
                <a:solidFill>
                  <a:schemeClr val="tx1"/>
                </a:solidFill>
                <a:cs typeface="+mj-cs"/>
              </a:rPr>
              <a:t>"</a:t>
            </a:r>
            <a:r>
              <a:rPr lang="en-US" sz="2800" b="1" dirty="0">
                <a:solidFill>
                  <a:schemeClr val="tx1"/>
                </a:solidFill>
                <a:cs typeface="+mj-cs"/>
              </a:rPr>
              <a:t>Your leader will break out and lead you out of exile, out through the gates of the enemy cities, back to your own land. Your king will lead you; the L</a:t>
            </a:r>
            <a:r>
              <a:rPr lang="en-US" sz="2400" b="1" dirty="0">
                <a:solidFill>
                  <a:schemeClr val="tx1"/>
                </a:solidFill>
                <a:cs typeface="+mj-cs"/>
              </a:rPr>
              <a:t>ORD</a:t>
            </a:r>
            <a:r>
              <a:rPr lang="en-US" sz="2800" b="1" dirty="0">
                <a:solidFill>
                  <a:schemeClr val="tx1"/>
                </a:solidFill>
                <a:cs typeface="+mj-cs"/>
              </a:rPr>
              <a:t> himself will guide you</a:t>
            </a:r>
            <a:r>
              <a:rPr lang="ru-RU" sz="2800" b="1" dirty="0">
                <a:solidFill>
                  <a:schemeClr val="tx1"/>
                </a:solidFill>
                <a:cs typeface="+mj-cs"/>
              </a:rPr>
              <a:t>"</a:t>
            </a:r>
            <a:r>
              <a:rPr lang="en-US" sz="2800" b="1" dirty="0">
                <a:solidFill>
                  <a:schemeClr val="tx1"/>
                </a:solidFill>
                <a:cs typeface="+mj-cs"/>
              </a:rPr>
              <a:t> (Micah 2:13 </a:t>
            </a:r>
            <a:r>
              <a:rPr lang="en-US" sz="2400" b="1" dirty="0">
                <a:solidFill>
                  <a:schemeClr val="tx1"/>
                </a:solidFill>
                <a:cs typeface="+mj-cs"/>
              </a:rPr>
              <a:t>NLT</a:t>
            </a:r>
            <a:r>
              <a:rPr lang="en-US" sz="2800" b="1" dirty="0">
                <a:solidFill>
                  <a:schemeClr val="tx1"/>
                </a:solidFill>
                <a:cs typeface="+mj-cs"/>
              </a:rPr>
              <a:t>).</a:t>
            </a:r>
          </a:p>
        </p:txBody>
      </p:sp>
    </p:spTree>
    <p:extLst>
      <p:ext uri="{BB962C8B-B14F-4D97-AF65-F5344CB8AC3E}">
        <p14:creationId xmlns:p14="http://schemas.microsoft.com/office/powerpoint/2010/main" val="4022166185"/>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5513" y="0"/>
            <a:ext cx="8678487" cy="6858000"/>
          </a:xfrm>
          <a:prstGeom prst="rect">
            <a:avLst/>
          </a:prstGeom>
        </p:spPr>
      </p:pic>
      <p:sp>
        <p:nvSpPr>
          <p:cNvPr id="900098" name="Rectangle 2"/>
          <p:cNvSpPr>
            <a:spLocks noGrp="1" noChangeArrowheads="1"/>
          </p:cNvSpPr>
          <p:nvPr>
            <p:ph type="ctrTitle"/>
          </p:nvPr>
        </p:nvSpPr>
        <p:spPr>
          <a:xfrm>
            <a:off x="-16281" y="345967"/>
            <a:ext cx="9144000" cy="769349"/>
          </a:xfrm>
          <a:effectLst>
            <a:outerShdw blurRad="63500" dist="35921" dir="2700000" algn="ctr" rotWithShape="0">
              <a:schemeClr val="tx2">
                <a:alpha val="74998"/>
              </a:schemeClr>
            </a:outerShdw>
          </a:effectLst>
        </p:spPr>
        <p:txBody>
          <a:bodyPr/>
          <a:lstStyle/>
          <a:p>
            <a:pPr algn="l">
              <a:defRPr/>
            </a:pPr>
            <a:r>
              <a:rPr lang="en-US" sz="6600" b="1" dirty="0">
                <a:effectLst>
                  <a:glow rad="127000">
                    <a:schemeClr val="tx1"/>
                  </a:glow>
                </a:effectLst>
                <a:latin typeface="Arial" charset="0"/>
                <a:ea typeface="ＭＳ Ｐゴシック" charset="0"/>
                <a:cs typeface="ＭＳ Ｐゴシック" charset="0"/>
              </a:rPr>
              <a:t>What about us?</a:t>
            </a:r>
          </a:p>
        </p:txBody>
      </p:sp>
      <p:sp>
        <p:nvSpPr>
          <p:cNvPr id="4" name="Rectangle 2"/>
          <p:cNvSpPr txBox="1">
            <a:spLocks noChangeArrowheads="1"/>
          </p:cNvSpPr>
          <p:nvPr/>
        </p:nvSpPr>
        <p:spPr bwMode="auto">
          <a:xfrm>
            <a:off x="162811" y="1286129"/>
            <a:ext cx="3695864" cy="54538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800" b="1" dirty="0">
                <a:effectLst>
                  <a:glow rad="127000">
                    <a:schemeClr val="tx1"/>
                  </a:glow>
                </a:effectLst>
                <a:latin typeface="Arial" charset="0"/>
                <a:ea typeface="ＭＳ Ｐゴシック" charset="0"/>
                <a:cs typeface="ＭＳ Ｐゴシック" charset="0"/>
              </a:rPr>
              <a:t>God will judge or bless us based on how we treat the poor.</a:t>
            </a:r>
          </a:p>
        </p:txBody>
      </p:sp>
    </p:spTree>
    <p:extLst>
      <p:ext uri="{BB962C8B-B14F-4D97-AF65-F5344CB8AC3E}">
        <p14:creationId xmlns:p14="http://schemas.microsoft.com/office/powerpoint/2010/main" val="27328662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cs typeface="+mj-cs"/>
              </a:rPr>
              <a:t>Teaching Ministry 1997-2017</a:t>
            </a:r>
          </a:p>
        </p:txBody>
      </p:sp>
      <p:grpSp>
        <p:nvGrpSpPr>
          <p:cNvPr id="2" name="Group 1"/>
          <p:cNvGrpSpPr/>
          <p:nvPr/>
        </p:nvGrpSpPr>
        <p:grpSpPr>
          <a:xfrm>
            <a:off x="3209900" y="1620838"/>
            <a:ext cx="3715576" cy="442436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grpSp>
      <p:sp>
        <p:nvSpPr>
          <p:cNvPr id="361489" name="Text Box 17"/>
          <p:cNvSpPr txBox="1">
            <a:spLocks noChangeArrowheads="1"/>
          </p:cNvSpPr>
          <p:nvPr/>
        </p:nvSpPr>
        <p:spPr bwMode="auto">
          <a:xfrm>
            <a:off x="3995936" y="126876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MONGOLIA</a:t>
            </a:r>
          </a:p>
        </p:txBody>
      </p:sp>
      <p:sp>
        <p:nvSpPr>
          <p:cNvPr id="361491" name="Text Box 19"/>
          <p:cNvSpPr txBox="1">
            <a:spLocks noChangeArrowheads="1"/>
          </p:cNvSpPr>
          <p:nvPr/>
        </p:nvSpPr>
        <p:spPr bwMode="auto">
          <a:xfrm>
            <a:off x="2018928" y="3717032"/>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INDIA</a:t>
            </a: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MYANMAR</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latin typeface="Arial" charset="0"/>
            </a:endParaRPr>
          </a:p>
        </p:txBody>
      </p:sp>
      <p:sp>
        <p:nvSpPr>
          <p:cNvPr id="361500"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800" b="1" dirty="0">
                <a:solidFill>
                  <a:srgbClr val="FFFFFF"/>
                </a:solidFill>
              </a:rPr>
              <a:t>SBC</a:t>
            </a:r>
          </a:p>
        </p:txBody>
      </p:sp>
      <p:sp>
        <p:nvSpPr>
          <p:cNvPr id="361496" name="Text Box 24"/>
          <p:cNvSpPr txBox="1">
            <a:spLocks noChangeArrowheads="1"/>
          </p:cNvSpPr>
          <p:nvPr/>
        </p:nvSpPr>
        <p:spPr bwMode="auto">
          <a:xfrm>
            <a:off x="4572000" y="5075892"/>
            <a:ext cx="1656184"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1800" b="1" dirty="0">
                <a:solidFill>
                  <a:srgbClr val="FFFFFF"/>
                </a:solidFill>
                <a:latin typeface="Arial" charset="0"/>
              </a:rPr>
              <a:t>SINGAPORE</a:t>
            </a:r>
          </a:p>
        </p:txBody>
      </p:sp>
      <p:sp>
        <p:nvSpPr>
          <p:cNvPr id="24" name="Text Box 17"/>
          <p:cNvSpPr txBox="1">
            <a:spLocks noChangeArrowheads="1"/>
          </p:cNvSpPr>
          <p:nvPr/>
        </p:nvSpPr>
        <p:spPr bwMode="auto">
          <a:xfrm>
            <a:off x="4139952" y="2348880"/>
            <a:ext cx="216024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1800" b="1" dirty="0">
                <a:solidFill>
                  <a:srgbClr val="FFFFFF"/>
                </a:solidFill>
                <a:latin typeface="Arial" charset="0"/>
              </a:rPr>
              <a:t>CHINA</a:t>
            </a:r>
          </a:p>
        </p:txBody>
      </p:sp>
      <p:sp>
        <p:nvSpPr>
          <p:cNvPr id="25" name="Text Box 17"/>
          <p:cNvSpPr txBox="1">
            <a:spLocks noChangeArrowheads="1"/>
          </p:cNvSpPr>
          <p:nvPr/>
        </p:nvSpPr>
        <p:spPr bwMode="auto">
          <a:xfrm>
            <a:off x="5076056" y="4180215"/>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VIETNAM</a:t>
            </a:r>
          </a:p>
        </p:txBody>
      </p:sp>
      <p:sp>
        <p:nvSpPr>
          <p:cNvPr id="26" name="Text Box 17"/>
          <p:cNvSpPr txBox="1">
            <a:spLocks noChangeArrowheads="1"/>
          </p:cNvSpPr>
          <p:nvPr/>
        </p:nvSpPr>
        <p:spPr bwMode="auto">
          <a:xfrm>
            <a:off x="4572000" y="462805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MALAYSIA</a:t>
            </a:r>
          </a:p>
        </p:txBody>
      </p:sp>
      <p:sp>
        <p:nvSpPr>
          <p:cNvPr id="28" name="Text Box 21"/>
          <p:cNvSpPr txBox="1">
            <a:spLocks noChangeArrowheads="1"/>
          </p:cNvSpPr>
          <p:nvPr/>
        </p:nvSpPr>
        <p:spPr bwMode="auto">
          <a:xfrm>
            <a:off x="4427984" y="373237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THAILAND</a:t>
            </a:r>
          </a:p>
        </p:txBody>
      </p:sp>
      <p:sp>
        <p:nvSpPr>
          <p:cNvPr id="30" name="Text Box 17"/>
          <p:cNvSpPr txBox="1">
            <a:spLocks noChangeArrowheads="1"/>
          </p:cNvSpPr>
          <p:nvPr/>
        </p:nvSpPr>
        <p:spPr bwMode="auto">
          <a:xfrm>
            <a:off x="6372200" y="537321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INDONESIA</a:t>
            </a:r>
          </a:p>
        </p:txBody>
      </p:sp>
      <p:sp>
        <p:nvSpPr>
          <p:cNvPr id="31" name="Text Box 17"/>
          <p:cNvSpPr txBox="1">
            <a:spLocks noChangeArrowheads="1"/>
          </p:cNvSpPr>
          <p:nvPr/>
        </p:nvSpPr>
        <p:spPr bwMode="auto">
          <a:xfrm>
            <a:off x="6228184" y="177281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KOREA</a:t>
            </a:r>
          </a:p>
        </p:txBody>
      </p:sp>
      <p:sp>
        <p:nvSpPr>
          <p:cNvPr id="33" name="Text Box 19"/>
          <p:cNvSpPr txBox="1">
            <a:spLocks noChangeArrowheads="1"/>
          </p:cNvSpPr>
          <p:nvPr/>
        </p:nvSpPr>
        <p:spPr bwMode="auto">
          <a:xfrm>
            <a:off x="113928" y="152412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JORDAN</a:t>
            </a:r>
          </a:p>
        </p:txBody>
      </p:sp>
      <p:sp>
        <p:nvSpPr>
          <p:cNvPr id="34" name="Text Box 21"/>
          <p:cNvSpPr txBox="1">
            <a:spLocks noChangeArrowheads="1"/>
          </p:cNvSpPr>
          <p:nvPr/>
        </p:nvSpPr>
        <p:spPr bwMode="auto">
          <a:xfrm>
            <a:off x="2300112" y="2715592"/>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NEPAL</a:t>
            </a:r>
          </a:p>
        </p:txBody>
      </p:sp>
      <p:sp>
        <p:nvSpPr>
          <p:cNvPr id="35" name="Text Box 19"/>
          <p:cNvSpPr txBox="1">
            <a:spLocks noChangeArrowheads="1"/>
          </p:cNvSpPr>
          <p:nvPr/>
        </p:nvSpPr>
        <p:spPr bwMode="auto">
          <a:xfrm>
            <a:off x="1314004" y="518986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SRI LANKA</a:t>
            </a:r>
          </a:p>
        </p:txBody>
      </p:sp>
    </p:spTree>
    <p:extLst>
      <p:ext uri="{BB962C8B-B14F-4D97-AF65-F5344CB8AC3E}">
        <p14:creationId xmlns:p14="http://schemas.microsoft.com/office/powerpoint/2010/main" val="4214392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Dies den Engelsen</a:t>
            </a:r>
          </a:p>
        </p:txBody>
      </p:sp>
      <p:pic>
        <p:nvPicPr>
          <p:cNvPr id="2" name="Picture 1"/>
          <p:cNvPicPr>
            <a:picLocks noChangeAspect="1"/>
          </p:cNvPicPr>
          <p:nvPr/>
        </p:nvPicPr>
        <p:blipFill>
          <a:blip r:embed="rId3"/>
          <a:stretch>
            <a:fillRect/>
          </a:stretch>
        </p:blipFill>
        <p:spPr>
          <a:xfrm>
            <a:off x="1206500" y="1651000"/>
            <a:ext cx="6731000" cy="5207000"/>
          </a:xfrm>
          <a:prstGeom prst="rect">
            <a:avLst/>
          </a:prstGeom>
        </p:spPr>
      </p:pic>
    </p:spTree>
    <p:extLst>
      <p:ext uri="{BB962C8B-B14F-4D97-AF65-F5344CB8AC3E}">
        <p14:creationId xmlns:p14="http://schemas.microsoft.com/office/powerpoint/2010/main" val="3706971196"/>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0011" y="1120462"/>
            <a:ext cx="6001555" cy="5100034"/>
          </a:xfrm>
          <a:prstGeom prst="rect">
            <a:avLst/>
          </a:prstGeom>
          <a:blipFill dpi="0" rotWithShape="1">
            <a:blip r:embed="rId2">
              <a:alphaModFix amt="7000"/>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sym typeface="Arial"/>
              <a:rtl val="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369435">
            <a:off x="4131287" y="887555"/>
            <a:ext cx="4597757" cy="3067566"/>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9622" y="3981629"/>
            <a:ext cx="4679324" cy="230456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0" b="100000" l="625" r="100000">
                        <a14:foregroundMark x1="68125" y1="9659" x2="68125" y2="9659"/>
                        <a14:foregroundMark x1="30625" y1="52273" x2="30625" y2="52273"/>
                        <a14:foregroundMark x1="40625" y1="60795" x2="40625" y2="60795"/>
                        <a14:foregroundMark x1="40000" y1="84091" x2="40000" y2="84091"/>
                      </a14:backgroundRemoval>
                    </a14:imgEffect>
                  </a14:imgLayer>
                </a14:imgProps>
              </a:ext>
              <a:ext uri="{28A0092B-C50C-407E-A947-70E740481C1C}">
                <a14:useLocalDpi xmlns:a14="http://schemas.microsoft.com/office/drawing/2010/main"/>
              </a:ext>
            </a:extLst>
          </a:blip>
          <a:stretch>
            <a:fillRect/>
          </a:stretch>
        </p:blipFill>
        <p:spPr>
          <a:xfrm>
            <a:off x="744829" y="478664"/>
            <a:ext cx="2351370" cy="2586507"/>
          </a:xfrm>
          <a:prstGeom prst="rect">
            <a:avLst/>
          </a:prstGeom>
        </p:spPr>
      </p:pic>
    </p:spTree>
    <p:extLst>
      <p:ext uri="{BB962C8B-B14F-4D97-AF65-F5344CB8AC3E}">
        <p14:creationId xmlns:p14="http://schemas.microsoft.com/office/powerpoint/2010/main" val="158740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0011" y="1120462"/>
            <a:ext cx="6001555" cy="5100034"/>
          </a:xfrm>
          <a:prstGeom prst="rect">
            <a:avLst/>
          </a:prstGeom>
          <a:blipFill dpi="0" rotWithShape="1">
            <a:blip r:embed="rId2">
              <a:alphaModFix amt="7000"/>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sym typeface="Arial"/>
              <a:rtl val="0"/>
            </a:endParaRPr>
          </a:p>
        </p:txBody>
      </p:sp>
      <p:pic>
        <p:nvPicPr>
          <p:cNvPr id="17" name="Picture 1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4518" y="1133331"/>
            <a:ext cx="7332363" cy="4668592"/>
          </a:xfrm>
          <a:prstGeom prst="rect">
            <a:avLst/>
          </a:prstGeom>
        </p:spPr>
      </p:pic>
      <p:sp>
        <p:nvSpPr>
          <p:cNvPr id="4" name="TextBox 3"/>
          <p:cNvSpPr txBox="1"/>
          <p:nvPr/>
        </p:nvSpPr>
        <p:spPr>
          <a:xfrm>
            <a:off x="1700011" y="197123"/>
            <a:ext cx="5378395" cy="923330"/>
          </a:xfrm>
          <a:prstGeom prst="rect">
            <a:avLst/>
          </a:prstGeom>
          <a:noFill/>
        </p:spPr>
        <p:txBody>
          <a:bodyPr wrap="none" rtlCol="0">
            <a:spAutoFit/>
          </a:bodyPr>
          <a:lstStyle/>
          <a:p>
            <a:r>
              <a:rPr lang="en-AU" sz="5400" dirty="0">
                <a:solidFill>
                  <a:prstClr val="black"/>
                </a:solidFill>
                <a:latin typeface="Bauhaus 93" panose="04030905020B02020C02" pitchFamily="82" charset="0"/>
                <a:ea typeface="Arial"/>
                <a:cs typeface="Arial"/>
                <a:sym typeface="Arial"/>
                <a:rtl val="0"/>
              </a:rPr>
              <a:t>Favourite team ?</a:t>
            </a:r>
            <a:endParaRPr lang="en-US" sz="5400" dirty="0">
              <a:solidFill>
                <a:prstClr val="black"/>
              </a:solidFill>
              <a:latin typeface="Bauhaus 93" panose="04030905020B02020C02" pitchFamily="82" charset="0"/>
              <a:ea typeface="Arial"/>
              <a:cs typeface="Arial"/>
              <a:sym typeface="Arial"/>
              <a:rtl val="0"/>
            </a:endParaRPr>
          </a:p>
        </p:txBody>
      </p:sp>
      <p:sp>
        <p:nvSpPr>
          <p:cNvPr id="18" name="TextBox 17"/>
          <p:cNvSpPr txBox="1"/>
          <p:nvPr/>
        </p:nvSpPr>
        <p:spPr>
          <a:xfrm>
            <a:off x="600971" y="5458235"/>
            <a:ext cx="8079456" cy="923330"/>
          </a:xfrm>
          <a:prstGeom prst="rect">
            <a:avLst/>
          </a:prstGeom>
          <a:noFill/>
        </p:spPr>
        <p:txBody>
          <a:bodyPr wrap="none" rtlCol="0">
            <a:spAutoFit/>
          </a:bodyPr>
          <a:lstStyle/>
          <a:p>
            <a:r>
              <a:rPr lang="en-AU" sz="5400" dirty="0" err="1">
                <a:solidFill>
                  <a:prstClr val="white"/>
                </a:solidFill>
                <a:latin typeface="Bauhaus 93" panose="04030905020B02020C02" pitchFamily="82" charset="0"/>
                <a:ea typeface="Arial"/>
                <a:cs typeface="Arial"/>
                <a:sym typeface="Arial"/>
                <a:rtl val="0"/>
              </a:rPr>
              <a:t>Chak</a:t>
            </a:r>
            <a:r>
              <a:rPr lang="en-AU" sz="5400" dirty="0">
                <a:solidFill>
                  <a:prstClr val="white"/>
                </a:solidFill>
                <a:latin typeface="Bauhaus 93" panose="04030905020B02020C02" pitchFamily="82" charset="0"/>
                <a:ea typeface="Arial"/>
                <a:cs typeface="Arial"/>
                <a:sym typeface="Arial"/>
                <a:rtl val="0"/>
              </a:rPr>
              <a:t> </a:t>
            </a:r>
            <a:r>
              <a:rPr lang="en-AU" sz="5400" dirty="0" err="1">
                <a:solidFill>
                  <a:prstClr val="white"/>
                </a:solidFill>
                <a:latin typeface="Bauhaus 93" panose="04030905020B02020C02" pitchFamily="82" charset="0"/>
                <a:ea typeface="Arial"/>
                <a:cs typeface="Arial"/>
                <a:sym typeface="Arial"/>
                <a:rtl val="0"/>
              </a:rPr>
              <a:t>Kropop</a:t>
            </a:r>
            <a:r>
              <a:rPr lang="en-AU" sz="5400" dirty="0">
                <a:solidFill>
                  <a:prstClr val="white"/>
                </a:solidFill>
                <a:latin typeface="Bauhaus 93" panose="04030905020B02020C02" pitchFamily="82" charset="0"/>
                <a:ea typeface="Arial"/>
                <a:cs typeface="Arial"/>
                <a:sym typeface="Arial"/>
                <a:rtl val="0"/>
              </a:rPr>
              <a:t> Po </a:t>
            </a:r>
            <a:r>
              <a:rPr lang="en-AU" sz="5400" dirty="0" err="1">
                <a:solidFill>
                  <a:prstClr val="white"/>
                </a:solidFill>
                <a:latin typeface="Bauhaus 93" panose="04030905020B02020C02" pitchFamily="82" charset="0"/>
                <a:ea typeface="Arial"/>
                <a:cs typeface="Arial"/>
                <a:sym typeface="Arial"/>
                <a:rtl val="0"/>
              </a:rPr>
              <a:t>Mongkol</a:t>
            </a:r>
            <a:endParaRPr lang="en-US" sz="5400" dirty="0">
              <a:solidFill>
                <a:prstClr val="white"/>
              </a:solidFill>
              <a:latin typeface="Bauhaus 93" panose="04030905020B02020C02" pitchFamily="82" charset="0"/>
              <a:ea typeface="Arial"/>
              <a:cs typeface="Arial"/>
              <a:sym typeface="Arial"/>
              <a:rtl val="0"/>
            </a:endParaRPr>
          </a:p>
        </p:txBody>
      </p:sp>
      <p:pic>
        <p:nvPicPr>
          <p:cNvPr id="15" name="Picture 1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01150" y="5441324"/>
            <a:ext cx="1442434" cy="1442434"/>
          </a:xfrm>
          <a:prstGeom prst="rect">
            <a:avLst/>
          </a:prstGeom>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l="21454" r="20981"/>
          <a:stretch/>
        </p:blipFill>
        <p:spPr>
          <a:xfrm>
            <a:off x="2457040" y="5452292"/>
            <a:ext cx="1344111" cy="155381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634346" y="5448094"/>
            <a:ext cx="1509654" cy="1509654"/>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171777" y="5448094"/>
            <a:ext cx="1459178" cy="1459178"/>
          </a:xfrm>
          <a:prstGeom prst="rect">
            <a:avLst/>
          </a:prstGeom>
        </p:spPr>
      </p:pic>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55305" y="5454286"/>
            <a:ext cx="1079009" cy="1459178"/>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 y="5454203"/>
            <a:ext cx="1442434" cy="1442434"/>
          </a:xfrm>
          <a:prstGeom prst="rect">
            <a:avLst/>
          </a:prstGeom>
        </p:spPr>
      </p:pic>
      <p:pic>
        <p:nvPicPr>
          <p:cNvPr id="14" name="Picture 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42134" y="5448094"/>
            <a:ext cx="1039112" cy="1459178"/>
          </a:xfrm>
          <a:prstGeom prst="rect">
            <a:avLst/>
          </a:prstGeom>
        </p:spPr>
      </p:pic>
    </p:spTree>
    <p:extLst>
      <p:ext uri="{BB962C8B-B14F-4D97-AF65-F5344CB8AC3E}">
        <p14:creationId xmlns:p14="http://schemas.microsoft.com/office/powerpoint/2010/main" val="393112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dissolve">
                                      <p:cBhvr>
                                        <p:cTn id="37" dur="2000"/>
                                        <p:tgtEl>
                                          <p:spTgt spid="17"/>
                                        </p:tgtEl>
                                      </p:cBhvr>
                                    </p:animEffect>
                                  </p:childTnLst>
                                </p:cTn>
                              </p:par>
                              <p:par>
                                <p:cTn id="38" presetID="1" presetClass="entr" presetSubtype="0" fill="hold" nodeType="withEffect">
                                  <p:stCondLst>
                                    <p:cond delay="0"/>
                                  </p:stCondLst>
                                  <p:childTnLst>
                                    <p:set>
                                      <p:cBhvr>
                                        <p:cTn id="39" dur="1" fill="hold">
                                          <p:stCondLst>
                                            <p:cond delay="0"/>
                                          </p:stCondLst>
                                        </p:cTn>
                                        <p:tgtEl>
                                          <p:spTgt spid="18">
                                            <p:txEl>
                                              <p:pRg st="0" end="0"/>
                                            </p:txEl>
                                          </p:spTgt>
                                        </p:tgtEl>
                                        <p:attrNameLst>
                                          <p:attrName>style.visibility</p:attrName>
                                        </p:attrNameLst>
                                      </p:cBhvr>
                                      <p:to>
                                        <p:strVal val="visible"/>
                                      </p:to>
                                    </p:set>
                                  </p:childTnLst>
                                </p:cTn>
                              </p:par>
                              <p:par>
                                <p:cTn id="40" presetID="9" presetClass="exit" presetSubtype="0" fill="hold" nodeType="withEffect">
                                  <p:stCondLst>
                                    <p:cond delay="500"/>
                                  </p:stCondLst>
                                  <p:childTnLst>
                                    <p:animEffect transition="out" filter="dissolve">
                                      <p:cBhvr>
                                        <p:cTn id="41" dur="2000"/>
                                        <p:tgtEl>
                                          <p:spTgt spid="7"/>
                                        </p:tgtEl>
                                      </p:cBhvr>
                                    </p:animEffect>
                                    <p:set>
                                      <p:cBhvr>
                                        <p:cTn id="42" dur="1" fill="hold">
                                          <p:stCondLst>
                                            <p:cond delay="1999"/>
                                          </p:stCondLst>
                                        </p:cTn>
                                        <p:tgtEl>
                                          <p:spTgt spid="7"/>
                                        </p:tgtEl>
                                        <p:attrNameLst>
                                          <p:attrName>style.visibility</p:attrName>
                                        </p:attrNameLst>
                                      </p:cBhvr>
                                      <p:to>
                                        <p:strVal val="hidden"/>
                                      </p:to>
                                    </p:set>
                                  </p:childTnLst>
                                </p:cTn>
                              </p:par>
                              <p:par>
                                <p:cTn id="43" presetID="9" presetClass="exit" presetSubtype="0" fill="hold" nodeType="withEffect">
                                  <p:stCondLst>
                                    <p:cond delay="500"/>
                                  </p:stCondLst>
                                  <p:childTnLst>
                                    <p:animEffect transition="out" filter="dissolve">
                                      <p:cBhvr>
                                        <p:cTn id="44" dur="2000"/>
                                        <p:tgtEl>
                                          <p:spTgt spid="8"/>
                                        </p:tgtEl>
                                      </p:cBhvr>
                                    </p:animEffect>
                                    <p:set>
                                      <p:cBhvr>
                                        <p:cTn id="45" dur="1" fill="hold">
                                          <p:stCondLst>
                                            <p:cond delay="1999"/>
                                          </p:stCondLst>
                                        </p:cTn>
                                        <p:tgtEl>
                                          <p:spTgt spid="8"/>
                                        </p:tgtEl>
                                        <p:attrNameLst>
                                          <p:attrName>style.visibility</p:attrName>
                                        </p:attrNameLst>
                                      </p:cBhvr>
                                      <p:to>
                                        <p:strVal val="hidden"/>
                                      </p:to>
                                    </p:set>
                                  </p:childTnLst>
                                </p:cTn>
                              </p:par>
                              <p:par>
                                <p:cTn id="46" presetID="9" presetClass="exit" presetSubtype="0" fill="hold" nodeType="withEffect">
                                  <p:stCondLst>
                                    <p:cond delay="500"/>
                                  </p:stCondLst>
                                  <p:childTnLst>
                                    <p:animEffect transition="out" filter="dissolve">
                                      <p:cBhvr>
                                        <p:cTn id="47" dur="2000"/>
                                        <p:tgtEl>
                                          <p:spTgt spid="10"/>
                                        </p:tgtEl>
                                      </p:cBhvr>
                                    </p:animEffect>
                                    <p:set>
                                      <p:cBhvr>
                                        <p:cTn id="48" dur="1" fill="hold">
                                          <p:stCondLst>
                                            <p:cond delay="1999"/>
                                          </p:stCondLst>
                                        </p:cTn>
                                        <p:tgtEl>
                                          <p:spTgt spid="10"/>
                                        </p:tgtEl>
                                        <p:attrNameLst>
                                          <p:attrName>style.visibility</p:attrName>
                                        </p:attrNameLst>
                                      </p:cBhvr>
                                      <p:to>
                                        <p:strVal val="hidden"/>
                                      </p:to>
                                    </p:set>
                                  </p:childTnLst>
                                </p:cTn>
                              </p:par>
                              <p:par>
                                <p:cTn id="49" presetID="9" presetClass="exit" presetSubtype="0" fill="hold" nodeType="withEffect">
                                  <p:stCondLst>
                                    <p:cond delay="500"/>
                                  </p:stCondLst>
                                  <p:childTnLst>
                                    <p:animEffect transition="out" filter="dissolve">
                                      <p:cBhvr>
                                        <p:cTn id="50" dur="2000"/>
                                        <p:tgtEl>
                                          <p:spTgt spid="11"/>
                                        </p:tgtEl>
                                      </p:cBhvr>
                                    </p:animEffect>
                                    <p:set>
                                      <p:cBhvr>
                                        <p:cTn id="51" dur="1" fill="hold">
                                          <p:stCondLst>
                                            <p:cond delay="1999"/>
                                          </p:stCondLst>
                                        </p:cTn>
                                        <p:tgtEl>
                                          <p:spTgt spid="11"/>
                                        </p:tgtEl>
                                        <p:attrNameLst>
                                          <p:attrName>style.visibility</p:attrName>
                                        </p:attrNameLst>
                                      </p:cBhvr>
                                      <p:to>
                                        <p:strVal val="hidden"/>
                                      </p:to>
                                    </p:set>
                                  </p:childTnLst>
                                </p:cTn>
                              </p:par>
                              <p:par>
                                <p:cTn id="52" presetID="9" presetClass="exit" presetSubtype="0" fill="hold" nodeType="withEffect">
                                  <p:stCondLst>
                                    <p:cond delay="500"/>
                                  </p:stCondLst>
                                  <p:childTnLst>
                                    <p:animEffect transition="out" filter="dissolve">
                                      <p:cBhvr>
                                        <p:cTn id="53" dur="2000"/>
                                        <p:tgtEl>
                                          <p:spTgt spid="12"/>
                                        </p:tgtEl>
                                      </p:cBhvr>
                                    </p:animEffect>
                                    <p:set>
                                      <p:cBhvr>
                                        <p:cTn id="54" dur="1" fill="hold">
                                          <p:stCondLst>
                                            <p:cond delay="1999"/>
                                          </p:stCondLst>
                                        </p:cTn>
                                        <p:tgtEl>
                                          <p:spTgt spid="12"/>
                                        </p:tgtEl>
                                        <p:attrNameLst>
                                          <p:attrName>style.visibility</p:attrName>
                                        </p:attrNameLst>
                                      </p:cBhvr>
                                      <p:to>
                                        <p:strVal val="hidden"/>
                                      </p:to>
                                    </p:set>
                                  </p:childTnLst>
                                </p:cTn>
                              </p:par>
                              <p:par>
                                <p:cTn id="55" presetID="9" presetClass="exit" presetSubtype="0" fill="hold" nodeType="withEffect">
                                  <p:stCondLst>
                                    <p:cond delay="500"/>
                                  </p:stCondLst>
                                  <p:childTnLst>
                                    <p:animEffect transition="out" filter="dissolve">
                                      <p:cBhvr>
                                        <p:cTn id="56" dur="2000"/>
                                        <p:tgtEl>
                                          <p:spTgt spid="14"/>
                                        </p:tgtEl>
                                      </p:cBhvr>
                                    </p:animEffect>
                                    <p:set>
                                      <p:cBhvr>
                                        <p:cTn id="57" dur="1" fill="hold">
                                          <p:stCondLst>
                                            <p:cond delay="1999"/>
                                          </p:stCondLst>
                                        </p:cTn>
                                        <p:tgtEl>
                                          <p:spTgt spid="14"/>
                                        </p:tgtEl>
                                        <p:attrNameLst>
                                          <p:attrName>style.visibility</p:attrName>
                                        </p:attrNameLst>
                                      </p:cBhvr>
                                      <p:to>
                                        <p:strVal val="hidden"/>
                                      </p:to>
                                    </p:set>
                                  </p:childTnLst>
                                </p:cTn>
                              </p:par>
                              <p:par>
                                <p:cTn id="58" presetID="9" presetClass="exit" presetSubtype="0" fill="hold" nodeType="withEffect">
                                  <p:stCondLst>
                                    <p:cond delay="500"/>
                                  </p:stCondLst>
                                  <p:childTnLst>
                                    <p:animEffect transition="out" filter="dissolve">
                                      <p:cBhvr>
                                        <p:cTn id="59" dur="2000"/>
                                        <p:tgtEl>
                                          <p:spTgt spid="15"/>
                                        </p:tgtEl>
                                      </p:cBhvr>
                                    </p:animEffect>
                                    <p:set>
                                      <p:cBhvr>
                                        <p:cTn id="60" dur="1" fill="hold">
                                          <p:stCondLst>
                                            <p:cond delay="1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blipFill dpi="0" rotWithShape="1">
            <a:blip r:embed="rId2" cstate="screen">
              <a:alphaModFix amt="20000"/>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sym typeface="Arial"/>
              <a:rtl val="0"/>
            </a:endParaRPr>
          </a:p>
        </p:txBody>
      </p:sp>
      <p:pic>
        <p:nvPicPr>
          <p:cNvPr id="9" name="Picture 8"/>
          <p:cNvPicPr>
            <a:picLocks noChangeAspect="1"/>
          </p:cNvPicPr>
          <p:nvPr/>
        </p:nvPicPr>
        <p:blipFill>
          <a:blip r:embed="rId3" cstate="screen">
            <a:extLst>
              <a:ext uri="{BEBA8EAE-BF5A-486C-A8C5-ECC9F3942E4B}">
                <a14:imgProps xmlns:a14="http://schemas.microsoft.com/office/drawing/2010/main">
                  <a14:imgLayer r:embed="rId4">
                    <a14:imgEffect>
                      <a14:backgroundRemoval t="2340" b="90000" l="1778" r="90000">
                        <a14:foregroundMark x1="36889" y1="44043" x2="36889" y2="44043"/>
                        <a14:foregroundMark x1="61333" y1="45745" x2="61333" y2="45745"/>
                        <a14:foregroundMark x1="37333" y1="56170" x2="37333" y2="56170"/>
                        <a14:foregroundMark x1="51111" y1="62128" x2="51111" y2="62128"/>
                        <a14:foregroundMark x1="32222" y1="33617" x2="32222" y2="33617"/>
                        <a14:foregroundMark x1="40222" y1="30851" x2="40222" y2="30851"/>
                      </a14:backgroundRemoval>
                    </a14:imgEffect>
                  </a14:imgLayer>
                </a14:imgProps>
              </a:ext>
              <a:ext uri="{28A0092B-C50C-407E-A947-70E740481C1C}">
                <a14:useLocalDpi xmlns:a14="http://schemas.microsoft.com/office/drawing/2010/main"/>
              </a:ext>
            </a:extLst>
          </a:blip>
          <a:stretch>
            <a:fillRect/>
          </a:stretch>
        </p:blipFill>
        <p:spPr>
          <a:xfrm>
            <a:off x="112684" y="1619702"/>
            <a:ext cx="2475966" cy="2586009"/>
          </a:xfrm>
          <a:prstGeom prst="rect">
            <a:avLst/>
          </a:prstGeom>
        </p:spPr>
      </p:pic>
      <p:grpSp>
        <p:nvGrpSpPr>
          <p:cNvPr id="24" name="Group 23"/>
          <p:cNvGrpSpPr/>
          <p:nvPr/>
        </p:nvGrpSpPr>
        <p:grpSpPr>
          <a:xfrm>
            <a:off x="-12879" y="3657600"/>
            <a:ext cx="9607644" cy="3213278"/>
            <a:chOff x="-12879" y="3657600"/>
            <a:chExt cx="9607644" cy="3213278"/>
          </a:xfrm>
        </p:grpSpPr>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59525" y="4369447"/>
              <a:ext cx="3335240" cy="2501431"/>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879" y="4356569"/>
              <a:ext cx="3335240" cy="2501431"/>
            </a:xfrm>
            <a:prstGeom prst="rect">
              <a:avLst/>
            </a:prstGeom>
          </p:spPr>
        </p:pic>
        <p:pic>
          <p:nvPicPr>
            <p:cNvPr id="4" name="Picture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18322" y="3657600"/>
              <a:ext cx="4410388" cy="3213278"/>
            </a:xfrm>
            <a:prstGeom prst="rect">
              <a:avLst/>
            </a:prstGeom>
          </p:spPr>
        </p:pic>
      </p:grpSp>
    </p:spTree>
    <p:extLst>
      <p:ext uri="{BB962C8B-B14F-4D97-AF65-F5344CB8AC3E}">
        <p14:creationId xmlns:p14="http://schemas.microsoft.com/office/powerpoint/2010/main" val="271844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blipFill dpi="0" rotWithShape="1">
            <a:blip r:embed="rId2" cstate="screen">
              <a:alphaModFix amt="15000"/>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sym typeface="Arial"/>
              <a:rtl val="0"/>
            </a:endParaRPr>
          </a:p>
        </p:txBody>
      </p:sp>
      <p:grpSp>
        <p:nvGrpSpPr>
          <p:cNvPr id="16" name="Group 15"/>
          <p:cNvGrpSpPr/>
          <p:nvPr/>
        </p:nvGrpSpPr>
        <p:grpSpPr>
          <a:xfrm>
            <a:off x="2356832" y="2188559"/>
            <a:ext cx="3674690" cy="1448296"/>
            <a:chOff x="2356832" y="2188559"/>
            <a:chExt cx="3674690" cy="1448296"/>
          </a:xfrm>
        </p:grpSpPr>
        <p:pic>
          <p:nvPicPr>
            <p:cNvPr id="18" name="Picture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1571" y="2188559"/>
              <a:ext cx="2609951" cy="1448296"/>
            </a:xfrm>
            <a:prstGeom prst="rect">
              <a:avLst/>
            </a:prstGeom>
          </p:spPr>
        </p:pic>
        <p:sp>
          <p:nvSpPr>
            <p:cNvPr id="2" name="Right Arrow 1"/>
            <p:cNvSpPr/>
            <p:nvPr/>
          </p:nvSpPr>
          <p:spPr>
            <a:xfrm>
              <a:off x="2356832" y="2240075"/>
              <a:ext cx="978408" cy="1353131"/>
            </a:xfrm>
            <a:prstGeom prst="rightArrow">
              <a:avLst/>
            </a:prstGeom>
            <a:noFill/>
            <a:ln w="508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sym typeface="Arial"/>
                <a:rtl val="0"/>
              </a:endParaRPr>
            </a:p>
          </p:txBody>
        </p:sp>
      </p:grpSp>
      <p:pic>
        <p:nvPicPr>
          <p:cNvPr id="9" name="Picture 8"/>
          <p:cNvPicPr>
            <a:picLocks noChangeAspect="1"/>
          </p:cNvPicPr>
          <p:nvPr/>
        </p:nvPicPr>
        <p:blipFill>
          <a:blip r:embed="rId4" cstate="screen">
            <a:extLst>
              <a:ext uri="{BEBA8EAE-BF5A-486C-A8C5-ECC9F3942E4B}">
                <a14:imgProps xmlns:a14="http://schemas.microsoft.com/office/drawing/2010/main">
                  <a14:imgLayer r:embed="rId5">
                    <a14:imgEffect>
                      <a14:backgroundRemoval t="2340" b="90000" l="1778" r="90000">
                        <a14:foregroundMark x1="36889" y1="44043" x2="36889" y2="44043"/>
                        <a14:foregroundMark x1="61333" y1="45745" x2="61333" y2="45745"/>
                        <a14:foregroundMark x1="37333" y1="56170" x2="37333" y2="56170"/>
                        <a14:foregroundMark x1="51111" y1="62128" x2="51111" y2="62128"/>
                        <a14:foregroundMark x1="32222" y1="33617" x2="32222" y2="33617"/>
                        <a14:foregroundMark x1="40222" y1="30851" x2="40222" y2="30851"/>
                      </a14:backgroundRemoval>
                    </a14:imgEffect>
                  </a14:imgLayer>
                </a14:imgProps>
              </a:ext>
              <a:ext uri="{28A0092B-C50C-407E-A947-70E740481C1C}">
                <a14:useLocalDpi xmlns:a14="http://schemas.microsoft.com/office/drawing/2010/main"/>
              </a:ext>
            </a:extLst>
          </a:blip>
          <a:stretch>
            <a:fillRect/>
          </a:stretch>
        </p:blipFill>
        <p:spPr>
          <a:xfrm>
            <a:off x="112684" y="1619702"/>
            <a:ext cx="2475966" cy="2586009"/>
          </a:xfrm>
          <a:prstGeom prst="rect">
            <a:avLst/>
          </a:prstGeom>
        </p:spPr>
      </p:pic>
      <p:sp>
        <p:nvSpPr>
          <p:cNvPr id="17" name="TextBox 16"/>
          <p:cNvSpPr txBox="1"/>
          <p:nvPr/>
        </p:nvSpPr>
        <p:spPr>
          <a:xfrm>
            <a:off x="396862" y="546799"/>
            <a:ext cx="8324514" cy="830997"/>
          </a:xfrm>
          <a:prstGeom prst="rect">
            <a:avLst/>
          </a:prstGeom>
          <a:noFill/>
        </p:spPr>
        <p:txBody>
          <a:bodyPr wrap="none" rtlCol="0">
            <a:spAutoFit/>
          </a:bodyPr>
          <a:lstStyle/>
          <a:p>
            <a:r>
              <a:rPr lang="en-AU"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uhaus 93" panose="04030905020B02020C02" pitchFamily="82" charset="0"/>
                <a:ea typeface="Arial"/>
                <a:cs typeface="Arial"/>
                <a:sym typeface="Arial"/>
                <a:rtl val="0"/>
              </a:rPr>
              <a:t>Indochina Starfish Foundation</a:t>
            </a:r>
            <a:endParaRPr 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uhaus 93" panose="04030905020B02020C02" pitchFamily="82" charset="0"/>
              <a:ea typeface="Arial"/>
              <a:cs typeface="Arial"/>
              <a:sym typeface="Arial"/>
              <a:rtl val="0"/>
            </a:endParaRPr>
          </a:p>
        </p:txBody>
      </p:sp>
      <p:grpSp>
        <p:nvGrpSpPr>
          <p:cNvPr id="23" name="Group 22"/>
          <p:cNvGrpSpPr/>
          <p:nvPr/>
        </p:nvGrpSpPr>
        <p:grpSpPr>
          <a:xfrm>
            <a:off x="-19599" y="3825026"/>
            <a:ext cx="9568253" cy="3051818"/>
            <a:chOff x="-19599" y="3934518"/>
            <a:chExt cx="9568253" cy="2942326"/>
          </a:xfrm>
        </p:grpSpPr>
        <p:pic>
          <p:nvPicPr>
            <p:cNvPr id="21" name="Picture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599" y="4589505"/>
              <a:ext cx="3024660" cy="2268495"/>
            </a:xfrm>
            <a:prstGeom prst="rect">
              <a:avLst/>
            </a:prstGeom>
            <a:blipFill dpi="0" rotWithShape="1">
              <a:blip r:embed="rId7">
                <a:alphaModFix amt="67000"/>
              </a:blip>
              <a:srcRect/>
              <a:tile tx="0" ty="0" sx="100000" sy="100000" flip="none" algn="tl"/>
            </a:blipFill>
          </p:spPr>
        </p:pic>
        <p:pic>
          <p:nvPicPr>
            <p:cNvPr id="22" name="Picture 2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03835" y="4593229"/>
              <a:ext cx="3044819" cy="2283614"/>
            </a:xfrm>
            <a:prstGeom prst="rect">
              <a:avLst/>
            </a:prstGeom>
            <a:blipFill dpi="0" rotWithShape="1">
              <a:blip r:embed="rId7">
                <a:alphaModFix amt="67000"/>
              </a:blip>
              <a:srcRect/>
              <a:tile tx="0" ty="0" sx="100000" sy="100000" flip="none" algn="tl"/>
            </a:blipFill>
          </p:spPr>
        </p:pic>
        <p:pic>
          <p:nvPicPr>
            <p:cNvPr id="20" name="Picture 1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14011" y="3934518"/>
              <a:ext cx="4134521" cy="2942326"/>
            </a:xfrm>
            <a:prstGeom prst="rect">
              <a:avLst/>
            </a:prstGeom>
          </p:spPr>
        </p:pic>
      </p:grpSp>
      <p:sp>
        <p:nvSpPr>
          <p:cNvPr id="19" name="TextBox 18"/>
          <p:cNvSpPr txBox="1"/>
          <p:nvPr/>
        </p:nvSpPr>
        <p:spPr>
          <a:xfrm>
            <a:off x="5723590" y="2199925"/>
            <a:ext cx="3332964" cy="2308324"/>
          </a:xfrm>
          <a:prstGeom prst="rect">
            <a:avLst/>
          </a:prstGeom>
          <a:noFill/>
        </p:spPr>
        <p:txBody>
          <a:bodyPr wrap="none" rtlCol="0">
            <a:spAutoFit/>
          </a:bodyPr>
          <a:lstStyle/>
          <a:p>
            <a:pPr algn="r"/>
            <a:r>
              <a:rPr lang="en-AU" sz="2400" dirty="0">
                <a:solidFill>
                  <a:prstClr val="black"/>
                </a:solidFill>
                <a:latin typeface="Bauhaus 93" panose="04030905020B02020C02" pitchFamily="82" charset="0"/>
                <a:ea typeface="Arial"/>
                <a:cs typeface="Arial"/>
                <a:sym typeface="Arial"/>
                <a:rtl val="0"/>
              </a:rPr>
              <a:t>Education</a:t>
            </a:r>
          </a:p>
          <a:p>
            <a:pPr algn="r"/>
            <a:r>
              <a:rPr lang="en-AU" sz="2400" dirty="0">
                <a:solidFill>
                  <a:prstClr val="black"/>
                </a:solidFill>
                <a:latin typeface="Bauhaus 93" panose="04030905020B02020C02" pitchFamily="82" charset="0"/>
                <a:ea typeface="Arial"/>
                <a:cs typeface="Arial"/>
                <a:sym typeface="Arial"/>
                <a:rtl val="0"/>
              </a:rPr>
              <a:t>Medical Care</a:t>
            </a:r>
          </a:p>
          <a:p>
            <a:pPr algn="r"/>
            <a:r>
              <a:rPr lang="en-AU" sz="2400" dirty="0">
                <a:solidFill>
                  <a:prstClr val="black"/>
                </a:solidFill>
                <a:latin typeface="Bauhaus 93" panose="04030905020B02020C02" pitchFamily="82" charset="0"/>
                <a:ea typeface="Arial"/>
                <a:cs typeface="Arial"/>
                <a:sym typeface="Arial"/>
                <a:rtl val="0"/>
              </a:rPr>
              <a:t>Nutritious food</a:t>
            </a:r>
          </a:p>
          <a:p>
            <a:pPr algn="r"/>
            <a:r>
              <a:rPr lang="en-AU" sz="2400" dirty="0">
                <a:solidFill>
                  <a:prstClr val="black"/>
                </a:solidFill>
                <a:latin typeface="Bauhaus 93" panose="04030905020B02020C02" pitchFamily="82" charset="0"/>
                <a:ea typeface="Arial"/>
                <a:cs typeface="Arial"/>
                <a:sym typeface="Arial"/>
                <a:rtl val="0"/>
              </a:rPr>
              <a:t>School Uniforms</a:t>
            </a:r>
          </a:p>
          <a:p>
            <a:pPr algn="r"/>
            <a:r>
              <a:rPr lang="en-AU" sz="2400" dirty="0">
                <a:solidFill>
                  <a:prstClr val="black"/>
                </a:solidFill>
                <a:latin typeface="Bauhaus 93" panose="04030905020B02020C02" pitchFamily="82" charset="0"/>
                <a:ea typeface="Arial"/>
                <a:cs typeface="Arial"/>
                <a:sym typeface="Arial"/>
                <a:rtl val="0"/>
              </a:rPr>
              <a:t>Incentive to the family</a:t>
            </a:r>
          </a:p>
          <a:p>
            <a:pPr algn="r"/>
            <a:r>
              <a:rPr lang="en-AU" sz="2400" dirty="0">
                <a:solidFill>
                  <a:prstClr val="black"/>
                </a:solidFill>
                <a:latin typeface="Bauhaus 93" panose="04030905020B02020C02" pitchFamily="82" charset="0"/>
                <a:ea typeface="Arial"/>
                <a:cs typeface="Arial"/>
                <a:sym typeface="Arial"/>
                <a:rtl val="0"/>
              </a:rPr>
              <a:t>Community Service</a:t>
            </a:r>
            <a:endParaRPr lang="en-US" sz="2400" dirty="0">
              <a:solidFill>
                <a:prstClr val="black"/>
              </a:solidFill>
              <a:latin typeface="Bauhaus 93" panose="04030905020B02020C02" pitchFamily="82" charset="0"/>
              <a:ea typeface="Arial"/>
              <a:cs typeface="Arial"/>
              <a:sym typeface="Arial"/>
              <a:rtl val="0"/>
            </a:endParaRPr>
          </a:p>
        </p:txBody>
      </p:sp>
    </p:spTree>
    <p:extLst>
      <p:ext uri="{BB962C8B-B14F-4D97-AF65-F5344CB8AC3E}">
        <p14:creationId xmlns:p14="http://schemas.microsoft.com/office/powerpoint/2010/main" val="90968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par>
                          <p:cTn id="15" fill="hold">
                            <p:stCondLst>
                              <p:cond delay="0"/>
                            </p:stCondLst>
                            <p:childTnLst>
                              <p:par>
                                <p:cTn id="16" presetID="9" presetClass="entr" presetSubtype="0" fill="hold" nodeType="afterEffect">
                                  <p:stCondLst>
                                    <p:cond delay="2500"/>
                                  </p:stCondLst>
                                  <p:childTnLst>
                                    <p:set>
                                      <p:cBhvr>
                                        <p:cTn id="17" dur="1" fill="hold">
                                          <p:stCondLst>
                                            <p:cond delay="0"/>
                                          </p:stCondLst>
                                        </p:cTn>
                                        <p:tgtEl>
                                          <p:spTgt spid="23"/>
                                        </p:tgtEl>
                                        <p:attrNameLst>
                                          <p:attrName>style.visibility</p:attrName>
                                        </p:attrNameLst>
                                      </p:cBhvr>
                                      <p:to>
                                        <p:strVal val="visible"/>
                                      </p:to>
                                    </p:set>
                                    <p:animEffect transition="in" filter="dissolve">
                                      <p:cBhvr>
                                        <p:cTn id="18"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blipFill dpi="0" rotWithShape="1">
            <a:blip r:embed="rId2" cstate="screen">
              <a:alphaModFix amt="15000"/>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sym typeface="Arial"/>
              <a:rtl val="0"/>
            </a:endParaRPr>
          </a:p>
        </p:txBody>
      </p:sp>
      <p:grpSp>
        <p:nvGrpSpPr>
          <p:cNvPr id="16" name="Group 15"/>
          <p:cNvGrpSpPr/>
          <p:nvPr/>
        </p:nvGrpSpPr>
        <p:grpSpPr>
          <a:xfrm>
            <a:off x="2356832" y="2188559"/>
            <a:ext cx="3674690" cy="1448296"/>
            <a:chOff x="2356832" y="2188559"/>
            <a:chExt cx="3674690" cy="1448296"/>
          </a:xfrm>
        </p:grpSpPr>
        <p:pic>
          <p:nvPicPr>
            <p:cNvPr id="18" name="Picture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1571" y="2188559"/>
              <a:ext cx="2609951" cy="1448296"/>
            </a:xfrm>
            <a:prstGeom prst="rect">
              <a:avLst/>
            </a:prstGeom>
          </p:spPr>
        </p:pic>
        <p:sp>
          <p:nvSpPr>
            <p:cNvPr id="2" name="Right Arrow 1"/>
            <p:cNvSpPr/>
            <p:nvPr/>
          </p:nvSpPr>
          <p:spPr>
            <a:xfrm>
              <a:off x="2356832" y="2240075"/>
              <a:ext cx="978408" cy="1353131"/>
            </a:xfrm>
            <a:prstGeom prst="rightArrow">
              <a:avLst/>
            </a:prstGeom>
            <a:noFill/>
            <a:ln w="508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sym typeface="Arial"/>
                <a:rtl val="0"/>
              </a:endParaRPr>
            </a:p>
          </p:txBody>
        </p:sp>
      </p:grpSp>
      <p:pic>
        <p:nvPicPr>
          <p:cNvPr id="9" name="Picture 8"/>
          <p:cNvPicPr>
            <a:picLocks noChangeAspect="1"/>
          </p:cNvPicPr>
          <p:nvPr/>
        </p:nvPicPr>
        <p:blipFill>
          <a:blip r:embed="rId4" cstate="screen">
            <a:extLst>
              <a:ext uri="{BEBA8EAE-BF5A-486C-A8C5-ECC9F3942E4B}">
                <a14:imgProps xmlns:a14="http://schemas.microsoft.com/office/drawing/2010/main">
                  <a14:imgLayer r:embed="rId5">
                    <a14:imgEffect>
                      <a14:backgroundRemoval t="2340" b="90000" l="1778" r="90000">
                        <a14:foregroundMark x1="36889" y1="44043" x2="36889" y2="44043"/>
                        <a14:foregroundMark x1="61333" y1="45745" x2="61333" y2="45745"/>
                        <a14:foregroundMark x1="37333" y1="56170" x2="37333" y2="56170"/>
                        <a14:foregroundMark x1="51111" y1="62128" x2="51111" y2="62128"/>
                        <a14:foregroundMark x1="32222" y1="33617" x2="32222" y2="33617"/>
                        <a14:foregroundMark x1="40222" y1="30851" x2="40222" y2="30851"/>
                      </a14:backgroundRemoval>
                    </a14:imgEffect>
                  </a14:imgLayer>
                </a14:imgProps>
              </a:ext>
              <a:ext uri="{28A0092B-C50C-407E-A947-70E740481C1C}">
                <a14:useLocalDpi xmlns:a14="http://schemas.microsoft.com/office/drawing/2010/main"/>
              </a:ext>
            </a:extLst>
          </a:blip>
          <a:stretch>
            <a:fillRect/>
          </a:stretch>
        </p:blipFill>
        <p:spPr>
          <a:xfrm>
            <a:off x="112684" y="1619702"/>
            <a:ext cx="2475966" cy="2586009"/>
          </a:xfrm>
          <a:prstGeom prst="rect">
            <a:avLst/>
          </a:prstGeom>
        </p:spPr>
      </p:pic>
      <p:grpSp>
        <p:nvGrpSpPr>
          <p:cNvPr id="6" name="Group 5"/>
          <p:cNvGrpSpPr/>
          <p:nvPr/>
        </p:nvGrpSpPr>
        <p:grpSpPr>
          <a:xfrm>
            <a:off x="6104586" y="1760049"/>
            <a:ext cx="2693646" cy="2305317"/>
            <a:chOff x="6104586" y="1760049"/>
            <a:chExt cx="2693646" cy="2305317"/>
          </a:xfrm>
        </p:grpSpPr>
        <p:pic>
          <p:nvPicPr>
            <p:cNvPr id="13" name="Picture 12"/>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9211" b="91447" l="9600" r="96000">
                          <a14:foregroundMark x1="44800" y1="51974" x2="44800" y2="51974"/>
                          <a14:foregroundMark x1="62400" y1="50000" x2="62400" y2="50000"/>
                          <a14:foregroundMark x1="51200" y1="66447" x2="51200" y2="66447"/>
                        </a14:backgroundRemoval>
                      </a14:imgEffect>
                    </a14:imgLayer>
                  </a14:imgProps>
                </a:ext>
                <a:ext uri="{28A0092B-C50C-407E-A947-70E740481C1C}">
                  <a14:useLocalDpi xmlns:a14="http://schemas.microsoft.com/office/drawing/2010/main"/>
                </a:ext>
              </a:extLst>
            </a:blip>
            <a:srcRect/>
            <a:stretch/>
          </p:blipFill>
          <p:spPr>
            <a:xfrm>
              <a:off x="6808732" y="1760049"/>
              <a:ext cx="1989500" cy="2305317"/>
            </a:xfrm>
            <a:prstGeom prst="rect">
              <a:avLst/>
            </a:prstGeom>
          </p:spPr>
        </p:pic>
        <p:sp>
          <p:nvSpPr>
            <p:cNvPr id="8" name="Right Arrow 7"/>
            <p:cNvSpPr/>
            <p:nvPr/>
          </p:nvSpPr>
          <p:spPr>
            <a:xfrm>
              <a:off x="6104586" y="2307336"/>
              <a:ext cx="978408" cy="1353131"/>
            </a:xfrm>
            <a:prstGeom prst="rightArrow">
              <a:avLst/>
            </a:prstGeom>
            <a:noFill/>
            <a:ln w="508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sym typeface="Arial"/>
                <a:rtl val="0"/>
              </a:endParaRPr>
            </a:p>
          </p:txBody>
        </p:sp>
      </p:grpSp>
      <p:pic>
        <p:nvPicPr>
          <p:cNvPr id="4" name="Picture 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26546" y="4013144"/>
            <a:ext cx="3596044" cy="2697033"/>
          </a:xfrm>
          <a:prstGeom prst="rect">
            <a:avLst/>
          </a:prstGeom>
        </p:spPr>
      </p:pic>
      <p:sp>
        <p:nvSpPr>
          <p:cNvPr id="15" name="TextBox 14"/>
          <p:cNvSpPr txBox="1"/>
          <p:nvPr/>
        </p:nvSpPr>
        <p:spPr>
          <a:xfrm>
            <a:off x="1942521" y="-67235"/>
            <a:ext cx="5568051" cy="2308324"/>
          </a:xfrm>
          <a:prstGeom prst="rect">
            <a:avLst/>
          </a:prstGeom>
          <a:noFill/>
        </p:spPr>
        <p:txBody>
          <a:bodyPr wrap="none" rtlCol="0">
            <a:spAutoFit/>
          </a:bodyPr>
          <a:lstStyle/>
          <a:p>
            <a:pPr algn="ctr"/>
            <a:r>
              <a:rPr lang="en-AU"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uhaus 93" panose="04030905020B02020C02" pitchFamily="82" charset="0"/>
                <a:ea typeface="Arial"/>
                <a:cs typeface="Arial"/>
                <a:sym typeface="Arial"/>
                <a:rtl val="0"/>
              </a:rPr>
              <a:t>Integration </a:t>
            </a:r>
          </a:p>
          <a:p>
            <a:pPr algn="ctr"/>
            <a:r>
              <a:rPr lang="en-AU"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uhaus 93" panose="04030905020B02020C02" pitchFamily="82" charset="0"/>
                <a:ea typeface="Arial"/>
                <a:cs typeface="Arial"/>
                <a:sym typeface="Arial"/>
                <a:rtl val="0"/>
              </a:rPr>
              <a:t>into </a:t>
            </a:r>
          </a:p>
          <a:p>
            <a:pPr algn="ctr"/>
            <a:r>
              <a:rPr lang="en-AU"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uhaus 93" panose="04030905020B02020C02" pitchFamily="82" charset="0"/>
                <a:ea typeface="Arial"/>
                <a:cs typeface="Arial"/>
                <a:sym typeface="Arial"/>
                <a:rtl val="0"/>
              </a:rPr>
              <a:t>Cambodian Society </a:t>
            </a:r>
            <a:endParaRPr 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uhaus 93" panose="04030905020B02020C02" pitchFamily="82" charset="0"/>
              <a:ea typeface="Arial"/>
              <a:cs typeface="Arial"/>
              <a:sym typeface="Arial"/>
              <a:rtl val="0"/>
            </a:endParaRPr>
          </a:p>
        </p:txBody>
      </p:sp>
      <p:pic>
        <p:nvPicPr>
          <p:cNvPr id="5" name="Picture 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6200000">
            <a:off x="939099" y="4133986"/>
            <a:ext cx="2974508" cy="2230881"/>
          </a:xfrm>
          <a:prstGeom prst="rect">
            <a:avLst/>
          </a:prstGeom>
        </p:spPr>
      </p:pic>
    </p:spTree>
    <p:extLst>
      <p:ext uri="{BB962C8B-B14F-4D97-AF65-F5344CB8AC3E}">
        <p14:creationId xmlns:p14="http://schemas.microsoft.com/office/powerpoint/2010/main" val="186931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nodeType="after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2000"/>
                                        <p:tgtEl>
                                          <p:spTgt spid="5"/>
                                        </p:tgtEl>
                                      </p:cBhvr>
                                    </p:animEffect>
                                  </p:childTnLst>
                                </p:cTn>
                              </p:par>
                              <p:par>
                                <p:cTn id="11" presetID="9" presetClass="entr" presetSubtype="0"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sym typeface="Arial"/>
              <a:rtl val="0"/>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8295" l="0" r="100000">
                        <a14:foregroundMark x1="66875" y1="10227" x2="66875" y2="10227"/>
                        <a14:foregroundMark x1="26875" y1="52273" x2="30000" y2="52273"/>
                        <a14:foregroundMark x1="43125" y1="57955" x2="43125" y2="57955"/>
                        <a14:foregroundMark x1="40000" y1="85795" x2="40000" y2="85795"/>
                      </a14:backgroundRemoval>
                    </a14:imgEffect>
                  </a14:imgLayer>
                </a14:imgProps>
              </a:ext>
              <a:ext uri="{28A0092B-C50C-407E-A947-70E740481C1C}">
                <a14:useLocalDpi xmlns:a14="http://schemas.microsoft.com/office/drawing/2010/main"/>
              </a:ext>
            </a:extLst>
          </a:blip>
          <a:stretch>
            <a:fillRect/>
          </a:stretch>
        </p:blipFill>
        <p:spPr>
          <a:xfrm>
            <a:off x="3739231" y="4535798"/>
            <a:ext cx="1865223" cy="2051745"/>
          </a:xfrm>
          <a:prstGeom prst="rect">
            <a:avLst/>
          </a:prstGeom>
        </p:spPr>
      </p:pic>
      <p:grpSp>
        <p:nvGrpSpPr>
          <p:cNvPr id="4" name="Group 3"/>
          <p:cNvGrpSpPr/>
          <p:nvPr/>
        </p:nvGrpSpPr>
        <p:grpSpPr>
          <a:xfrm>
            <a:off x="112684" y="1619702"/>
            <a:ext cx="8685548" cy="2586009"/>
            <a:chOff x="74047" y="1619702"/>
            <a:chExt cx="8685548" cy="2586009"/>
          </a:xfrm>
        </p:grpSpPr>
        <p:pic>
          <p:nvPicPr>
            <p:cNvPr id="13" name="Picture 12"/>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9211" b="91447" l="9600" r="96000">
                          <a14:foregroundMark x1="44800" y1="51974" x2="44800" y2="51974"/>
                          <a14:foregroundMark x1="62400" y1="50000" x2="62400" y2="50000"/>
                          <a14:foregroundMark x1="51200" y1="66447" x2="51200" y2="66447"/>
                        </a14:backgroundRemoval>
                      </a14:imgEffect>
                    </a14:imgLayer>
                  </a14:imgProps>
                </a:ext>
                <a:ext uri="{28A0092B-C50C-407E-A947-70E740481C1C}">
                  <a14:useLocalDpi xmlns:a14="http://schemas.microsoft.com/office/drawing/2010/main"/>
                </a:ext>
              </a:extLst>
            </a:blip>
            <a:srcRect/>
            <a:stretch/>
          </p:blipFill>
          <p:spPr>
            <a:xfrm>
              <a:off x="6770095" y="1760049"/>
              <a:ext cx="1989500" cy="2305317"/>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382934" y="2188559"/>
              <a:ext cx="2609951" cy="1448296"/>
            </a:xfrm>
            <a:prstGeom prst="rect">
              <a:avLst/>
            </a:prstGeom>
          </p:spPr>
        </p:pic>
        <p:sp>
          <p:nvSpPr>
            <p:cNvPr id="2" name="Right Arrow 1"/>
            <p:cNvSpPr/>
            <p:nvPr/>
          </p:nvSpPr>
          <p:spPr>
            <a:xfrm>
              <a:off x="2318195" y="2240075"/>
              <a:ext cx="978408" cy="1353131"/>
            </a:xfrm>
            <a:prstGeom prst="rightArrow">
              <a:avLst/>
            </a:prstGeom>
            <a:noFill/>
            <a:ln w="508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sym typeface="Arial"/>
                <a:rtl val="0"/>
              </a:endParaRPr>
            </a:p>
          </p:txBody>
        </p:sp>
        <p:pic>
          <p:nvPicPr>
            <p:cNvPr id="9" name="Picture 8"/>
            <p:cNvPicPr>
              <a:picLocks noChangeAspect="1"/>
            </p:cNvPicPr>
            <p:nvPr/>
          </p:nvPicPr>
          <p:blipFill>
            <a:blip r:embed="rId8" cstate="screen">
              <a:extLst>
                <a:ext uri="{BEBA8EAE-BF5A-486C-A8C5-ECC9F3942E4B}">
                  <a14:imgProps xmlns:a14="http://schemas.microsoft.com/office/drawing/2010/main">
                    <a14:imgLayer r:embed="rId9">
                      <a14:imgEffect>
                        <a14:backgroundRemoval t="2340" b="90000" l="1778" r="90000">
                          <a14:foregroundMark x1="36889" y1="44043" x2="36889" y2="44043"/>
                          <a14:foregroundMark x1="61333" y1="45745" x2="61333" y2="45745"/>
                          <a14:foregroundMark x1="37333" y1="56170" x2="37333" y2="56170"/>
                          <a14:foregroundMark x1="51111" y1="62128" x2="51111" y2="62128"/>
                          <a14:foregroundMark x1="32222" y1="33617" x2="32222" y2="33617"/>
                          <a14:foregroundMark x1="40222" y1="30851" x2="40222" y2="30851"/>
                        </a14:backgroundRemoval>
                      </a14:imgEffect>
                    </a14:imgLayer>
                  </a14:imgProps>
                </a:ext>
                <a:ext uri="{28A0092B-C50C-407E-A947-70E740481C1C}">
                  <a14:useLocalDpi xmlns:a14="http://schemas.microsoft.com/office/drawing/2010/main"/>
                </a:ext>
              </a:extLst>
            </a:blip>
            <a:stretch>
              <a:fillRect/>
            </a:stretch>
          </p:blipFill>
          <p:spPr>
            <a:xfrm>
              <a:off x="74047" y="1619702"/>
              <a:ext cx="2475966" cy="2586009"/>
            </a:xfrm>
            <a:prstGeom prst="rect">
              <a:avLst/>
            </a:prstGeom>
          </p:spPr>
        </p:pic>
        <p:sp>
          <p:nvSpPr>
            <p:cNvPr id="8" name="Right Arrow 7"/>
            <p:cNvSpPr/>
            <p:nvPr/>
          </p:nvSpPr>
          <p:spPr>
            <a:xfrm>
              <a:off x="6065949" y="2307336"/>
              <a:ext cx="978408" cy="1353131"/>
            </a:xfrm>
            <a:prstGeom prst="rightArrow">
              <a:avLst/>
            </a:prstGeom>
            <a:noFill/>
            <a:ln w="508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sym typeface="Arial"/>
                <a:rtl val="0"/>
              </a:endParaRPr>
            </a:p>
          </p:txBody>
        </p:sp>
      </p:grpSp>
      <p:grpSp>
        <p:nvGrpSpPr>
          <p:cNvPr id="11" name="Group 10"/>
          <p:cNvGrpSpPr/>
          <p:nvPr/>
        </p:nvGrpSpPr>
        <p:grpSpPr>
          <a:xfrm>
            <a:off x="4060442" y="2037104"/>
            <a:ext cx="1254931" cy="2330947"/>
            <a:chOff x="4060442" y="1957592"/>
            <a:chExt cx="1254931" cy="2330947"/>
          </a:xfrm>
        </p:grpSpPr>
        <p:sp>
          <p:nvSpPr>
            <p:cNvPr id="5" name="Left-Right Arrow 4"/>
            <p:cNvSpPr/>
            <p:nvPr/>
          </p:nvSpPr>
          <p:spPr>
            <a:xfrm rot="5400000">
              <a:off x="3522434" y="2495600"/>
              <a:ext cx="2330947" cy="1254931"/>
            </a:xfrm>
            <a:prstGeom prst="leftRightArrow">
              <a:avLst/>
            </a:prstGeom>
            <a:noFill/>
            <a:ln w="508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sym typeface="Arial"/>
                <a:rtl val="0"/>
              </a:endParaRPr>
            </a:p>
          </p:txBody>
        </p:sp>
        <p:sp>
          <p:nvSpPr>
            <p:cNvPr id="7" name="TextBox 6"/>
            <p:cNvSpPr txBox="1"/>
            <p:nvPr/>
          </p:nvSpPr>
          <p:spPr>
            <a:xfrm>
              <a:off x="4381575" y="2615233"/>
              <a:ext cx="612668" cy="1015663"/>
            </a:xfrm>
            <a:prstGeom prst="rect">
              <a:avLst/>
            </a:prstGeom>
            <a:noFill/>
          </p:spPr>
          <p:txBody>
            <a:bodyPr wrap="none" rtlCol="0">
              <a:spAutoFit/>
            </a:bodyPr>
            <a:lstStyle/>
            <a:p>
              <a:r>
                <a:rPr lang="en-AU" sz="6000" dirty="0">
                  <a:solidFill>
                    <a:prstClr val="black"/>
                  </a:solidFill>
                  <a:latin typeface="Arial"/>
                  <a:ea typeface="Arial"/>
                  <a:cs typeface="Arial"/>
                  <a:sym typeface="Arial"/>
                  <a:rtl val="0"/>
                </a:rPr>
                <a:t>?</a:t>
              </a:r>
              <a:endParaRPr lang="en-US" sz="6000" dirty="0">
                <a:solidFill>
                  <a:prstClr val="black"/>
                </a:solidFill>
                <a:latin typeface="Arial"/>
                <a:ea typeface="Arial"/>
                <a:cs typeface="Arial"/>
                <a:sym typeface="Arial"/>
                <a:rtl val="0"/>
              </a:endParaRPr>
            </a:p>
          </p:txBody>
        </p:sp>
      </p:grpSp>
      <p:pic>
        <p:nvPicPr>
          <p:cNvPr id="12" name="Picture 1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44698" y="2307336"/>
            <a:ext cx="3352865" cy="2514649"/>
          </a:xfrm>
          <a:prstGeom prst="rect">
            <a:avLst/>
          </a:prstGeom>
          <a:ln>
            <a:noFill/>
          </a:ln>
          <a:effectLst>
            <a:softEdge rad="112500"/>
          </a:effectLst>
        </p:spPr>
      </p:pic>
      <p:pic>
        <p:nvPicPr>
          <p:cNvPr id="14" name="Picture 1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276735" y="2276585"/>
            <a:ext cx="3777359" cy="2514229"/>
          </a:xfrm>
          <a:prstGeom prst="rect">
            <a:avLst/>
          </a:prstGeom>
          <a:ln>
            <a:noFill/>
          </a:ln>
          <a:effectLst>
            <a:softEdge rad="112500"/>
          </a:effectLst>
        </p:spPr>
      </p:pic>
    </p:spTree>
    <p:extLst>
      <p:ext uri="{BB962C8B-B14F-4D97-AF65-F5344CB8AC3E}">
        <p14:creationId xmlns:p14="http://schemas.microsoft.com/office/powerpoint/2010/main" val="162073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 0 L 0 -0.25 E" pathEditMode="relative" ptsTypes="">
                                      <p:cBhvr>
                                        <p:cTn id="6" dur="2000" fill="hold"/>
                                        <p:tgtEl>
                                          <p:spTgt spid="4"/>
                                        </p:tgtEl>
                                        <p:attrNameLst>
                                          <p:attrName>ppt_x</p:attrName>
                                          <p:attrName>ppt_y</p:attrName>
                                        </p:attrNameLst>
                                      </p:cBhvr>
                                    </p:animMotion>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64" presetClass="path" presetSubtype="0" accel="50000" decel="50000" fill="hold" nodeType="withEffect">
                                  <p:stCondLst>
                                    <p:cond delay="0"/>
                                  </p:stCondLst>
                                  <p:childTnLst>
                                    <p:animMotion origin="layout" path="M -3.88889E-6 0.25 L -3.88889E-6 4.90287E-7 " pathEditMode="relative" rAng="0" ptsTypes="AA">
                                      <p:cBhvr>
                                        <p:cTn id="10" dur="2000" fill="hold"/>
                                        <p:tgtEl>
                                          <p:spTgt spid="6"/>
                                        </p:tgtEl>
                                        <p:attrNameLst>
                                          <p:attrName>ppt_x</p:attrName>
                                          <p:attrName>ppt_y</p:attrName>
                                        </p:attrNameLst>
                                      </p:cBhvr>
                                      <p:rCtr x="0" y="-12512"/>
                                    </p:animMotion>
                                  </p:childTnLst>
                                </p:cTn>
                              </p:par>
                            </p:childTnLst>
                          </p:cTn>
                        </p:par>
                        <p:par>
                          <p:cTn id="11" fill="hold">
                            <p:stCondLst>
                              <p:cond delay="2000"/>
                            </p:stCondLst>
                            <p:childTnLst>
                              <p:par>
                                <p:cTn id="12" presetID="1"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7.xml><?xml version="1.0" encoding="utf-8"?>
<a:theme xmlns:a="http://schemas.openxmlformats.org/drawingml/2006/main" name="1_Glint">
  <a:themeElements>
    <a:clrScheme name="Glint 1">
      <a:dk1>
        <a:srgbClr val="3E3E5C"/>
      </a:dk1>
      <a:lt1>
        <a:srgbClr val="FFFFFF"/>
      </a:lt1>
      <a:dk2>
        <a:srgbClr val="353062"/>
      </a:dk2>
      <a:lt2>
        <a:srgbClr val="FFFFFF"/>
      </a:lt2>
      <a:accent1>
        <a:srgbClr val="60597B"/>
      </a:accent1>
      <a:accent2>
        <a:srgbClr val="6666FF"/>
      </a:accent2>
      <a:accent3>
        <a:srgbClr val="AEADB7"/>
      </a:accent3>
      <a:accent4>
        <a:srgbClr val="DADADA"/>
      </a:accent4>
      <a:accent5>
        <a:srgbClr val="B6B5BF"/>
      </a:accent5>
      <a:accent6>
        <a:srgbClr val="5C5CE7"/>
      </a:accent6>
      <a:hlink>
        <a:srgbClr val="99CCFF"/>
      </a:hlink>
      <a:folHlink>
        <a:srgbClr val="FFFF99"/>
      </a:folHlink>
    </a:clrScheme>
    <a:fontScheme name="Glint">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Glint 1">
        <a:dk1>
          <a:srgbClr val="3E3E5C"/>
        </a:dk1>
        <a:lt1>
          <a:srgbClr val="FFFFFF"/>
        </a:lt1>
        <a:dk2>
          <a:srgbClr val="353062"/>
        </a:dk2>
        <a:lt2>
          <a:srgbClr val="FFFFFF"/>
        </a:lt2>
        <a:accent1>
          <a:srgbClr val="60597B"/>
        </a:accent1>
        <a:accent2>
          <a:srgbClr val="6666FF"/>
        </a:accent2>
        <a:accent3>
          <a:srgbClr val="AEADB7"/>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int 2">
        <a:dk1>
          <a:srgbClr val="777777"/>
        </a:dk1>
        <a:lt1>
          <a:srgbClr val="FFFFFF"/>
        </a:lt1>
        <a:dk2>
          <a:srgbClr val="2D2753"/>
        </a:dk2>
        <a:lt2>
          <a:srgbClr val="FFFFFF"/>
        </a:lt2>
        <a:accent1>
          <a:srgbClr val="909082"/>
        </a:accent1>
        <a:accent2>
          <a:srgbClr val="809EA8"/>
        </a:accent2>
        <a:accent3>
          <a:srgbClr val="ADACB3"/>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Glint">
  <a:themeElements>
    <a:clrScheme name="Glint 1">
      <a:dk1>
        <a:srgbClr val="3E3E5C"/>
      </a:dk1>
      <a:lt1>
        <a:srgbClr val="FFFFFF"/>
      </a:lt1>
      <a:dk2>
        <a:srgbClr val="353062"/>
      </a:dk2>
      <a:lt2>
        <a:srgbClr val="FFFFFF"/>
      </a:lt2>
      <a:accent1>
        <a:srgbClr val="60597B"/>
      </a:accent1>
      <a:accent2>
        <a:srgbClr val="6666FF"/>
      </a:accent2>
      <a:accent3>
        <a:srgbClr val="AEADB7"/>
      </a:accent3>
      <a:accent4>
        <a:srgbClr val="DADADA"/>
      </a:accent4>
      <a:accent5>
        <a:srgbClr val="B6B5BF"/>
      </a:accent5>
      <a:accent6>
        <a:srgbClr val="5C5CE7"/>
      </a:accent6>
      <a:hlink>
        <a:srgbClr val="99CCFF"/>
      </a:hlink>
      <a:folHlink>
        <a:srgbClr val="FFFF99"/>
      </a:folHlink>
    </a:clrScheme>
    <a:fontScheme name="Glint">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Glint 1">
        <a:dk1>
          <a:srgbClr val="3E3E5C"/>
        </a:dk1>
        <a:lt1>
          <a:srgbClr val="FFFFFF"/>
        </a:lt1>
        <a:dk2>
          <a:srgbClr val="353062"/>
        </a:dk2>
        <a:lt2>
          <a:srgbClr val="FFFFFF"/>
        </a:lt2>
        <a:accent1>
          <a:srgbClr val="60597B"/>
        </a:accent1>
        <a:accent2>
          <a:srgbClr val="6666FF"/>
        </a:accent2>
        <a:accent3>
          <a:srgbClr val="AEADB7"/>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int 2">
        <a:dk1>
          <a:srgbClr val="777777"/>
        </a:dk1>
        <a:lt1>
          <a:srgbClr val="FFFFFF"/>
        </a:lt1>
        <a:dk2>
          <a:srgbClr val="2D2753"/>
        </a:dk2>
        <a:lt2>
          <a:srgbClr val="FFFFFF"/>
        </a:lt2>
        <a:accent1>
          <a:srgbClr val="909082"/>
        </a:accent1>
        <a:accent2>
          <a:srgbClr val="809EA8"/>
        </a:accent2>
        <a:accent3>
          <a:srgbClr val="ADACB3"/>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Content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7734</TotalTime>
  <Words>13773</Words>
  <Application>Microsoft Macintosh PowerPoint</Application>
  <PresentationFormat>On-screen Show (4:3)</PresentationFormat>
  <Paragraphs>1527</Paragraphs>
  <Slides>224</Slides>
  <Notes>151</Notes>
  <HiddenSlides>0</HiddenSlides>
  <MMClips>0</MMClips>
  <ScaleCrop>false</ScaleCrop>
  <HeadingPairs>
    <vt:vector size="8" baseType="variant">
      <vt:variant>
        <vt:lpstr>Fonts Used</vt:lpstr>
      </vt:variant>
      <vt:variant>
        <vt:i4>28</vt:i4>
      </vt:variant>
      <vt:variant>
        <vt:lpstr>Theme</vt:lpstr>
      </vt:variant>
      <vt:variant>
        <vt:i4>43</vt:i4>
      </vt:variant>
      <vt:variant>
        <vt:lpstr>Embedded OLE Servers</vt:lpstr>
      </vt:variant>
      <vt:variant>
        <vt:i4>2</vt:i4>
      </vt:variant>
      <vt:variant>
        <vt:lpstr>Slide Titles</vt:lpstr>
      </vt:variant>
      <vt:variant>
        <vt:i4>224</vt:i4>
      </vt:variant>
    </vt:vector>
  </HeadingPairs>
  <TitlesOfParts>
    <vt:vector size="297" baseType="lpstr">
      <vt:lpstr>Arial Unicode MS</vt:lpstr>
      <vt:lpstr>Beach</vt:lpstr>
      <vt:lpstr>BONES</vt:lpstr>
      <vt:lpstr>Jott 43 Extended</vt:lpstr>
      <vt:lpstr>Kosher-Normal</vt:lpstr>
      <vt:lpstr>Nadianne</vt:lpstr>
      <vt:lpstr>Times</vt:lpstr>
      <vt:lpstr>Abadi MT Condensed Light</vt:lpstr>
      <vt:lpstr>Arial</vt:lpstr>
      <vt:lpstr>Arial Black</vt:lpstr>
      <vt:lpstr>Arial Narrow</vt:lpstr>
      <vt:lpstr>Bauhaus 93</vt:lpstr>
      <vt:lpstr>Braggadocio</vt:lpstr>
      <vt:lpstr>Bwhebb</vt:lpstr>
      <vt:lpstr>Calibri</vt:lpstr>
      <vt:lpstr>Capitals</vt:lpstr>
      <vt:lpstr>Comic Sans MS</vt:lpstr>
      <vt:lpstr>Garamond</vt:lpstr>
      <vt:lpstr>Helvetica</vt:lpstr>
      <vt:lpstr>Helvetica Neue Black Condensed</vt:lpstr>
      <vt:lpstr>Impact</vt:lpstr>
      <vt:lpstr>Monotype Corsiva</vt:lpstr>
      <vt:lpstr>Monotype Sorts</vt:lpstr>
      <vt:lpstr>Tempus Sans ITC</vt:lpstr>
      <vt:lpstr>Times New Roman</vt:lpstr>
      <vt:lpstr>Tw Cen MT</vt:lpstr>
      <vt:lpstr>Wingdings</vt:lpstr>
      <vt:lpstr>Wingdings 2</vt:lpstr>
      <vt:lpstr>49_Blank Presentation</vt:lpstr>
      <vt:lpstr>1_Gesture</vt:lpstr>
      <vt:lpstr>15_Default Design</vt:lpstr>
      <vt:lpstr>Blank Presentation</vt:lpstr>
      <vt:lpstr>1_Stream</vt:lpstr>
      <vt:lpstr>Construction</vt:lpstr>
      <vt:lpstr>8_Default Design</vt:lpstr>
      <vt:lpstr>1_Project Overview (Standard)</vt:lpstr>
      <vt:lpstr>Project Overview (Standard)</vt:lpstr>
      <vt:lpstr>3_Default Design</vt:lpstr>
      <vt:lpstr>14_Office Theme</vt:lpstr>
      <vt:lpstr>13_Office Theme</vt:lpstr>
      <vt:lpstr>1_Pulse</vt:lpstr>
      <vt:lpstr>9_Default Design</vt:lpstr>
      <vt:lpstr>10_Default Design</vt:lpstr>
      <vt:lpstr>Median</vt:lpstr>
      <vt:lpstr>1_Glint</vt:lpstr>
      <vt:lpstr>8_Office Theme</vt:lpstr>
      <vt:lpstr>6_Default Design</vt:lpstr>
      <vt:lpstr>11_Default Design</vt:lpstr>
      <vt:lpstr>14_Default Design</vt:lpstr>
      <vt:lpstr>7_Default Design</vt:lpstr>
      <vt:lpstr>12_Default Design</vt:lpstr>
      <vt:lpstr>17_Default Design</vt:lpstr>
      <vt:lpstr>Glint</vt:lpstr>
      <vt:lpstr>2_Content Page</vt:lpstr>
      <vt:lpstr>3_Office Theme</vt:lpstr>
      <vt:lpstr>Default Design</vt:lpstr>
      <vt:lpstr>4_Default Design</vt:lpstr>
      <vt:lpstr>1_Default Design</vt:lpstr>
      <vt:lpstr>5_Default Design</vt:lpstr>
      <vt:lpstr>White on Black Background</vt:lpstr>
      <vt:lpstr>13_Default Design</vt:lpstr>
      <vt:lpstr>16_Default Design</vt:lpstr>
      <vt:lpstr>Office Theme</vt:lpstr>
      <vt:lpstr>1_Office Theme</vt:lpstr>
      <vt:lpstr>1_untitled 1</vt:lpstr>
      <vt:lpstr>2_blstripc.ppt - Blue Stripes</vt:lpstr>
      <vt:lpstr>Orbit</vt:lpstr>
      <vt:lpstr>2_Default Design</vt:lpstr>
      <vt:lpstr>50_Blank Presentation</vt:lpstr>
      <vt:lpstr>18_Default Design</vt:lpstr>
      <vt:lpstr>27_Office Theme</vt:lpstr>
      <vt:lpstr>Document</vt:lpstr>
      <vt:lpstr>Microsoft ClipArt Gallery</vt:lpstr>
      <vt:lpstr>Micah</vt:lpstr>
      <vt:lpstr>Key Word</vt:lpstr>
      <vt:lpstr>Theme</vt:lpstr>
      <vt:lpstr>Key Verse</vt:lpstr>
      <vt:lpstr>Kingdom Statement</vt:lpstr>
      <vt:lpstr>Summary Statement</vt:lpstr>
      <vt:lpstr>Covenant</vt:lpstr>
      <vt:lpstr>Redemption</vt:lpstr>
      <vt:lpstr>Messiah</vt:lpstr>
      <vt:lpstr>Book Chart</vt:lpstr>
      <vt:lpstr>Barry Huddleston, The Acrostic Summarized Bible (Grand Rapids: Baker, 1992)</vt:lpstr>
      <vt:lpstr>Be Generous</vt:lpstr>
      <vt:lpstr>Why does God want you to be generous to the poor?</vt:lpstr>
      <vt:lpstr>3 SERMONS</vt:lpstr>
      <vt:lpstr>3 SERMONS</vt:lpstr>
      <vt:lpstr>3 SERMONS</vt:lpstr>
      <vt:lpstr>Main Idea of Micah</vt:lpstr>
      <vt:lpstr>How can you better help  those with less money than you? </vt:lpstr>
      <vt:lpstr>Don't harden your heart.</vt:lpstr>
      <vt:lpstr>Black</vt:lpstr>
      <vt:lpstr>Interesting Facts</vt:lpstr>
      <vt:lpstr>Who Wrote About Whom?</vt:lpstr>
      <vt:lpstr>Internal Evidences </vt:lpstr>
      <vt:lpstr>What's in the name?</vt:lpstr>
      <vt:lpstr>Song Based on Micah 7:18</vt:lpstr>
      <vt:lpstr>Date</vt:lpstr>
      <vt:lpstr>PowerPoint Presentation</vt:lpstr>
      <vt:lpstr>Chart of OT Kings &amp; Prophets</vt:lpstr>
      <vt:lpstr>Place in the Canon?</vt:lpstr>
      <vt:lpstr>Exploitation––Judgment––Restoration</vt:lpstr>
      <vt:lpstr>Setting</vt:lpstr>
      <vt:lpstr>Black Lives Matter</vt:lpstr>
      <vt:lpstr>BLM on the Streets</vt:lpstr>
      <vt:lpstr>At Trump Tower, New York City</vt:lpstr>
      <vt:lpstr>Politicians Joined the Protests</vt:lpstr>
      <vt:lpstr>The Former BLM Website</vt:lpstr>
      <vt:lpstr>Black Lives Matter Website Updated</vt:lpstr>
      <vt:lpstr>BLM Founders</vt:lpstr>
      <vt:lpstr>Is God Concerned for Social Justice?</vt:lpstr>
      <vt:lpstr>Black Lives Matter</vt:lpstr>
      <vt:lpstr>Types of Justice</vt:lpstr>
      <vt:lpstr>Distinguishing Terms</vt:lpstr>
      <vt:lpstr>Critiquing the Inequality Tree</vt:lpstr>
      <vt:lpstr>Critiquing the Justice Tree</vt:lpstr>
      <vt:lpstr>Communist Ideology</vt:lpstr>
      <vt:lpstr>Marxists Need Capitalists</vt:lpstr>
      <vt:lpstr>Evaluating BLM Biblically</vt:lpstr>
      <vt:lpstr>Be Generous</vt:lpstr>
      <vt:lpstr>Jerusalem December 1995</vt:lpstr>
      <vt:lpstr>Mongolia December 1995</vt:lpstr>
      <vt:lpstr>To what extent has your money insulated you?</vt:lpstr>
      <vt:lpstr>Why does God want you to be generous to the poor?</vt:lpstr>
      <vt:lpstr>Background</vt:lpstr>
      <vt:lpstr>THE  MINOR  PROPHETS</vt:lpstr>
      <vt:lpstr>Minor Prophets | Major Message</vt:lpstr>
      <vt:lpstr>Author</vt:lpstr>
      <vt:lpstr>The split in 1 Kings would soon leave Judah as the Survivng Kingdom</vt:lpstr>
      <vt:lpstr>Chart of OT Kings &amp; Prophets</vt:lpstr>
      <vt:lpstr>The Assyrian Threat</vt:lpstr>
      <vt:lpstr>Assyrians conquered Israel in Micah’s Time</vt:lpstr>
      <vt:lpstr>When Hosea, Isaiah &amp; Micah Wrote</vt:lpstr>
      <vt:lpstr>OT Kings &amp; Prophets at Israel's Fall</vt:lpstr>
      <vt:lpstr>MICAH'S 3 SERMONS</vt:lpstr>
      <vt:lpstr>Keep in mind...</vt:lpstr>
      <vt:lpstr>Slides on  Micah 1</vt:lpstr>
      <vt:lpstr>3 SERMONS</vt:lpstr>
      <vt:lpstr>Structure of Micah</vt:lpstr>
      <vt:lpstr>"Attention! Let all the people of the world listen! Let the earth and everything in it hear. The Sovereign LORD is making accusations against you; the LORD speaks from his holy Temple" (1:2 NLT).</vt:lpstr>
      <vt:lpstr>"Look! The LORD is coming!  He leaves his throne in heaven  and tramples the heights of the earth.  </vt:lpstr>
      <vt:lpstr>"And why is this happening?  Because of the rebellion of Israel—yes, the sins of the whole nation.  Who is to blame for Israel’s rebellion? Samaria, its capital city! Where is the center of idolatry in Judah?  In Jerusalem, its capital!"  (Micah 1:5-6 NLT).</vt:lpstr>
      <vt:lpstr>"So I, the LORD, will make the city of Samaria a heap of ruins.  Her streets will be plowed up  for planting vineyards.  I will roll the stones of her walls into the valley below, exposing her foundations"  (Micah 1:7 NLT).</vt:lpstr>
      <vt:lpstr>"All her carved images will be smashed.  All her sacred treasures will be burned.  These things were bought with the money earned by her prostitution,  and they will now be carried away  to pay prostitutes elsewhere"  (Micah 1:8 NLT).</vt:lpstr>
      <vt:lpstr>Moresheth-gath</vt:lpstr>
      <vt:lpstr>hk'ymi   Micah's Lament</vt:lpstr>
      <vt:lpstr>Structure of Micah</vt:lpstr>
      <vt:lpstr>Key Word</vt:lpstr>
      <vt:lpstr>Slides on  Micah 2</vt:lpstr>
      <vt:lpstr>Structure of Micah</vt:lpstr>
      <vt:lpstr>"What sorrow awaits you who lie awake at night, thinking up evil plans. You rise at dawn and hurry to carry them out, simply because you have the power to do so. 2When you want a piece of land, you find a way to seize it. When you want someone’s house, you take it by fraud and violence. You cheat a man of his property, stealing his family’s inheritance" (Micah 2:1-2 NLT).</vt:lpstr>
      <vt:lpstr>"But this is what the LORD says:  'I will reward your evil with evil;  you won’t be able to pull your neck out of the noose.  You will no longer walk around proudly,  for it will be a terrible time'"  (Micah 2:3 NLT).</vt:lpstr>
      <vt:lpstr>"In that day your enemies will make fun of you by singing this song of despair about you:   'We are finished, completely ruined!  God has confiscated our land,  taking it from us.  He has given our fields  to those who betrayed us.'  5Others will set your boundaries then,  and the LORD’s people will have no say in how the land is divided"  (Micah 2:4-5 NLT).</vt:lpstr>
      <vt:lpstr>Structure of Micah</vt:lpstr>
      <vt:lpstr>"'Don’t say such things,' the people respond.  'Don’t prophesy like that.  Such disasters will never come our way!'"  (Micah 2:6 NLT).</vt:lpstr>
      <vt:lpstr>"Should you talk that way, O family of Israel? Will the LORD’s Spirit have patience with such behavior?  If you would do what is right,  you would find my words comforting"  (Micah 2:7 NLT).</vt:lpstr>
      <vt:lpstr>"Yet to this very hour  my people rise against me like an enemy! You steal the shirts right off the backs of those who trusted you,  making them as ragged as men  returning from battle"  (Micah 2:8 NLT).</vt:lpstr>
      <vt:lpstr>"You have evicted women from their pleasant homes  and forever stripped their children of all that God would give them"  (Micah 2:9 NLT).</vt:lpstr>
      <vt:lpstr>"Up! Begone!  This is no longer your land and home,  for you have filled it with sin  and ruined it completely.  11Suppose a prophet full of lies would say to you, 'I’ll preach to you the joys of wine and alcohol!' That’s just the kind of prophet you would like!"  (Micah 2:10-11 NLT).</vt:lpstr>
      <vt:lpstr>Structure of Micah</vt:lpstr>
      <vt:lpstr>"Someday, O Israel, I will gather you; I will gather the remnant who are left. I will bring you together again like sheep in a pen, like a flock in its pasture. Yes, your land will again be filled with noisy crowds!"  (Micah 2:12 NLT).</vt:lpstr>
      <vt:lpstr>"Your leader will break out and lead you out of exile, out through the gates of the enemy cities, back to your own land. Your king will lead you; the LORD himself will guide you" (Micah 2:13 NLT).</vt:lpstr>
      <vt:lpstr>What about us?</vt:lpstr>
      <vt:lpstr>Teaching Ministry 1997-2017</vt:lpstr>
      <vt:lpstr>Dies den Engelsen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Get others out of their bind.</vt:lpstr>
      <vt:lpstr>Foretelling Emphasis</vt:lpstr>
      <vt:lpstr>Problems &amp; Tips in Interpreting Prophecy</vt:lpstr>
      <vt:lpstr>The Prophetic Message</vt:lpstr>
      <vt:lpstr>The Prophetic Message</vt:lpstr>
      <vt:lpstr>3 SERMONS</vt:lpstr>
      <vt:lpstr>MICAH'S 3 SERMONS</vt:lpstr>
      <vt:lpstr>Slides on  Micah 3</vt:lpstr>
      <vt:lpstr>Micah Preached Courageously</vt:lpstr>
      <vt:lpstr>Structure of Micah</vt:lpstr>
      <vt:lpstr>Micah Taught Compassion</vt:lpstr>
      <vt:lpstr>Micah championed the poor and oppressed</vt:lpstr>
      <vt:lpstr>Structure of Micah</vt:lpstr>
      <vt:lpstr>Micah 3:12 on Jerusalem's Fall</vt:lpstr>
      <vt:lpstr>Slides on  Micah 4</vt:lpstr>
      <vt:lpstr>Structure of Micah</vt:lpstr>
      <vt:lpstr>Barry Huddleston, The Acrostic Summarized Bible (Grand Rapids: Baker, 1992)</vt:lpstr>
      <vt:lpstr>Placing the Prophet</vt:lpstr>
      <vt:lpstr>Micah &amp; Isaiah Alike</vt:lpstr>
      <vt:lpstr>Millennial Jerusalem (Isaiah)</vt:lpstr>
      <vt:lpstr>Millennial Jerusalem (Micah)</vt:lpstr>
      <vt:lpstr>PowerPoint Presentation</vt:lpstr>
      <vt:lpstr>PowerPoint Presentation</vt:lpstr>
      <vt:lpstr>PowerPoint Presentation</vt:lpstr>
      <vt:lpstr>PowerPoint Presentation</vt:lpstr>
      <vt:lpstr>United Nations Building, New York</vt:lpstr>
      <vt:lpstr>United Nations Building (New York)</vt:lpstr>
      <vt:lpstr>United Nations Building, New York</vt:lpstr>
      <vt:lpstr>Wolves now love</vt:lpstr>
      <vt:lpstr>Isaiah 11:6-9</vt:lpstr>
      <vt:lpstr>Isaiah 11:6-9</vt:lpstr>
      <vt:lpstr>Isaiah 11:6-9</vt:lpstr>
      <vt:lpstr>Isaiah 11:6-9</vt:lpstr>
      <vt:lpstr>"Lions, Tigers &amp; Bears! Oh, My!"</vt:lpstr>
      <vt:lpstr>"Lions, Tigers &amp; Bears! Oh, My!"</vt:lpstr>
      <vt:lpstr>Baloo the Bear, Leo the Lion, and Shere Khan the Tiger (all three known as BLT) </vt:lpstr>
      <vt:lpstr>"Lions, Tigers &amp; Bears! Oh, My!"</vt:lpstr>
      <vt:lpstr>"Lions, Tigers &amp; Bears! Oh, My!"</vt:lpstr>
      <vt:lpstr>"Lions, Tigers &amp; Bears! Oh, My!"</vt:lpstr>
      <vt:lpstr>"Lions, Tigers &amp; Bears! Oh, My!"</vt:lpstr>
      <vt:lpstr>"Lions, Tigers &amp; Bears! Oh, My!"</vt:lpstr>
      <vt:lpstr>"Lions, Tigers &amp; Bears! Oh, My!"</vt:lpstr>
      <vt:lpstr>"Lions, Tigers &amp; Bears! Oh, My!"</vt:lpstr>
      <vt:lpstr>"Lions, Tigers &amp; Bears! Oh, My!"</vt:lpstr>
      <vt:lpstr>"Lions, Tigers &amp; Bears! Oh, My!"</vt:lpstr>
      <vt:lpstr>Micah 4:6-7 NLT</vt:lpstr>
      <vt:lpstr>Micah 4:8 NLT</vt:lpstr>
      <vt:lpstr>Mini-Isaiah</vt:lpstr>
      <vt:lpstr>Kingdom &amp; Covenants Timeline</vt:lpstr>
      <vt:lpstr>Slides on  Micah 5</vt:lpstr>
      <vt:lpstr>Christ in Micah</vt:lpstr>
      <vt:lpstr>Bethlehem</vt:lpstr>
      <vt:lpstr>Journey to Bethlehem</vt:lpstr>
      <vt:lpstr>One King 19/30</vt:lpstr>
      <vt:lpstr>One King 18/30</vt:lpstr>
      <vt:lpstr>Gifts</vt:lpstr>
      <vt:lpstr>The Jewish leaders  ignored Him (Matt 2:4-6) </vt:lpstr>
      <vt:lpstr>Bethlehem is only 8 kilometers  (6 miles) south of Jerusalem</vt:lpstr>
      <vt:lpstr>Jewish Loss of Land</vt:lpstr>
      <vt:lpstr>The Unseen Hand</vt:lpstr>
      <vt:lpstr>"The remnant left in Israel  will take their place among the nations.  They will be like a lion among the animals of the forest, like a strong young lion among flocks of sheep and goats, pouncing and tearing as they go with no rescuer in sight. 9The people of Israel will stand up to their foes, and all their enemies will be wiped out" (Micah 5:8-9 NLT).</vt:lpstr>
      <vt:lpstr>Mount of Olives</vt:lpstr>
      <vt:lpstr>Slides on  Micah 6</vt:lpstr>
      <vt:lpstr>MICAH'S 3 SERMONS</vt:lpstr>
      <vt:lpstr>Structure of Micah</vt:lpstr>
      <vt:lpstr>Courtroom Drama</vt:lpstr>
      <vt:lpstr>"Day in Court" </vt:lpstr>
      <vt:lpstr>Structure of Micah</vt:lpstr>
      <vt:lpstr>Key Verse</vt:lpstr>
      <vt:lpstr>Our emphasis on Micah 6:8</vt:lpstr>
      <vt:lpstr>Micah 6:8 Song</vt:lpstr>
      <vt:lpstr>Micah 6:8</vt:lpstr>
      <vt:lpstr>Structure of Micah</vt:lpstr>
      <vt:lpstr>Exploitation</vt:lpstr>
      <vt:lpstr>Slides on  Micah 7</vt:lpstr>
      <vt:lpstr>Structure of Micah</vt:lpstr>
      <vt:lpstr>"How miserable I am!  I feel like the fruit picker after the harvest who can find nothing to eat.  Not a cluster of grapes or a single early fig can be found to satisfy my hunger"  (Micah 7:1 NLT).</vt:lpstr>
      <vt:lpstr>"The godly people have all disappeared;  not one honest person is left on the earth. They are all murderers, setting traps even for their own brothers"  (Micah 7:2 NLT).</vt:lpstr>
      <vt:lpstr>"Both their hands are equally skilled at doing evil! Officials and judges alike demand bribes. The people with influence get what they want, and together they scheme to twist justice" (Micah 7:3 NLT).</vt:lpstr>
      <vt:lpstr>Exploitation</vt:lpstr>
      <vt:lpstr>Exploitation</vt:lpstr>
      <vt:lpstr>Structure of Micah</vt:lpstr>
      <vt:lpstr>"As for me, I look to the LORD for help.  I wait confidently for God to save me,  and my God will certainly hear me"  (Micah 7:7 NLT).</vt:lpstr>
      <vt:lpstr>Borders of the Land Promised to Abraham</vt:lpstr>
      <vt:lpstr>Millennial Jerusalem (Isaiah)</vt:lpstr>
      <vt:lpstr>Millennial Jerusalem (Micah)</vt:lpstr>
      <vt:lpstr>Millennial Israel Will Bless Nations</vt:lpstr>
      <vt:lpstr>"Where is another God like you,  who pardons the guilt of the remnant, overlooking the sins of his special people?  You will not stay angry with your people forever, because you delight in showing unfailing love"  (Micah 7:18 NLT).</vt:lpstr>
      <vt:lpstr>"Once again you will have compassion on us. You will trample our sins under your feet and throw them into the depths of the ocean!  20You will show us your faithfulness and unfailing love as you promised to our ancestors Abraham and Jacob long ago"  (Micah 7:19-20 NLT).</vt:lpstr>
      <vt:lpstr>Why does God want you to be generous to the poor?</vt:lpstr>
      <vt:lpstr>Main Idea</vt:lpstr>
      <vt:lpstr>MICAH'S 3 SERMONS</vt:lpstr>
      <vt:lpstr>MICAH'S 3 SERMONS</vt:lpstr>
      <vt:lpstr>MICAH'S 3 SERMONS</vt:lpstr>
      <vt:lpstr>How can you better help  those with less money than you? </vt:lpstr>
      <vt:lpstr>Learning with Lori</vt:lpstr>
      <vt:lpstr>Take a mission trip.</vt:lpstr>
      <vt:lpstr>Pay for a meal.</vt:lpstr>
      <vt:lpstr>This 99-Year-Old Man Begs Every Day And Gives It All Away To Churches And Orphanages </vt:lpstr>
      <vt:lpstr>This 99-Year-Old Man Begs Every Day And Gives It All Away To Churches And Orphanages </vt:lpstr>
      <vt:lpstr>This 99-Year-Old Man Begs Every Day And Gives It All Away To Churches And Orphanages </vt:lpstr>
      <vt:lpstr>PowerPoint Presentation</vt:lpstr>
      <vt:lpstr>PowerPoint Presentation</vt:lpstr>
      <vt:lpstr>Don't harden your heart.</vt:lpstr>
      <vt:lpstr>Be generous.</vt:lpstr>
      <vt:lpstr>Feed the hungry.</vt:lpstr>
      <vt:lpstr>Give.</vt:lpstr>
      <vt:lpstr>Care.</vt:lpstr>
      <vt:lpstr>Listen.</vt:lpstr>
      <vt:lpstr>Black</vt:lpstr>
      <vt:lpstr>OT Sermons link at BibleStudyDownloads.org</vt:lpstr>
      <vt:lpstr>Book Chart</vt:lpstr>
      <vt:lpstr>Interpretative Issues</vt:lpstr>
      <vt:lpstr>Identity &amp; MSS</vt:lpstr>
      <vt:lpstr>Theological Value</vt:lpstr>
      <vt:lpstr>Application</vt:lpstr>
      <vt:lpstr>PowerPoint Presentation</vt:lpstr>
      <vt:lpstr>PowerPoint Presentation</vt:lpstr>
      <vt:lpstr>PowerPoint Presentation</vt:lpstr>
      <vt:lpstr>PowerPoint Presentation</vt:lpstr>
      <vt:lpstr>PowerPoint Presentation</vt:lpstr>
      <vt:lpstr>Black</vt:lpstr>
      <vt:lpstr>OT Survey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230</cp:revision>
  <dcterms:created xsi:type="dcterms:W3CDTF">2014-08-02T06:39:19Z</dcterms:created>
  <dcterms:modified xsi:type="dcterms:W3CDTF">2023-04-18T08:03:34Z</dcterms:modified>
</cp:coreProperties>
</file>