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7.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8.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0.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1.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2.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3.xml" ContentType="application/vnd.openxmlformats-officedocument.theme+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5.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6.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8.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9.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0.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1.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6.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7.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9.xml" ContentType="application/vnd.openxmlformats-officedocument.theme+xml"/>
  <Override PartName="/ppt/theme/themeOverride1.xml" ContentType="application/vnd.openxmlformats-officedocument.themeOverrid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1.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2.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3.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7" r:id="rId2"/>
    <p:sldMasterId id="2147483655" r:id="rId3"/>
    <p:sldMasterId id="2147483653" r:id="rId4"/>
    <p:sldMasterId id="2147483793" r:id="rId5"/>
    <p:sldMasterId id="2147484083" r:id="rId6"/>
    <p:sldMasterId id="2147484165" r:id="rId7"/>
    <p:sldMasterId id="2147484531" r:id="rId8"/>
    <p:sldMasterId id="2147484926" r:id="rId9"/>
    <p:sldMasterId id="2147484999" r:id="rId10"/>
    <p:sldMasterId id="2147485025" r:id="rId11"/>
    <p:sldMasterId id="2147485049" r:id="rId12"/>
    <p:sldMasterId id="2147485061" r:id="rId13"/>
    <p:sldMasterId id="2147485075" r:id="rId14"/>
    <p:sldMasterId id="2147485087" r:id="rId15"/>
    <p:sldMasterId id="2147485099" r:id="rId16"/>
    <p:sldMasterId id="2147485111" r:id="rId17"/>
    <p:sldMasterId id="2147485123" r:id="rId18"/>
    <p:sldMasterId id="2147485136" r:id="rId19"/>
    <p:sldMasterId id="2147485164" r:id="rId20"/>
    <p:sldMasterId id="2147485176" r:id="rId21"/>
    <p:sldMasterId id="2147485188" r:id="rId22"/>
    <p:sldMasterId id="2147485212" r:id="rId23"/>
    <p:sldMasterId id="2147485224" r:id="rId24"/>
    <p:sldMasterId id="2147485238" r:id="rId25"/>
    <p:sldMasterId id="2147485250" r:id="rId26"/>
    <p:sldMasterId id="2147485262" r:id="rId27"/>
    <p:sldMasterId id="2147485275" r:id="rId28"/>
    <p:sldMasterId id="2147485324" r:id="rId29"/>
    <p:sldMasterId id="2147485336" r:id="rId30"/>
    <p:sldMasterId id="2147485348" r:id="rId31"/>
    <p:sldMasterId id="2147485360" r:id="rId32"/>
    <p:sldMasterId id="2147485372" r:id="rId33"/>
    <p:sldMasterId id="2147485384" r:id="rId34"/>
    <p:sldMasterId id="2147485396" r:id="rId35"/>
    <p:sldMasterId id="2147485408" r:id="rId36"/>
    <p:sldMasterId id="2147485420" r:id="rId37"/>
    <p:sldMasterId id="2147485434" r:id="rId38"/>
    <p:sldMasterId id="2147485447" r:id="rId39"/>
    <p:sldMasterId id="2147485459" r:id="rId40"/>
    <p:sldMasterId id="2147485471" r:id="rId41"/>
    <p:sldMasterId id="2147485483" r:id="rId42"/>
    <p:sldMasterId id="2147485495" r:id="rId43"/>
  </p:sldMasterIdLst>
  <p:notesMasterIdLst>
    <p:notesMasterId r:id="rId248"/>
  </p:notesMasterIdLst>
  <p:sldIdLst>
    <p:sldId id="1241" r:id="rId44"/>
    <p:sldId id="1242" r:id="rId45"/>
    <p:sldId id="1243" r:id="rId46"/>
    <p:sldId id="1244" r:id="rId47"/>
    <p:sldId id="4895" r:id="rId48"/>
    <p:sldId id="4896" r:id="rId49"/>
    <p:sldId id="4897" r:id="rId50"/>
    <p:sldId id="4898" r:id="rId51"/>
    <p:sldId id="4899" r:id="rId52"/>
    <p:sldId id="4900" r:id="rId53"/>
    <p:sldId id="4901" r:id="rId54"/>
    <p:sldId id="4902" r:id="rId55"/>
    <p:sldId id="4717" r:id="rId56"/>
    <p:sldId id="4903" r:id="rId57"/>
    <p:sldId id="4904" r:id="rId58"/>
    <p:sldId id="4905" r:id="rId59"/>
    <p:sldId id="4906" r:id="rId60"/>
    <p:sldId id="4907" r:id="rId61"/>
    <p:sldId id="4908" r:id="rId62"/>
    <p:sldId id="563" r:id="rId63"/>
    <p:sldId id="301" r:id="rId64"/>
    <p:sldId id="302" r:id="rId65"/>
    <p:sldId id="313" r:id="rId66"/>
    <p:sldId id="384" r:id="rId67"/>
    <p:sldId id="314" r:id="rId68"/>
    <p:sldId id="516" r:id="rId69"/>
    <p:sldId id="367" r:id="rId70"/>
    <p:sldId id="368" r:id="rId71"/>
    <p:sldId id="366" r:id="rId72"/>
    <p:sldId id="369" r:id="rId73"/>
    <p:sldId id="373" r:id="rId74"/>
    <p:sldId id="374" r:id="rId75"/>
    <p:sldId id="376" r:id="rId76"/>
    <p:sldId id="370" r:id="rId77"/>
    <p:sldId id="371" r:id="rId78"/>
    <p:sldId id="365" r:id="rId79"/>
    <p:sldId id="1260" r:id="rId80"/>
    <p:sldId id="385" r:id="rId81"/>
    <p:sldId id="498" r:id="rId82"/>
    <p:sldId id="517" r:id="rId83"/>
    <p:sldId id="256" r:id="rId84"/>
    <p:sldId id="262" r:id="rId85"/>
    <p:sldId id="270" r:id="rId86"/>
    <p:sldId id="257" r:id="rId87"/>
    <p:sldId id="271" r:id="rId88"/>
    <p:sldId id="272" r:id="rId89"/>
    <p:sldId id="261" r:id="rId90"/>
    <p:sldId id="279" r:id="rId91"/>
    <p:sldId id="543" r:id="rId92"/>
    <p:sldId id="401" r:id="rId93"/>
    <p:sldId id="402" r:id="rId94"/>
    <p:sldId id="403" r:id="rId95"/>
    <p:sldId id="404" r:id="rId96"/>
    <p:sldId id="405" r:id="rId97"/>
    <p:sldId id="521" r:id="rId98"/>
    <p:sldId id="407" r:id="rId99"/>
    <p:sldId id="408" r:id="rId100"/>
    <p:sldId id="409" r:id="rId101"/>
    <p:sldId id="4888" r:id="rId102"/>
    <p:sldId id="4889" r:id="rId103"/>
    <p:sldId id="4890" r:id="rId104"/>
    <p:sldId id="4891" r:id="rId105"/>
    <p:sldId id="4892" r:id="rId106"/>
    <p:sldId id="4893" r:id="rId107"/>
    <p:sldId id="410" r:id="rId108"/>
    <p:sldId id="411" r:id="rId109"/>
    <p:sldId id="382" r:id="rId110"/>
    <p:sldId id="412" r:id="rId111"/>
    <p:sldId id="413" r:id="rId112"/>
    <p:sldId id="4894" r:id="rId113"/>
    <p:sldId id="414" r:id="rId114"/>
    <p:sldId id="415" r:id="rId115"/>
    <p:sldId id="416" r:id="rId116"/>
    <p:sldId id="417" r:id="rId117"/>
    <p:sldId id="589" r:id="rId118"/>
    <p:sldId id="418" r:id="rId119"/>
    <p:sldId id="419" r:id="rId120"/>
    <p:sldId id="420" r:id="rId121"/>
    <p:sldId id="421" r:id="rId122"/>
    <p:sldId id="422" r:id="rId123"/>
    <p:sldId id="423" r:id="rId124"/>
    <p:sldId id="424" r:id="rId125"/>
    <p:sldId id="425" r:id="rId126"/>
    <p:sldId id="426" r:id="rId127"/>
    <p:sldId id="427" r:id="rId128"/>
    <p:sldId id="428" r:id="rId129"/>
    <p:sldId id="429" r:id="rId130"/>
    <p:sldId id="430" r:id="rId131"/>
    <p:sldId id="431" r:id="rId132"/>
    <p:sldId id="432" r:id="rId133"/>
    <p:sldId id="433" r:id="rId134"/>
    <p:sldId id="434" r:id="rId135"/>
    <p:sldId id="435" r:id="rId136"/>
    <p:sldId id="1248" r:id="rId137"/>
    <p:sldId id="1249" r:id="rId138"/>
    <p:sldId id="1250" r:id="rId139"/>
    <p:sldId id="1251" r:id="rId140"/>
    <p:sldId id="293" r:id="rId141"/>
    <p:sldId id="296" r:id="rId142"/>
    <p:sldId id="1252" r:id="rId143"/>
    <p:sldId id="1253" r:id="rId144"/>
    <p:sldId id="1254" r:id="rId145"/>
    <p:sldId id="280" r:id="rId146"/>
    <p:sldId id="264" r:id="rId147"/>
    <p:sldId id="1255" r:id="rId148"/>
    <p:sldId id="290" r:id="rId149"/>
    <p:sldId id="1256" r:id="rId150"/>
    <p:sldId id="299" r:id="rId151"/>
    <p:sldId id="288" r:id="rId152"/>
    <p:sldId id="1257" r:id="rId153"/>
    <p:sldId id="287" r:id="rId154"/>
    <p:sldId id="1258" r:id="rId155"/>
    <p:sldId id="300" r:id="rId156"/>
    <p:sldId id="1259" r:id="rId157"/>
    <p:sldId id="266" r:id="rId158"/>
    <p:sldId id="263" r:id="rId159"/>
    <p:sldId id="303" r:id="rId160"/>
    <p:sldId id="436" r:id="rId161"/>
    <p:sldId id="437" r:id="rId162"/>
    <p:sldId id="438" r:id="rId163"/>
    <p:sldId id="439" r:id="rId164"/>
    <p:sldId id="440" r:id="rId165"/>
    <p:sldId id="441" r:id="rId166"/>
    <p:sldId id="442" r:id="rId167"/>
    <p:sldId id="443" r:id="rId168"/>
    <p:sldId id="4884" r:id="rId169"/>
    <p:sldId id="4885" r:id="rId170"/>
    <p:sldId id="4886" r:id="rId171"/>
    <p:sldId id="4887" r:id="rId172"/>
    <p:sldId id="444" r:id="rId173"/>
    <p:sldId id="445" r:id="rId174"/>
    <p:sldId id="4881" r:id="rId175"/>
    <p:sldId id="393" r:id="rId176"/>
    <p:sldId id="394" r:id="rId177"/>
    <p:sldId id="449" r:id="rId178"/>
    <p:sldId id="520" r:id="rId179"/>
    <p:sldId id="4882" r:id="rId180"/>
    <p:sldId id="451" r:id="rId181"/>
    <p:sldId id="452" r:id="rId182"/>
    <p:sldId id="4878" r:id="rId183"/>
    <p:sldId id="4879" r:id="rId184"/>
    <p:sldId id="455" r:id="rId185"/>
    <p:sldId id="456" r:id="rId186"/>
    <p:sldId id="457" r:id="rId187"/>
    <p:sldId id="497" r:id="rId188"/>
    <p:sldId id="1261" r:id="rId189"/>
    <p:sldId id="459" r:id="rId190"/>
    <p:sldId id="460" r:id="rId191"/>
    <p:sldId id="461" r:id="rId192"/>
    <p:sldId id="462" r:id="rId193"/>
    <p:sldId id="463" r:id="rId194"/>
    <p:sldId id="464" r:id="rId195"/>
    <p:sldId id="465" r:id="rId196"/>
    <p:sldId id="466" r:id="rId197"/>
    <p:sldId id="467" r:id="rId198"/>
    <p:sldId id="468" r:id="rId199"/>
    <p:sldId id="469" r:id="rId200"/>
    <p:sldId id="470" r:id="rId201"/>
    <p:sldId id="471" r:id="rId202"/>
    <p:sldId id="472" r:id="rId203"/>
    <p:sldId id="473" r:id="rId204"/>
    <p:sldId id="474" r:id="rId205"/>
    <p:sldId id="475" r:id="rId206"/>
    <p:sldId id="476" r:id="rId207"/>
    <p:sldId id="477" r:id="rId208"/>
    <p:sldId id="478" r:id="rId209"/>
    <p:sldId id="479" r:id="rId210"/>
    <p:sldId id="480" r:id="rId211"/>
    <p:sldId id="481" r:id="rId212"/>
    <p:sldId id="482" r:id="rId213"/>
    <p:sldId id="483" r:id="rId214"/>
    <p:sldId id="484" r:id="rId215"/>
    <p:sldId id="485" r:id="rId216"/>
    <p:sldId id="486" r:id="rId217"/>
    <p:sldId id="377" r:id="rId218"/>
    <p:sldId id="490" r:id="rId219"/>
    <p:sldId id="1262" r:id="rId220"/>
    <p:sldId id="1263" r:id="rId221"/>
    <p:sldId id="515" r:id="rId222"/>
    <p:sldId id="492" r:id="rId223"/>
    <p:sldId id="493" r:id="rId224"/>
    <p:sldId id="494" r:id="rId225"/>
    <p:sldId id="4883" r:id="rId226"/>
    <p:sldId id="496" r:id="rId227"/>
    <p:sldId id="1246" r:id="rId228"/>
    <p:sldId id="1247" r:id="rId229"/>
    <p:sldId id="4874" r:id="rId230"/>
    <p:sldId id="4875" r:id="rId231"/>
    <p:sldId id="267" r:id="rId232"/>
    <p:sldId id="268" r:id="rId233"/>
    <p:sldId id="275" r:id="rId234"/>
    <p:sldId id="276" r:id="rId235"/>
    <p:sldId id="320" r:id="rId236"/>
    <p:sldId id="321" r:id="rId237"/>
    <p:sldId id="322" r:id="rId238"/>
    <p:sldId id="323" r:id="rId239"/>
    <p:sldId id="282" r:id="rId240"/>
    <p:sldId id="283" r:id="rId241"/>
    <p:sldId id="284" r:id="rId242"/>
    <p:sldId id="285" r:id="rId243"/>
    <p:sldId id="286" r:id="rId244"/>
    <p:sldId id="316" r:id="rId245"/>
    <p:sldId id="319" r:id="rId246"/>
    <p:sldId id="337" r:id="rId24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0B7B303-A958-A948-885F-0E2F3CF1CA96}">
          <p14:sldIdLst>
            <p14:sldId id="1241"/>
            <p14:sldId id="1242"/>
            <p14:sldId id="1243"/>
            <p14:sldId id="1244"/>
            <p14:sldId id="4895"/>
            <p14:sldId id="4896"/>
            <p14:sldId id="4897"/>
            <p14:sldId id="4898"/>
            <p14:sldId id="4899"/>
            <p14:sldId id="4900"/>
            <p14:sldId id="4901"/>
            <p14:sldId id="4902"/>
            <p14:sldId id="4717"/>
            <p14:sldId id="4903"/>
            <p14:sldId id="4904"/>
            <p14:sldId id="4905"/>
            <p14:sldId id="4906"/>
            <p14:sldId id="4907"/>
            <p14:sldId id="4908"/>
            <p14:sldId id="563"/>
          </p14:sldIdLst>
        </p14:section>
        <p14:section name="Introduction" id="{8FEEB624-BAF4-9A42-9234-97D6C08D3BF7}">
          <p14:sldIdLst>
            <p14:sldId id="301"/>
            <p14:sldId id="302"/>
            <p14:sldId id="313"/>
            <p14:sldId id="384"/>
            <p14:sldId id="314"/>
            <p14:sldId id="516"/>
            <p14:sldId id="367"/>
            <p14:sldId id="368"/>
            <p14:sldId id="366"/>
            <p14:sldId id="369"/>
            <p14:sldId id="373"/>
            <p14:sldId id="374"/>
            <p14:sldId id="376"/>
            <p14:sldId id="370"/>
            <p14:sldId id="371"/>
            <p14:sldId id="365"/>
            <p14:sldId id="1260"/>
            <p14:sldId id="385"/>
            <p14:sldId id="498"/>
            <p14:sldId id="517"/>
            <p14:sldId id="256"/>
            <p14:sldId id="262"/>
            <p14:sldId id="270"/>
            <p14:sldId id="257"/>
            <p14:sldId id="271"/>
            <p14:sldId id="272"/>
            <p14:sldId id="261"/>
            <p14:sldId id="279"/>
          </p14:sldIdLst>
        </p14:section>
        <p14:section name="Sermon" id="{D5CEB8A8-9CE3-9746-ADE3-A3688A638A2F}">
          <p14:sldIdLst>
            <p14:sldId id="543"/>
            <p14:sldId id="401"/>
            <p14:sldId id="402"/>
            <p14:sldId id="403"/>
            <p14:sldId id="404"/>
            <p14:sldId id="405"/>
            <p14:sldId id="521"/>
            <p14:sldId id="407"/>
            <p14:sldId id="408"/>
            <p14:sldId id="409"/>
            <p14:sldId id="4888"/>
            <p14:sldId id="4889"/>
            <p14:sldId id="4890"/>
            <p14:sldId id="4891"/>
            <p14:sldId id="4892"/>
            <p14:sldId id="4893"/>
            <p14:sldId id="410"/>
            <p14:sldId id="411"/>
          </p14:sldIdLst>
        </p14:section>
        <p14:section name="Chapters" id="{94B52AA7-2730-B143-8606-8EE683BD8DF6}">
          <p14:sldIdLst>
            <p14:sldId id="382"/>
            <p14:sldId id="412"/>
            <p14:sldId id="413"/>
            <p14:sldId id="4894"/>
            <p14:sldId id="414"/>
            <p14:sldId id="415"/>
            <p14:sldId id="416"/>
            <p14:sldId id="417"/>
            <p14:sldId id="589"/>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1248"/>
            <p14:sldId id="1249"/>
            <p14:sldId id="1250"/>
            <p14:sldId id="1251"/>
            <p14:sldId id="293"/>
            <p14:sldId id="296"/>
            <p14:sldId id="1252"/>
            <p14:sldId id="1253"/>
            <p14:sldId id="1254"/>
            <p14:sldId id="280"/>
            <p14:sldId id="264"/>
            <p14:sldId id="1255"/>
            <p14:sldId id="290"/>
            <p14:sldId id="1256"/>
            <p14:sldId id="299"/>
            <p14:sldId id="288"/>
            <p14:sldId id="1257"/>
            <p14:sldId id="287"/>
            <p14:sldId id="1258"/>
            <p14:sldId id="300"/>
            <p14:sldId id="1259"/>
            <p14:sldId id="266"/>
            <p14:sldId id="263"/>
            <p14:sldId id="303"/>
            <p14:sldId id="436"/>
            <p14:sldId id="437"/>
            <p14:sldId id="438"/>
            <p14:sldId id="439"/>
            <p14:sldId id="440"/>
            <p14:sldId id="441"/>
            <p14:sldId id="442"/>
            <p14:sldId id="443"/>
            <p14:sldId id="4884"/>
            <p14:sldId id="4885"/>
            <p14:sldId id="4886"/>
            <p14:sldId id="4887"/>
            <p14:sldId id="444"/>
            <p14:sldId id="445"/>
            <p14:sldId id="4881"/>
            <p14:sldId id="393"/>
            <p14:sldId id="394"/>
            <p14:sldId id="449"/>
            <p14:sldId id="520"/>
            <p14:sldId id="4882"/>
            <p14:sldId id="451"/>
            <p14:sldId id="452"/>
            <p14:sldId id="4878"/>
            <p14:sldId id="4879"/>
            <p14:sldId id="455"/>
            <p14:sldId id="456"/>
            <p14:sldId id="457"/>
            <p14:sldId id="497"/>
            <p14:sldId id="1261"/>
            <p14:sldId id="459"/>
            <p14:sldId id="460"/>
            <p14:sldId id="461"/>
            <p14:sldId id="462"/>
            <p14:sldId id="463"/>
            <p14:sldId id="464"/>
            <p14:sldId id="465"/>
            <p14:sldId id="466"/>
            <p14:sldId id="467"/>
            <p14:sldId id="468"/>
            <p14:sldId id="469"/>
            <p14:sldId id="470"/>
            <p14:sldId id="471"/>
            <p14:sldId id="472"/>
            <p14:sldId id="473"/>
            <p14:sldId id="474"/>
            <p14:sldId id="475"/>
            <p14:sldId id="476"/>
            <p14:sldId id="477"/>
            <p14:sldId id="478"/>
            <p14:sldId id="479"/>
            <p14:sldId id="480"/>
            <p14:sldId id="481"/>
            <p14:sldId id="482"/>
            <p14:sldId id="483"/>
            <p14:sldId id="484"/>
            <p14:sldId id="485"/>
            <p14:sldId id="486"/>
            <p14:sldId id="377"/>
          </p14:sldIdLst>
        </p14:section>
        <p14:section name="Conclusion" id="{D97F3A8E-77FB-7C45-891F-04EF05CA70D0}">
          <p14:sldIdLst>
            <p14:sldId id="490"/>
            <p14:sldId id="1262"/>
            <p14:sldId id="1263"/>
            <p14:sldId id="515"/>
            <p14:sldId id="492"/>
            <p14:sldId id="493"/>
            <p14:sldId id="494"/>
            <p14:sldId id="4883"/>
            <p14:sldId id="496"/>
            <p14:sldId id="1246"/>
            <p14:sldId id="1247"/>
          </p14:sldIdLst>
        </p14:section>
        <p14:section name="Supplements" id="{EFE55F25-86A7-4A4A-8934-B8D64A88D1A5}">
          <p14:sldIdLst>
            <p14:sldId id="4874"/>
            <p14:sldId id="4875"/>
            <p14:sldId id="267"/>
            <p14:sldId id="268"/>
            <p14:sldId id="275"/>
            <p14:sldId id="276"/>
            <p14:sldId id="320"/>
            <p14:sldId id="321"/>
            <p14:sldId id="322"/>
            <p14:sldId id="323"/>
            <p14:sldId id="282"/>
            <p14:sldId id="283"/>
            <p14:sldId id="284"/>
            <p14:sldId id="285"/>
            <p14:sldId id="286"/>
            <p14:sldId id="316"/>
            <p14:sldId id="319"/>
            <p14:sldId id="33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BF9"/>
    <a:srgbClr val="6600CC"/>
    <a:srgbClr val="660066"/>
    <a:srgbClr val="F87A31"/>
    <a:srgbClr val="F56324"/>
    <a:srgbClr val="CDFFFF"/>
    <a:srgbClr val="CC3300"/>
    <a:srgbClr val="666633"/>
    <a:srgbClr val="CCCC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1" autoAdjust="0"/>
    <p:restoredTop sz="69858" autoAdjust="0"/>
  </p:normalViewPr>
  <p:slideViewPr>
    <p:cSldViewPr>
      <p:cViewPr varScale="1">
        <p:scale>
          <a:sx n="90" d="100"/>
          <a:sy n="90" d="100"/>
        </p:scale>
        <p:origin x="192" y="536"/>
      </p:cViewPr>
      <p:guideLst>
        <p:guide orient="horz" pos="2160"/>
        <p:guide pos="2880"/>
      </p:guideLst>
    </p:cSldViewPr>
  </p:slideViewPr>
  <p:outlineViewPr>
    <p:cViewPr>
      <p:scale>
        <a:sx n="33" d="100"/>
        <a:sy n="33" d="100"/>
      </p:scale>
      <p:origin x="0" y="2472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00" d="100"/>
        <a:sy n="100" d="100"/>
      </p:scale>
      <p:origin x="0" y="0"/>
    </p:cViewPr>
  </p:notesTextViewPr>
  <p:sorterViewPr>
    <p:cViewPr varScale="1">
      <p:scale>
        <a:sx n="40" d="100"/>
        <a:sy n="40" d="100"/>
      </p:scale>
      <p:origin x="0" y="0"/>
    </p:cViewPr>
  </p:sorterViewPr>
  <p:notesViewPr>
    <p:cSldViewPr>
      <p:cViewPr varScale="1">
        <p:scale>
          <a:sx n="114" d="100"/>
          <a:sy n="114" d="100"/>
        </p:scale>
        <p:origin x="824" y="17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91" Type="http://schemas.openxmlformats.org/officeDocument/2006/relationships/slide" Target="slides/slide148.xml"/><Relationship Id="rId205" Type="http://schemas.openxmlformats.org/officeDocument/2006/relationships/slide" Target="slides/slide162.xml"/><Relationship Id="rId226" Type="http://schemas.openxmlformats.org/officeDocument/2006/relationships/slide" Target="slides/slide183.xml"/><Relationship Id="rId247" Type="http://schemas.openxmlformats.org/officeDocument/2006/relationships/slide" Target="slides/slide204.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slide" Target="slides/slide138.xml"/><Relationship Id="rId216" Type="http://schemas.openxmlformats.org/officeDocument/2006/relationships/slide" Target="slides/slide173.xml"/><Relationship Id="rId237" Type="http://schemas.openxmlformats.org/officeDocument/2006/relationships/slide" Target="slides/slide19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92" Type="http://schemas.openxmlformats.org/officeDocument/2006/relationships/slide" Target="slides/slide149.xml"/><Relationship Id="rId206" Type="http://schemas.openxmlformats.org/officeDocument/2006/relationships/slide" Target="slides/slide163.xml"/><Relationship Id="rId227" Type="http://schemas.openxmlformats.org/officeDocument/2006/relationships/slide" Target="slides/slide184.xml"/><Relationship Id="rId248"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slide" Target="slides/slide139.xml"/><Relationship Id="rId217"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195.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5" Type="http://schemas.openxmlformats.org/officeDocument/2006/relationships/slide" Target="slides/slide22.xml"/><Relationship Id="rId86" Type="http://schemas.openxmlformats.org/officeDocument/2006/relationships/slide" Target="slides/slide43.xml"/><Relationship Id="rId130" Type="http://schemas.openxmlformats.org/officeDocument/2006/relationships/slide" Target="slides/slide87.xml"/><Relationship Id="rId151" Type="http://schemas.openxmlformats.org/officeDocument/2006/relationships/slide" Target="slides/slide108.xml"/><Relationship Id="rId172" Type="http://schemas.openxmlformats.org/officeDocument/2006/relationships/slide" Target="slides/slide129.xml"/><Relationship Id="rId193" Type="http://schemas.openxmlformats.org/officeDocument/2006/relationships/slide" Target="slides/slide150.xml"/><Relationship Id="rId207" Type="http://schemas.openxmlformats.org/officeDocument/2006/relationships/slide" Target="slides/slide164.xml"/><Relationship Id="rId228" Type="http://schemas.openxmlformats.org/officeDocument/2006/relationships/slide" Target="slides/slide185.xml"/><Relationship Id="rId249"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66.xml"/><Relationship Id="rId34" Type="http://schemas.openxmlformats.org/officeDocument/2006/relationships/slideMaster" Target="slideMasters/slideMaster34.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20" Type="http://schemas.openxmlformats.org/officeDocument/2006/relationships/slide" Target="slides/slide77.xml"/><Relationship Id="rId141" Type="http://schemas.openxmlformats.org/officeDocument/2006/relationships/slide" Target="slides/slide98.xml"/><Relationship Id="rId7" Type="http://schemas.openxmlformats.org/officeDocument/2006/relationships/slideMaster" Target="slideMasters/slideMaster7.xml"/><Relationship Id="rId162" Type="http://schemas.openxmlformats.org/officeDocument/2006/relationships/slide" Target="slides/slide119.xml"/><Relationship Id="rId183" Type="http://schemas.openxmlformats.org/officeDocument/2006/relationships/slide" Target="slides/slide140.xml"/><Relationship Id="rId218" Type="http://schemas.openxmlformats.org/officeDocument/2006/relationships/slide" Target="slides/slide175.xml"/><Relationship Id="rId239" Type="http://schemas.openxmlformats.org/officeDocument/2006/relationships/slide" Target="slides/slide196.xml"/><Relationship Id="rId250" Type="http://schemas.openxmlformats.org/officeDocument/2006/relationships/viewProps" Target="viewProps.xml"/><Relationship Id="rId24" Type="http://schemas.openxmlformats.org/officeDocument/2006/relationships/slideMaster" Target="slideMasters/slideMaster24.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31" Type="http://schemas.openxmlformats.org/officeDocument/2006/relationships/slide" Target="slides/slide88.xml"/><Relationship Id="rId152" Type="http://schemas.openxmlformats.org/officeDocument/2006/relationships/slide" Target="slides/slide109.xml"/><Relationship Id="rId173" Type="http://schemas.openxmlformats.org/officeDocument/2006/relationships/slide" Target="slides/slide130.xml"/><Relationship Id="rId194" Type="http://schemas.openxmlformats.org/officeDocument/2006/relationships/slide" Target="slides/slide151.xml"/><Relationship Id="rId208" Type="http://schemas.openxmlformats.org/officeDocument/2006/relationships/slide" Target="slides/slide165.xml"/><Relationship Id="rId229" Type="http://schemas.openxmlformats.org/officeDocument/2006/relationships/slide" Target="slides/slide186.xml"/><Relationship Id="rId240" Type="http://schemas.openxmlformats.org/officeDocument/2006/relationships/slide" Target="slides/slide19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8" Type="http://schemas.openxmlformats.org/officeDocument/2006/relationships/slideMaster" Target="slideMasters/slideMaster8.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slide" Target="slides/slide141.xml"/><Relationship Id="rId219" Type="http://schemas.openxmlformats.org/officeDocument/2006/relationships/slide" Target="slides/slide176.xml"/><Relationship Id="rId230" Type="http://schemas.openxmlformats.org/officeDocument/2006/relationships/slide" Target="slides/slide187.xml"/><Relationship Id="rId251" Type="http://schemas.openxmlformats.org/officeDocument/2006/relationships/theme" Target="theme/theme1.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95" Type="http://schemas.openxmlformats.org/officeDocument/2006/relationships/slide" Target="slides/slide152.xml"/><Relationship Id="rId209" Type="http://schemas.openxmlformats.org/officeDocument/2006/relationships/slide" Target="slides/slide166.xml"/><Relationship Id="rId220" Type="http://schemas.openxmlformats.org/officeDocument/2006/relationships/slide" Target="slides/slide177.xml"/><Relationship Id="rId241" Type="http://schemas.openxmlformats.org/officeDocument/2006/relationships/slide" Target="slides/slide19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78" Type="http://schemas.openxmlformats.org/officeDocument/2006/relationships/slide" Target="slides/slide35.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64" Type="http://schemas.openxmlformats.org/officeDocument/2006/relationships/slide" Target="slides/slide121.xml"/><Relationship Id="rId185"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7.xml"/><Relationship Id="rId210" Type="http://schemas.openxmlformats.org/officeDocument/2006/relationships/slide" Target="slides/slide167.xml"/><Relationship Id="rId215" Type="http://schemas.openxmlformats.org/officeDocument/2006/relationships/slide" Target="slides/slide172.xml"/><Relationship Id="rId236" Type="http://schemas.openxmlformats.org/officeDocument/2006/relationships/slide" Target="slides/slide193.xml"/><Relationship Id="rId26" Type="http://schemas.openxmlformats.org/officeDocument/2006/relationships/slideMaster" Target="slideMasters/slideMaster26.xml"/><Relationship Id="rId231" Type="http://schemas.openxmlformats.org/officeDocument/2006/relationships/slide" Target="slides/slide188.xml"/><Relationship Id="rId252" Type="http://schemas.openxmlformats.org/officeDocument/2006/relationships/tableStyles" Target="tableStyles.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96" Type="http://schemas.openxmlformats.org/officeDocument/2006/relationships/slide" Target="slides/slide153.xml"/><Relationship Id="rId200" Type="http://schemas.openxmlformats.org/officeDocument/2006/relationships/slide" Target="slides/slide157.xml"/><Relationship Id="rId16" Type="http://schemas.openxmlformats.org/officeDocument/2006/relationships/slideMaster" Target="slideMasters/slideMaster16.xml"/><Relationship Id="rId221" Type="http://schemas.openxmlformats.org/officeDocument/2006/relationships/slide" Target="slides/slide178.xml"/><Relationship Id="rId242" Type="http://schemas.openxmlformats.org/officeDocument/2006/relationships/slide" Target="slides/slide199.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186" Type="http://schemas.openxmlformats.org/officeDocument/2006/relationships/slide" Target="slides/slide143.xml"/><Relationship Id="rId211" Type="http://schemas.openxmlformats.org/officeDocument/2006/relationships/slide" Target="slides/slide168.xml"/><Relationship Id="rId232" Type="http://schemas.openxmlformats.org/officeDocument/2006/relationships/slide" Target="slides/slide189.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97" Type="http://schemas.openxmlformats.org/officeDocument/2006/relationships/slide" Target="slides/slide154.xml"/><Relationship Id="rId201" Type="http://schemas.openxmlformats.org/officeDocument/2006/relationships/slide" Target="slides/slide158.xml"/><Relationship Id="rId222" Type="http://schemas.openxmlformats.org/officeDocument/2006/relationships/slide" Target="slides/slide179.xml"/><Relationship Id="rId243" Type="http://schemas.openxmlformats.org/officeDocument/2006/relationships/slide" Target="slides/slide20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87" Type="http://schemas.openxmlformats.org/officeDocument/2006/relationships/slide" Target="slides/slide144.xml"/><Relationship Id="rId1" Type="http://schemas.openxmlformats.org/officeDocument/2006/relationships/slideMaster" Target="slideMasters/slideMaster1.xml"/><Relationship Id="rId212" Type="http://schemas.openxmlformats.org/officeDocument/2006/relationships/slide" Target="slides/slide169.xml"/><Relationship Id="rId233" Type="http://schemas.openxmlformats.org/officeDocument/2006/relationships/slide" Target="slides/slide190.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 Id="rId60" Type="http://schemas.openxmlformats.org/officeDocument/2006/relationships/slide" Target="slides/slide17.xml"/><Relationship Id="rId81" Type="http://schemas.openxmlformats.org/officeDocument/2006/relationships/slide" Target="slides/slide38.xml"/><Relationship Id="rId135" Type="http://schemas.openxmlformats.org/officeDocument/2006/relationships/slide" Target="slides/slide92.xml"/><Relationship Id="rId156" Type="http://schemas.openxmlformats.org/officeDocument/2006/relationships/slide" Target="slides/slide113.xml"/><Relationship Id="rId177" Type="http://schemas.openxmlformats.org/officeDocument/2006/relationships/slide" Target="slides/slide134.xml"/><Relationship Id="rId198" Type="http://schemas.openxmlformats.org/officeDocument/2006/relationships/slide" Target="slides/slide155.xml"/><Relationship Id="rId202" Type="http://schemas.openxmlformats.org/officeDocument/2006/relationships/slide" Target="slides/slide159.xml"/><Relationship Id="rId223" Type="http://schemas.openxmlformats.org/officeDocument/2006/relationships/slide" Target="slides/slide180.xml"/><Relationship Id="rId244" Type="http://schemas.openxmlformats.org/officeDocument/2006/relationships/slide" Target="slides/slide20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7.xml"/><Relationship Id="rId104" Type="http://schemas.openxmlformats.org/officeDocument/2006/relationships/slide" Target="slides/slide61.xml"/><Relationship Id="rId125" Type="http://schemas.openxmlformats.org/officeDocument/2006/relationships/slide" Target="slides/slide82.xml"/><Relationship Id="rId146" Type="http://schemas.openxmlformats.org/officeDocument/2006/relationships/slide" Target="slides/slide103.xml"/><Relationship Id="rId167" Type="http://schemas.openxmlformats.org/officeDocument/2006/relationships/slide" Target="slides/slide124.xml"/><Relationship Id="rId188" Type="http://schemas.openxmlformats.org/officeDocument/2006/relationships/slide" Target="slides/slide145.xml"/><Relationship Id="rId71" Type="http://schemas.openxmlformats.org/officeDocument/2006/relationships/slide" Target="slides/slide28.xml"/><Relationship Id="rId92" Type="http://schemas.openxmlformats.org/officeDocument/2006/relationships/slide" Target="slides/slide49.xml"/><Relationship Id="rId213" Type="http://schemas.openxmlformats.org/officeDocument/2006/relationships/slide" Target="slides/slide170.xml"/><Relationship Id="rId234"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72.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99" Type="http://schemas.openxmlformats.org/officeDocument/2006/relationships/slide" Target="slides/slide156.xml"/><Relationship Id="rId203" Type="http://schemas.openxmlformats.org/officeDocument/2006/relationships/slide" Target="slides/slide160.xml"/><Relationship Id="rId19" Type="http://schemas.openxmlformats.org/officeDocument/2006/relationships/slideMaster" Target="slideMasters/slideMaster19.xml"/><Relationship Id="rId224" Type="http://schemas.openxmlformats.org/officeDocument/2006/relationships/slide" Target="slides/slide181.xml"/><Relationship Id="rId245" Type="http://schemas.openxmlformats.org/officeDocument/2006/relationships/slide" Target="slides/slide202.xml"/><Relationship Id="rId30" Type="http://schemas.openxmlformats.org/officeDocument/2006/relationships/slideMaster" Target="slideMasters/slideMaster30.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189" Type="http://schemas.openxmlformats.org/officeDocument/2006/relationships/slide" Target="slides/slide146.xml"/><Relationship Id="rId3" Type="http://schemas.openxmlformats.org/officeDocument/2006/relationships/slideMaster" Target="slideMasters/slideMaster3.xml"/><Relationship Id="rId214" Type="http://schemas.openxmlformats.org/officeDocument/2006/relationships/slide" Target="slides/slide171.xml"/><Relationship Id="rId235" Type="http://schemas.openxmlformats.org/officeDocument/2006/relationships/slide" Target="slides/slide192.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179" Type="http://schemas.openxmlformats.org/officeDocument/2006/relationships/slide" Target="slides/slide136.xml"/><Relationship Id="rId190" Type="http://schemas.openxmlformats.org/officeDocument/2006/relationships/slide" Target="slides/slide147.xml"/><Relationship Id="rId204" Type="http://schemas.openxmlformats.org/officeDocument/2006/relationships/slide" Target="slides/slide161.xml"/><Relationship Id="rId225" Type="http://schemas.openxmlformats.org/officeDocument/2006/relationships/slide" Target="slides/slide182.xml"/><Relationship Id="rId246" Type="http://schemas.openxmlformats.org/officeDocument/2006/relationships/slide" Target="slides/slide203.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94" Type="http://schemas.openxmlformats.org/officeDocument/2006/relationships/slide" Target="slides/slide51.xml"/><Relationship Id="rId148" Type="http://schemas.openxmlformats.org/officeDocument/2006/relationships/slide" Target="slides/slide105.xml"/><Relationship Id="rId169" Type="http://schemas.openxmlformats.org/officeDocument/2006/relationships/slide" Target="slides/slide126.xml"/></Relationships>
</file>

<file path=ppt/_rels/viewProps.xml.rels><?xml version="1.0" encoding="UTF-8" standalone="yes"?>
<Relationships xmlns="http://schemas.openxmlformats.org/package/2006/relationships"><Relationship Id="rId8" Type="http://schemas.openxmlformats.org/officeDocument/2006/relationships/slide" Target="slides/slide144.xml"/><Relationship Id="rId13" Type="http://schemas.openxmlformats.org/officeDocument/2006/relationships/slide" Target="slides/slide192.xml"/><Relationship Id="rId18" Type="http://schemas.openxmlformats.org/officeDocument/2006/relationships/slide" Target="slides/slide201.xml"/><Relationship Id="rId3" Type="http://schemas.openxmlformats.org/officeDocument/2006/relationships/slide" Target="slides/slide45.xml"/><Relationship Id="rId7" Type="http://schemas.openxmlformats.org/officeDocument/2006/relationships/slide" Target="slides/slide58.xml"/><Relationship Id="rId12" Type="http://schemas.openxmlformats.org/officeDocument/2006/relationships/slide" Target="slides/slide191.xml"/><Relationship Id="rId17" Type="http://schemas.openxmlformats.org/officeDocument/2006/relationships/slide" Target="slides/slide200.xml"/><Relationship Id="rId2" Type="http://schemas.openxmlformats.org/officeDocument/2006/relationships/slide" Target="slides/slide44.xml"/><Relationship Id="rId16" Type="http://schemas.openxmlformats.org/officeDocument/2006/relationships/slide" Target="slides/slide199.xml"/><Relationship Id="rId1" Type="http://schemas.openxmlformats.org/officeDocument/2006/relationships/slide" Target="slides/slide42.xml"/><Relationship Id="rId6" Type="http://schemas.openxmlformats.org/officeDocument/2006/relationships/slide" Target="slides/slide48.xml"/><Relationship Id="rId11" Type="http://schemas.openxmlformats.org/officeDocument/2006/relationships/slide" Target="slides/slide190.xml"/><Relationship Id="rId5" Type="http://schemas.openxmlformats.org/officeDocument/2006/relationships/slide" Target="slides/slide47.xml"/><Relationship Id="rId15" Type="http://schemas.openxmlformats.org/officeDocument/2006/relationships/slide" Target="slides/slide198.xml"/><Relationship Id="rId10" Type="http://schemas.openxmlformats.org/officeDocument/2006/relationships/slide" Target="slides/slide189.xml"/><Relationship Id="rId19" Type="http://schemas.openxmlformats.org/officeDocument/2006/relationships/slide" Target="slides/slide202.xml"/><Relationship Id="rId4" Type="http://schemas.openxmlformats.org/officeDocument/2006/relationships/slide" Target="slides/slide46.xml"/><Relationship Id="rId9" Type="http://schemas.openxmlformats.org/officeDocument/2006/relationships/slide" Target="slides/slide180.xml"/><Relationship Id="rId14" Type="http://schemas.openxmlformats.org/officeDocument/2006/relationships/slide" Target="slides/slide19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28" charset="0"/>
                <a:ea typeface="+mn-ea"/>
                <a:cs typeface="+mn-cs"/>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6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28" charset="0"/>
                <a:ea typeface="+mn-ea"/>
                <a:cs typeface="+mn-cs"/>
              </a:defRPr>
            </a:lvl1pPr>
          </a:lstStyle>
          <a:p>
            <a:pPr>
              <a:defRPr/>
            </a:pPr>
            <a:endParaRPr lang="en-US"/>
          </a:p>
        </p:txBody>
      </p:sp>
      <p:sp>
        <p:nvSpPr>
          <p:cNvPr id="66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F81DD3F3-53D3-A84B-A27B-1FDB08CA216B}" type="slidenum">
              <a:rPr lang="en-US"/>
              <a:pPr>
                <a:defRPr/>
              </a:pPr>
              <a:t>‹#›</a:t>
            </a:fld>
            <a:endParaRPr lang="en-US"/>
          </a:p>
        </p:txBody>
      </p:sp>
    </p:spTree>
    <p:extLst>
      <p:ext uri="{BB962C8B-B14F-4D97-AF65-F5344CB8AC3E}">
        <p14:creationId xmlns:p14="http://schemas.microsoft.com/office/powerpoint/2010/main" val="8381413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28" charset="0"/>
        <a:ea typeface="ＭＳ Ｐゴシック" charset="0"/>
        <a:cs typeface="Geneva" charset="-128"/>
      </a:defRPr>
    </a:lvl1pPr>
    <a:lvl2pPr marL="457200" algn="l" rtl="0" eaLnBrk="0" fontAlgn="base" hangingPunct="0">
      <a:spcBef>
        <a:spcPct val="30000"/>
      </a:spcBef>
      <a:spcAft>
        <a:spcPct val="0"/>
      </a:spcAft>
      <a:defRPr sz="1200" kern="1200">
        <a:solidFill>
          <a:schemeClr val="tx1"/>
        </a:solidFill>
        <a:latin typeface="Times New Roman" pitchFamily="-128" charset="0"/>
        <a:ea typeface="Geneva" pitchFamily="-108"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ＭＳ Ｐゴシック" charset="-128"/>
      </a:defRPr>
    </a:lvl3pPr>
    <a:lvl4pPr marL="13716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28"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Perhaps the root of all sin is PRIDE. </a:t>
            </a:r>
          </a:p>
          <a:p>
            <a:pPr eaLnBrk="1" hangingPunct="1"/>
            <a:r>
              <a:rPr lang="en-US" dirty="0">
                <a:latin typeface="Times New Roman" charset="0"/>
                <a:cs typeface="Geneva" charset="0"/>
              </a:rPr>
              <a:t>Pride goes back to Lucifer who wanted to be God, and Eve sought to be like God.</a:t>
            </a:r>
          </a:p>
          <a:p>
            <a:pPr eaLnBrk="1" hangingPunct="1"/>
            <a:r>
              <a:rPr lang="en-US" dirty="0">
                <a:latin typeface="Times New Roman" charset="0"/>
                <a:cs typeface="Geneva" charset="0"/>
              </a:rPr>
              <a:t>Israel was so proud that the nation worshipped idols, which is actually the worship of self since idols don't complain about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smaller judgment of a single nation (Edom) up to verse 14 will expand to the Day of the LORD judgment on all nations when Judah (Israel) is blessed at the return of Christ (verses 15-21).</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F9022-1B23-4C75-BC2B-9AD287E7C96C}"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426417961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B5A65-BF60-46F1-AECE-AE820B8B75CF}"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099155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D8BCC-2916-447B-8A7C-8FB6C9F1BAA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9133050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71C73-13B6-4EDF-837D-242DE5D8756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1640323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A5F13-364B-4DD4-9F56-6ECE1B2166C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6204315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7F1A4-2DF0-4527-9C3E-110FC45B4E7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1162211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FB923-233A-43C9-AB4B-A38528C8A380}"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56043662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138D3-B38F-4572-82B4-A5FD9153055A}"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02511305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813CE-3075-4AD7-B772-AD21CA753AA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71002285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CF5EA-9D0E-4706-AA75-CB3C0480BB2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077260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Esau—the "Red Man"—lived in the "red area" of Edom, a treacherous terrain, just like his unpredictable temperament.</a:t>
            </a:r>
          </a:p>
          <a:p>
            <a:r>
              <a:rPr lang="en-US" dirty="0"/>
              <a:t>The doom of his people (1-9) due to their betrayal of their brothers in Israel (10-14) depicts worldwide judgment (15-16) but blessing on Israel (17-21).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308066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12973-A38D-451F-A480-A9C40F71A9A1}"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41921833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3935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Pride is one of the stupidest of all sins, for how can man even begin to compare himself with God?</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0245049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8320506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451955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6064838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C81849-8812-F54A-A804-D4905F8CCD42}"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39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997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BE-31-Obadiah-54</a:t>
            </a:r>
          </a:p>
          <a:p>
            <a:pPr eaLnBrk="1" hangingPunct="1">
              <a:spcBef>
                <a:spcPct val="0"/>
              </a:spcBef>
            </a:pPr>
            <a:r>
              <a:rPr lang="en-US" dirty="0">
                <a:latin typeface="Times New Roman" charset="0"/>
              </a:rPr>
              <a:t>OS-04-Numbers-272</a:t>
            </a:r>
          </a:p>
          <a:p>
            <a:pPr eaLnBrk="1" hangingPunct="1">
              <a:spcBef>
                <a:spcPct val="0"/>
              </a:spcBef>
            </a:pPr>
            <a:r>
              <a:rPr lang="en-US" dirty="0">
                <a:latin typeface="Times New Roman" charset="0"/>
              </a:rPr>
              <a:t>OS-31-Obadiah-129</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C6C9586-130C-BB40-B009-36287BE66FB6}"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2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201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a:latin typeface="Times New Roman" charset="0"/>
              </a:rPr>
              <a:t>BE-31-Obadiah-55</a:t>
            </a:r>
          </a:p>
          <a:p>
            <a:pPr eaLnBrk="1" hangingPunct="1">
              <a:spcBef>
                <a:spcPct val="0"/>
              </a:spcBef>
            </a:pPr>
            <a:r>
              <a:rPr lang="en-US" dirty="0">
                <a:latin typeface="Times New Roman" charset="0"/>
              </a:rPr>
              <a:t>OS-04-Numbers-273</a:t>
            </a:r>
          </a:p>
          <a:p>
            <a:pPr eaLnBrk="1" hangingPunct="1">
              <a:spcBef>
                <a:spcPct val="0"/>
              </a:spcBef>
            </a:pPr>
            <a:r>
              <a:rPr lang="en-US" dirty="0">
                <a:latin typeface="Times New Roman" charset="0"/>
              </a:rPr>
              <a:t>OS-31-Obadiah-130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mountain looking into the distance and seeing what appears to be the same mountain. However, the person standing at these same mountains from the side can clearly see significant gaps between the peaks. Such is the viewpoint that we have thousands of years later. Generally there existed five time periods, including the prophet’s own era.</a:t>
            </a:r>
          </a:p>
          <a:p>
            <a:pPr eaLnBrk="1" hangingPunct="1"/>
            <a:r>
              <a:rPr lang="en-US" baseline="0" dirty="0">
                <a:latin typeface="Times New Roman" charset="0"/>
                <a:cs typeface="Geneva" charset="0"/>
              </a:rPr>
              <a:t>____________</a:t>
            </a:r>
          </a:p>
          <a:p>
            <a:pPr eaLnBrk="1" hangingPunct="1"/>
            <a:r>
              <a:rPr lang="en-US" baseline="0" dirty="0">
                <a:latin typeface="Times New Roman" charset="0"/>
                <a:cs typeface="Geneva" charset="0"/>
              </a:rPr>
              <a:t>Common Slides English-151</a:t>
            </a:r>
          </a:p>
          <a:p>
            <a:pPr eaLnBrk="1" hangingPunct="1"/>
            <a:r>
              <a:rPr lang="en-US" baseline="0">
                <a:latin typeface="Times New Roman" charset="0"/>
                <a:cs typeface="Geneva" charset="0"/>
              </a:rPr>
              <a:t>BE-31-Obadiah-64</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solidFill>
                  <a:prstClr val="black"/>
                </a:solidFill>
              </a:rPr>
              <a:pPr>
                <a:defRPr/>
              </a:pPr>
              <a:t>142</a:t>
            </a:fld>
            <a:endParaRPr lang="en-US">
              <a:solidFill>
                <a:prstClr val="black"/>
              </a:solidFill>
            </a:endParaRPr>
          </a:p>
        </p:txBody>
      </p:sp>
    </p:spTree>
    <p:extLst>
      <p:ext uri="{BB962C8B-B14F-4D97-AF65-F5344CB8AC3E}">
        <p14:creationId xmlns:p14="http://schemas.microsoft.com/office/powerpoint/2010/main" val="74952786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A552F-9C9C-D54F-A115-E05924B2E570}" type="slidenum">
              <a:rPr lang="en-US" sz="1200">
                <a:solidFill>
                  <a:prstClr val="black"/>
                </a:solidFill>
              </a:rPr>
              <a:pPr eaLnBrk="1" hangingPunct="1"/>
              <a:t>144</a:t>
            </a:fld>
            <a:endParaRPr lang="en-US" sz="1200">
              <a:solidFill>
                <a:prstClr val="black"/>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150</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73C010-2D26-5649-ADE3-69E75CD5359E}" type="slidenum">
              <a:rPr lang="en-US" sz="1200">
                <a:solidFill>
                  <a:prstClr val="black"/>
                </a:solidFill>
              </a:rPr>
              <a:pPr eaLnBrk="1" hangingPunct="1"/>
              <a:t>151</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Geneva" charset="0"/>
            </a:endParaRPr>
          </a:p>
          <a:p>
            <a:pPr eaLnBrk="1" hangingPunct="1"/>
            <a:r>
              <a:rPr lang="en-US" dirty="0">
                <a:latin typeface="Times New Roman" charset="0"/>
                <a:cs typeface="Geneva" charset="0"/>
              </a:rPr>
              <a:t>However, there</a:t>
            </a:r>
            <a:r>
              <a:rPr lang="en-US" baseline="0" dirty="0">
                <a:latin typeface="Times New Roman" charset="0"/>
                <a:cs typeface="Geneva" charset="0"/>
              </a:rPr>
              <a:t> might be significant gaps between the peaks. These were not seen by the prophets who only knew that they spoke of the future, but did not know how far their prophecies referred. Generally there existed five time periods, </a:t>
            </a:r>
            <a:r>
              <a:rPr lang="en-US" baseline="0" dirty="0" err="1">
                <a:latin typeface="Times New Roman" charset="0"/>
                <a:cs typeface="Geneva" charset="0"/>
              </a:rPr>
              <a:t>inlduing</a:t>
            </a:r>
            <a:r>
              <a:rPr lang="en-US" baseline="0" dirty="0">
                <a:latin typeface="Times New Roman" charset="0"/>
                <a:cs typeface="Geneva" charset="0"/>
              </a:rPr>
              <a:t> the prophet</a:t>
            </a:r>
            <a:r>
              <a:rPr lang="mr-IN" baseline="0" dirty="0">
                <a:latin typeface="Times New Roman" charset="0"/>
                <a:cs typeface="Geneva" charset="0"/>
              </a:rPr>
              <a:t>'</a:t>
            </a:r>
            <a:r>
              <a:rPr lang="en-US" baseline="0" dirty="0">
                <a:latin typeface="Times New Roman" charset="0"/>
                <a:cs typeface="Geneva" charset="0"/>
              </a:rPr>
              <a:t>s own era.</a:t>
            </a:r>
            <a:endParaRPr lang="en-US" dirty="0">
              <a:latin typeface="Times New Roman" charset="0"/>
              <a:cs typeface="Geneva"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152</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From our vantage point, we clearly see that the Messiah would come twice. It</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like being able to see the valleys</a:t>
            </a:r>
            <a:r>
              <a:rPr lang="en-US" baseline="0" dirty="0">
                <a:latin typeface="Times New Roman" charset="0"/>
                <a:ea typeface="ＭＳ Ｐゴシック" charset="0"/>
                <a:cs typeface="ＭＳ Ｐゴシック" charset="0"/>
              </a:rPr>
              <a:t> between each set of peaks. However, the prophets did not see these valleys but only saw the future as a whole.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58470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20253F4-00D7-744B-B6D6-3B19A72E4AE0}" type="slidenum">
              <a:rPr lang="en-GB" sz="1200">
                <a:solidFill>
                  <a:srgbClr val="FFFFFF"/>
                </a:solidFill>
                <a:latin typeface="Calibri" charset="0"/>
              </a:rPr>
              <a:pPr eaLnBrk="1" hangingPunct="1"/>
              <a:t>153</a:t>
            </a:fld>
            <a:endParaRPr lang="en-GB" sz="1200">
              <a:solidFill>
                <a:srgbClr val="FFFFFF"/>
              </a:solidFill>
              <a:latin typeface="Calibri"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EA872F07-622B-024D-81AA-96FB5CD0EA54}" type="slidenum">
              <a:rPr lang="en-GB" sz="1200" smtClean="0">
                <a:solidFill>
                  <a:srgbClr val="000000"/>
                </a:solidFill>
                <a:latin typeface="Calibri" charset="0"/>
              </a:rPr>
              <a:pPr algn="r" defTabSz="449263" eaLnBrk="1" hangingPunct="1">
                <a:buClr>
                  <a:srgbClr val="000000"/>
                </a:buClr>
                <a:buSzPct val="100000"/>
                <a:buFont typeface="Calibri" charset="0"/>
                <a:buNone/>
              </a:pPr>
              <a:t>153</a:t>
            </a:fld>
            <a:endParaRPr lang="en-GB" sz="1200">
              <a:solidFill>
                <a:srgbClr val="000000"/>
              </a:solidFill>
              <a:latin typeface="Calibri"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srgbClr val="FFFFFF"/>
              </a:solidFill>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prophets ministered all over the place geographically.</a:t>
            </a:r>
          </a:p>
          <a:p>
            <a:endParaRPr lang="en-US" dirty="0"/>
          </a:p>
          <a:p>
            <a:r>
              <a:rPr lang="en-US" dirty="0"/>
              <a:t>OS-12-Prophets Intro-14</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OS-31-Obadiah-14, 40</a:t>
            </a:r>
          </a:p>
          <a:p>
            <a:endParaRPr lang="en-US" dirty="0"/>
          </a:p>
          <a:p>
            <a:endParaRPr lang="en-US" dirty="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fld id="{171E426B-BF85-094B-AC72-1E666C4E53BB}" type="slidenum">
              <a:rPr lang="en-US">
                <a:solidFill>
                  <a:prstClr val="black"/>
                </a:solidFill>
              </a:rPr>
              <a:pPr/>
              <a:t>156</a:t>
            </a:fld>
            <a:endParaRPr lang="en-US">
              <a:solidFill>
                <a:prstClr val="black"/>
              </a:solidFill>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OS-31-Obadiah-145</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1150938" y="692150"/>
            <a:ext cx="4556125" cy="3416300"/>
          </a:xfrm>
          <a:ln/>
        </p:spPr>
      </p:sp>
      <p:sp>
        <p:nvSpPr>
          <p:cNvPr id="63490" name="Rectangle 3"/>
          <p:cNvSpPr>
            <a:spLocks noGrp="1" noChangeArrowheads="1"/>
          </p:cNvSpPr>
          <p:nvPr>
            <p:ph type="body" idx="1"/>
          </p:nvPr>
        </p:nvSpPr>
        <p:spPr>
          <a:noFill/>
        </p:spPr>
        <p:txBody>
          <a:bodyPr/>
          <a:lstStyle/>
          <a:p>
            <a:r>
              <a:rPr lang="en-US" b="1" dirty="0">
                <a:latin typeface="Times" charset="0"/>
              </a:rPr>
              <a:t>So…the letters I and I appear on ABRAHAM</a:t>
            </a:r>
            <a:r>
              <a:rPr lang="mr-IN" b="1" dirty="0">
                <a:latin typeface="Times" charset="0"/>
              </a:rPr>
              <a:t>'</a:t>
            </a:r>
            <a:r>
              <a:rPr lang="en-US" b="1" dirty="0">
                <a:latin typeface="Times" charset="0"/>
              </a:rPr>
              <a:t>s file folder. From these two sons of Abraham….ISHMAEL and ISAAC...</a:t>
            </a:r>
          </a:p>
          <a:p>
            <a:r>
              <a:rPr lang="en-US" b="1" dirty="0">
                <a:latin typeface="Times" charset="0"/>
              </a:rPr>
              <a:t>right here at this crucial historic point…the terrible Jewish-Arab conflict of our own time begins some 4,000 years ago...around 2000 B.C.</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xfrm>
            <a:off x="1150938" y="692150"/>
            <a:ext cx="4556125" cy="3416300"/>
          </a:xfrm>
          <a:ln/>
        </p:spPr>
      </p:sp>
      <p:sp>
        <p:nvSpPr>
          <p:cNvPr id="65538" name="Rectangle 3"/>
          <p:cNvSpPr>
            <a:spLocks noGrp="1" noChangeArrowheads="1"/>
          </p:cNvSpPr>
          <p:nvPr>
            <p:ph type="body" idx="1"/>
          </p:nvPr>
        </p:nvSpPr>
        <p:spPr>
          <a:noFill/>
        </p:spPr>
        <p:txBody>
          <a:bodyPr/>
          <a:lstStyle/>
          <a:p>
            <a:r>
              <a:rPr lang="en-US" b="1">
                <a:latin typeface="Times" charset="0"/>
              </a:rPr>
              <a:t>Because...</a:t>
            </a:r>
          </a:p>
          <a:p>
            <a:r>
              <a:rPr lang="en-US" b="1">
                <a:latin typeface="Times" charset="0"/>
              </a:rPr>
              <a:t>////	…ISHMAEL is recognized today as the father of the Arab nations…through ABRAHAM…</a:t>
            </a:r>
          </a:p>
          <a:p>
            <a:r>
              <a:rPr lang="en-US" b="1">
                <a:latin typeface="Times" charset="0"/>
              </a:rPr>
              <a:t>////	while ISAAC, of course, is revered as one of the founding patriarchs of the Jews…also through ABRAHAM!</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xfrm>
            <a:off x="1150938" y="692150"/>
            <a:ext cx="4556125" cy="3416300"/>
          </a:xfrm>
          <a:ln/>
        </p:spPr>
      </p:sp>
      <p:sp>
        <p:nvSpPr>
          <p:cNvPr id="67586" name="Rectangle 3"/>
          <p:cNvSpPr>
            <a:spLocks noGrp="1" noChangeArrowheads="1"/>
          </p:cNvSpPr>
          <p:nvPr>
            <p:ph type="body" idx="1"/>
          </p:nvPr>
        </p:nvSpPr>
        <p:spPr>
          <a:noFill/>
        </p:spPr>
        <p:txBody>
          <a:bodyPr/>
          <a:lstStyle/>
          <a:p>
            <a:r>
              <a:rPr lang="en-US" b="1" dirty="0">
                <a:latin typeface="Times" charset="0"/>
              </a:rPr>
              <a:t>There is enormous conflict between the two half-brothers and their mothers. And as we watch or read today</a:t>
            </a:r>
            <a:r>
              <a:rPr lang="mr-IN" altLang="ja-JP" b="1" dirty="0">
                <a:latin typeface="Times" charset="0"/>
              </a:rPr>
              <a:t>'</a:t>
            </a:r>
            <a:r>
              <a:rPr lang="en-US" b="1" dirty="0">
                <a:latin typeface="Times" charset="0"/>
              </a:rPr>
              <a:t>s news, we see that that age-old turmoil begun in ABRAHAM</a:t>
            </a:r>
            <a:r>
              <a:rPr lang="mr-IN" b="1" dirty="0">
                <a:latin typeface="Times" charset="0"/>
              </a:rPr>
              <a:t>'</a:t>
            </a:r>
            <a:r>
              <a:rPr lang="en-US" b="1" dirty="0">
                <a:latin typeface="Times" charset="0"/>
              </a:rPr>
              <a:t>s tent 4,000 years ago continues today! Both the Jews and the Arabs claim ABRAHAM as the beginning point of their respective peoples!</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xfrm>
            <a:off x="1150938" y="692150"/>
            <a:ext cx="4556125" cy="3416300"/>
          </a:xfrm>
          <a:ln/>
        </p:spPr>
      </p:sp>
      <p:sp>
        <p:nvSpPr>
          <p:cNvPr id="69634" name="Rectangle 3"/>
          <p:cNvSpPr>
            <a:spLocks noGrp="1" noChangeArrowheads="1"/>
          </p:cNvSpPr>
          <p:nvPr>
            <p:ph type="body" idx="1"/>
          </p:nvPr>
        </p:nvSpPr>
        <p:spPr>
          <a:noFill/>
        </p:spPr>
        <p:txBody>
          <a:bodyPr/>
          <a:lstStyle/>
          <a:p>
            <a:r>
              <a:rPr lang="en-US" b="1" dirty="0">
                <a:latin typeface="Times" charset="0"/>
              </a:rPr>
              <a:t>The question then arises: how do we know WHICH SON was REALLY the inheritor of the Abrahamic promises?  Look at Genesis 22:2…</a:t>
            </a:r>
          </a:p>
          <a:p>
            <a:r>
              <a:rPr lang="en-US" b="1" dirty="0">
                <a:latin typeface="Times" charset="0"/>
              </a:rPr>
              <a:t>////	</a:t>
            </a:r>
            <a:r>
              <a:rPr lang="mr-IN" altLang="ja-JP" b="1" dirty="0">
                <a:latin typeface="Times" charset="0"/>
              </a:rPr>
              <a:t>"</a:t>
            </a:r>
            <a:r>
              <a:rPr lang="en-US" b="1" dirty="0">
                <a:latin typeface="Times" charset="0"/>
              </a:rPr>
              <a:t>The God said, </a:t>
            </a:r>
            <a:r>
              <a:rPr lang="mr-IN" altLang="ja-JP" b="1" dirty="0">
                <a:latin typeface="Times" charset="0"/>
              </a:rPr>
              <a:t>"</a:t>
            </a:r>
            <a:r>
              <a:rPr lang="en-US" b="1" dirty="0">
                <a:latin typeface="Times" charset="0"/>
              </a:rPr>
              <a:t>Take your son, your only son, Isaac, whom you love, and go to the region of Moriah.  Sacrifice him there as a burnt offering, on one of the mountains I will tell you about.</a:t>
            </a:r>
            <a:r>
              <a:rPr lang="mr-IN" altLang="ja-JP" b="1" dirty="0">
                <a:latin typeface="Times" charset="0"/>
              </a:rPr>
              <a:t>"</a:t>
            </a:r>
            <a:endParaRPr lang="en-US" b="1" dirty="0">
              <a:latin typeface="Times" charset="0"/>
            </a:endParaRPr>
          </a:p>
          <a:p>
            <a:r>
              <a:rPr lang="en-US" b="1" dirty="0">
                <a:latin typeface="Times" charset="0"/>
              </a:rPr>
              <a:t>////	Look at this study note from the NIV translation:  </a:t>
            </a:r>
            <a:r>
              <a:rPr lang="mr-IN" altLang="ja-JP" b="1" dirty="0">
                <a:latin typeface="Times" charset="0"/>
              </a:rPr>
              <a:t>"</a:t>
            </a:r>
            <a:r>
              <a:rPr lang="en-US" b="1" dirty="0">
                <a:latin typeface="Times" charset="0"/>
              </a:rPr>
              <a:t>In the Hebrew text, </a:t>
            </a:r>
            <a:r>
              <a:rPr lang="mr-IN" altLang="ja-JP" b="1" dirty="0">
                <a:latin typeface="Times" charset="0"/>
              </a:rPr>
              <a:t>"</a:t>
            </a:r>
            <a:r>
              <a:rPr lang="en-US" b="1" dirty="0">
                <a:latin typeface="Times" charset="0"/>
              </a:rPr>
              <a:t>Isaac</a:t>
            </a:r>
            <a:r>
              <a:rPr lang="mr-IN" altLang="ja-JP" b="1" dirty="0">
                <a:latin typeface="Times" charset="0"/>
              </a:rPr>
              <a:t>"</a:t>
            </a:r>
            <a:r>
              <a:rPr lang="en-US" b="1" dirty="0">
                <a:latin typeface="Times" charset="0"/>
              </a:rPr>
              <a:t> follows the clause </a:t>
            </a:r>
            <a:r>
              <a:rPr lang="mr-IN" altLang="ja-JP" b="1" dirty="0">
                <a:latin typeface="Times" charset="0"/>
              </a:rPr>
              <a:t>"</a:t>
            </a:r>
            <a:r>
              <a:rPr lang="en-US" b="1" dirty="0">
                <a:latin typeface="Times" charset="0"/>
              </a:rPr>
              <a:t>whom you love,</a:t>
            </a:r>
            <a:r>
              <a:rPr lang="mr-IN" altLang="ja-JP" b="1" dirty="0">
                <a:latin typeface="Times" charset="0"/>
              </a:rPr>
              <a:t>"</a:t>
            </a:r>
            <a:r>
              <a:rPr lang="en-US" b="1" dirty="0">
                <a:latin typeface="Times" charset="0"/>
              </a:rPr>
              <a:t> in order to heighten the effect: </a:t>
            </a:r>
            <a:r>
              <a:rPr lang="mr-IN" altLang="ja-JP" b="1" dirty="0">
                <a:latin typeface="Times" charset="0"/>
              </a:rPr>
              <a:t>"</a:t>
            </a:r>
            <a:r>
              <a:rPr lang="en-US" b="1" dirty="0">
                <a:latin typeface="Times" charset="0"/>
              </a:rPr>
              <a:t>your son, your only son, whom you love – Isaac.</a:t>
            </a:r>
            <a:r>
              <a:rPr lang="mr-IN" altLang="ja-JP" b="1" dirty="0">
                <a:latin typeface="Times" charset="0"/>
              </a:rPr>
              <a:t>"</a:t>
            </a:r>
            <a:r>
              <a:rPr lang="en-US" b="1" dirty="0">
                <a:latin typeface="Times" charset="0"/>
              </a:rPr>
              <a:t>  Isaac was the only </a:t>
            </a:r>
            <a:r>
              <a:rPr lang="mr-IN" altLang="ja-JP" b="1" dirty="0">
                <a:latin typeface="Times" charset="0"/>
              </a:rPr>
              <a:t>"</a:t>
            </a:r>
            <a:r>
              <a:rPr lang="en-US" b="1" dirty="0">
                <a:latin typeface="Times" charset="0"/>
              </a:rPr>
              <a:t>son of the Promise.</a:t>
            </a:r>
            <a:r>
              <a:rPr lang="mr-IN" altLang="ja-JP" b="1" dirty="0">
                <a:latin typeface="Times" charset="0"/>
              </a:rPr>
              <a:t>"</a:t>
            </a:r>
            <a:endParaRPr lang="en-US" b="1" dirty="0">
              <a:latin typeface="Times" charset="0"/>
            </a:endParaRPr>
          </a:p>
          <a:p>
            <a:r>
              <a:rPr lang="en-US" b="1" dirty="0">
                <a:latin typeface="Times" charset="0"/>
              </a:rPr>
              <a:t>////	Here also, you</a:t>
            </a:r>
            <a:r>
              <a:rPr lang="mr-IN" altLang="ja-JP" b="1" dirty="0">
                <a:latin typeface="Times" charset="0"/>
              </a:rPr>
              <a:t>'</a:t>
            </a:r>
            <a:r>
              <a:rPr lang="en-US" b="1" dirty="0" err="1">
                <a:latin typeface="Times" charset="0"/>
              </a:rPr>
              <a:t>ll</a:t>
            </a:r>
            <a:r>
              <a:rPr lang="en-US" b="1" dirty="0">
                <a:latin typeface="Times" charset="0"/>
              </a:rPr>
              <a:t> find in Second Chronicles 3:1 that God identifies Moriah with the Temple mount, which, today, is the site of the Moslem Dome of the Rock.</a:t>
            </a:r>
            <a:r>
              <a:rPr lang="mr-IN" altLang="ja-JP" b="1" dirty="0">
                <a:latin typeface="Times" charset="0"/>
              </a:rPr>
              <a:t>"</a:t>
            </a:r>
            <a:r>
              <a:rPr lang="en-US" b="1" dirty="0">
                <a:latin typeface="Times" charset="0"/>
              </a:rPr>
              <a:t>  Much more on that location a little later.</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xfrm>
            <a:off x="1150938" y="692150"/>
            <a:ext cx="4556125" cy="3416300"/>
          </a:xfrm>
          <a:ln/>
        </p:spPr>
      </p:sp>
      <p:sp>
        <p:nvSpPr>
          <p:cNvPr id="71682" name="Rectangle 3"/>
          <p:cNvSpPr>
            <a:spLocks noGrp="1" noChangeArrowheads="1"/>
          </p:cNvSpPr>
          <p:nvPr>
            <p:ph type="body" idx="1"/>
          </p:nvPr>
        </p:nvSpPr>
        <p:spPr>
          <a:noFill/>
        </p:spPr>
        <p:txBody>
          <a:bodyPr/>
          <a:lstStyle/>
          <a:p>
            <a:r>
              <a:rPr lang="en-US" b="1" dirty="0">
                <a:latin typeface="Times" charset="0"/>
              </a:rPr>
              <a:t>But Ishmael was not forgotten…not at all!</a:t>
            </a:r>
          </a:p>
          <a:p>
            <a:r>
              <a:rPr lang="en-US" b="1" dirty="0">
                <a:latin typeface="Times" charset="0"/>
              </a:rPr>
              <a:t>////	Genesis 17: 20-21…</a:t>
            </a:r>
            <a:r>
              <a:rPr lang="mr-IN" altLang="ja-JP" b="1" dirty="0">
                <a:latin typeface="Times" charset="0"/>
              </a:rPr>
              <a:t>"</a:t>
            </a:r>
            <a:r>
              <a:rPr lang="en-US" b="1" dirty="0">
                <a:latin typeface="Times" charset="0"/>
              </a:rPr>
              <a:t>And as for Ishmael, I have heard you.  Behold I have blessed him, and will make him fruitful, and will multiply him exceedingly.  He shall beget twelve princes, and I will make him a great nation.  </a:t>
            </a:r>
          </a:p>
          <a:p>
            <a:r>
              <a:rPr lang="en-US" b="1" dirty="0">
                <a:latin typeface="Times" charset="0"/>
              </a:rPr>
              <a:t>////	But My covenant I will establish with Isaac, whom Sarah shall bear to you at this set time next year.</a:t>
            </a:r>
            <a:r>
              <a:rPr lang="mr-IN" altLang="ja-JP" b="1" dirty="0">
                <a:latin typeface="Times" charset="0"/>
              </a:rPr>
              <a:t>"</a:t>
            </a:r>
            <a:endParaRPr lang="en-US" b="1" dirty="0">
              <a:latin typeface="Times"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Rot="1" noChangeAspect="1" noChangeArrowheads="1" noTextEdit="1"/>
          </p:cNvSpPr>
          <p:nvPr>
            <p:ph type="sldImg"/>
          </p:nvPr>
        </p:nvSpPr>
        <p:spPr>
          <a:xfrm>
            <a:off x="1150938" y="692150"/>
            <a:ext cx="4556125" cy="3416300"/>
          </a:xfrm>
          <a:ln/>
        </p:spPr>
      </p:sp>
      <p:sp>
        <p:nvSpPr>
          <p:cNvPr id="73730" name="Rectangle 3"/>
          <p:cNvSpPr>
            <a:spLocks noGrp="1" noChangeArrowheads="1"/>
          </p:cNvSpPr>
          <p:nvPr>
            <p:ph type="body" idx="1"/>
          </p:nvPr>
        </p:nvSpPr>
        <p:spPr>
          <a:noFill/>
        </p:spPr>
        <p:txBody>
          <a:bodyPr/>
          <a:lstStyle/>
          <a:p>
            <a:r>
              <a:rPr lang="en-US" b="1" dirty="0">
                <a:latin typeface="Times" charset="0"/>
              </a:rPr>
              <a:t>It</a:t>
            </a:r>
            <a:r>
              <a:rPr lang="mr-IN" altLang="ja-JP" b="1" dirty="0">
                <a:latin typeface="Times" charset="0"/>
              </a:rPr>
              <a:t>'</a:t>
            </a:r>
            <a:r>
              <a:rPr lang="en-US" b="1" dirty="0">
                <a:latin typeface="Times" charset="0"/>
              </a:rPr>
              <a:t>s interesting to compare those gifts today…</a:t>
            </a:r>
          </a:p>
          <a:p>
            <a:r>
              <a:rPr lang="en-US" b="1" dirty="0">
                <a:latin typeface="Times" charset="0"/>
              </a:rPr>
              <a:t>////	Generally speaking…here are the lands populated today by the descendants of Ishmael…the lands of the Middle East.</a:t>
            </a:r>
          </a:p>
          <a:p>
            <a:r>
              <a:rPr lang="en-US" b="1" dirty="0">
                <a:latin typeface="Times" charset="0"/>
              </a:rPr>
              <a:t>////	But then…compare that with the descendants of Isaac in the Middle East…right there in tiny Israel.</a:t>
            </a:r>
          </a:p>
          <a:p>
            <a:r>
              <a:rPr lang="en-US" b="1" dirty="0">
                <a:latin typeface="Times" charset="0"/>
              </a:rPr>
              <a:t>////	Why the enormous difference?</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Rot="1" noChangeAspect="1" noChangeArrowheads="1" noTextEdit="1"/>
          </p:cNvSpPr>
          <p:nvPr>
            <p:ph type="sldImg"/>
          </p:nvPr>
        </p:nvSpPr>
        <p:spPr>
          <a:xfrm>
            <a:off x="1150938" y="692150"/>
            <a:ext cx="4556125" cy="3416300"/>
          </a:xfrm>
          <a:ln/>
        </p:spPr>
      </p:sp>
      <p:sp>
        <p:nvSpPr>
          <p:cNvPr id="75778" name="Rectangle 3"/>
          <p:cNvSpPr>
            <a:spLocks noGrp="1" noChangeArrowheads="1"/>
          </p:cNvSpPr>
          <p:nvPr>
            <p:ph type="body" idx="1"/>
          </p:nvPr>
        </p:nvSpPr>
        <p:spPr>
          <a:noFill/>
        </p:spPr>
        <p:txBody>
          <a:bodyPr/>
          <a:lstStyle/>
          <a:p>
            <a:r>
              <a:rPr lang="en-US" b="1" dirty="0">
                <a:latin typeface="Times" charset="0"/>
              </a:rPr>
              <a:t>Practically speaking…just compare the geography…today</a:t>
            </a:r>
            <a:r>
              <a:rPr lang="mr-IN" altLang="ja-JP" b="1" dirty="0">
                <a:latin typeface="Times" charset="0"/>
              </a:rPr>
              <a:t>'</a:t>
            </a:r>
            <a:r>
              <a:rPr lang="en-US" b="1" dirty="0">
                <a:latin typeface="Times" charset="0"/>
              </a:rPr>
              <a:t>s Israel versus the rest of the Arab world!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 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 Yet the UK had warning signs as SDS almost looks like SOS</a:t>
            </a:r>
          </a:p>
          <a:p>
            <a:r>
              <a:rPr lang="en-US" baseline="0" dirty="0">
                <a:latin typeface="Times New Roman" charset="0"/>
                <a:ea typeface="ＭＳ Ｐゴシック" charset="0"/>
                <a:cs typeface="ＭＳ Ｐゴシック" charset="0"/>
              </a:rPr>
              <a:t>• Sure enough, the UK split and Israel resulted in its own "Brexit" in the north</a:t>
            </a:r>
          </a:p>
          <a:p>
            <a:r>
              <a:rPr lang="en-US" baseline="0" dirty="0">
                <a:latin typeface="Times New Roman" charset="0"/>
                <a:ea typeface="ＭＳ Ｐゴシック" charset="0"/>
                <a:cs typeface="ＭＳ Ｐゴシック" charset="0"/>
              </a:rPr>
              <a:t>• This began the Pre-Exile prophets because these kingdoms would later go into exile</a:t>
            </a:r>
          </a:p>
          <a:p>
            <a:r>
              <a:rPr lang="en-US" baseline="0" dirty="0">
                <a:latin typeface="Times New Roman" charset="0"/>
                <a:ea typeface="ＭＳ Ｐゴシック" charset="0"/>
                <a:cs typeface="ＭＳ Ｐゴシック" charset="0"/>
              </a:rPr>
              <a:t>• Meanwhile, Judah in the south would remain until the end of the OT era</a:t>
            </a:r>
          </a:p>
          <a:p>
            <a:r>
              <a:rPr lang="en-US" baseline="0" dirty="0">
                <a:latin typeface="Times New Roman" charset="0"/>
                <a:ea typeface="ＭＳ Ｐゴシック" charset="0"/>
                <a:cs typeface="ＭＳ Ｐゴシック" charset="0"/>
              </a:rPr>
              <a:t>• Israel was the first to say "HA" to God in rejection</a:t>
            </a:r>
          </a:p>
          <a:p>
            <a:r>
              <a:rPr lang="en-US" baseline="0" dirty="0">
                <a:latin typeface="Times New Roman" charset="0"/>
                <a:ea typeface="ＭＳ Ｐゴシック" charset="0"/>
                <a:cs typeface="ＭＳ Ｐゴシック" charset="0"/>
              </a:rPr>
              <a:t>• So God sent Hosea and Amos (this way we can remember their names!)</a:t>
            </a:r>
          </a:p>
          <a:p>
            <a:r>
              <a:rPr lang="en-US" baseline="0" dirty="0">
                <a:latin typeface="Times New Roman" charset="0"/>
                <a:ea typeface="ＭＳ Ｐゴシック" charset="0"/>
                <a:cs typeface="ＭＳ Ｐゴシック" charset="0"/>
              </a:rPr>
              <a:t>• Meanwhile, Assyria was even worse—but God called Jonah and Nahum to warn Assyria. </a:t>
            </a:r>
          </a:p>
          <a:p>
            <a:r>
              <a:rPr lang="en-US" baseline="0" dirty="0">
                <a:latin typeface="Times New Roman" charset="0"/>
                <a:ea typeface="ＭＳ Ｐゴシック" charset="0"/>
                <a:cs typeface="ＭＳ Ｐゴシック" charset="0"/>
              </a:rPr>
              <a:t>• After first repenting under Jonah, Assyrians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 Of course, Edom was a blood relative to Israel and Edomites should have known better, so they were really BAD. </a:t>
            </a:r>
          </a:p>
          <a:p>
            <a:r>
              <a:rPr lang="en-US" baseline="0" dirty="0">
                <a:latin typeface="Times New Roman" charset="0"/>
                <a:ea typeface="ＭＳ Ｐゴシック" charset="0"/>
                <a:cs typeface="ＭＳ Ｐゴシック" charset="0"/>
              </a:rPr>
              <a:t>•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 Jews in Exile included only Ezekiel and Daniel</a:t>
            </a:r>
          </a:p>
          <a:p>
            <a:r>
              <a:rPr lang="en-US" baseline="0" dirty="0">
                <a:latin typeface="Times New Roman" charset="0"/>
                <a:ea typeface="ＭＳ Ｐゴシック" charset="0"/>
                <a:cs typeface="ＭＳ Ｐゴシック" charset="0"/>
              </a:rPr>
              <a:t>• They were the only two prophets with IE in their name = In Exile.</a:t>
            </a:r>
          </a:p>
          <a:p>
            <a:r>
              <a:rPr lang="en-US" baseline="0" dirty="0">
                <a:latin typeface="Times New Roman" charset="0"/>
                <a:ea typeface="ＭＳ Ｐゴシック" charset="0"/>
                <a:cs typeface="ＭＳ Ｐゴシック" charset="0"/>
              </a:rPr>
              <a:t>• But God brought the people of Judah back as Jews in Jerusalem </a:t>
            </a:r>
          </a:p>
          <a:p>
            <a:r>
              <a:rPr lang="en-US" baseline="0" dirty="0">
                <a:latin typeface="Times New Roman" charset="0"/>
                <a:ea typeface="ＭＳ Ｐゴシック" charset="0"/>
                <a:cs typeface="ＭＳ Ｐゴシック" charset="0"/>
              </a:rPr>
              <a:t>• God raised up 3 prophets with the memory device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 Haggai, Zechariah, and Malachi.</a:t>
            </a:r>
          </a:p>
          <a:p>
            <a:r>
              <a:rPr lang="en-US" baseline="0" dirty="0">
                <a:latin typeface="Times New Roman" charset="0"/>
                <a:ea typeface="ＭＳ Ｐゴシック" charset="0"/>
                <a:cs typeface="ＭＳ Ｐゴシック" charset="0"/>
              </a:rPr>
              <a:t>• But we can't forget the largest group of prophets back in the Pre-Exile times, but how can we remember all 7 of them?</a:t>
            </a:r>
          </a:p>
          <a:p>
            <a:r>
              <a:rPr lang="en-US" baseline="0" dirty="0">
                <a:latin typeface="Times New Roman" charset="0"/>
                <a:ea typeface="ＭＳ Ｐゴシック" charset="0"/>
                <a:cs typeface="ＭＳ Ｐゴシック" charset="0"/>
              </a:rPr>
              <a:t>• Fortunately, singing Twinkle, Twinkle with their first letters gives HIJJMZL, which, sung over and over, is unforgettable.</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English-189</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OS-00-OT Book Overviews-616</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OS-12-Kings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ChangeArrowheads="1" noTextEdit="1"/>
          </p:cNvSpPr>
          <p:nvPr>
            <p:ph type="sldImg"/>
          </p:nvPr>
        </p:nvSpPr>
        <p:spPr>
          <a:xfrm>
            <a:off x="1150938" y="692150"/>
            <a:ext cx="4556125" cy="3416300"/>
          </a:xfrm>
          <a:ln/>
        </p:spPr>
      </p:sp>
      <p:sp>
        <p:nvSpPr>
          <p:cNvPr id="77826" name="Rectangle 3"/>
          <p:cNvSpPr>
            <a:spLocks noGrp="1" noChangeArrowheads="1"/>
          </p:cNvSpPr>
          <p:nvPr>
            <p:ph type="body" idx="1"/>
          </p:nvPr>
        </p:nvSpPr>
        <p:spPr>
          <a:noFill/>
        </p:spPr>
        <p:txBody>
          <a:bodyPr/>
          <a:lstStyle/>
          <a:p>
            <a:r>
              <a:rPr lang="en-US" dirty="0">
                <a:latin typeface="Times" charset="0"/>
              </a:rPr>
              <a:t>But there is something else at work here.  Compare the Middle Eastern influence of Ishmael</a:t>
            </a:r>
            <a:r>
              <a:rPr lang="mr-IN" altLang="ja-JP" dirty="0">
                <a:latin typeface="Times" charset="0"/>
              </a:rPr>
              <a:t>'</a:t>
            </a:r>
            <a:r>
              <a:rPr lang="en-US" dirty="0">
                <a:latin typeface="Times" charset="0"/>
              </a:rPr>
              <a:t>s descendant, Mohammed, founder of Islam…with that of Isaac, the great Israelite patriarch, and the brother of Ishmael!</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1150938" y="692150"/>
            <a:ext cx="4556125" cy="3416300"/>
          </a:xfrm>
          <a:ln/>
        </p:spPr>
      </p:sp>
      <p:sp>
        <p:nvSpPr>
          <p:cNvPr id="81922" name="Rectangle 3"/>
          <p:cNvSpPr>
            <a:spLocks noGrp="1" noChangeArrowheads="1"/>
          </p:cNvSpPr>
          <p:nvPr>
            <p:ph type="body" idx="1"/>
          </p:nvPr>
        </p:nvSpPr>
        <p:spPr>
          <a:noFill/>
        </p:spPr>
        <p:txBody>
          <a:bodyPr/>
          <a:lstStyle/>
          <a:p>
            <a:pPr lvl="1"/>
            <a:r>
              <a:rPr lang="en-US" b="1" dirty="0">
                <a:latin typeface="Times" charset="0"/>
                <a:ea typeface="ＭＳ Ｐゴシック" charset="0"/>
              </a:rPr>
              <a:t>In today</a:t>
            </a:r>
            <a:r>
              <a:rPr lang="mr-IN" altLang="ja-JP" b="1" dirty="0">
                <a:latin typeface="Times" charset="0"/>
                <a:ea typeface="ＭＳ Ｐゴシック" charset="0"/>
              </a:rPr>
              <a:t>'</a:t>
            </a:r>
            <a:r>
              <a:rPr lang="en-US" b="1" dirty="0">
                <a:latin typeface="Times" charset="0"/>
                <a:ea typeface="ＭＳ Ｐゴシック" charset="0"/>
              </a:rPr>
              <a:t>s geopolitical world…compare the size of tiny Israel with</a:t>
            </a:r>
          </a:p>
          <a:p>
            <a:pPr lvl="1"/>
            <a:r>
              <a:rPr lang="en-US" b="1" dirty="0">
                <a:latin typeface="Times" charset="0"/>
                <a:ea typeface="ＭＳ Ｐゴシック" charset="0"/>
              </a:rPr>
              <a:t>Australia…</a:t>
            </a:r>
          </a:p>
          <a:p>
            <a:pPr lvl="1"/>
            <a:r>
              <a:rPr lang="en-US" b="1" dirty="0">
                <a:latin typeface="Times" charset="0"/>
                <a:ea typeface="ＭＳ Ｐゴシック" charset="0"/>
              </a:rPr>
              <a:t>////	Israel with France…</a:t>
            </a:r>
          </a:p>
          <a:p>
            <a:pPr lvl="1"/>
            <a:r>
              <a:rPr lang="en-US" b="1" dirty="0">
                <a:latin typeface="Times" charset="0"/>
                <a:ea typeface="ＭＳ Ｐゴシック" charset="0"/>
              </a:rPr>
              <a:t>////  	Israel and the United States</a:t>
            </a:r>
            <a:r>
              <a:rPr lang="mr-IN" altLang="ja-JP" b="1" dirty="0">
                <a:latin typeface="Times" charset="0"/>
                <a:ea typeface="ＭＳ Ｐゴシック" charset="0"/>
              </a:rPr>
              <a:t>'</a:t>
            </a:r>
            <a:r>
              <a:rPr lang="en-US" b="1" dirty="0">
                <a:latin typeface="Times" charset="0"/>
                <a:ea typeface="ＭＳ Ｐゴシック" charset="0"/>
              </a:rPr>
              <a:t> state of Maine…or</a:t>
            </a:r>
          </a:p>
          <a:p>
            <a:r>
              <a:rPr lang="en-US" b="1" dirty="0">
                <a:latin typeface="Times" charset="0"/>
              </a:rPr>
              <a:t>////	Israel and California.</a:t>
            </a:r>
          </a:p>
          <a:p>
            <a:r>
              <a:rPr lang="en-US" b="1" dirty="0">
                <a:latin typeface="Times" charset="0"/>
              </a:rPr>
              <a:t>////	The</a:t>
            </a:r>
            <a:r>
              <a:rPr lang="en-US" b="1" baseline="0" dirty="0">
                <a:latin typeface="Times" charset="0"/>
              </a:rPr>
              <a:t> width of Singapore and Israel are about the same.</a:t>
            </a:r>
            <a:endParaRPr lang="en-US" b="1" dirty="0">
              <a:latin typeface="Times"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Rot="1" noChangeAspect="1" noChangeArrowheads="1" noTextEdit="1"/>
          </p:cNvSpPr>
          <p:nvPr>
            <p:ph type="sldImg"/>
          </p:nvPr>
        </p:nvSpPr>
        <p:spPr>
          <a:xfrm>
            <a:off x="1150938" y="692150"/>
            <a:ext cx="4556125" cy="3416300"/>
          </a:xfrm>
          <a:ln/>
        </p:spPr>
      </p:sp>
      <p:sp>
        <p:nvSpPr>
          <p:cNvPr id="83970" name="Rectangle 3"/>
          <p:cNvSpPr>
            <a:spLocks noGrp="1" noChangeArrowheads="1"/>
          </p:cNvSpPr>
          <p:nvPr>
            <p:ph type="body" idx="1"/>
          </p:nvPr>
        </p:nvSpPr>
        <p:spPr>
          <a:noFill/>
        </p:spPr>
        <p:txBody>
          <a:bodyPr/>
          <a:lstStyle/>
          <a:p>
            <a:r>
              <a:rPr lang="en-US">
                <a:latin typeface="Times" charset="0"/>
              </a:rPr>
              <a:t>And finally…even when Israel is compared to the entire United States…from the north to the south…from east to west:  when it comes to size alone, there is enormous disparity between Isaac and Ishmael!  Why is this so?  How can we explain it?</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Rot="1" noChangeAspect="1" noChangeArrowheads="1" noTextEdit="1"/>
          </p:cNvSpPr>
          <p:nvPr>
            <p:ph type="sldImg"/>
          </p:nvPr>
        </p:nvSpPr>
        <p:spPr>
          <a:xfrm>
            <a:off x="1150938" y="692150"/>
            <a:ext cx="4556125" cy="3416300"/>
          </a:xfrm>
          <a:ln/>
        </p:spPr>
      </p:sp>
      <p:sp>
        <p:nvSpPr>
          <p:cNvPr id="86018" name="Rectangle 3"/>
          <p:cNvSpPr>
            <a:spLocks noGrp="1" noChangeArrowheads="1"/>
          </p:cNvSpPr>
          <p:nvPr>
            <p:ph type="body" idx="1"/>
          </p:nvPr>
        </p:nvSpPr>
        <p:spPr>
          <a:noFill/>
        </p:spPr>
        <p:txBody>
          <a:bodyPr/>
          <a:lstStyle/>
          <a:p>
            <a:r>
              <a:rPr lang="en-US" b="1" dirty="0">
                <a:latin typeface="Times" charset="0"/>
              </a:rPr>
              <a:t>Look at this passage from Hal Lindsay</a:t>
            </a:r>
            <a:r>
              <a:rPr lang="mr-IN" altLang="ja-JP" b="1" dirty="0">
                <a:latin typeface="Times" charset="0"/>
              </a:rPr>
              <a:t>'</a:t>
            </a:r>
            <a:r>
              <a:rPr lang="en-US" b="1" dirty="0">
                <a:latin typeface="Times" charset="0"/>
              </a:rPr>
              <a:t>s 2002 book, </a:t>
            </a:r>
            <a:r>
              <a:rPr lang="en-US" b="1" i="1" dirty="0">
                <a:latin typeface="Times" charset="0"/>
              </a:rPr>
              <a:t>The Everlasting Hatred: The Roots of Jihad:</a:t>
            </a:r>
            <a:endParaRPr lang="en-US" b="1" dirty="0">
              <a:latin typeface="Times" charset="0"/>
            </a:endParaRPr>
          </a:p>
          <a:p>
            <a:r>
              <a:rPr lang="mr-IN" altLang="ja-JP" b="1" dirty="0">
                <a:latin typeface="Times" charset="0"/>
              </a:rPr>
              <a:t>"</a:t>
            </a:r>
            <a:r>
              <a:rPr lang="en-US" b="1" dirty="0">
                <a:latin typeface="Times" charset="0"/>
              </a:rPr>
              <a:t>…the Ishmaelites were given more land and ultimately more wealth than Israelites.  This was true in their past history, not to mention the vast oil wealth of modern times.  And spiritual salvation has always been open to the Ishmaelites.</a:t>
            </a:r>
            <a:r>
              <a:rPr lang="mr-IN" altLang="ja-JP" b="1" dirty="0">
                <a:latin typeface="Times" charset="0"/>
              </a:rPr>
              <a:t>"</a:t>
            </a:r>
            <a:r>
              <a:rPr lang="en-US" b="1" dirty="0">
                <a:latin typeface="Times" charset="0"/>
              </a:rPr>
              <a:t> </a:t>
            </a:r>
          </a:p>
          <a:p>
            <a:pPr lvl="3"/>
            <a:r>
              <a:rPr lang="en-US" b="1" dirty="0">
                <a:latin typeface="Times" charset="0"/>
                <a:ea typeface="ＭＳ Ｐゴシック" charset="0"/>
              </a:rPr>
              <a:t>[Continue to the next part of the passage below.]</a:t>
            </a:r>
          </a:p>
          <a:p>
            <a:endParaRPr lang="en-US" dirty="0">
              <a:latin typeface="Times"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ChangeArrowheads="1" noTextEdit="1"/>
          </p:cNvSpPr>
          <p:nvPr>
            <p:ph type="sldImg"/>
          </p:nvPr>
        </p:nvSpPr>
        <p:spPr>
          <a:xfrm>
            <a:off x="1150938" y="692150"/>
            <a:ext cx="4556125" cy="3416300"/>
          </a:xfrm>
          <a:ln/>
        </p:spPr>
      </p:sp>
      <p:sp>
        <p:nvSpPr>
          <p:cNvPr id="88066" name="Rectangle 3"/>
          <p:cNvSpPr>
            <a:spLocks noGrp="1" noChangeArrowheads="1"/>
          </p:cNvSpPr>
          <p:nvPr>
            <p:ph type="body" idx="1"/>
          </p:nvPr>
        </p:nvSpPr>
        <p:spPr>
          <a:noFill/>
        </p:spPr>
        <p:txBody>
          <a:bodyPr/>
          <a:lstStyle/>
          <a:p>
            <a:r>
              <a:rPr lang="mr-IN" altLang="ja-JP" b="1" dirty="0">
                <a:latin typeface="Times" charset="0"/>
              </a:rPr>
              <a:t>"</a:t>
            </a:r>
            <a:r>
              <a:rPr lang="en-US" b="1" dirty="0">
                <a:latin typeface="Times" charset="0"/>
              </a:rPr>
              <a:t>But God</a:t>
            </a:r>
            <a:r>
              <a:rPr lang="mr-IN" altLang="ja-JP" b="1" dirty="0">
                <a:latin typeface="Times" charset="0"/>
              </a:rPr>
              <a:t>'</a:t>
            </a:r>
            <a:r>
              <a:rPr lang="en-US" b="1" dirty="0">
                <a:latin typeface="Times" charset="0"/>
              </a:rPr>
              <a:t>s covenant, which concerned His spiritual purposes, was only for Isaac and his descendants.  The physical blessings promised to Isaac were to facilitate God</a:t>
            </a:r>
            <a:r>
              <a:rPr lang="mr-IN" altLang="ja-JP" b="1" dirty="0">
                <a:latin typeface="Times" charset="0"/>
              </a:rPr>
              <a:t>'</a:t>
            </a:r>
            <a:r>
              <a:rPr lang="en-US" b="1" dirty="0">
                <a:latin typeface="Times" charset="0"/>
              </a:rPr>
              <a:t>s spiritual call for the nation that would come from him.</a:t>
            </a:r>
            <a:r>
              <a:rPr lang="mr-IN" altLang="ja-JP" b="1" dirty="0">
                <a:latin typeface="Times" charset="0"/>
              </a:rPr>
              <a:t>"</a:t>
            </a:r>
            <a:endParaRPr lang="en-US" b="1" dirty="0">
              <a:latin typeface="Times"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ChangeArrowheads="1" noTextEdit="1"/>
          </p:cNvSpPr>
          <p:nvPr>
            <p:ph type="sldImg"/>
          </p:nvPr>
        </p:nvSpPr>
        <p:spPr>
          <a:xfrm>
            <a:off x="1150938" y="692150"/>
            <a:ext cx="4556125" cy="3416300"/>
          </a:xfrm>
          <a:ln/>
        </p:spPr>
      </p:sp>
      <p:sp>
        <p:nvSpPr>
          <p:cNvPr id="90114" name="Rectangle 3"/>
          <p:cNvSpPr>
            <a:spLocks noGrp="1" noChangeArrowheads="1"/>
          </p:cNvSpPr>
          <p:nvPr>
            <p:ph type="body" idx="1"/>
          </p:nvPr>
        </p:nvSpPr>
        <p:spPr>
          <a:noFill/>
        </p:spPr>
        <p:txBody>
          <a:bodyPr/>
          <a:lstStyle/>
          <a:p>
            <a:r>
              <a:rPr lang="en-US" b="1" dirty="0">
                <a:latin typeface="Times" charset="0"/>
              </a:rPr>
              <a:t>And inside the ancient Land right now…</a:t>
            </a:r>
          </a:p>
          <a:p>
            <a:r>
              <a:rPr lang="en-US" b="1" dirty="0">
                <a:latin typeface="Times" charset="0"/>
              </a:rPr>
              <a:t>////	Here, the descendants of Isaac</a:t>
            </a:r>
          </a:p>
          <a:p>
            <a:r>
              <a:rPr lang="en-US" b="1" dirty="0">
                <a:latin typeface="Times" charset="0"/>
              </a:rPr>
              <a:t>////	and the descendants of Ishmael continue today -- that endless conflict begun in Abraham</a:t>
            </a:r>
            <a:r>
              <a:rPr lang="mr-IN" altLang="ja-JP" b="1" dirty="0">
                <a:latin typeface="Times" charset="0"/>
              </a:rPr>
              <a:t>'</a:t>
            </a:r>
            <a:r>
              <a:rPr lang="en-US" b="1" dirty="0">
                <a:latin typeface="Times" charset="0"/>
              </a:rPr>
              <a:t>s tent in ancient Palestine or Canaan – or Israel -- so long ago.  Jewish Israel is engulfed by the descendants of Ishmael in surrounding countries on all sides!  The implications of that circumstance in our own day are enormous.</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170</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dirty="0">
                <a:latin typeface="Arial"/>
                <a:cs typeface="Arial"/>
              </a:rPr>
              <a:t>God’s promised land stretched northward from the small wadi of Egypt south in the Sinai to the large Euphrates River in the far north—a HUGE piece of real estate! When today’s boundaries are placed over this land we can see the struggle modern Israel has to claim land from Egypt, Lebanon, Syria and possibly even Jordan on the other side of the Jordan River. </a:t>
            </a:r>
          </a:p>
          <a:p>
            <a:pPr eaLnBrk="1" hangingPunct="1"/>
            <a:r>
              <a:rPr lang="en-US" altLang="zh-CN" dirty="0">
                <a:latin typeface="Arial"/>
                <a:cs typeface="Arial"/>
              </a:rPr>
              <a:t>_____________</a:t>
            </a:r>
          </a:p>
          <a:p>
            <a:pPr algn="l" eaLnBrk="1" hangingPunct="1"/>
            <a:r>
              <a:rPr lang="en-US" altLang="zh-CN" dirty="0">
                <a:latin typeface="Arial"/>
                <a:ea typeface="ＭＳ Ｐゴシック" charset="0"/>
                <a:cs typeface="Arial"/>
              </a:rPr>
              <a:t>Common English-72</a:t>
            </a:r>
          </a:p>
          <a:p>
            <a:pPr algn="l" eaLnBrk="1" hangingPunct="1"/>
            <a:r>
              <a:rPr lang="en-US" altLang="zh-CN" dirty="0">
                <a:latin typeface="Arial"/>
                <a:ea typeface="ＭＳ Ｐゴシック" charset="0"/>
                <a:cs typeface="Arial"/>
              </a:rPr>
              <a:t>BE-31-Obadiah-83</a:t>
            </a:r>
          </a:p>
          <a:p>
            <a:pPr eaLnBrk="1" hangingPunct="1"/>
            <a:r>
              <a:rPr lang="en-US" altLang="zh-CN" dirty="0">
                <a:latin typeface="Arial"/>
                <a:cs typeface="Arial"/>
              </a:rPr>
              <a:t>OC-19-Daniel Authorship-?</a:t>
            </a:r>
          </a:p>
          <a:p>
            <a:pPr algn="l" eaLnBrk="1" hangingPunct="1"/>
            <a:r>
              <a:rPr lang="en-US" altLang="zh-CN" dirty="0">
                <a:latin typeface="Arial"/>
                <a:ea typeface="ＭＳ Ｐゴシック" charset="0"/>
                <a:cs typeface="Arial"/>
              </a:rPr>
              <a:t>OS-01-Gen12</a:t>
            </a:r>
          </a:p>
          <a:p>
            <a:pPr algn="l" eaLnBrk="1" hangingPunct="1"/>
            <a:r>
              <a:rPr lang="en-US" altLang="zh-CN" dirty="0">
                <a:latin typeface="Arial"/>
                <a:ea typeface="ＭＳ Ｐゴシック" charset="0"/>
                <a:cs typeface="Arial"/>
              </a:rPr>
              <a:t>OS-04-Numbers-235</a:t>
            </a:r>
          </a:p>
          <a:p>
            <a:pPr eaLnBrk="1" hangingPunct="1"/>
            <a:r>
              <a:rPr lang="en-US" altLang="zh-CN" dirty="0">
                <a:latin typeface="Arial"/>
                <a:cs typeface="Arial"/>
              </a:rPr>
              <a:t>OS-17-Esther-16</a:t>
            </a:r>
          </a:p>
          <a:p>
            <a:pPr algn="l" eaLnBrk="1" hangingPunct="1"/>
            <a:r>
              <a:rPr lang="en-US" altLang="zh-CN" dirty="0">
                <a:latin typeface="Arial"/>
                <a:ea typeface="ＭＳ Ｐゴシック" charset="0"/>
                <a:cs typeface="Arial"/>
              </a:rPr>
              <a:t>OS-31-Obadiah-159</a:t>
            </a:r>
          </a:p>
          <a:p>
            <a:pPr algn="l" eaLnBrk="1" hangingPunct="1"/>
            <a:endParaRPr lang="zh-CN" altLang="en-US" dirty="0">
              <a:latin typeface="Arial"/>
              <a:ea typeface="ＭＳ Ｐゴシック" charset="0"/>
              <a:cs typeface="Aria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51C7AD-D219-1F42-8046-DC9412F62EB2}" type="slidenum">
              <a:rPr lang="en-US" sz="1200">
                <a:solidFill>
                  <a:prstClr val="black"/>
                </a:solidFill>
              </a:rPr>
              <a:pPr eaLnBrk="1" hangingPunct="1"/>
              <a:t>171</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1150938" y="692150"/>
            <a:ext cx="4556125" cy="3416300"/>
          </a:xfrm>
          <a:ln/>
        </p:spPr>
      </p:sp>
      <p:sp>
        <p:nvSpPr>
          <p:cNvPr id="1474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mr-IN" dirty="0">
                <a:latin typeface="Times New Roman" charset="0"/>
                <a:cs typeface="Geneva" charset="0"/>
              </a:rPr>
              <a:t>"</a:t>
            </a:r>
            <a:r>
              <a:rPr lang="en-US" altLang="ja-JP" dirty="0">
                <a:latin typeface="Times New Roman" charset="0"/>
                <a:cs typeface="Geneva" charset="0"/>
              </a:rPr>
              <a:t>Others exiled </a:t>
            </a:r>
            <a:r>
              <a:rPr lang="en-US" altLang="ja-JP" b="1" dirty="0">
                <a:latin typeface="Times New Roman" charset="0"/>
                <a:cs typeface="Geneva" charset="0"/>
              </a:rPr>
              <a:t>from Jerusalem</a:t>
            </a:r>
            <a:r>
              <a:rPr lang="en-US" altLang="ja-JP" dirty="0">
                <a:latin typeface="Times New Roman" charset="0"/>
                <a:cs typeface="Geneva" charset="0"/>
              </a:rPr>
              <a:t> to </a:t>
            </a:r>
            <a:r>
              <a:rPr lang="en-US" altLang="ja-JP" b="1" dirty="0">
                <a:latin typeface="Times New Roman" charset="0"/>
                <a:cs typeface="Geneva" charset="0"/>
              </a:rPr>
              <a:t>Sepharad, will possess ... the Negev.</a:t>
            </a:r>
            <a:r>
              <a:rPr lang="en-US" altLang="ja-JP" dirty="0">
                <a:latin typeface="Times New Roman" charset="0"/>
                <a:cs typeface="Geneva" charset="0"/>
              </a:rPr>
              <a:t> Suggestions on the location of </a:t>
            </a:r>
            <a:r>
              <a:rPr lang="en-US" altLang="ja-JP" dirty="0" err="1">
                <a:latin typeface="Times New Roman" charset="0"/>
                <a:cs typeface="Geneva" charset="0"/>
              </a:rPr>
              <a:t>Sepharad</a:t>
            </a:r>
            <a:r>
              <a:rPr lang="en-US" altLang="ja-JP" dirty="0">
                <a:latin typeface="Times New Roman" charset="0"/>
                <a:cs typeface="Geneva" charset="0"/>
              </a:rPr>
              <a:t> include two countries (Spain, Media) and two cities (</a:t>
            </a:r>
            <a:r>
              <a:rPr lang="en-US" altLang="ja-JP" dirty="0" err="1">
                <a:latin typeface="Times New Roman" charset="0"/>
                <a:cs typeface="Geneva" charset="0"/>
              </a:rPr>
              <a:t>Hesperides</a:t>
            </a:r>
            <a:r>
              <a:rPr lang="en-US" altLang="ja-JP" dirty="0">
                <a:latin typeface="Times New Roman" charset="0"/>
                <a:cs typeface="Geneva" charset="0"/>
              </a:rPr>
              <a:t> in Libya, and Sardis in Asia Minor). Sardis seems preferable. It may be the same as the </a:t>
            </a:r>
            <a:r>
              <a:rPr lang="en-US" altLang="ja-JP" dirty="0" err="1">
                <a:latin typeface="Times New Roman" charset="0"/>
                <a:cs typeface="Geneva" charset="0"/>
              </a:rPr>
              <a:t>Akkadian</a:t>
            </a:r>
            <a:r>
              <a:rPr lang="en-US" altLang="ja-JP" dirty="0">
                <a:latin typeface="Times New Roman" charset="0"/>
                <a:cs typeface="Geneva" charset="0"/>
              </a:rPr>
              <a:t> </a:t>
            </a:r>
            <a:r>
              <a:rPr lang="en-US" altLang="ja-JP" i="1" dirty="0" err="1">
                <a:latin typeface="Times New Roman" charset="0"/>
                <a:cs typeface="Geneva" charset="0"/>
              </a:rPr>
              <a:t>Sapardu</a:t>
            </a:r>
            <a:r>
              <a:rPr lang="en-US" altLang="ja-JP" dirty="0">
                <a:latin typeface="Times New Roman" charset="0"/>
                <a:cs typeface="Geneva" charset="0"/>
              </a:rPr>
              <a:t>. If </a:t>
            </a:r>
            <a:r>
              <a:rPr lang="en-US" altLang="ja-JP" dirty="0" err="1">
                <a:latin typeface="Times New Roman" charset="0"/>
                <a:cs typeface="Geneva" charset="0"/>
              </a:rPr>
              <a:t>Sepharad</a:t>
            </a:r>
            <a:r>
              <a:rPr lang="en-US" altLang="ja-JP" dirty="0">
                <a:latin typeface="Times New Roman" charset="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mr-IN" dirty="0">
                <a:latin typeface="Times New Roman" charset="0"/>
                <a:cs typeface="Geneva" charset="0"/>
              </a:rPr>
              <a:t>"</a:t>
            </a:r>
            <a:r>
              <a:rPr lang="en-US" altLang="ja-JP" dirty="0">
                <a:latin typeface="Times New Roman" charset="0"/>
                <a:cs typeface="Geneva" charset="0"/>
              </a:rPr>
              <a:t> (Walter L. Baker, </a:t>
            </a:r>
            <a:r>
              <a:rPr lang="mr-IN" dirty="0">
                <a:latin typeface="Times New Roman" charset="0"/>
                <a:cs typeface="Geneva" charset="0"/>
              </a:rPr>
              <a:t>"</a:t>
            </a:r>
            <a:r>
              <a:rPr lang="en-US" altLang="ja-JP" dirty="0">
                <a:latin typeface="Times New Roman" charset="0"/>
                <a:cs typeface="Geneva" charset="0"/>
              </a:rPr>
              <a:t>Obadiah,</a:t>
            </a:r>
            <a:r>
              <a:rPr lang="mr-IN" dirty="0">
                <a:latin typeface="Times New Roman" charset="0"/>
                <a:cs typeface="Geneva" charset="0"/>
              </a:rPr>
              <a:t>"</a:t>
            </a:r>
            <a:r>
              <a:rPr lang="en-US" altLang="ja-JP" dirty="0">
                <a:latin typeface="Times New Roman" charset="0"/>
                <a:cs typeface="Geneva" charset="0"/>
              </a:rPr>
              <a:t> in </a:t>
            </a:r>
            <a:r>
              <a:rPr lang="en-US" altLang="ja-JP" i="1" dirty="0">
                <a:latin typeface="Times New Roman" charset="0"/>
                <a:cs typeface="Geneva" charset="0"/>
              </a:rPr>
              <a:t>The Bible Knowledge Commentary</a:t>
            </a:r>
            <a:r>
              <a:rPr lang="en-US" altLang="ja-JP" dirty="0">
                <a:latin typeface="Times New Roman" charset="0"/>
                <a:cs typeface="Geneva" charset="0"/>
              </a:rPr>
              <a:t>, on Obadiah v. 20). </a:t>
            </a:r>
            <a:endParaRPr lang="en-US" dirty="0">
              <a:latin typeface="Times New Roman" charset="0"/>
              <a:cs typeface="Geneva"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4EE4A9-F473-A845-A4B3-52989D8352C3}" type="slidenum">
              <a:rPr lang="en-US" sz="1200">
                <a:solidFill>
                  <a:prstClr val="black"/>
                </a:solidFill>
              </a:rPr>
              <a:pPr eaLnBrk="1" hangingPunct="1"/>
              <a:t>173</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middle letter in English of the word PRIDE shows the focus of this sin: I. Pride concerns itself with me, myself, and I alone.</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34C021-FDB7-7940-8809-E0BD6879055F}" type="slidenum">
              <a:rPr lang="en-US" sz="1200">
                <a:solidFill>
                  <a:prstClr val="black"/>
                </a:solidFill>
              </a:rPr>
              <a:pPr eaLnBrk="1" hangingPunct="1"/>
              <a:t>174</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175</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84804813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solidFill>
                  <a:prstClr val="black"/>
                </a:solidFill>
              </a:rPr>
              <a:pPr eaLnBrk="1" hangingPunct="1"/>
              <a:t>180</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67395824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5F18C3-E336-7A41-A2A5-626228CC7419}"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406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BE-31-Obadiah-89</a:t>
            </a:r>
          </a:p>
          <a:p>
            <a:pPr eaLnBrk="1" hangingPunct="1">
              <a:spcBef>
                <a:spcPct val="0"/>
              </a:spcBef>
            </a:pPr>
            <a:r>
              <a:rPr lang="en-US" dirty="0">
                <a:latin typeface="Times New Roman" charset="0"/>
              </a:rPr>
              <a:t>OS-04-Numbers-274</a:t>
            </a:r>
          </a:p>
          <a:p>
            <a:pPr eaLnBrk="1" hangingPunct="1">
              <a:spcBef>
                <a:spcPct val="0"/>
              </a:spcBef>
            </a:pPr>
            <a:r>
              <a:rPr lang="en-US" dirty="0">
                <a:latin typeface="Times New Roman" charset="0"/>
              </a:rPr>
              <a:t>OS-31-Obadiah-176</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18EDA6-048D-0C48-998B-6EE2375FE48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461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4611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dirty="0">
                <a:latin typeface="Times New Roman" charset="0"/>
              </a:rPr>
              <a:t>BE-31-Obadiah-90</a:t>
            </a:r>
          </a:p>
          <a:p>
            <a:pPr eaLnBrk="1" hangingPunct="1">
              <a:spcBef>
                <a:spcPct val="0"/>
              </a:spcBef>
            </a:pPr>
            <a:r>
              <a:rPr lang="en-US" dirty="0">
                <a:latin typeface="Times New Roman" charset="0"/>
              </a:rPr>
              <a:t>OS-04-Numbers-275</a:t>
            </a:r>
          </a:p>
          <a:p>
            <a:pPr eaLnBrk="1" hangingPunct="1">
              <a:spcBef>
                <a:spcPct val="0"/>
              </a:spcBef>
            </a:pPr>
            <a:r>
              <a:rPr lang="en-US" dirty="0">
                <a:latin typeface="Times New Roman" charset="0"/>
              </a:rPr>
              <a:t>OS-31-Obadiah-177</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DD146E-7B14-EA4D-AF1A-ABD7AAEF2176}" type="slidenum">
              <a:rPr lang="en-US" sz="1200"/>
              <a:pPr eaLnBrk="1" hangingPunct="1"/>
              <a:t>189</a:t>
            </a:fld>
            <a:endParaRPr lang="en-US" sz="1200"/>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28" charset="0"/>
                <a:ea typeface="ＭＳ Ｐゴシック" charset="0"/>
                <a:cs typeface="Geneva" charset="-128"/>
              </a:rPr>
              <a:t>The LORD pushes down those who exalt themselves</a:t>
            </a:r>
            <a:r>
              <a:rPr lang="en-SG" sz="1200" kern="1200" dirty="0">
                <a:solidFill>
                  <a:schemeClr val="tx1"/>
                </a:solidFill>
                <a:effectLst/>
                <a:latin typeface="Times New Roman" pitchFamily="-128" charset="0"/>
                <a:ea typeface="ＭＳ Ｐゴシック" charset="0"/>
                <a:cs typeface="Geneva" charset="-128"/>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52786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ABA79B-9DB7-1D45-B0B6-E43721BECEB0}" type="slidenum">
              <a:rPr lang="en-US" sz="1200"/>
              <a:pPr eaLnBrk="1" hangingPunct="1"/>
              <a:t>190</a:t>
            </a:fld>
            <a:endParaRPr lang="en-US" sz="1200"/>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C075D9-4634-974B-9935-F7DD90447F36}" type="slidenum">
              <a:rPr lang="en-US" sz="1200"/>
              <a:pPr eaLnBrk="1" hangingPunct="1"/>
              <a:t>191</a:t>
            </a:fld>
            <a:endParaRPr lang="en-US" sz="1200"/>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0378F4F-688E-0C48-B4CC-FD2D83B3F183}" type="slidenum">
              <a:rPr lang="en-US" sz="1200"/>
              <a:pPr eaLnBrk="1" hangingPunct="1"/>
              <a:t>192</a:t>
            </a:fld>
            <a:endParaRPr lang="en-US" sz="1200"/>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5A65D6-D784-F146-B72E-940C7D487C5E}" type="slidenum">
              <a:rPr lang="en-US" sz="1200"/>
              <a:pPr eaLnBrk="1" hangingPunct="1"/>
              <a:t>197</a:t>
            </a:fld>
            <a:endParaRPr lang="en-US" sz="1200"/>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33BF61-4BCC-594C-96C8-F9A87D84F621}" type="slidenum">
              <a:rPr lang="en-US" sz="1200"/>
              <a:pPr eaLnBrk="1" hangingPunct="1"/>
              <a:t>198</a:t>
            </a:fld>
            <a:endParaRPr lang="en-US" sz="1200"/>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9E9C17F-F791-E443-9524-8D0B6473530B}" type="slidenum">
              <a:rPr lang="en-US" sz="1200"/>
              <a:pPr eaLnBrk="1" hangingPunct="1"/>
              <a:t>199</a:t>
            </a:fld>
            <a:endParaRPr lang="en-US" sz="1200"/>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66FC1E-C4C8-4B48-AB64-FA49E419908E}" type="slidenum">
              <a:rPr lang="en-US" sz="1200"/>
              <a:pPr eaLnBrk="1" hangingPunct="1"/>
              <a:t>200</a:t>
            </a:fld>
            <a:endParaRPr lang="en-US" sz="1200"/>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E11833-8BA8-914F-8D2E-E39B1038D459}" type="slidenum">
              <a:rPr lang="en-US" sz="1200"/>
              <a:pPr eaLnBrk="1" hangingPunct="1"/>
              <a:t>201</a:t>
            </a:fld>
            <a:endParaRPr lang="en-US" sz="1200"/>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B119E0-D9E3-5041-AF03-BCC7590C9940}" type="slidenum">
              <a:rPr lang="en-US" sz="1200"/>
              <a:pPr eaLnBrk="1" hangingPunct="1"/>
              <a:t>202</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honors those who see their rightful, meek position beneath him.</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300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NT Pharisee proudly exclaimed, "Thank God that I am not like that sinner over there. I fast twice a week, etc."</a:t>
            </a:r>
          </a:p>
          <a:p>
            <a:r>
              <a:rPr lang="en-US" dirty="0">
                <a:cs typeface="ＭＳ Ｐゴシック" charset="0"/>
              </a:rPr>
              <a:t>But we all will end up humble. Either we humble ourselves, or God will have to humble us!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All nations are proud, but Edom may take first place in this arena.</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BA123-C20A-E24A-ACB2-51730CA2AEFE}" type="slidenum">
              <a:rPr lang="en-US" sz="1200"/>
              <a:pPr eaLnBrk="1" hangingPunct="1"/>
              <a:t>21</a:t>
            </a:fld>
            <a:endParaRPr lang="en-US" sz="1200"/>
          </a:p>
        </p:txBody>
      </p:sp>
      <p:sp>
        <p:nvSpPr>
          <p:cNvPr id="107522"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240B4B1-ADA1-424C-8B2A-01C5E4C88479}" type="slidenum">
              <a:rPr lang="en-US" sz="1200"/>
              <a:pPr eaLnBrk="1" hangingPunct="1"/>
              <a:t>22</a:t>
            </a:fld>
            <a:endParaRPr lang="en-US" sz="1200"/>
          </a:p>
        </p:txBody>
      </p:sp>
      <p:sp>
        <p:nvSpPr>
          <p:cNvPr id="10957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cs typeface="Geneva" charset="0"/>
              </a:rPr>
              <a:t>Quoted by Gerhard von Rad, Old Testament Theology (New York: ET, 1962), 2:33.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00-Intro &amp; Biblical Theology-slide 18</a:t>
            </a:r>
          </a:p>
          <a:p>
            <a:r>
              <a:rPr lang="en-US"/>
              <a:t>00_OT Book Themes under Isaiah</a:t>
            </a:r>
            <a:r>
              <a:rPr lang="en-US" baseline="0"/>
              <a:t> section</a:t>
            </a:r>
            <a:endParaRPr lang="en-US"/>
          </a:p>
          <a:p>
            <a:r>
              <a:rPr lang="en-US"/>
              <a:t>28-Hosea-slide 54</a:t>
            </a:r>
          </a:p>
          <a:p>
            <a:r>
              <a:rPr lang="en-US"/>
              <a:t>31-Obadiah-slide 26</a:t>
            </a:r>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26</a:t>
            </a:fld>
            <a:endParaRPr lang="en-US"/>
          </a:p>
        </p:txBody>
      </p:sp>
    </p:spTree>
    <p:extLst>
      <p:ext uri="{BB962C8B-B14F-4D97-AF65-F5344CB8AC3E}">
        <p14:creationId xmlns:p14="http://schemas.microsoft.com/office/powerpoint/2010/main" val="496916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8774669"/>
            <a:ext cx="253916" cy="36933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534179-A4B9-F34B-85BE-FD84ED5C21DD}"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343401"/>
            <a:ext cx="57471506" cy="706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lnSpc>
                <a:spcPct val="90000"/>
              </a:lnSpc>
              <a:spcBef>
                <a:spcPct val="20000"/>
              </a:spcBef>
              <a:buFont typeface="Wingdings" charset="0"/>
              <a:buNone/>
            </a:pPr>
            <a:r>
              <a:rPr lang="en-US" altLang="zh-CN" sz="3100" b="0" dirty="0">
                <a:solidFill>
                  <a:srgbClr val="FFFF00"/>
                </a:solidFill>
                <a:latin typeface="Arial"/>
                <a:ea typeface="宋体" charset="0"/>
                <a:cs typeface="Arial"/>
              </a:rPr>
              <a:t>Jeremiah</a:t>
            </a:r>
            <a:r>
              <a:rPr lang="fr-FR" altLang="zh-CN" sz="3100" b="0" dirty="0">
                <a:solidFill>
                  <a:srgbClr val="FFFF00"/>
                </a:solidFill>
                <a:latin typeface="Arial"/>
                <a:ea typeface="宋体" charset="0"/>
                <a:cs typeface="Arial"/>
              </a:rPr>
              <a:t>'</a:t>
            </a:r>
            <a:r>
              <a:rPr lang="en-US" altLang="zh-CN" sz="3100" b="0" dirty="0">
                <a:solidFill>
                  <a:srgbClr val="FFFF00"/>
                </a:solidFill>
                <a:latin typeface="Arial"/>
                <a:ea typeface="宋体" charset="0"/>
                <a:cs typeface="Arial"/>
              </a:rPr>
              <a:t>s prophecy and Lamentations record his eyewitness account of Babylon</a:t>
            </a:r>
            <a:r>
              <a:rPr lang="fr-FR" altLang="zh-CN" sz="3100" b="0" dirty="0">
                <a:solidFill>
                  <a:srgbClr val="FFFF00"/>
                </a:solidFill>
                <a:latin typeface="Arial"/>
                <a:ea typeface="宋体" charset="0"/>
                <a:cs typeface="Arial"/>
              </a:rPr>
              <a:t>'</a:t>
            </a:r>
            <a:r>
              <a:rPr lang="en-US" altLang="zh-CN" sz="3100" b="0" dirty="0">
                <a:solidFill>
                  <a:srgbClr val="FFFF00"/>
                </a:solidFill>
                <a:latin typeface="Arial"/>
                <a:ea typeface="宋体" charset="0"/>
                <a:cs typeface="Arial"/>
              </a:rPr>
              <a:t>s siege and destruction of Jerusalem for the nation</a:t>
            </a:r>
            <a:r>
              <a:rPr lang="fr-FR" altLang="zh-CN" sz="3100" b="0" dirty="0">
                <a:solidFill>
                  <a:srgbClr val="FFFF00"/>
                </a:solidFill>
                <a:latin typeface="Arial"/>
                <a:ea typeface="宋体" charset="0"/>
                <a:cs typeface="Arial"/>
              </a:rPr>
              <a:t>'</a:t>
            </a:r>
            <a:r>
              <a:rPr lang="en-US" altLang="zh-CN" sz="3100" b="0" dirty="0">
                <a:solidFill>
                  <a:srgbClr val="FFFF00"/>
                </a:solidFill>
                <a:latin typeface="Arial"/>
                <a:ea typeface="宋体" charset="0"/>
                <a:cs typeface="Arial"/>
              </a:rPr>
              <a:t>s sin, the Holy Spirit moved him to record an historical compilation which provides the context and justification for God</a:t>
            </a:r>
            <a:r>
              <a:rPr lang="fr-FR" altLang="zh-CN" sz="3100" b="0" dirty="0">
                <a:solidFill>
                  <a:srgbClr val="FFFF00"/>
                </a:solidFill>
                <a:latin typeface="Arial"/>
                <a:ea typeface="宋体" charset="0"/>
                <a:cs typeface="Arial"/>
              </a:rPr>
              <a:t>'</a:t>
            </a:r>
            <a:r>
              <a:rPr lang="en-US" altLang="zh-CN" sz="3100" b="0" dirty="0">
                <a:solidFill>
                  <a:srgbClr val="FFFF00"/>
                </a:solidFill>
                <a:latin typeface="Arial"/>
                <a:ea typeface="宋体" charset="0"/>
                <a:cs typeface="Arial"/>
              </a:rPr>
              <a:t>s judgment upon these two nations. The leaders and the people sinned through ungodliness and idolatry, and true to the curses of Deut. 28, God gave the people the consequences of their obedience.</a:t>
            </a:r>
            <a:endParaRPr lang="en-US" b="0" dirty="0">
              <a:latin typeface="Aria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00-Intro &amp; Biblical Theology-slide 18</a:t>
            </a:r>
          </a:p>
          <a:p>
            <a:r>
              <a:rPr lang="en-US"/>
              <a:t>00_OT Book Themes under Isaiah</a:t>
            </a:r>
            <a:r>
              <a:rPr lang="en-US" baseline="0"/>
              <a:t> section</a:t>
            </a:r>
            <a:endParaRPr lang="en-US"/>
          </a:p>
          <a:p>
            <a:r>
              <a:rPr lang="en-US"/>
              <a:t>28-Hosea-slide 54</a:t>
            </a:r>
          </a:p>
          <a:p>
            <a:r>
              <a:rPr lang="en-US"/>
              <a:t>31-Obadiah-slide 26</a:t>
            </a:r>
          </a:p>
          <a:p>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pPr>
                <a:defRPr/>
              </a:pPr>
              <a:t>29</a:t>
            </a:fld>
            <a:endParaRPr lang="en-US"/>
          </a:p>
        </p:txBody>
      </p:sp>
    </p:spTree>
    <p:extLst>
      <p:ext uri="{BB962C8B-B14F-4D97-AF65-F5344CB8AC3E}">
        <p14:creationId xmlns:p14="http://schemas.microsoft.com/office/powerpoint/2010/main" val="26782140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xfrm>
            <a:off x="6656785" y="8775701"/>
            <a:ext cx="201215"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2AA057-6615-EB43-9357-FE77ABA12D8C}" type="slidenum">
              <a:rPr lang="en-US" sz="1200">
                <a:solidFill>
                  <a:srgbClr val="000000"/>
                </a:solidFill>
                <a:latin typeface="Tahoma" charset="0"/>
              </a:rPr>
              <a:pPr eaLnBrk="1" hangingPunct="1"/>
              <a:t>30</a:t>
            </a:fld>
            <a:endParaRPr lang="en-US" sz="1200">
              <a:solidFill>
                <a:srgbClr val="000000"/>
              </a:solidFill>
              <a:latin typeface="Tahoma" charset="0"/>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xfrm>
            <a:off x="914400" y="4368801"/>
            <a:ext cx="138113"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rPr>
              <a:pPr/>
              <a:t>31</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F5899-97BE-9844-A2BE-0109F8731869}" type="slidenum">
              <a:rPr lang="zh-CN" altLang="en-US" sz="1200">
                <a:solidFill>
                  <a:prstClr val="black"/>
                </a:solidFill>
              </a:rPr>
              <a:pPr/>
              <a:t>32</a:t>
            </a:fld>
            <a:endParaRPr lang="en-US" altLang="zh-CN" sz="1200">
              <a:solidFill>
                <a:prstClr val="black"/>
              </a:solidFill>
            </a:endParaRPr>
          </a:p>
        </p:txBody>
      </p:sp>
      <p:sp>
        <p:nvSpPr>
          <p:cNvPr id="323586" name="Rectangle 2"/>
          <p:cNvSpPr>
            <a:spLocks noGrp="1" noRot="1" noChangeAspect="1" noChangeArrowheads="1"/>
          </p:cNvSpPr>
          <p:nvPr>
            <p:ph type="sldImg"/>
          </p:nvPr>
        </p:nvSpPr>
        <p:spPr>
          <a:xfrm>
            <a:off x="1130300" y="674688"/>
            <a:ext cx="4597400" cy="3448050"/>
          </a:xfrm>
          <a:solidFill>
            <a:srgbClr val="FFFFFF"/>
          </a:solidFill>
          <a:ln/>
        </p:spPr>
      </p:sp>
      <p:sp>
        <p:nvSpPr>
          <p:cNvPr id="3235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D75B1C-BFFC-6A49-B409-A04312078246}" type="slidenum">
              <a:rPr lang="zh-CN" altLang="en-US" sz="1200">
                <a:solidFill>
                  <a:prstClr val="black"/>
                </a:solidFill>
              </a:rPr>
              <a:pPr/>
              <a:t>33</a:t>
            </a:fld>
            <a:endParaRPr lang="en-US" altLang="zh-CN" sz="1200">
              <a:solidFill>
                <a:prstClr val="black"/>
              </a:solidFill>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xfrm>
            <a:off x="6656785" y="8775701"/>
            <a:ext cx="201215"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1010B3-56EC-854E-A534-FDF2DA223A91}" type="slidenum">
              <a:rPr lang="en-US" sz="1200">
                <a:solidFill>
                  <a:srgbClr val="000000"/>
                </a:solidFill>
                <a:latin typeface="Tahoma" charset="0"/>
              </a:rPr>
              <a:pPr eaLnBrk="1" hangingPunct="1"/>
              <a:t>34</a:t>
            </a:fld>
            <a:endParaRPr lang="en-US" sz="1200">
              <a:solidFill>
                <a:srgbClr val="000000"/>
              </a:solidFill>
              <a:latin typeface="Tahoma"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xfrm>
            <a:off x="914400" y="4368801"/>
            <a:ext cx="138113" cy="3683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knows how silly it is for any nation to be proud, so he appointed Obadiah to call out this sin of pride in Edom. God said that Edom would be destroyed for pride shown in contributing to Israel's downfall.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93607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36</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Geneva" charset="0"/>
            </a:endParaRPr>
          </a:p>
          <a:p>
            <a:pPr eaLnBrk="1" hangingPunct="1"/>
            <a:r>
              <a:rPr lang="en-US" dirty="0">
                <a:latin typeface="Times New Roman" charset="0"/>
                <a:cs typeface="Geneva" charset="0"/>
              </a:rPr>
              <a:t>However, there</a:t>
            </a:r>
            <a:r>
              <a:rPr lang="en-US" baseline="0" dirty="0">
                <a:latin typeface="Times New Roman" charset="0"/>
                <a:cs typeface="Geneva" charset="0"/>
              </a:rPr>
              <a:t> might be significant gaps between the peaks. These were not seen by the prophets who only knew that they spoke of the future, but did not know how far their prophecies referred. Generally there existed five time periods, </a:t>
            </a:r>
            <a:r>
              <a:rPr lang="en-US" baseline="0" dirty="0" err="1">
                <a:latin typeface="Times New Roman" charset="0"/>
                <a:cs typeface="Geneva" charset="0"/>
              </a:rPr>
              <a:t>inlduing</a:t>
            </a:r>
            <a:r>
              <a:rPr lang="en-US" baseline="0" dirty="0">
                <a:latin typeface="Times New Roman" charset="0"/>
                <a:cs typeface="Geneva" charset="0"/>
              </a:rPr>
              <a:t> the prophet</a:t>
            </a:r>
            <a:r>
              <a:rPr lang="mr-IN" baseline="0" dirty="0">
                <a:latin typeface="Times New Roman" charset="0"/>
                <a:cs typeface="Geneva" charset="0"/>
              </a:rPr>
              <a:t>'</a:t>
            </a:r>
            <a:r>
              <a:rPr lang="en-US" baseline="0" dirty="0">
                <a:latin typeface="Times New Roman" charset="0"/>
                <a:cs typeface="Geneva" charset="0"/>
              </a:rPr>
              <a:t>s own era.</a:t>
            </a:r>
            <a:endParaRPr lang="en-US" dirty="0">
              <a:latin typeface="Times New Roman" charset="0"/>
              <a:cs typeface="Geneva" charset="0"/>
            </a:endParaRPr>
          </a:p>
        </p:txBody>
      </p:sp>
    </p:spTree>
    <p:extLst>
      <p:ext uri="{BB962C8B-B14F-4D97-AF65-F5344CB8AC3E}">
        <p14:creationId xmlns:p14="http://schemas.microsoft.com/office/powerpoint/2010/main" val="152992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38</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42FF2C9-5EE5-124A-BB05-2803BDBB6A0C}" type="slidenum">
              <a:rPr lang="en-US" sz="1200">
                <a:solidFill>
                  <a:prstClr val="black"/>
                </a:solidFill>
              </a:rPr>
              <a:pPr/>
              <a:t>39</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Yet the UK had warning signs as SDS almost looks like SOS</a:t>
            </a:r>
          </a:p>
          <a:p>
            <a:r>
              <a:rPr lang="en-US" baseline="0" dirty="0">
                <a:latin typeface="Times New Roman" charset="0"/>
                <a:ea typeface="ＭＳ Ｐゴシック" charset="0"/>
                <a:cs typeface="ＭＳ Ｐゴシック" charset="0"/>
              </a:rPr>
              <a:t>Sure enough, the UK split with Israel in its own "Brexit" in the north</a:t>
            </a:r>
          </a:p>
          <a:p>
            <a:r>
              <a:rPr lang="en-US" baseline="0" dirty="0">
                <a:latin typeface="Times New Roman" charset="0"/>
                <a:ea typeface="ＭＳ Ｐゴシック" charset="0"/>
                <a:cs typeface="ＭＳ Ｐゴシック" charset="0"/>
              </a:rPr>
              <a:t>This began the Pre-Exile prophets</a:t>
            </a:r>
          </a:p>
          <a:p>
            <a:r>
              <a:rPr lang="en-US" baseline="0" dirty="0">
                <a:latin typeface="Times New Roman" charset="0"/>
                <a:ea typeface="ＭＳ Ｐゴシック" charset="0"/>
                <a:cs typeface="ＭＳ Ｐゴシック" charset="0"/>
              </a:rPr>
              <a:t>Israel was the first to say "HA" to God in rejection, so God sent Hosea and Amos</a:t>
            </a:r>
          </a:p>
          <a:p>
            <a:r>
              <a:rPr lang="en-US" baseline="0" dirty="0">
                <a:latin typeface="Times New Roman" charset="0"/>
                <a:ea typeface="ＭＳ Ｐゴシック" charset="0"/>
                <a:cs typeface="ＭＳ Ｐゴシック" charset="0"/>
              </a:rPr>
              <a:t>Meanwhile, Assyria was even worse. After first repenting under Jonah, they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Of course, Edom as a blood relative to Israel and should have known better, so they were really BAD.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dirty="0">
                <a:latin typeface="Times New Roman" charset="0"/>
                <a:ea typeface="ＭＳ Ｐゴシック" charset="0"/>
                <a:cs typeface="ＭＳ Ｐゴシック" charset="0"/>
              </a:rPr>
              <a:t>But God brought the people of Judah back as Jews in Jerusalem and raised up 3 prophets with the memory </a:t>
            </a:r>
            <a:r>
              <a:rPr lang="en-US" baseline="0" dirty="0" err="1">
                <a:latin typeface="Times New Roman" charset="0"/>
                <a:ea typeface="ＭＳ Ｐゴシック" charset="0"/>
                <a:cs typeface="ＭＳ Ｐゴシック" charset="0"/>
              </a:rPr>
              <a:t>divice</a:t>
            </a:r>
            <a:r>
              <a:rPr lang="en-US" baseline="0" dirty="0">
                <a:latin typeface="Times New Roman" charset="0"/>
                <a:ea typeface="ＭＳ Ｐゴシック" charset="0"/>
                <a:cs typeface="ＭＳ Ｐゴシック" charset="0"/>
              </a:rPr>
              <a:t>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But we can't forget </a:t>
            </a:r>
            <a:r>
              <a:rPr lang="en-US" baseline="0" dirty="0" err="1">
                <a:latin typeface="Times New Roman" charset="0"/>
                <a:ea typeface="ＭＳ Ｐゴシック" charset="0"/>
                <a:cs typeface="ＭＳ Ｐゴシック" charset="0"/>
              </a:rPr>
              <a:t>th</a:t>
            </a:r>
            <a:r>
              <a:rPr lang="en-US" baseline="0" dirty="0">
                <a:latin typeface="Times New Roman" charset="0"/>
                <a:ea typeface="ＭＳ Ｐゴシック" charset="0"/>
                <a:cs typeface="ＭＳ Ｐゴシック" charset="0"/>
              </a:rPr>
              <a:t> largest group of prophets back in the Pre-Exile times, but how can we remember all 7 of them?</a:t>
            </a:r>
          </a:p>
          <a:p>
            <a:r>
              <a:rPr lang="en-US" baseline="0" dirty="0">
                <a:latin typeface="Times New Roman" charset="0"/>
                <a:ea typeface="ＭＳ Ｐゴシック" charset="0"/>
                <a:cs typeface="ＭＳ Ｐゴシック" charset="0"/>
              </a:rPr>
              <a:t>Fortunately, singing Twinkle, Twinkle with their first letters gives HIJJMZL, which, sung over and over, is unforgettable.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OS-31-Obadiah-14, 40</a:t>
            </a:r>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0DAE39-E315-0846-A640-14221C84AABC}" type="slidenum">
              <a:rPr lang="en-US" sz="1200"/>
              <a:pPr eaLnBrk="1" hangingPunct="1"/>
              <a:t>41</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335C88-EC82-3946-9323-35C6FE08F426}" type="slidenum">
              <a:rPr lang="en-US" sz="1200"/>
              <a:pPr eaLnBrk="1" hangingPunct="1"/>
              <a:t>42</a:t>
            </a:fld>
            <a:endParaRPr lang="en-US" sz="1200"/>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pPr eaLnBrk="1" hangingPunct="1"/>
              <a:t>43</a:t>
            </a:fld>
            <a:endParaRPr lang="en-US" sz="1200"/>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37BE56-9300-9344-B095-B78AF27A8C11}" type="slidenum">
              <a:rPr lang="en-US" sz="1200"/>
              <a:pPr eaLnBrk="1" hangingPunct="1"/>
              <a:t>44</a:t>
            </a:fld>
            <a:endParaRPr lang="en-US" sz="1200"/>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927BF4-40DD-5E4A-BFCD-04A6A18FC31C}" type="slidenum">
              <a:rPr lang="en-US" sz="1200"/>
              <a:pPr eaLnBrk="1" hangingPunct="1"/>
              <a:t>45</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expected Edom to defend Judah (Israel) against attackers since they descended from the brothers Esau and Jacob. But the Edomites did the opposite, so God would end their existence.</a:t>
            </a:r>
          </a:p>
          <a:p>
            <a:endParaRPr lang="en-US" dirty="0"/>
          </a:p>
          <a:p>
            <a:r>
              <a:rPr lang="en-US" dirty="0"/>
              <a:t>But Israel was the covenant nation of the LORD, so eventually, rulers of Jerusalem would rule over the land area of Edom in the millennial kingdom.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5BAAFB8-701C-3B46-BEC7-7E5640342E18}" type="slidenum">
              <a:rPr lang="en-US" sz="1200"/>
              <a:pPr eaLnBrk="1" hangingPunct="1"/>
              <a:t>46</a:t>
            </a:fld>
            <a:endParaRPr lang="en-US" sz="1200"/>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68149F-DF53-894A-AEEA-E4BE13425AE3}" type="slidenum">
              <a:rPr lang="en-US" sz="1200"/>
              <a:pPr eaLnBrk="1" hangingPunct="1"/>
              <a:t>47</a:t>
            </a:fld>
            <a:endParaRPr lang="en-US" sz="120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348BDC-0531-E741-822B-7262DB799F4C}" type="slidenum">
              <a:rPr lang="en-US" sz="1200"/>
              <a:pPr eaLnBrk="1" hangingPunct="1"/>
              <a:t>48</a:t>
            </a:fld>
            <a:endParaRPr lang="en-US" sz="1200"/>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A2FAB3-36AD-7B4B-8A3F-B48BC90D6E03}" type="slidenum">
              <a:rPr lang="en-US" sz="1200">
                <a:solidFill>
                  <a:prstClr val="black"/>
                </a:solidFill>
              </a:rPr>
              <a:pPr eaLnBrk="1" hangingPunct="1"/>
              <a:t>49</a:t>
            </a:fld>
            <a:endParaRPr lang="en-US" sz="1200">
              <a:solidFill>
                <a:prstClr val="black"/>
              </a:solidFill>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We all hate pride.  At least we hate it in </a:t>
            </a:r>
            <a:r>
              <a:rPr lang="en-US" sz="1200" i="1" kern="1200">
                <a:solidFill>
                  <a:schemeClr val="tx1"/>
                </a:solidFill>
                <a:effectLst/>
                <a:latin typeface="Times New Roman" pitchFamily="-128" charset="0"/>
                <a:ea typeface="ＭＳ Ｐゴシック" charset="0"/>
                <a:cs typeface="Geneva" charset="-128"/>
              </a:rPr>
              <a:t>others!</a:t>
            </a:r>
            <a:r>
              <a:rPr lang="en-US" sz="1200" kern="1200">
                <a:solidFill>
                  <a:schemeClr val="tx1"/>
                </a:solidFill>
                <a:effectLst/>
                <a:latin typeface="Times New Roman" pitchFamily="-128" charset="0"/>
                <a:ea typeface="ＭＳ Ｐゴシック" charset="0"/>
                <a:cs typeface="Geneva" charset="-128"/>
              </a:rPr>
              <a:t> </a:t>
            </a:r>
          </a:p>
          <a:p>
            <a:r>
              <a:rPr lang="en-US" sz="1200" kern="1200">
                <a:solidFill>
                  <a:schemeClr val="tx1"/>
                </a:solidFill>
                <a:effectLst/>
                <a:latin typeface="Times New Roman" pitchFamily="-128" charset="0"/>
                <a:ea typeface="ＭＳ Ｐゴシック" charset="0"/>
                <a:cs typeface="Geneva" charset="-128"/>
              </a:rPr>
              <a:t>• Yet we all struggle with it.</a:t>
            </a:r>
            <a:r>
              <a:rPr lang="en-SG">
                <a:effectLst/>
              </a:rPr>
              <a:t> Do you agree?</a:t>
            </a:r>
          </a:p>
          <a:p>
            <a:r>
              <a:rPr lang="en-US" sz="1200" kern="1200">
                <a:solidFill>
                  <a:schemeClr val="tx1"/>
                </a:solidFill>
                <a:effectLst/>
                <a:latin typeface="Times New Roman" pitchFamily="-128" charset="0"/>
                <a:ea typeface="ＭＳ Ｐゴシック" charset="0"/>
                <a:cs typeface="Geneva" charset="-128"/>
              </a:rPr>
              <a:t>Yet perhaps a more important question is this…</a:t>
            </a:r>
            <a:r>
              <a:rPr lang="en-SG">
                <a:effectLst/>
              </a:rPr>
              <a:t> </a:t>
            </a:r>
            <a:endParaRPr lang="en-US">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Does God hate pride too?</a:t>
            </a:r>
            <a:r>
              <a:rPr lang="en-SG">
                <a:effectLst/>
              </a:rPr>
              <a:t> </a:t>
            </a:r>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dirty="0"/>
              <a:t>These twelve preaches</a:t>
            </a:r>
            <a:r>
              <a:rPr lang="en-US" baseline="0" dirty="0"/>
              <a:t> courageously confronted their culture, each one writing one book. Since they were so small, the Jews bound them together into a single scroll that they simply called </a:t>
            </a:r>
            <a:r>
              <a:rPr lang="mr-IN" baseline="0" dirty="0"/>
              <a:t>"</a:t>
            </a:r>
            <a:r>
              <a:rPr lang="en-US" baseline="0" dirty="0"/>
              <a:t>The Twelve.</a:t>
            </a:r>
            <a:r>
              <a:rPr lang="mr-IN" baseline="0" dirty="0"/>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28" charset="0"/>
                <a:ea typeface="ＭＳ Ｐゴシック" charset="0"/>
                <a:cs typeface="Geneva" charset="-128"/>
              </a:rPr>
              <a:t>One preacher called these </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Major Messages from Minor Prophets.</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 Yes, they are small books, but each has a punch you </a:t>
            </a:r>
            <a:r>
              <a:rPr lang="en-US" sz="1200" kern="1200" dirty="0" err="1">
                <a:solidFill>
                  <a:schemeClr val="tx1"/>
                </a:solidFill>
                <a:effectLst/>
                <a:latin typeface="Times New Roman" pitchFamily="-128" charset="0"/>
                <a:ea typeface="ＭＳ Ｐゴシック" charset="0"/>
                <a:cs typeface="Geneva" charset="-128"/>
              </a:rPr>
              <a:t>wouldn</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t believe until you go into them.</a:t>
            </a:r>
            <a:endParaRPr lang="en-SG" sz="1200" kern="1200" dirty="0">
              <a:solidFill>
                <a:schemeClr val="tx1"/>
              </a:solidFill>
              <a:effectLst/>
              <a:latin typeface="Times New Roman" pitchFamily="-128" charset="0"/>
              <a:ea typeface="ＭＳ Ｐゴシック" charset="0"/>
              <a:cs typeface="Geneva" charset="-128"/>
            </a:endParaRPr>
          </a:p>
          <a:p>
            <a:r>
              <a:rPr lang="en-US" sz="1200" kern="1200" dirty="0">
                <a:solidFill>
                  <a:schemeClr val="tx1"/>
                </a:solidFill>
                <a:effectLst/>
                <a:latin typeface="Times New Roman" pitchFamily="-128" charset="0"/>
                <a:ea typeface="ＭＳ Ｐゴシック" charset="0"/>
                <a:cs typeface="Geneva" charset="-128"/>
              </a:rPr>
              <a:t>So that</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endParaRPr lang="en-SG" sz="1200" kern="1200" dirty="0">
              <a:solidFill>
                <a:schemeClr val="tx1"/>
              </a:solidFill>
              <a:effectLst/>
              <a:latin typeface="Times New Roman" pitchFamily="-128" charset="0"/>
              <a:ea typeface="ＭＳ Ｐゴシック" charset="0"/>
              <a:cs typeface="Geneva"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fights against all who fight against his rule because he knows that his rule over us is best.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471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F386C1-7EC8-6748-BECB-489471DD13A4}" type="slidenum">
              <a:rPr lang="en-US" sz="1200">
                <a:solidFill>
                  <a:prstClr val="black"/>
                </a:solidFill>
              </a:rPr>
              <a:pPr eaLnBrk="1" hangingPunct="1"/>
              <a:t>58</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195042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642755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34959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200731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529432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14529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Edom serves as a type of "future </a:t>
            </a:r>
            <a:r>
              <a:rPr lang="en-US" dirty="0" err="1"/>
              <a:t>Edoms</a:t>
            </a:r>
            <a:r>
              <a:rPr lang="en-US" dirty="0"/>
              <a:t>" in the nations of the world who will be judged when God fulfills the land promise of the Abrahamic covenant.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32405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solidFill>
                  <a:prstClr val="black"/>
                </a:solidFill>
              </a:rPr>
              <a:pPr eaLnBrk="1" hangingPunct="1"/>
              <a:t>66</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The LORD pushes down those who exalt themselves</a:t>
            </a:r>
            <a:r>
              <a:rPr lang="en-SG" sz="1200" kern="1200">
                <a:solidFill>
                  <a:schemeClr val="tx1"/>
                </a:solidFill>
                <a:effectLst/>
                <a:latin typeface="Times New Roman" pitchFamily="-128" charset="0"/>
                <a:ea typeface="ＭＳ Ｐゴシック" charset="0"/>
                <a:cs typeface="Geneva" charset="-128"/>
              </a:rPr>
              <a:t>.</a:t>
            </a:r>
            <a:endParaRPr lang="en-US"/>
          </a:p>
        </p:txBody>
      </p:sp>
      <p:sp>
        <p:nvSpPr>
          <p:cNvPr id="4" name="Slide Number Placeholder 3"/>
          <p:cNvSpPr>
            <a:spLocks noGrp="1"/>
          </p:cNvSpPr>
          <p:nvPr>
            <p:ph type="sldNum" sz="quarter" idx="10"/>
          </p:nvPr>
        </p:nvSpPr>
        <p:spPr/>
        <p:txBody>
          <a:bodyPr/>
          <a:lstStyle/>
          <a:p>
            <a:pPr>
              <a:defRPr/>
            </a:pPr>
            <a:fld id="{F81DD3F3-53D3-A84B-A27B-1FDB08CA216B}" type="slidenum">
              <a:rPr lang="en-US">
                <a:solidFill>
                  <a:prstClr val="black"/>
                </a:solidFill>
              </a:rPr>
              <a:pPr>
                <a:defRPr/>
              </a:pPr>
              <a:t>68</a:t>
            </a:fld>
            <a:endParaRPr lang="en-US">
              <a:solidFill>
                <a:prstClr val="black"/>
              </a:solidFill>
            </a:endParaRPr>
          </a:p>
        </p:txBody>
      </p:sp>
    </p:spTree>
    <p:extLst>
      <p:ext uri="{BB962C8B-B14F-4D97-AF65-F5344CB8AC3E}">
        <p14:creationId xmlns:p14="http://schemas.microsoft.com/office/powerpoint/2010/main" val="7495278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Unlike all of the prophets except Joel, Obadiah does</a:t>
            </a:r>
            <a:r>
              <a:rPr lang="en-US" baseline="0"/>
              <a:t> not give the name of the king while he prophesied. This makes it tough to know when he wrote.</a:t>
            </a: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0656669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dirty="0">
                <a:effectLst/>
              </a:rPr>
              <a: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solidFill>
                  <a:prstClr val="black"/>
                </a:solidFill>
              </a:rPr>
              <a:pPr eaLnBrk="1" hangingPunct="1"/>
              <a:t>73</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cs typeface="Geneva" charset="0"/>
            </a:endParaRPr>
          </a:p>
          <a:p>
            <a:pPr eaLnBrk="1" hangingPunct="1"/>
            <a:r>
              <a:rPr lang="en-US" sz="1200" kern="1200" dirty="0">
                <a:solidFill>
                  <a:schemeClr val="tx1"/>
                </a:solidFill>
                <a:effectLst/>
                <a:latin typeface="Times New Roman" pitchFamily="-128" charset="0"/>
                <a:ea typeface="ＭＳ Ｐゴシック" charset="0"/>
                <a:cs typeface="Geneva" charset="-128"/>
              </a:rPr>
              <a:t>The LORD describes Edom</a:t>
            </a:r>
            <a:r>
              <a:rPr lang="mr-IN" sz="1200" kern="1200" dirty="0">
                <a:solidFill>
                  <a:schemeClr val="tx1"/>
                </a:solidFill>
                <a:effectLst/>
                <a:latin typeface="Times New Roman" pitchFamily="-128" charset="0"/>
                <a:ea typeface="ＭＳ Ｐゴシック" charset="0"/>
                <a:cs typeface="Geneva" charset="-128"/>
              </a:rPr>
              <a:t>'</a:t>
            </a:r>
            <a:r>
              <a:rPr lang="en-US" sz="1200" kern="1200" dirty="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dirty="0">
                <a:solidFill>
                  <a:schemeClr val="tx1"/>
                </a:solidFill>
                <a:effectLst/>
                <a:latin typeface="Times New Roman" pitchFamily="-128" charset="0"/>
                <a:ea typeface="ＭＳ Ｐゴシック" charset="0"/>
                <a:cs typeface="Geneva" charset="-128"/>
              </a:rPr>
              <a:t>.</a:t>
            </a:r>
          </a:p>
          <a:p>
            <a:pPr eaLnBrk="1" hangingPunct="1"/>
            <a:r>
              <a:rPr lang="en-US" sz="1200" kern="1200" dirty="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dirty="0">
                <a:effectLst/>
              </a:rPr>
              <a:t> </a:t>
            </a:r>
            <a:endParaRPr lang="en-US" dirty="0">
              <a:latin typeface="Times New Roman" charset="0"/>
              <a:cs typeface="Geneva"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5047BF-1C83-774C-AE98-ACFA47ADD28D}" type="slidenum">
              <a:rPr lang="en-US" sz="1200">
                <a:solidFill>
                  <a:prstClr val="black"/>
                </a:solidFill>
              </a:rPr>
              <a:pPr eaLnBrk="1" hangingPunct="1"/>
              <a:t>74</a:t>
            </a:fld>
            <a:endParaRPr lang="en-US" sz="1200">
              <a:solidFill>
                <a:prstClr val="black"/>
              </a:solidFill>
            </a:endParaRPr>
          </a:p>
        </p:txBody>
      </p:sp>
      <p:sp>
        <p:nvSpPr>
          <p:cNvPr id="169986" name="Rectangle 2"/>
          <p:cNvSpPr>
            <a:spLocks noGrp="1" noRot="1" noChangeAspect="1" noChangeArrowheads="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God blessed both Jacob and Esau to become fathers of the respective nations of Israel and Edom. </a:t>
            </a:r>
          </a:p>
          <a:p>
            <a:pPr eaLnBrk="1" hangingPunct="1"/>
            <a:r>
              <a:rPr lang="en-US" dirty="0">
                <a:latin typeface="Times New Roman" charset="0"/>
                <a:cs typeface="Geneva" charset="0"/>
              </a:rPr>
              <a:t>____________</a:t>
            </a:r>
          </a:p>
          <a:p>
            <a:pPr eaLnBrk="1" hangingPunct="1"/>
            <a:r>
              <a:rPr lang="en-US" dirty="0">
                <a:latin typeface="Times New Roman" charset="0"/>
                <a:cs typeface="Geneva" charset="0"/>
              </a:rPr>
              <a:t>Common-174</a:t>
            </a:r>
          </a:p>
          <a:p>
            <a:pPr eaLnBrk="1" hangingPunct="1"/>
            <a:r>
              <a:rPr lang="en-US" dirty="0">
                <a:latin typeface="Times New Roman" charset="0"/>
                <a:cs typeface="Geneva" charset="0"/>
              </a:rPr>
              <a:t>OS-01-Gen21-36-slide 97</a:t>
            </a:r>
          </a:p>
          <a:p>
            <a:pPr eaLnBrk="1" hangingPunct="1"/>
            <a:r>
              <a:rPr lang="en-US">
                <a:latin typeface="Times New Roman" charset="0"/>
                <a:cs typeface="Geneva" charset="0"/>
              </a:rPr>
              <a:t>OS-31-Obadiah-75</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9CB824-7C13-3241-A39D-4A79928500D8}"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36249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CE0748-2F33-9243-ADE8-71C8D52FC859}" type="slidenum">
              <a:rPr lang="en-US" sz="1200">
                <a:solidFill>
                  <a:prstClr val="black"/>
                </a:solidFill>
              </a:rPr>
              <a:pPr eaLnBrk="1" hangingPunct="1"/>
              <a:t>76</a:t>
            </a:fld>
            <a:endParaRPr lang="en-US" sz="1200">
              <a:solidFill>
                <a:prstClr val="black"/>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expansion of Israel's land to the southern boundary of the Wadi of Egypt and the northern boundary of the Euphrates River will fulfill Genesis 15:18. This will include Edom's land on the southern end.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43194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9C6532-28C5-714F-AEA0-EE0351C012F2}" type="slidenum">
              <a:rPr lang="en-US" sz="1200">
                <a:solidFill>
                  <a:prstClr val="black"/>
                </a:solidFill>
              </a:rPr>
              <a:pPr eaLnBrk="1" hangingPunct="1"/>
              <a:t>77</a:t>
            </a:fld>
            <a:endParaRPr lang="en-US" sz="1200">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217E6D-5FB9-4249-BE71-954D23333801}" type="slidenum">
              <a:rPr lang="en-US" sz="1200">
                <a:solidFill>
                  <a:prstClr val="black"/>
                </a:solidFill>
              </a:rPr>
              <a:pPr eaLnBrk="1" hangingPunct="1"/>
              <a:t>78</a:t>
            </a:fld>
            <a:endParaRPr lang="en-US" sz="1200">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B5EA8F-5AA2-484E-90CB-C3179AA70453}" type="slidenum">
              <a:rPr lang="en-US" sz="1200">
                <a:solidFill>
                  <a:prstClr val="black"/>
                </a:solidFill>
              </a:rPr>
              <a:pPr eaLnBrk="1" hangingPunct="1"/>
              <a:t>79</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A4C792-B619-314D-9B68-14ED747481D9}" type="slidenum">
              <a:rPr lang="en-US" sz="1200">
                <a:solidFill>
                  <a:prstClr val="black"/>
                </a:solidFill>
              </a:rPr>
              <a:pPr eaLnBrk="1" hangingPunct="1"/>
              <a:t>80</a:t>
            </a:fld>
            <a:endParaRPr lang="en-US" sz="1200">
              <a:solidFill>
                <a:prstClr val="black"/>
              </a:solidFill>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solidFill>
                  <a:prstClr val="black"/>
                </a:solidFill>
              </a:rPr>
              <a:pPr eaLnBrk="1" hangingPunct="1"/>
              <a:t>81</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BD1CAE-396E-DD44-830A-60C145D0BBC5}" type="slidenum">
              <a:rPr lang="en-US" sz="1200">
                <a:solidFill>
                  <a:prstClr val="black"/>
                </a:solidFill>
              </a:rPr>
              <a:pPr eaLnBrk="1" hangingPunct="1"/>
              <a:t>82</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6A25A7-64AD-2643-AF92-97253E5B3998}" type="slidenum">
              <a:rPr lang="en-US" sz="1200">
                <a:solidFill>
                  <a:prstClr val="black"/>
                </a:solidFill>
              </a:rPr>
              <a:pPr eaLnBrk="1" hangingPunct="1"/>
              <a:t>83</a:t>
            </a:fld>
            <a:endParaRPr lang="en-US" sz="1200">
              <a:solidFill>
                <a:prstClr val="black"/>
              </a:solidFill>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72B799A-25FD-0B48-9C6B-3874A45B4DA0}" type="slidenum">
              <a:rPr lang="en-US" sz="1200">
                <a:solidFill>
                  <a:prstClr val="black"/>
                </a:solidFill>
              </a:rPr>
              <a:pPr eaLnBrk="1" hangingPunct="1"/>
              <a:t>84</a:t>
            </a:fld>
            <a:endParaRPr lang="en-US" sz="1200">
              <a:solidFill>
                <a:prstClr val="black"/>
              </a:solidFill>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D229A36-E621-5A46-ABB7-D9E8B159950A}" type="slidenum">
              <a:rPr lang="en-US" sz="1200">
                <a:solidFill>
                  <a:prstClr val="black"/>
                </a:solidFill>
              </a:rPr>
              <a:pPr eaLnBrk="1" hangingPunct="1"/>
              <a:t>85</a:t>
            </a:fld>
            <a:endParaRPr lang="en-US" sz="1200">
              <a:solidFill>
                <a:prstClr val="black"/>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84817B-0B16-9841-BA2E-A5D929DC6BC1}" type="slidenum">
              <a:rPr lang="en-US" sz="1200">
                <a:solidFill>
                  <a:prstClr val="black"/>
                </a:solidFill>
              </a:rPr>
              <a:pPr eaLnBrk="1" hangingPunct="1"/>
              <a:t>86</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salvation is not only spiritual as it includes the deliverance of believing Jews in their southern section where Edom will be destroyed.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22276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F46052-D422-8B4C-81EF-27D6AD1D03AF}" type="slidenum">
              <a:rPr lang="en-US" sz="1200">
                <a:solidFill>
                  <a:prstClr val="black"/>
                </a:solidFill>
              </a:rPr>
              <a:pPr eaLnBrk="1" hangingPunct="1"/>
              <a:t>87</a:t>
            </a:fld>
            <a:endParaRPr lang="en-US" sz="1200">
              <a:solidFill>
                <a:prstClr val="black"/>
              </a:solidFill>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89D6CE-B4C7-B045-8334-5BBE5F0C7EEE}" type="slidenum">
              <a:rPr lang="en-US" sz="1200">
                <a:solidFill>
                  <a:prstClr val="black"/>
                </a:solidFill>
              </a:rPr>
              <a:pPr eaLnBrk="1" hangingPunct="1"/>
              <a:t>88</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solidFill>
                  <a:prstClr val="black"/>
                </a:solidFill>
              </a:rPr>
              <a:pPr eaLnBrk="1" hangingPunct="1"/>
              <a:t>89</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1753CF-8C06-6548-8888-DCE7A0FDD888}" type="slidenum">
              <a:rPr lang="en-US" sz="1200">
                <a:solidFill>
                  <a:prstClr val="black"/>
                </a:solidFill>
              </a:rPr>
              <a:pPr eaLnBrk="1" hangingPunct="1"/>
              <a:t>90</a:t>
            </a:fld>
            <a:endParaRPr lang="en-US" sz="1200">
              <a:solidFill>
                <a:prstClr val="black"/>
              </a:solidFill>
            </a:endParaRPr>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B71C8B-8FE8-8243-A0D6-9CBB83EEAC60}" type="slidenum">
              <a:rPr lang="en-US" sz="1200">
                <a:solidFill>
                  <a:prstClr val="black"/>
                </a:solidFill>
              </a:rPr>
              <a:pPr eaLnBrk="1" hangingPunct="1"/>
              <a:t>91</a:t>
            </a:fld>
            <a:endParaRPr lang="en-US" sz="1200">
              <a:solidFill>
                <a:prstClr val="black"/>
              </a:solidFill>
            </a:endParaRPr>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5C5903-02E9-3E44-97D0-F4D1DCC67DF7}" type="slidenum">
              <a:rPr lang="en-US" sz="1200">
                <a:solidFill>
                  <a:prstClr val="black"/>
                </a:solidFill>
              </a:rPr>
              <a:pPr eaLnBrk="1" hangingPunct="1"/>
              <a:t>92</a:t>
            </a:fld>
            <a:endParaRPr lang="en-US" sz="1200">
              <a:solidFill>
                <a:prstClr val="black"/>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18BBCC-62A9-FE44-9ED3-6B353E4495B1}" type="slidenum">
              <a:rPr lang="en-US" sz="1200">
                <a:solidFill>
                  <a:prstClr val="black"/>
                </a:solidFill>
              </a:rPr>
              <a:pPr eaLnBrk="1" hangingPunct="1"/>
              <a:t>93</a:t>
            </a:fld>
            <a:endParaRPr lang="en-US" sz="1200">
              <a:solidFill>
                <a:prstClr val="black"/>
              </a:solidFill>
            </a:endParaRPr>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6220459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848508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253537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Verses 15-16 depict all countries under the image of Edom—so the judgment that Edom will experience is only a foretaste of the judgment of all nations.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4B3458A-BDEA-2648-9A1B-AEB190E6085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179929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9441619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7B9B9-B38E-44C5-B2E8-8D0F1F237E3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535580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4EDAB-DCBE-4ED6-A479-FC9B4BDE871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8537575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7D178-D0A4-4285-9386-46A36C85A06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803848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2C6DF-1375-43A2-9E2F-4F8815C5EDC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4420873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5FC45-B6BF-43CB-B3D0-9BB16DE3317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83167853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30BC2-2C82-492F-90C6-CE1EC749D4AB}"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89732110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82AE9-C763-459B-8EAC-083740834B4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8462576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C3C8-7044-4211-8AAB-48953F525167}"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42238389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72915-0CEF-430E-B9E9-FFA0EDD75F0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37405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2" Type="http://schemas.openxmlformats.org/officeDocument/2006/relationships/slideMaster" Target="../slideMasters/slideMaster39.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pPr>
                <a:defRPr/>
              </a:pPr>
              <a:t>‹#›</a:t>
            </a:fld>
            <a:endParaRPr lang="en-US"/>
          </a:p>
        </p:txBody>
      </p:sp>
    </p:spTree>
    <p:extLst>
      <p:ext uri="{BB962C8B-B14F-4D97-AF65-F5344CB8AC3E}">
        <p14:creationId xmlns:p14="http://schemas.microsoft.com/office/powerpoint/2010/main" val="3178727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pPr>
                <a:defRPr/>
              </a:pPr>
              <a:t>‹#›</a:t>
            </a:fld>
            <a:endParaRPr lang="en-US"/>
          </a:p>
        </p:txBody>
      </p:sp>
    </p:spTree>
    <p:extLst>
      <p:ext uri="{BB962C8B-B14F-4D97-AF65-F5344CB8AC3E}">
        <p14:creationId xmlns:p14="http://schemas.microsoft.com/office/powerpoint/2010/main" val="24459167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25872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05882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564186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1821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74B89C-B920-A04F-9B9B-AA1D541A4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91201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B92FF5-E1F1-0840-A2D2-48E0B9C42A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455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327BD7-F356-204B-A47D-02C786B7AD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7744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20F76-8C12-F342-A5B4-31B5F71CE3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3368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CEBBECA-4DAA-B745-8B2A-81FA4FFE3A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7318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EB66C-8B90-DD43-8477-2975E07DC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560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pPr>
                <a:defRPr/>
              </a:pPr>
              <a:t>‹#›</a:t>
            </a:fld>
            <a:endParaRPr lang="en-US"/>
          </a:p>
        </p:txBody>
      </p:sp>
    </p:spTree>
    <p:extLst>
      <p:ext uri="{BB962C8B-B14F-4D97-AF65-F5344CB8AC3E}">
        <p14:creationId xmlns:p14="http://schemas.microsoft.com/office/powerpoint/2010/main" val="13934678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E93489-9721-C844-AECA-4C2DF8B1C9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341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E506EB-0350-5742-B3FC-637B2D6EC3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33938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41D0F2-BB08-1246-BADF-E9DF053319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6223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2C023D-2442-704E-AC6F-5112572156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32621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F039B3-FFD1-0049-A03C-B5FD60F9AD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2543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34122365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739373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14108591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1868450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32313869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grpSp>
      <p:sp>
        <p:nvSpPr>
          <p:cNvPr id="12291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292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8F659B86-4F13-454D-99EA-B407D242A0CE}" type="slidenum">
              <a:rPr lang="en-US"/>
              <a:pPr>
                <a:defRPr/>
              </a:pPr>
              <a:t>‹#›</a:t>
            </a:fld>
            <a:endParaRPr lang="en-US"/>
          </a:p>
        </p:txBody>
      </p:sp>
    </p:spTree>
    <p:extLst>
      <p:ext uri="{BB962C8B-B14F-4D97-AF65-F5344CB8AC3E}">
        <p14:creationId xmlns:p14="http://schemas.microsoft.com/office/powerpoint/2010/main" val="76678314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413916166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15614375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18193745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364239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39386017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15459520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32139338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157607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61566010"/>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899609"/>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55C2DEAE-4EF5-E741-A9B8-03C3D2DF5271}" type="slidenum">
              <a:rPr lang="en-US"/>
              <a:pPr>
                <a:defRPr/>
              </a:pPr>
              <a:t>‹#›</a:t>
            </a:fld>
            <a:endParaRPr lang="en-US"/>
          </a:p>
        </p:txBody>
      </p:sp>
    </p:spTree>
    <p:extLst>
      <p:ext uri="{BB962C8B-B14F-4D97-AF65-F5344CB8AC3E}">
        <p14:creationId xmlns:p14="http://schemas.microsoft.com/office/powerpoint/2010/main" val="36866908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33894352"/>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8224711"/>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063153"/>
      </p:ext>
    </p:extLst>
  </p:cSld>
  <p:clrMapOvr>
    <a:masterClrMapping/>
  </p:clrMapOvr>
  <p:transition>
    <p:wheel spokes="0"/>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962454491"/>
      </p:ext>
    </p:extLst>
  </p:cSld>
  <p:clrMapOvr>
    <a:masterClrMapping/>
  </p:clrMapOvr>
  <p:transition>
    <p:wheel spokes="0"/>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155173"/>
      </p:ext>
    </p:extLst>
  </p:cSld>
  <p:clrMapOvr>
    <a:masterClrMapping/>
  </p:clrMapOvr>
  <p:transition>
    <p:wheel spokes="0"/>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1326519"/>
      </p:ext>
    </p:extLst>
  </p:cSld>
  <p:clrMapOvr>
    <a:masterClrMapping/>
  </p:clrMapOvr>
  <p:transition>
    <p:wheel spokes="0"/>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7502716"/>
      </p:ext>
    </p:extLst>
  </p:cSld>
  <p:clrMapOvr>
    <a:masterClrMapping/>
  </p:clrMapOvr>
  <p:transition>
    <p:wheel spokes="0"/>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869294"/>
      </p:ext>
    </p:extLst>
  </p:cSld>
  <p:clrMapOvr>
    <a:masterClrMapping/>
  </p:clrMapOvr>
  <p:transition>
    <p:wheel spokes="0"/>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951228"/>
      </p:ext>
    </p:extLst>
  </p:cSld>
  <p:clrMapOvr>
    <a:masterClrMapping/>
  </p:clrMapOvr>
  <p:transition>
    <p:wheel spokes="0"/>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16885397"/>
      </p:ext>
    </p:extLst>
  </p:cSld>
  <p:clrMapOvr>
    <a:masterClrMapping/>
  </p:clrMapOvr>
  <p:transition>
    <p:wheel spokes="0"/>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037CF14B-EB14-4F44-9011-19BD68152B71}" type="slidenum">
              <a:rPr lang="en-US"/>
              <a:pPr>
                <a:defRPr/>
              </a:pPr>
              <a:t>‹#›</a:t>
            </a:fld>
            <a:endParaRPr lang="en-US"/>
          </a:p>
        </p:txBody>
      </p:sp>
    </p:spTree>
    <p:extLst>
      <p:ext uri="{BB962C8B-B14F-4D97-AF65-F5344CB8AC3E}">
        <p14:creationId xmlns:p14="http://schemas.microsoft.com/office/powerpoint/2010/main" val="23310809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006670"/>
      </p:ext>
    </p:extLst>
  </p:cSld>
  <p:clrMapOvr>
    <a:masterClrMapping/>
  </p:clrMapOvr>
  <p:transition>
    <p:wheel spokes="0"/>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90244504"/>
      </p:ext>
    </p:extLst>
  </p:cSld>
  <p:clrMapOvr>
    <a:masterClrMapping/>
  </p:clrMapOvr>
  <p:transition>
    <p:wheel spokes="0"/>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1927235"/>
      </p:ext>
    </p:extLst>
  </p:cSld>
  <p:clrMapOvr>
    <a:masterClrMapping/>
  </p:clrMapOvr>
  <p:transition>
    <p:wheel spokes="0"/>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2410955"/>
      </p:ext>
    </p:extLst>
  </p:cSld>
  <p:clrMapOvr>
    <a:masterClrMapping/>
  </p:clrMapOvr>
  <p:transition>
    <p:wheel spokes="0"/>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1662084"/>
      </p:ext>
    </p:extLst>
  </p:cSld>
  <p:clrMapOvr>
    <a:masterClrMapping/>
  </p:clrMapOvr>
  <p:transition>
    <p:wheel spokes="0"/>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213918"/>
      </p:ext>
    </p:extLst>
  </p:cSld>
  <p:clrMapOvr>
    <a:masterClrMapping/>
  </p:clrMapOvr>
  <p:transition>
    <p:wheel spokes="0"/>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542510"/>
      </p:ext>
    </p:extLst>
  </p:cSld>
  <p:clrMapOvr>
    <a:masterClrMapping/>
  </p:clrMapOvr>
  <p:transition>
    <p:wheel spokes="0"/>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12925"/>
      </p:ext>
    </p:extLst>
  </p:cSld>
  <p:clrMapOvr>
    <a:masterClrMapping/>
  </p:clrMapOvr>
  <p:transition>
    <p:wheel spokes="0"/>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495788"/>
      </p:ext>
    </p:extLst>
  </p:cSld>
  <p:clrMapOvr>
    <a:masterClrMapping/>
  </p:clrMapOvr>
  <p:transition>
    <p:wheel spokes="0"/>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761708"/>
      </p:ext>
    </p:extLst>
  </p:cSld>
  <p:clrMapOvr>
    <a:masterClrMapping/>
  </p:clrMapOvr>
  <p:transition>
    <p:wheel spokes="0"/>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05BEB00-41EA-6044-B199-FAE6D7D44CF8}" type="slidenum">
              <a:rPr lang="en-US"/>
              <a:pPr>
                <a:defRPr/>
              </a:pPr>
              <a:t>‹#›</a:t>
            </a:fld>
            <a:endParaRPr lang="en-US"/>
          </a:p>
        </p:txBody>
      </p:sp>
    </p:spTree>
    <p:extLst>
      <p:ext uri="{BB962C8B-B14F-4D97-AF65-F5344CB8AC3E}">
        <p14:creationId xmlns:p14="http://schemas.microsoft.com/office/powerpoint/2010/main" val="19446339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1008869"/>
      </p:ext>
    </p:extLst>
  </p:cSld>
  <p:clrMapOvr>
    <a:masterClrMapping/>
  </p:clrMapOvr>
  <p:transition>
    <p:wheel spokes="0"/>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7071620"/>
      </p:ext>
    </p:extLst>
  </p:cSld>
  <p:clrMapOvr>
    <a:masterClrMapping/>
  </p:clrMapOvr>
  <p:transition>
    <p:wheel spokes="0"/>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5669008"/>
      </p:ext>
    </p:extLst>
  </p:cSld>
  <p:clrMapOvr>
    <a:masterClrMapping/>
  </p:clrMapOvr>
  <p:transition>
    <p:wheel spokes="0"/>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88297"/>
      </p:ext>
    </p:extLst>
  </p:cSld>
  <p:clrMapOvr>
    <a:masterClrMapping/>
  </p:clrMapOvr>
  <p:transition>
    <p:wheel spokes="0"/>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328639"/>
      </p:ext>
    </p:extLst>
  </p:cSld>
  <p:clrMapOvr>
    <a:masterClrMapping/>
  </p:clrMapOvr>
  <p:transition>
    <p:wheel spokes="0"/>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3628066"/>
      </p:ext>
    </p:extLst>
  </p:cSld>
  <p:clrMapOvr>
    <a:masterClrMapping/>
  </p:clrMapOvr>
  <p:transition>
    <p:wheel spokes="0"/>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645078"/>
      </p:ext>
    </p:extLst>
  </p:cSld>
  <p:clrMapOvr>
    <a:masterClrMapping/>
  </p:clrMapOvr>
  <p:transition>
    <p:wheel spokes="0"/>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0154684"/>
      </p:ext>
    </p:extLst>
  </p:cSld>
  <p:clrMapOvr>
    <a:masterClrMapping/>
  </p:clrMapOvr>
  <p:transition>
    <p:wheel spokes="0"/>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0767245"/>
      </p:ext>
    </p:extLst>
  </p:cSld>
  <p:clrMapOvr>
    <a:masterClrMapping/>
  </p:clrMapOvr>
  <p:transition>
    <p:wheel spokes="0"/>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5592258"/>
      </p:ext>
    </p:extLst>
  </p:cSld>
  <p:clrMapOvr>
    <a:masterClrMapping/>
  </p:clrMapOvr>
  <p:transition>
    <p:wheel spokes="0"/>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B3855F42-50D9-D649-B223-D26FDDF10FE0}" type="slidenum">
              <a:rPr lang="en-US"/>
              <a:pPr>
                <a:defRPr/>
              </a:pPr>
              <a:t>‹#›</a:t>
            </a:fld>
            <a:endParaRPr lang="en-US"/>
          </a:p>
        </p:txBody>
      </p:sp>
    </p:spTree>
    <p:extLst>
      <p:ext uri="{BB962C8B-B14F-4D97-AF65-F5344CB8AC3E}">
        <p14:creationId xmlns:p14="http://schemas.microsoft.com/office/powerpoint/2010/main" val="36633004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758345"/>
      </p:ext>
    </p:extLst>
  </p:cSld>
  <p:clrMapOvr>
    <a:masterClrMapping/>
  </p:clrMapOvr>
  <p:transition>
    <p:wheel spokes="0"/>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ial"/>
                <a:cs typeface="Aria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81049201"/>
      </p:ext>
    </p:extLst>
  </p:cSld>
  <p:clrMapOvr>
    <a:masterClrMapping/>
  </p:clrMapOvr>
  <p:transition>
    <p:wheel spokes="0"/>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658079"/>
      </p:ext>
    </p:extLst>
  </p:cSld>
  <p:clrMapOvr>
    <a:masterClrMapping/>
  </p:clrMapOvr>
  <p:transition>
    <p:wheel spokes="0"/>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3431563"/>
      </p:ext>
    </p:extLst>
  </p:cSld>
  <p:clrMapOvr>
    <a:masterClrMapping/>
  </p:clrMapOvr>
  <p:transition>
    <p:wheel spokes="0"/>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662827"/>
      </p:ext>
    </p:extLst>
  </p:cSld>
  <p:clrMapOvr>
    <a:masterClrMapping/>
  </p:clrMapOvr>
  <p:transition>
    <p:wheel spokes="0"/>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3605784"/>
      </p:ext>
    </p:extLst>
  </p:cSld>
  <p:clrMapOvr>
    <a:masterClrMapping/>
  </p:clrMapOvr>
  <p:transition>
    <p:wheel spokes="0"/>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79332238"/>
      </p:ext>
    </p:extLst>
  </p:cSld>
  <p:clrMapOvr>
    <a:masterClrMapping/>
  </p:clrMapOvr>
  <p:transition>
    <p:wheel spokes="0"/>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15993"/>
      </p:ext>
    </p:extLst>
  </p:cSld>
  <p:clrMapOvr>
    <a:masterClrMapping/>
  </p:clrMapOvr>
  <p:transition>
    <p:wheel spokes="0"/>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74098184"/>
      </p:ext>
    </p:extLst>
  </p:cSld>
  <p:clrMapOvr>
    <a:masterClrMapping/>
  </p:clrMapOvr>
  <p:transition>
    <p:wheel spokes="0"/>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8925451"/>
      </p:ext>
    </p:extLst>
  </p:cSld>
  <p:clrMapOvr>
    <a:masterClrMapping/>
  </p:clrMapOvr>
  <p:transition>
    <p:wheel spokes="0"/>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5C85FB54-BC96-FD42-8F98-12C365AE91B3}" type="slidenum">
              <a:rPr lang="en-US"/>
              <a:pPr>
                <a:defRPr/>
              </a:pPr>
              <a:t>‹#›</a:t>
            </a:fld>
            <a:endParaRPr lang="en-US"/>
          </a:p>
        </p:txBody>
      </p:sp>
    </p:spTree>
    <p:extLst>
      <p:ext uri="{BB962C8B-B14F-4D97-AF65-F5344CB8AC3E}">
        <p14:creationId xmlns:p14="http://schemas.microsoft.com/office/powerpoint/2010/main" val="11097785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743563"/>
      </p:ext>
    </p:extLst>
  </p:cSld>
  <p:clrMapOvr>
    <a:masterClrMapping/>
  </p:clrMapOvr>
  <p:transition>
    <p:wheel spokes="0"/>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733354"/>
      </p:ext>
    </p:extLst>
  </p:cSld>
  <p:clrMapOvr>
    <a:masterClrMapping/>
  </p:clrMapOvr>
  <p:transition>
    <p:wheel spokes="0"/>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9300175"/>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371656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006156"/>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502067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048950"/>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500973"/>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3945436"/>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436142"/>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F81D3C1E-F57E-E84E-9D3E-B4F7FF5C0446}" type="slidenum">
              <a:rPr lang="en-US"/>
              <a:pPr>
                <a:defRPr/>
              </a:pPr>
              <a:t>‹#›</a:t>
            </a:fld>
            <a:endParaRPr lang="en-US"/>
          </a:p>
        </p:txBody>
      </p:sp>
    </p:spTree>
    <p:extLst>
      <p:ext uri="{BB962C8B-B14F-4D97-AF65-F5344CB8AC3E}">
        <p14:creationId xmlns:p14="http://schemas.microsoft.com/office/powerpoint/2010/main" val="13664627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22893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8184441"/>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50660"/>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341144"/>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934665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226443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170984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167298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984171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571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AC1D6843-FF7F-084E-8B91-7055299F23CE}" type="slidenum">
              <a:rPr lang="en-US"/>
              <a:pPr>
                <a:defRPr/>
              </a:pPr>
              <a:t>‹#›</a:t>
            </a:fld>
            <a:endParaRPr lang="en-US"/>
          </a:p>
        </p:txBody>
      </p:sp>
    </p:spTree>
    <p:extLst>
      <p:ext uri="{BB962C8B-B14F-4D97-AF65-F5344CB8AC3E}">
        <p14:creationId xmlns:p14="http://schemas.microsoft.com/office/powerpoint/2010/main" val="20517491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734406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784294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520140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3235287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9255758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80215701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33701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71583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884641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270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pPr>
                <a:defRPr/>
              </a:pPr>
              <a:t>‹#›</a:t>
            </a:fld>
            <a:endParaRPr lang="en-US"/>
          </a:p>
        </p:txBody>
      </p:sp>
    </p:spTree>
    <p:extLst>
      <p:ext uri="{BB962C8B-B14F-4D97-AF65-F5344CB8AC3E}">
        <p14:creationId xmlns:p14="http://schemas.microsoft.com/office/powerpoint/2010/main" val="2136599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BA98844-7F64-CF4A-B448-3C3AB4DB88C6}" type="slidenum">
              <a:rPr lang="en-US"/>
              <a:pPr>
                <a:defRPr/>
              </a:pPr>
              <a:t>‹#›</a:t>
            </a:fld>
            <a:endParaRPr lang="en-US"/>
          </a:p>
        </p:txBody>
      </p:sp>
    </p:spTree>
    <p:extLst>
      <p:ext uri="{BB962C8B-B14F-4D97-AF65-F5344CB8AC3E}">
        <p14:creationId xmlns:p14="http://schemas.microsoft.com/office/powerpoint/2010/main" val="313394441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88887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52329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403807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6708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7176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626820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48014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0456442"/>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4965447"/>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313717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C30B453A-763B-CF4F-89F9-F32C05C8CECB}" type="slidenum">
              <a:rPr lang="en-US"/>
              <a:pPr>
                <a:defRPr/>
              </a:pPr>
              <a:t>‹#›</a:t>
            </a:fld>
            <a:endParaRPr lang="en-US"/>
          </a:p>
        </p:txBody>
      </p:sp>
    </p:spTree>
    <p:extLst>
      <p:ext uri="{BB962C8B-B14F-4D97-AF65-F5344CB8AC3E}">
        <p14:creationId xmlns:p14="http://schemas.microsoft.com/office/powerpoint/2010/main" val="39663961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9628691"/>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2968117"/>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552783"/>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6985390"/>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4161463"/>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619841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500214"/>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7017510"/>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18036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617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66A85E4C-404F-6C44-97B1-8B3E40483652}" type="slidenum">
              <a:rPr lang="en-US"/>
              <a:pPr>
                <a:defRPr/>
              </a:pPr>
              <a:t>‹#›</a:t>
            </a:fld>
            <a:endParaRPr lang="en-US"/>
          </a:p>
        </p:txBody>
      </p:sp>
    </p:spTree>
    <p:extLst>
      <p:ext uri="{BB962C8B-B14F-4D97-AF65-F5344CB8AC3E}">
        <p14:creationId xmlns:p14="http://schemas.microsoft.com/office/powerpoint/2010/main" val="284209802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0198863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41810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0355971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8604894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8876150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6794536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0235017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351426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706741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671864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D4E98DA-A23A-494B-AF02-82EC01C95143}" type="slidenum">
              <a:rPr lang="en-US"/>
              <a:pPr>
                <a:defRPr/>
              </a:pPr>
              <a:t>‹#›</a:t>
            </a:fld>
            <a:endParaRPr lang="en-US"/>
          </a:p>
        </p:txBody>
      </p:sp>
    </p:spTree>
    <p:extLst>
      <p:ext uri="{BB962C8B-B14F-4D97-AF65-F5344CB8AC3E}">
        <p14:creationId xmlns:p14="http://schemas.microsoft.com/office/powerpoint/2010/main" val="129955764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2399438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1926940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03867536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4130063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923004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3979091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9177063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6686263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249445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17946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441736C5-7B15-4245-B461-CEEFC0A69EE4}" type="slidenum">
              <a:rPr lang="en-US"/>
              <a:pPr>
                <a:defRPr/>
              </a:pPr>
              <a:t>‹#›</a:t>
            </a:fld>
            <a:endParaRPr lang="en-US"/>
          </a:p>
        </p:txBody>
      </p:sp>
    </p:spTree>
    <p:extLst>
      <p:ext uri="{BB962C8B-B14F-4D97-AF65-F5344CB8AC3E}">
        <p14:creationId xmlns:p14="http://schemas.microsoft.com/office/powerpoint/2010/main" val="306119037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124566634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11912833"/>
      </p:ext>
    </p:extLst>
  </p:cSld>
  <p:clrMapOvr>
    <a:masterClrMapping/>
  </p:clrMapOvr>
  <p:transition spd="slow">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0981700"/>
      </p:ext>
    </p:extLst>
  </p:cSld>
  <p:clrMapOvr>
    <a:masterClrMapping/>
  </p:clrMapOvr>
  <p:transition spd="slow">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47287422"/>
      </p:ext>
    </p:extLst>
  </p:cSld>
  <p:clrMapOvr>
    <a:masterClrMapping/>
  </p:clrMapOvr>
  <p:transition spd="slow">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693676"/>
      </p:ext>
    </p:extLst>
  </p:cSld>
  <p:clrMapOvr>
    <a:masterClrMapping/>
  </p:clrMapOvr>
  <p:transition spd="slow">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9409928"/>
      </p:ext>
    </p:extLst>
  </p:cSld>
  <p:clrMapOvr>
    <a:masterClrMapping/>
  </p:clrMapOvr>
  <p:transition spd="slow">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08814662"/>
      </p:ext>
    </p:extLst>
  </p:cSld>
  <p:clrMapOvr>
    <a:masterClrMapping/>
  </p:clrMapOvr>
  <p:transition spd="slow">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180360"/>
      </p:ext>
    </p:extLst>
  </p:cSld>
  <p:clrMapOvr>
    <a:masterClrMapping/>
  </p:clrMapOvr>
  <p:transition spd="slow">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644731"/>
      </p:ext>
    </p:extLst>
  </p:cSld>
  <p:clrMapOvr>
    <a:masterClrMapping/>
  </p:clrMapOvr>
  <p:transition spd="slow">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91109912"/>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C41DE38-5351-6448-8BF8-6CB8115DC038}" type="slidenum">
              <a:rPr lang="en-US"/>
              <a:pPr>
                <a:defRPr/>
              </a:pPr>
              <a:t>‹#›</a:t>
            </a:fld>
            <a:endParaRPr lang="en-US"/>
          </a:p>
        </p:txBody>
      </p:sp>
    </p:spTree>
    <p:extLst>
      <p:ext uri="{BB962C8B-B14F-4D97-AF65-F5344CB8AC3E}">
        <p14:creationId xmlns:p14="http://schemas.microsoft.com/office/powerpoint/2010/main" val="372505990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29149"/>
      </p:ext>
    </p:extLst>
  </p:cSld>
  <p:clrMapOvr>
    <a:masterClrMapping/>
  </p:clrMapOvr>
  <p:transition spd="slow">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2550178"/>
      </p:ext>
    </p:extLst>
  </p:cSld>
  <p:clrMapOvr>
    <a:masterClrMapping/>
  </p:clrMapOvr>
  <p:transition spd="slow">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0620847"/>
      </p:ext>
    </p:extLst>
  </p:cSld>
  <p:clrMapOvr>
    <a:masterClrMapping/>
  </p:clrMapOvr>
  <p:transition>
    <p:wheel spokes="0"/>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1876020"/>
      </p:ext>
    </p:extLst>
  </p:cSld>
  <p:clrMapOvr>
    <a:masterClrMapping/>
  </p:clrMapOvr>
  <p:transition>
    <p:wheel spokes="0"/>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9549043"/>
      </p:ext>
    </p:extLst>
  </p:cSld>
  <p:clrMapOvr>
    <a:masterClrMapping/>
  </p:clrMapOvr>
  <p:transition>
    <p:wheel spokes="0"/>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5339030"/>
      </p:ext>
    </p:extLst>
  </p:cSld>
  <p:clrMapOvr>
    <a:masterClrMapping/>
  </p:clrMapOvr>
  <p:transition>
    <p:wheel spokes="0"/>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9438"/>
      </p:ext>
    </p:extLst>
  </p:cSld>
  <p:clrMapOvr>
    <a:masterClrMapping/>
  </p:clrMapOvr>
  <p:transition>
    <p:wheel spokes="0"/>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2742839"/>
      </p:ext>
    </p:extLst>
  </p:cSld>
  <p:clrMapOvr>
    <a:masterClrMapping/>
  </p:clrMapOvr>
  <p:transition>
    <p:wheel spokes="0"/>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385581"/>
      </p:ext>
    </p:extLst>
  </p:cSld>
  <p:clrMapOvr>
    <a:masterClrMapping/>
  </p:clrMapOvr>
  <p:transition>
    <p:wheel spokes="0"/>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29707816"/>
      </p:ext>
    </p:extLst>
  </p:cSld>
  <p:clrMapOvr>
    <a:masterClrMapping/>
  </p:clrMapOvr>
  <p:transition>
    <p:wheel spokes="0"/>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373D7DD-C45C-CE49-821D-3DB255012E6B}" type="slidenum">
              <a:rPr lang="en-US"/>
              <a:pPr>
                <a:defRPr/>
              </a:pPr>
              <a:t>‹#›</a:t>
            </a:fld>
            <a:endParaRPr lang="en-US"/>
          </a:p>
        </p:txBody>
      </p:sp>
    </p:spTree>
    <p:extLst>
      <p:ext uri="{BB962C8B-B14F-4D97-AF65-F5344CB8AC3E}">
        <p14:creationId xmlns:p14="http://schemas.microsoft.com/office/powerpoint/2010/main" val="34075465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0595991"/>
      </p:ext>
    </p:extLst>
  </p:cSld>
  <p:clrMapOvr>
    <a:masterClrMapping/>
  </p:clrMapOvr>
  <p:transition>
    <p:wheel spokes="0"/>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120938"/>
      </p:ext>
    </p:extLst>
  </p:cSld>
  <p:clrMapOvr>
    <a:masterClrMapping/>
  </p:clrMapOvr>
  <p:transition>
    <p:wheel spokes="0"/>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082692"/>
      </p:ext>
    </p:extLst>
  </p:cSld>
  <p:clrMapOvr>
    <a:masterClrMapping/>
  </p:clrMapOvr>
  <p:transition>
    <p:wheel spokes="0"/>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731373460"/>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3805196216"/>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4208577758"/>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4160071363"/>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1829914923"/>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803604596"/>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45894527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B8F6225E-B555-5349-93DC-8C25B31A5B29}" type="slidenum">
              <a:rPr lang="en-US"/>
              <a:pPr>
                <a:defRPr/>
              </a:pPr>
              <a:t>‹#›</a:t>
            </a:fld>
            <a:endParaRPr lang="en-US"/>
          </a:p>
        </p:txBody>
      </p:sp>
    </p:spTree>
    <p:extLst>
      <p:ext uri="{BB962C8B-B14F-4D97-AF65-F5344CB8AC3E}">
        <p14:creationId xmlns:p14="http://schemas.microsoft.com/office/powerpoint/2010/main" val="38226218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2095331340"/>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3728993248"/>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3894501825"/>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1278583915"/>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514029405"/>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hangingPunct="0"/>
                <a:endParaRPr lang="en-US">
                  <a:solidFill>
                    <a:srgbClr val="000000"/>
                  </a:solidFill>
                  <a:latin typeface="Times"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hangingPunct="0"/>
                <a:endParaRPr lang="en-US">
                  <a:solidFill>
                    <a:srgbClr val="000000"/>
                  </a:solidFill>
                  <a:latin typeface="Times"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275721"/>
      </p:ext>
    </p:extLst>
  </p:cSld>
  <p:clrMapOvr>
    <a:masterClrMapping/>
  </p:clrMapOvr>
  <p:transition>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111135"/>
      </p:ext>
    </p:extLst>
  </p:cSld>
  <p:clrMapOvr>
    <a:masterClrMapping/>
  </p:clrMapOvr>
  <p:transition>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8851936"/>
      </p:ext>
    </p:extLst>
  </p:cSld>
  <p:clrMapOvr>
    <a:masterClrMapping/>
  </p:clrMapOvr>
  <p:transition>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300442"/>
      </p:ext>
    </p:extLst>
  </p:cSld>
  <p:clrMapOvr>
    <a:masterClrMapping/>
  </p:clrMapOvr>
  <p:transition>
    <p:fade thruBlk="1"/>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295385"/>
      </p:ext>
    </p:extLst>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FFCCD79D-8E60-AC4B-B999-6D6131A28413}" type="slidenum">
              <a:rPr lang="en-US"/>
              <a:pPr>
                <a:defRPr/>
              </a:pPr>
              <a:t>‹#›</a:t>
            </a:fld>
            <a:endParaRPr lang="en-US"/>
          </a:p>
        </p:txBody>
      </p:sp>
    </p:spTree>
    <p:extLst>
      <p:ext uri="{BB962C8B-B14F-4D97-AF65-F5344CB8AC3E}">
        <p14:creationId xmlns:p14="http://schemas.microsoft.com/office/powerpoint/2010/main" val="251713186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695929"/>
      </p:ext>
    </p:extLst>
  </p:cSld>
  <p:clrMapOvr>
    <a:masterClrMapping/>
  </p:clrMapOvr>
  <p:transition>
    <p:fade thruBlk="1"/>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005214"/>
      </p:ext>
    </p:extLst>
  </p:cSld>
  <p:clrMapOvr>
    <a:masterClrMapping/>
  </p:clrMapOvr>
  <p:transition>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974953"/>
      </p:ext>
    </p:extLst>
  </p:cSld>
  <p:clrMapOvr>
    <a:masterClrMapping/>
  </p:clrMapOvr>
  <p:transition>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46991"/>
      </p:ext>
    </p:extLst>
  </p:cSld>
  <p:clrMapOvr>
    <a:masterClrMapping/>
  </p:clrMapOvr>
  <p:transition>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4778432"/>
      </p:ext>
    </p:extLst>
  </p:cSld>
  <p:clrMapOvr>
    <a:masterClrMapping/>
  </p:clrMapOvr>
  <p:transition>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163044"/>
      </p:ext>
    </p:extLst>
  </p:cSld>
  <p:clrMapOvr>
    <a:masterClrMapping/>
  </p:clrMapOvr>
  <p:transition>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2149411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392761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0494468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5437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DD3F5F99-70E6-AB4D-A05A-9A44204AB0CA}" type="slidenum">
              <a:rPr lang="en-US"/>
              <a:pPr>
                <a:defRPr/>
              </a:pPr>
              <a:t>‹#›</a:t>
            </a:fld>
            <a:endParaRPr lang="en-US"/>
          </a:p>
        </p:txBody>
      </p:sp>
    </p:spTree>
    <p:extLst>
      <p:ext uri="{BB962C8B-B14F-4D97-AF65-F5344CB8AC3E}">
        <p14:creationId xmlns:p14="http://schemas.microsoft.com/office/powerpoint/2010/main" val="259725367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2/12/24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057026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2/12/24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740527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2/12/24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7501521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931385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2/12/24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5631911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3147325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2/12/24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746600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192749746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289497422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4091375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pPr>
                <a:defRPr/>
              </a:pPr>
              <a:t>‹#›</a:t>
            </a:fld>
            <a:endParaRPr lang="en-US"/>
          </a:p>
        </p:txBody>
      </p:sp>
    </p:spTree>
    <p:extLst>
      <p:ext uri="{BB962C8B-B14F-4D97-AF65-F5344CB8AC3E}">
        <p14:creationId xmlns:p14="http://schemas.microsoft.com/office/powerpoint/2010/main" val="15628445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0E6FFC6E-3105-EF44-958C-2EB10CF92C80}" type="slidenum">
              <a:rPr lang="en-US"/>
              <a:pPr>
                <a:defRPr/>
              </a:pPr>
              <a:t>‹#›</a:t>
            </a:fld>
            <a:endParaRPr lang="en-US"/>
          </a:p>
        </p:txBody>
      </p:sp>
    </p:spTree>
    <p:extLst>
      <p:ext uri="{BB962C8B-B14F-4D97-AF65-F5344CB8AC3E}">
        <p14:creationId xmlns:p14="http://schemas.microsoft.com/office/powerpoint/2010/main" val="110771234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222394987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19887695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24886618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36362684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68714982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87352402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18554714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24096017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222646663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5555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7ADD440-5A43-CD44-9439-8C9208D42105}" type="slidenum">
              <a:rPr lang="en-US"/>
              <a:pPr>
                <a:defRPr/>
              </a:pPr>
              <a:t>‹#›</a:t>
            </a:fld>
            <a:endParaRPr lang="en-US"/>
          </a:p>
        </p:txBody>
      </p:sp>
    </p:spTree>
    <p:extLst>
      <p:ext uri="{BB962C8B-B14F-4D97-AF65-F5344CB8AC3E}">
        <p14:creationId xmlns:p14="http://schemas.microsoft.com/office/powerpoint/2010/main" val="30070714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27430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26569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738723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0065076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9452594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610908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812410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9740414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205448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19328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C193BE9-48F8-2240-998C-1525308AD1FE}" type="slidenum">
              <a:rPr lang="en-US"/>
              <a:pPr>
                <a:defRPr/>
              </a:pPr>
              <a:t>‹#›</a:t>
            </a:fld>
            <a:endParaRPr lang="en-US"/>
          </a:p>
        </p:txBody>
      </p:sp>
    </p:spTree>
    <p:extLst>
      <p:ext uri="{BB962C8B-B14F-4D97-AF65-F5344CB8AC3E}">
        <p14:creationId xmlns:p14="http://schemas.microsoft.com/office/powerpoint/2010/main" val="11264813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4193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43068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262076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103223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000425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97495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4721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634594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9180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0891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0B3CB8A0-40E0-EA40-9855-504D3D50F5FF}" type="slidenum">
              <a:rPr lang="en-US"/>
              <a:pPr>
                <a:defRPr/>
              </a:pPr>
              <a:t>‹#›</a:t>
            </a:fld>
            <a:endParaRPr lang="en-US"/>
          </a:p>
        </p:txBody>
      </p:sp>
    </p:spTree>
    <p:extLst>
      <p:ext uri="{BB962C8B-B14F-4D97-AF65-F5344CB8AC3E}">
        <p14:creationId xmlns:p14="http://schemas.microsoft.com/office/powerpoint/2010/main" val="364825473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216217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067472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52414883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262203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47607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9310088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01561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00152407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9156359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187726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pPr>
                <a:defRPr/>
              </a:pPr>
              <a:t>‹#›</a:t>
            </a:fld>
            <a:endParaRPr lang="en-US"/>
          </a:p>
        </p:txBody>
      </p:sp>
    </p:spTree>
    <p:extLst>
      <p:ext uri="{BB962C8B-B14F-4D97-AF65-F5344CB8AC3E}">
        <p14:creationId xmlns:p14="http://schemas.microsoft.com/office/powerpoint/2010/main" val="2316401637"/>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7834888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7804EE-02CE-4B32-83FA-C33D7FE202F9}" type="slidenum">
              <a:rPr lang="en-US" altLang="en-US"/>
              <a:pPr/>
              <a:t>‹#›</a:t>
            </a:fld>
            <a:endParaRPr lang="en-US" altLang="en-US"/>
          </a:p>
        </p:txBody>
      </p:sp>
    </p:spTree>
    <p:extLst>
      <p:ext uri="{BB962C8B-B14F-4D97-AF65-F5344CB8AC3E}">
        <p14:creationId xmlns:p14="http://schemas.microsoft.com/office/powerpoint/2010/main" val="1887420172"/>
      </p:ext>
    </p:extLst>
  </p:cSld>
  <p:clrMapOvr>
    <a:masterClrMapping/>
  </p:clrMapOvr>
  <p:transition spd="slow">
    <p:zo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FD0289-7827-4101-B269-A4BDBA3F566A}" type="slidenum">
              <a:rPr lang="en-US" altLang="en-US"/>
              <a:pPr/>
              <a:t>‹#›</a:t>
            </a:fld>
            <a:endParaRPr lang="en-US" altLang="en-US"/>
          </a:p>
        </p:txBody>
      </p:sp>
    </p:spTree>
    <p:extLst>
      <p:ext uri="{BB962C8B-B14F-4D97-AF65-F5344CB8AC3E}">
        <p14:creationId xmlns:p14="http://schemas.microsoft.com/office/powerpoint/2010/main" val="1258242387"/>
      </p:ext>
    </p:extLst>
  </p:cSld>
  <p:clrMapOvr>
    <a:masterClrMapping/>
  </p:clrMapOvr>
  <p:transition spd="slow">
    <p:zo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2E29-C4FC-4748-8E31-C8E6D3A64C3D}" type="slidenum">
              <a:rPr lang="en-US" altLang="en-US"/>
              <a:pPr/>
              <a:t>‹#›</a:t>
            </a:fld>
            <a:endParaRPr lang="en-US" altLang="en-US"/>
          </a:p>
        </p:txBody>
      </p:sp>
    </p:spTree>
    <p:extLst>
      <p:ext uri="{BB962C8B-B14F-4D97-AF65-F5344CB8AC3E}">
        <p14:creationId xmlns:p14="http://schemas.microsoft.com/office/powerpoint/2010/main" val="4158115257"/>
      </p:ext>
    </p:extLst>
  </p:cSld>
  <p:clrMapOvr>
    <a:masterClrMapping/>
  </p:clrMapOvr>
  <p:transition spd="slow">
    <p:zo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997D361-526D-48E2-8E39-802050B18E8C}" type="slidenum">
              <a:rPr lang="en-US" altLang="en-US"/>
              <a:pPr/>
              <a:t>‹#›</a:t>
            </a:fld>
            <a:endParaRPr lang="en-US" altLang="en-US"/>
          </a:p>
        </p:txBody>
      </p:sp>
    </p:spTree>
    <p:extLst>
      <p:ext uri="{BB962C8B-B14F-4D97-AF65-F5344CB8AC3E}">
        <p14:creationId xmlns:p14="http://schemas.microsoft.com/office/powerpoint/2010/main" val="1719706722"/>
      </p:ext>
    </p:extLst>
  </p:cSld>
  <p:clrMapOvr>
    <a:masterClrMapping/>
  </p:clrMapOvr>
  <p:transition spd="slow">
    <p:zo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F288798-6407-419D-84AE-9C8FFA9C8BA2}" type="slidenum">
              <a:rPr lang="en-US" altLang="en-US"/>
              <a:pPr/>
              <a:t>‹#›</a:t>
            </a:fld>
            <a:endParaRPr lang="en-US" altLang="en-US"/>
          </a:p>
        </p:txBody>
      </p:sp>
    </p:spTree>
    <p:extLst>
      <p:ext uri="{BB962C8B-B14F-4D97-AF65-F5344CB8AC3E}">
        <p14:creationId xmlns:p14="http://schemas.microsoft.com/office/powerpoint/2010/main" val="2444185943"/>
      </p:ext>
    </p:extLst>
  </p:cSld>
  <p:clrMapOvr>
    <a:masterClrMapping/>
  </p:clrMapOvr>
  <p:transition spd="slow">
    <p:zo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6C33624-E664-47EB-B820-C3AD671DB348}" type="slidenum">
              <a:rPr lang="en-US" altLang="en-US"/>
              <a:pPr/>
              <a:t>‹#›</a:t>
            </a:fld>
            <a:endParaRPr lang="en-US" altLang="en-US"/>
          </a:p>
        </p:txBody>
      </p:sp>
    </p:spTree>
    <p:extLst>
      <p:ext uri="{BB962C8B-B14F-4D97-AF65-F5344CB8AC3E}">
        <p14:creationId xmlns:p14="http://schemas.microsoft.com/office/powerpoint/2010/main" val="956840255"/>
      </p:ext>
    </p:extLst>
  </p:cSld>
  <p:clrMapOvr>
    <a:masterClrMapping/>
  </p:clrMapOvr>
  <p:transition spd="slow">
    <p:zo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71AA8B-6A91-451C-8BAB-0BB098D3890F}" type="slidenum">
              <a:rPr lang="en-US" altLang="en-US"/>
              <a:pPr/>
              <a:t>‹#›</a:t>
            </a:fld>
            <a:endParaRPr lang="en-US" altLang="en-US"/>
          </a:p>
        </p:txBody>
      </p:sp>
    </p:spTree>
    <p:extLst>
      <p:ext uri="{BB962C8B-B14F-4D97-AF65-F5344CB8AC3E}">
        <p14:creationId xmlns:p14="http://schemas.microsoft.com/office/powerpoint/2010/main" val="1652358853"/>
      </p:ext>
    </p:extLst>
  </p:cSld>
  <p:clrMapOvr>
    <a:masterClrMapping/>
  </p:clrMapOvr>
  <p:transition spd="slow">
    <p:zo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14135F-0D18-4CE9-AAF3-4C9483B47642}" type="slidenum">
              <a:rPr lang="en-US" altLang="en-US"/>
              <a:pPr/>
              <a:t>‹#›</a:t>
            </a:fld>
            <a:endParaRPr lang="en-US" altLang="en-US"/>
          </a:p>
        </p:txBody>
      </p:sp>
    </p:spTree>
    <p:extLst>
      <p:ext uri="{BB962C8B-B14F-4D97-AF65-F5344CB8AC3E}">
        <p14:creationId xmlns:p14="http://schemas.microsoft.com/office/powerpoint/2010/main" val="1725064605"/>
      </p:ext>
    </p:extLst>
  </p:cSld>
  <p:clrMapOvr>
    <a:masterClrMapping/>
  </p:clrMapOvr>
  <p:transition spd="slow">
    <p:zo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C9E0F4-98BA-4DDF-8CA0-7E1E9E08E9FD}" type="slidenum">
              <a:rPr lang="en-US" altLang="en-US"/>
              <a:pPr/>
              <a:t>‹#›</a:t>
            </a:fld>
            <a:endParaRPr lang="en-US" altLang="en-US"/>
          </a:p>
        </p:txBody>
      </p:sp>
    </p:spTree>
    <p:extLst>
      <p:ext uri="{BB962C8B-B14F-4D97-AF65-F5344CB8AC3E}">
        <p14:creationId xmlns:p14="http://schemas.microsoft.com/office/powerpoint/2010/main" val="3287360889"/>
      </p:ext>
    </p:extLst>
  </p:cSld>
  <p:clrMapOvr>
    <a:masterClrMapping/>
  </p:clrMapOvr>
  <p:transition spd="slow">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pPr>
                <a:defRPr/>
              </a:pPr>
              <a:t>‹#›</a:t>
            </a:fld>
            <a:endParaRPr lang="en-US"/>
          </a:p>
        </p:txBody>
      </p:sp>
    </p:spTree>
    <p:extLst>
      <p:ext uri="{BB962C8B-B14F-4D97-AF65-F5344CB8AC3E}">
        <p14:creationId xmlns:p14="http://schemas.microsoft.com/office/powerpoint/2010/main" val="905620613"/>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0247B6-0897-49D4-9A12-68F809936B9E}" type="slidenum">
              <a:rPr lang="en-US" altLang="en-US"/>
              <a:pPr/>
              <a:t>‹#›</a:t>
            </a:fld>
            <a:endParaRPr lang="en-US" altLang="en-US"/>
          </a:p>
        </p:txBody>
      </p:sp>
    </p:spTree>
    <p:extLst>
      <p:ext uri="{BB962C8B-B14F-4D97-AF65-F5344CB8AC3E}">
        <p14:creationId xmlns:p14="http://schemas.microsoft.com/office/powerpoint/2010/main" val="2485786417"/>
      </p:ext>
    </p:extLst>
  </p:cSld>
  <p:clrMapOvr>
    <a:masterClrMapping/>
  </p:clrMapOvr>
  <p:transition spd="slow">
    <p:zo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F2BBA8-56E2-4B33-8827-F239CF5608A4}" type="slidenum">
              <a:rPr lang="en-US" altLang="en-US"/>
              <a:pPr/>
              <a:t>‹#›</a:t>
            </a:fld>
            <a:endParaRPr lang="en-US" altLang="en-US"/>
          </a:p>
        </p:txBody>
      </p:sp>
    </p:spTree>
    <p:extLst>
      <p:ext uri="{BB962C8B-B14F-4D97-AF65-F5344CB8AC3E}">
        <p14:creationId xmlns:p14="http://schemas.microsoft.com/office/powerpoint/2010/main" val="2377822261"/>
      </p:ext>
    </p:extLst>
  </p:cSld>
  <p:clrMapOvr>
    <a:masterClrMapping/>
  </p:clrMapOvr>
  <p:transition spd="slow">
    <p:zo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15525E36-E54E-0B49-B228-B8B47F66C0A7}" type="slidenum">
              <a:rPr lang="en-US"/>
              <a:pPr>
                <a:defRPr/>
              </a:pPr>
              <a:t>‹#›</a:t>
            </a:fld>
            <a:endParaRPr lang="en-US"/>
          </a:p>
        </p:txBody>
      </p:sp>
    </p:spTree>
    <p:extLst>
      <p:ext uri="{BB962C8B-B14F-4D97-AF65-F5344CB8AC3E}">
        <p14:creationId xmlns:p14="http://schemas.microsoft.com/office/powerpoint/2010/main" val="377832204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D7D1592-AD84-8644-9292-39F21F0F6171}" type="slidenum">
              <a:rPr lang="en-US"/>
              <a:pPr>
                <a:defRPr/>
              </a:pPr>
              <a:t>‹#›</a:t>
            </a:fld>
            <a:endParaRPr lang="en-US"/>
          </a:p>
        </p:txBody>
      </p:sp>
    </p:spTree>
    <p:extLst>
      <p:ext uri="{BB962C8B-B14F-4D97-AF65-F5344CB8AC3E}">
        <p14:creationId xmlns:p14="http://schemas.microsoft.com/office/powerpoint/2010/main" val="33281863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90CC6780-6741-254D-A7FA-C6D75481A9A1}" type="slidenum">
              <a:rPr lang="en-US"/>
              <a:pPr>
                <a:defRPr/>
              </a:pPr>
              <a:t>‹#›</a:t>
            </a:fld>
            <a:endParaRPr lang="en-US"/>
          </a:p>
        </p:txBody>
      </p:sp>
    </p:spTree>
    <p:extLst>
      <p:ext uri="{BB962C8B-B14F-4D97-AF65-F5344CB8AC3E}">
        <p14:creationId xmlns:p14="http://schemas.microsoft.com/office/powerpoint/2010/main" val="21248082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BEC60A5-41A5-B94A-B511-BC41FA13EE5A}" type="slidenum">
              <a:rPr lang="en-US"/>
              <a:pPr>
                <a:defRPr/>
              </a:pPr>
              <a:t>‹#›</a:t>
            </a:fld>
            <a:endParaRPr lang="en-US"/>
          </a:p>
        </p:txBody>
      </p:sp>
    </p:spTree>
    <p:extLst>
      <p:ext uri="{BB962C8B-B14F-4D97-AF65-F5344CB8AC3E}">
        <p14:creationId xmlns:p14="http://schemas.microsoft.com/office/powerpoint/2010/main" val="90139544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D7758DB2-E882-A849-B781-2A524E7B9764}" type="slidenum">
              <a:rPr lang="en-US"/>
              <a:pPr>
                <a:defRPr/>
              </a:pPr>
              <a:t>‹#›</a:t>
            </a:fld>
            <a:endParaRPr lang="en-US"/>
          </a:p>
        </p:txBody>
      </p:sp>
    </p:spTree>
    <p:extLst>
      <p:ext uri="{BB962C8B-B14F-4D97-AF65-F5344CB8AC3E}">
        <p14:creationId xmlns:p14="http://schemas.microsoft.com/office/powerpoint/2010/main" val="33574887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00CAE4B-012D-E848-B198-42F15CCEA48E}" type="slidenum">
              <a:rPr lang="en-US"/>
              <a:pPr>
                <a:defRPr/>
              </a:pPr>
              <a:t>‹#›</a:t>
            </a:fld>
            <a:endParaRPr lang="en-US"/>
          </a:p>
        </p:txBody>
      </p:sp>
    </p:spTree>
    <p:extLst>
      <p:ext uri="{BB962C8B-B14F-4D97-AF65-F5344CB8AC3E}">
        <p14:creationId xmlns:p14="http://schemas.microsoft.com/office/powerpoint/2010/main" val="84368472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B6C42F6E-3919-EF4A-A416-37FCFB249E2D}" type="slidenum">
              <a:rPr lang="en-US"/>
              <a:pPr>
                <a:defRPr/>
              </a:pPr>
              <a:t>‹#›</a:t>
            </a:fld>
            <a:endParaRPr lang="en-US"/>
          </a:p>
        </p:txBody>
      </p:sp>
    </p:spTree>
    <p:extLst>
      <p:ext uri="{BB962C8B-B14F-4D97-AF65-F5344CB8AC3E}">
        <p14:creationId xmlns:p14="http://schemas.microsoft.com/office/powerpoint/2010/main" val="207963573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A9C546F1-C48F-9441-A40E-5E5E3C5B1310}" type="slidenum">
              <a:rPr lang="en-US"/>
              <a:pPr>
                <a:defRPr/>
              </a:pPr>
              <a:t>‹#›</a:t>
            </a:fld>
            <a:endParaRPr lang="en-US"/>
          </a:p>
        </p:txBody>
      </p:sp>
    </p:spTree>
    <p:extLst>
      <p:ext uri="{BB962C8B-B14F-4D97-AF65-F5344CB8AC3E}">
        <p14:creationId xmlns:p14="http://schemas.microsoft.com/office/powerpoint/2010/main" val="4293900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pPr>
                <a:defRPr/>
              </a:pPr>
              <a:t>‹#›</a:t>
            </a:fld>
            <a:endParaRPr lang="en-US"/>
          </a:p>
        </p:txBody>
      </p:sp>
    </p:spTree>
    <p:extLst>
      <p:ext uri="{BB962C8B-B14F-4D97-AF65-F5344CB8AC3E}">
        <p14:creationId xmlns:p14="http://schemas.microsoft.com/office/powerpoint/2010/main" val="3414337331"/>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2F2791B5-F7ED-9949-A8EA-7E41E71B3F39}" type="slidenum">
              <a:rPr lang="en-US"/>
              <a:pPr>
                <a:defRPr/>
              </a:pPr>
              <a:t>‹#›</a:t>
            </a:fld>
            <a:endParaRPr lang="en-US"/>
          </a:p>
        </p:txBody>
      </p:sp>
    </p:spTree>
    <p:extLst>
      <p:ext uri="{BB962C8B-B14F-4D97-AF65-F5344CB8AC3E}">
        <p14:creationId xmlns:p14="http://schemas.microsoft.com/office/powerpoint/2010/main" val="6835663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15CC232A-2567-B54D-B2A4-44D39DA0E05A}" type="slidenum">
              <a:rPr lang="en-US"/>
              <a:pPr>
                <a:defRPr/>
              </a:pPr>
              <a:t>‹#›</a:t>
            </a:fld>
            <a:endParaRPr lang="en-US"/>
          </a:p>
        </p:txBody>
      </p:sp>
    </p:spTree>
    <p:extLst>
      <p:ext uri="{BB962C8B-B14F-4D97-AF65-F5344CB8AC3E}">
        <p14:creationId xmlns:p14="http://schemas.microsoft.com/office/powerpoint/2010/main" val="29031025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eaLnBrk="1" hangingPunct="1">
              <a:spcBef>
                <a:spcPct val="0"/>
              </a:spcBef>
              <a:defRPr/>
            </a:lvl1pPr>
          </a:lstStyle>
          <a:p>
            <a:pPr>
              <a:defRPr/>
            </a:pPr>
            <a:fld id="{52ADA112-4298-714F-B8F0-992E51FBCCA7}" type="slidenum">
              <a:rPr lang="en-US"/>
              <a:pPr>
                <a:defRPr/>
              </a:pPr>
              <a:t>‹#›</a:t>
            </a:fld>
            <a:endParaRPr lang="en-US"/>
          </a:p>
        </p:txBody>
      </p:sp>
    </p:spTree>
    <p:extLst>
      <p:ext uri="{BB962C8B-B14F-4D97-AF65-F5344CB8AC3E}">
        <p14:creationId xmlns:p14="http://schemas.microsoft.com/office/powerpoint/2010/main" val="61605758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01142488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8687482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8136596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4222231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09814679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48117721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579555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pPr>
                <a:defRPr/>
              </a:pPr>
              <a:t>‹#›</a:t>
            </a:fld>
            <a:endParaRPr lang="en-US"/>
          </a:p>
        </p:txBody>
      </p:sp>
    </p:spTree>
    <p:extLst>
      <p:ext uri="{BB962C8B-B14F-4D97-AF65-F5344CB8AC3E}">
        <p14:creationId xmlns:p14="http://schemas.microsoft.com/office/powerpoint/2010/main" val="137027313"/>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206298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1705029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9726203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33922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8620210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8024491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53441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92017579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7774013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193812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pPr>
                <a:defRPr/>
              </a:pPr>
              <a:t>‹#›</a:t>
            </a:fld>
            <a:endParaRPr lang="en-US"/>
          </a:p>
        </p:txBody>
      </p:sp>
    </p:spTree>
    <p:extLst>
      <p:ext uri="{BB962C8B-B14F-4D97-AF65-F5344CB8AC3E}">
        <p14:creationId xmlns:p14="http://schemas.microsoft.com/office/powerpoint/2010/main" val="3811262254"/>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2893082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56834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640062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953310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4389138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3543537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9020451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248019"/>
      </p:ext>
    </p:extLst>
  </p:cSld>
  <p:clrMapOvr>
    <a:masterClrMapping/>
  </p:clrMapOvr>
  <p:transition spd="med">
    <p:fade/>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9955675"/>
      </p:ext>
    </p:extLst>
  </p:cSld>
  <p:clrMapOvr>
    <a:masterClrMapping/>
  </p:clrMapOvr>
  <p:transition spd="med">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36353914"/>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pPr>
                <a:defRPr/>
              </a:pPr>
              <a:t>‹#›</a:t>
            </a:fld>
            <a:endParaRPr lang="en-US"/>
          </a:p>
        </p:txBody>
      </p:sp>
    </p:spTree>
    <p:extLst>
      <p:ext uri="{BB962C8B-B14F-4D97-AF65-F5344CB8AC3E}">
        <p14:creationId xmlns:p14="http://schemas.microsoft.com/office/powerpoint/2010/main" val="317181701"/>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6487415"/>
      </p:ext>
    </p:extLst>
  </p:cSld>
  <p:clrMapOvr>
    <a:masterClrMapping/>
  </p:clrMapOvr>
  <p:transition spd="med">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8792216"/>
      </p:ext>
    </p:extLst>
  </p:cSld>
  <p:clrMapOvr>
    <a:masterClrMapping/>
  </p:clrMapOvr>
  <p:transition spd="med">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737738093"/>
      </p:ext>
    </p:extLst>
  </p:cSld>
  <p:clrMapOvr>
    <a:masterClrMapping/>
  </p:clrMapOvr>
  <p:transition spd="med">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296121"/>
      </p:ext>
    </p:extLst>
  </p:cSld>
  <p:clrMapOvr>
    <a:masterClrMapping/>
  </p:clrMapOvr>
  <p:transition spd="med">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5575435"/>
      </p:ext>
    </p:extLst>
  </p:cSld>
  <p:clrMapOvr>
    <a:masterClrMapping/>
  </p:clrMapOvr>
  <p:transition spd="med">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2213106"/>
      </p:ext>
    </p:extLst>
  </p:cSld>
  <p:clrMapOvr>
    <a:masterClrMapping/>
  </p:clrMapOvr>
  <p:transition spd="med">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29244"/>
      </p:ext>
    </p:extLst>
  </p:cSld>
  <p:clrMapOvr>
    <a:masterClrMapping/>
  </p:clrMapOvr>
  <p:transition spd="med">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307754"/>
      </p:ext>
    </p:extLst>
  </p:cSld>
  <p:clrMapOvr>
    <a:masterClrMapping/>
  </p:clrMapOvr>
  <p:transition spd="med">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00706746"/>
      </p:ext>
    </p:extLst>
  </p:cSld>
  <p:clrMapOvr>
    <a:masterClrMapping/>
  </p:clrMapOvr>
  <p:transition spd="med">
    <p:cu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12/02/24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72443308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pPr>
                <a:defRPr/>
              </a:pPr>
              <a:t>‹#›</a:t>
            </a:fld>
            <a:endParaRPr lang="en-US"/>
          </a:p>
        </p:txBody>
      </p:sp>
    </p:spTree>
    <p:extLst>
      <p:ext uri="{BB962C8B-B14F-4D97-AF65-F5344CB8AC3E}">
        <p14:creationId xmlns:p14="http://schemas.microsoft.com/office/powerpoint/2010/main" val="2298444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pPr>
                <a:defRPr/>
              </a:pPr>
              <a:t>‹#›</a:t>
            </a:fld>
            <a:endParaRPr lang="en-US"/>
          </a:p>
        </p:txBody>
      </p:sp>
    </p:spTree>
    <p:extLst>
      <p:ext uri="{BB962C8B-B14F-4D97-AF65-F5344CB8AC3E}">
        <p14:creationId xmlns:p14="http://schemas.microsoft.com/office/powerpoint/2010/main" val="3171854611"/>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48097566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12/02/24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461792911"/>
      </p:ext>
    </p:extLst>
  </p:cSld>
  <p:clrMapOvr>
    <a:overrideClrMapping bg1="lt1" tx1="dk1" bg2="lt2" tx2="dk2" accent1="accent1" accent2="accent2" accent3="accent3" accent4="accent4" accent5="accent5" accent6="accent6" hlink="hlink" folHlink="folHlink"/>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12/02/24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49336401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12/02/24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93516188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12/02/24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265951987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12/02/24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33960882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12/02/24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77915060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12/02/24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098547485"/>
      </p:ext>
    </p:extLst>
  </p:cSld>
  <p:clrMapOvr>
    <a:overrideClrMapping bg1="lt1" tx1="dk1" bg2="lt2" tx2="dk2" accent1="accent1" accent2="accent2" accent3="accent3" accent4="accent4" accent5="accent5" accent6="accent6" hlink="hlink" folHlink="folHlink"/>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12/02/24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42307038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12/02/24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39941912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pPr>
                <a:defRPr/>
              </a:pPr>
              <a:t>‹#›</a:t>
            </a:fld>
            <a:endParaRPr lang="en-US"/>
          </a:p>
        </p:txBody>
      </p:sp>
    </p:spTree>
    <p:extLst>
      <p:ext uri="{BB962C8B-B14F-4D97-AF65-F5344CB8AC3E}">
        <p14:creationId xmlns:p14="http://schemas.microsoft.com/office/powerpoint/2010/main" val="3411332369"/>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72559"/>
      </p:ext>
    </p:extLst>
  </p:cSld>
  <p:clrMapOvr>
    <a:masterClrMapping/>
  </p:clrMapOvr>
  <p:transition>
    <p:fade thruBlk="1"/>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5874064"/>
      </p:ext>
    </p:extLst>
  </p:cSld>
  <p:clrMapOvr>
    <a:masterClrMapping/>
  </p:clrMapOvr>
  <p:transition>
    <p:fade thruBlk="1"/>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6952365"/>
      </p:ext>
    </p:extLst>
  </p:cSld>
  <p:clrMapOvr>
    <a:masterClrMapping/>
  </p:clrMapOvr>
  <p:transition>
    <p:fade thruBlk="1"/>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551972"/>
      </p:ext>
    </p:extLst>
  </p:cSld>
  <p:clrMapOvr>
    <a:masterClrMapping/>
  </p:clrMapOvr>
  <p:transition>
    <p:fade thruBlk="1"/>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613359"/>
      </p:ext>
    </p:extLst>
  </p:cSld>
  <p:clrMapOvr>
    <a:masterClrMapping/>
  </p:clrMapOvr>
  <p:transition>
    <p:fade thruBlk="1"/>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93653"/>
      </p:ext>
    </p:extLst>
  </p:cSld>
  <p:clrMapOvr>
    <a:masterClrMapping/>
  </p:clrMapOvr>
  <p:transition>
    <p:fade thruBlk="1"/>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0249483"/>
      </p:ext>
    </p:extLst>
  </p:cSld>
  <p:clrMapOvr>
    <a:masterClrMapping/>
  </p:clrMapOvr>
  <p:transition>
    <p:fade thruBlk="1"/>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719510"/>
      </p:ext>
    </p:extLst>
  </p:cSld>
  <p:clrMapOvr>
    <a:masterClrMapping/>
  </p:clrMapOvr>
  <p:transition>
    <p:fade thruBlk="1"/>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893583"/>
      </p:ext>
    </p:extLst>
  </p:cSld>
  <p:clrMapOvr>
    <a:masterClrMapping/>
  </p:clrMapOvr>
  <p:transition>
    <p:fade thruBlk="1"/>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351384"/>
      </p:ext>
    </p:extLst>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pPr>
                <a:defRPr/>
              </a:pPr>
              <a:t>‹#›</a:t>
            </a:fld>
            <a:endParaRPr lang="en-US"/>
          </a:p>
        </p:txBody>
      </p:sp>
    </p:spTree>
    <p:extLst>
      <p:ext uri="{BB962C8B-B14F-4D97-AF65-F5344CB8AC3E}">
        <p14:creationId xmlns:p14="http://schemas.microsoft.com/office/powerpoint/2010/main" val="1349544362"/>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640642"/>
      </p:ext>
    </p:extLst>
  </p:cSld>
  <p:clrMapOvr>
    <a:masterClrMapping/>
  </p:clrMapOvr>
  <p:transition>
    <p:fade thruBlk="1"/>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669323"/>
      </p:ext>
    </p:extLst>
  </p:cSld>
  <p:clrMapOvr>
    <a:masterClrMapping/>
  </p:clrMapOvr>
  <p:transition>
    <p:fade thruBlk="1"/>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7406401"/>
      </p:ext>
    </p:extLst>
  </p:cSld>
  <p:clrMapOvr>
    <a:masterClrMapping/>
  </p:clrMapOvr>
  <p:transition>
    <p:fade thruBlk="1"/>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808473"/>
      </p:ext>
    </p:extLst>
  </p:cSld>
  <p:clrMapOvr>
    <a:masterClrMapping/>
  </p:clrMapOvr>
  <p:transition>
    <p:fade thruBlk="1"/>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015974"/>
      </p:ext>
    </p:extLst>
  </p:cSld>
  <p:clrMapOvr>
    <a:masterClrMapping/>
  </p:clrMapOvr>
  <p:transition>
    <p:fade thruBlk="1"/>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3274551"/>
      </p:ext>
    </p:extLst>
  </p:cSld>
  <p:clrMapOvr>
    <a:masterClrMapping/>
  </p:clrMapOvr>
  <p:transition>
    <p:fade thruBlk="1"/>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826630"/>
      </p:ext>
    </p:extLst>
  </p:cSld>
  <p:clrMapOvr>
    <a:masterClrMapping/>
  </p:clrMapOvr>
  <p:transition>
    <p:fade thruBlk="1"/>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3618558"/>
      </p:ext>
    </p:extLst>
  </p:cSld>
  <p:clrMapOvr>
    <a:masterClrMapping/>
  </p:clrMapOvr>
  <p:transition>
    <p:fade thruBlk="1"/>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202835"/>
      </p:ext>
    </p:extLst>
  </p:cSld>
  <p:clrMapOvr>
    <a:masterClrMapping/>
  </p:clrMapOvr>
  <p:transition>
    <p:fade thruBlk="1"/>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743149"/>
      </p:ext>
    </p:extLst>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pPr>
                <a:defRPr/>
              </a:pPr>
              <a:t>‹#›</a:t>
            </a:fld>
            <a:endParaRPr lang="en-US"/>
          </a:p>
        </p:txBody>
      </p:sp>
    </p:spTree>
    <p:extLst>
      <p:ext uri="{BB962C8B-B14F-4D97-AF65-F5344CB8AC3E}">
        <p14:creationId xmlns:p14="http://schemas.microsoft.com/office/powerpoint/2010/main" val="3700853376"/>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91307"/>
      </p:ext>
    </p:extLst>
  </p:cSld>
  <p:clrMapOvr>
    <a:masterClrMapping/>
  </p:clrMapOvr>
  <p:transition>
    <p:fade thruBlk="1"/>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511308"/>
      </p:ext>
    </p:extLst>
  </p:cSld>
  <p:clrMapOvr>
    <a:masterClrMapping/>
  </p:clrMapOvr>
  <p:transition>
    <p:fade thruBlk="1"/>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603102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220033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827984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43712474"/>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68407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1781471"/>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13694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04079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pPr>
                <a:defRPr/>
              </a:pPr>
              <a:t>‹#›</a:t>
            </a:fld>
            <a:endParaRPr lang="en-US"/>
          </a:p>
        </p:txBody>
      </p:sp>
    </p:spTree>
    <p:extLst>
      <p:ext uri="{BB962C8B-B14F-4D97-AF65-F5344CB8AC3E}">
        <p14:creationId xmlns:p14="http://schemas.microsoft.com/office/powerpoint/2010/main" val="954679676"/>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618664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012329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186171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343985"/>
      </p:ext>
    </p:extLst>
  </p:cSld>
  <p:clrMapOvr>
    <a:masterClrMapping/>
  </p:clrMapOvr>
  <p:transition spd="med">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3644401"/>
      </p:ext>
    </p:extLst>
  </p:cSld>
  <p:clrMapOvr>
    <a:masterClrMapping/>
  </p:clrMapOvr>
  <p:transition spd="med">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98499"/>
      </p:ext>
    </p:extLst>
  </p:cSld>
  <p:clrMapOvr>
    <a:masterClrMapping/>
  </p:clrMapOvr>
  <p:transition spd="med">
    <p:randomBar dir="vert"/>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2310217"/>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2674507"/>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511828"/>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076362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1740850783"/>
      </p:ext>
    </p:extLst>
  </p:cSld>
  <p:clrMapOvr>
    <a:masterClrMapping/>
  </p:clrMapOvr>
  <p:transition>
    <p:fade thruBlk="1"/>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9736696"/>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7587105"/>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492269"/>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504659"/>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485346"/>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307419529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255851327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50606701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359685802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pPr>
                <a:defRPr/>
              </a:pPr>
              <a:t>‹#›</a:t>
            </a:fld>
            <a:endParaRPr lang="en-US"/>
          </a:p>
        </p:txBody>
      </p:sp>
    </p:spTree>
    <p:extLst>
      <p:ext uri="{BB962C8B-B14F-4D97-AF65-F5344CB8AC3E}">
        <p14:creationId xmlns:p14="http://schemas.microsoft.com/office/powerpoint/2010/main" val="2853657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4076949900"/>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312354327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54560777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308326971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14132895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70520877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416094489"/>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0DEF894-8401-3446-8A66-7B5DAB83354F}" type="slidenum">
              <a:rPr lang="en-US"/>
              <a:pPr>
                <a:defRPr/>
              </a:pPr>
              <a:t>‹#›</a:t>
            </a:fld>
            <a:endParaRPr lang="en-US"/>
          </a:p>
        </p:txBody>
      </p:sp>
    </p:spTree>
    <p:extLst>
      <p:ext uri="{BB962C8B-B14F-4D97-AF65-F5344CB8AC3E}">
        <p14:creationId xmlns:p14="http://schemas.microsoft.com/office/powerpoint/2010/main" val="864940432"/>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90740FE-D983-4147-B649-AA7A4E229457}" type="slidenum">
              <a:rPr lang="en-US"/>
              <a:pPr>
                <a:defRPr/>
              </a:pPr>
              <a:t>‹#›</a:t>
            </a:fld>
            <a:endParaRPr lang="en-US"/>
          </a:p>
        </p:txBody>
      </p:sp>
    </p:spTree>
    <p:extLst>
      <p:ext uri="{BB962C8B-B14F-4D97-AF65-F5344CB8AC3E}">
        <p14:creationId xmlns:p14="http://schemas.microsoft.com/office/powerpoint/2010/main" val="328922181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3D65DC0-3650-D042-B753-ED580755EC87}" type="slidenum">
              <a:rPr lang="en-US"/>
              <a:pPr>
                <a:defRPr/>
              </a:pPr>
              <a:t>‹#›</a:t>
            </a:fld>
            <a:endParaRPr lang="en-US"/>
          </a:p>
        </p:txBody>
      </p:sp>
    </p:spTree>
    <p:extLst>
      <p:ext uri="{BB962C8B-B14F-4D97-AF65-F5344CB8AC3E}">
        <p14:creationId xmlns:p14="http://schemas.microsoft.com/office/powerpoint/2010/main" val="340592942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pPr>
                <a:defRPr/>
              </a:pPr>
              <a:t>‹#›</a:t>
            </a:fld>
            <a:endParaRPr lang="en-US"/>
          </a:p>
        </p:txBody>
      </p:sp>
    </p:spTree>
    <p:extLst>
      <p:ext uri="{BB962C8B-B14F-4D97-AF65-F5344CB8AC3E}">
        <p14:creationId xmlns:p14="http://schemas.microsoft.com/office/powerpoint/2010/main" val="38711313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D091E6C-90F6-2D48-879F-9DA9B88DC2F2}" type="slidenum">
              <a:rPr lang="en-US"/>
              <a:pPr>
                <a:defRPr/>
              </a:pPr>
              <a:t>‹#›</a:t>
            </a:fld>
            <a:endParaRPr lang="en-US"/>
          </a:p>
        </p:txBody>
      </p:sp>
    </p:spTree>
    <p:extLst>
      <p:ext uri="{BB962C8B-B14F-4D97-AF65-F5344CB8AC3E}">
        <p14:creationId xmlns:p14="http://schemas.microsoft.com/office/powerpoint/2010/main" val="514668026"/>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F735DD0-8C6E-1344-8D35-107CA03EABFE}" type="slidenum">
              <a:rPr lang="en-US"/>
              <a:pPr>
                <a:defRPr/>
              </a:pPr>
              <a:t>‹#›</a:t>
            </a:fld>
            <a:endParaRPr lang="en-US"/>
          </a:p>
        </p:txBody>
      </p:sp>
    </p:spTree>
    <p:extLst>
      <p:ext uri="{BB962C8B-B14F-4D97-AF65-F5344CB8AC3E}">
        <p14:creationId xmlns:p14="http://schemas.microsoft.com/office/powerpoint/2010/main" val="810039779"/>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86E41C8-5E6D-0842-9418-C5C90ED2405B}" type="slidenum">
              <a:rPr lang="en-US"/>
              <a:pPr>
                <a:defRPr/>
              </a:pPr>
              <a:t>‹#›</a:t>
            </a:fld>
            <a:endParaRPr lang="en-US"/>
          </a:p>
        </p:txBody>
      </p:sp>
    </p:spTree>
    <p:extLst>
      <p:ext uri="{BB962C8B-B14F-4D97-AF65-F5344CB8AC3E}">
        <p14:creationId xmlns:p14="http://schemas.microsoft.com/office/powerpoint/2010/main" val="982043091"/>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7DC7A79A-D0D8-D741-9232-5B5F4E35A11D}" type="slidenum">
              <a:rPr lang="en-US"/>
              <a:pPr>
                <a:defRPr/>
              </a:pPr>
              <a:t>‹#›</a:t>
            </a:fld>
            <a:endParaRPr lang="en-US"/>
          </a:p>
        </p:txBody>
      </p:sp>
    </p:spTree>
    <p:extLst>
      <p:ext uri="{BB962C8B-B14F-4D97-AF65-F5344CB8AC3E}">
        <p14:creationId xmlns:p14="http://schemas.microsoft.com/office/powerpoint/2010/main" val="3667904070"/>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8385EBA-5A27-CF40-9D3E-8331D061892E}" type="slidenum">
              <a:rPr lang="en-US"/>
              <a:pPr>
                <a:defRPr/>
              </a:pPr>
              <a:t>‹#›</a:t>
            </a:fld>
            <a:endParaRPr lang="en-US"/>
          </a:p>
        </p:txBody>
      </p:sp>
    </p:spTree>
    <p:extLst>
      <p:ext uri="{BB962C8B-B14F-4D97-AF65-F5344CB8AC3E}">
        <p14:creationId xmlns:p14="http://schemas.microsoft.com/office/powerpoint/2010/main" val="298611158"/>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332B240-9006-3144-90C2-49D1CC8521A6}" type="slidenum">
              <a:rPr lang="en-US"/>
              <a:pPr>
                <a:defRPr/>
              </a:pPr>
              <a:t>‹#›</a:t>
            </a:fld>
            <a:endParaRPr lang="en-US"/>
          </a:p>
        </p:txBody>
      </p:sp>
    </p:spTree>
    <p:extLst>
      <p:ext uri="{BB962C8B-B14F-4D97-AF65-F5344CB8AC3E}">
        <p14:creationId xmlns:p14="http://schemas.microsoft.com/office/powerpoint/2010/main" val="337394234"/>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EF273B-3E87-E546-8EAF-BC1469A858CE}" type="slidenum">
              <a:rPr lang="en-US"/>
              <a:pPr>
                <a:defRPr/>
              </a:pPr>
              <a:t>‹#›</a:t>
            </a:fld>
            <a:endParaRPr lang="en-US"/>
          </a:p>
        </p:txBody>
      </p:sp>
    </p:spTree>
    <p:extLst>
      <p:ext uri="{BB962C8B-B14F-4D97-AF65-F5344CB8AC3E}">
        <p14:creationId xmlns:p14="http://schemas.microsoft.com/office/powerpoint/2010/main" val="2926184887"/>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61C0445-77D3-1244-85A8-7DF0189A98C4}" type="slidenum">
              <a:rPr lang="en-US"/>
              <a:pPr>
                <a:defRPr/>
              </a:pPr>
              <a:t>‹#›</a:t>
            </a:fld>
            <a:endParaRPr lang="en-US"/>
          </a:p>
        </p:txBody>
      </p:sp>
    </p:spTree>
    <p:extLst>
      <p:ext uri="{BB962C8B-B14F-4D97-AF65-F5344CB8AC3E}">
        <p14:creationId xmlns:p14="http://schemas.microsoft.com/office/powerpoint/2010/main" val="207016356"/>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028723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347901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pPr>
                <a:defRPr/>
              </a:pPr>
              <a:t>‹#›</a:t>
            </a:fld>
            <a:endParaRPr lang="en-US"/>
          </a:p>
        </p:txBody>
      </p:sp>
    </p:spTree>
    <p:extLst>
      <p:ext uri="{BB962C8B-B14F-4D97-AF65-F5344CB8AC3E}">
        <p14:creationId xmlns:p14="http://schemas.microsoft.com/office/powerpoint/2010/main" val="24654097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4373477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1864399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38682820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12644047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1977782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3000608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358959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12145857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22767429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1926162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pPr>
                <a:defRPr/>
              </a:pPr>
              <a:t>‹#›</a:t>
            </a:fld>
            <a:endParaRPr lang="en-US"/>
          </a:p>
        </p:txBody>
      </p:sp>
    </p:spTree>
    <p:extLst>
      <p:ext uri="{BB962C8B-B14F-4D97-AF65-F5344CB8AC3E}">
        <p14:creationId xmlns:p14="http://schemas.microsoft.com/office/powerpoint/2010/main" val="2740877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41550539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3328634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494933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302944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156553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105517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8880109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06257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54141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881879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pPr>
                <a:defRPr/>
              </a:pPr>
              <a:t>‹#›</a:t>
            </a:fld>
            <a:endParaRPr lang="en-US"/>
          </a:p>
        </p:txBody>
      </p:sp>
    </p:spTree>
    <p:extLst>
      <p:ext uri="{BB962C8B-B14F-4D97-AF65-F5344CB8AC3E}">
        <p14:creationId xmlns:p14="http://schemas.microsoft.com/office/powerpoint/2010/main" val="37069952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230609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1307424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64739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745380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96532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64431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7062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7231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8361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07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6.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6.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8.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9.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20.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1.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1.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2.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6.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3.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4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5.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7.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6.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7.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image" Target="../media/image2.png"/><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8.xml"/><Relationship Id="rId2" Type="http://schemas.openxmlformats.org/officeDocument/2006/relationships/slideLayout" Target="../slideLayouts/slideLayout276.xml"/><Relationship Id="rId16" Type="http://schemas.openxmlformats.org/officeDocument/2006/relationships/image" Target="../media/image5.png"/><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5" Type="http://schemas.openxmlformats.org/officeDocument/2006/relationships/image" Target="../media/image4.png"/><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image" Target="../media/image3.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9.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image" Target="../media/image1.jpeg"/><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0.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1.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image" Target="../media/image8.png"/><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2.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3.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9.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image" Target="../media/image1.jpe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theme" Target="../theme/theme36.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8.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9.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2.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0.xml"/><Relationship Id="rId2" Type="http://schemas.openxmlformats.org/officeDocument/2006/relationships/slideLayout" Target="../slideLayouts/slideLayout411.xml"/><Relationship Id="rId16" Type="http://schemas.openxmlformats.org/officeDocument/2006/relationships/image" Target="../media/image5.png"/><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5" Type="http://schemas.openxmlformats.org/officeDocument/2006/relationships/image" Target="../media/image4.png"/><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4" Type="http://schemas.openxmlformats.org/officeDocument/2006/relationships/image" Target="../media/image3.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image" Target="../media/image2.png"/><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1.xml"/><Relationship Id="rId2" Type="http://schemas.openxmlformats.org/officeDocument/2006/relationships/slideLayout" Target="../slideLayouts/slideLayout422.xml"/><Relationship Id="rId16" Type="http://schemas.openxmlformats.org/officeDocument/2006/relationships/image" Target="../media/image5.png"/><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5" Type="http://schemas.openxmlformats.org/officeDocument/2006/relationships/image" Target="../media/image4.png"/><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 Id="rId1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2.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theme" Target="../theme/theme43.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slideLayout" Target="../slideLayouts/slideLayout454.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1.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sz="1000">
                <a:solidFill>
                  <a:srgbClr val="FFFFFF"/>
                </a:solidFill>
                <a:latin typeface="Arial"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395720"/>
      </p:ext>
    </p:extLst>
  </p:cSld>
  <p:clrMap bg1="dk2" tx1="lt1" bg2="dk1" tx2="lt2" accent1="accent1" accent2="accent2" accent3="accent3" accent4="accent4" accent5="accent5" accent6="accent6" hlink="hlink" folHlink="folHlink"/>
  <p:sldLayoutIdLst>
    <p:sldLayoutId id="214748500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309781727"/>
      </p:ext>
    </p:extLst>
  </p:cSld>
  <p:clrMap bg1="lt1" tx1="dk1" bg2="lt2" tx2="dk2" accent1="accent1" accent2="accent2" accent3="accent3" accent4="accent4" accent5="accent5" accent6="accent6" hlink="hlink" folHlink="folHlink"/>
  <p:sldLayoutIdLst>
    <p:sldLayoutId id="2147485026" r:id="rId1"/>
    <p:sldLayoutId id="2147485027" r:id="rId2"/>
    <p:sldLayoutId id="2147485028" r:id="rId3"/>
    <p:sldLayoutId id="2147485029" r:id="rId4"/>
    <p:sldLayoutId id="2147485030" r:id="rId5"/>
    <p:sldLayoutId id="2147485031" r:id="rId6"/>
    <p:sldLayoutId id="2147485032" r:id="rId7"/>
    <p:sldLayoutId id="2147485033" r:id="rId8"/>
    <p:sldLayoutId id="2147485034" r:id="rId9"/>
    <p:sldLayoutId id="2147485035" r:id="rId10"/>
    <p:sldLayoutId id="21474850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A941074-0F23-9640-BA01-C33DEBAA9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380126"/>
      </p:ext>
    </p:extLst>
  </p:cSld>
  <p:clrMap bg1="lt1" tx1="dk1" bg2="lt2" tx2="dk2" accent1="accent1" accent2="accent2" accent3="accent3" accent4="accent4" accent5="accent5" accent6="accent6" hlink="hlink" folHlink="folHlink"/>
  <p:sldLayoutIdLst>
    <p:sldLayoutId id="2147485050" r:id="rId1"/>
    <p:sldLayoutId id="2147485051" r:id="rId2"/>
    <p:sldLayoutId id="2147485052" r:id="rId3"/>
    <p:sldLayoutId id="2147485053" r:id="rId4"/>
    <p:sldLayoutId id="2147485054" r:id="rId5"/>
    <p:sldLayoutId id="2147485055" r:id="rId6"/>
    <p:sldLayoutId id="2147485056" r:id="rId7"/>
    <p:sldLayoutId id="2147485057" r:id="rId8"/>
    <p:sldLayoutId id="2147485058" r:id="rId9"/>
    <p:sldLayoutId id="2147485059" r:id="rId10"/>
    <p:sldLayoutId id="21474850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3694211188"/>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 id="2147485073" r:id="rId12"/>
    <p:sldLayoutId id="214748507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32888" cy="6845300"/>
            <a:chOff x="0" y="0"/>
            <a:chExt cx="5753" cy="4312"/>
          </a:xfrm>
        </p:grpSpPr>
        <p:sp>
          <p:nvSpPr>
            <p:cNvPr id="263174"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3175" name="Group 4"/>
            <p:cNvGrpSpPr>
              <a:grpSpLocks/>
            </p:cNvGrpSpPr>
            <p:nvPr/>
          </p:nvGrpSpPr>
          <p:grpSpPr bwMode="auto">
            <a:xfrm>
              <a:off x="246" y="204"/>
              <a:ext cx="5271" cy="3889"/>
              <a:chOff x="246" y="204"/>
              <a:chExt cx="5271" cy="3889"/>
            </a:xfrm>
          </p:grpSpPr>
          <p:sp>
            <p:nvSpPr>
              <p:cNvPr id="3072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3181"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2"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3"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4"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5"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6"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7"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8"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89"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0"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1"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2"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3"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4"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5"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6"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7"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8"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199"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200"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201"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3202"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3176" name="Group 28"/>
            <p:cNvGrpSpPr>
              <a:grpSpLocks/>
            </p:cNvGrpSpPr>
            <p:nvPr/>
          </p:nvGrpSpPr>
          <p:grpSpPr bwMode="auto">
            <a:xfrm>
              <a:off x="0" y="0"/>
              <a:ext cx="1246" cy="1232"/>
              <a:chOff x="0" y="0"/>
              <a:chExt cx="1246" cy="1232"/>
            </a:xfrm>
          </p:grpSpPr>
          <p:sp>
            <p:nvSpPr>
              <p:cNvPr id="263177"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3178"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3179"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5363" name="Text Box 32"/>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5364" name="Text Box 33"/>
          <p:cNvSpPr txBox="1">
            <a:spLocks noChangeArrowheads="1"/>
          </p:cNvSpPr>
          <p:nvPr userDrawn="1"/>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30754" name="Rectangle 34"/>
          <p:cNvSpPr>
            <a:spLocks noChangeArrowheads="1"/>
          </p:cNvSpPr>
          <p:nvPr userDrawn="1"/>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4278053713"/>
      </p:ext>
    </p:extLst>
  </p:cSld>
  <p:clrMap bg1="dk2" tx1="lt1" bg2="dk1" tx2="lt2" accent1="accent1" accent2="accent2" accent3="accent3" accent4="accent4" accent5="accent5" accent6="accent6" hlink="hlink" folHlink="folHlink"/>
  <p:sldLayoutIdLst>
    <p:sldLayoutId id="2147485076" r:id="rId1"/>
    <p:sldLayoutId id="2147485077" r:id="rId2"/>
    <p:sldLayoutId id="2147485078" r:id="rId3"/>
    <p:sldLayoutId id="2147485079" r:id="rId4"/>
    <p:sldLayoutId id="2147485080" r:id="rId5"/>
    <p:sldLayoutId id="2147485081" r:id="rId6"/>
    <p:sldLayoutId id="2147485082" r:id="rId7"/>
    <p:sldLayoutId id="2147485083" r:id="rId8"/>
    <p:sldLayoutId id="2147485084" r:id="rId9"/>
    <p:sldLayoutId id="2147485085" r:id="rId10"/>
    <p:sldLayoutId id="214748508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4194" name="Group 2"/>
          <p:cNvGrpSpPr>
            <a:grpSpLocks/>
          </p:cNvGrpSpPr>
          <p:nvPr/>
        </p:nvGrpSpPr>
        <p:grpSpPr bwMode="auto">
          <a:xfrm>
            <a:off x="0" y="0"/>
            <a:ext cx="9132888" cy="6845300"/>
            <a:chOff x="0" y="0"/>
            <a:chExt cx="5753" cy="4312"/>
          </a:xfrm>
        </p:grpSpPr>
        <p:sp>
          <p:nvSpPr>
            <p:cNvPr id="264197"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nvGrpSpPr>
            <p:cNvPr id="264198" name="Group 4"/>
            <p:cNvGrpSpPr>
              <a:grpSpLocks/>
            </p:cNvGrpSpPr>
            <p:nvPr/>
          </p:nvGrpSpPr>
          <p:grpSpPr bwMode="auto">
            <a:xfrm>
              <a:off x="246" y="204"/>
              <a:ext cx="5271" cy="3889"/>
              <a:chOff x="246" y="204"/>
              <a:chExt cx="5271" cy="3889"/>
            </a:xfrm>
          </p:grpSpPr>
          <p:sp>
            <p:nvSpPr>
              <p:cNvPr id="2253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26420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0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0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0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0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0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1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26422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264199" name="Group 28"/>
            <p:cNvGrpSpPr>
              <a:grpSpLocks/>
            </p:cNvGrpSpPr>
            <p:nvPr/>
          </p:nvGrpSpPr>
          <p:grpSpPr bwMode="auto">
            <a:xfrm>
              <a:off x="0" y="0"/>
              <a:ext cx="1246" cy="1232"/>
              <a:chOff x="0" y="0"/>
              <a:chExt cx="1246" cy="1232"/>
            </a:xfrm>
          </p:grpSpPr>
          <p:sp>
            <p:nvSpPr>
              <p:cNvPr id="264200"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1"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64202"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grpSp>
      </p:grpSp>
      <p:sp>
        <p:nvSpPr>
          <p:cNvPr id="14339"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0" hangingPunct="0">
              <a:spcBef>
                <a:spcPct val="50000"/>
              </a:spcBef>
              <a:defRPr/>
            </a:pPr>
            <a:r>
              <a:rPr lang="en-US" sz="900" b="1">
                <a:solidFill>
                  <a:srgbClr val="FFFFFF"/>
                </a:solidFill>
                <a:latin typeface="Arial" charset="0"/>
              </a:rPr>
              <a:t>©2003 TBBMI</a:t>
            </a:r>
          </a:p>
        </p:txBody>
      </p:sp>
      <p:sp>
        <p:nvSpPr>
          <p:cNvPr id="2256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62041450"/>
      </p:ext>
    </p:extLst>
  </p:cSld>
  <p:clrMap bg1="dk2" tx1="lt1" bg2="dk1" tx2="lt2" accent1="accent1" accent2="accent2" accent3="accent3" accent4="accent4" accent5="accent5" accent6="accent6" hlink="hlink" folHlink="folHlink"/>
  <p:sldLayoutIdLst>
    <p:sldLayoutId id="2147485088" r:id="rId1"/>
    <p:sldLayoutId id="2147485089" r:id="rId2"/>
    <p:sldLayoutId id="2147485090" r:id="rId3"/>
    <p:sldLayoutId id="2147485091" r:id="rId4"/>
    <p:sldLayoutId id="2147485092" r:id="rId5"/>
    <p:sldLayoutId id="2147485093" r:id="rId6"/>
    <p:sldLayoutId id="2147485094" r:id="rId7"/>
    <p:sldLayoutId id="2147485095" r:id="rId8"/>
    <p:sldLayoutId id="2147485096" r:id="rId9"/>
    <p:sldLayoutId id="2147485097" r:id="rId10"/>
    <p:sldLayoutId id="214748509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0"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0"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32888" cy="6845300"/>
            <a:chOff x="0" y="0"/>
            <a:chExt cx="5753" cy="4312"/>
          </a:xfrm>
        </p:grpSpPr>
        <p:sp>
          <p:nvSpPr>
            <p:cNvPr id="18637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86374" name="Group 4"/>
            <p:cNvGrpSpPr>
              <a:grpSpLocks/>
            </p:cNvGrpSpPr>
            <p:nvPr/>
          </p:nvGrpSpPr>
          <p:grpSpPr bwMode="auto">
            <a:xfrm>
              <a:off x="246" y="204"/>
              <a:ext cx="5271" cy="3889"/>
              <a:chOff x="246" y="204"/>
              <a:chExt cx="5271" cy="3889"/>
            </a:xfrm>
          </p:grpSpPr>
          <p:sp>
            <p:nvSpPr>
              <p:cNvPr id="2846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1" charset="0"/>
                </a:endParaRPr>
              </a:p>
            </p:txBody>
          </p:sp>
          <p:sp>
            <p:nvSpPr>
              <p:cNvPr id="18638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8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39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sp>
            <p:nvSpPr>
              <p:cNvPr id="18640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grpSp>
          <p:nvGrpSpPr>
            <p:cNvPr id="186375" name="Group 28"/>
            <p:cNvGrpSpPr>
              <a:grpSpLocks/>
            </p:cNvGrpSpPr>
            <p:nvPr/>
          </p:nvGrpSpPr>
          <p:grpSpPr bwMode="auto">
            <a:xfrm>
              <a:off x="0" y="0"/>
              <a:ext cx="1246" cy="1232"/>
              <a:chOff x="0" y="0"/>
              <a:chExt cx="1246" cy="1232"/>
            </a:xfrm>
          </p:grpSpPr>
          <p:sp>
            <p:nvSpPr>
              <p:cNvPr id="18637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8637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18739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284705"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1694620883"/>
      </p:ext>
    </p:extLst>
  </p:cSld>
  <p:clrMap bg1="dk2" tx1="lt1" bg2="dk1" tx2="lt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p:cNvGrpSpPr>
            <a:grpSpLocks/>
          </p:cNvGrpSpPr>
          <p:nvPr/>
        </p:nvGrpSpPr>
        <p:grpSpPr bwMode="auto">
          <a:xfrm>
            <a:off x="0" y="0"/>
            <a:ext cx="9132888" cy="6845300"/>
            <a:chOff x="0" y="0"/>
            <a:chExt cx="5753" cy="4312"/>
          </a:xfrm>
        </p:grpSpPr>
        <p:sp>
          <p:nvSpPr>
            <p:cNvPr id="1639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ndParaRPr>
            </a:p>
          </p:txBody>
        </p:sp>
        <p:grpSp>
          <p:nvGrpSpPr>
            <p:cNvPr id="1639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639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39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39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0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sp>
            <p:nvSpPr>
              <p:cNvPr id="1641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latin typeface="Arial" charset="0"/>
                </a:endParaRPr>
              </a:p>
            </p:txBody>
          </p:sp>
        </p:grpSp>
        <p:grpSp>
          <p:nvGrpSpPr>
            <p:cNvPr id="16392" name="Group 28"/>
            <p:cNvGrpSpPr>
              <a:grpSpLocks/>
            </p:cNvGrpSpPr>
            <p:nvPr/>
          </p:nvGrpSpPr>
          <p:grpSpPr bwMode="auto">
            <a:xfrm>
              <a:off x="0" y="0"/>
              <a:ext cx="1246" cy="1232"/>
              <a:chOff x="0" y="0"/>
              <a:chExt cx="1246" cy="1232"/>
            </a:xfrm>
          </p:grpSpPr>
          <p:sp>
            <p:nvSpPr>
              <p:cNvPr id="1639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ndParaRPr>
              </a:p>
            </p:txBody>
          </p:sp>
          <p:sp>
            <p:nvSpPr>
              <p:cNvPr id="1639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ndParaRPr>
              </a:p>
            </p:txBody>
          </p:sp>
          <p:sp>
            <p:nvSpPr>
              <p:cNvPr id="1639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ndParaRPr>
              </a:p>
            </p:txBody>
          </p:sp>
        </p:grpSp>
      </p:grpSp>
      <p:sp>
        <p:nvSpPr>
          <p:cNvPr id="4301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1400" b="1">
              <a:solidFill>
                <a:srgbClr val="FFFFFF"/>
              </a:solidFill>
            </a:endParaRPr>
          </a:p>
        </p:txBody>
      </p:sp>
      <p:sp>
        <p:nvSpPr>
          <p:cNvPr id="4301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900" b="1">
                <a:solidFill>
                  <a:srgbClr val="FFFFFF"/>
                </a:solidFill>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297357140"/>
      </p:ext>
    </p:extLst>
  </p:cSld>
  <p:clrMap bg1="dk2" tx1="lt1" bg2="dk1" tx2="lt2" accent1="accent1" accent2="accent2" accent3="accent3" accent4="accent4" accent5="accent5" accent6="accent6" hlink="hlink" folHlink="folHlink"/>
  <p:sldLayoutIdLst>
    <p:sldLayoutId id="2147485112"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1" r:id="rId10"/>
    <p:sldLayoutId id="2147485122"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1181821"/>
      </p:ext>
    </p:extLst>
  </p:cSld>
  <p:clrMap bg1="lt1" tx1="dk1" bg2="lt2" tx2="dk2" accent1="accent1" accent2="accent2" accent3="accent3" accent4="accent4" accent5="accent5" accent6="accent6" hlink="hlink" folHlink="folHlink"/>
  <p:sldLayoutIdLst>
    <p:sldLayoutId id="2147485124" r:id="rId1"/>
    <p:sldLayoutId id="2147485125" r:id="rId2"/>
    <p:sldLayoutId id="2147485126" r:id="rId3"/>
    <p:sldLayoutId id="2147485127" r:id="rId4"/>
    <p:sldLayoutId id="2147485128" r:id="rId5"/>
    <p:sldLayoutId id="2147485129" r:id="rId6"/>
    <p:sldLayoutId id="2147485130" r:id="rId7"/>
    <p:sldLayoutId id="2147485131" r:id="rId8"/>
    <p:sldLayoutId id="2147485132" r:id="rId9"/>
    <p:sldLayoutId id="2147485133" r:id="rId10"/>
    <p:sldLayoutId id="2147485134" r:id="rId11"/>
    <p:sldLayoutId id="214748513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1366186462"/>
      </p:ext>
    </p:extLst>
  </p:cSld>
  <p:clrMap bg1="dk2" tx1="lt1" bg2="dk1" tx2="lt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 id="214748514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3800475" y="1789113"/>
            <a:ext cx="5340350" cy="5056187"/>
            <a:chOff x="2394" y="1127"/>
            <a:chExt cx="3364" cy="3185"/>
          </a:xfrm>
        </p:grpSpPr>
        <p:sp>
          <p:nvSpPr>
            <p:cNvPr id="12185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6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6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6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6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7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8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8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8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imes New Roman" pitchFamily="-128" charset="0"/>
                <a:ea typeface="+mn-ea"/>
                <a:cs typeface="+mn-cs"/>
              </a:endParaRPr>
            </a:p>
          </p:txBody>
        </p:sp>
        <p:sp>
          <p:nvSpPr>
            <p:cNvPr id="12189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imes New Roman" pitchFamily="-128" charset="0"/>
                <a:ea typeface="+mn-ea"/>
                <a:cs typeface="+mn-cs"/>
              </a:endParaRPr>
            </a:p>
          </p:txBody>
        </p:sp>
        <p:sp>
          <p:nvSpPr>
            <p:cNvPr id="12189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imes New Roman" pitchFamily="-128" charset="0"/>
                <a:ea typeface="+mn-ea"/>
                <a:cs typeface="+mn-cs"/>
              </a:endParaRPr>
            </a:p>
          </p:txBody>
        </p:sp>
        <p:sp>
          <p:nvSpPr>
            <p:cNvPr id="12189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imes New Roman" pitchFamily="-128" charset="0"/>
                <a:ea typeface="+mn-ea"/>
                <a:cs typeface="+mn-cs"/>
              </a:endParaRPr>
            </a:p>
          </p:txBody>
        </p:sp>
      </p:grpSp>
      <p:sp>
        <p:nvSpPr>
          <p:cNvPr id="12189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189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9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n-lt"/>
                <a:ea typeface="+mn-ea"/>
                <a:cs typeface="+mn-cs"/>
              </a:defRPr>
            </a:lvl1pPr>
          </a:lstStyle>
          <a:p>
            <a:pPr>
              <a:defRPr/>
            </a:pPr>
            <a:endParaRPr lang="en-US"/>
          </a:p>
        </p:txBody>
      </p:sp>
      <p:sp>
        <p:nvSpPr>
          <p:cNvPr id="12189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n-lt"/>
                <a:ea typeface="+mn-ea"/>
                <a:cs typeface="+mn-cs"/>
              </a:defRPr>
            </a:lvl1pPr>
          </a:lstStyle>
          <a:p>
            <a:pPr>
              <a:defRPr/>
            </a:pPr>
            <a:endParaRPr lang="en-US"/>
          </a:p>
        </p:txBody>
      </p:sp>
      <p:sp>
        <p:nvSpPr>
          <p:cNvPr id="12189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ahoma" charset="0"/>
              </a:defRPr>
            </a:lvl1pPr>
          </a:lstStyle>
          <a:p>
            <a:pPr>
              <a:defRPr/>
            </a:pPr>
            <a:fld id="{378AB486-F0C3-2B44-A228-137405443B9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1"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91766297"/>
      </p:ext>
    </p:extLst>
  </p:cSld>
  <p:clrMap bg1="lt1" tx1="dk1" bg2="lt2" tx2="dk2" accent1="accent1" accent2="accent2" accent3="accent3" accent4="accent4" accent5="accent5" accent6="accent6" hlink="hlink" folHlink="folHlink"/>
  <p:sldLayoutIdLst>
    <p:sldLayoutId id="2147485165" r:id="rId1"/>
    <p:sldLayoutId id="2147485166" r:id="rId2"/>
    <p:sldLayoutId id="2147485167" r:id="rId3"/>
    <p:sldLayoutId id="2147485168" r:id="rId4"/>
    <p:sldLayoutId id="2147485169" r:id="rId5"/>
    <p:sldLayoutId id="2147485170" r:id="rId6"/>
    <p:sldLayoutId id="2147485171" r:id="rId7"/>
    <p:sldLayoutId id="2147485172" r:id="rId8"/>
    <p:sldLayoutId id="2147485173" r:id="rId9"/>
    <p:sldLayoutId id="2147485174" r:id="rId10"/>
    <p:sldLayoutId id="214748517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8535999"/>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30701545"/>
      </p:ext>
    </p:extLst>
  </p:cSld>
  <p:clrMap bg1="lt1" tx1="dk1" bg2="lt2" tx2="dk2" accent1="accent1" accent2="accent2" accent3="accent3" accent4="accent4" accent5="accent5" accent6="accent6" hlink="hlink" folHlink="folHlink"/>
  <p:sldLayoutIdLst>
    <p:sldLayoutId id="2147485189" r:id="rId1"/>
    <p:sldLayoutId id="2147485190" r:id="rId2"/>
    <p:sldLayoutId id="2147485191" r:id="rId3"/>
    <p:sldLayoutId id="2147485192" r:id="rId4"/>
    <p:sldLayoutId id="2147485193" r:id="rId5"/>
    <p:sldLayoutId id="2147485194" r:id="rId6"/>
    <p:sldLayoutId id="2147485195" r:id="rId7"/>
    <p:sldLayoutId id="2147485196" r:id="rId8"/>
    <p:sldLayoutId id="2147485197" r:id="rId9"/>
    <p:sldLayoutId id="2147485198" r:id="rId10"/>
    <p:sldLayoutId id="2147485199"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3613039302"/>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1264853952"/>
      </p:ext>
    </p:extLst>
  </p:cSld>
  <p:clrMap bg1="lt1" tx1="dk1" bg2="lt2" tx2="dk2" accent1="accent1" accent2="accent2" accent3="accent3" accent4="accent4" accent5="accent5" accent6="accent6" hlink="hlink" folHlink="folHlink"/>
  <p:sldLayoutIdLst>
    <p:sldLayoutId id="2147485225"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845344448"/>
      </p:ext>
    </p:extLst>
  </p:cSld>
  <p:clrMap bg1="dk2" tx1="lt1" bg2="dk1" tx2="lt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nvGrpSpPr>
            <p:cNvPr id="2055"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nvGrpSpPr>
            <p:cNvPr id="2056"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en-US" sz="1400" b="1">
              <a:solidFill>
                <a:srgbClr val="FFFFFF"/>
              </a:solidFill>
              <a:latin typeface="Arial" charset="0"/>
            </a:endParaRPr>
          </a:p>
        </p:txBody>
      </p:sp>
      <p:sp>
        <p:nvSpPr>
          <p:cNvPr id="1065" name="Text Box 41"/>
          <p:cNvSpPr txBox="1">
            <a:spLocks noChangeArrowheads="1"/>
          </p:cNvSpPr>
          <p:nvPr userDrawn="1"/>
        </p:nvSpPr>
        <p:spPr bwMode="auto">
          <a:xfrm>
            <a:off x="479425" y="6545263"/>
            <a:ext cx="915988"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sz="900" b="1">
                <a:solidFill>
                  <a:srgbClr val="FFFFFF"/>
                </a:solidFill>
                <a:latin typeface="Arial" charset="0"/>
              </a:rPr>
              <a:t>©2003 TBBMI</a:t>
            </a:r>
          </a:p>
        </p:txBody>
      </p:sp>
      <p:sp>
        <p:nvSpPr>
          <p:cNvPr id="1066" name="Rectangle 42"/>
          <p:cNvSpPr>
            <a:spLocks noChangeArrowheads="1"/>
          </p:cNvSpPr>
          <p:nvPr userDrawn="1"/>
        </p:nvSpPr>
        <p:spPr bwMode="auto">
          <a:xfrm>
            <a:off x="7543800" y="6515100"/>
            <a:ext cx="736600"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extLst>
      <p:ext uri="{BB962C8B-B14F-4D97-AF65-F5344CB8AC3E}">
        <p14:creationId xmlns:p14="http://schemas.microsoft.com/office/powerpoint/2010/main" val="3764986953"/>
      </p:ext>
    </p:extLst>
  </p:cSld>
  <p:clrMap bg1="dk2" tx1="lt1" bg2="dk1" tx2="lt2" accent1="accent1" accent2="accent2" accent3="accent3" accent4="accent4" accent5="accent5" accent6="accent6" hlink="hlink" folHlink="folHlink"/>
  <p:sldLayoutIdLst>
    <p:sldLayoutId id="2147485251" r:id="rId1"/>
    <p:sldLayoutId id="2147485252" r:id="rId2"/>
    <p:sldLayoutId id="2147485253" r:id="rId3"/>
    <p:sldLayoutId id="2147485254" r:id="rId4"/>
    <p:sldLayoutId id="2147485255" r:id="rId5"/>
    <p:sldLayoutId id="2147485256" r:id="rId6"/>
    <p:sldLayoutId id="2147485257" r:id="rId7"/>
    <p:sldLayoutId id="2147485258" r:id="rId8"/>
    <p:sldLayoutId id="2147485259" r:id="rId9"/>
    <p:sldLayoutId id="2147485260" r:id="rId10"/>
    <p:sldLayoutId id="214748526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4217293829"/>
      </p:ext>
    </p:extLst>
  </p:cSld>
  <p:clrMap bg1="lt1" tx1="dk1" bg2="lt2" tx2="dk2" accent1="accent1" accent2="accent2" accent3="accent3" accent4="accent4" accent5="accent5" accent6="accent6" hlink="hlink" folHlink="folHlink"/>
  <p:sldLayoutIdLst>
    <p:sldLayoutId id="2147485263"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 id="2147485274"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eaLnBrk="0" hangingPunct="0"/>
            <a:endParaRPr lang="en-US">
              <a:solidFill>
                <a:srgbClr val="000000"/>
              </a:solidFill>
              <a:latin typeface="Times"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a:solidFill>
                <a:srgbClr val="000000"/>
              </a:solidFill>
              <a:latin typeface="Times"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a:defRPr/>
            </a:pPr>
            <a:fld id="{0C466014-6517-3642-96D9-3897B5B0BD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0754707"/>
      </p:ext>
    </p:extLst>
  </p:cSld>
  <p:clrMap bg1="lt1" tx1="dk1" bg2="lt2" tx2="dk2" accent1="accent1" accent2="accent2" accent3="accent3" accent4="accent4" accent5="accent5" accent6="accent6" hlink="hlink" folHlink="folHlink"/>
  <p:sldLayoutIdLst>
    <p:sldLayoutId id="2147485276" r:id="rId1"/>
    <p:sldLayoutId id="2147485277" r:id="rId2"/>
    <p:sldLayoutId id="2147485278" r:id="rId3"/>
    <p:sldLayoutId id="2147485279" r:id="rId4"/>
    <p:sldLayoutId id="2147485280" r:id="rId5"/>
    <p:sldLayoutId id="2147485281" r:id="rId6"/>
    <p:sldLayoutId id="2147485282" r:id="rId7"/>
    <p:sldLayoutId id="2147485283" r:id="rId8"/>
    <p:sldLayoutId id="2147485284" r:id="rId9"/>
    <p:sldLayoutId id="2147485285" r:id="rId10"/>
    <p:sldLayoutId id="2147485286"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2/12/24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490915392"/>
      </p:ext>
    </p:extLst>
  </p:cSld>
  <p:clrMap bg1="lt1" tx1="dk1" bg2="lt2" tx2="dk2" accent1="accent1" accent2="accent2" accent3="accent3" accent4="accent4" accent5="accent5" accent6="accent6" hlink="hlink" folHlink="folHlink"/>
  <p:sldLayoutIdLst>
    <p:sldLayoutId id="2147485325" r:id="rId1"/>
    <p:sldLayoutId id="2147485326" r:id="rId2"/>
    <p:sldLayoutId id="2147485327" r:id="rId3"/>
    <p:sldLayoutId id="2147485328" r:id="rId4"/>
    <p:sldLayoutId id="2147485329" r:id="rId5"/>
    <p:sldLayoutId id="2147485330" r:id="rId6"/>
    <p:sldLayoutId id="2147485331" r:id="rId7"/>
    <p:sldLayoutId id="2147485332" r:id="rId8"/>
    <p:sldLayoutId id="2147485333" r:id="rId9"/>
    <p:sldLayoutId id="2147485334" r:id="rId10"/>
    <p:sldLayoutId id="21474853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8839200" cy="6858000"/>
            <a:chOff x="0" y="0"/>
            <a:chExt cx="5568" cy="4320"/>
          </a:xfrm>
        </p:grpSpPr>
        <p:grpSp>
          <p:nvGrpSpPr>
            <p:cNvPr id="25608" name="Group 3"/>
            <p:cNvGrpSpPr>
              <a:grpSpLocks/>
            </p:cNvGrpSpPr>
            <p:nvPr userDrawn="1"/>
          </p:nvGrpSpPr>
          <p:grpSpPr bwMode="auto">
            <a:xfrm>
              <a:off x="0" y="0"/>
              <a:ext cx="3216" cy="3072"/>
              <a:chOff x="0" y="0"/>
              <a:chExt cx="2928" cy="2784"/>
            </a:xfrm>
          </p:grpSpPr>
          <p:sp>
            <p:nvSpPr>
              <p:cNvPr id="2562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4" name="Oval 7"/>
              <p:cNvSpPr>
                <a:spLocks noChangeArrowheads="1"/>
              </p:cNvSpPr>
              <p:nvPr userDrawn="1"/>
            </p:nvSpPr>
            <p:spPr bwMode="auto">
              <a:xfrm>
                <a:off x="720" y="720"/>
                <a:ext cx="1488" cy="1348"/>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09" name="Group 9"/>
            <p:cNvGrpSpPr>
              <a:grpSpLocks/>
            </p:cNvGrpSpPr>
            <p:nvPr userDrawn="1"/>
          </p:nvGrpSpPr>
          <p:grpSpPr bwMode="auto">
            <a:xfrm>
              <a:off x="2016" y="2016"/>
              <a:ext cx="2448" cy="2304"/>
              <a:chOff x="0" y="0"/>
              <a:chExt cx="2928" cy="2784"/>
            </a:xfrm>
          </p:grpSpPr>
          <p:sp>
            <p:nvSpPr>
              <p:cNvPr id="2561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2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nvGrpSpPr>
            <p:cNvPr id="25610" name="Group 15"/>
            <p:cNvGrpSpPr>
              <a:grpSpLocks/>
            </p:cNvGrpSpPr>
            <p:nvPr userDrawn="1"/>
          </p:nvGrpSpPr>
          <p:grpSpPr bwMode="auto">
            <a:xfrm>
              <a:off x="2832" y="96"/>
              <a:ext cx="2736" cy="2592"/>
              <a:chOff x="0" y="0"/>
              <a:chExt cx="2928" cy="2784"/>
            </a:xfrm>
          </p:grpSpPr>
          <p:sp>
            <p:nvSpPr>
              <p:cNvPr id="2561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561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2560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128" charset="0"/>
                <a:ea typeface="+mn-ea"/>
                <a:cs typeface="+mn-cs"/>
              </a:defRPr>
            </a:lvl1pPr>
          </a:lstStyle>
          <a:p>
            <a:pPr>
              <a:defRPr/>
            </a:pPr>
            <a:endParaRPr lang="en-US"/>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128" charset="0"/>
                <a:ea typeface="+mn-ea"/>
                <a:cs typeface="+mn-cs"/>
              </a:defRPr>
            </a:lvl1pPr>
          </a:lstStyle>
          <a:p>
            <a:pPr>
              <a:defRPr/>
            </a:pPr>
            <a:endParaRPr lang="en-US"/>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a:defRPr/>
            </a:pPr>
            <a:fld id="{B9526FBC-064B-4A4D-9EF9-C64523071A1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2"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Geneva"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Geneva"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Geneva"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extLst>
      <p:ext uri="{BB962C8B-B14F-4D97-AF65-F5344CB8AC3E}">
        <p14:creationId xmlns:p14="http://schemas.microsoft.com/office/powerpoint/2010/main" val="3066064241"/>
      </p:ext>
    </p:extLst>
  </p:cSld>
  <p:clrMap bg1="lt1" tx1="dk1" bg2="lt2" tx2="dk2" accent1="accent1" accent2="accent2" accent3="accent3" accent4="accent4" accent5="accent5" accent6="accent6" hlink="hlink" folHlink="folHlink"/>
  <p:sldLayoutIdLst>
    <p:sldLayoutId id="2147485337" r:id="rId1"/>
    <p:sldLayoutId id="2147485338" r:id="rId2"/>
    <p:sldLayoutId id="2147485339" r:id="rId3"/>
    <p:sldLayoutId id="2147485340" r:id="rId4"/>
    <p:sldLayoutId id="2147485341" r:id="rId5"/>
    <p:sldLayoutId id="2147485342" r:id="rId6"/>
    <p:sldLayoutId id="2147485343" r:id="rId7"/>
    <p:sldLayoutId id="2147485344" r:id="rId8"/>
    <p:sldLayoutId id="2147485345" r:id="rId9"/>
    <p:sldLayoutId id="2147485346" r:id="rId10"/>
    <p:sldLayoutId id="2147485347"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7580966"/>
      </p:ext>
    </p:extLst>
  </p:cSld>
  <p:clrMap bg1="dk2" tx1="lt1" bg2="dk1" tx2="lt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solidFill>
                <a:srgbClr val="000000"/>
              </a:solidFill>
              <a:latin typeface="Times New Roman"/>
            </a:endParaRPr>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46753"/>
      </p:ext>
    </p:extLst>
  </p:cSld>
  <p:clrMap bg1="lt1" tx1="dk1" bg2="lt2" tx2="dk2" accent1="accent1" accent2="accent2" accent3="accent3" accent4="accent4" accent5="accent5" accent6="accent6" hlink="hlink" folHlink="folHlink"/>
  <p:sldLayoutIdLst>
    <p:sldLayoutId id="2147485361" r:id="rId1"/>
    <p:sldLayoutId id="2147485362" r:id="rId2"/>
    <p:sldLayoutId id="2147485363" r:id="rId3"/>
    <p:sldLayoutId id="2147485364" r:id="rId4"/>
    <p:sldLayoutId id="2147485365" r:id="rId5"/>
    <p:sldLayoutId id="2147485366" r:id="rId6"/>
    <p:sldLayoutId id="2147485367" r:id="rId7"/>
    <p:sldLayoutId id="2147485368" r:id="rId8"/>
    <p:sldLayoutId id="2147485369" r:id="rId9"/>
    <p:sldLayoutId id="2147485370" r:id="rId10"/>
    <p:sldLayoutId id="214748537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solidFill>
                  <a:srgbClr val="FFFFFF"/>
                </a:solidFill>
              </a:rPr>
              <a:pPr>
                <a:defRPr/>
              </a:pPr>
              <a:t>‹#›</a:t>
            </a:fld>
            <a:endParaRPr lang="en-US">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solidFill>
                    <a:srgbClr val="FFFFFF"/>
                  </a:solidFill>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8880146"/>
      </p:ext>
    </p:extLst>
  </p:cSld>
  <p:clrMap bg1="dk2" tx1="lt1" bg2="dk1" tx2="lt2" accent1="accent1" accent2="accent2" accent3="accent3" accent4="accent4" accent5="accent5" accent6="accent6" hlink="hlink" folHlink="folHlink"/>
  <p:sldLayoutIdLst>
    <p:sldLayoutId id="2147485373" r:id="rId1"/>
    <p:sldLayoutId id="2147485374" r:id="rId2"/>
    <p:sldLayoutId id="2147485375" r:id="rId3"/>
    <p:sldLayoutId id="2147485376" r:id="rId4"/>
    <p:sldLayoutId id="2147485377" r:id="rId5"/>
    <p:sldLayoutId id="2147485378" r:id="rId6"/>
    <p:sldLayoutId id="2147485379" r:id="rId7"/>
    <p:sldLayoutId id="2147485380" r:id="rId8"/>
    <p:sldLayoutId id="2147485381" r:id="rId9"/>
    <p:sldLayoutId id="2147485382" r:id="rId10"/>
    <p:sldLayoutId id="21474853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 para editar os estilos do texto mestre</a:t>
            </a:r>
          </a:p>
          <a:p>
            <a:pPr lvl="1"/>
            <a:r>
              <a:rPr lang="en-US" altLang="en-US"/>
              <a:t>Segundo nível</a:t>
            </a:r>
          </a:p>
          <a:p>
            <a:pPr lvl="2"/>
            <a:r>
              <a:rPr lang="en-US" altLang="en-US"/>
              <a:t>Terceiro nível</a:t>
            </a:r>
          </a:p>
          <a:p>
            <a:pPr lvl="3"/>
            <a:r>
              <a:rPr lang="en-US" altLang="en-US"/>
              <a:t>Quarto nível</a:t>
            </a:r>
          </a:p>
          <a:p>
            <a:pPr lvl="4"/>
            <a:r>
              <a:rPr lang="en-US" alt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8F97DE-678B-45FC-9B91-2A5E64675C60}" type="slidenum">
              <a:rPr lang="en-US" altLang="en-US"/>
              <a:pPr/>
              <a:t>‹#›</a:t>
            </a:fld>
            <a:endParaRPr lang="en-US" altLang="en-US"/>
          </a:p>
        </p:txBody>
      </p:sp>
    </p:spTree>
    <p:extLst>
      <p:ext uri="{BB962C8B-B14F-4D97-AF65-F5344CB8AC3E}">
        <p14:creationId xmlns:p14="http://schemas.microsoft.com/office/powerpoint/2010/main" val="1528013762"/>
      </p:ext>
    </p:extLst>
  </p:cSld>
  <p:clrMap bg1="lt1" tx1="dk1" bg2="lt2" tx2="dk2" accent1="accent1" accent2="accent2" accent3="accent3" accent4="accent4" accent5="accent5" accent6="accent6" hlink="hlink" folHlink="folHlink"/>
  <p:sldLayoutIdLst>
    <p:sldLayoutId id="2147485385" r:id="rId1"/>
    <p:sldLayoutId id="2147485386" r:id="rId2"/>
    <p:sldLayoutId id="2147485387" r:id="rId3"/>
    <p:sldLayoutId id="2147485388" r:id="rId4"/>
    <p:sldLayoutId id="2147485389" r:id="rId5"/>
    <p:sldLayoutId id="2147485390" r:id="rId6"/>
    <p:sldLayoutId id="2147485391" r:id="rId7"/>
    <p:sldLayoutId id="2147485392" r:id="rId8"/>
    <p:sldLayoutId id="2147485393" r:id="rId9"/>
    <p:sldLayoutId id="2147485394" r:id="rId10"/>
    <p:sldLayoutId id="2147485395"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BD4E5AF0-C059-1C48-A548-A953B6C6CC2A}"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3687314483"/>
      </p:ext>
    </p:extLst>
  </p:cSld>
  <p:clrMap bg1="lt1" tx1="dk1" bg2="lt2" tx2="dk2" accent1="accent1" accent2="accent2" accent3="accent3" accent4="accent4" accent5="accent5" accent6="accent6" hlink="hlink" folHlink="folHlink"/>
  <p:sldLayoutIdLst>
    <p:sldLayoutId id="2147485397" r:id="rId1"/>
    <p:sldLayoutId id="2147485398" r:id="rId2"/>
    <p:sldLayoutId id="2147485399" r:id="rId3"/>
    <p:sldLayoutId id="2147485400" r:id="rId4"/>
    <p:sldLayoutId id="2147485401" r:id="rId5"/>
    <p:sldLayoutId id="2147485402" r:id="rId6"/>
    <p:sldLayoutId id="2147485403" r:id="rId7"/>
    <p:sldLayoutId id="2147485404" r:id="rId8"/>
    <p:sldLayoutId id="2147485405" r:id="rId9"/>
    <p:sldLayoutId id="2147485406" r:id="rId10"/>
    <p:sldLayoutId id="2147485407" r:id="rId11"/>
  </p:sldLayoutIdLst>
  <p:txStyles>
    <p:titleStyle>
      <a:lvl1pPr algn="l" rtl="0" eaLnBrk="0" fontAlgn="base" hangingPunct="0">
        <a:spcBef>
          <a:spcPct val="0"/>
        </a:spcBef>
        <a:spcAft>
          <a:spcPct val="0"/>
        </a:spcAft>
        <a:defRPr kumimoji="1" sz="4400">
          <a:solidFill>
            <a:schemeClr val="tx2"/>
          </a:solidFill>
          <a:latin typeface="Arial"/>
          <a:ea typeface="MS PGothic" charset="0"/>
          <a:cs typeface="Arial"/>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MS PGothic" charset="0"/>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MS PGothic" charset="0"/>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defTabSz="914400" fontAlgn="base">
              <a:spcBef>
                <a:spcPct val="0"/>
              </a:spcBef>
              <a:spcAft>
                <a:spcPct val="0"/>
              </a:spcAft>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40A8BF2A-7CF6-9049-98C9-1763F628E521}" type="slidenum">
              <a:rPr lang="en-US">
                <a:solidFill>
                  <a:srgbClr val="463634"/>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463634"/>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9600638"/>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48705372"/>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 id="21474854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706898060"/>
      </p:ext>
    </p:extLst>
  </p:cSld>
  <p:clrMap bg1="dk2" tx1="lt1" bg2="dk1" tx2="lt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 id="214748544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12/02/24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4178557121"/>
      </p:ext>
    </p:extLst>
  </p:cSld>
  <p:clrMap bg1="lt1" tx1="dk1" bg2="lt2" tx2="dk2" accent1="accent1" accent2="accent2" accent3="accent3" accent4="accent4" accent5="accent5" accent6="accent6" hlink="hlink" folHlink="folHlink"/>
  <p:sldLayoutIdLst>
    <p:sldLayoutId id="2147485448" r:id="rId1"/>
    <p:sldLayoutId id="2147485449" r:id="rId2"/>
    <p:sldLayoutId id="2147485450" r:id="rId3"/>
    <p:sldLayoutId id="2147485451" r:id="rId4"/>
    <p:sldLayoutId id="2147485452" r:id="rId5"/>
    <p:sldLayoutId id="2147485453" r:id="rId6"/>
    <p:sldLayoutId id="2147485454" r:id="rId7"/>
    <p:sldLayoutId id="2147485455" r:id="rId8"/>
    <p:sldLayoutId id="2147485456" r:id="rId9"/>
    <p:sldLayoutId id="2147485457" r:id="rId10"/>
    <p:sldLayoutId id="214748545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a:defRPr/>
            </a:pPr>
            <a:fld id="{25DA176D-4EF2-3640-B13A-D8B8863704D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53" r:id="rId1"/>
    <p:sldLayoutId id="2147484829" r:id="rId2"/>
    <p:sldLayoutId id="2147484830" r:id="rId3"/>
    <p:sldLayoutId id="2147484831" r:id="rId4"/>
    <p:sldLayoutId id="2147484832" r:id="rId5"/>
    <p:sldLayoutId id="2147484833" r:id="rId6"/>
    <p:sldLayoutId id="2147484834" r:id="rId7"/>
    <p:sldLayoutId id="2147484835" r:id="rId8"/>
    <p:sldLayoutId id="2147484836" r:id="rId9"/>
    <p:sldLayoutId id="2147484837" r:id="rId10"/>
    <p:sldLayoutId id="214748483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25914885"/>
      </p:ext>
    </p:extLst>
  </p:cSld>
  <p:clrMap bg1="lt1" tx1="dk1" bg2="lt2" tx2="dk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86419099"/>
      </p:ext>
    </p:extLst>
  </p:cSld>
  <p:clrMap bg1="lt1" tx1="dk1" bg2="lt2" tx2="dk2" accent1="accent1" accent2="accent2" accent3="accent3" accent4="accent4" accent5="accent5" accent6="accent6" hlink="hlink" folHlink="folHlink"/>
  <p:sldLayoutIdLst>
    <p:sldLayoutId id="2147485472" r:id="rId1"/>
    <p:sldLayoutId id="2147485473" r:id="rId2"/>
    <p:sldLayoutId id="2147485474" r:id="rId3"/>
    <p:sldLayoutId id="2147485475" r:id="rId4"/>
    <p:sldLayoutId id="2147485476" r:id="rId5"/>
    <p:sldLayoutId id="2147485477" r:id="rId6"/>
    <p:sldLayoutId id="2147485478" r:id="rId7"/>
    <p:sldLayoutId id="2147485479" r:id="rId8"/>
    <p:sldLayoutId id="2147485480" r:id="rId9"/>
    <p:sldLayoutId id="2147485481" r:id="rId10"/>
    <p:sldLayoutId id="21474854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744236553"/>
      </p:ext>
    </p:extLst>
  </p:cSld>
  <p:clrMap bg1="lt1" tx1="dk1" bg2="lt2" tx2="dk2" accent1="accent1" accent2="accent2" accent3="accent3" accent4="accent4" accent5="accent5" accent6="accent6" hlink="hlink" folHlink="folHlink"/>
  <p:sldLayoutIdLst>
    <p:sldLayoutId id="2147485484" r:id="rId1"/>
    <p:sldLayoutId id="2147485485" r:id="rId2"/>
    <p:sldLayoutId id="2147485486" r:id="rId3"/>
    <p:sldLayoutId id="2147485487" r:id="rId4"/>
    <p:sldLayoutId id="2147485488" r:id="rId5"/>
    <p:sldLayoutId id="2147485489" r:id="rId6"/>
    <p:sldLayoutId id="2147485490" r:id="rId7"/>
    <p:sldLayoutId id="2147485491" r:id="rId8"/>
    <p:sldLayoutId id="2147485492" r:id="rId9"/>
    <p:sldLayoutId id="2147485493" r:id="rId10"/>
    <p:sldLayoutId id="21474854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19059521"/>
      </p:ext>
    </p:extLst>
  </p:cSld>
  <p:clrMap bg1="lt1" tx1="dk1" bg2="lt2" tx2="dk2" accent1="accent1" accent2="accent2" accent3="accent3" accent4="accent4" accent5="accent5" accent6="accent6" hlink="hlink" folHlink="folHlink"/>
  <p:sldLayoutIdLst>
    <p:sldLayoutId id="2147485496" r:id="rId1"/>
    <p:sldLayoutId id="2147485497" r:id="rId2"/>
    <p:sldLayoutId id="2147485498" r:id="rId3"/>
    <p:sldLayoutId id="2147485499" r:id="rId4"/>
    <p:sldLayoutId id="2147485500" r:id="rId5"/>
    <p:sldLayoutId id="2147485501" r:id="rId6"/>
    <p:sldLayoutId id="2147485502" r:id="rId7"/>
    <p:sldLayoutId id="2147485503" r:id="rId8"/>
    <p:sldLayoutId id="2147485504" r:id="rId9"/>
    <p:sldLayoutId id="2147485505" r:id="rId10"/>
    <p:sldLayoutId id="2147485506" r:id="rId11"/>
    <p:sldLayoutId id="214748550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39"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92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AE796780-2B26-4C4E-B8B5-79D3B5856E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65" r:id="rId1"/>
    <p:sldLayoutId id="2147484866" r:id="rId2"/>
    <p:sldLayoutId id="2147484867" r:id="rId3"/>
    <p:sldLayoutId id="2147484868" r:id="rId4"/>
    <p:sldLayoutId id="2147484869" r:id="rId5"/>
    <p:sldLayoutId id="2147484870" r:id="rId6"/>
    <p:sldLayoutId id="2147484871" r:id="rId7"/>
    <p:sldLayoutId id="2147484872" r:id="rId8"/>
    <p:sldLayoutId id="2147484873" r:id="rId9"/>
    <p:sldLayoutId id="2147484874" r:id="rId10"/>
    <p:sldLayoutId id="21474848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7" r:id="rId1"/>
    <p:sldLayoutId id="2147484888" r:id="rId2"/>
    <p:sldLayoutId id="2147484889" r:id="rId3"/>
    <p:sldLayoutId id="2147484890" r:id="rId4"/>
    <p:sldLayoutId id="2147484891" r:id="rId5"/>
    <p:sldLayoutId id="2147484892" r:id="rId6"/>
    <p:sldLayoutId id="2147484893" r:id="rId7"/>
    <p:sldLayoutId id="2147484894" r:id="rId8"/>
    <p:sldLayoutId id="2147484895" r:id="rId9"/>
    <p:sldLayoutId id="2147484896" r:id="rId10"/>
    <p:sldLayoutId id="2147484897" r:id="rId11"/>
    <p:sldLayoutId id="2147484898" r:id="rId12"/>
    <p:sldLayoutId id="21474848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25880639"/>
      </p:ext>
    </p:extLst>
  </p:cSld>
  <p:clrMap bg1="lt1" tx1="dk1" bg2="lt2" tx2="dk2" accent1="accent1" accent2="accent2" accent3="accent3" accent4="accent4" accent5="accent5" accent6="accent6" hlink="hlink" folHlink="folHlink"/>
  <p:sldLayoutIdLst>
    <p:sldLayoutId id="2147484927" r:id="rId1"/>
    <p:sldLayoutId id="2147484928" r:id="rId2"/>
    <p:sldLayoutId id="2147484929" r:id="rId3"/>
    <p:sldLayoutId id="2147484930" r:id="rId4"/>
    <p:sldLayoutId id="2147484931" r:id="rId5"/>
    <p:sldLayoutId id="2147484932" r:id="rId6"/>
    <p:sldLayoutId id="2147484933" r:id="rId7"/>
    <p:sldLayoutId id="2147484934" r:id="rId8"/>
    <p:sldLayoutId id="2147484935" r:id="rId9"/>
    <p:sldLayoutId id="2147484936" r:id="rId10"/>
    <p:sldLayoutId id="21474849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36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notesSlide" Target="../notesSlides/notesSlide10.xml"/><Relationship Id="rId1" Type="http://schemas.openxmlformats.org/officeDocument/2006/relationships/slideLayout" Target="../slideLayouts/slideLayout364.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3.xml"/><Relationship Id="rId1" Type="http://schemas.openxmlformats.org/officeDocument/2006/relationships/slideLayout" Target="../slideLayouts/slideLayout341.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4.xml"/><Relationship Id="rId1" Type="http://schemas.openxmlformats.org/officeDocument/2006/relationships/slideLayout" Target="../slideLayouts/slideLayout341.xml"/></Relationships>
</file>

<file path=ppt/slides/_rels/slide10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5.xml"/><Relationship Id="rId1" Type="http://schemas.openxmlformats.org/officeDocument/2006/relationships/slideLayout" Target="../slideLayouts/slideLayout341.xml"/></Relationships>
</file>

<file path=ppt/slides/_rels/slide10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6.xml"/><Relationship Id="rId1" Type="http://schemas.openxmlformats.org/officeDocument/2006/relationships/slideLayout" Target="../slideLayouts/slideLayout341.xml"/></Relationships>
</file>

<file path=ppt/slides/_rels/slide10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7.xml"/><Relationship Id="rId1" Type="http://schemas.openxmlformats.org/officeDocument/2006/relationships/slideLayout" Target="../slideLayouts/slideLayout341.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8.xml"/><Relationship Id="rId1" Type="http://schemas.openxmlformats.org/officeDocument/2006/relationships/slideLayout" Target="../slideLayouts/slideLayout341.xml"/></Relationships>
</file>

<file path=ppt/slides/_rels/slide10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9.xml"/><Relationship Id="rId1" Type="http://schemas.openxmlformats.org/officeDocument/2006/relationships/slideLayout" Target="../slideLayouts/slideLayout341.xml"/></Relationships>
</file>

<file path=ppt/slides/_rels/slide10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0.xml"/><Relationship Id="rId1" Type="http://schemas.openxmlformats.org/officeDocument/2006/relationships/slideLayout" Target="../slideLayouts/slideLayout341.xml"/></Relationships>
</file>

<file path=ppt/slides/_rels/slide10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1.xml"/><Relationship Id="rId1" Type="http://schemas.openxmlformats.org/officeDocument/2006/relationships/slideLayout" Target="../slideLayouts/slideLayout341.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2.xml"/><Relationship Id="rId1" Type="http://schemas.openxmlformats.org/officeDocument/2006/relationships/slideLayout" Target="../slideLayouts/slideLayout34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05.xml"/></Relationships>
</file>

<file path=ppt/slides/_rels/slide11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3.xml"/><Relationship Id="rId1" Type="http://schemas.openxmlformats.org/officeDocument/2006/relationships/slideLayout" Target="../slideLayouts/slideLayout341.xml"/></Relationships>
</file>

<file path=ppt/slides/_rels/slide11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4.xml"/><Relationship Id="rId1" Type="http://schemas.openxmlformats.org/officeDocument/2006/relationships/slideLayout" Target="../slideLayouts/slideLayout341.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5.xml"/><Relationship Id="rId1" Type="http://schemas.openxmlformats.org/officeDocument/2006/relationships/slideLayout" Target="../slideLayouts/slideLayout341.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106.xml"/><Relationship Id="rId1" Type="http://schemas.openxmlformats.org/officeDocument/2006/relationships/slideLayout" Target="../slideLayouts/slideLayout341.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7.xml"/><Relationship Id="rId1" Type="http://schemas.openxmlformats.org/officeDocument/2006/relationships/slideLayout" Target="../slideLayouts/slideLayout341.xml"/><Relationship Id="rId4" Type="http://schemas.openxmlformats.org/officeDocument/2006/relationships/image" Target="../media/image10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34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341.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0.xml"/><Relationship Id="rId1" Type="http://schemas.openxmlformats.org/officeDocument/2006/relationships/slideLayout" Target="../slideLayouts/slideLayout34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1.xml"/><Relationship Id="rId1" Type="http://schemas.openxmlformats.org/officeDocument/2006/relationships/slideLayout" Target="../slideLayouts/slideLayout6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63.xml"/></Relationships>
</file>

<file path=ppt/slides/_rels/slide12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3.xml"/><Relationship Id="rId1" Type="http://schemas.openxmlformats.org/officeDocument/2006/relationships/slideLayout" Target="../slideLayouts/slideLayout68.xml"/></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4.xml"/><Relationship Id="rId1" Type="http://schemas.openxmlformats.org/officeDocument/2006/relationships/slideLayout" Target="../slideLayouts/slideLayout68.xml"/></Relationships>
</file>

<file path=ppt/slides/_rels/slide12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5.xml"/><Relationship Id="rId1" Type="http://schemas.openxmlformats.org/officeDocument/2006/relationships/slideLayout" Target="../slideLayouts/slideLayout6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6.xml"/><Relationship Id="rId1" Type="http://schemas.openxmlformats.org/officeDocument/2006/relationships/slideLayout" Target="../slideLayouts/slideLayout68.xml"/></Relationships>
</file>

<file path=ppt/slides/_rels/slide12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7.xml"/><Relationship Id="rId1" Type="http://schemas.openxmlformats.org/officeDocument/2006/relationships/slideLayout" Target="../slideLayouts/slideLayout68.xml"/></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8.xml"/><Relationship Id="rId1" Type="http://schemas.openxmlformats.org/officeDocument/2006/relationships/slideLayout" Target="../slideLayouts/slideLayout68.xml"/></Relationships>
</file>

<file path=ppt/slides/_rels/slide1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9.xml"/><Relationship Id="rId1" Type="http://schemas.openxmlformats.org/officeDocument/2006/relationships/slideLayout" Target="../slideLayouts/slideLayout68.xml"/><Relationship Id="rId4" Type="http://schemas.openxmlformats.org/officeDocument/2006/relationships/image" Target="../media/image46.jpeg"/></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0.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1.xml"/><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2.xml"/><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16.xml"/><Relationship Id="rId4" Type="http://schemas.openxmlformats.org/officeDocument/2006/relationships/image" Target="../media/image21.png"/></Relationships>
</file>

<file path=ppt/slides/_rels/slide1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3.xml"/><Relationship Id="rId1" Type="http://schemas.openxmlformats.org/officeDocument/2006/relationships/slideLayout" Target="../slideLayouts/slideLayout68.xml"/></Relationships>
</file>

<file path=ppt/slides/_rels/slide13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4.xml"/><Relationship Id="rId1" Type="http://schemas.openxmlformats.org/officeDocument/2006/relationships/slideLayout" Target="../slideLayouts/slideLayout68.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5.xml"/><Relationship Id="rId1" Type="http://schemas.openxmlformats.org/officeDocument/2006/relationships/slideLayout" Target="../slideLayouts/slideLayout68.xml"/><Relationship Id="rId4" Type="http://schemas.microsoft.com/office/2007/relationships/hdphoto" Target="../media/hdphoto2.wdp"/></Relationships>
</file>

<file path=ppt/slides/_rels/slide13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6.xml"/><Relationship Id="rId1" Type="http://schemas.openxmlformats.org/officeDocument/2006/relationships/slideLayout" Target="../slideLayouts/slideLayout68.xml"/></Relationships>
</file>

<file path=ppt/slides/_rels/slide13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7.xml"/><Relationship Id="rId1" Type="http://schemas.openxmlformats.org/officeDocument/2006/relationships/slideLayout" Target="../slideLayouts/slideLayout68.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4.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3.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1.xml"/></Relationships>
</file>

<file path=ppt/slides/_rels/slide138.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3.xml"/></Relationships>
</file>

<file path=ppt/slides/_rels/slide1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7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5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57.xml"/></Relationships>
</file>

<file path=ppt/slides/_rels/slide1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0.xml"/><Relationship Id="rId1" Type="http://schemas.openxmlformats.org/officeDocument/2006/relationships/slideLayout" Target="../slideLayouts/slideLayout20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8.xml"/></Relationships>
</file>

<file path=ppt/slides/_rels/slide144.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132.xml"/><Relationship Id="rId1" Type="http://schemas.openxmlformats.org/officeDocument/2006/relationships/slideLayout" Target="../slideLayouts/slideLayout21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2.xml"/></Relationships>
</file>

<file path=ppt/slides/_rels/slide1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3.xml"/><Relationship Id="rId1" Type="http://schemas.openxmlformats.org/officeDocument/2006/relationships/slideLayout" Target="../slideLayouts/slideLayout6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4.xml"/><Relationship Id="rId1" Type="http://schemas.openxmlformats.org/officeDocument/2006/relationships/slideLayout" Target="../slideLayouts/slideLayout68.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5.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2.xml"/></Relationships>
</file>

<file path=ppt/slides/_rels/slide1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6.xml"/><Relationship Id="rId1" Type="http://schemas.openxmlformats.org/officeDocument/2006/relationships/slideLayout" Target="../slideLayouts/slideLayout235.xml"/></Relationships>
</file>

<file path=ppt/slides/_rels/slide1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7.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1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8.xml"/><Relationship Id="rId1" Type="http://schemas.openxmlformats.org/officeDocument/2006/relationships/slideLayout" Target="../slideLayouts/slideLayout2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40.xml"/></Relationships>
</file>

<file path=ppt/slides/_rels/slide15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68.xml"/></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1.xml"/><Relationship Id="rId1" Type="http://schemas.openxmlformats.org/officeDocument/2006/relationships/slideLayout" Target="../slideLayouts/slideLayout6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142.xml"/><Relationship Id="rId1" Type="http://schemas.openxmlformats.org/officeDocument/2006/relationships/slideLayout" Target="../slideLayouts/slideLayout68.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3.xml"/><Relationship Id="rId1" Type="http://schemas.openxmlformats.org/officeDocument/2006/relationships/slideLayout" Target="../slideLayouts/slideLayout247.xml"/><Relationship Id="rId4" Type="http://schemas.openxmlformats.org/officeDocument/2006/relationships/image" Target="../media/image126.wmf"/></Relationships>
</file>

<file path=ppt/slides/_rels/slide158.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44.xml"/><Relationship Id="rId1" Type="http://schemas.openxmlformats.org/officeDocument/2006/relationships/slideLayout" Target="../slideLayouts/slideLayout24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notesSlide" Target="../notesSlides/notesSlide145.xml"/><Relationship Id="rId1" Type="http://schemas.openxmlformats.org/officeDocument/2006/relationships/slideLayout" Target="../slideLayouts/slideLayout24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4.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4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47.xml"/></Relationships>
</file>

<file path=ppt/slides/_rels/slide16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8.xml"/><Relationship Id="rId1" Type="http://schemas.openxmlformats.org/officeDocument/2006/relationships/slideLayout" Target="../slideLayouts/slideLayout247.xml"/></Relationships>
</file>

<file path=ppt/slides/_rels/slide1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9.xml"/><Relationship Id="rId1" Type="http://schemas.openxmlformats.org/officeDocument/2006/relationships/slideLayout" Target="../slideLayouts/slideLayout247.xml"/></Relationships>
</file>

<file path=ppt/slides/_rels/slide16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0.xml"/><Relationship Id="rId1" Type="http://schemas.openxmlformats.org/officeDocument/2006/relationships/slideLayout" Target="../slideLayouts/slideLayout247.xml"/></Relationships>
</file>

<file path=ppt/slides/_rels/slide16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jpeg"/><Relationship Id="rId2" Type="http://schemas.openxmlformats.org/officeDocument/2006/relationships/notesSlide" Target="../notesSlides/notesSlide151.xml"/><Relationship Id="rId1" Type="http://schemas.openxmlformats.org/officeDocument/2006/relationships/slideLayout" Target="../slideLayouts/slideLayout258.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52.xml"/><Relationship Id="rId1" Type="http://schemas.openxmlformats.org/officeDocument/2006/relationships/slideLayout" Target="../slideLayouts/slideLayout247.xml"/><Relationship Id="rId4" Type="http://schemas.openxmlformats.org/officeDocument/2006/relationships/image" Target="../media/image137.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47.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4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4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6.xml"/><Relationship Id="rId1" Type="http://schemas.openxmlformats.org/officeDocument/2006/relationships/slideLayout" Target="../slideLayouts/slideLayout263.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57.xml"/><Relationship Id="rId1" Type="http://schemas.openxmlformats.org/officeDocument/2006/relationships/slideLayout" Target="../slideLayouts/slideLayout219.xml"/><Relationship Id="rId6" Type="http://schemas.openxmlformats.org/officeDocument/2006/relationships/image" Target="../media/image52.jpeg"/><Relationship Id="rId5" Type="http://schemas.openxmlformats.org/officeDocument/2006/relationships/slide" Target="slide69.xml"/><Relationship Id="rId4" Type="http://schemas.openxmlformats.org/officeDocument/2006/relationships/image" Target="../media/image51.pn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4.xml"/></Relationships>
</file>

<file path=ppt/slides/_rels/slide173.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59.xml"/><Relationship Id="rId1" Type="http://schemas.openxmlformats.org/officeDocument/2006/relationships/slideLayout" Target="../slideLayouts/slideLayout219.xml"/><Relationship Id="rId5" Type="http://schemas.openxmlformats.org/officeDocument/2006/relationships/slide" Target="slide69.xml"/><Relationship Id="rId4" Type="http://schemas.openxmlformats.org/officeDocument/2006/relationships/image" Target="../media/image51.png"/></Relationships>
</file>

<file path=ppt/slides/_rels/slide17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60.xml"/><Relationship Id="rId1" Type="http://schemas.openxmlformats.org/officeDocument/2006/relationships/slideLayout" Target="../slideLayouts/slideLayout219.xml"/><Relationship Id="rId6" Type="http://schemas.openxmlformats.org/officeDocument/2006/relationships/image" Target="../media/image52.jpeg"/><Relationship Id="rId5" Type="http://schemas.openxmlformats.org/officeDocument/2006/relationships/slide" Target="slide69.xml"/><Relationship Id="rId4" Type="http://schemas.openxmlformats.org/officeDocument/2006/relationships/image" Target="../media/image51.png"/></Relationships>
</file>

<file path=ppt/slides/_rels/slide175.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notesSlide" Target="../notesSlides/notesSlide161.xml"/><Relationship Id="rId1" Type="http://schemas.openxmlformats.org/officeDocument/2006/relationships/slideLayout" Target="../slideLayouts/slideLayout92.xml"/><Relationship Id="rId4" Type="http://schemas.openxmlformats.org/officeDocument/2006/relationships/image" Target="../media/image139.emf"/></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8.xml"/></Relationships>
</file>

<file path=ppt/slides/_rels/slide1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3.xml"/><Relationship Id="rId1" Type="http://schemas.openxmlformats.org/officeDocument/2006/relationships/slideLayout" Target="../slideLayouts/slideLayout202.xml"/></Relationships>
</file>

<file path=ppt/slides/_rels/slide1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2.xml"/></Relationships>
</file>

<file path=ppt/slides/_rels/slide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4.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02.xml"/></Relationships>
</file>

<file path=ppt/slides/_rels/slide180.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165.xml"/><Relationship Id="rId1" Type="http://schemas.openxmlformats.org/officeDocument/2006/relationships/slideLayout" Target="../slideLayouts/slideLayout219.xml"/></Relationships>
</file>

<file path=ppt/slides/_rels/slide1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63.xml"/></Relationships>
</file>

<file path=ppt/slides/_rels/slide18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63.xml"/></Relationships>
</file>

<file path=ppt/slides/_rels/slide18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3.xml"/></Relationships>
</file>

<file path=ppt/slides/_rels/slide18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6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6.xml"/><Relationship Id="rId1" Type="http://schemas.openxmlformats.org/officeDocument/2006/relationships/slideLayout" Target="../slideLayouts/slideLayout57.xml"/><Relationship Id="rId4" Type="http://schemas.openxmlformats.org/officeDocument/2006/relationships/image" Target="../media/image145.png"/></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5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57.xml"/></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69.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14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74.xml"/></Relationships>
</file>

<file path=ppt/slides/_rels/slide19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slide" Target="slide43.xml"/><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97.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9.xml"/><Relationship Id="rId1" Type="http://schemas.openxmlformats.org/officeDocument/2006/relationships/slideLayout" Target="../slideLayouts/slideLayout56.xml"/><Relationship Id="rId4" Type="http://schemas.openxmlformats.org/officeDocument/2006/relationships/image" Target="../media/image1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5.xml"/><Relationship Id="rId5" Type="http://schemas.openxmlformats.org/officeDocument/2006/relationships/image" Target="../media/image27.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2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1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7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172.xml"/><Relationship Id="rId4" Type="http://schemas.openxmlformats.org/officeDocument/2006/relationships/image" Target="../media/image31.emf"/></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16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99.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9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192.xml"/><Relationship Id="rId3" Type="http://schemas.openxmlformats.org/officeDocument/2006/relationships/slide" Target="slide42.xml"/><Relationship Id="rId7" Type="http://schemas.openxmlformats.org/officeDocument/2006/relationships/slide" Target="slide47.xml"/><Relationship Id="rId12" Type="http://schemas.openxmlformats.org/officeDocument/2006/relationships/slide" Target="slide43.xm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slide" Target="slide51.xml"/><Relationship Id="rId11" Type="http://schemas.openxmlformats.org/officeDocument/2006/relationships/slide" Target="slide124.xml"/><Relationship Id="rId5" Type="http://schemas.openxmlformats.org/officeDocument/2006/relationships/slide" Target="slide48.xml"/><Relationship Id="rId10" Type="http://schemas.openxmlformats.org/officeDocument/2006/relationships/slide" Target="slide190.xml"/><Relationship Id="rId4" Type="http://schemas.openxmlformats.org/officeDocument/2006/relationships/slide" Target="slide44.xml"/><Relationship Id="rId9" Type="http://schemas.openxmlformats.org/officeDocument/2006/relationships/slide" Target="slide189.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42.xm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slide" Target="slide19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slide" Target="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slide" Target="slide44.xml"/></Relationships>
</file>

<file path=ppt/slides/_rels/slide4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slide" Target="slide199.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8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7.xml"/><Relationship Id="rId1" Type="http://schemas.openxmlformats.org/officeDocument/2006/relationships/slideLayout" Target="../slideLayouts/slideLayout213.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8.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68.xml"/><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8.xml"/></Relationships>
</file>

<file path=ppt/slides/_rels/slide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68.xml"/><Relationship Id="rId4" Type="http://schemas.openxmlformats.org/officeDocument/2006/relationships/slide" Target="slide6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9.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93.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68.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68.xml"/></Relationships>
</file>

<file path=ppt/slides/_rels/slide6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6.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8.xml"/><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0.xml"/><Relationship Id="rId1" Type="http://schemas.openxmlformats.org/officeDocument/2006/relationships/slideLayout" Target="../slideLayouts/slideLayout219.xml"/><Relationship Id="rId4" Type="http://schemas.openxmlformats.org/officeDocument/2006/relationships/slide" Target="slide13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1.xml"/><Relationship Id="rId1" Type="http://schemas.openxmlformats.org/officeDocument/2006/relationships/slideLayout" Target="../slideLayouts/slideLayout202.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68.xml"/><Relationship Id="rId4" Type="http://schemas.openxmlformats.org/officeDocument/2006/relationships/slide" Target="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86.xml"/><Relationship Id="rId5" Type="http://schemas.microsoft.com/office/2007/relationships/hdphoto" Target="../media/hdphoto1.wdp"/><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68.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68.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5.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slide" Target="slide69.xml"/><Relationship Id="rId4" Type="http://schemas.openxmlformats.org/officeDocument/2006/relationships/image" Target="../media/image51.png"/></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8.xml"/><Relationship Id="rId1" Type="http://schemas.openxmlformats.org/officeDocument/2006/relationships/slideLayout" Target="../slideLayouts/slideLayout449.xml"/></Relationships>
</file>

<file path=ppt/slides/_rels/slide7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69.xml"/><Relationship Id="rId1" Type="http://schemas.openxmlformats.org/officeDocument/2006/relationships/slideLayout" Target="../slideLayouts/slideLayout219.xml"/></Relationships>
</file>

<file path=ppt/slides/_rels/slide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86.xml"/><Relationship Id="rId4" Type="http://schemas.openxmlformats.org/officeDocument/2006/relationships/image" Target="../media/image16.jpg"/></Relationships>
</file>

<file path=ppt/slides/_rels/slide8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69.xml"/><Relationship Id="rId1" Type="http://schemas.openxmlformats.org/officeDocument/2006/relationships/themeOverride" Target="../theme/themeOverride3.xml"/><Relationship Id="rId4" Type="http://schemas.openxmlformats.org/officeDocument/2006/relationships/image" Target="../media/image59.jpeg"/></Relationships>
</file>

<file path=ppt/slides/_rels/slide8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86.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7.xml"/><Relationship Id="rId1" Type="http://schemas.openxmlformats.org/officeDocument/2006/relationships/slideLayout" Target="../slideLayouts/slideLayout298.xml"/></Relationships>
</file>

<file path=ppt/slides/_rels/slide9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8.xml"/><Relationship Id="rId1" Type="http://schemas.openxmlformats.org/officeDocument/2006/relationships/slideLayout" Target="../slideLayouts/slideLayout314.xml"/><Relationship Id="rId5" Type="http://schemas.openxmlformats.org/officeDocument/2006/relationships/image" Target="../media/image74.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319.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0.xml"/><Relationship Id="rId1" Type="http://schemas.openxmlformats.org/officeDocument/2006/relationships/slideLayout" Target="../slideLayouts/slideLayout336.xml"/><Relationship Id="rId5" Type="http://schemas.openxmlformats.org/officeDocument/2006/relationships/image" Target="../media/image74.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1.xml"/><Relationship Id="rId1" Type="http://schemas.openxmlformats.org/officeDocument/2006/relationships/slideLayout" Target="../slideLayouts/slideLayout341.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2.xml"/><Relationship Id="rId1" Type="http://schemas.openxmlformats.org/officeDocument/2006/relationships/slideLayout" Target="../slideLayouts/slideLayout3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Oval 4"/>
          <p:cNvSpPr>
            <a:spLocks noChangeArrowheads="1"/>
          </p:cNvSpPr>
          <p:nvPr/>
        </p:nvSpPr>
        <p:spPr bwMode="auto">
          <a:xfrm>
            <a:off x="0" y="3200400"/>
            <a:ext cx="6400800" cy="2362200"/>
          </a:xfrm>
          <a:prstGeom prst="ellipse">
            <a:avLst/>
          </a:prstGeom>
          <a:solidFill>
            <a:schemeClr val="hlink"/>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cs typeface="ＭＳ Ｐゴシック" charset="0"/>
            </a:endParaRPr>
          </a:p>
        </p:txBody>
      </p:sp>
      <p:sp>
        <p:nvSpPr>
          <p:cNvPr id="104450" name="Rectangle 6"/>
          <p:cNvSpPr>
            <a:spLocks noChangeArrowheads="1"/>
          </p:cNvSpPr>
          <p:nvPr/>
        </p:nvSpPr>
        <p:spPr bwMode="auto">
          <a:xfrm>
            <a:off x="0" y="572125"/>
            <a:ext cx="6553200" cy="144655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463634"/>
                </a:solidFill>
                <a:effectLst/>
                <a:uLnTx/>
                <a:uFillTx/>
                <a:latin typeface="Times New Roman" charset="0"/>
                <a:ea typeface="ＭＳ Ｐゴシック" charset="0"/>
                <a:cs typeface="ＭＳ Ｐゴシック" charset="0"/>
              </a:rPr>
              <a:t>A CALL TO HUMILITY FOR GOD</a:t>
            </a:r>
            <a:r>
              <a:rPr kumimoji="0" lang="mr-IN" altLang="ja-JP" sz="4400" b="1" i="0" u="none" strike="noStrike" kern="1200" cap="none" spc="0" normalizeH="0" baseline="0" noProof="0" dirty="0">
                <a:ln>
                  <a:noFill/>
                </a:ln>
                <a:solidFill>
                  <a:srgbClr val="463634"/>
                </a:solidFill>
                <a:effectLst/>
                <a:uLnTx/>
                <a:uFillTx/>
                <a:latin typeface="Times New Roman" charset="0"/>
                <a:ea typeface="ＭＳ Ｐゴシック" charset="0"/>
                <a:cs typeface="ＭＳ Ｐゴシック" charset="0"/>
              </a:rPr>
              <a:t>'</a:t>
            </a:r>
            <a:r>
              <a:rPr kumimoji="0" lang="en-US" sz="4400" b="1" i="0" u="none" strike="noStrike" kern="1200" cap="none" spc="0" normalizeH="0" baseline="0" noProof="0" dirty="0">
                <a:ln>
                  <a:noFill/>
                </a:ln>
                <a:solidFill>
                  <a:srgbClr val="463634"/>
                </a:solidFill>
                <a:effectLst/>
                <a:uLnTx/>
                <a:uFillTx/>
                <a:latin typeface="Times New Roman" charset="0"/>
                <a:ea typeface="ＭＳ Ｐゴシック" charset="0"/>
                <a:cs typeface="ＭＳ Ｐゴシック" charset="0"/>
              </a:rPr>
              <a:t>S PEOPLE</a:t>
            </a:r>
          </a:p>
        </p:txBody>
      </p:sp>
      <p:graphicFrame>
        <p:nvGraphicFramePr>
          <p:cNvPr id="104451" name="Object 2"/>
          <p:cNvGraphicFramePr>
            <a:graphicFrameLocks noChangeAspect="1"/>
          </p:cNvGraphicFramePr>
          <p:nvPr/>
        </p:nvGraphicFramePr>
        <p:xfrm>
          <a:off x="6553200" y="1068388"/>
          <a:ext cx="2209800" cy="5181600"/>
        </p:xfrm>
        <a:graphic>
          <a:graphicData uri="http://schemas.openxmlformats.org/presentationml/2006/ole">
            <mc:AlternateContent xmlns:mc="http://schemas.openxmlformats.org/markup-compatibility/2006">
              <mc:Choice xmlns:v="urn:schemas-microsoft-com:vml" Requires="v">
                <p:oleObj name="Photo Editor Photo" r:id="rId3" imgW="2429214" imgH="7268590" progId="MSPhotoEd.3">
                  <p:embed/>
                </p:oleObj>
              </mc:Choice>
              <mc:Fallback>
                <p:oleObj name="Photo Editor Photo" r:id="rId3" imgW="2429214" imgH="7268590" progId="MSPhotoEd.3">
                  <p:embed/>
                  <p:pic>
                    <p:nvPicPr>
                      <p:cNvPr id="104451"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068388"/>
                        <a:ext cx="22098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2" name="Rectangle 9"/>
          <p:cNvSpPr>
            <a:spLocks noGrp="1" noChangeArrowheads="1"/>
          </p:cNvSpPr>
          <p:nvPr>
            <p:ph type="ctrTitle"/>
          </p:nvPr>
        </p:nvSpPr>
        <p:spPr>
          <a:xfrm>
            <a:off x="685800" y="3733800"/>
            <a:ext cx="5029200" cy="1143000"/>
          </a:xfrm>
          <a:solidFill>
            <a:schemeClr val="hlink"/>
          </a:solidFill>
          <a:ln cap="flat">
            <a:solidFill>
              <a:schemeClr val="tx1"/>
            </a:solidFill>
            <a:miter lim="800000"/>
            <a:headEnd/>
            <a:tailEnd/>
          </a:ln>
        </p:spPr>
        <p:txBody>
          <a:bodyPr wrap="none"/>
          <a:lstStyle/>
          <a:p>
            <a:pPr eaLnBrk="1" hangingPunct="1"/>
            <a:r>
              <a:rPr lang="en-US" b="1" i="0" dirty="0">
                <a:solidFill>
                  <a:srgbClr val="FFFFFF"/>
                </a:solidFill>
                <a:latin typeface="Arial" charset="0"/>
                <a:ea typeface="Geneva" charset="0"/>
                <a:cs typeface="Geneva" charset="0"/>
              </a:rPr>
              <a:t>THE BOOK OF</a:t>
            </a:r>
            <a:br>
              <a:rPr lang="en-US" b="1" i="0" dirty="0">
                <a:solidFill>
                  <a:srgbClr val="FFFFFF"/>
                </a:solidFill>
                <a:latin typeface="Arial" charset="0"/>
                <a:ea typeface="Geneva" charset="0"/>
                <a:cs typeface="Geneva" charset="0"/>
              </a:rPr>
            </a:br>
            <a:r>
              <a:rPr lang="en-US" b="1" i="0" dirty="0">
                <a:solidFill>
                  <a:srgbClr val="FFFFFF"/>
                </a:solidFill>
                <a:latin typeface="Arial" charset="0"/>
                <a:ea typeface="Geneva" charset="0"/>
                <a:cs typeface="Geneva" charset="0"/>
              </a:rPr>
              <a:t>OBADIAH</a:t>
            </a:r>
          </a:p>
        </p:txBody>
      </p:sp>
      <p:sp>
        <p:nvSpPr>
          <p:cNvPr id="8" name="Rectangle 7">
            <a:extLst>
              <a:ext uri="{FF2B5EF4-FFF2-40B4-BE49-F238E27FC236}">
                <a16:creationId xmlns:a16="http://schemas.microsoft.com/office/drawing/2014/main" id="{80B3E412-02D9-B844-82ED-7AFA506D9127}"/>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206126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 calcmode="lin" valueType="num">
                                      <p:cBhvr>
                                        <p:cTn id="7" dur="500" fill="hold"/>
                                        <p:tgtEl>
                                          <p:spTgt spid="104452"/>
                                        </p:tgtEl>
                                        <p:attrNameLst>
                                          <p:attrName>ppt_w</p:attrName>
                                        </p:attrNameLst>
                                      </p:cBhvr>
                                      <p:tavLst>
                                        <p:tav tm="0">
                                          <p:val>
                                            <p:fltVal val="0"/>
                                          </p:val>
                                        </p:tav>
                                        <p:tav tm="100000">
                                          <p:val>
                                            <p:strVal val="#ppt_w"/>
                                          </p:val>
                                        </p:tav>
                                      </p:tavLst>
                                    </p:anim>
                                    <p:anim calcmode="lin" valueType="num">
                                      <p:cBhvr>
                                        <p:cTn id="8" dur="500" fill="hold"/>
                                        <p:tgtEl>
                                          <p:spTgt spid="104452"/>
                                        </p:tgtEl>
                                        <p:attrNameLst>
                                          <p:attrName>ppt_h</p:attrName>
                                        </p:attrNameLst>
                                      </p:cBhvr>
                                      <p:tavLst>
                                        <p:tav tm="0">
                                          <p:val>
                                            <p:fltVal val="0"/>
                                          </p:val>
                                        </p:tav>
                                        <p:tav tm="100000">
                                          <p:val>
                                            <p:strVal val="#ppt_h"/>
                                          </p:val>
                                        </p:tav>
                                      </p:tavLst>
                                    </p:anim>
                                    <p:animEffect transition="in" filter="fade">
                                      <p:cBhvr>
                                        <p:cTn id="9" dur="500"/>
                                        <p:tgtEl>
                                          <p:spTgt spid="1044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 calcmode="lin" valueType="num">
                                      <p:cBhvr>
                                        <p:cTn id="12" dur="500" fill="hold"/>
                                        <p:tgtEl>
                                          <p:spTgt spid="104449"/>
                                        </p:tgtEl>
                                        <p:attrNameLst>
                                          <p:attrName>ppt_w</p:attrName>
                                        </p:attrNameLst>
                                      </p:cBhvr>
                                      <p:tavLst>
                                        <p:tav tm="0">
                                          <p:val>
                                            <p:fltVal val="0"/>
                                          </p:val>
                                        </p:tav>
                                        <p:tav tm="100000">
                                          <p:val>
                                            <p:strVal val="#ppt_w"/>
                                          </p:val>
                                        </p:tav>
                                      </p:tavLst>
                                    </p:anim>
                                    <p:anim calcmode="lin" valueType="num">
                                      <p:cBhvr>
                                        <p:cTn id="13" dur="500" fill="hold"/>
                                        <p:tgtEl>
                                          <p:spTgt spid="104449"/>
                                        </p:tgtEl>
                                        <p:attrNameLst>
                                          <p:attrName>ppt_h</p:attrName>
                                        </p:attrNameLst>
                                      </p:cBhvr>
                                      <p:tavLst>
                                        <p:tav tm="0">
                                          <p:val>
                                            <p:fltVal val="0"/>
                                          </p:val>
                                        </p:tav>
                                        <p:tav tm="100000">
                                          <p:val>
                                            <p:strVal val="#ppt_h"/>
                                          </p:val>
                                        </p:tav>
                                      </p:tavLst>
                                    </p:anim>
                                    <p:animEffect transition="in" filter="fade">
                                      <p:cBhvr>
                                        <p:cTn id="14" dur="500"/>
                                        <p:tgtEl>
                                          <p:spTgt spid="104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en-US" b="1">
                <a:solidFill>
                  <a:srgbClr val="996633"/>
                </a:solidFill>
                <a:latin typeface="Arial" charset="0"/>
                <a:ea typeface="Geneva" charset="0"/>
              </a:rPr>
              <a:t>Obadiah Summary Chart</a:t>
            </a:r>
          </a:p>
        </p:txBody>
      </p:sp>
      <p:graphicFrame>
        <p:nvGraphicFramePr>
          <p:cNvPr id="17524" name="Group 116"/>
          <p:cNvGraphicFramePr>
            <a:graphicFrameLocks noGrp="1"/>
          </p:cNvGraphicFramePr>
          <p:nvPr>
            <p:extLst>
              <p:ext uri="{D42A27DB-BD31-4B8C-83A1-F6EECF244321}">
                <p14:modId xmlns:p14="http://schemas.microsoft.com/office/powerpoint/2010/main" val="57141586"/>
              </p:ext>
            </p:extLst>
          </p:nvPr>
        </p:nvGraphicFramePr>
        <p:xfrm>
          <a:off x="304800" y="661988"/>
          <a:ext cx="8534400" cy="5791203"/>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Edom</a:t>
                      </a:r>
                      <a:r>
                        <a:rPr kumimoji="0" lang="fr-FR" altLang="ja-JP" sz="2800" b="1" i="0" u="none" strike="noStrike" cap="none" normalizeH="0" baseline="0" dirty="0">
                          <a:ln>
                            <a:noFill/>
                          </a:ln>
                          <a:solidFill>
                            <a:srgbClr val="FFFFFF"/>
                          </a:solidFill>
                          <a:effectLst/>
                          <a:latin typeface="Arial" charset="0"/>
                          <a:ea typeface="ＭＳ Ｐゴシック" charset="0"/>
                          <a:cs typeface="Arial" charset="0"/>
                        </a:rPr>
                        <a:t>'</a:t>
                      </a:r>
                      <a:r>
                        <a:rPr kumimoji="0" lang="en-US" sz="2800" b="1" i="0" u="none" strike="noStrike" cap="none" normalizeH="0" baseline="0" dirty="0">
                          <a:ln>
                            <a:noFill/>
                          </a:ln>
                          <a:solidFill>
                            <a:srgbClr val="FFFFFF"/>
                          </a:solidFill>
                          <a:effectLst/>
                          <a:latin typeface="Arial" charset="0"/>
                          <a:ea typeface="ＭＳ Ｐゴシック" charset="0"/>
                          <a:cs typeface="Arial" charset="0"/>
                        </a:rPr>
                        <a:t>s Destruction for Opposing Judah</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Destruction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Day of the L</a:t>
                      </a:r>
                      <a:r>
                        <a:rPr kumimoji="0" lang="en-US" sz="2000" b="1" i="0" u="none" strike="noStrike" cap="none" normalizeH="0" baseline="0" dirty="0">
                          <a:ln>
                            <a:noFill/>
                          </a:ln>
                          <a:solidFill>
                            <a:schemeClr val="tx1"/>
                          </a:solidFill>
                          <a:effectLst/>
                          <a:latin typeface="Arial" charset="0"/>
                          <a:ea typeface="ＭＳ Ｐゴシック" charset="0"/>
                          <a:cs typeface="Arial" charset="0"/>
                        </a:rPr>
                        <a:t>ORD</a:t>
                      </a: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rgbClr val="660066"/>
                          </a:solidFill>
                          <a:effectLst/>
                          <a:latin typeface="Arial" charset="0"/>
                          <a:ea typeface="ＭＳ Ｐゴシック" charset="0"/>
                          <a:cs typeface="Arial" charset="0"/>
                        </a:rPr>
                        <a:t>Verses 1-14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15-21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Judgment on Edom</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Blessing on Judah</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Proud Esau Defeats Defenseless Jacob</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Powerful Jacob Defeats Humbled Esau</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Contempt &amp; Crimes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Condemnation &amp; Calamities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Past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Future</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Author</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Judgment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Reasons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Destruction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Possession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Inspired Title</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1a</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Humbling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Prophesied</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for Injustices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on Modern Enemies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Blessing on</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Modern Israel</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5" name="AutoShape 108">
            <a:hlinkClick r:id="rId3" action="ppaction://hlinksldjump" highlightClick="1"/>
            <a:hlinkHover r:id="rId3"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3" action="ppaction://hlinksldjump" highlightClick="1"/>
            <a:hlinkHover r:id="rId3"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240671776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5953"/>
                                        </p:tgtEl>
                                        <p:attrNameLst>
                                          <p:attrName>style.visibility</p:attrName>
                                        </p:attrNameLst>
                                      </p:cBhvr>
                                      <p:to>
                                        <p:strVal val="visible"/>
                                      </p:to>
                                    </p:set>
                                    <p:anim calcmode="lin" valueType="num">
                                      <p:cBhvr>
                                        <p:cTn id="7" dur="500" fill="hold"/>
                                        <p:tgtEl>
                                          <p:spTgt spid="125953"/>
                                        </p:tgtEl>
                                        <p:attrNameLst>
                                          <p:attrName>ppt_w</p:attrName>
                                        </p:attrNameLst>
                                      </p:cBhvr>
                                      <p:tavLst>
                                        <p:tav tm="0">
                                          <p:val>
                                            <p:fltVal val="0"/>
                                          </p:val>
                                        </p:tav>
                                        <p:tav tm="100000">
                                          <p:val>
                                            <p:strVal val="#ppt_w"/>
                                          </p:val>
                                        </p:tav>
                                      </p:tavLst>
                                    </p:anim>
                                    <p:anim calcmode="lin" valueType="num">
                                      <p:cBhvr>
                                        <p:cTn id="8" dur="500" fill="hold"/>
                                        <p:tgtEl>
                                          <p:spTgt spid="125953"/>
                                        </p:tgtEl>
                                        <p:attrNameLst>
                                          <p:attrName>ppt_h</p:attrName>
                                        </p:attrNameLst>
                                      </p:cBhvr>
                                      <p:tavLst>
                                        <p:tav tm="0">
                                          <p:val>
                                            <p:fltVal val="0"/>
                                          </p:val>
                                        </p:tav>
                                        <p:tav tm="100000">
                                          <p:val>
                                            <p:strVal val="#ppt_h"/>
                                          </p:val>
                                        </p:tav>
                                      </p:tavLst>
                                    </p:anim>
                                    <p:animEffect transition="in" filter="fade">
                                      <p:cBhvr>
                                        <p:cTn id="9" dur="500"/>
                                        <p:tgtEl>
                                          <p:spTgt spid="125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1200150"/>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The Swiss explorer who managed to find it in the 19th century had to travel through impressive paths as this among mountains of stone. </a:t>
            </a:r>
          </a:p>
        </p:txBody>
      </p:sp>
    </p:spTree>
    <p:extLst>
      <p:ext uri="{BB962C8B-B14F-4D97-AF65-F5344CB8AC3E}">
        <p14:creationId xmlns:p14="http://schemas.microsoft.com/office/powerpoint/2010/main" val="401434484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570038"/>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Imagine his emotions when, upon arriving for the first time, he saw this scene! </a:t>
            </a:r>
          </a:p>
        </p:txBody>
      </p:sp>
    </p:spTree>
    <p:extLst>
      <p:ext uri="{BB962C8B-B14F-4D97-AF65-F5344CB8AC3E}">
        <p14:creationId xmlns:p14="http://schemas.microsoft.com/office/powerpoint/2010/main" val="139041103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4154488"/>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The Palace of Petra, a temple in Greek style (Hellenic), is also called "The Treasury" and is 42 meters high</a:t>
            </a:r>
          </a:p>
        </p:txBody>
      </p:sp>
    </p:spTree>
    <p:extLst>
      <p:ext uri="{BB962C8B-B14F-4D97-AF65-F5344CB8AC3E}">
        <p14:creationId xmlns:p14="http://schemas.microsoft.com/office/powerpoint/2010/main" val="88588804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6948264" y="3048000"/>
            <a:ext cx="1967136" cy="23082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rPr>
              <a:t>It was carved completely in calcareous rock. </a:t>
            </a:r>
          </a:p>
        </p:txBody>
      </p:sp>
    </p:spTree>
    <p:extLst>
      <p:ext uri="{BB962C8B-B14F-4D97-AF65-F5344CB8AC3E}">
        <p14:creationId xmlns:p14="http://schemas.microsoft.com/office/powerpoint/2010/main" val="157780433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341630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But the palace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is only one among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the many magnificent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constructions in Petra,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all carved in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calcareous rock. </a:t>
            </a:r>
          </a:p>
        </p:txBody>
      </p:sp>
    </p:spTree>
    <p:extLst>
      <p:ext uri="{BB962C8B-B14F-4D97-AF65-F5344CB8AC3E}">
        <p14:creationId xmlns:p14="http://schemas.microsoft.com/office/powerpoint/2010/main" val="418336116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2203450" y="115888"/>
            <a:ext cx="678815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Petra was constructed in the 6th century BC </a:t>
            </a:r>
            <a:br>
              <a:rPr kumimoji="0" lang="fr-FR"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br>
            <a:r>
              <a:rPr kumimoji="0" lang="fr-FR"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by the Nabateans during the Persian Empire. </a:t>
            </a:r>
            <a:endParaRPr kumimoji="0" lang="en-US"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35450236"/>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The Nabateans were Bedouins that lived on the commerce of spices, like incense, myrrh and aromatic plants.</a:t>
            </a:r>
          </a:p>
        </p:txBody>
      </p:sp>
    </p:spTree>
    <p:extLst>
      <p:ext uri="{BB962C8B-B14F-4D97-AF65-F5344CB8AC3E}">
        <p14:creationId xmlns:p14="http://schemas.microsoft.com/office/powerpoint/2010/main" val="3634027735"/>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6054725"/>
            <a:ext cx="9144000" cy="830263"/>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By the year AD 60 Petra was conquered and became part of the Roman Empire. </a:t>
            </a:r>
          </a:p>
        </p:txBody>
      </p:sp>
    </p:spTree>
    <p:extLst>
      <p:ext uri="{BB962C8B-B14F-4D97-AF65-F5344CB8AC3E}">
        <p14:creationId xmlns:p14="http://schemas.microsoft.com/office/powerpoint/2010/main" val="2540406677"/>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200400" cy="3232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Through the years,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the wind has left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its contribution,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carving the most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beautiful forms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in the mountains of</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calcareous rock.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10814737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378618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Petra was utilized for the final scene of the movies Indiana Jones and The Last Crusade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27220561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8"/>
                                            </p:txEl>
                                          </p:spTgt>
                                        </p:tgtEl>
                                        <p:attrNameLst>
                                          <p:attrName>style.visibility</p:attrName>
                                        </p:attrNameLst>
                                      </p:cBhvr>
                                      <p:to>
                                        <p:strVal val="visible"/>
                                      </p:to>
                                    </p:set>
                                    <p:animEffect transition="in" filter="fade">
                                      <p:cBhvr>
                                        <p:cTn id="7" dur="2000"/>
                                        <p:tgtEl>
                                          <p:spTgt spid="34826">
                                            <p:txEl>
                                              <p:charRg st="21" end="3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ＭＳ Ｐゴシック" charset="0"/>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ＭＳ Ｐゴシック" charset="0"/>
            </a:endParaRPr>
          </a:p>
        </p:txBody>
      </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7269" t="6759" r="10362" b="27836"/>
          <a:stretch/>
        </p:blipFill>
        <p:spPr>
          <a:xfrm rot="5400000">
            <a:off x="-763827" y="1416795"/>
            <a:ext cx="5702959" cy="4226108"/>
          </a:xfrm>
          <a:prstGeom prst="rect">
            <a:avLst/>
          </a:prstGeom>
        </p:spPr>
      </p:pic>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Arial"/>
                <a:ea typeface="ＭＳ Ｐゴシック" charset="0"/>
                <a:cs typeface="Arial"/>
              </a:rPr>
              <a:t>Obadiah</a:t>
            </a:r>
          </a:p>
        </p:txBody>
      </p:sp>
      <p:sp>
        <p:nvSpPr>
          <p:cNvPr id="7" name="TextBox 3"/>
          <p:cNvSpPr txBox="1">
            <a:spLocks noChangeArrowheads="1"/>
          </p:cNvSpPr>
          <p:nvPr/>
        </p:nvSpPr>
        <p:spPr bwMode="auto">
          <a:xfrm>
            <a:off x="3255036" y="2401887"/>
            <a:ext cx="5888964" cy="224676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036638" marR="0" lvl="0" indent="-1036638" algn="l"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rial" charset="0"/>
                <a:ea typeface="ＭＳ Ｐゴシック" charset="0"/>
              </a:rPr>
              <a:t>Verses</a:t>
            </a:r>
          </a:p>
          <a:p>
            <a:pPr marL="1036638" marR="0" lvl="0" indent="-10366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dom's doom is prophesied</a:t>
            </a:r>
          </a:p>
          <a:p>
            <a:pPr marL="1036638" marR="0" lvl="0" indent="-10366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10-14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ins of the Edomites</a:t>
            </a:r>
          </a:p>
          <a:p>
            <a:pPr marL="1036638" marR="0" lvl="0" indent="-10366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15-16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ccountability of all nations</a:t>
            </a:r>
          </a:p>
          <a:p>
            <a:pPr marL="1036638" marR="0" lvl="0" indent="-1036638"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17-21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2800" b="0" i="0" u="none" strike="noStrike" kern="1200" cap="none" spc="0" normalizeH="0" baseline="0" noProof="0" dirty="0">
                <a:ln>
                  <a:noFill/>
                </a:ln>
                <a:solidFill>
                  <a:prstClr val="black"/>
                </a:solidFill>
                <a:effectLst/>
                <a:uLnTx/>
                <a:uFillTx/>
                <a:latin typeface="Arial" charset="0"/>
                <a:ea typeface="ＭＳ Ｐゴシック" charset="0"/>
              </a:rPr>
              <a:t>ltimate restoration of Israel</a:t>
            </a:r>
          </a:p>
        </p:txBody>
      </p:sp>
    </p:spTree>
    <p:extLst>
      <p:ext uri="{BB962C8B-B14F-4D97-AF65-F5344CB8AC3E}">
        <p14:creationId xmlns:p14="http://schemas.microsoft.com/office/powerpoint/2010/main" val="183212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134938" y="2997200"/>
            <a:ext cx="3065462"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Note the details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 in the interior carvings </a:t>
            </a:r>
          </a:p>
        </p:txBody>
      </p:sp>
    </p:spTree>
    <p:extLst>
      <p:ext uri="{BB962C8B-B14F-4D97-AF65-F5344CB8AC3E}">
        <p14:creationId xmlns:p14="http://schemas.microsoft.com/office/powerpoint/2010/main" val="337033666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The colors in the stones are natural. </a:t>
            </a:r>
          </a:p>
        </p:txBody>
      </p:sp>
    </p:spTree>
    <p:extLst>
      <p:ext uri="{BB962C8B-B14F-4D97-AF65-F5344CB8AC3E}">
        <p14:creationId xmlns:p14="http://schemas.microsoft.com/office/powerpoint/2010/main" val="266872657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3796">
                                            <p:txEl>
                                              <p:charRg st="39" end="39"/>
                                            </p:txEl>
                                          </p:spTgt>
                                        </p:tgtEl>
                                        <p:attrNameLst>
                                          <p:attrName>style.visibility</p:attrName>
                                        </p:attrNameLst>
                                      </p:cBhvr>
                                      <p:to>
                                        <p:strVal val="visible"/>
                                      </p:to>
                                    </p:set>
                                    <p:animEffect transition="in" filter="fade">
                                      <p:cBhvr>
                                        <p:cTn id="11" dur="2000"/>
                                        <p:tgtEl>
                                          <p:spTgt spid="33796">
                                            <p:txEl>
                                              <p:charRg st="39" end="3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83" name="Text Box 11"/>
          <p:cNvSpPr txBox="1">
            <a:spLocks noChangeArrowheads="1"/>
          </p:cNvSpPr>
          <p:nvPr/>
        </p:nvSpPr>
        <p:spPr bwMode="auto">
          <a:xfrm>
            <a:off x="0" y="2895600"/>
            <a:ext cx="9144000"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The natural colored geological composition of the sand is favorable for "natural paintings" such as these. </a:t>
            </a:r>
          </a:p>
        </p:txBody>
      </p:sp>
    </p:spTree>
    <p:extLst>
      <p:ext uri="{BB962C8B-B14F-4D97-AF65-F5344CB8AC3E}">
        <p14:creationId xmlns:p14="http://schemas.microsoft.com/office/powerpoint/2010/main" val="287956662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7135" name="Text Box 31"/>
          <p:cNvSpPr txBox="1">
            <a:spLocks noChangeArrowheads="1"/>
          </p:cNvSpPr>
          <p:nvPr/>
        </p:nvSpPr>
        <p:spPr bwMode="auto">
          <a:xfrm>
            <a:off x="0" y="6027738"/>
            <a:ext cx="9144000" cy="8302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These formations found in the walls of some mountains take one’s breath away!</a:t>
            </a:r>
          </a:p>
        </p:txBody>
      </p:sp>
    </p:spTree>
    <p:extLst>
      <p:ext uri="{BB962C8B-B14F-4D97-AF65-F5344CB8AC3E}">
        <p14:creationId xmlns:p14="http://schemas.microsoft.com/office/powerpoint/2010/main" val="289366925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12001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The Nabateans also carved a sophisticated hydraulic system with tunnels and tanks of water to bring water to Petra</a:t>
            </a:r>
          </a:p>
        </p:txBody>
      </p:sp>
    </p:spTree>
    <p:extLst>
      <p:ext uri="{BB962C8B-B14F-4D97-AF65-F5344CB8AC3E}">
        <p14:creationId xmlns:p14="http://schemas.microsoft.com/office/powerpoint/2010/main" val="1085259044"/>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963"/>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This theater, in Greek-Roman style, sat 4,000 spectators.  </a:t>
            </a:r>
          </a:p>
        </p:txBody>
      </p:sp>
    </p:spTree>
    <p:extLst>
      <p:ext uri="{BB962C8B-B14F-4D97-AF65-F5344CB8AC3E}">
        <p14:creationId xmlns:p14="http://schemas.microsoft.com/office/powerpoint/2010/main" val="1422876611"/>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415448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In AD 551 a second great earthquake destroyed almost all the city, so Petra was never again inhabited.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854077549"/>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132397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Jordan’s City of Petra is one of the 7 New Wonders of the World</a:t>
            </a:r>
          </a:p>
        </p:txBody>
      </p:sp>
    </p:spTree>
    <p:extLst>
      <p:ext uri="{BB962C8B-B14F-4D97-AF65-F5344CB8AC3E}">
        <p14:creationId xmlns:p14="http://schemas.microsoft.com/office/powerpoint/2010/main" val="1602118112"/>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a:t>
            </a:r>
            <a:r>
              <a:rPr lang="en-US" sz="3600" b="1">
                <a:effectLst>
                  <a:glow rad="127000">
                    <a:schemeClr val="tx1"/>
                  </a:glow>
                </a:effectLst>
                <a:latin typeface="Arial" charset="0"/>
                <a:ea typeface="ＭＳ Ｐゴシック" charset="0"/>
                <a:cs typeface="ＭＳ Ｐゴシック" charset="0"/>
              </a:rPr>
              <a:t>down,” declares </a:t>
            </a:r>
            <a:r>
              <a:rPr lang="en-US" sz="3600" b="1" dirty="0">
                <a:effectLst>
                  <a:glow rad="127000">
                    <a:schemeClr val="tx1"/>
                  </a:glow>
                </a:effectLst>
                <a:latin typeface="Arial" charset="0"/>
                <a:ea typeface="ＭＳ Ｐゴシック" charset="0"/>
                <a:cs typeface="ＭＳ Ｐゴシック" charset="0"/>
              </a:rPr>
              <a:t>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Obadiah 4 (</a:t>
            </a:r>
            <a:r>
              <a:rPr lang="en-US" sz="2400" b="1" dirty="0">
                <a:solidFill>
                  <a:srgbClr val="FFFFFF"/>
                </a:solidFill>
                <a:effectLst>
                  <a:glow rad="127000">
                    <a:srgbClr val="000000"/>
                  </a:glow>
                </a:effectLst>
                <a:latin typeface="Arial" charset="0"/>
                <a:ea typeface="ＭＳ Ｐゴシック" charset="0"/>
                <a:cs typeface="ＭＳ Ｐゴシック" charset="0"/>
              </a:rPr>
              <a:t>NIV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28191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Though you soar like the eagle</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and make your nest among the stars,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from there I will bring you down,”		declares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(Obadiah 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22292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cs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cs typeface="ＭＳ Ｐゴシック" charset="0"/>
              </a:rPr>
              <a:t>BE HUMBLE</a:t>
            </a: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en-US" b="1" i="0">
                <a:solidFill>
                  <a:schemeClr val="accent2">
                    <a:lumMod val="20000"/>
                    <a:lumOff val="80000"/>
                  </a:schemeClr>
                </a:solidFill>
                <a:latin typeface="Arial" charset="0"/>
                <a:ea typeface="Geneva" charset="0"/>
                <a:cs typeface="Geneva" charset="0"/>
              </a:rPr>
              <a:t>OBADIAH</a:t>
            </a:r>
          </a:p>
        </p:txBody>
      </p:sp>
      <p:sp>
        <p:nvSpPr>
          <p:cNvPr id="3" name="Rectangle 2">
            <a:extLst>
              <a:ext uri="{FF2B5EF4-FFF2-40B4-BE49-F238E27FC236}">
                <a16:creationId xmlns:a16="http://schemas.microsoft.com/office/drawing/2014/main" id="{F5852459-5925-EFE3-E94D-B2139601FF7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70814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thieves came at night and robbed you (what a disaster awaits you!), they would not take everything. Those who harvest grapes always leave a few for the poor. But your enemies will wipe you out completely!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0683717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Every nook and cranny of Edom will be searched and looted. Every treasure will be found and taken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Tree>
    <p:extLst>
      <p:ext uri="{BB962C8B-B14F-4D97-AF65-F5344CB8AC3E}">
        <p14:creationId xmlns:p14="http://schemas.microsoft.com/office/powerpoint/2010/main" val="31299164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25401"/>
            <a:ext cx="9144000" cy="3403599"/>
          </a:xfrm>
          <a:noFill/>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All your allies will turn against you. They will help to chase you from your land. They will promise you peace while plotting to deceive and destroy you. Your trusted friends will set traps for you, and you won</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t even know about it</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(Obadiah 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8575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469"/>
            <a:ext cx="4355976" cy="6828531"/>
          </a:xfrm>
          <a:solidFill>
            <a:srgbClr val="000000"/>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"'At that time not a single wise person will be left in the whole land of Edom,' says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'For on the mountains of Edom I will destroy everyone who has understanding'"</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8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471178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mightiest warriors of Teman will be terrified, and everyone on the mountains of Edom will be cut down in the slaughter"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7127137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Because of the violence against your brother Jacob, you will be covered with shame; you will be destroyed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10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91684082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504" y="2616200"/>
            <a:ext cx="2686496" cy="4365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d's Breath Publications » GOD'S DISCIPLINE THROUGH SHISHAK OF EGYPT">
            <a:extLst>
              <a:ext uri="{FF2B5EF4-FFF2-40B4-BE49-F238E27FC236}">
                <a16:creationId xmlns:a16="http://schemas.microsoft.com/office/drawing/2014/main" id="{5C530E1F-C4A6-F86E-9B13-1DB6E18C6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616200"/>
            <a:ext cx="6350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751459"/>
          </a:xfrm>
          <a:solidFill>
            <a:srgbClr val="000000"/>
          </a:solidFill>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On the day you stood aloof while strangers carried off his wealth and foreigners entered his gates and cast lots for Jerusalem, you were like one of them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(Obadiah 11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3347864" y="5877272"/>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Shishak</a:t>
            </a:r>
          </a:p>
        </p:txBody>
      </p:sp>
    </p:spTree>
    <p:extLst>
      <p:ext uri="{BB962C8B-B14F-4D97-AF65-F5344CB8AC3E}">
        <p14:creationId xmlns:p14="http://schemas.microsoft.com/office/powerpoint/2010/main" val="313230008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6084168" cy="6567883"/>
          </a:xfrm>
          <a:solidFill>
            <a:srgbClr val="000000"/>
          </a:solidFill>
          <a:effectLst>
            <a:outerShdw blurRad="63500" dist="35921" dir="2700000" algn="ctr" rotWithShape="0">
              <a:schemeClr val="tx2">
                <a:alpha val="74998"/>
              </a:schemeClr>
            </a:outerShdw>
          </a:effectLst>
        </p:spPr>
        <p:txBody>
          <a:bodyPr anchor="ctr"/>
          <a:lstStyle/>
          <a:p>
            <a:pPr algn="l"/>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But when Rehoboam was firmly established and strong, he abandoned the Law of the L</a:t>
            </a:r>
            <a:r>
              <a:rPr lang="en-US" sz="2400" b="1" dirty="0">
                <a:latin typeface="Arial" panose="020B0604020202020204" pitchFamily="34" charset="0"/>
              </a:rPr>
              <a:t>ORD</a:t>
            </a:r>
            <a:r>
              <a:rPr lang="en-US" sz="2800" b="1" dirty="0">
                <a:latin typeface="Arial" panose="020B0604020202020204" pitchFamily="34" charset="0"/>
              </a:rPr>
              <a:t>, and all Israel followed him in this sin. </a:t>
            </a:r>
            <a:r>
              <a:rPr lang="en-US" sz="2800" b="1" baseline="30000" dirty="0">
                <a:latin typeface="Arial" panose="020B0604020202020204" pitchFamily="34" charset="0"/>
              </a:rPr>
              <a:t>2 </a:t>
            </a:r>
            <a:r>
              <a:rPr lang="en-US" sz="2800" b="1" dirty="0">
                <a:latin typeface="Arial" panose="020B0604020202020204" pitchFamily="34" charset="0"/>
              </a:rPr>
              <a:t>Because they were unfaithful to the L</a:t>
            </a:r>
            <a:r>
              <a:rPr lang="en-US" sz="2400" b="1" dirty="0">
                <a:latin typeface="Arial" panose="020B0604020202020204" pitchFamily="34" charset="0"/>
              </a:rPr>
              <a:t>ORD</a:t>
            </a:r>
            <a:r>
              <a:rPr lang="en-US" sz="2800" b="1" dirty="0">
                <a:latin typeface="Arial" panose="020B0604020202020204" pitchFamily="34" charset="0"/>
              </a:rPr>
              <a:t>, </a:t>
            </a:r>
            <a:r>
              <a:rPr lang="en-US" sz="2800" b="1" dirty="0">
                <a:solidFill>
                  <a:srgbClr val="FFFF00"/>
                </a:solidFill>
                <a:latin typeface="Arial" panose="020B0604020202020204" pitchFamily="34" charset="0"/>
              </a:rPr>
              <a:t>King Shishak of Egypt came up and attacked Jerusalem in the fifth year of King Rehoboam’s reign</a:t>
            </a:r>
            <a:r>
              <a:rPr lang="en-US" sz="2800" b="1" dirty="0">
                <a:latin typeface="Arial" panose="020B0604020202020204" pitchFamily="34" charset="0"/>
              </a:rPr>
              <a:t>. </a:t>
            </a:r>
            <a:r>
              <a:rPr lang="en-US" sz="2800" b="1" baseline="30000" dirty="0">
                <a:latin typeface="Arial" panose="020B0604020202020204" pitchFamily="34" charset="0"/>
              </a:rPr>
              <a:t>3 </a:t>
            </a:r>
            <a:r>
              <a:rPr lang="en-US" sz="2800" b="1" dirty="0">
                <a:latin typeface="Arial" panose="020B0604020202020204" pitchFamily="34" charset="0"/>
              </a:rPr>
              <a:t>He came with 1,200 chariots, 60,000 horses, and a countless army of foot soldiers, including Libyans, Sukkites, and Ethiopians" (2 Chron 12:1-3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1267628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pPr algn="r"/>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Shishak conquered Judah’s fortified towns and then advanced to attack Jerusalem. </a:t>
            </a:r>
            <a:r>
              <a:rPr lang="en-US" sz="2800" b="1" baseline="30000" dirty="0">
                <a:latin typeface="Arial" panose="020B0604020202020204" pitchFamily="34" charset="0"/>
              </a:rPr>
              <a:t>5 </a:t>
            </a:r>
            <a:r>
              <a:rPr lang="en-US" sz="2800" b="1" dirty="0">
                <a:latin typeface="Arial" panose="020B0604020202020204" pitchFamily="34" charset="0"/>
              </a:rPr>
              <a:t>The prophet Shemaiah then met with Rehoboam and Judah’s leaders, who had all fled to Jerusalem because of Shishak. Shemaiah told them, 'This is what the L</a:t>
            </a:r>
            <a:r>
              <a:rPr lang="en-US" sz="2400" b="1" dirty="0">
                <a:latin typeface="Arial" panose="020B0604020202020204" pitchFamily="34" charset="0"/>
              </a:rPr>
              <a:t>ORD</a:t>
            </a:r>
            <a:r>
              <a:rPr lang="en-US" sz="2800" b="1" dirty="0">
                <a:latin typeface="Arial" panose="020B0604020202020204" pitchFamily="34" charset="0"/>
              </a:rPr>
              <a:t> says: You have abandoned me, so I am abandoning you to Shishak.' </a:t>
            </a:r>
            <a:r>
              <a:rPr lang="en-US" sz="2800" b="1" baseline="30000" dirty="0">
                <a:latin typeface="Arial" panose="020B0604020202020204" pitchFamily="34" charset="0"/>
              </a:rPr>
              <a:t>6 </a:t>
            </a:r>
            <a:r>
              <a:rPr lang="en-US" sz="2800" b="1" dirty="0">
                <a:latin typeface="Arial" panose="020B0604020202020204" pitchFamily="34" charset="0"/>
              </a:rPr>
              <a:t>Then </a:t>
            </a:r>
            <a:r>
              <a:rPr lang="en-US" sz="2800" b="1" dirty="0">
                <a:solidFill>
                  <a:srgbClr val="FFFF00"/>
                </a:solidFill>
                <a:latin typeface="Arial" panose="020B0604020202020204" pitchFamily="34" charset="0"/>
              </a:rPr>
              <a:t>the leaders of Israel and the king humbled themselves </a:t>
            </a:r>
            <a:r>
              <a:rPr lang="en-US" sz="2800" b="1" dirty="0">
                <a:latin typeface="Arial" panose="020B0604020202020204" pitchFamily="34" charset="0"/>
              </a:rPr>
              <a:t>and said, 'The L</a:t>
            </a:r>
            <a:r>
              <a:rPr lang="en-US" sz="2400" b="1" dirty="0">
                <a:latin typeface="Arial" panose="020B0604020202020204" pitchFamily="34" charset="0"/>
              </a:rPr>
              <a:t>ORD</a:t>
            </a:r>
            <a:r>
              <a:rPr lang="en-US" sz="2800" b="1" dirty="0">
                <a:latin typeface="Arial" panose="020B0604020202020204" pitchFamily="34" charset="0"/>
              </a:rPr>
              <a:t> is right in doing this to us!'" (2 Chron 12:4-6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23513256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When the L</a:t>
            </a:r>
            <a:r>
              <a:rPr lang="en-US" sz="2400" b="1" dirty="0">
                <a:latin typeface="Arial" panose="020B0604020202020204" pitchFamily="34" charset="0"/>
              </a:rPr>
              <a:t>ORD</a:t>
            </a:r>
            <a:r>
              <a:rPr lang="en-US" sz="2800" b="1" dirty="0">
                <a:latin typeface="Arial" panose="020B0604020202020204" pitchFamily="34" charset="0"/>
              </a:rPr>
              <a:t> saw their change of heart, he gave this message to Shemaiah: 'Since the people have humbled themselves, I will not completely destroy them and will soon give them some relief. </a:t>
            </a:r>
            <a:r>
              <a:rPr lang="en-US" sz="2800" b="1" dirty="0">
                <a:solidFill>
                  <a:srgbClr val="FFFF00"/>
                </a:solidFill>
                <a:latin typeface="Arial" panose="020B0604020202020204" pitchFamily="34" charset="0"/>
              </a:rPr>
              <a:t>I will not use Shishak to pour out my anger on Jerusalem. </a:t>
            </a:r>
            <a:br>
              <a:rPr lang="en-US" sz="2800" b="1" dirty="0">
                <a:latin typeface="Arial" panose="020B0604020202020204" pitchFamily="34" charset="0"/>
              </a:rPr>
            </a:br>
            <a:br>
              <a:rPr lang="en-US" sz="2800" b="1" dirty="0">
                <a:latin typeface="Arial" panose="020B0604020202020204" pitchFamily="34" charset="0"/>
              </a:rPr>
            </a:br>
            <a:r>
              <a:rPr lang="en-US" sz="2800" b="1" baseline="30000" dirty="0">
                <a:latin typeface="Arial" panose="020B0604020202020204" pitchFamily="34" charset="0"/>
              </a:rPr>
              <a:t>8 </a:t>
            </a:r>
            <a:r>
              <a:rPr lang="en-US" sz="2800" b="1" dirty="0">
                <a:solidFill>
                  <a:srgbClr val="FFFF00"/>
                </a:solidFill>
                <a:latin typeface="Arial" panose="020B0604020202020204" pitchFamily="34" charset="0"/>
              </a:rPr>
              <a:t>But they will become his subjects</a:t>
            </a:r>
            <a:r>
              <a:rPr lang="en-US" sz="2800" b="1" dirty="0">
                <a:latin typeface="Arial" panose="020B0604020202020204" pitchFamily="34" charset="0"/>
              </a:rPr>
              <a:t>, so they will know the difference between serving me and serving earthly rulers'" </a:t>
            </a:r>
            <a:br>
              <a:rPr lang="en-US" sz="2800" b="1" dirty="0">
                <a:latin typeface="Arial" panose="020B0604020202020204" pitchFamily="34" charset="0"/>
              </a:rPr>
            </a:br>
            <a:r>
              <a:rPr lang="en-US" sz="2800" b="1" dirty="0">
                <a:latin typeface="Arial" panose="020B0604020202020204" pitchFamily="34" charset="0"/>
              </a:rPr>
              <a:t>(2 Chron 12:7-8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1126481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1466563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00"/>
                </a:solidFill>
                <a:latin typeface="Arial" panose="020B0604020202020204" pitchFamily="34" charset="0"/>
              </a:rPr>
              <a:t>So King Shishak of Egypt came up and attacked Jerusalem. He ransacked the treasuries </a:t>
            </a:r>
            <a:r>
              <a:rPr lang="en-US" sz="2800" b="1" dirty="0">
                <a:latin typeface="Arial" panose="020B0604020202020204" pitchFamily="34" charset="0"/>
              </a:rPr>
              <a:t>of the L</a:t>
            </a:r>
            <a:r>
              <a:rPr lang="en-US" sz="2400" b="1" dirty="0">
                <a:latin typeface="Arial" panose="020B0604020202020204" pitchFamily="34" charset="0"/>
              </a:rPr>
              <a:t>ORD</a:t>
            </a:r>
            <a:r>
              <a:rPr lang="en-US" sz="2800" b="1" dirty="0">
                <a:latin typeface="Arial" panose="020B0604020202020204" pitchFamily="34" charset="0"/>
              </a:rPr>
              <a:t>’s Temple and the royal palace; he stole everything, including all the gold shields Solomon had made" </a:t>
            </a:r>
            <a:br>
              <a:rPr lang="en-US" sz="2800" b="1" dirty="0">
                <a:latin typeface="Arial" panose="020B0604020202020204" pitchFamily="34" charset="0"/>
              </a:rPr>
            </a:br>
            <a:r>
              <a:rPr lang="en-US" sz="2800" b="1" dirty="0">
                <a:latin typeface="Arial" panose="020B0604020202020204" pitchFamily="34" charset="0"/>
              </a:rPr>
              <a:t>(2 Chron 12:9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effectLst>
                  <a:glow rad="127000">
                    <a:schemeClr val="tx1"/>
                  </a:glow>
                </a:effectLst>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130193749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Edom</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Excuse</a:t>
            </a:r>
          </a:p>
        </p:txBody>
      </p:sp>
      <p:sp>
        <p:nvSpPr>
          <p:cNvPr id="5" name="Rectangle 2"/>
          <p:cNvSpPr txBox="1">
            <a:spLocks noChangeArrowheads="1"/>
          </p:cNvSpPr>
          <p:nvPr/>
        </p:nvSpPr>
        <p:spPr bwMode="auto">
          <a:xfrm>
            <a:off x="5652120" y="188640"/>
            <a:ext cx="349188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latin typeface="Arial" charset="0"/>
                <a:ea typeface="ＭＳ Ｐゴシック" charset="0"/>
                <a:cs typeface="ＭＳ Ｐゴシック" charset="0"/>
              </a:rPr>
              <a:t>Am I my brother's keeper?</a:t>
            </a: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127019447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3923928" cy="6828531"/>
          </a:xfrm>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You should not look down on your brother</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the day of his misfortune, nor rejoice over the people of Judah</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in the day of their destruction,</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nor boast so much in the day of their trouble</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12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C0FB3D02-3467-1D65-F670-5C85DDA74B07}"/>
              </a:ext>
            </a:extLst>
          </p:cNvPr>
          <p:cNvGrpSpPr/>
          <p:nvPr/>
        </p:nvGrpSpPr>
        <p:grpSpPr>
          <a:xfrm>
            <a:off x="4003631" y="-387424"/>
            <a:ext cx="5896961" cy="6984776"/>
            <a:chOff x="5131093" y="-290229"/>
            <a:chExt cx="4549809" cy="5663445"/>
          </a:xfrm>
        </p:grpSpPr>
        <p:pic>
          <p:nvPicPr>
            <p:cNvPr id="2" name="Picture 1"/>
            <p:cNvPicPr>
              <a:picLocks noChangeAspect="1"/>
            </p:cNvPicPr>
            <p:nvPr/>
          </p:nvPicPr>
          <p:blipFill>
            <a:blip r:embed="rId3">
              <a:clrChange>
                <a:clrFrom>
                  <a:srgbClr val="000000"/>
                </a:clrFrom>
                <a:clrTo>
                  <a:srgbClr val="000000">
                    <a:alpha val="0"/>
                  </a:srgbClr>
                </a:clrTo>
              </a:clrChange>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5131093" y="0"/>
              <a:ext cx="4012908" cy="5373216"/>
            </a:xfrm>
            <a:prstGeom prst="rect">
              <a:avLst/>
            </a:prstGeom>
          </p:spPr>
        </p:pic>
        <p:sp>
          <p:nvSpPr>
            <p:cNvPr id="3" name="Oval 2">
              <a:extLst>
                <a:ext uri="{FF2B5EF4-FFF2-40B4-BE49-F238E27FC236}">
                  <a16:creationId xmlns:a16="http://schemas.microsoft.com/office/drawing/2014/main" id="{15A8B2B0-1E18-BCAE-0A51-651EFD258076}"/>
                </a:ext>
              </a:extLst>
            </p:cNvPr>
            <p:cNvSpPr/>
            <p:nvPr/>
          </p:nvSpPr>
          <p:spPr bwMode="auto">
            <a:xfrm>
              <a:off x="7308304" y="255146"/>
              <a:ext cx="1296144" cy="1296144"/>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850351F4-83F0-5FA1-BF89-199FEAE08BC5}"/>
                </a:ext>
              </a:extLst>
            </p:cNvPr>
            <p:cNvSpPr/>
            <p:nvPr/>
          </p:nvSpPr>
          <p:spPr bwMode="auto">
            <a:xfrm>
              <a:off x="7344105" y="-290229"/>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9A06F639-D285-1A9C-1B43-C00FD07529B0}"/>
                </a:ext>
              </a:extLst>
            </p:cNvPr>
            <p:cNvSpPr/>
            <p:nvPr/>
          </p:nvSpPr>
          <p:spPr bwMode="auto">
            <a:xfrm>
              <a:off x="7405750" y="89915"/>
              <a:ext cx="2275152" cy="2253882"/>
            </a:xfrm>
            <a:prstGeom prst="ellipse">
              <a:avLst/>
            </a:prstGeom>
            <a:solidFill>
              <a:srgbClr val="FDFD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 name="Rectangle 2">
            <a:extLst>
              <a:ext uri="{FF2B5EF4-FFF2-40B4-BE49-F238E27FC236}">
                <a16:creationId xmlns:a16="http://schemas.microsoft.com/office/drawing/2014/main" id="{61D6C50F-0468-3842-B24C-37A04BAAF9F7}"/>
              </a:ext>
            </a:extLst>
          </p:cNvPr>
          <p:cNvSpPr txBox="1">
            <a:spLocks noChangeArrowheads="1"/>
          </p:cNvSpPr>
          <p:nvPr/>
        </p:nvSpPr>
        <p:spPr bwMode="auto">
          <a:xfrm>
            <a:off x="6792190" y="55144"/>
            <a:ext cx="2360300" cy="24480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NEVER</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look down on others unless you're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HELPING THEM UP</a:t>
            </a:r>
          </a:p>
        </p:txBody>
      </p:sp>
    </p:spTree>
    <p:extLst>
      <p:ext uri="{BB962C8B-B14F-4D97-AF65-F5344CB8AC3E}">
        <p14:creationId xmlns:p14="http://schemas.microsoft.com/office/powerpoint/2010/main" val="22595868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should not march through the gates of my people in the day of their disaster, nor look down on them in their calamity in the day of their disaster, nor seize their wealth in the day of their disaster</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13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105273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You should not wait at the crossroads to cut down their fugitives,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nor hand over their survivors in the day of their trouble</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14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93113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defRPr/>
            </a:pPr>
            <a:r>
              <a:rPr lang="en-US" sz="3600" b="1" i="1" dirty="0">
                <a:solidFill>
                  <a:schemeClr val="bg1"/>
                </a:solidFill>
                <a:latin typeface="Arial"/>
                <a:cs typeface="Arial"/>
              </a:rPr>
              <a:t>"God resists </a:t>
            </a:r>
            <a:br>
              <a:rPr lang="en-US" sz="3600" b="1" i="1" dirty="0">
                <a:solidFill>
                  <a:schemeClr val="bg1"/>
                </a:solidFill>
                <a:latin typeface="Arial"/>
                <a:cs typeface="Arial"/>
              </a:rPr>
            </a:br>
            <a:r>
              <a:rPr lang="en-US" sz="3600" b="1" i="1" dirty="0">
                <a:solidFill>
                  <a:schemeClr val="bg1"/>
                </a:solidFill>
                <a:latin typeface="Arial"/>
                <a:cs typeface="Arial"/>
              </a:rPr>
              <a:t>the proud</a:t>
            </a:r>
            <a:r>
              <a:rPr lang="mr-IN" sz="3600" b="1" i="1" dirty="0">
                <a:solidFill>
                  <a:schemeClr val="bg1"/>
                </a:solidFill>
                <a:latin typeface="Arial"/>
                <a:cs typeface="Arial"/>
              </a:rPr>
              <a:t>…</a:t>
            </a:r>
            <a:endParaRPr lang="en-US" sz="3600" b="1" i="1" dirty="0">
              <a:solidFill>
                <a:schemeClr val="bg1"/>
              </a:solidFill>
              <a:latin typeface="Arial"/>
              <a:cs typeface="Arial"/>
            </a:endParaRPr>
          </a:p>
        </p:txBody>
      </p:sp>
      <p:sp>
        <p:nvSpPr>
          <p:cNvPr id="862212" name="Text Box 4"/>
          <p:cNvSpPr txBox="1">
            <a:spLocks noChangeArrowheads="1"/>
          </p:cNvSpPr>
          <p:nvPr/>
        </p:nvSpPr>
        <p:spPr bwMode="auto">
          <a:xfrm>
            <a:off x="4114800" y="6165304"/>
            <a:ext cx="5029200" cy="579438"/>
          </a:xfrm>
          <a:prstGeom prst="rect">
            <a:avLst/>
          </a:prstGeom>
          <a:noFill/>
          <a:ln>
            <a:noFill/>
          </a:ln>
          <a:effectLst/>
        </p:spPr>
        <p:txBody>
          <a:bodyPr>
            <a:spAutoFit/>
          </a:bodyPr>
          <a:lstStyle/>
          <a:p>
            <a:pPr algn="ctr">
              <a:defRPr/>
            </a:pPr>
            <a:r>
              <a:rPr lang="en-US" sz="3200" b="1" i="1">
                <a:solidFill>
                  <a:srgbClr val="FFFFFF"/>
                </a:solidFill>
                <a:latin typeface="Arial"/>
                <a:cs typeface="Arial"/>
              </a:rPr>
              <a:t>1 Peter 5:5b (NIV)</a:t>
            </a:r>
            <a:endParaRPr lang="en-US" sz="3200" b="1" i="1">
              <a:solidFill>
                <a:srgbClr val="000000"/>
              </a:solidFill>
              <a:effectLst>
                <a:outerShdw blurRad="38100" dist="38100" dir="2700000" algn="tl">
                  <a:srgbClr val="FFFFFF"/>
                </a:outerShdw>
              </a:effectLst>
              <a:latin typeface="Arial"/>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mr-IN" sz="3600" b="1" i="1" dirty="0">
                <a:solidFill>
                  <a:schemeClr val="bg1"/>
                </a:solidFill>
                <a:latin typeface="Arial"/>
                <a:cs typeface="Arial"/>
              </a:rPr>
              <a:t>…</a:t>
            </a:r>
            <a:r>
              <a:rPr lang="en-US" sz="3600" b="1" i="1" dirty="0">
                <a:solidFill>
                  <a:schemeClr val="bg1"/>
                </a:solidFill>
                <a:latin typeface="Arial"/>
                <a:cs typeface="Arial"/>
              </a:rPr>
              <a:t>but gives grace to the humble."</a:t>
            </a:r>
          </a:p>
        </p:txBody>
      </p:sp>
    </p:spTree>
    <p:extLst>
      <p:ext uri="{BB962C8B-B14F-4D97-AF65-F5344CB8AC3E}">
        <p14:creationId xmlns:p14="http://schemas.microsoft.com/office/powerpoint/2010/main" val="31942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1759" y="2802"/>
            <a:ext cx="9140263" cy="6855197"/>
            <a:chOff x="-31759" y="2802"/>
            <a:chExt cx="9140263" cy="6855197"/>
          </a:xfrm>
        </p:grpSpPr>
        <p:pic>
          <p:nvPicPr>
            <p:cNvPr id="7" name="Picture 6"/>
            <p:cNvPicPr>
              <a:picLocks noChangeAspect="1"/>
            </p:cNvPicPr>
            <p:nvPr/>
          </p:nvPicPr>
          <p:blipFill>
            <a:blip r:embed="rId2"/>
            <a:stretch>
              <a:fillRect/>
            </a:stretch>
          </p:blipFill>
          <p:spPr>
            <a:xfrm>
              <a:off x="-31759" y="2802"/>
              <a:ext cx="9140263" cy="6855197"/>
            </a:xfrm>
            <a:prstGeom prst="rect">
              <a:avLst/>
            </a:prstGeom>
          </p:spPr>
        </p:pic>
        <p:sp>
          <p:nvSpPr>
            <p:cNvPr id="4" name="Rectangle 3"/>
            <p:cNvSpPr/>
            <p:nvPr/>
          </p:nvSpPr>
          <p:spPr bwMode="auto">
            <a:xfrm>
              <a:off x="1115616" y="3789040"/>
              <a:ext cx="2952328" cy="172819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latin typeface="Times New Roman" charset="0"/>
                <a:ea typeface="ＭＳ Ｐゴシック" charset="0"/>
              </a:endParaRPr>
            </a:p>
          </p:txBody>
        </p:sp>
        <p:sp>
          <p:nvSpPr>
            <p:cNvPr id="9" name="Rectangle 8"/>
            <p:cNvSpPr/>
            <p:nvPr/>
          </p:nvSpPr>
          <p:spPr bwMode="auto">
            <a:xfrm>
              <a:off x="4716016" y="1484784"/>
              <a:ext cx="2952328" cy="1944216"/>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latin typeface="Times New Roman" charset="0"/>
                <a:ea typeface="ＭＳ Ｐゴシック" charset="0"/>
              </a:endParaRPr>
            </a:p>
          </p:txBody>
        </p:sp>
        <p:sp>
          <p:nvSpPr>
            <p:cNvPr id="10" name="Rectangle 9"/>
            <p:cNvSpPr/>
            <p:nvPr/>
          </p:nvSpPr>
          <p:spPr bwMode="auto">
            <a:xfrm rot="20093247">
              <a:off x="5580112" y="4941168"/>
              <a:ext cx="2952328" cy="1080120"/>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latin typeface="Times New Roman" charset="0"/>
                <a:ea typeface="ＭＳ Ｐゴシック" charset="0"/>
              </a:endParaRPr>
            </a:p>
          </p:txBody>
        </p:sp>
      </p:grpSp>
      <p:sp>
        <p:nvSpPr>
          <p:cNvPr id="861188" name="Text Box 4"/>
          <p:cNvSpPr txBox="1">
            <a:spLocks noChangeArrowheads="1"/>
          </p:cNvSpPr>
          <p:nvPr/>
        </p:nvSpPr>
        <p:spPr bwMode="auto">
          <a:xfrm>
            <a:off x="5714967" y="5301208"/>
            <a:ext cx="3419872" cy="579438"/>
          </a:xfrm>
          <a:prstGeom prst="rect">
            <a:avLst/>
          </a:prstGeom>
          <a:noFill/>
          <a:ln>
            <a:noFill/>
          </a:ln>
          <a:effectLst/>
        </p:spPr>
        <p:txBody>
          <a:bodyPr wrap="square">
            <a:spAutoFit/>
          </a:bodyPr>
          <a:lstStyle/>
          <a:p>
            <a:pPr>
              <a:defRPr/>
            </a:pPr>
            <a:r>
              <a:rPr lang="en-US" sz="3200" b="1">
                <a:solidFill>
                  <a:srgbClr val="FFFFFF"/>
                </a:solidFill>
                <a:latin typeface="Arial"/>
                <a:cs typeface="Arial"/>
              </a:rPr>
              <a:t>1 Peter 5:6</a:t>
            </a:r>
            <a:endParaRPr lang="en-US" sz="3200" b="1">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4788024" y="1556792"/>
            <a:ext cx="3672408" cy="1569660"/>
          </a:xfrm>
          <a:prstGeom prst="rect">
            <a:avLst/>
          </a:prstGeom>
          <a:noFill/>
          <a:ln>
            <a:noFill/>
          </a:ln>
          <a:effectLst/>
        </p:spPr>
        <p:txBody>
          <a:bodyPr wrap="square">
            <a:spAutoFit/>
          </a:bodyPr>
          <a:lstStyle/>
          <a:p>
            <a:pPr>
              <a:defRPr/>
            </a:pPr>
            <a:r>
              <a:rPr lang="mr-IN" sz="3200" b="1" i="1" dirty="0">
                <a:solidFill>
                  <a:srgbClr val="FFFFFF"/>
                </a:solidFill>
                <a:latin typeface="Arial"/>
                <a:cs typeface="Arial"/>
              </a:rPr>
              <a:t>…</a:t>
            </a:r>
            <a:r>
              <a:rPr lang="en-US" sz="3200" b="1" i="1" dirty="0">
                <a:solidFill>
                  <a:srgbClr val="FFFFFF"/>
                </a:solidFill>
                <a:latin typeface="Arial"/>
                <a:cs typeface="Arial"/>
              </a:rPr>
              <a:t>so that at the proper time he may exalt you."</a:t>
            </a:r>
          </a:p>
        </p:txBody>
      </p:sp>
      <p:sp>
        <p:nvSpPr>
          <p:cNvPr id="861187" name="Text Box 3"/>
          <p:cNvSpPr txBox="1">
            <a:spLocks noChangeArrowheads="1"/>
          </p:cNvSpPr>
          <p:nvPr/>
        </p:nvSpPr>
        <p:spPr bwMode="auto">
          <a:xfrm>
            <a:off x="0" y="3573016"/>
            <a:ext cx="4283968" cy="2062103"/>
          </a:xfrm>
          <a:prstGeom prst="rect">
            <a:avLst/>
          </a:prstGeom>
          <a:noFill/>
          <a:ln>
            <a:noFill/>
          </a:ln>
          <a:effectLst/>
        </p:spPr>
        <p:txBody>
          <a:bodyPr wrap="square">
            <a:spAutoFit/>
          </a:bodyPr>
          <a:lstStyle/>
          <a:p>
            <a:pPr algn="r">
              <a:defRPr/>
            </a:pPr>
            <a:r>
              <a:rPr lang="mr-IN" sz="3200" b="1" i="1" dirty="0">
                <a:solidFill>
                  <a:srgbClr val="FFFFFF"/>
                </a:solidFill>
                <a:latin typeface="Arial"/>
                <a:cs typeface="Arial"/>
              </a:rPr>
              <a:t>"</a:t>
            </a:r>
            <a:r>
              <a:rPr lang="en-US" sz="3200" b="1" i="1" dirty="0">
                <a:solidFill>
                  <a:srgbClr val="FFFFFF"/>
                </a:solidFill>
                <a:latin typeface="Arial"/>
                <a:cs typeface="Arial"/>
              </a:rPr>
              <a:t>Humble yourselves, therefore, under the mighty hand of God</a:t>
            </a:r>
            <a:r>
              <a:rPr lang="mr-IN" sz="3200" b="1" i="1" dirty="0">
                <a:solidFill>
                  <a:srgbClr val="FFFFFF"/>
                </a:solidFill>
                <a:latin typeface="Arial"/>
                <a:cs typeface="Arial"/>
              </a:rPr>
              <a:t>…</a:t>
            </a:r>
            <a:endParaRPr lang="en-US" sz="3200" b="1" i="1" dirty="0">
              <a:solidFill>
                <a:srgbClr val="FFFFFF"/>
              </a:solidFill>
              <a:latin typeface="Arial"/>
              <a:cs typeface="Arial"/>
            </a:endParaRPr>
          </a:p>
        </p:txBody>
      </p:sp>
    </p:spTree>
    <p:extLst>
      <p:ext uri="{BB962C8B-B14F-4D97-AF65-F5344CB8AC3E}">
        <p14:creationId xmlns:p14="http://schemas.microsoft.com/office/powerpoint/2010/main" val="8430794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checkerboard(across)">
                                      <p:cBhvr>
                                        <p:cTn id="7" dur="500"/>
                                        <p:tgtEl>
                                          <p:spTgt spid="86118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861187"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D316E71-42EB-31B6-127C-2C7C2D23B35A}"/>
              </a:ext>
            </a:extLst>
          </p:cNvPr>
          <p:cNvGrpSpPr/>
          <p:nvPr/>
        </p:nvGrpSpPr>
        <p:grpSpPr>
          <a:xfrm>
            <a:off x="539552" y="-13581"/>
            <a:ext cx="8038681" cy="6858000"/>
            <a:chOff x="539552" y="-13581"/>
            <a:chExt cx="8038681" cy="685800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5" name="Rectangle 4">
              <a:extLst>
                <a:ext uri="{FF2B5EF4-FFF2-40B4-BE49-F238E27FC236}">
                  <a16:creationId xmlns:a16="http://schemas.microsoft.com/office/drawing/2014/main" id="{AFAB8458-A451-5648-CA29-7CF15388956A}"/>
                </a:ext>
              </a:extLst>
            </p:cNvPr>
            <p:cNvSpPr/>
            <p:nvPr/>
          </p:nvSpPr>
          <p:spPr bwMode="auto">
            <a:xfrm>
              <a:off x="3059832" y="404664"/>
              <a:ext cx="2880320" cy="1008112"/>
            </a:xfrm>
            <a:prstGeom prst="rect">
              <a:avLst/>
            </a:prstGeom>
            <a:solidFill>
              <a:srgbClr val="1D1D2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sp>
          <p:nvSpPr>
            <p:cNvPr id="6" name="Rectangle 5">
              <a:extLst>
                <a:ext uri="{FF2B5EF4-FFF2-40B4-BE49-F238E27FC236}">
                  <a16:creationId xmlns:a16="http://schemas.microsoft.com/office/drawing/2014/main" id="{68656BCC-0A02-917F-CC70-C17F1A035375}"/>
                </a:ext>
              </a:extLst>
            </p:cNvPr>
            <p:cNvSpPr/>
            <p:nvPr/>
          </p:nvSpPr>
          <p:spPr bwMode="auto">
            <a:xfrm>
              <a:off x="1907704" y="5100706"/>
              <a:ext cx="5184576" cy="1280622"/>
            </a:xfrm>
            <a:prstGeom prst="rect">
              <a:avLst/>
            </a:prstGeom>
            <a:solidFill>
              <a:srgbClr val="1D1D2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1" charset="0"/>
              </a:endParaRPr>
            </a:p>
          </p:txBody>
        </p:sp>
      </p:grpSp>
      <p:sp>
        <p:nvSpPr>
          <p:cNvPr id="2" name="Title 1"/>
          <p:cNvSpPr>
            <a:spLocks noGrp="1"/>
          </p:cNvSpPr>
          <p:nvPr>
            <p:ph type="title" idx="4294967295"/>
          </p:nvPr>
        </p:nvSpPr>
        <p:spPr>
          <a:xfrm>
            <a:off x="0" y="404664"/>
            <a:ext cx="9144000" cy="1139825"/>
          </a:xfrm>
          <a:noFill/>
        </p:spPr>
        <p:txBody>
          <a:bodyPr/>
          <a:lstStyle/>
          <a:p>
            <a:pPr algn="l">
              <a:defRPr/>
            </a:pPr>
            <a:r>
              <a:rPr lang="en-US" sz="6000" b="1" dirty="0"/>
              <a:t>The Rainbow</a:t>
            </a:r>
          </a:p>
        </p:txBody>
      </p:sp>
      <p:sp>
        <p:nvSpPr>
          <p:cNvPr id="4" name="Title 1"/>
          <p:cNvSpPr txBox="1">
            <a:spLocks/>
          </p:cNvSpPr>
          <p:nvPr/>
        </p:nvSpPr>
        <p:spPr bwMode="auto">
          <a:xfrm>
            <a:off x="35808" y="4903136"/>
            <a:ext cx="91440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4000" b="1" dirty="0"/>
              <a:t>A PROMISE OF GOD, </a:t>
            </a:r>
            <a:br>
              <a:rPr lang="en-US" sz="4000" b="1" dirty="0"/>
            </a:br>
            <a:r>
              <a:rPr lang="en-US" sz="4000" b="1" dirty="0"/>
              <a:t>NOT A SYMBOL OF PRIDE</a:t>
            </a:r>
          </a:p>
        </p:txBody>
      </p:sp>
    </p:spTree>
    <p:extLst>
      <p:ext uri="{BB962C8B-B14F-4D97-AF65-F5344CB8AC3E}">
        <p14:creationId xmlns:p14="http://schemas.microsoft.com/office/powerpoint/2010/main" val="34095798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en-US" sz="3600" b="1" i="1" dirty="0">
                <a:solidFill>
                  <a:srgbClr val="FFFFFF"/>
                </a:solidFill>
                <a:latin typeface="Arial"/>
                <a:cs typeface="Arial"/>
              </a:rPr>
              <a:t>The L</a:t>
            </a:r>
            <a:r>
              <a:rPr lang="en-US" sz="2800" b="1" i="1" dirty="0">
                <a:solidFill>
                  <a:srgbClr val="FFFFFF"/>
                </a:solidFill>
                <a:latin typeface="Arial"/>
                <a:cs typeface="Arial"/>
              </a:rPr>
              <a:t>ORD</a:t>
            </a:r>
            <a:r>
              <a:rPr lang="en-US" sz="3600" b="1" i="1" dirty="0">
                <a:solidFill>
                  <a:srgbClr val="FFFFFF"/>
                </a:solidFill>
                <a:latin typeface="Arial"/>
                <a:cs typeface="Arial"/>
              </a:rPr>
              <a:t> detests all the proud of heart. Be sure of this: They will not go unpunished.</a:t>
            </a:r>
            <a:r>
              <a:rPr lang="mr-IN" sz="3600" b="1" i="1" dirty="0">
                <a:solidFill>
                  <a:srgbClr val="FFFFFF"/>
                </a:solidFill>
                <a:latin typeface="Arial"/>
                <a:cs typeface="Arial"/>
              </a:rPr>
              <a:t>"</a:t>
            </a:r>
            <a:endParaRPr lang="en-US" sz="3600" b="1" i="1" dirty="0">
              <a:solidFill>
                <a:srgbClr val="FFFFFF"/>
              </a:solidFill>
              <a:latin typeface="Arial"/>
              <a:cs typeface="Arial"/>
            </a:endParaRPr>
          </a:p>
          <a:p>
            <a:pPr algn="ctr">
              <a:defRPr/>
            </a:pPr>
            <a:endParaRPr lang="en-US" sz="3600" b="1" i="1" dirty="0">
              <a:solidFill>
                <a:srgbClr val="FFFFFF"/>
              </a:solidFill>
              <a:latin typeface="Arial"/>
              <a:cs typeface="Arial"/>
            </a:endParaRPr>
          </a:p>
        </p:txBody>
      </p:sp>
      <p:sp>
        <p:nvSpPr>
          <p:cNvPr id="2" name="Title 1"/>
          <p:cNvSpPr>
            <a:spLocks noGrp="1"/>
          </p:cNvSpPr>
          <p:nvPr>
            <p:ph type="title" idx="4294967295"/>
          </p:nvPr>
        </p:nvSpPr>
        <p:spPr>
          <a:xfrm>
            <a:off x="3239344" y="6074132"/>
            <a:ext cx="5904656" cy="523220"/>
          </a:xfrm>
          <a:noFill/>
          <a:ln>
            <a:noFill/>
          </a:ln>
          <a:effectLst>
            <a:outerShdw blurRad="63500" dist="38099" dir="2700000" algn="ctr" rotWithShape="0">
              <a:schemeClr val="tx1">
                <a:alpha val="74998"/>
              </a:schemeClr>
            </a:outerShdw>
          </a:effectLst>
        </p:spPr>
        <p:txBody>
          <a:bodyPr wrap="square">
            <a:spAutoFit/>
          </a:bodyPr>
          <a:lstStyle/>
          <a:p>
            <a:pPr algn="l"/>
            <a:r>
              <a:rPr lang="en-US" sz="2800" b="1" kern="1200">
                <a:solidFill>
                  <a:srgbClr val="FFFFFF"/>
                </a:solidFill>
                <a:latin typeface="Arial"/>
                <a:ea typeface="ＭＳ Ｐゴシック" charset="0"/>
                <a:cs typeface="Arial"/>
              </a:rPr>
              <a:t>Proverbs 16:5 (NIV)</a:t>
            </a:r>
          </a:p>
        </p:txBody>
      </p:sp>
    </p:spTree>
    <p:extLst>
      <p:ext uri="{BB962C8B-B14F-4D97-AF65-F5344CB8AC3E}">
        <p14:creationId xmlns:p14="http://schemas.microsoft.com/office/powerpoint/2010/main" val="8348195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899592" y="-2115616"/>
            <a:ext cx="73914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i="1">
                <a:solidFill>
                  <a:srgbClr val="FFFFFF"/>
                </a:solidFill>
                <a:cs typeface="Arial" charset="0"/>
              </a:rPr>
              <a:t>Pride goes before destruction, </a:t>
            </a:r>
          </a:p>
          <a:p>
            <a:pPr>
              <a:defRPr/>
            </a:pPr>
            <a:r>
              <a:rPr lang="en-US" sz="4000" b="1" i="1">
                <a:solidFill>
                  <a:srgbClr val="FFFFFF"/>
                </a:solidFill>
                <a:cs typeface="Arial" charset="0"/>
              </a:rPr>
              <a:t>a haughty spirit before a fall. </a:t>
            </a:r>
          </a:p>
          <a:p>
            <a:pPr algn="ctr">
              <a:defRPr/>
            </a:pPr>
            <a:endParaRPr lang="en-US" sz="4000" b="1" i="1">
              <a:solidFill>
                <a:srgbClr val="FFFFFF"/>
              </a:solidFill>
              <a:cs typeface="Arial" charset="0"/>
            </a:endParaRPr>
          </a:p>
          <a:p>
            <a:pPr algn="ctr">
              <a:defRPr/>
            </a:pPr>
            <a:endParaRPr lang="en-US" sz="4000" b="1" i="1">
              <a:solidFill>
                <a:srgbClr val="FFFFFF"/>
              </a:solidFill>
            </a:endParaRPr>
          </a:p>
        </p:txBody>
      </p:sp>
      <p:sp>
        <p:nvSpPr>
          <p:cNvPr id="858116" name="Text Box 4"/>
          <p:cNvSpPr txBox="1">
            <a:spLocks noChangeArrowheads="1"/>
          </p:cNvSpPr>
          <p:nvPr/>
        </p:nvSpPr>
        <p:spPr bwMode="auto">
          <a:xfrm>
            <a:off x="4092452" y="7245424"/>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a:solidFill>
                  <a:srgbClr val="FFFFFF"/>
                </a:solidFill>
              </a:rPr>
              <a:t>Proverbs 16:18 (NIV)</a:t>
            </a:r>
            <a:endParaRPr lang="en-US" sz="3200" b="1">
              <a:solidFill>
                <a:srgbClr val="000000"/>
              </a:solidFill>
              <a:effectLst>
                <a:outerShdw blurRad="38100" dist="38100" dir="2700000" algn="tl">
                  <a:srgbClr val="FFFFFF"/>
                </a:outerShdw>
              </a:effectLst>
            </a:endParaRPr>
          </a:p>
        </p:txBody>
      </p:sp>
      <p:sp>
        <p:nvSpPr>
          <p:cNvPr id="3" name="Title 2"/>
          <p:cNvSpPr>
            <a:spLocks noGrp="1"/>
          </p:cNvSpPr>
          <p:nvPr>
            <p:ph type="title" idx="4294967295"/>
          </p:nvPr>
        </p:nvSpPr>
        <p:spPr>
          <a:xfrm>
            <a:off x="107504" y="44624"/>
            <a:ext cx="8856984" cy="1728192"/>
          </a:xfrm>
          <a:solidFill>
            <a:srgbClr val="CDFFFF"/>
          </a:solidFill>
        </p:spPr>
        <p:txBody>
          <a:bodyPr/>
          <a:lstStyle/>
          <a:p>
            <a:r>
              <a:rPr lang="en-US" sz="3600" b="1" dirty="0">
                <a:latin typeface="Arial"/>
                <a:cs typeface="Arial"/>
              </a:rPr>
              <a:t>"Pride goes before destruction and a haughty spirit before a fall."</a:t>
            </a:r>
          </a:p>
        </p:txBody>
      </p:sp>
      <p:sp>
        <p:nvSpPr>
          <p:cNvPr id="6" name="Title 2"/>
          <p:cNvSpPr txBox="1">
            <a:spLocks/>
          </p:cNvSpPr>
          <p:nvPr/>
        </p:nvSpPr>
        <p:spPr bwMode="auto">
          <a:xfrm>
            <a:off x="5652120" y="1628800"/>
            <a:ext cx="3491880" cy="576064"/>
          </a:xfrm>
          <a:prstGeom prst="rect">
            <a:avLst/>
          </a:prstGeom>
          <a:solidFill>
            <a:srgbClr val="CD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r>
              <a:rPr lang="en-US" sz="3200" b="1" i="1">
                <a:latin typeface="Arial"/>
                <a:cs typeface="Arial"/>
              </a:rPr>
              <a:t>Proverbs 16:18</a:t>
            </a:r>
          </a:p>
        </p:txBody>
      </p:sp>
    </p:spTree>
    <p:extLst>
      <p:ext uri="{BB962C8B-B14F-4D97-AF65-F5344CB8AC3E}">
        <p14:creationId xmlns:p14="http://schemas.microsoft.com/office/powerpoint/2010/main" val="30252055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To Whom the Prophets Ministered</a:t>
            </a: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Judah</a:t>
            </a: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Israel</a:t>
            </a: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Aram</a:t>
            </a:r>
          </a:p>
        </p:txBody>
      </p:sp>
      <p:sp>
        <p:nvSpPr>
          <p:cNvPr id="15" name="Text Box 6"/>
          <p:cNvSpPr txBox="1">
            <a:spLocks noChangeArrowheads="1"/>
          </p:cNvSpPr>
          <p:nvPr/>
        </p:nvSpPr>
        <p:spPr bwMode="auto">
          <a:xfrm>
            <a:off x="5354263" y="5828827"/>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Osaka" charset="0"/>
                <a:cs typeface="Arial"/>
              </a:rPr>
              <a:t>Phoenicia</a:t>
            </a: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Amos</a:t>
            </a:r>
          </a:p>
        </p:txBody>
      </p:sp>
      <p:sp>
        <p:nvSpPr>
          <p:cNvPr id="21" name="Text Box 4"/>
          <p:cNvSpPr txBox="1">
            <a:spLocks noChangeArrowheads="1"/>
          </p:cNvSpPr>
          <p:nvPr/>
        </p:nvSpPr>
        <p:spPr bwMode="auto">
          <a:xfrm>
            <a:off x="4661876" y="2589174"/>
            <a:ext cx="1497498"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Hosea</a:t>
            </a: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Osaka" charset="0"/>
                <a:cs typeface="Osaka" charset="0"/>
              </a:rPr>
              <a:t>Micah</a:t>
            </a: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rPr>
              <a:t>Isaiah</a:t>
            </a:r>
          </a:p>
        </p:txBody>
      </p:sp>
      <p:sp>
        <p:nvSpPr>
          <p:cNvPr id="25" name="Rectangle 8"/>
          <p:cNvSpPr>
            <a:spLocks noChangeArrowheads="1"/>
          </p:cNvSpPr>
          <p:nvPr/>
        </p:nvSpPr>
        <p:spPr bwMode="auto">
          <a:xfrm>
            <a:off x="5776716" y="636868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Osaka" charset="0"/>
                <a:cs typeface="Osaka" charset="0"/>
              </a:rPr>
              <a:t>Obadiah</a:t>
            </a: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Osaka" charset="0"/>
                <a:cs typeface="Osaka" charset="0"/>
              </a:rPr>
              <a:t>Zephaniah</a:t>
            </a: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Osaka" charset="0"/>
                <a:cs typeface="Osaka" charset="0"/>
              </a:rPr>
              <a:t>Jeremiah</a:t>
            </a: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rPr>
              <a:t>Habakkuk</a:t>
            </a: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Osaka" charset="0"/>
                <a:cs typeface="Osaka" charset="0"/>
              </a:rPr>
              <a:t>Nahum</a:t>
            </a: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Osaka" charset="0"/>
                <a:cs typeface="Osaka" charset="0"/>
              </a:rPr>
              <a:t>Ezekiel</a:t>
            </a: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Osaka" charset="0"/>
                <a:cs typeface="Osaka" charset="0"/>
              </a:rPr>
              <a:t>Malachi</a:t>
            </a: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Osaka" charset="0"/>
                <a:cs typeface="Osaka" charset="0"/>
              </a:rPr>
              <a:t>Daniel</a:t>
            </a: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90"/>
                </a:solidFill>
                <a:effectLst>
                  <a:glow rad="139700">
                    <a:srgbClr val="FFFFFF">
                      <a:alpha val="89000"/>
                    </a:srgbClr>
                  </a:glow>
                </a:effectLst>
                <a:uLnTx/>
                <a:uFillTx/>
                <a:latin typeface="Comic Sans MS" pitchFamily="-128" charset="0"/>
                <a:ea typeface="Osaka" charset="0"/>
                <a:cs typeface="Osaka" charset="0"/>
              </a:rPr>
              <a:t>Haggai</a:t>
            </a: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Osaka" charset="0"/>
                <a:cs typeface="Osaka" charset="0"/>
              </a:rPr>
              <a:t>Zechariah</a:t>
            </a: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Osaka" charset="0"/>
                <a:cs typeface="Osaka" charset="0"/>
              </a:rPr>
              <a:t>Joel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Osaka" charset="0"/>
                <a:cs typeface="Osaka" charset="0"/>
              </a:rPr>
              <a:t>Jonah</a:t>
            </a: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Osaka" charset="0"/>
                <a:cs typeface="Arial"/>
              </a:rPr>
              <a:t>Assyria</a:t>
            </a: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Osaka" charset="0"/>
              <a:cs typeface="Osaka" charset="0"/>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Osaka" charset="0"/>
                <a:cs typeface="Arial"/>
              </a:rPr>
              <a:t>Babylon &amp; Persia</a:t>
            </a: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Osaka" charset="0"/>
              <a:cs typeface="Osaka" charset="0"/>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Osaka" charset="0"/>
                <a:cs typeface="Osaka" charset="0"/>
              </a:rPr>
              <a:t>(Lamentations)</a:t>
            </a:r>
          </a:p>
        </p:txBody>
      </p:sp>
    </p:spTree>
    <p:extLst>
      <p:ext uri="{BB962C8B-B14F-4D97-AF65-F5344CB8AC3E}">
        <p14:creationId xmlns:p14="http://schemas.microsoft.com/office/powerpoint/2010/main" val="34988297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ea typeface="SimSun" charset="0"/>
            </a:endParaRPr>
          </a:p>
        </p:txBody>
      </p:sp>
      <p:sp>
        <p:nvSpPr>
          <p:cNvPr id="33894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38948" name="Group 219"/>
          <p:cNvGrpSpPr>
            <a:grpSpLocks/>
          </p:cNvGrpSpPr>
          <p:nvPr/>
        </p:nvGrpSpPr>
        <p:grpSpPr bwMode="auto">
          <a:xfrm>
            <a:off x="9525" y="1071563"/>
            <a:ext cx="9124950" cy="5781675"/>
            <a:chOff x="6" y="675"/>
            <a:chExt cx="5748" cy="3642"/>
          </a:xfrm>
        </p:grpSpPr>
        <p:grpSp>
          <p:nvGrpSpPr>
            <p:cNvPr id="338950" name="Group 176"/>
            <p:cNvGrpSpPr>
              <a:grpSpLocks/>
            </p:cNvGrpSpPr>
            <p:nvPr/>
          </p:nvGrpSpPr>
          <p:grpSpPr bwMode="auto">
            <a:xfrm>
              <a:off x="6" y="675"/>
              <a:ext cx="2856" cy="308"/>
              <a:chOff x="0" y="0"/>
              <a:chExt cx="1847" cy="403"/>
            </a:xfrm>
          </p:grpSpPr>
          <p:sp>
            <p:nvSpPr>
              <p:cNvPr id="339008" name="Rectangle 15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39009"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1" name="Group 178"/>
            <p:cNvGrpSpPr>
              <a:grpSpLocks/>
            </p:cNvGrpSpPr>
            <p:nvPr/>
          </p:nvGrpSpPr>
          <p:grpSpPr bwMode="auto">
            <a:xfrm>
              <a:off x="2862" y="675"/>
              <a:ext cx="2892" cy="308"/>
              <a:chOff x="1847" y="0"/>
              <a:chExt cx="1870" cy="403"/>
            </a:xfrm>
          </p:grpSpPr>
          <p:sp>
            <p:nvSpPr>
              <p:cNvPr id="339006" name="Rectangle 156"/>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39007"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2" name="Group 180"/>
            <p:cNvGrpSpPr>
              <a:grpSpLocks/>
            </p:cNvGrpSpPr>
            <p:nvPr/>
          </p:nvGrpSpPr>
          <p:grpSpPr bwMode="auto">
            <a:xfrm>
              <a:off x="6" y="983"/>
              <a:ext cx="2856" cy="353"/>
              <a:chOff x="0" y="403"/>
              <a:chExt cx="1847" cy="460"/>
            </a:xfrm>
          </p:grpSpPr>
          <p:sp>
            <p:nvSpPr>
              <p:cNvPr id="339004"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Keep people at arms length</a:t>
                </a:r>
              </a:p>
            </p:txBody>
          </p:sp>
          <p:sp>
            <p:nvSpPr>
              <p:cNvPr id="339005"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3" name="Group 182"/>
            <p:cNvGrpSpPr>
              <a:grpSpLocks/>
            </p:cNvGrpSpPr>
            <p:nvPr/>
          </p:nvGrpSpPr>
          <p:grpSpPr bwMode="auto">
            <a:xfrm>
              <a:off x="2862" y="983"/>
              <a:ext cx="2892" cy="353"/>
              <a:chOff x="1847" y="403"/>
              <a:chExt cx="1870" cy="460"/>
            </a:xfrm>
          </p:grpSpPr>
          <p:sp>
            <p:nvSpPr>
              <p:cNvPr id="339002"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Risk getting close to others/willing to take the risks of loving intimately</a:t>
                </a:r>
              </a:p>
            </p:txBody>
          </p:sp>
          <p:sp>
            <p:nvSpPr>
              <p:cNvPr id="339003"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4" name="Group 184"/>
            <p:cNvGrpSpPr>
              <a:grpSpLocks/>
            </p:cNvGrpSpPr>
            <p:nvPr/>
          </p:nvGrpSpPr>
          <p:grpSpPr bwMode="auto">
            <a:xfrm>
              <a:off x="6" y="1336"/>
              <a:ext cx="2856" cy="558"/>
              <a:chOff x="0" y="863"/>
              <a:chExt cx="1847" cy="729"/>
            </a:xfrm>
          </p:grpSpPr>
          <p:sp>
            <p:nvSpPr>
              <p:cNvPr id="339000"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Quick to blame others</a:t>
                </a:r>
              </a:p>
            </p:txBody>
          </p:sp>
          <p:sp>
            <p:nvSpPr>
              <p:cNvPr id="339001"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5" name="Group 186"/>
            <p:cNvGrpSpPr>
              <a:grpSpLocks/>
            </p:cNvGrpSpPr>
            <p:nvPr/>
          </p:nvGrpSpPr>
          <p:grpSpPr bwMode="auto">
            <a:xfrm>
              <a:off x="2862" y="1336"/>
              <a:ext cx="2892" cy="558"/>
              <a:chOff x="1847" y="863"/>
              <a:chExt cx="1870" cy="729"/>
            </a:xfrm>
          </p:grpSpPr>
          <p:sp>
            <p:nvSpPr>
              <p:cNvPr id="338998"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Accept personal responsibility – can see where </a:t>
                </a:r>
                <a:r>
                  <a:rPr kumimoji="0" lang="en-US" sz="2000" b="1" i="1"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they </a:t>
                </a: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were wrong</a:t>
                </a:r>
              </a:p>
            </p:txBody>
          </p:sp>
          <p:sp>
            <p:nvSpPr>
              <p:cNvPr id="338999"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6" name="Group 188"/>
            <p:cNvGrpSpPr>
              <a:grpSpLocks/>
            </p:cNvGrpSpPr>
            <p:nvPr/>
          </p:nvGrpSpPr>
          <p:grpSpPr bwMode="auto">
            <a:xfrm>
              <a:off x="6" y="1894"/>
              <a:ext cx="2856" cy="308"/>
              <a:chOff x="0" y="1592"/>
              <a:chExt cx="1847" cy="403"/>
            </a:xfrm>
          </p:grpSpPr>
          <p:sp>
            <p:nvSpPr>
              <p:cNvPr id="338996"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Unapproachable</a:t>
                </a:r>
              </a:p>
            </p:txBody>
          </p:sp>
          <p:sp>
            <p:nvSpPr>
              <p:cNvPr id="338997"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7" name="Group 190"/>
            <p:cNvGrpSpPr>
              <a:grpSpLocks/>
            </p:cNvGrpSpPr>
            <p:nvPr/>
          </p:nvGrpSpPr>
          <p:grpSpPr bwMode="auto">
            <a:xfrm>
              <a:off x="2862" y="1894"/>
              <a:ext cx="2892" cy="308"/>
              <a:chOff x="1847" y="1592"/>
              <a:chExt cx="1870" cy="403"/>
            </a:xfrm>
          </p:grpSpPr>
          <p:sp>
            <p:nvSpPr>
              <p:cNvPr id="338994"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Easy to be entreated</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38995"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8" name="Group 192"/>
            <p:cNvGrpSpPr>
              <a:grpSpLocks/>
            </p:cNvGrpSpPr>
            <p:nvPr/>
          </p:nvGrpSpPr>
          <p:grpSpPr bwMode="auto">
            <a:xfrm>
              <a:off x="6" y="2202"/>
              <a:ext cx="2856" cy="397"/>
              <a:chOff x="0" y="1995"/>
              <a:chExt cx="1847" cy="518"/>
            </a:xfrm>
          </p:grpSpPr>
          <p:sp>
            <p:nvSpPr>
              <p:cNvPr id="338992"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Defensive when criticized</a:t>
                </a:r>
              </a:p>
            </p:txBody>
          </p:sp>
          <p:sp>
            <p:nvSpPr>
              <p:cNvPr id="338993"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59" name="Group 194"/>
            <p:cNvGrpSpPr>
              <a:grpSpLocks/>
            </p:cNvGrpSpPr>
            <p:nvPr/>
          </p:nvGrpSpPr>
          <p:grpSpPr bwMode="auto">
            <a:xfrm>
              <a:off x="2862" y="2202"/>
              <a:ext cx="2892" cy="397"/>
              <a:chOff x="1847" y="1995"/>
              <a:chExt cx="1870" cy="518"/>
            </a:xfrm>
          </p:grpSpPr>
          <p:sp>
            <p:nvSpPr>
              <p:cNvPr id="338990"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Receive criticism with a humble, open heart</a:t>
                </a:r>
              </a:p>
            </p:txBody>
          </p:sp>
          <p:sp>
            <p:nvSpPr>
              <p:cNvPr id="338991"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0" name="Group 196"/>
            <p:cNvGrpSpPr>
              <a:grpSpLocks/>
            </p:cNvGrpSpPr>
            <p:nvPr/>
          </p:nvGrpSpPr>
          <p:grpSpPr bwMode="auto">
            <a:xfrm>
              <a:off x="6" y="2599"/>
              <a:ext cx="2856" cy="308"/>
              <a:chOff x="0" y="2513"/>
              <a:chExt cx="1847" cy="403"/>
            </a:xfrm>
          </p:grpSpPr>
          <p:sp>
            <p:nvSpPr>
              <p:cNvPr id="338988"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Concerned with being </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respectable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38989"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1" name="Group 198"/>
            <p:cNvGrpSpPr>
              <a:grpSpLocks/>
            </p:cNvGrpSpPr>
            <p:nvPr/>
          </p:nvGrpSpPr>
          <p:grpSpPr bwMode="auto">
            <a:xfrm>
              <a:off x="2862" y="2599"/>
              <a:ext cx="2892" cy="308"/>
              <a:chOff x="1847" y="2513"/>
              <a:chExt cx="1870" cy="403"/>
            </a:xfrm>
          </p:grpSpPr>
          <p:sp>
            <p:nvSpPr>
              <p:cNvPr id="338986"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Concerned with being real</a:t>
                </a:r>
              </a:p>
            </p:txBody>
          </p:sp>
          <p:sp>
            <p:nvSpPr>
              <p:cNvPr id="338987"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2" name="Group 200"/>
            <p:cNvGrpSpPr>
              <a:grpSpLocks/>
            </p:cNvGrpSpPr>
            <p:nvPr/>
          </p:nvGrpSpPr>
          <p:grpSpPr bwMode="auto">
            <a:xfrm>
              <a:off x="6" y="2907"/>
              <a:ext cx="2856" cy="309"/>
              <a:chOff x="0" y="2916"/>
              <a:chExt cx="1847" cy="403"/>
            </a:xfrm>
          </p:grpSpPr>
          <p:sp>
            <p:nvSpPr>
              <p:cNvPr id="338984"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Concerned about what others think</a:t>
                </a:r>
              </a:p>
            </p:txBody>
          </p:sp>
          <p:sp>
            <p:nvSpPr>
              <p:cNvPr id="338985"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3" name="Group 202"/>
            <p:cNvGrpSpPr>
              <a:grpSpLocks/>
            </p:cNvGrpSpPr>
            <p:nvPr/>
          </p:nvGrpSpPr>
          <p:grpSpPr bwMode="auto">
            <a:xfrm>
              <a:off x="2862" y="2907"/>
              <a:ext cx="2892" cy="309"/>
              <a:chOff x="1847" y="2916"/>
              <a:chExt cx="1870" cy="403"/>
            </a:xfrm>
          </p:grpSpPr>
          <p:sp>
            <p:nvSpPr>
              <p:cNvPr id="338982"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All that matters is what God knows</a:t>
                </a:r>
              </a:p>
            </p:txBody>
          </p:sp>
          <p:sp>
            <p:nvSpPr>
              <p:cNvPr id="338983"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4" name="Group 204"/>
            <p:cNvGrpSpPr>
              <a:grpSpLocks/>
            </p:cNvGrpSpPr>
            <p:nvPr/>
          </p:nvGrpSpPr>
          <p:grpSpPr bwMode="auto">
            <a:xfrm>
              <a:off x="6" y="3216"/>
              <a:ext cx="2856" cy="308"/>
              <a:chOff x="0" y="3319"/>
              <a:chExt cx="1847" cy="403"/>
            </a:xfrm>
          </p:grpSpPr>
          <p:sp>
            <p:nvSpPr>
              <p:cNvPr id="338980"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Work to maintain image/protect reputation</a:t>
                </a:r>
              </a:p>
            </p:txBody>
          </p:sp>
          <p:sp>
            <p:nvSpPr>
              <p:cNvPr id="338981"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5" name="Group 206"/>
            <p:cNvGrpSpPr>
              <a:grpSpLocks/>
            </p:cNvGrpSpPr>
            <p:nvPr/>
          </p:nvGrpSpPr>
          <p:grpSpPr bwMode="auto">
            <a:xfrm>
              <a:off x="2862" y="3216"/>
              <a:ext cx="2892" cy="308"/>
              <a:chOff x="1847" y="3319"/>
              <a:chExt cx="1870" cy="403"/>
            </a:xfrm>
          </p:grpSpPr>
          <p:sp>
            <p:nvSpPr>
              <p:cNvPr id="338978"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Die to own reputation</a:t>
                </a:r>
              </a:p>
            </p:txBody>
          </p:sp>
          <p:sp>
            <p:nvSpPr>
              <p:cNvPr id="338979"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6" name="Group 208"/>
            <p:cNvGrpSpPr>
              <a:grpSpLocks/>
            </p:cNvGrpSpPr>
            <p:nvPr/>
          </p:nvGrpSpPr>
          <p:grpSpPr bwMode="auto">
            <a:xfrm>
              <a:off x="6" y="3524"/>
              <a:ext cx="2856" cy="396"/>
              <a:chOff x="0" y="3722"/>
              <a:chExt cx="1847" cy="518"/>
            </a:xfrm>
          </p:grpSpPr>
          <p:sp>
            <p:nvSpPr>
              <p:cNvPr id="338976"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Find it difficult to share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their spiritual needs with others</a:t>
                </a:r>
              </a:p>
            </p:txBody>
          </p:sp>
          <p:sp>
            <p:nvSpPr>
              <p:cNvPr id="338977"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7" name="Group 210"/>
            <p:cNvGrpSpPr>
              <a:grpSpLocks/>
            </p:cNvGrpSpPr>
            <p:nvPr/>
          </p:nvGrpSpPr>
          <p:grpSpPr bwMode="auto">
            <a:xfrm>
              <a:off x="2862" y="3524"/>
              <a:ext cx="2892" cy="396"/>
              <a:chOff x="1847" y="3722"/>
              <a:chExt cx="1870" cy="518"/>
            </a:xfrm>
          </p:grpSpPr>
          <p:sp>
            <p:nvSpPr>
              <p:cNvPr id="338974"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Willing to be open / transparent with others</a:t>
                </a:r>
              </a:p>
            </p:txBody>
          </p:sp>
          <p:sp>
            <p:nvSpPr>
              <p:cNvPr id="338975"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8" name="Group 212"/>
            <p:cNvGrpSpPr>
              <a:grpSpLocks/>
            </p:cNvGrpSpPr>
            <p:nvPr/>
          </p:nvGrpSpPr>
          <p:grpSpPr bwMode="auto">
            <a:xfrm>
              <a:off x="6" y="3920"/>
              <a:ext cx="2856" cy="397"/>
              <a:chOff x="0" y="4240"/>
              <a:chExt cx="1847" cy="518"/>
            </a:xfrm>
          </p:grpSpPr>
          <p:sp>
            <p:nvSpPr>
              <p:cNvPr id="338972"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Want to be sure nobody finds out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about their sin.</a:t>
                </a:r>
              </a:p>
            </p:txBody>
          </p:sp>
          <p:sp>
            <p:nvSpPr>
              <p:cNvPr id="338973"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38969" name="Group 214"/>
            <p:cNvGrpSpPr>
              <a:grpSpLocks/>
            </p:cNvGrpSpPr>
            <p:nvPr/>
          </p:nvGrpSpPr>
          <p:grpSpPr bwMode="auto">
            <a:xfrm>
              <a:off x="2862" y="3920"/>
              <a:ext cx="2892" cy="397"/>
              <a:chOff x="1847" y="4240"/>
              <a:chExt cx="1870" cy="518"/>
            </a:xfrm>
          </p:grpSpPr>
          <p:sp>
            <p:nvSpPr>
              <p:cNvPr id="338970"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Willing to be exposed (Once broken, you 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care who knows – nothing to lose!)</a:t>
                </a:r>
              </a:p>
            </p:txBody>
          </p:sp>
          <p:sp>
            <p:nvSpPr>
              <p:cNvPr id="338971"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38949"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3040027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099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0996" name="Group 130"/>
          <p:cNvGrpSpPr>
            <a:grpSpLocks/>
          </p:cNvGrpSpPr>
          <p:nvPr/>
        </p:nvGrpSpPr>
        <p:grpSpPr bwMode="auto">
          <a:xfrm>
            <a:off x="0" y="1071563"/>
            <a:ext cx="9144000" cy="5786437"/>
            <a:chOff x="0" y="675"/>
            <a:chExt cx="5760" cy="3951"/>
          </a:xfrm>
        </p:grpSpPr>
        <p:grpSp>
          <p:nvGrpSpPr>
            <p:cNvPr id="340998" name="Group 123"/>
            <p:cNvGrpSpPr>
              <a:grpSpLocks/>
            </p:cNvGrpSpPr>
            <p:nvPr/>
          </p:nvGrpSpPr>
          <p:grpSpPr bwMode="auto">
            <a:xfrm>
              <a:off x="0" y="978"/>
              <a:ext cx="5760" cy="3648"/>
              <a:chOff x="-4" y="-4"/>
              <a:chExt cx="3725" cy="4440"/>
            </a:xfrm>
          </p:grpSpPr>
          <p:grpSp>
            <p:nvGrpSpPr>
              <p:cNvPr id="341005" name="Group 121"/>
              <p:cNvGrpSpPr>
                <a:grpSpLocks/>
              </p:cNvGrpSpPr>
              <p:nvPr/>
            </p:nvGrpSpPr>
            <p:grpSpPr bwMode="auto">
              <a:xfrm>
                <a:off x="0" y="0"/>
                <a:ext cx="3717" cy="4432"/>
                <a:chOff x="0" y="0"/>
                <a:chExt cx="3717" cy="4432"/>
              </a:xfrm>
            </p:grpSpPr>
            <p:grpSp>
              <p:nvGrpSpPr>
                <p:cNvPr id="341007" name="Group 86"/>
                <p:cNvGrpSpPr>
                  <a:grpSpLocks/>
                </p:cNvGrpSpPr>
                <p:nvPr/>
              </p:nvGrpSpPr>
              <p:grpSpPr bwMode="auto">
                <a:xfrm>
                  <a:off x="0" y="0"/>
                  <a:ext cx="1847" cy="518"/>
                  <a:chOff x="0" y="0"/>
                  <a:chExt cx="1847" cy="518"/>
                </a:xfrm>
              </p:grpSpPr>
              <p:sp>
                <p:nvSpPr>
                  <p:cNvPr id="341059"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Have a hard time saying, </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I was wrong; will you please forgive me?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1060"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8" name="Group 88"/>
                <p:cNvGrpSpPr>
                  <a:grpSpLocks/>
                </p:cNvGrpSpPr>
                <p:nvPr/>
              </p:nvGrpSpPr>
              <p:grpSpPr bwMode="auto">
                <a:xfrm>
                  <a:off x="1847" y="0"/>
                  <a:ext cx="1870" cy="518"/>
                  <a:chOff x="1847" y="0"/>
                  <a:chExt cx="1870" cy="518"/>
                </a:xfrm>
              </p:grpSpPr>
              <p:sp>
                <p:nvSpPr>
                  <p:cNvPr id="341057"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Are quick to admit failure and to seek forgiveness</a:t>
                    </a:r>
                  </a:p>
                </p:txBody>
              </p:sp>
              <p:sp>
                <p:nvSpPr>
                  <p:cNvPr id="341058"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9" name="Group 90"/>
                <p:cNvGrpSpPr>
                  <a:grpSpLocks/>
                </p:cNvGrpSpPr>
                <p:nvPr/>
              </p:nvGrpSpPr>
              <p:grpSpPr bwMode="auto">
                <a:xfrm>
                  <a:off x="0" y="518"/>
                  <a:ext cx="1847" cy="403"/>
                  <a:chOff x="0" y="518"/>
                  <a:chExt cx="1847" cy="403"/>
                </a:xfrm>
              </p:grpSpPr>
              <p:sp>
                <p:nvSpPr>
                  <p:cNvPr id="341055"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When confessing sin, deal in generalities</a:t>
                    </a:r>
                  </a:p>
                </p:txBody>
              </p:sp>
              <p:sp>
                <p:nvSpPr>
                  <p:cNvPr id="341056"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0" name="Group 92"/>
                <p:cNvGrpSpPr>
                  <a:grpSpLocks/>
                </p:cNvGrpSpPr>
                <p:nvPr/>
              </p:nvGrpSpPr>
              <p:grpSpPr bwMode="auto">
                <a:xfrm>
                  <a:off x="1847" y="518"/>
                  <a:ext cx="1870" cy="403"/>
                  <a:chOff x="1847" y="518"/>
                  <a:chExt cx="1870" cy="403"/>
                </a:xfrm>
              </p:grpSpPr>
              <p:sp>
                <p:nvSpPr>
                  <p:cNvPr id="341053"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Deal in specifics</a:t>
                    </a:r>
                  </a:p>
                </p:txBody>
              </p:sp>
              <p:sp>
                <p:nvSpPr>
                  <p:cNvPr id="341054"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1" name="Group 94"/>
                <p:cNvGrpSpPr>
                  <a:grpSpLocks/>
                </p:cNvGrpSpPr>
                <p:nvPr/>
              </p:nvGrpSpPr>
              <p:grpSpPr bwMode="auto">
                <a:xfrm>
                  <a:off x="0" y="921"/>
                  <a:ext cx="1847" cy="518"/>
                  <a:chOff x="0" y="921"/>
                  <a:chExt cx="1847" cy="518"/>
                </a:xfrm>
              </p:grpSpPr>
              <p:sp>
                <p:nvSpPr>
                  <p:cNvPr id="341051"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Concerned about the consequences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of their sins</a:t>
                    </a:r>
                  </a:p>
                </p:txBody>
              </p:sp>
              <p:sp>
                <p:nvSpPr>
                  <p:cNvPr id="341052"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2" name="Group 96"/>
                <p:cNvGrpSpPr>
                  <a:grpSpLocks/>
                </p:cNvGrpSpPr>
                <p:nvPr/>
              </p:nvGrpSpPr>
              <p:grpSpPr bwMode="auto">
                <a:xfrm>
                  <a:off x="1847" y="921"/>
                  <a:ext cx="1870" cy="518"/>
                  <a:chOff x="1847" y="921"/>
                  <a:chExt cx="1870" cy="518"/>
                </a:xfrm>
              </p:grpSpPr>
              <p:sp>
                <p:nvSpPr>
                  <p:cNvPr id="341049"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Grieved over the cause / root of their sins</a:t>
                    </a:r>
                  </a:p>
                </p:txBody>
              </p:sp>
              <p:sp>
                <p:nvSpPr>
                  <p:cNvPr id="341050"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3" name="Group 98"/>
                <p:cNvGrpSpPr>
                  <a:grpSpLocks/>
                </p:cNvGrpSpPr>
                <p:nvPr/>
              </p:nvGrpSpPr>
              <p:grpSpPr bwMode="auto">
                <a:xfrm>
                  <a:off x="0" y="1439"/>
                  <a:ext cx="1847" cy="518"/>
                  <a:chOff x="0" y="1439"/>
                  <a:chExt cx="1847" cy="518"/>
                </a:xfrm>
              </p:grpSpPr>
              <p:sp>
                <p:nvSpPr>
                  <p:cNvPr id="341047"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Remorseful over their sin—</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got caught / found out</a:t>
                    </a:r>
                  </a:p>
                </p:txBody>
              </p:sp>
              <p:sp>
                <p:nvSpPr>
                  <p:cNvPr id="341048"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4" name="Group 100"/>
                <p:cNvGrpSpPr>
                  <a:grpSpLocks/>
                </p:cNvGrpSpPr>
                <p:nvPr/>
              </p:nvGrpSpPr>
              <p:grpSpPr bwMode="auto">
                <a:xfrm>
                  <a:off x="1847" y="1439"/>
                  <a:ext cx="1870" cy="518"/>
                  <a:chOff x="1847" y="1439"/>
                  <a:chExt cx="1870" cy="518"/>
                </a:xfrm>
              </p:grpSpPr>
              <p:sp>
                <p:nvSpPr>
                  <p:cNvPr id="341045"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Repentant over sin (forsake it)</a:t>
                    </a:r>
                  </a:p>
                </p:txBody>
              </p:sp>
              <p:sp>
                <p:nvSpPr>
                  <p:cNvPr id="341046"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5" name="Group 102"/>
                <p:cNvGrpSpPr>
                  <a:grpSpLocks/>
                </p:cNvGrpSpPr>
                <p:nvPr/>
              </p:nvGrpSpPr>
              <p:grpSpPr bwMode="auto">
                <a:xfrm>
                  <a:off x="0" y="1957"/>
                  <a:ext cx="1847" cy="633"/>
                  <a:chOff x="0" y="1957"/>
                  <a:chExt cx="1847" cy="633"/>
                </a:xfrm>
              </p:grpSpPr>
              <p:sp>
                <p:nvSpPr>
                  <p:cNvPr id="341043"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When there is a misunderstanding or conflict, wait for the other to come &amp; ask forgiveness</a:t>
                    </a:r>
                  </a:p>
                </p:txBody>
              </p:sp>
              <p:sp>
                <p:nvSpPr>
                  <p:cNvPr id="341044"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6" name="Group 104"/>
                <p:cNvGrpSpPr>
                  <a:grpSpLocks/>
                </p:cNvGrpSpPr>
                <p:nvPr/>
              </p:nvGrpSpPr>
              <p:grpSpPr bwMode="auto">
                <a:xfrm>
                  <a:off x="1847" y="1957"/>
                  <a:ext cx="1870" cy="633"/>
                  <a:chOff x="1847" y="1957"/>
                  <a:chExt cx="1870" cy="633"/>
                </a:xfrm>
              </p:grpSpPr>
              <p:sp>
                <p:nvSpPr>
                  <p:cNvPr id="341041"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Take the initiative to be reconciled;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see if they can get to the cross first!</a:t>
                    </a:r>
                  </a:p>
                </p:txBody>
              </p:sp>
              <p:sp>
                <p:nvSpPr>
                  <p:cNvPr id="341042"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7" name="Group 106"/>
                <p:cNvGrpSpPr>
                  <a:grpSpLocks/>
                </p:cNvGrpSpPr>
                <p:nvPr/>
              </p:nvGrpSpPr>
              <p:grpSpPr bwMode="auto">
                <a:xfrm>
                  <a:off x="0" y="2590"/>
                  <a:ext cx="1847" cy="518"/>
                  <a:chOff x="0" y="2590"/>
                  <a:chExt cx="1847" cy="518"/>
                </a:xfrm>
              </p:grpSpPr>
              <p:sp>
                <p:nvSpPr>
                  <p:cNvPr id="341039"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Compare themselves with others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and feel deserving of honor</a:t>
                    </a:r>
                  </a:p>
                </p:txBody>
              </p:sp>
              <p:sp>
                <p:nvSpPr>
                  <p:cNvPr id="341040"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8" name="Group 108"/>
                <p:cNvGrpSpPr>
                  <a:grpSpLocks/>
                </p:cNvGrpSpPr>
                <p:nvPr/>
              </p:nvGrpSpPr>
              <p:grpSpPr bwMode="auto">
                <a:xfrm>
                  <a:off x="1847" y="2590"/>
                  <a:ext cx="1870" cy="518"/>
                  <a:chOff x="1847" y="2590"/>
                  <a:chExt cx="1870" cy="518"/>
                </a:xfrm>
              </p:grpSpPr>
              <p:sp>
                <p:nvSpPr>
                  <p:cNvPr id="341037"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Compare themselves to the holiness of God and feel desperate need for mercy</a:t>
                    </a:r>
                  </a:p>
                </p:txBody>
              </p:sp>
              <p:sp>
                <p:nvSpPr>
                  <p:cNvPr id="341038"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19" name="Group 110"/>
                <p:cNvGrpSpPr>
                  <a:grpSpLocks/>
                </p:cNvGrpSpPr>
                <p:nvPr/>
              </p:nvGrpSpPr>
              <p:grpSpPr bwMode="auto">
                <a:xfrm>
                  <a:off x="0" y="3108"/>
                  <a:ext cx="1847" cy="403"/>
                  <a:chOff x="0" y="3108"/>
                  <a:chExt cx="1847" cy="403"/>
                </a:xfrm>
              </p:grpSpPr>
              <p:sp>
                <p:nvSpPr>
                  <p:cNvPr id="341035"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Blind to their true heart condition</a:t>
                    </a:r>
                  </a:p>
                </p:txBody>
              </p:sp>
              <p:sp>
                <p:nvSpPr>
                  <p:cNvPr id="341036"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0" name="Group 112"/>
                <p:cNvGrpSpPr>
                  <a:grpSpLocks/>
                </p:cNvGrpSpPr>
                <p:nvPr/>
              </p:nvGrpSpPr>
              <p:grpSpPr bwMode="auto">
                <a:xfrm>
                  <a:off x="1847" y="3108"/>
                  <a:ext cx="1870" cy="403"/>
                  <a:chOff x="1847" y="3108"/>
                  <a:chExt cx="1870" cy="403"/>
                </a:xfrm>
              </p:grpSpPr>
              <p:sp>
                <p:nvSpPr>
                  <p:cNvPr id="341033"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Walk in the light</a:t>
                    </a:r>
                  </a:p>
                </p:txBody>
              </p:sp>
              <p:sp>
                <p:nvSpPr>
                  <p:cNvPr id="341034"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1" name="Group 114"/>
                <p:cNvGrpSpPr>
                  <a:grpSpLocks/>
                </p:cNvGrpSpPr>
                <p:nvPr/>
              </p:nvGrpSpPr>
              <p:grpSpPr bwMode="auto">
                <a:xfrm>
                  <a:off x="0" y="3511"/>
                  <a:ext cx="1847" cy="403"/>
                  <a:chOff x="0" y="3511"/>
                  <a:chExt cx="1847" cy="403"/>
                </a:xfrm>
              </p:grpSpPr>
              <p:sp>
                <p:nvSpPr>
                  <p:cNvPr id="341031"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think they have anything to repent of</a:t>
                    </a:r>
                  </a:p>
                </p:txBody>
              </p:sp>
              <p:sp>
                <p:nvSpPr>
                  <p:cNvPr id="341032"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2" name="Group 116"/>
                <p:cNvGrpSpPr>
                  <a:grpSpLocks/>
                </p:cNvGrpSpPr>
                <p:nvPr/>
              </p:nvGrpSpPr>
              <p:grpSpPr bwMode="auto">
                <a:xfrm>
                  <a:off x="1847" y="3511"/>
                  <a:ext cx="1870" cy="403"/>
                  <a:chOff x="1847" y="3511"/>
                  <a:chExt cx="1870" cy="403"/>
                </a:xfrm>
              </p:grpSpPr>
              <p:sp>
                <p:nvSpPr>
                  <p:cNvPr id="341029"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Continual heart attitude of repentance</a:t>
                    </a:r>
                  </a:p>
                </p:txBody>
              </p:sp>
              <p:sp>
                <p:nvSpPr>
                  <p:cNvPr id="341030"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3" name="Group 118"/>
                <p:cNvGrpSpPr>
                  <a:grpSpLocks/>
                </p:cNvGrpSpPr>
                <p:nvPr/>
              </p:nvGrpSpPr>
              <p:grpSpPr bwMode="auto">
                <a:xfrm>
                  <a:off x="0" y="3914"/>
                  <a:ext cx="1847" cy="518"/>
                  <a:chOff x="0" y="3914"/>
                  <a:chExt cx="1847" cy="518"/>
                </a:xfrm>
              </p:grpSpPr>
              <p:sp>
                <p:nvSpPr>
                  <p:cNvPr id="341027"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think they need revival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(think everybody else does!)</a:t>
                    </a:r>
                  </a:p>
                </p:txBody>
              </p:sp>
              <p:sp>
                <p:nvSpPr>
                  <p:cNvPr id="341028"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24" name="Group 120"/>
                <p:cNvGrpSpPr>
                  <a:grpSpLocks/>
                </p:cNvGrpSpPr>
                <p:nvPr/>
              </p:nvGrpSpPr>
              <p:grpSpPr bwMode="auto">
                <a:xfrm>
                  <a:off x="1847" y="3914"/>
                  <a:ext cx="1870" cy="518"/>
                  <a:chOff x="1847" y="3914"/>
                  <a:chExt cx="1870" cy="518"/>
                </a:xfrm>
              </p:grpSpPr>
              <p:sp>
                <p:nvSpPr>
                  <p:cNvPr id="341025"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Continually sense their need for a fresh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encounter with the filling of His Spirit</a:t>
                    </a:r>
                  </a:p>
                </p:txBody>
              </p:sp>
              <p:sp>
                <p:nvSpPr>
                  <p:cNvPr id="341026"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1006"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0999" name="Group 124"/>
            <p:cNvGrpSpPr>
              <a:grpSpLocks/>
            </p:cNvGrpSpPr>
            <p:nvPr/>
          </p:nvGrpSpPr>
          <p:grpSpPr bwMode="auto">
            <a:xfrm>
              <a:off x="6" y="675"/>
              <a:ext cx="2856" cy="308"/>
              <a:chOff x="0" y="0"/>
              <a:chExt cx="1847" cy="403"/>
            </a:xfrm>
          </p:grpSpPr>
          <p:sp>
            <p:nvSpPr>
              <p:cNvPr id="341003" name="Rectangle 125"/>
              <p:cNvSpPr>
                <a:spLocks noChangeArrowheads="1"/>
              </p:cNvSpPr>
              <p:nvPr/>
            </p:nvSpPr>
            <p:spPr bwMode="auto">
              <a:xfrm>
                <a:off x="0" y="0"/>
                <a:ext cx="1847"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1004"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1000" name="Group 127"/>
            <p:cNvGrpSpPr>
              <a:grpSpLocks/>
            </p:cNvGrpSpPr>
            <p:nvPr/>
          </p:nvGrpSpPr>
          <p:grpSpPr bwMode="auto">
            <a:xfrm>
              <a:off x="2862" y="675"/>
              <a:ext cx="2892" cy="308"/>
              <a:chOff x="1847" y="0"/>
              <a:chExt cx="1870" cy="403"/>
            </a:xfrm>
          </p:grpSpPr>
          <p:sp>
            <p:nvSpPr>
              <p:cNvPr id="341001" name="Rectangle 128"/>
              <p:cNvSpPr>
                <a:spLocks noChangeArrowheads="1"/>
              </p:cNvSpPr>
              <p:nvPr/>
            </p:nvSpPr>
            <p:spPr bwMode="auto">
              <a:xfrm>
                <a:off x="1847" y="0"/>
                <a:ext cx="1870"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1002"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0997"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8481003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4800" dirty="0">
                <a:solidFill>
                  <a:srgbClr val="FFFFFF"/>
                </a:solidFill>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40376840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HUM</a:t>
            </a:r>
            <a:r>
              <a:rPr lang="en-US" sz="60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LITY</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9234088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a:xfrm>
            <a:off x="685800" y="0"/>
            <a:ext cx="7772400" cy="1143000"/>
          </a:xfrm>
        </p:spPr>
        <p:txBody>
          <a:bodyPr/>
          <a:lstStyle/>
          <a:p>
            <a:pPr eaLnBrk="1" hangingPunct="1"/>
            <a:r>
              <a:rPr lang="en-US" b="1">
                <a:solidFill>
                  <a:srgbClr val="996633"/>
                </a:solidFill>
                <a:latin typeface="Arial" charset="0"/>
                <a:ea typeface="Geneva" charset="0"/>
                <a:cs typeface="Geneva" charset="0"/>
              </a:rPr>
              <a:t>Key Verses</a:t>
            </a:r>
          </a:p>
        </p:txBody>
      </p:sp>
      <p:sp>
        <p:nvSpPr>
          <p:cNvPr id="142338" name="Rectangle 12"/>
          <p:cNvSpPr>
            <a:spLocks noGrp="1" noChangeArrowheads="1"/>
          </p:cNvSpPr>
          <p:nvPr>
            <p:ph type="body" idx="1"/>
          </p:nvPr>
        </p:nvSpPr>
        <p:spPr>
          <a:xfrm>
            <a:off x="76200" y="1143000"/>
            <a:ext cx="7315200" cy="4800600"/>
          </a:xfrm>
        </p:spPr>
        <p:txBody>
          <a:bodyPr/>
          <a:lstStyle/>
          <a:p>
            <a:pPr eaLnBrk="1" hangingPunct="1"/>
            <a:r>
              <a:rPr lang="en-US" sz="3200" b="1" dirty="0">
                <a:solidFill>
                  <a:srgbClr val="FF3300"/>
                </a:solidFill>
                <a:latin typeface="Arial" charset="0"/>
                <a:ea typeface="Geneva" charset="0"/>
                <a:cs typeface="Geneva" charset="0"/>
              </a:rPr>
              <a:t>Judgment on Edom</a:t>
            </a:r>
          </a:p>
          <a:p>
            <a:pPr lvl="1" eaLnBrk="1" hangingPunct="1"/>
            <a:r>
              <a:rPr lang="en-US" sz="2800" b="1" dirty="0">
                <a:latin typeface="Arial" charset="0"/>
                <a:ea typeface="Geneva" charset="0"/>
              </a:rPr>
              <a:t>(God to Edom) </a:t>
            </a:r>
            <a:r>
              <a:rPr lang="mr-IN" altLang="ja-JP" sz="2800" b="1" dirty="0">
                <a:latin typeface="Arial" charset="0"/>
                <a:ea typeface="Geneva" charset="0"/>
              </a:rPr>
              <a:t>"</a:t>
            </a:r>
            <a:r>
              <a:rPr lang="en-US" sz="2800" b="1" dirty="0">
                <a:latin typeface="Arial" charset="0"/>
                <a:ea typeface="Geneva" charset="0"/>
              </a:rPr>
              <a:t>Because of the violence against your brother Jacob [Judah], you will be covered with shame; you will be destroyed forever</a:t>
            </a:r>
            <a:r>
              <a:rPr lang="mr-IN" altLang="ja-JP" sz="2800" b="1" dirty="0">
                <a:latin typeface="Arial" charset="0"/>
                <a:ea typeface="Geneva" charset="0"/>
              </a:rPr>
              <a:t>"</a:t>
            </a:r>
            <a:r>
              <a:rPr lang="en-US" sz="2800" b="1" dirty="0">
                <a:latin typeface="Arial" charset="0"/>
                <a:ea typeface="Geneva" charset="0"/>
              </a:rPr>
              <a:t> (v. 10) </a:t>
            </a:r>
          </a:p>
          <a:p>
            <a:pPr eaLnBrk="1" hangingPunct="1"/>
            <a:r>
              <a:rPr lang="en-US" sz="3200" b="1" dirty="0">
                <a:solidFill>
                  <a:srgbClr val="FF3300"/>
                </a:solidFill>
                <a:latin typeface="Arial" charset="0"/>
                <a:ea typeface="Geneva" charset="0"/>
                <a:cs typeface="Geneva" charset="0"/>
              </a:rPr>
              <a:t>Blessing on Israel</a:t>
            </a:r>
          </a:p>
          <a:p>
            <a:pPr lvl="1" eaLnBrk="1" hangingPunct="1"/>
            <a:r>
              <a:rPr lang="mr-IN" altLang="ja-JP" sz="2800" b="1" dirty="0">
                <a:latin typeface="Arial" charset="0"/>
                <a:ea typeface="Geneva" charset="0"/>
              </a:rPr>
              <a:t>"</a:t>
            </a:r>
            <a:r>
              <a:rPr lang="en-US" sz="2800" b="1" dirty="0">
                <a:latin typeface="Arial" charset="0"/>
                <a:ea typeface="Geneva" charset="0"/>
              </a:rPr>
              <a:t>Deliverers will go up on Mount Zion [Jerusalem] to govern the mountains of Esau. </a:t>
            </a:r>
            <a:r>
              <a:rPr lang="en-US" sz="2800" b="1" dirty="0">
                <a:solidFill>
                  <a:srgbClr val="FF3300"/>
                </a:solidFill>
                <a:latin typeface="Arial" charset="0"/>
                <a:ea typeface="Geneva" charset="0"/>
              </a:rPr>
              <a:t>And the kingdom will be the </a:t>
            </a:r>
            <a:r>
              <a:rPr lang="en-US" b="1" dirty="0">
                <a:solidFill>
                  <a:srgbClr val="FF3300"/>
                </a:solidFill>
                <a:latin typeface="Arial" charset="0"/>
                <a:ea typeface="Geneva" charset="0"/>
              </a:rPr>
              <a:t>LORD</a:t>
            </a:r>
            <a:r>
              <a:rPr lang="mr-IN" altLang="ja-JP" b="1" dirty="0">
                <a:solidFill>
                  <a:srgbClr val="FF3300"/>
                </a:solidFill>
                <a:latin typeface="Arial" charset="0"/>
                <a:ea typeface="Geneva" charset="0"/>
              </a:rPr>
              <a:t>'</a:t>
            </a:r>
            <a:r>
              <a:rPr lang="en-US" b="1" dirty="0">
                <a:solidFill>
                  <a:srgbClr val="FF3300"/>
                </a:solidFill>
                <a:latin typeface="Arial" charset="0"/>
                <a:ea typeface="Geneva" charset="0"/>
              </a:rPr>
              <a:t>s</a:t>
            </a:r>
            <a:r>
              <a:rPr lang="mr-IN" altLang="ja-JP" sz="2800" b="1" dirty="0">
                <a:latin typeface="Arial" charset="0"/>
                <a:ea typeface="Geneva" charset="0"/>
              </a:rPr>
              <a:t>"</a:t>
            </a:r>
            <a:r>
              <a:rPr lang="en-US" sz="2800" b="1" dirty="0">
                <a:latin typeface="Arial" charset="0"/>
                <a:ea typeface="Geneva" charset="0"/>
              </a:rPr>
              <a:t> (v. 21)</a:t>
            </a:r>
          </a:p>
        </p:txBody>
      </p:sp>
      <p:sp>
        <p:nvSpPr>
          <p:cNvPr id="142339"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42340" name="Text Box 15"/>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594</a:t>
            </a:r>
          </a:p>
        </p:txBody>
      </p:sp>
    </p:spTree>
    <p:extLst>
      <p:ext uri="{BB962C8B-B14F-4D97-AF65-F5344CB8AC3E}">
        <p14:creationId xmlns:p14="http://schemas.microsoft.com/office/powerpoint/2010/main" val="6807665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Obadiah 15-21</a:t>
            </a:r>
          </a:p>
        </p:txBody>
      </p:sp>
    </p:spTree>
    <p:extLst>
      <p:ext uri="{BB962C8B-B14F-4D97-AF65-F5344CB8AC3E}">
        <p14:creationId xmlns:p14="http://schemas.microsoft.com/office/powerpoint/2010/main" val="20681419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en-US" sz="4800" dirty="0">
                <a:solidFill>
                  <a:schemeClr val="bg1"/>
                </a:solidFill>
                <a:latin typeface="Arial" charset="0"/>
                <a:ea typeface="Osaka" charset="0"/>
                <a:cs typeface="Arial" charset="0"/>
              </a:rPr>
              <a:t>II. </a:t>
            </a:r>
            <a:r>
              <a:rPr lang="en-US" sz="4800"/>
              <a:t>God </a:t>
            </a:r>
            <a:r>
              <a:rPr lang="en-US" sz="4800">
                <a:solidFill>
                  <a:srgbClr val="FFFF00"/>
                </a:solidFill>
              </a:rPr>
              <a:t>blesses</a:t>
            </a:r>
            <a:r>
              <a:rPr lang="en-US" sz="4800"/>
              <a:t> the </a:t>
            </a:r>
            <a:r>
              <a:rPr lang="en-US" sz="4800">
                <a:solidFill>
                  <a:srgbClr val="FFFFFF"/>
                </a:solidFill>
              </a:rPr>
              <a:t>humble</a:t>
            </a:r>
            <a:r>
              <a:rPr lang="en-US" sz="4800"/>
              <a:t>.</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Obadiah 15-21</a:t>
            </a:r>
          </a:p>
        </p:txBody>
      </p:sp>
    </p:spTree>
    <p:extLst>
      <p:ext uri="{BB962C8B-B14F-4D97-AF65-F5344CB8AC3E}">
        <p14:creationId xmlns:p14="http://schemas.microsoft.com/office/powerpoint/2010/main" val="290416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The day of the L</a:t>
            </a:r>
            <a:r>
              <a:rPr lang="en-US" sz="3200" b="1" dirty="0">
                <a:effectLst>
                  <a:glow rad="127000">
                    <a:schemeClr val="tx1"/>
                  </a:glow>
                </a:effectLst>
                <a:latin typeface="Arial" charset="0"/>
                <a:ea typeface="ＭＳ Ｐゴシック" charset="0"/>
                <a:cs typeface="ＭＳ Ｐゴシック" charset="0"/>
              </a:rPr>
              <a:t>ORD is</a:t>
            </a:r>
            <a:r>
              <a:rPr lang="en-US" sz="3600" b="1" dirty="0">
                <a:effectLst>
                  <a:glow rad="127000">
                    <a:schemeClr val="tx1"/>
                  </a:glow>
                </a:effectLst>
                <a:latin typeface="Arial" charset="0"/>
                <a:ea typeface="ＭＳ Ｐゴシック" charset="0"/>
                <a:cs typeface="ＭＳ Ｐゴシック" charset="0"/>
              </a:rPr>
              <a:t> near</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for all nations.</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As you have done, it will be done to you;</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your deeds will return upon your own head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(Obadiah 15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
        <p:nvSpPr>
          <p:cNvPr id="4" name="TextBox 3">
            <a:extLst>
              <a:ext uri="{FF2B5EF4-FFF2-40B4-BE49-F238E27FC236}">
                <a16:creationId xmlns:a16="http://schemas.microsoft.com/office/drawing/2014/main" id="{C76D2E28-62E1-4644-A09A-09A7BF7F9EE7}"/>
              </a:ext>
            </a:extLst>
          </p:cNvPr>
          <p:cNvSpPr txBox="1"/>
          <p:nvPr/>
        </p:nvSpPr>
        <p:spPr>
          <a:xfrm>
            <a:off x="0" y="5877272"/>
            <a:ext cx="9144000" cy="923330"/>
          </a:xfrm>
          <a:prstGeom prst="rect">
            <a:avLst/>
          </a:prstGeom>
          <a:solidFill>
            <a:schemeClr val="tx1"/>
          </a:solidFill>
        </p:spPr>
        <p:txBody>
          <a:bodyPr wrap="square" rtlCol="0">
            <a:spAutoFit/>
          </a:bodyPr>
          <a:lstStyle/>
          <a:p>
            <a:pPr algn="ctr"/>
            <a:r>
              <a:rPr lang="en-US" altLang="zh-CN"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Day of the Lord</a:t>
            </a:r>
            <a:endParaRPr lang="en-GB" sz="5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Just as you swallowed up my people on my holy mountain, so you and the surrounding nations will swallow the punishment I pour out on you. Yes, all you nations will drink and stagger and disappear from history</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16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64415272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latin typeface="Trebuchet MS" charset="0"/>
                  <a:ea typeface="Osaka" charset="0"/>
                  <a:cs typeface="Osaka" charset="0"/>
                </a:rPr>
                <a:t>Edom Over Israel</a:t>
              </a:r>
              <a:endParaRPr lang="en-US" b="1" dirty="0">
                <a:solidFill>
                  <a:srgbClr val="000000"/>
                </a:solidFill>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latin typeface="Trebuchet MS" charset="0"/>
                  <a:ea typeface="Osaka" charset="0"/>
                  <a:cs typeface="Osaka" charset="0"/>
                </a:rPr>
                <a:t>Israel Over Edom</a:t>
              </a:r>
              <a:endParaRPr lang="en-US" b="1" dirty="0">
                <a:solidFill>
                  <a:srgbClr val="000000"/>
                </a:solidFill>
                <a:effectLst/>
                <a:latin typeface="Trebuchet MS" charset="0"/>
                <a:ea typeface="Osaka" charset="0"/>
                <a:cs typeface="Osaka" charset="0"/>
              </a:endParaRPr>
            </a:p>
          </p:txBody>
        </p:sp>
      </p:grpSp>
    </p:spTree>
    <p:extLst>
      <p:ext uri="{BB962C8B-B14F-4D97-AF65-F5344CB8AC3E}">
        <p14:creationId xmlns:p14="http://schemas.microsoft.com/office/powerpoint/2010/main" val="112733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08" charset="0"/>
              <a:ea typeface="+mn-ea"/>
              <a:cs typeface="+mn-cs"/>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445</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Pre-Exile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(800-606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Exile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(606-536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Post-Exile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(536-400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S</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A</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U</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D</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A</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V</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I</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mn-ea"/>
                <a:cs typeface="Arial"/>
              </a:rPr>
              <a:t>S</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O</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L</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O</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M</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O</a:t>
            </a:r>
            <a:br>
              <a:rPr kumimoji="0" lang="en-US" sz="1600" b="1" i="0" u="none" strike="noStrike" kern="1200" cap="none" spc="0" normalizeH="0" baseline="0" noProof="0">
                <a:ln>
                  <a:noFill/>
                </a:ln>
                <a:solidFill>
                  <a:srgbClr val="000000"/>
                </a:solidFill>
                <a:effectLst/>
                <a:uLnTx/>
                <a:uFillTx/>
                <a:latin typeface="Arial"/>
                <a:ea typeface="+mn-ea"/>
                <a:cs typeface="Arial"/>
              </a:rPr>
            </a:br>
            <a:r>
              <a:rPr kumimoji="0" lang="en-US" sz="1600" b="1" i="0" u="none" strike="noStrike" kern="1200" cap="none" spc="0" normalizeH="0" baseline="0" noProof="0">
                <a:ln>
                  <a:noFill/>
                </a:ln>
                <a:solidFill>
                  <a:srgbClr val="000000"/>
                </a:solidFill>
                <a:effectLst/>
                <a:uLnTx/>
                <a:uFillTx/>
                <a:latin typeface="Arial"/>
                <a:ea typeface="+mn-ea"/>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pitchFamily="-108" charset="0"/>
              <a:ea typeface="+mn-ea"/>
              <a:cs typeface="+mn-cs"/>
            </a:endParaRPr>
          </a:p>
        </p:txBody>
      </p:sp>
      <p:graphicFrame>
        <p:nvGraphicFramePr>
          <p:cNvPr id="32" name="Table 31"/>
          <p:cNvGraphicFramePr>
            <a:graphicFrameLocks noGrp="1"/>
          </p:cNvGraphicFramePr>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The Daily Walk</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a:t>
            </a: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Old Testament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S </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NAH</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BAD</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"IE"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(In Exile)</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HaZeMa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(final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OT books)</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HIJJMZL</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54450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00870726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algn="ctr"/>
              <a:r>
                <a:rPr lang="en-US" b="1" dirty="0">
                  <a:solidFill>
                    <a:srgbClr val="FFFFFF"/>
                  </a:solidFill>
                  <a:latin typeface="Arial"/>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algn="ctr"/>
              <a:r>
                <a:rPr lang="en-US" b="1" dirty="0">
                  <a:solidFill>
                    <a:srgbClr val="FFFFFF"/>
                  </a:solidFill>
                  <a:latin typeface="Arial"/>
                  <a:cs typeface="Arial"/>
                </a:rPr>
                <a:t>Christ</a:t>
              </a:r>
              <a:r>
                <a:rPr lang="mr-IN" b="1" dirty="0">
                  <a:solidFill>
                    <a:srgbClr val="FFFFFF"/>
                  </a:solidFill>
                  <a:latin typeface="Arial"/>
                  <a:cs typeface="Arial"/>
                </a:rPr>
                <a:t>'</a:t>
              </a:r>
              <a:r>
                <a:rPr lang="en-US" b="1" dirty="0">
                  <a:solidFill>
                    <a:srgbClr val="FFFFFF"/>
                  </a:solidFill>
                  <a:latin typeface="Arial"/>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algn="ctr"/>
              <a:r>
                <a:rPr lang="en-US" b="1" dirty="0">
                  <a:solidFill>
                    <a:srgbClr val="FFFFFF"/>
                  </a:solidFill>
                  <a:latin typeface="Arial"/>
                  <a:cs typeface="Arial"/>
                </a:rPr>
                <a:t>Christ</a:t>
              </a:r>
              <a:r>
                <a:rPr lang="mr-IN" b="1" dirty="0">
                  <a:solidFill>
                    <a:srgbClr val="FFFFFF"/>
                  </a:solidFill>
                  <a:latin typeface="Arial"/>
                  <a:cs typeface="Arial"/>
                </a:rPr>
                <a:t>'</a:t>
              </a:r>
              <a:r>
                <a:rPr lang="en-US" b="1" dirty="0">
                  <a:solidFill>
                    <a:srgbClr val="FFFFFF"/>
                  </a:solidFill>
                  <a:latin typeface="Arial"/>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algn="ctr"/>
              <a:r>
                <a:rPr lang="en-US" b="1" dirty="0">
                  <a:solidFill>
                    <a:srgbClr val="FFFFFF"/>
                  </a:solidFill>
                  <a:latin typeface="Arial"/>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28"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algn="ctr"/>
              <a:r>
                <a:rPr lang="en-US" b="1" dirty="0">
                  <a:solidFill>
                    <a:srgbClr val="000000"/>
                  </a:solidFill>
                  <a:latin typeface="Arial"/>
                  <a:cs typeface="Arial"/>
                </a:rPr>
                <a:t>Prophet</a:t>
              </a:r>
              <a:r>
                <a:rPr lang="mr-IN" b="1" dirty="0">
                  <a:solidFill>
                    <a:srgbClr val="000000"/>
                  </a:solidFill>
                  <a:latin typeface="Arial"/>
                  <a:cs typeface="Arial"/>
                </a:rPr>
                <a:t>'</a:t>
              </a:r>
              <a:r>
                <a:rPr lang="en-US" b="1" dirty="0">
                  <a:solidFill>
                    <a:srgbClr val="000000"/>
                  </a:solidFill>
                  <a:latin typeface="Arial"/>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en-US" sz="1600" b="1" dirty="0">
                <a:solidFill>
                  <a:srgbClr val="FFFFFF"/>
                </a:solidFill>
                <a:effectLst>
                  <a:outerShdw blurRad="38100" dist="38100" dir="2700000" algn="tl">
                    <a:srgbClr val="000000"/>
                  </a:outerShdw>
                </a:effectLst>
                <a:latin typeface="Comic Sans MS" charset="0"/>
              </a:rPr>
              <a:t>Adapted significantly from Salem </a:t>
            </a:r>
            <a:r>
              <a:rPr lang="en-US" sz="1600" b="1" dirty="0" err="1">
                <a:solidFill>
                  <a:srgbClr val="FFFFFF"/>
                </a:solidFill>
                <a:effectLst>
                  <a:outerShdw blurRad="38100" dist="38100" dir="2700000" algn="tl">
                    <a:srgbClr val="000000"/>
                  </a:outerShdw>
                </a:effectLst>
                <a:latin typeface="Comic Sans MS" charset="0"/>
              </a:rPr>
              <a:t>Kirban</a:t>
            </a:r>
            <a:r>
              <a:rPr lang="en-US" sz="1600" b="1" dirty="0">
                <a:solidFill>
                  <a:srgbClr val="FFFFFF"/>
                </a:solidFill>
                <a:effectLst>
                  <a:outerShdw blurRad="38100" dist="38100" dir="2700000" algn="tl">
                    <a:srgbClr val="000000"/>
                  </a:outerShdw>
                </a:effectLst>
                <a:latin typeface="Comic Sans MS" charset="0"/>
              </a:rPr>
              <a:t>, </a:t>
            </a:r>
            <a:r>
              <a:rPr lang="en-US" sz="1600" b="1" i="1" dirty="0">
                <a:solidFill>
                  <a:srgbClr val="FFFFFF"/>
                </a:solidFill>
                <a:effectLst>
                  <a:outerShdw blurRad="38100" dist="38100" dir="2700000" algn="tl">
                    <a:srgbClr val="000000"/>
                  </a:outerShdw>
                </a:effectLst>
                <a:latin typeface="Comic Sans MS" charset="0"/>
              </a:rPr>
              <a:t>Charts on Revelation</a:t>
            </a:r>
            <a:r>
              <a:rPr lang="en-US" sz="1600" b="1" dirty="0">
                <a:solidFill>
                  <a:srgbClr val="FFFFFF"/>
                </a:solidFill>
                <a:effectLst>
                  <a:outerShdw blurRad="38100" dist="38100" dir="2700000" algn="tl">
                    <a:srgbClr val="000000"/>
                  </a:outerShdw>
                </a:effectLst>
                <a:latin typeface="Comic Sans MS"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2567541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36782288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290513" y="3524250"/>
            <a:ext cx="22034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Church Age</a:t>
            </a: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Tribulation</a:t>
            </a:r>
          </a:p>
          <a:p>
            <a:pPr algn="ctr" defTabSz="449263" eaLnBrk="1" hangingPunct="1">
              <a:buClr>
                <a:srgbClr val="000000"/>
              </a:buClr>
              <a:buSzPct val="100000"/>
            </a:pPr>
            <a:r>
              <a:rPr lang="en-GB" b="1">
                <a:solidFill>
                  <a:srgbClr val="000000"/>
                </a:solidFill>
                <a:cs typeface="Arial" charset="0"/>
              </a:rPr>
              <a:t>(Zech. 14:1-2)</a:t>
            </a:r>
            <a:endParaRPr lang="en-GB" sz="2800" b="1">
              <a:solidFill>
                <a:srgbClr val="000000"/>
              </a:solidFill>
              <a:cs typeface="Arial" charset="0"/>
            </a:endParaRPr>
          </a:p>
        </p:txBody>
      </p:sp>
      <p:sp>
        <p:nvSpPr>
          <p:cNvPr id="32775" name="Text Box 7"/>
          <p:cNvSpPr txBox="1">
            <a:spLocks noChangeArrowheads="1"/>
          </p:cNvSpPr>
          <p:nvPr/>
        </p:nvSpPr>
        <p:spPr bwMode="auto">
          <a:xfrm>
            <a:off x="5218113" y="3524250"/>
            <a:ext cx="233680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Millennium</a:t>
            </a:r>
          </a:p>
          <a:p>
            <a:pPr algn="ctr" defTabSz="449263" eaLnBrk="1" hangingPunct="1">
              <a:buClr>
                <a:srgbClr val="000000"/>
              </a:buClr>
              <a:buSzPct val="100000"/>
              <a:buFont typeface="Arial" charset="0"/>
              <a:buNone/>
            </a:pPr>
            <a:r>
              <a:rPr lang="en-GB" b="1">
                <a:solidFill>
                  <a:srgbClr val="000000"/>
                </a:solidFill>
                <a:cs typeface="Arial" charset="0"/>
              </a:rPr>
              <a:t>(Zech. 14:6-21)</a:t>
            </a:r>
            <a:endParaRPr lang="en-GB" sz="2800" b="1">
              <a:solidFill>
                <a:srgbClr val="000000"/>
              </a:solidFill>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cs typeface="Arial" charset="0"/>
              </a:rPr>
              <a:t>Rapture</a:t>
            </a:r>
            <a:br>
              <a:rPr lang="en-GB" b="1">
                <a:solidFill>
                  <a:srgbClr val="000000"/>
                </a:solidFill>
                <a:cs typeface="Arial" charset="0"/>
              </a:rPr>
            </a:br>
            <a:r>
              <a:rPr lang="en-GB" b="1">
                <a:solidFill>
                  <a:srgbClr val="000000"/>
                </a:solidFill>
                <a:cs typeface="Arial" charset="0"/>
              </a:rPr>
              <a:t>(1 Thess. 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095750" y="1809750"/>
            <a:ext cx="2165350"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2</a:t>
            </a:r>
            <a:r>
              <a:rPr lang="en-GB" sz="2800" b="1" baseline="30000">
                <a:solidFill>
                  <a:srgbClr val="000000"/>
                </a:solidFill>
                <a:cs typeface="Arial" charset="0"/>
              </a:rPr>
              <a:t>nd</a:t>
            </a:r>
            <a:r>
              <a:rPr lang="en-GB" sz="2800" b="1">
                <a:solidFill>
                  <a:srgbClr val="000000"/>
                </a:solidFill>
                <a:cs typeface="Arial" charset="0"/>
              </a:rPr>
              <a:t> Advent</a:t>
            </a:r>
          </a:p>
          <a:p>
            <a:pPr algn="ctr" defTabSz="449263" eaLnBrk="1" hangingPunct="1">
              <a:buClr>
                <a:srgbClr val="000000"/>
              </a:buClr>
              <a:buSzPct val="100000"/>
              <a:buFont typeface="Arial" charset="0"/>
              <a:buNone/>
            </a:pPr>
            <a:r>
              <a:rPr lang="en-GB" b="1">
                <a:solidFill>
                  <a:srgbClr val="000000"/>
                </a:solidFill>
                <a:cs typeface="Arial" charset="0"/>
              </a:rPr>
              <a:t>(Zech. 14:3-5)</a:t>
            </a:r>
          </a:p>
        </p:txBody>
      </p:sp>
      <p:sp>
        <p:nvSpPr>
          <p:cNvPr id="32780" name="Text Box 12"/>
          <p:cNvSpPr txBox="1">
            <a:spLocks noChangeArrowheads="1"/>
          </p:cNvSpPr>
          <p:nvPr/>
        </p:nvSpPr>
        <p:spPr bwMode="auto">
          <a:xfrm>
            <a:off x="2967038" y="4895850"/>
            <a:ext cx="26352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&amp; Magog </a:t>
            </a:r>
            <a:br>
              <a:rPr lang="en-GB" sz="2800" b="1">
                <a:solidFill>
                  <a:srgbClr val="000000"/>
                </a:solidFill>
                <a:cs typeface="Arial" charset="0"/>
              </a:rPr>
            </a:br>
            <a:r>
              <a:rPr lang="en-GB" sz="2800" b="1">
                <a:solidFill>
                  <a:srgbClr val="000000"/>
                </a:solidFill>
                <a:cs typeface="Arial" charset="0"/>
              </a:rPr>
              <a:t>(Armageddon)</a:t>
            </a:r>
            <a:br>
              <a:rPr lang="en-GB" sz="2800" b="1">
                <a:solidFill>
                  <a:srgbClr val="000000"/>
                </a:solidFill>
                <a:cs typeface="Arial" charset="0"/>
              </a:rPr>
            </a:br>
            <a:r>
              <a:rPr lang="en-GB" b="1">
                <a:solidFill>
                  <a:srgbClr val="000000"/>
                </a:solidFill>
                <a:cs typeface="Arial" charset="0"/>
              </a:rPr>
              <a:t>(Ezek. 38–39)</a:t>
            </a:r>
            <a:endParaRPr lang="en-GB" sz="2800" b="1">
              <a:solidFill>
                <a:srgbClr val="000000"/>
              </a:solidFill>
              <a:cs typeface="Arial" charset="0"/>
            </a:endParaRPr>
          </a:p>
        </p:txBody>
      </p:sp>
      <p:sp>
        <p:nvSpPr>
          <p:cNvPr id="32781" name="Text Box 13"/>
          <p:cNvSpPr txBox="1">
            <a:spLocks noChangeArrowheads="1"/>
          </p:cNvSpPr>
          <p:nvPr/>
        </p:nvSpPr>
        <p:spPr bwMode="auto">
          <a:xfrm>
            <a:off x="6075363" y="4914900"/>
            <a:ext cx="2894012"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Gog and Magog </a:t>
            </a:r>
            <a:br>
              <a:rPr lang="en-GB" sz="2800" b="1">
                <a:solidFill>
                  <a:srgbClr val="000000"/>
                </a:solidFill>
                <a:cs typeface="Arial" charset="0"/>
              </a:rPr>
            </a:br>
            <a:r>
              <a:rPr lang="en-GB" sz="2800" b="1">
                <a:solidFill>
                  <a:srgbClr val="000000"/>
                </a:solidFill>
                <a:cs typeface="Arial" charset="0"/>
              </a:rPr>
              <a:t>Revisited</a:t>
            </a:r>
          </a:p>
          <a:p>
            <a:pPr algn="ctr" defTabSz="449263" eaLnBrk="1" hangingPunct="1">
              <a:buClr>
                <a:srgbClr val="000000"/>
              </a:buClr>
              <a:buSzPct val="100000"/>
              <a:buFont typeface="Arial" charset="0"/>
              <a:buNone/>
            </a:pPr>
            <a:r>
              <a:rPr lang="en-GB" b="1">
                <a:solidFill>
                  <a:srgbClr val="000000"/>
                </a:solidFill>
                <a:cs typeface="Arial" charset="0"/>
              </a:rPr>
              <a:t>(Rev. 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0513" y="981075"/>
            <a:ext cx="2312987" cy="1755775"/>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000000"/>
                </a:solidFill>
                <a:cs typeface="Arial" charset="0"/>
              </a:rPr>
              <a:t>Great</a:t>
            </a:r>
          </a:p>
          <a:p>
            <a:pPr algn="ctr" defTabSz="449263" eaLnBrk="1" hangingPunct="1">
              <a:buClr>
                <a:srgbClr val="000000"/>
              </a:buClr>
              <a:buSzPct val="100000"/>
              <a:buFont typeface="Arial" charset="0"/>
              <a:buNone/>
            </a:pPr>
            <a:r>
              <a:rPr lang="en-GB" sz="2800" b="1">
                <a:solidFill>
                  <a:srgbClr val="000000"/>
                </a:solidFill>
                <a:cs typeface="Arial" charset="0"/>
              </a:rPr>
              <a:t>White</a:t>
            </a:r>
          </a:p>
          <a:p>
            <a:pPr algn="ctr" defTabSz="449263" eaLnBrk="1" hangingPunct="1">
              <a:buClr>
                <a:srgbClr val="000000"/>
              </a:buClr>
              <a:buSzPct val="100000"/>
              <a:buFont typeface="Arial" charset="0"/>
              <a:buNone/>
            </a:pPr>
            <a:r>
              <a:rPr lang="en-GB" sz="2800" b="1">
                <a:solidFill>
                  <a:srgbClr val="000000"/>
                </a:solidFill>
                <a:cs typeface="Arial" charset="0"/>
              </a:rPr>
              <a:t>Throne</a:t>
            </a:r>
          </a:p>
          <a:p>
            <a:pPr algn="ctr" defTabSz="449263" eaLnBrk="1" hangingPunct="1">
              <a:buClr>
                <a:srgbClr val="000000"/>
              </a:buClr>
              <a:buSzPct val="100000"/>
              <a:buFont typeface="Arial" charset="0"/>
              <a:buNone/>
            </a:pPr>
            <a:r>
              <a:rPr lang="en-GB" b="1">
                <a:solidFill>
                  <a:srgbClr val="000000"/>
                </a:solidFill>
                <a:cs typeface="Arial" charset="0"/>
              </a:rPr>
              <a:t>(Rev. 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583699" name="Text Box 4"/>
          <p:cNvSpPr txBox="1">
            <a:spLocks noChangeArrowheads="1"/>
          </p:cNvSpPr>
          <p:nvPr/>
        </p:nvSpPr>
        <p:spPr bwMode="auto">
          <a:xfrm>
            <a:off x="8101013" y="86147"/>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algn="ctr" defTabSz="449263" eaLnBrk="1" hangingPunct="1">
              <a:lnSpc>
                <a:spcPct val="93000"/>
              </a:lnSpc>
              <a:buClr>
                <a:srgbClr val="FFFFFF"/>
              </a:buClr>
              <a:buSzPct val="100000"/>
              <a:buFont typeface="Arial" charset="0"/>
              <a:buNone/>
            </a:pPr>
            <a:r>
              <a:rPr lang="en-GB" b="1" dirty="0">
                <a:solidFill>
                  <a:srgbClr val="FFFFFF"/>
                </a:solidFill>
              </a:rPr>
              <a:t>437</a:t>
            </a:r>
          </a:p>
        </p:txBody>
      </p:sp>
      <p:sp>
        <p:nvSpPr>
          <p:cNvPr id="22" name="Text Box 14"/>
          <p:cNvSpPr txBox="1">
            <a:spLocks noChangeArrowheads="1"/>
          </p:cNvSpPr>
          <p:nvPr/>
        </p:nvSpPr>
        <p:spPr bwMode="auto">
          <a:xfrm>
            <a:off x="2555776" y="2780928"/>
            <a:ext cx="5184576"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sz="2800" b="1">
                <a:solidFill>
                  <a:srgbClr val="FFFFFF"/>
                </a:solidFill>
                <a:effectLst>
                  <a:outerShdw blurRad="38100" dist="38100" dir="2700000" algn="tl">
                    <a:srgbClr val="000000">
                      <a:alpha val="43137"/>
                    </a:srgbClr>
                  </a:outerShdw>
                </a:effectLst>
                <a:cs typeface="Arial" charset="0"/>
              </a:rPr>
              <a:t>Day of the L</a:t>
            </a:r>
            <a:r>
              <a:rPr lang="en-GB" b="1">
                <a:solidFill>
                  <a:srgbClr val="FFFFFF"/>
                </a:solidFill>
                <a:effectLst>
                  <a:outerShdw blurRad="38100" dist="38100" dir="2700000" algn="tl">
                    <a:srgbClr val="000000">
                      <a:alpha val="43137"/>
                    </a:srgbClr>
                  </a:outerShdw>
                </a:effectLst>
                <a:cs typeface="Arial" charset="0"/>
              </a:rPr>
              <a:t>ORD</a:t>
            </a:r>
          </a:p>
        </p:txBody>
      </p:sp>
    </p:spTree>
    <p:extLst>
      <p:ext uri="{BB962C8B-B14F-4D97-AF65-F5344CB8AC3E}">
        <p14:creationId xmlns:p14="http://schemas.microsoft.com/office/powerpoint/2010/main" val="316479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0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4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4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6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Rectangle 2"/>
          <p:cNvSpPr txBox="1">
            <a:spLocks noChangeArrowheads="1"/>
          </p:cNvSpPr>
          <p:nvPr/>
        </p:nvSpPr>
        <p:spPr bwMode="auto">
          <a:xfrm>
            <a:off x="0" y="1556792"/>
            <a:ext cx="4644008" cy="5301208"/>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SG" sz="3200" b="1" dirty="0">
                <a:solidFill>
                  <a:srgbClr val="FFFFFF"/>
                </a:solidFill>
                <a:effectLst>
                  <a:glow rad="127000">
                    <a:srgbClr val="000000"/>
                  </a:glow>
                </a:effectLst>
                <a:latin typeface="Arial" charset="0"/>
                <a:ea typeface="ＭＳ Ｐゴシック" charset="0"/>
                <a:cs typeface="ＭＳ Ｐゴシック" charset="0"/>
              </a:rPr>
              <a:t>But Jerusalem will become a refuge for those who escape; </a:t>
            </a:r>
            <a:br>
              <a:rPr lang="en-SG" sz="3200" b="1" dirty="0">
                <a:solidFill>
                  <a:srgbClr val="FFFFFF"/>
                </a:solidFill>
                <a:effectLst>
                  <a:glow rad="127000">
                    <a:srgbClr val="000000"/>
                  </a:glow>
                </a:effectLst>
                <a:latin typeface="Arial" charset="0"/>
                <a:ea typeface="ＭＳ Ｐゴシック" charset="0"/>
                <a:cs typeface="ＭＳ Ｐゴシック" charset="0"/>
              </a:rPr>
            </a:br>
            <a:r>
              <a:rPr lang="en-SG" sz="3200" b="1" dirty="0">
                <a:solidFill>
                  <a:srgbClr val="FFFFFF"/>
                </a:solidFill>
                <a:effectLst>
                  <a:glow rad="127000">
                    <a:srgbClr val="000000"/>
                  </a:glow>
                </a:effectLst>
                <a:latin typeface="Arial" charset="0"/>
                <a:ea typeface="ＭＳ Ｐゴシック" charset="0"/>
                <a:cs typeface="ＭＳ Ｐゴシック" charset="0"/>
              </a:rPr>
              <a:t> it will be a holy place. </a:t>
            </a:r>
            <a:br>
              <a:rPr lang="en-SG" sz="3200" b="1" dirty="0">
                <a:solidFill>
                  <a:srgbClr val="FFFFFF"/>
                </a:solidFill>
                <a:effectLst>
                  <a:glow rad="127000">
                    <a:srgbClr val="000000"/>
                  </a:glow>
                </a:effectLst>
                <a:latin typeface="Arial" charset="0"/>
                <a:ea typeface="ＭＳ Ｐゴシック" charset="0"/>
                <a:cs typeface="ＭＳ Ｐゴシック" charset="0"/>
              </a:rPr>
            </a:br>
            <a:r>
              <a:rPr lang="en-SG" sz="3200" b="1" dirty="0">
                <a:solidFill>
                  <a:srgbClr val="FFFFFF"/>
                </a:solidFill>
                <a:effectLst>
                  <a:glow rad="127000">
                    <a:srgbClr val="000000"/>
                  </a:glow>
                </a:effectLst>
                <a:latin typeface="Arial" charset="0"/>
                <a:ea typeface="ＭＳ Ｐゴシック" charset="0"/>
                <a:cs typeface="ＭＳ Ｐゴシック" charset="0"/>
              </a:rPr>
              <a:t>And the people of Israel will come back to reclaim their inheritance</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(Obadiah 17 </a:t>
            </a:r>
            <a:r>
              <a:rPr lang="en-US" sz="2800" b="1" dirty="0">
                <a:solidFill>
                  <a:srgbClr val="FFFFFF"/>
                </a:solidFill>
                <a:effectLst>
                  <a:glow rad="127000">
                    <a:srgbClr val="000000"/>
                  </a:glow>
                </a:effectLst>
                <a:latin typeface="Arial" charset="0"/>
                <a:ea typeface="ＭＳ Ｐゴシック" charset="0"/>
                <a:cs typeface="ＭＳ Ｐゴシック" charset="0"/>
              </a:rPr>
              <a:t>NLT</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279568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Obadiah</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Rectangle 2"/>
          <p:cNvSpPr txBox="1">
            <a:spLocks noChangeArrowheads="1"/>
          </p:cNvSpPr>
          <p:nvPr/>
        </p:nvSpPr>
        <p:spPr bwMode="auto">
          <a:xfrm>
            <a:off x="0" y="1916831"/>
            <a:ext cx="5508104" cy="5027263"/>
          </a:xfrm>
          <a:prstGeom prst="rect">
            <a:avLst/>
          </a:prstGeom>
          <a:solidFill>
            <a:srgbClr val="000000"/>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SG" sz="3200" b="1" dirty="0">
                <a:solidFill>
                  <a:srgbClr val="FFFFFF"/>
                </a:solidFill>
                <a:effectLst>
                  <a:glow rad="127000">
                    <a:srgbClr val="000000"/>
                  </a:glow>
                </a:effectLst>
                <a:latin typeface="Arial" charset="0"/>
                <a:ea typeface="ＭＳ Ｐゴシック" charset="0"/>
                <a:cs typeface="ＭＳ Ｐゴシック" charset="0"/>
              </a:rPr>
              <a:t>The people of Israel will be a raging fire, and Edom a field of dry stubble. The descendants of Joseph will be a flame roaring across the field, devouring everything. There will be no survivors in Edom. I, the L</a:t>
            </a:r>
            <a:r>
              <a:rPr lang="en-SG" sz="2800" b="1" dirty="0">
                <a:solidFill>
                  <a:srgbClr val="FFFFFF"/>
                </a:solidFill>
                <a:effectLst>
                  <a:glow rad="127000">
                    <a:srgbClr val="000000"/>
                  </a:glow>
                </a:effectLst>
                <a:latin typeface="Arial" charset="0"/>
                <a:ea typeface="ＭＳ Ｐゴシック" charset="0"/>
                <a:cs typeface="ＭＳ Ｐゴシック" charset="0"/>
              </a:rPr>
              <a:t>ORD</a:t>
            </a:r>
            <a:r>
              <a:rPr lang="en-SG" sz="3200" b="1" dirty="0">
                <a:solidFill>
                  <a:srgbClr val="FFFFFF"/>
                </a:solidFill>
                <a:effectLst>
                  <a:glow rad="127000">
                    <a:srgbClr val="000000"/>
                  </a:glow>
                </a:effectLst>
                <a:latin typeface="Arial" charset="0"/>
                <a:ea typeface="ＭＳ Ｐゴシック" charset="0"/>
                <a:cs typeface="ＭＳ Ｐゴシック" charset="0"/>
              </a:rPr>
              <a:t>, have spoken</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(Obadiah 18 </a:t>
            </a:r>
            <a:r>
              <a:rPr lang="en-US" sz="2800" b="1" dirty="0">
                <a:solidFill>
                  <a:srgbClr val="FFFFFF"/>
                </a:solidFill>
                <a:effectLst>
                  <a:glow rad="127000">
                    <a:srgbClr val="000000"/>
                  </a:glow>
                </a:effectLst>
                <a:latin typeface="Arial" charset="0"/>
                <a:ea typeface="ＭＳ Ｐゴシック" charset="0"/>
                <a:cs typeface="ＭＳ Ｐゴシック" charset="0"/>
              </a:rPr>
              <a:t>NLT</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069932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endParaRPr lang="en-US">
              <a:solidFill>
                <a:srgbClr val="000000"/>
              </a:solidFill>
              <a:ea typeface="Osaka" charset="-128"/>
              <a:cs typeface="Osaka" charset="-128"/>
            </a:endParaRPr>
          </a:p>
        </p:txBody>
      </p:sp>
      <p:sp>
        <p:nvSpPr>
          <p:cNvPr id="4" name="Striped Right Arrow 3"/>
          <p:cNvSpPr/>
          <p:nvPr/>
        </p:nvSpPr>
        <p:spPr bwMode="auto">
          <a:xfrm>
            <a:off x="3581400" y="0"/>
            <a:ext cx="5562600" cy="6858000"/>
          </a:xfrm>
          <a:prstGeom prst="stripedRightArrow">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wrap="none"/>
          <a:lstStyle/>
          <a:p>
            <a:pPr>
              <a:defRPr/>
            </a:pPr>
            <a:endParaRPr lang="en-US" dirty="0">
              <a:solidFill>
                <a:srgbClr val="000000"/>
              </a:solidFill>
              <a:latin typeface="Times New Roman" pitchFamily="-112" charset="0"/>
              <a:ea typeface="Osaka"/>
              <a:cs typeface="Osaka"/>
            </a:endParaRPr>
          </a:p>
        </p:txBody>
      </p:sp>
      <p:sp>
        <p:nvSpPr>
          <p:cNvPr id="428034" name="Rectangle 2"/>
          <p:cNvSpPr>
            <a:spLocks noGrp="1" noChangeArrowheads="1"/>
          </p:cNvSpPr>
          <p:nvPr>
            <p:ph type="ctrTitle"/>
          </p:nvPr>
        </p:nvSpPr>
        <p:spPr>
          <a:xfrm>
            <a:off x="0" y="1066800"/>
            <a:ext cx="3581400" cy="4724400"/>
          </a:xfrm>
          <a:effectLst>
            <a:outerShdw blurRad="63500" dist="35921" dir="2700000" algn="ctr" rotWithShape="0">
              <a:schemeClr val="tx2">
                <a:alpha val="74998"/>
              </a:schemeClr>
            </a:outerShdw>
          </a:effectLst>
        </p:spPr>
        <p:txBody>
          <a:bodyPr/>
          <a:lstStyle/>
          <a:p>
            <a:pPr eaLnBrk="1" hangingPunct="1">
              <a:defRPr/>
            </a:pPr>
            <a:r>
              <a:rPr lang="en-US" sz="6000" dirty="0">
                <a:solidFill>
                  <a:schemeClr val="bg1"/>
                </a:solidFill>
              </a:rPr>
              <a:t>Is There a Future for Ethnic Jews?</a:t>
            </a:r>
            <a:endParaRPr lang="en-US" dirty="0"/>
          </a:p>
        </p:txBody>
      </p:sp>
      <p:sp>
        <p:nvSpPr>
          <p:cNvPr id="428036" name="Text Box 4"/>
          <p:cNvSpPr txBox="1">
            <a:spLocks noChangeArrowheads="1"/>
          </p:cNvSpPr>
          <p:nvPr/>
        </p:nvSpPr>
        <p:spPr bwMode="auto">
          <a:xfrm>
            <a:off x="9144000" y="9917"/>
            <a:ext cx="885825"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latin typeface="Arial" charset="0"/>
                <a:ea typeface="Arial" charset="0"/>
                <a:cs typeface="Arial" charset="0"/>
              </a:rPr>
              <a:t>155q</a:t>
            </a:r>
            <a:endParaRPr lang="en-US" b="1">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231491535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66" name="Rectangle 3"/>
          <p:cNvSpPr>
            <a:spLocks noChangeArrowheads="1"/>
          </p:cNvSpPr>
          <p:nvPr/>
        </p:nvSpPr>
        <p:spPr bwMode="auto">
          <a:xfrm>
            <a:off x="3338513" y="96837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21924"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5"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6"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70" name="Rectangle 7"/>
          <p:cNvSpPr>
            <a:spLocks noChangeArrowheads="1"/>
          </p:cNvSpPr>
          <p:nvPr/>
        </p:nvSpPr>
        <p:spPr bwMode="auto">
          <a:xfrm>
            <a:off x="3084513" y="93821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1A0004"/>
                </a:solidFill>
                <a:latin typeface="Times" charset="0"/>
              </a:rPr>
              <a:t>ABRAHAM</a:t>
            </a:r>
          </a:p>
        </p:txBody>
      </p:sp>
      <p:sp>
        <p:nvSpPr>
          <p:cNvPr id="721928" name="Line 8"/>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29" name="Line 9"/>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31" name="Rectangle 11"/>
          <p:cNvSpPr>
            <a:spLocks noChangeArrowheads="1"/>
          </p:cNvSpPr>
          <p:nvPr/>
        </p:nvSpPr>
        <p:spPr bwMode="auto">
          <a:xfrm>
            <a:off x="4802188" y="992188"/>
            <a:ext cx="24987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b="1">
                <a:solidFill>
                  <a:srgbClr val="FFD34A"/>
                </a:solidFill>
                <a:latin typeface="Times" charset="0"/>
              </a:rPr>
              <a:t>ca. 2000 B.C.</a:t>
            </a:r>
            <a:endParaRPr lang="en-US" sz="1800" b="1">
              <a:solidFill>
                <a:srgbClr val="FFD34A"/>
              </a:solidFill>
              <a:latin typeface="Times" charset="0"/>
            </a:endParaRPr>
          </a:p>
        </p:txBody>
      </p:sp>
      <p:sp>
        <p:nvSpPr>
          <p:cNvPr id="62474" name="Rectangle 12"/>
          <p:cNvSpPr>
            <a:spLocks noChangeArrowheads="1"/>
          </p:cNvSpPr>
          <p:nvPr/>
        </p:nvSpPr>
        <p:spPr bwMode="auto">
          <a:xfrm>
            <a:off x="3709988" y="160337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The CALL</a:t>
            </a:r>
          </a:p>
        </p:txBody>
      </p:sp>
      <p:sp>
        <p:nvSpPr>
          <p:cNvPr id="62475" name="Rectangle 13"/>
          <p:cNvSpPr>
            <a:spLocks noChangeArrowheads="1"/>
          </p:cNvSpPr>
          <p:nvPr/>
        </p:nvSpPr>
        <p:spPr bwMode="auto">
          <a:xfrm>
            <a:off x="3897313" y="206057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1A0004"/>
                </a:solidFill>
                <a:latin typeface="Times" charset="0"/>
              </a:rPr>
              <a:t>L - S - B</a:t>
            </a:r>
          </a:p>
        </p:txBody>
      </p:sp>
      <p:sp>
        <p:nvSpPr>
          <p:cNvPr id="721934" name="Rectangle 14"/>
          <p:cNvSpPr>
            <a:spLocks noChangeArrowheads="1"/>
          </p:cNvSpPr>
          <p:nvPr/>
        </p:nvSpPr>
        <p:spPr bwMode="auto">
          <a:xfrm>
            <a:off x="4157663" y="247332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790015"/>
                </a:solidFill>
                <a:latin typeface="Times" charset="0"/>
              </a:rPr>
              <a:t>I - I      </a:t>
            </a:r>
          </a:p>
        </p:txBody>
      </p:sp>
      <p:sp>
        <p:nvSpPr>
          <p:cNvPr id="721936" name="Rectangle 1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2478" name="Group 17"/>
          <p:cNvGrpSpPr>
            <a:grpSpLocks/>
          </p:cNvGrpSpPr>
          <p:nvPr/>
        </p:nvGrpSpPr>
        <p:grpSpPr bwMode="auto">
          <a:xfrm>
            <a:off x="598488" y="2378075"/>
            <a:ext cx="2259012" cy="1446213"/>
            <a:chOff x="377" y="1498"/>
            <a:chExt cx="1423" cy="911"/>
          </a:xfrm>
        </p:grpSpPr>
        <p:sp>
          <p:nvSpPr>
            <p:cNvPr id="721938" name="Rectangle 18"/>
            <p:cNvSpPr>
              <a:spLocks noChangeArrowheads="1"/>
            </p:cNvSpPr>
            <p:nvPr/>
          </p:nvSpPr>
          <p:spPr bwMode="auto">
            <a:xfrm>
              <a:off x="519" y="1546"/>
              <a:ext cx="562" cy="8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21939" name="Rectangle 19"/>
            <p:cNvSpPr>
              <a:spLocks noChangeArrowheads="1"/>
            </p:cNvSpPr>
            <p:nvPr/>
          </p:nvSpPr>
          <p:spPr bwMode="auto">
            <a:xfrm>
              <a:off x="377" y="1498"/>
              <a:ext cx="1423"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pitchFamily="-107" charset="0"/>
                </a:rPr>
                <a:t>A</a:t>
              </a:r>
              <a:r>
                <a:rPr lang="en-US" sz="6000">
                  <a:solidFill>
                    <a:srgbClr val="FFD34A"/>
                  </a:solidFill>
                  <a:latin typeface="Times" pitchFamily="-107" charset="0"/>
                </a:rPr>
                <a:t>JMJ</a:t>
              </a:r>
            </a:p>
          </p:txBody>
        </p:sp>
      </p:grpSp>
      <p:sp>
        <p:nvSpPr>
          <p:cNvPr id="721940" name="Line 20"/>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1" name="Line 21"/>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2" name="Line 22"/>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48" name="Oval 28"/>
          <p:cNvSpPr>
            <a:spLocks noChangeArrowheads="1"/>
          </p:cNvSpPr>
          <p:nvPr/>
        </p:nvSpPr>
        <p:spPr bwMode="auto">
          <a:xfrm>
            <a:off x="3810000" y="2413000"/>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83" name="Text Box 30"/>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endParaRPr lang="en-US" sz="1600">
              <a:solidFill>
                <a:srgbClr val="FFFFFF"/>
              </a:solidFill>
            </a:endParaRPr>
          </a:p>
        </p:txBody>
      </p:sp>
      <p:sp>
        <p:nvSpPr>
          <p:cNvPr id="62484" name="Text Box 31"/>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17</a:t>
            </a:r>
          </a:p>
        </p:txBody>
      </p:sp>
      <p:sp>
        <p:nvSpPr>
          <p:cNvPr id="721952" name="Text Box 32"/>
          <p:cNvSpPr txBox="1">
            <a:spLocks noChangeArrowheads="1"/>
          </p:cNvSpPr>
          <p:nvPr/>
        </p:nvSpPr>
        <p:spPr bwMode="auto">
          <a:xfrm>
            <a:off x="1524000" y="4673600"/>
            <a:ext cx="6223000" cy="823913"/>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4800" b="1">
                <a:effectLst>
                  <a:outerShdw blurRad="38100" dist="38100" dir="2700000" algn="tl">
                    <a:srgbClr val="000000"/>
                  </a:outerShdw>
                </a:effectLst>
              </a:rPr>
              <a:t>ISHMAEL &amp; ISAAC</a:t>
            </a:r>
          </a:p>
        </p:txBody>
      </p:sp>
      <p:sp>
        <p:nvSpPr>
          <p:cNvPr id="721953" name="Freeform 3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4" name="AutoShape 3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5" name="Rectangle 3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6" name="AutoShape 3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7" name="Line 3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8" name="Line 3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59" name="Rectangle 3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493" name="Rectangle 4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2494" name="Rectangle 4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2495" name="Rectangle 4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2496" name="Rectangle 4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21964" name="Line 4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5" name="Line 4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66" name="Line 4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2500" name="Text Box 4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21972" name="Rectangle 52"/>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28</a:t>
            </a:r>
          </a:p>
        </p:txBody>
      </p:sp>
      <p:sp>
        <p:nvSpPr>
          <p:cNvPr id="62502" name="Text Box 5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62503" name="Group 55"/>
          <p:cNvGrpSpPr>
            <a:grpSpLocks/>
          </p:cNvGrpSpPr>
          <p:nvPr/>
        </p:nvGrpSpPr>
        <p:grpSpPr bwMode="auto">
          <a:xfrm>
            <a:off x="6002338" y="1339850"/>
            <a:ext cx="1262062" cy="1347788"/>
            <a:chOff x="1084" y="711"/>
            <a:chExt cx="2950" cy="2769"/>
          </a:xfrm>
        </p:grpSpPr>
        <p:grpSp>
          <p:nvGrpSpPr>
            <p:cNvPr id="62509" name="Group 56"/>
            <p:cNvGrpSpPr>
              <a:grpSpLocks/>
            </p:cNvGrpSpPr>
            <p:nvPr/>
          </p:nvGrpSpPr>
          <p:grpSpPr bwMode="auto">
            <a:xfrm>
              <a:off x="1084" y="711"/>
              <a:ext cx="2950" cy="2769"/>
              <a:chOff x="2707" y="548"/>
              <a:chExt cx="2950" cy="2769"/>
            </a:xfrm>
          </p:grpSpPr>
          <p:grpSp>
            <p:nvGrpSpPr>
              <p:cNvPr id="62515" name="Group 57"/>
              <p:cNvGrpSpPr>
                <a:grpSpLocks/>
              </p:cNvGrpSpPr>
              <p:nvPr/>
            </p:nvGrpSpPr>
            <p:grpSpPr bwMode="auto">
              <a:xfrm>
                <a:off x="3180" y="1046"/>
                <a:ext cx="2105" cy="1421"/>
                <a:chOff x="578" y="2316"/>
                <a:chExt cx="2105" cy="1421"/>
              </a:xfrm>
            </p:grpSpPr>
            <p:sp>
              <p:nvSpPr>
                <p:cNvPr id="721978" name="Freeform 58" descr="Cork"/>
                <p:cNvSpPr>
                  <a:spLocks/>
                </p:cNvSpPr>
                <p:nvPr/>
              </p:nvSpPr>
              <p:spPr bwMode="auto">
                <a:xfrm>
                  <a:off x="632" y="2317"/>
                  <a:ext cx="2052" cy="254"/>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79" name="Freeform 59" descr="Cork"/>
                <p:cNvSpPr>
                  <a:spLocks/>
                </p:cNvSpPr>
                <p:nvPr/>
              </p:nvSpPr>
              <p:spPr bwMode="auto">
                <a:xfrm>
                  <a:off x="573" y="2506"/>
                  <a:ext cx="2082" cy="1230"/>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pic>
            <p:nvPicPr>
              <p:cNvPr id="62516" name="Picture 60"/>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sp>
          <p:nvSpPr>
            <p:cNvPr id="721981" name="Freeform 61"/>
            <p:cNvSpPr>
              <a:spLocks/>
            </p:cNvSpPr>
            <p:nvPr/>
          </p:nvSpPr>
          <p:spPr bwMode="auto">
            <a:xfrm>
              <a:off x="1615" y="2648"/>
              <a:ext cx="89" cy="277"/>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2" name="Freeform 62"/>
            <p:cNvSpPr>
              <a:spLocks/>
            </p:cNvSpPr>
            <p:nvPr/>
          </p:nvSpPr>
          <p:spPr bwMode="auto">
            <a:xfrm>
              <a:off x="1633" y="2648"/>
              <a:ext cx="111" cy="307"/>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3" name="Freeform 63"/>
            <p:cNvSpPr>
              <a:spLocks/>
            </p:cNvSpPr>
            <p:nvPr/>
          </p:nvSpPr>
          <p:spPr bwMode="auto">
            <a:xfrm>
              <a:off x="3010" y="2583"/>
              <a:ext cx="152" cy="329"/>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4" name="Freeform 64"/>
            <p:cNvSpPr>
              <a:spLocks/>
            </p:cNvSpPr>
            <p:nvPr/>
          </p:nvSpPr>
          <p:spPr bwMode="auto">
            <a:xfrm>
              <a:off x="1715" y="1021"/>
              <a:ext cx="96" cy="440"/>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1985" name="Freeform 65"/>
            <p:cNvSpPr>
              <a:spLocks/>
            </p:cNvSpPr>
            <p:nvPr/>
          </p:nvSpPr>
          <p:spPr bwMode="auto">
            <a:xfrm>
              <a:off x="3429" y="1008"/>
              <a:ext cx="160" cy="359"/>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21986" name="Rectangle 66"/>
          <p:cNvSpPr>
            <a:spLocks noChangeArrowheads="1"/>
          </p:cNvSpPr>
          <p:nvPr/>
        </p:nvSpPr>
        <p:spPr bwMode="auto">
          <a:xfrm>
            <a:off x="6273559" y="1547813"/>
            <a:ext cx="573088" cy="638175"/>
          </a:xfrm>
          <a:prstGeom prst="rect">
            <a:avLst/>
          </a:prstGeom>
          <a:noFill/>
          <a:ln w="9525">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eaLnBrk="0" hangingPunct="0">
              <a:defRPr/>
            </a:pPr>
            <a:r>
              <a:rPr lang="en-US" sz="3600" b="1" i="1">
                <a:solidFill>
                  <a:srgbClr val="FFFFFF"/>
                </a:solidFill>
                <a:latin typeface="Kosher-Normal" charset="0"/>
              </a:rPr>
              <a:t>AC</a:t>
            </a:r>
            <a:endParaRPr lang="en-US" sz="2000" i="1">
              <a:solidFill>
                <a:srgbClr val="FFFFFF"/>
              </a:solidFill>
              <a:latin typeface="Helvetica" charset="0"/>
            </a:endParaRPr>
          </a:p>
        </p:txBody>
      </p:sp>
      <p:sp>
        <p:nvSpPr>
          <p:cNvPr id="721987" name="Rectangle 67"/>
          <p:cNvSpPr>
            <a:spLocks noChangeArrowheads="1"/>
          </p:cNvSpPr>
          <p:nvPr/>
        </p:nvSpPr>
        <p:spPr bwMode="auto">
          <a:xfrm>
            <a:off x="5983288" y="2384425"/>
            <a:ext cx="2776537" cy="64135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a:spAutoFit/>
          </a:bodyPr>
          <a:lstStyle/>
          <a:p>
            <a:pPr eaLnBrk="0" hangingPunct="0">
              <a:defRPr/>
            </a:pPr>
            <a:r>
              <a:rPr lang="en-US" sz="3600" b="1" i="1" dirty="0">
                <a:solidFill>
                  <a:srgbClr val="FFFFFF"/>
                </a:solidFill>
                <a:latin typeface="Helvetica" charset="0"/>
              </a:rPr>
              <a:t>Gen. 12:1-3</a:t>
            </a:r>
            <a:endParaRPr lang="en-US" sz="2800" b="1" i="1" dirty="0">
              <a:solidFill>
                <a:srgbClr val="FFFFFF"/>
              </a:solidFill>
              <a:latin typeface="Helvetica" charset="0"/>
            </a:endParaRPr>
          </a:p>
        </p:txBody>
      </p:sp>
      <p:grpSp>
        <p:nvGrpSpPr>
          <p:cNvPr id="62506" name="Group 69"/>
          <p:cNvGrpSpPr>
            <a:grpSpLocks/>
          </p:cNvGrpSpPr>
          <p:nvPr/>
        </p:nvGrpSpPr>
        <p:grpSpPr bwMode="auto">
          <a:xfrm>
            <a:off x="519113" y="7938"/>
            <a:ext cx="854075" cy="1704975"/>
            <a:chOff x="327" y="5"/>
            <a:chExt cx="538" cy="1074"/>
          </a:xfrm>
        </p:grpSpPr>
        <p:sp>
          <p:nvSpPr>
            <p:cNvPr id="721990" name="Rectangle 7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21991" name="Line 7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41135733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721934"/>
                                        </p:tgtEl>
                                        <p:attrNameLst>
                                          <p:attrName>style.visibility</p:attrName>
                                        </p:attrNameLst>
                                      </p:cBhvr>
                                      <p:to>
                                        <p:strVal val="visible"/>
                                      </p:to>
                                    </p:set>
                                    <p:anim calcmode="lin" valueType="num">
                                      <p:cBhvr>
                                        <p:cTn id="7" dur="500" fill="hold"/>
                                        <p:tgtEl>
                                          <p:spTgt spid="721934"/>
                                        </p:tgtEl>
                                        <p:attrNameLst>
                                          <p:attrName>ppt_x</p:attrName>
                                        </p:attrNameLst>
                                      </p:cBhvr>
                                      <p:tavLst>
                                        <p:tav tm="0">
                                          <p:val>
                                            <p:strVal val="#ppt_x-#ppt_w/2"/>
                                          </p:val>
                                        </p:tav>
                                        <p:tav tm="100000">
                                          <p:val>
                                            <p:strVal val="#ppt_x"/>
                                          </p:val>
                                        </p:tav>
                                      </p:tavLst>
                                    </p:anim>
                                    <p:anim calcmode="lin" valueType="num">
                                      <p:cBhvr>
                                        <p:cTn id="8" dur="500" fill="hold"/>
                                        <p:tgtEl>
                                          <p:spTgt spid="721934"/>
                                        </p:tgtEl>
                                        <p:attrNameLst>
                                          <p:attrName>ppt_y</p:attrName>
                                        </p:attrNameLst>
                                      </p:cBhvr>
                                      <p:tavLst>
                                        <p:tav tm="0">
                                          <p:val>
                                            <p:strVal val="#ppt_y"/>
                                          </p:val>
                                        </p:tav>
                                        <p:tav tm="100000">
                                          <p:val>
                                            <p:strVal val="#ppt_y"/>
                                          </p:val>
                                        </p:tav>
                                      </p:tavLst>
                                    </p:anim>
                                    <p:anim calcmode="lin" valueType="num">
                                      <p:cBhvr>
                                        <p:cTn id="9" dur="500" fill="hold"/>
                                        <p:tgtEl>
                                          <p:spTgt spid="721934"/>
                                        </p:tgtEl>
                                        <p:attrNameLst>
                                          <p:attrName>ppt_w</p:attrName>
                                        </p:attrNameLst>
                                      </p:cBhvr>
                                      <p:tavLst>
                                        <p:tav tm="0">
                                          <p:val>
                                            <p:fltVal val="0"/>
                                          </p:val>
                                        </p:tav>
                                        <p:tav tm="100000">
                                          <p:val>
                                            <p:strVal val="#ppt_w"/>
                                          </p:val>
                                        </p:tav>
                                      </p:tavLst>
                                    </p:anim>
                                    <p:anim calcmode="lin" valueType="num">
                                      <p:cBhvr>
                                        <p:cTn id="10" dur="500" fill="hold"/>
                                        <p:tgtEl>
                                          <p:spTgt spid="72193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36" fill="hold" grpId="0" nodeType="afterEffect">
                                  <p:stCondLst>
                                    <p:cond delay="500"/>
                                  </p:stCondLst>
                                  <p:childTnLst>
                                    <p:set>
                                      <p:cBhvr>
                                        <p:cTn id="13" dur="1" fill="hold">
                                          <p:stCondLst>
                                            <p:cond delay="0"/>
                                          </p:stCondLst>
                                        </p:cTn>
                                        <p:tgtEl>
                                          <p:spTgt spid="721948"/>
                                        </p:tgtEl>
                                        <p:attrNameLst>
                                          <p:attrName>style.visibility</p:attrName>
                                        </p:attrNameLst>
                                      </p:cBhvr>
                                      <p:to>
                                        <p:strVal val="visible"/>
                                      </p:to>
                                    </p:set>
                                    <p:anim calcmode="lin" valueType="num">
                                      <p:cBhvr>
                                        <p:cTn id="14" dur="500" fill="hold"/>
                                        <p:tgtEl>
                                          <p:spTgt spid="721948"/>
                                        </p:tgtEl>
                                        <p:attrNameLst>
                                          <p:attrName>ppt_w</p:attrName>
                                        </p:attrNameLst>
                                      </p:cBhvr>
                                      <p:tavLst>
                                        <p:tav tm="0">
                                          <p:val>
                                            <p:strVal val="(6*min(max(#ppt_w*#ppt_h,.3),1)-7.4)/-.7*#ppt_w"/>
                                          </p:val>
                                        </p:tav>
                                        <p:tav tm="100000">
                                          <p:val>
                                            <p:strVal val="#ppt_w"/>
                                          </p:val>
                                        </p:tav>
                                      </p:tavLst>
                                    </p:anim>
                                    <p:anim calcmode="lin" valueType="num">
                                      <p:cBhvr>
                                        <p:cTn id="15" dur="500" fill="hold"/>
                                        <p:tgtEl>
                                          <p:spTgt spid="721948"/>
                                        </p:tgtEl>
                                        <p:attrNameLst>
                                          <p:attrName>ppt_h</p:attrName>
                                        </p:attrNameLst>
                                      </p:cBhvr>
                                      <p:tavLst>
                                        <p:tav tm="0">
                                          <p:val>
                                            <p:strVal val="(6*min(max(#ppt_w*#ppt_h,.3),1)-7.4)/-.7*#ppt_h"/>
                                          </p:val>
                                        </p:tav>
                                        <p:tav tm="100000">
                                          <p:val>
                                            <p:strVal val="#ppt_h"/>
                                          </p:val>
                                        </p:tav>
                                      </p:tavLst>
                                    </p:anim>
                                    <p:anim calcmode="lin" valueType="num">
                                      <p:cBhvr>
                                        <p:cTn id="16" dur="500" fill="hold"/>
                                        <p:tgtEl>
                                          <p:spTgt spid="721948"/>
                                        </p:tgtEl>
                                        <p:attrNameLst>
                                          <p:attrName>ppt_x</p:attrName>
                                        </p:attrNameLst>
                                      </p:cBhvr>
                                      <p:tavLst>
                                        <p:tav tm="0">
                                          <p:val>
                                            <p:fltVal val="0.5"/>
                                          </p:val>
                                        </p:tav>
                                        <p:tav tm="100000">
                                          <p:val>
                                            <p:strVal val="#ppt_x"/>
                                          </p:val>
                                        </p:tav>
                                      </p:tavLst>
                                    </p:anim>
                                    <p:anim calcmode="lin" valueType="num">
                                      <p:cBhvr>
                                        <p:cTn id="17" dur="500" fill="hold"/>
                                        <p:tgtEl>
                                          <p:spTgt spid="721948"/>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500"/>
                            </p:stCondLst>
                            <p:childTnLst>
                              <p:par>
                                <p:cTn id="19" presetID="23" presetClass="entr" presetSubtype="528" fill="hold" grpId="0" nodeType="afterEffect">
                                  <p:stCondLst>
                                    <p:cond delay="500"/>
                                  </p:stCondLst>
                                  <p:childTnLst>
                                    <p:set>
                                      <p:cBhvr>
                                        <p:cTn id="20" dur="1" fill="hold">
                                          <p:stCondLst>
                                            <p:cond delay="0"/>
                                          </p:stCondLst>
                                        </p:cTn>
                                        <p:tgtEl>
                                          <p:spTgt spid="721952"/>
                                        </p:tgtEl>
                                        <p:attrNameLst>
                                          <p:attrName>style.visibility</p:attrName>
                                        </p:attrNameLst>
                                      </p:cBhvr>
                                      <p:to>
                                        <p:strVal val="visible"/>
                                      </p:to>
                                    </p:set>
                                    <p:anim calcmode="lin" valueType="num">
                                      <p:cBhvr>
                                        <p:cTn id="21" dur="500" fill="hold"/>
                                        <p:tgtEl>
                                          <p:spTgt spid="721952"/>
                                        </p:tgtEl>
                                        <p:attrNameLst>
                                          <p:attrName>ppt_w</p:attrName>
                                        </p:attrNameLst>
                                      </p:cBhvr>
                                      <p:tavLst>
                                        <p:tav tm="0">
                                          <p:val>
                                            <p:fltVal val="0"/>
                                          </p:val>
                                        </p:tav>
                                        <p:tav tm="100000">
                                          <p:val>
                                            <p:strVal val="#ppt_w"/>
                                          </p:val>
                                        </p:tav>
                                      </p:tavLst>
                                    </p:anim>
                                    <p:anim calcmode="lin" valueType="num">
                                      <p:cBhvr>
                                        <p:cTn id="22" dur="500" fill="hold"/>
                                        <p:tgtEl>
                                          <p:spTgt spid="721952"/>
                                        </p:tgtEl>
                                        <p:attrNameLst>
                                          <p:attrName>ppt_h</p:attrName>
                                        </p:attrNameLst>
                                      </p:cBhvr>
                                      <p:tavLst>
                                        <p:tav tm="0">
                                          <p:val>
                                            <p:fltVal val="0"/>
                                          </p:val>
                                        </p:tav>
                                        <p:tav tm="100000">
                                          <p:val>
                                            <p:strVal val="#ppt_h"/>
                                          </p:val>
                                        </p:tav>
                                      </p:tavLst>
                                    </p:anim>
                                    <p:anim calcmode="lin" valueType="num">
                                      <p:cBhvr>
                                        <p:cTn id="23" dur="500" fill="hold"/>
                                        <p:tgtEl>
                                          <p:spTgt spid="721952"/>
                                        </p:tgtEl>
                                        <p:attrNameLst>
                                          <p:attrName>ppt_x</p:attrName>
                                        </p:attrNameLst>
                                      </p:cBhvr>
                                      <p:tavLst>
                                        <p:tav tm="0">
                                          <p:val>
                                            <p:fltVal val="0.5"/>
                                          </p:val>
                                        </p:tav>
                                        <p:tav tm="100000">
                                          <p:val>
                                            <p:strVal val="#ppt_x"/>
                                          </p:val>
                                        </p:tav>
                                      </p:tavLst>
                                    </p:anim>
                                    <p:anim calcmode="lin" valueType="num">
                                      <p:cBhvr>
                                        <p:cTn id="24" dur="500" fill="hold"/>
                                        <p:tgtEl>
                                          <p:spTgt spid="7219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934" grpId="0" autoUpdateAnimBg="0"/>
      <p:bldP spid="721948" grpId="0" animBg="1"/>
      <p:bldP spid="721952"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14"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4520"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0538"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1800" b="1">
                <a:solidFill>
                  <a:srgbClr val="FFFF00"/>
                </a:solidFill>
                <a:latin typeface="Times" pitchFamily="-107" charset="0"/>
              </a:rPr>
              <a:t>ca. 2000 B.C.</a:t>
            </a:r>
          </a:p>
        </p:txBody>
      </p:sp>
      <p:sp>
        <p:nvSpPr>
          <p:cNvPr id="64522"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4523"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4524"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FFFFFF"/>
                </a:solidFill>
                <a:latin typeface="Times" charset="0"/>
              </a:rPr>
              <a:t>I - I      </a:t>
            </a:r>
          </a:p>
        </p:txBody>
      </p:sp>
      <p:sp>
        <p:nvSpPr>
          <p:cNvPr id="790542"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4"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0545"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31"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FFFFFF"/>
                </a:solidFill>
                <a:latin typeface="Times" charset="0"/>
              </a:rPr>
              <a:t>ABRAHAM</a:t>
            </a:r>
          </a:p>
        </p:txBody>
      </p:sp>
      <p:sp>
        <p:nvSpPr>
          <p:cNvPr id="790553"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4787900" y="4699000"/>
            <a:ext cx="3683000" cy="1549400"/>
            <a:chOff x="3048" y="3064"/>
            <a:chExt cx="2320" cy="976"/>
          </a:xfrm>
        </p:grpSpPr>
        <p:grpSp>
          <p:nvGrpSpPr>
            <p:cNvPr id="64571" name="Group 30"/>
            <p:cNvGrpSpPr>
              <a:grpSpLocks/>
            </p:cNvGrpSpPr>
            <p:nvPr/>
          </p:nvGrpSpPr>
          <p:grpSpPr bwMode="auto">
            <a:xfrm>
              <a:off x="3064" y="3186"/>
              <a:ext cx="2301" cy="704"/>
              <a:chOff x="571" y="3050"/>
              <a:chExt cx="4853" cy="704"/>
            </a:xfrm>
          </p:grpSpPr>
          <p:sp>
            <p:nvSpPr>
              <p:cNvPr id="790559" name="Rectangle 31"/>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0" name="Rectangle 32"/>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eaLnBrk="0" hangingPunct="0">
                  <a:defRPr/>
                </a:pPr>
                <a:r>
                  <a:rPr lang="en-US" sz="2800" b="1">
                    <a:solidFill>
                      <a:srgbClr val="FFFF00"/>
                    </a:solidFill>
                    <a:latin typeface="Times" charset="0"/>
                  </a:rPr>
                  <a:t>JEWISH PEOPLE</a:t>
                </a:r>
                <a:endParaRPr lang="en-US" sz="2800" b="1">
                  <a:solidFill>
                    <a:srgbClr val="FFFFFF"/>
                  </a:solidFill>
                  <a:latin typeface="Times" charset="0"/>
                </a:endParaRPr>
              </a:p>
              <a:p>
                <a:pPr eaLnBrk="0" hangingPunct="0">
                  <a:defRPr/>
                </a:pPr>
                <a:r>
                  <a:rPr lang="en-US" sz="2800" b="1">
                    <a:solidFill>
                      <a:srgbClr val="FFFFFF"/>
                    </a:solidFill>
                    <a:latin typeface="Times" charset="0"/>
                  </a:rPr>
                  <a:t>THROUGH </a:t>
                </a:r>
                <a:r>
                  <a:rPr lang="en-US" sz="2800" b="1">
                    <a:solidFill>
                      <a:srgbClr val="00FFCC"/>
                    </a:solidFill>
                    <a:latin typeface="Times" charset="0"/>
                  </a:rPr>
                  <a:t>ISAAC</a:t>
                </a:r>
                <a:endParaRPr lang="en-US" sz="2800" b="1">
                  <a:solidFill>
                    <a:srgbClr val="FFFFFF"/>
                  </a:solidFill>
                  <a:latin typeface="Times" charset="0"/>
                </a:endParaRPr>
              </a:p>
            </p:txBody>
          </p:sp>
        </p:grpSp>
        <p:sp>
          <p:nvSpPr>
            <p:cNvPr id="790561" name="AutoShape 33"/>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34"/>
          <p:cNvGrpSpPr>
            <a:grpSpLocks/>
          </p:cNvGrpSpPr>
          <p:nvPr/>
        </p:nvGrpSpPr>
        <p:grpSpPr bwMode="auto">
          <a:xfrm>
            <a:off x="601663" y="4686300"/>
            <a:ext cx="4046537" cy="1549400"/>
            <a:chOff x="411" y="3056"/>
            <a:chExt cx="2549" cy="976"/>
          </a:xfrm>
        </p:grpSpPr>
        <p:grpSp>
          <p:nvGrpSpPr>
            <p:cNvPr id="64567" name="Group 35"/>
            <p:cNvGrpSpPr>
              <a:grpSpLocks/>
            </p:cNvGrpSpPr>
            <p:nvPr/>
          </p:nvGrpSpPr>
          <p:grpSpPr bwMode="auto">
            <a:xfrm>
              <a:off x="411" y="3194"/>
              <a:ext cx="2517" cy="704"/>
              <a:chOff x="571" y="3050"/>
              <a:chExt cx="4853" cy="704"/>
            </a:xfrm>
          </p:grpSpPr>
          <p:sp>
            <p:nvSpPr>
              <p:cNvPr id="790564" name="Rectangle 36"/>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5" name="Rectangle 37"/>
              <p:cNvSpPr>
                <a:spLocks noChangeArrowheads="1"/>
              </p:cNvSpPr>
              <p:nvPr/>
            </p:nvSpPr>
            <p:spPr bwMode="auto">
              <a:xfrm>
                <a:off x="779"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eaLnBrk="0" hangingPunct="0">
                  <a:defRPr/>
                </a:pPr>
                <a:r>
                  <a:rPr lang="en-US" sz="2800" b="1">
                    <a:solidFill>
                      <a:srgbClr val="FFFF00"/>
                    </a:solidFill>
                    <a:latin typeface="Times" charset="0"/>
                  </a:rPr>
                  <a:t>  ARABIC PEOPLES</a:t>
                </a:r>
                <a:endParaRPr lang="en-US" sz="2800" b="1">
                  <a:solidFill>
                    <a:srgbClr val="FFFFFF"/>
                  </a:solidFill>
                  <a:latin typeface="Times" charset="0"/>
                </a:endParaRPr>
              </a:p>
              <a:p>
                <a:pPr algn="r" eaLnBrk="0" hangingPunct="0">
                  <a:defRPr/>
                </a:pPr>
                <a:r>
                  <a:rPr lang="en-US" sz="2800" b="1">
                    <a:solidFill>
                      <a:srgbClr val="FFFFFF"/>
                    </a:solidFill>
                    <a:latin typeface="Times" charset="0"/>
                  </a:rPr>
                  <a:t>THROUGH </a:t>
                </a:r>
                <a:r>
                  <a:rPr lang="en-US" sz="2800" b="1">
                    <a:solidFill>
                      <a:srgbClr val="00FF00"/>
                    </a:solidFill>
                    <a:latin typeface="Times" charset="0"/>
                  </a:rPr>
                  <a:t>ISHMAEL</a:t>
                </a:r>
                <a:endParaRPr lang="en-US" sz="2800" b="1">
                  <a:solidFill>
                    <a:srgbClr val="FFFFFF"/>
                  </a:solidFill>
                  <a:latin typeface="Times" charset="0"/>
                </a:endParaRPr>
              </a:p>
            </p:txBody>
          </p:sp>
        </p:grpSp>
        <p:sp>
          <p:nvSpPr>
            <p:cNvPr id="790566" name="AutoShape 38"/>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90567" name="Oval 39"/>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68" name="Oval 40"/>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4537" name="Group 41"/>
          <p:cNvGrpSpPr>
            <a:grpSpLocks/>
          </p:cNvGrpSpPr>
          <p:nvPr/>
        </p:nvGrpSpPr>
        <p:grpSpPr bwMode="auto">
          <a:xfrm>
            <a:off x="6121400" y="1514475"/>
            <a:ext cx="2419350" cy="1387475"/>
            <a:chOff x="3888" y="970"/>
            <a:chExt cx="1524" cy="874"/>
          </a:xfrm>
        </p:grpSpPr>
        <p:sp>
          <p:nvSpPr>
            <p:cNvPr id="790570" name="Rectangle 42"/>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3200">
                  <a:solidFill>
                    <a:srgbClr val="FFFF00"/>
                  </a:solidFill>
                  <a:latin typeface="Times" charset="0"/>
                </a:rPr>
                <a:t>AC</a:t>
              </a:r>
              <a:endParaRPr lang="en-US" sz="2800">
                <a:solidFill>
                  <a:srgbClr val="FFFF00"/>
                </a:solidFill>
                <a:latin typeface="Times" charset="0"/>
              </a:endParaRPr>
            </a:p>
          </p:txBody>
        </p:sp>
        <p:sp>
          <p:nvSpPr>
            <p:cNvPr id="790571" name="Rectangle 43"/>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en-US" sz="3600" b="1" i="1">
                  <a:solidFill>
                    <a:srgbClr val="FFFF00"/>
                  </a:solidFill>
                  <a:latin typeface="Times" charset="0"/>
                </a:rPr>
                <a:t>Gen. 12:1-3</a:t>
              </a:r>
              <a:endParaRPr lang="en-US" sz="2800" b="1" i="1">
                <a:solidFill>
                  <a:srgbClr val="FFFF00"/>
                </a:solidFill>
                <a:latin typeface="Times" charset="0"/>
              </a:endParaRPr>
            </a:p>
          </p:txBody>
        </p:sp>
      </p:grpSp>
      <p:sp>
        <p:nvSpPr>
          <p:cNvPr id="790572" name="Freeform 4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3" name="AutoShape 4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4" name="Rectangle 4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5" name="AutoShape 4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6" name="Line 4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7" name="Line 4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78" name="Rectangle 5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45" name="Rectangle 5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4546" name="Rectangle 5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4547" name="Rectangle 5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4548" name="Rectangle 5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0583" name="Line 55"/>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4" name="Line 56"/>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85" name="Line 57"/>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4552" name="Text Box 5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0587" name="Rectangle 59"/>
          <p:cNvSpPr>
            <a:spLocks noChangeArrowheads="1"/>
          </p:cNvSpPr>
          <p:nvPr/>
        </p:nvSpPr>
        <p:spPr bwMode="auto">
          <a:xfrm>
            <a:off x="8075613" y="6529388"/>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29</a:t>
            </a:r>
          </a:p>
        </p:txBody>
      </p:sp>
      <p:sp>
        <p:nvSpPr>
          <p:cNvPr id="64554" name="Text Box 60"/>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4555" name="Text Box 61"/>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0556" name="Oval 28"/>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590" name="AutoShape 62"/>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0591" name="AutoShape 63"/>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grpSp>
        <p:nvGrpSpPr>
          <p:cNvPr id="64559" name="Group 75"/>
          <p:cNvGrpSpPr>
            <a:grpSpLocks/>
          </p:cNvGrpSpPr>
          <p:nvPr/>
        </p:nvGrpSpPr>
        <p:grpSpPr bwMode="auto">
          <a:xfrm>
            <a:off x="519113" y="7938"/>
            <a:ext cx="854075" cy="1704975"/>
            <a:chOff x="327" y="5"/>
            <a:chExt cx="538" cy="1074"/>
          </a:xfrm>
        </p:grpSpPr>
        <p:sp>
          <p:nvSpPr>
            <p:cNvPr id="790604" name="Rectangle 7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0605" name="Line 7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4560" name="Text Box 7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2</a:t>
            </a:r>
          </a:p>
        </p:txBody>
      </p:sp>
      <p:sp>
        <p:nvSpPr>
          <p:cNvPr id="790615" name="AutoShape 87"/>
          <p:cNvSpPr>
            <a:spLocks noChangeArrowheads="1"/>
          </p:cNvSpPr>
          <p:nvPr/>
        </p:nvSpPr>
        <p:spPr bwMode="auto">
          <a:xfrm rot="9172441">
            <a:off x="2863850" y="603250"/>
            <a:ext cx="636588" cy="2730500"/>
          </a:xfrm>
          <a:prstGeom prst="curvedLeftArrow">
            <a:avLst>
              <a:gd name="adj1" fmla="val 85785"/>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0616" name="AutoShape 88"/>
          <p:cNvSpPr>
            <a:spLocks noChangeArrowheads="1"/>
          </p:cNvSpPr>
          <p:nvPr/>
        </p:nvSpPr>
        <p:spPr bwMode="auto">
          <a:xfrm rot="10363958" flipH="1">
            <a:off x="4924425" y="679450"/>
            <a:ext cx="495300" cy="2047875"/>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spTree>
    <p:extLst>
      <p:ext uri="{BB962C8B-B14F-4D97-AF65-F5344CB8AC3E}">
        <p14:creationId xmlns:p14="http://schemas.microsoft.com/office/powerpoint/2010/main" val="33312809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9"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dissolve">
                                      <p:cBhvr>
                                        <p:cTn id="20" dur="500"/>
                                        <p:tgtEl>
                                          <p:spTgt spid="790568"/>
                                        </p:tgtEl>
                                      </p:cBhvr>
                                    </p:animEffect>
                                  </p:childTnLst>
                                </p:cTn>
                              </p:par>
                            </p:childTnLst>
                          </p:cTn>
                        </p:par>
                        <p:par>
                          <p:cTn id="21" fill="hold" nodeType="afterGroup">
                            <p:stCondLst>
                              <p:cond delay="1100"/>
                            </p:stCondLst>
                            <p:childTnLst>
                              <p:par>
                                <p:cTn id="22" presetID="22" presetClass="entr" presetSubtype="4" fill="hold" nodeType="afterEffect">
                                  <p:stCondLst>
                                    <p:cond delay="0"/>
                                  </p:stCondLst>
                                  <p:childTnLst>
                                    <p:set>
                                      <p:cBhvr>
                                        <p:cTn id="23" dur="1" fill="hold">
                                          <p:stCondLst>
                                            <p:cond delay="0"/>
                                          </p:stCondLst>
                                        </p:cTn>
                                        <p:tgtEl>
                                          <p:spTgt spid="790590"/>
                                        </p:tgtEl>
                                        <p:attrNameLst>
                                          <p:attrName>style.visibility</p:attrName>
                                        </p:attrNameLst>
                                      </p:cBhvr>
                                      <p:to>
                                        <p:strVal val="visible"/>
                                      </p:to>
                                    </p:set>
                                    <p:animEffect transition="in" filter="wipe(down)">
                                      <p:cBhvr>
                                        <p:cTn id="24" dur="500"/>
                                        <p:tgtEl>
                                          <p:spTgt spid="790590"/>
                                        </p:tgtEl>
                                      </p:cBhvr>
                                    </p:animEffect>
                                  </p:childTnLst>
                                </p:cTn>
                              </p:par>
                            </p:childTnLst>
                          </p:cTn>
                        </p:par>
                        <p:par>
                          <p:cTn id="25" fill="hold" nodeType="afterGroup">
                            <p:stCondLst>
                              <p:cond delay="1600"/>
                            </p:stCondLst>
                            <p:childTnLst>
                              <p:par>
                                <p:cTn id="26" presetID="23" presetClass="entr" presetSubtype="16" fill="hold" grpId="0" nodeType="afterEffect">
                                  <p:stCondLst>
                                    <p:cond delay="0"/>
                                  </p:stCondLst>
                                  <p:childTnLst>
                                    <p:set>
                                      <p:cBhvr>
                                        <p:cTn id="27" dur="1" fill="hold">
                                          <p:stCondLst>
                                            <p:cond delay="0"/>
                                          </p:stCondLst>
                                        </p:cTn>
                                        <p:tgtEl>
                                          <p:spTgt spid="790615"/>
                                        </p:tgtEl>
                                        <p:attrNameLst>
                                          <p:attrName>style.visibility</p:attrName>
                                        </p:attrNameLst>
                                      </p:cBhvr>
                                      <p:to>
                                        <p:strVal val="visible"/>
                                      </p:to>
                                    </p:set>
                                    <p:anim calcmode="lin" valueType="num">
                                      <p:cBhvr>
                                        <p:cTn id="28" dur="500" fill="hold"/>
                                        <p:tgtEl>
                                          <p:spTgt spid="790615"/>
                                        </p:tgtEl>
                                        <p:attrNameLst>
                                          <p:attrName>ppt_w</p:attrName>
                                        </p:attrNameLst>
                                      </p:cBhvr>
                                      <p:tavLst>
                                        <p:tav tm="0">
                                          <p:val>
                                            <p:fltVal val="0"/>
                                          </p:val>
                                        </p:tav>
                                        <p:tav tm="100000">
                                          <p:val>
                                            <p:strVal val="#ppt_w"/>
                                          </p:val>
                                        </p:tav>
                                      </p:tavLst>
                                    </p:anim>
                                    <p:anim calcmode="lin" valueType="num">
                                      <p:cBhvr>
                                        <p:cTn id="29" dur="500" fill="hold"/>
                                        <p:tgtEl>
                                          <p:spTgt spid="790615"/>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2"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1+#ppt_w/2"/>
                                          </p:val>
                                        </p:tav>
                                        <p:tav tm="100000">
                                          <p:val>
                                            <p:strVal val="#ppt_x"/>
                                          </p:val>
                                        </p:tav>
                                      </p:tavLst>
                                    </p:anim>
                                    <p:anim calcmode="lin" valueType="num">
                                      <p:cBhvr additive="base">
                                        <p:cTn id="35" dur="500" fill="hold"/>
                                        <p:tgtEl>
                                          <p:spTgt spid="2"/>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500"/>
                            </p:stCondLst>
                            <p:childTnLst>
                              <p:par>
                                <p:cTn id="37" presetID="9" presetClass="entr" presetSubtype="0" fill="hold" grpId="0" nodeType="afterEffect">
                                  <p:stCondLst>
                                    <p:cond delay="100"/>
                                  </p:stCondLst>
                                  <p:childTnLst>
                                    <p:set>
                                      <p:cBhvr>
                                        <p:cTn id="38" dur="1" fill="hold">
                                          <p:stCondLst>
                                            <p:cond delay="0"/>
                                          </p:stCondLst>
                                        </p:cTn>
                                        <p:tgtEl>
                                          <p:spTgt spid="790567"/>
                                        </p:tgtEl>
                                        <p:attrNameLst>
                                          <p:attrName>style.visibility</p:attrName>
                                        </p:attrNameLst>
                                      </p:cBhvr>
                                      <p:to>
                                        <p:strVal val="visible"/>
                                      </p:to>
                                    </p:set>
                                    <p:animEffect transition="in" filter="dissolve">
                                      <p:cBhvr>
                                        <p:cTn id="39" dur="500"/>
                                        <p:tgtEl>
                                          <p:spTgt spid="790567"/>
                                        </p:tgtEl>
                                      </p:cBhvr>
                                    </p:animEffect>
                                  </p:childTnLst>
                                </p:cTn>
                              </p:par>
                            </p:childTnLst>
                          </p:cTn>
                        </p:par>
                        <p:par>
                          <p:cTn id="40" fill="hold" nodeType="afterGroup">
                            <p:stCondLst>
                              <p:cond delay="1100"/>
                            </p:stCondLst>
                            <p:childTnLst>
                              <p:par>
                                <p:cTn id="41" presetID="22" presetClass="entr" presetSubtype="4" fill="hold" nodeType="afterEffect">
                                  <p:stCondLst>
                                    <p:cond delay="0"/>
                                  </p:stCondLst>
                                  <p:childTnLst>
                                    <p:set>
                                      <p:cBhvr>
                                        <p:cTn id="42" dur="1" fill="hold">
                                          <p:stCondLst>
                                            <p:cond delay="0"/>
                                          </p:stCondLst>
                                        </p:cTn>
                                        <p:tgtEl>
                                          <p:spTgt spid="790591"/>
                                        </p:tgtEl>
                                        <p:attrNameLst>
                                          <p:attrName>style.visibility</p:attrName>
                                        </p:attrNameLst>
                                      </p:cBhvr>
                                      <p:to>
                                        <p:strVal val="visible"/>
                                      </p:to>
                                    </p:set>
                                    <p:animEffect transition="in" filter="wipe(down)">
                                      <p:cBhvr>
                                        <p:cTn id="43" dur="500"/>
                                        <p:tgtEl>
                                          <p:spTgt spid="790591"/>
                                        </p:tgtEl>
                                      </p:cBhvr>
                                    </p:animEffect>
                                  </p:childTnLst>
                                </p:cTn>
                              </p:par>
                            </p:childTnLst>
                          </p:cTn>
                        </p:par>
                        <p:par>
                          <p:cTn id="44" fill="hold" nodeType="afterGroup">
                            <p:stCondLst>
                              <p:cond delay="1600"/>
                            </p:stCondLst>
                            <p:childTnLst>
                              <p:par>
                                <p:cTn id="45" presetID="23" presetClass="entr" presetSubtype="16" fill="hold" grpId="0" nodeType="afterEffect">
                                  <p:stCondLst>
                                    <p:cond delay="0"/>
                                  </p:stCondLst>
                                  <p:childTnLst>
                                    <p:set>
                                      <p:cBhvr>
                                        <p:cTn id="46" dur="1" fill="hold">
                                          <p:stCondLst>
                                            <p:cond delay="0"/>
                                          </p:stCondLst>
                                        </p:cTn>
                                        <p:tgtEl>
                                          <p:spTgt spid="790616"/>
                                        </p:tgtEl>
                                        <p:attrNameLst>
                                          <p:attrName>style.visibility</p:attrName>
                                        </p:attrNameLst>
                                      </p:cBhvr>
                                      <p:to>
                                        <p:strVal val="visible"/>
                                      </p:to>
                                    </p:set>
                                    <p:anim calcmode="lin" valueType="num">
                                      <p:cBhvr>
                                        <p:cTn id="47" dur="500" fill="hold"/>
                                        <p:tgtEl>
                                          <p:spTgt spid="790616"/>
                                        </p:tgtEl>
                                        <p:attrNameLst>
                                          <p:attrName>ppt_w</p:attrName>
                                        </p:attrNameLst>
                                      </p:cBhvr>
                                      <p:tavLst>
                                        <p:tav tm="0">
                                          <p:val>
                                            <p:fltVal val="0"/>
                                          </p:val>
                                        </p:tav>
                                        <p:tav tm="100000">
                                          <p:val>
                                            <p:strVal val="#ppt_w"/>
                                          </p:val>
                                        </p:tav>
                                      </p:tavLst>
                                    </p:anim>
                                    <p:anim calcmode="lin" valueType="num">
                                      <p:cBhvr>
                                        <p:cTn id="48" dur="500" fill="hold"/>
                                        <p:tgtEl>
                                          <p:spTgt spid="7906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15" grpId="0" animBg="1"/>
      <p:bldP spid="790616"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62" name="Rectangle 3"/>
          <p:cNvSpPr>
            <a:spLocks noChangeArrowheads="1"/>
          </p:cNvSpPr>
          <p:nvPr/>
        </p:nvSpPr>
        <p:spPr bwMode="auto">
          <a:xfrm>
            <a:off x="3332163" y="962025"/>
            <a:ext cx="1387475" cy="363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800" b="1">
                <a:solidFill>
                  <a:srgbClr val="790015"/>
                </a:solidFill>
                <a:latin typeface="Times" charset="0"/>
              </a:rPr>
              <a:t>ABRAHAM</a:t>
            </a:r>
          </a:p>
        </p:txBody>
      </p:sp>
      <p:sp>
        <p:nvSpPr>
          <p:cNvPr id="791556" name="Rectangle 4"/>
          <p:cNvSpPr>
            <a:spLocks noChangeArrowheads="1"/>
          </p:cNvSpPr>
          <p:nvPr/>
        </p:nvSpPr>
        <p:spPr bwMode="auto">
          <a:xfrm>
            <a:off x="3124200" y="1371600"/>
            <a:ext cx="2895600" cy="3124200"/>
          </a:xfrm>
          <a:prstGeom prst="rect">
            <a:avLst/>
          </a:prstGeom>
          <a:solidFill>
            <a:schemeClr val="accent2"/>
          </a:solid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7" name="AutoShape 5"/>
          <p:cNvSpPr>
            <a:spLocks noChangeArrowheads="1"/>
          </p:cNvSpPr>
          <p:nvPr/>
        </p:nvSpPr>
        <p:spPr bwMode="auto">
          <a:xfrm>
            <a:off x="3146425" y="860425"/>
            <a:ext cx="1663700" cy="1054100"/>
          </a:xfrm>
          <a:prstGeom prst="roundRect">
            <a:avLst>
              <a:gd name="adj" fmla="val 12495"/>
            </a:avLst>
          </a:prstGeom>
          <a:solidFill>
            <a:schemeClr val="accent2"/>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8" name="Rectangle 6"/>
          <p:cNvSpPr>
            <a:spLocks noChangeArrowheads="1"/>
          </p:cNvSpPr>
          <p:nvPr/>
        </p:nvSpPr>
        <p:spPr bwMode="auto">
          <a:xfrm>
            <a:off x="3124200" y="1355725"/>
            <a:ext cx="2057400" cy="1066800"/>
          </a:xfrm>
          <a:prstGeom prst="rect">
            <a:avLst/>
          </a:prstGeom>
          <a:solidFill>
            <a:schemeClr val="accent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59" name="Line 7"/>
          <p:cNvSpPr>
            <a:spLocks noChangeShapeType="1"/>
          </p:cNvSpPr>
          <p:nvPr/>
        </p:nvSpPr>
        <p:spPr bwMode="auto">
          <a:xfrm>
            <a:off x="3340100" y="2065338"/>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60" name="Line 8"/>
          <p:cNvSpPr>
            <a:spLocks noChangeShapeType="1"/>
          </p:cNvSpPr>
          <p:nvPr/>
        </p:nvSpPr>
        <p:spPr bwMode="auto">
          <a:xfrm>
            <a:off x="3340100" y="3886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pic>
        <p:nvPicPr>
          <p:cNvPr id="66568" name="Picture 9"/>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94400" y="1155700"/>
            <a:ext cx="1320800" cy="154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91562" name="Rectangle 10"/>
          <p:cNvSpPr>
            <a:spLocks noChangeArrowheads="1"/>
          </p:cNvSpPr>
          <p:nvPr/>
        </p:nvSpPr>
        <p:spPr bwMode="auto">
          <a:xfrm>
            <a:off x="4802188" y="1068388"/>
            <a:ext cx="1825625" cy="3635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50000"/>
              </a:spcBef>
              <a:defRPr/>
            </a:pPr>
            <a:r>
              <a:rPr lang="en-US" sz="1800" b="1">
                <a:solidFill>
                  <a:srgbClr val="FFFF00"/>
                </a:solidFill>
                <a:latin typeface="Times" pitchFamily="-107" charset="0"/>
              </a:rPr>
              <a:t>ca. 2000 B.C.</a:t>
            </a:r>
          </a:p>
        </p:txBody>
      </p:sp>
      <p:sp>
        <p:nvSpPr>
          <p:cNvPr id="66570" name="Rectangle 11"/>
          <p:cNvSpPr>
            <a:spLocks noChangeArrowheads="1"/>
          </p:cNvSpPr>
          <p:nvPr/>
        </p:nvSpPr>
        <p:spPr bwMode="auto">
          <a:xfrm>
            <a:off x="3703638" y="1597025"/>
            <a:ext cx="18510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The CALL</a:t>
            </a:r>
          </a:p>
        </p:txBody>
      </p:sp>
      <p:sp>
        <p:nvSpPr>
          <p:cNvPr id="66571" name="Rectangle 12"/>
          <p:cNvSpPr>
            <a:spLocks noChangeArrowheads="1"/>
          </p:cNvSpPr>
          <p:nvPr/>
        </p:nvSpPr>
        <p:spPr bwMode="auto">
          <a:xfrm>
            <a:off x="3890963" y="2054225"/>
            <a:ext cx="144621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2800" b="1">
                <a:solidFill>
                  <a:srgbClr val="790015"/>
                </a:solidFill>
                <a:latin typeface="Times" charset="0"/>
              </a:rPr>
              <a:t>L - S - B</a:t>
            </a:r>
          </a:p>
        </p:txBody>
      </p:sp>
      <p:sp>
        <p:nvSpPr>
          <p:cNvPr id="66572" name="Rectangle 13"/>
          <p:cNvSpPr>
            <a:spLocks noChangeArrowheads="1"/>
          </p:cNvSpPr>
          <p:nvPr/>
        </p:nvSpPr>
        <p:spPr bwMode="auto">
          <a:xfrm>
            <a:off x="4151313" y="2466975"/>
            <a:ext cx="1446212" cy="57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3200" b="1">
                <a:solidFill>
                  <a:srgbClr val="FFFFFF"/>
                </a:solidFill>
                <a:latin typeface="Times" charset="0"/>
              </a:rPr>
              <a:t>I - I      </a:t>
            </a:r>
          </a:p>
        </p:txBody>
      </p:sp>
      <p:sp>
        <p:nvSpPr>
          <p:cNvPr id="791566" name="Rectangle 14"/>
          <p:cNvSpPr>
            <a:spLocks noChangeArrowheads="1"/>
          </p:cNvSpPr>
          <p:nvPr/>
        </p:nvSpPr>
        <p:spPr bwMode="auto">
          <a:xfrm>
            <a:off x="6324600" y="1524000"/>
            <a:ext cx="1219200" cy="5191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68" name="Rectangle 16"/>
          <p:cNvSpPr>
            <a:spLocks noChangeArrowheads="1"/>
          </p:cNvSpPr>
          <p:nvPr/>
        </p:nvSpPr>
        <p:spPr bwMode="auto">
          <a:xfrm>
            <a:off x="823913" y="2454275"/>
            <a:ext cx="892175" cy="13700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endParaRPr lang="en-US" sz="2800">
              <a:solidFill>
                <a:srgbClr val="FFD34A"/>
              </a:solidFill>
              <a:latin typeface="Times" pitchFamily="-107" charset="0"/>
            </a:endParaRPr>
          </a:p>
          <a:p>
            <a:pPr eaLnBrk="0" hangingPunct="0">
              <a:defRPr/>
            </a:pPr>
            <a:endParaRPr lang="en-US" sz="2800">
              <a:solidFill>
                <a:srgbClr val="FFD34A"/>
              </a:solidFill>
              <a:latin typeface="Times" pitchFamily="-107" charset="0"/>
            </a:endParaRPr>
          </a:p>
          <a:p>
            <a:pPr eaLnBrk="0" hangingPunct="0">
              <a:defRPr/>
            </a:pPr>
            <a:r>
              <a:rPr lang="en-US" sz="2800">
                <a:solidFill>
                  <a:srgbClr val="FFD34A"/>
                </a:solidFill>
                <a:latin typeface="Times" pitchFamily="-107" charset="0"/>
              </a:rPr>
              <a:t>        </a:t>
            </a:r>
          </a:p>
        </p:txBody>
      </p:sp>
      <p:sp>
        <p:nvSpPr>
          <p:cNvPr id="791569" name="Rectangle 17"/>
          <p:cNvSpPr>
            <a:spLocks noChangeArrowheads="1"/>
          </p:cNvSpPr>
          <p:nvPr/>
        </p:nvSpPr>
        <p:spPr bwMode="auto">
          <a:xfrm>
            <a:off x="598488" y="2378075"/>
            <a:ext cx="2259012" cy="143033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8800">
                <a:solidFill>
                  <a:srgbClr val="51DC00"/>
                </a:solidFill>
                <a:latin typeface="Times" charset="0"/>
              </a:rPr>
              <a:t>A</a:t>
            </a:r>
            <a:r>
              <a:rPr lang="en-US" sz="6000">
                <a:solidFill>
                  <a:srgbClr val="FFFF00"/>
                </a:solidFill>
                <a:latin typeface="Times" charset="0"/>
              </a:rPr>
              <a:t>JMJ</a:t>
            </a:r>
            <a:endParaRPr lang="en-US" sz="6000">
              <a:solidFill>
                <a:srgbClr val="FFD34A"/>
              </a:solidFill>
              <a:latin typeface="Times" charset="0"/>
            </a:endParaRPr>
          </a:p>
        </p:txBody>
      </p:sp>
      <p:sp>
        <p:nvSpPr>
          <p:cNvPr id="791570" name="Line 18"/>
          <p:cNvSpPr>
            <a:spLocks noChangeShapeType="1"/>
          </p:cNvSpPr>
          <p:nvPr/>
        </p:nvSpPr>
        <p:spPr bwMode="auto">
          <a:xfrm>
            <a:off x="3348038" y="2505075"/>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1" name="Line 19"/>
          <p:cNvSpPr>
            <a:spLocks noChangeShapeType="1"/>
          </p:cNvSpPr>
          <p:nvPr/>
        </p:nvSpPr>
        <p:spPr bwMode="auto">
          <a:xfrm>
            <a:off x="3340100" y="29972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2" name="Line 20"/>
          <p:cNvSpPr>
            <a:spLocks noChangeShapeType="1"/>
          </p:cNvSpPr>
          <p:nvPr/>
        </p:nvSpPr>
        <p:spPr bwMode="auto">
          <a:xfrm>
            <a:off x="3333750" y="3454400"/>
            <a:ext cx="2463800" cy="0"/>
          </a:xfrm>
          <a:prstGeom prst="line">
            <a:avLst/>
          </a:prstGeom>
          <a:noFill/>
          <a:ln w="508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79" name="Rectangle 23"/>
          <p:cNvSpPr>
            <a:spLocks noChangeArrowheads="1"/>
          </p:cNvSpPr>
          <p:nvPr/>
        </p:nvSpPr>
        <p:spPr bwMode="auto">
          <a:xfrm>
            <a:off x="3078163" y="931863"/>
            <a:ext cx="1789112"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b="1">
                <a:solidFill>
                  <a:srgbClr val="FFFFFF"/>
                </a:solidFill>
                <a:latin typeface="Times" charset="0"/>
              </a:rPr>
              <a:t>ABRAHAM</a:t>
            </a:r>
          </a:p>
        </p:txBody>
      </p:sp>
      <p:sp>
        <p:nvSpPr>
          <p:cNvPr id="791577" name="Rectangle 25"/>
          <p:cNvSpPr>
            <a:spLocks noChangeArrowheads="1"/>
          </p:cNvSpPr>
          <p:nvPr/>
        </p:nvSpPr>
        <p:spPr bwMode="auto">
          <a:xfrm>
            <a:off x="736600" y="4775200"/>
            <a:ext cx="7734300"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78" name="Oval 26"/>
          <p:cNvSpPr>
            <a:spLocks noChangeArrowheads="1"/>
          </p:cNvSpPr>
          <p:nvPr/>
        </p:nvSpPr>
        <p:spPr bwMode="auto">
          <a:xfrm>
            <a:off x="3970338" y="2468563"/>
            <a:ext cx="1141412" cy="541337"/>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6582" name="Group 27"/>
          <p:cNvGrpSpPr>
            <a:grpSpLocks/>
          </p:cNvGrpSpPr>
          <p:nvPr/>
        </p:nvGrpSpPr>
        <p:grpSpPr bwMode="auto">
          <a:xfrm>
            <a:off x="4787900" y="4699000"/>
            <a:ext cx="3683000" cy="1549400"/>
            <a:chOff x="3048" y="3064"/>
            <a:chExt cx="2320" cy="976"/>
          </a:xfrm>
        </p:grpSpPr>
        <p:grpSp>
          <p:nvGrpSpPr>
            <p:cNvPr id="66622" name="Group 28"/>
            <p:cNvGrpSpPr>
              <a:grpSpLocks/>
            </p:cNvGrpSpPr>
            <p:nvPr/>
          </p:nvGrpSpPr>
          <p:grpSpPr bwMode="auto">
            <a:xfrm>
              <a:off x="3064" y="3186"/>
              <a:ext cx="2301" cy="704"/>
              <a:chOff x="571" y="3050"/>
              <a:chExt cx="4853" cy="704"/>
            </a:xfrm>
          </p:grpSpPr>
          <p:sp>
            <p:nvSpPr>
              <p:cNvPr id="791581" name="Rectangle 29"/>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82" name="Rectangle 30"/>
              <p:cNvSpPr>
                <a:spLocks noChangeArrowheads="1"/>
              </p:cNvSpPr>
              <p:nvPr/>
            </p:nvSpPr>
            <p:spPr bwMode="auto">
              <a:xfrm>
                <a:off x="776" y="3093"/>
                <a:ext cx="4296"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eaLnBrk="0" hangingPunct="0">
                  <a:defRPr/>
                </a:pPr>
                <a:r>
                  <a:rPr lang="en-US" sz="2800" b="1">
                    <a:solidFill>
                      <a:srgbClr val="FFFF00"/>
                    </a:solidFill>
                    <a:latin typeface="Times" charset="0"/>
                  </a:rPr>
                  <a:t>JEWISH PEOPLE</a:t>
                </a:r>
                <a:endParaRPr lang="en-US" sz="2800" b="1">
                  <a:solidFill>
                    <a:srgbClr val="FFFFFF"/>
                  </a:solidFill>
                  <a:latin typeface="Times" charset="0"/>
                </a:endParaRPr>
              </a:p>
              <a:p>
                <a:pPr eaLnBrk="0" hangingPunct="0">
                  <a:defRPr/>
                </a:pPr>
                <a:r>
                  <a:rPr lang="en-US" sz="2800" b="1">
                    <a:solidFill>
                      <a:srgbClr val="FFFFFF"/>
                    </a:solidFill>
                    <a:latin typeface="Times" charset="0"/>
                  </a:rPr>
                  <a:t>THROUGH </a:t>
                </a:r>
                <a:r>
                  <a:rPr lang="en-US" sz="2800" b="1">
                    <a:solidFill>
                      <a:srgbClr val="00FFCC"/>
                    </a:solidFill>
                    <a:latin typeface="Times" charset="0"/>
                  </a:rPr>
                  <a:t>ISAAC</a:t>
                </a:r>
                <a:endParaRPr lang="en-US" sz="2800" b="1">
                  <a:solidFill>
                    <a:srgbClr val="FFFFFF"/>
                  </a:solidFill>
                  <a:latin typeface="Times" charset="0"/>
                </a:endParaRPr>
              </a:p>
            </p:txBody>
          </p:sp>
        </p:grpSp>
        <p:sp>
          <p:nvSpPr>
            <p:cNvPr id="791583" name="AutoShape 31"/>
            <p:cNvSpPr>
              <a:spLocks noChangeArrowheads="1"/>
            </p:cNvSpPr>
            <p:nvPr/>
          </p:nvSpPr>
          <p:spPr bwMode="auto">
            <a:xfrm>
              <a:off x="3048" y="3064"/>
              <a:ext cx="2320"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66583" name="Group 32"/>
          <p:cNvGrpSpPr>
            <a:grpSpLocks/>
          </p:cNvGrpSpPr>
          <p:nvPr/>
        </p:nvGrpSpPr>
        <p:grpSpPr bwMode="auto">
          <a:xfrm>
            <a:off x="601663" y="4686300"/>
            <a:ext cx="4046537" cy="1549400"/>
            <a:chOff x="411" y="3056"/>
            <a:chExt cx="2549" cy="976"/>
          </a:xfrm>
        </p:grpSpPr>
        <p:grpSp>
          <p:nvGrpSpPr>
            <p:cNvPr id="66618" name="Group 33"/>
            <p:cNvGrpSpPr>
              <a:grpSpLocks/>
            </p:cNvGrpSpPr>
            <p:nvPr/>
          </p:nvGrpSpPr>
          <p:grpSpPr bwMode="auto">
            <a:xfrm>
              <a:off x="411" y="3194"/>
              <a:ext cx="2517" cy="704"/>
              <a:chOff x="571" y="3050"/>
              <a:chExt cx="4853" cy="704"/>
            </a:xfrm>
          </p:grpSpPr>
          <p:sp>
            <p:nvSpPr>
              <p:cNvPr id="791586" name="Rectangle 34"/>
              <p:cNvSpPr>
                <a:spLocks noChangeArrowheads="1"/>
              </p:cNvSpPr>
              <p:nvPr/>
            </p:nvSpPr>
            <p:spPr bwMode="auto">
              <a:xfrm>
                <a:off x="571" y="3050"/>
                <a:ext cx="4853" cy="704"/>
              </a:xfrm>
              <a:prstGeom prst="rect">
                <a:avLst/>
              </a:prstGeom>
              <a:noFill/>
              <a:ln w="50800">
                <a:noFill/>
                <a:miter lim="800000"/>
                <a:headEnd/>
                <a:tailEnd/>
              </a:ln>
              <a:effectLst>
                <a:outerShdw blurRad="63500" dist="57501" dir="3723739"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87" name="Rectangle 35"/>
              <p:cNvSpPr>
                <a:spLocks noChangeArrowheads="1"/>
              </p:cNvSpPr>
              <p:nvPr/>
            </p:nvSpPr>
            <p:spPr bwMode="auto">
              <a:xfrm>
                <a:off x="781" y="3093"/>
                <a:ext cx="4624" cy="594"/>
              </a:xfrm>
              <a:prstGeom prst="rect">
                <a:avLst/>
              </a:prstGeom>
              <a:noFill/>
              <a:ln w="12700">
                <a:noFill/>
                <a:miter lim="800000"/>
                <a:headEnd/>
                <a:tailEnd/>
              </a:ln>
              <a:effectLst>
                <a:outerShdw blurRad="63500" dist="127000" dir="3187806" algn="ctr" rotWithShape="0">
                  <a:schemeClr val="bg2">
                    <a:alpha val="74998"/>
                  </a:schemeClr>
                </a:outerShdw>
              </a:effectLst>
            </p:spPr>
            <p:txBody>
              <a:bodyPr wrap="none" lIns="90487" tIns="44450" rIns="90487" bIns="44450">
                <a:spAutoFit/>
              </a:bodyPr>
              <a:lstStyle/>
              <a:p>
                <a:pPr algn="r" eaLnBrk="0" hangingPunct="0">
                  <a:defRPr/>
                </a:pPr>
                <a:r>
                  <a:rPr lang="en-US" sz="2800" b="1">
                    <a:solidFill>
                      <a:srgbClr val="FFFF00"/>
                    </a:solidFill>
                    <a:latin typeface="Times" charset="0"/>
                  </a:rPr>
                  <a:t>  ARABIC PEOPLES</a:t>
                </a:r>
                <a:endParaRPr lang="en-US" sz="2800" b="1">
                  <a:solidFill>
                    <a:srgbClr val="FFFFFF"/>
                  </a:solidFill>
                  <a:latin typeface="Times" charset="0"/>
                </a:endParaRPr>
              </a:p>
              <a:p>
                <a:pPr algn="r" eaLnBrk="0" hangingPunct="0">
                  <a:defRPr/>
                </a:pPr>
                <a:r>
                  <a:rPr lang="en-US" sz="2800" b="1">
                    <a:solidFill>
                      <a:srgbClr val="FFFFFF"/>
                    </a:solidFill>
                    <a:latin typeface="Times" charset="0"/>
                  </a:rPr>
                  <a:t>THROUGH </a:t>
                </a:r>
                <a:r>
                  <a:rPr lang="en-US" sz="2800" b="1">
                    <a:solidFill>
                      <a:srgbClr val="00FF00"/>
                    </a:solidFill>
                    <a:latin typeface="Times" charset="0"/>
                  </a:rPr>
                  <a:t>ISHMAEL</a:t>
                </a:r>
                <a:endParaRPr lang="en-US" sz="2800" b="1">
                  <a:solidFill>
                    <a:srgbClr val="FFFFFF"/>
                  </a:solidFill>
                  <a:latin typeface="Times" charset="0"/>
                </a:endParaRPr>
              </a:p>
            </p:txBody>
          </p:sp>
        </p:grpSp>
        <p:sp>
          <p:nvSpPr>
            <p:cNvPr id="791588" name="AutoShape 36"/>
            <p:cNvSpPr>
              <a:spLocks noChangeArrowheads="1"/>
            </p:cNvSpPr>
            <p:nvPr/>
          </p:nvSpPr>
          <p:spPr bwMode="auto">
            <a:xfrm>
              <a:off x="456" y="3056"/>
              <a:ext cx="2504"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66584" name="Group 39"/>
          <p:cNvGrpSpPr>
            <a:grpSpLocks/>
          </p:cNvGrpSpPr>
          <p:nvPr/>
        </p:nvGrpSpPr>
        <p:grpSpPr bwMode="auto">
          <a:xfrm>
            <a:off x="6121400" y="1514475"/>
            <a:ext cx="2419350" cy="1387475"/>
            <a:chOff x="3888" y="970"/>
            <a:chExt cx="1524" cy="874"/>
          </a:xfrm>
        </p:grpSpPr>
        <p:sp>
          <p:nvSpPr>
            <p:cNvPr id="791592" name="Rectangle 40"/>
            <p:cNvSpPr>
              <a:spLocks noChangeArrowheads="1"/>
            </p:cNvSpPr>
            <p:nvPr/>
          </p:nvSpPr>
          <p:spPr bwMode="auto">
            <a:xfrm>
              <a:off x="3975" y="970"/>
              <a:ext cx="470" cy="36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3200">
                  <a:solidFill>
                    <a:srgbClr val="FFFF00"/>
                  </a:solidFill>
                  <a:latin typeface="Times" charset="0"/>
                </a:rPr>
                <a:t>AC</a:t>
              </a:r>
              <a:endParaRPr lang="en-US" sz="2800">
                <a:solidFill>
                  <a:srgbClr val="FFFF00"/>
                </a:solidFill>
                <a:latin typeface="Times" charset="0"/>
              </a:endParaRPr>
            </a:p>
          </p:txBody>
        </p:sp>
        <p:sp>
          <p:nvSpPr>
            <p:cNvPr id="791593" name="Rectangle 41"/>
            <p:cNvSpPr>
              <a:spLocks noChangeArrowheads="1"/>
            </p:cNvSpPr>
            <p:nvPr/>
          </p:nvSpPr>
          <p:spPr bwMode="auto">
            <a:xfrm>
              <a:off x="3888" y="1440"/>
              <a:ext cx="1524" cy="404"/>
            </a:xfrm>
            <a:prstGeom prst="rect">
              <a:avLst/>
            </a:prstGeom>
            <a:noFill/>
            <a:ln w="12700">
              <a:noFill/>
              <a:miter lim="800000"/>
              <a:headEnd/>
              <a:tailEnd/>
            </a:ln>
            <a:effectLst>
              <a:outerShdw blurRad="63500" dist="91581" dir="2021404" algn="ctr" rotWithShape="0">
                <a:schemeClr val="bg2">
                  <a:alpha val="74998"/>
                </a:schemeClr>
              </a:outerShdw>
            </a:effectLst>
          </p:spPr>
          <p:txBody>
            <a:bodyPr wrap="none">
              <a:spAutoFit/>
            </a:bodyPr>
            <a:lstStyle/>
            <a:p>
              <a:pPr eaLnBrk="0" hangingPunct="0">
                <a:defRPr/>
              </a:pPr>
              <a:r>
                <a:rPr lang="en-US" sz="3600" b="1" i="1">
                  <a:solidFill>
                    <a:srgbClr val="FFFF00"/>
                  </a:solidFill>
                  <a:latin typeface="Times" charset="0"/>
                </a:rPr>
                <a:t>Gen. 12:1-3</a:t>
              </a:r>
              <a:endParaRPr lang="en-US" sz="2800" b="1" i="1">
                <a:solidFill>
                  <a:srgbClr val="FFFF00"/>
                </a:solidFill>
                <a:latin typeface="Times" charset="0"/>
              </a:endParaRPr>
            </a:p>
          </p:txBody>
        </p:sp>
      </p:grpSp>
      <p:sp>
        <p:nvSpPr>
          <p:cNvPr id="791594" name="Freeform 4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5" name="AutoShape 4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6" name="Rectangle 4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7" name="AutoShape 4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8" name="Line 4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599" name="Line 4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0" name="Rectangle 4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92" name="Rectangle 4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6593" name="Rectangle 5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6594" name="Rectangle 5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66595" name="Rectangle 5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91605" name="Line 5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6" name="Line 5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07" name="Line 5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6599" name="Text Box 5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91609" name="Rectangle 57"/>
          <p:cNvSpPr>
            <a:spLocks noChangeArrowheads="1"/>
          </p:cNvSpPr>
          <p:nvPr/>
        </p:nvSpPr>
        <p:spPr bwMode="auto">
          <a:xfrm>
            <a:off x="8083550" y="653097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30</a:t>
            </a:r>
          </a:p>
        </p:txBody>
      </p:sp>
      <p:sp>
        <p:nvSpPr>
          <p:cNvPr id="66601" name="Text Box 58"/>
          <p:cNvSpPr txBox="1">
            <a:spLocks noChangeArrowheads="1"/>
          </p:cNvSpPr>
          <p:nvPr/>
        </p:nvSpPr>
        <p:spPr bwMode="auto">
          <a:xfrm>
            <a:off x="6943725" y="6223998"/>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dirty="0">
                <a:solidFill>
                  <a:srgbClr val="FFFFFF"/>
                </a:solidFill>
                <a:latin typeface="Arial" charset="0"/>
              </a:rPr>
              <a:t>Handbook pg. 19-24</a:t>
            </a:r>
          </a:p>
        </p:txBody>
      </p:sp>
      <p:sp>
        <p:nvSpPr>
          <p:cNvPr id="66602" name="Text Box 59"/>
          <p:cNvSpPr txBox="1">
            <a:spLocks noChangeArrowheads="1"/>
          </p:cNvSpPr>
          <p:nvPr/>
        </p:nvSpPr>
        <p:spPr bwMode="auto">
          <a:xfrm>
            <a:off x="8623300" y="6430963"/>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2000">
                <a:solidFill>
                  <a:srgbClr val="FFFFFF"/>
                </a:solidFill>
                <a:latin typeface="Arial" charset="0"/>
              </a:rPr>
              <a:t> </a:t>
            </a:r>
          </a:p>
        </p:txBody>
      </p:sp>
      <p:sp>
        <p:nvSpPr>
          <p:cNvPr id="791612" name="AutoShape 60"/>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1613" name="AutoShape 6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00000">
                <a:alpha val="74998"/>
              </a:srgbClr>
            </a:outerShdw>
          </a:effectLst>
        </p:spPr>
        <p:txBody>
          <a:bodyPr vert="eaVert" wrap="none" anchor="ctr"/>
          <a:lstStyle/>
          <a:p>
            <a:pPr algn="ctr" eaLnBrk="0" hangingPunct="0">
              <a:defRPr/>
            </a:pPr>
            <a:endParaRPr lang="en-US" sz="2800">
              <a:solidFill>
                <a:srgbClr val="1822CD"/>
              </a:solidFill>
              <a:effectLst>
                <a:outerShdw blurRad="38100" dist="38100" dir="2700000" algn="tl">
                  <a:srgbClr val="000000"/>
                </a:outerShdw>
              </a:effectLst>
              <a:latin typeface="Comic Sans MS" pitchFamily="-107" charset="0"/>
            </a:endParaRPr>
          </a:p>
        </p:txBody>
      </p:sp>
      <p:sp>
        <p:nvSpPr>
          <p:cNvPr id="791617" name="Oval 65"/>
          <p:cNvSpPr>
            <a:spLocks noChangeArrowheads="1"/>
          </p:cNvSpPr>
          <p:nvPr/>
        </p:nvSpPr>
        <p:spPr bwMode="auto">
          <a:xfrm>
            <a:off x="6764338" y="5327650"/>
            <a:ext cx="1628775" cy="608013"/>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18" name="Oval 66"/>
          <p:cNvSpPr>
            <a:spLocks noChangeArrowheads="1"/>
          </p:cNvSpPr>
          <p:nvPr/>
        </p:nvSpPr>
        <p:spPr bwMode="auto">
          <a:xfrm>
            <a:off x="2528888" y="5341938"/>
            <a:ext cx="2189162" cy="6223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66607" name="Group 67"/>
          <p:cNvGrpSpPr>
            <a:grpSpLocks/>
          </p:cNvGrpSpPr>
          <p:nvPr/>
        </p:nvGrpSpPr>
        <p:grpSpPr bwMode="auto">
          <a:xfrm>
            <a:off x="519113" y="7938"/>
            <a:ext cx="854075" cy="1704975"/>
            <a:chOff x="327" y="5"/>
            <a:chExt cx="538" cy="1074"/>
          </a:xfrm>
        </p:grpSpPr>
        <p:sp>
          <p:nvSpPr>
            <p:cNvPr id="791620" name="Rectangle 6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91621" name="Line 6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8" name="Group 73"/>
          <p:cNvGrpSpPr>
            <a:grpSpLocks/>
          </p:cNvGrpSpPr>
          <p:nvPr/>
        </p:nvGrpSpPr>
        <p:grpSpPr bwMode="auto">
          <a:xfrm>
            <a:off x="2863850" y="603250"/>
            <a:ext cx="2555875" cy="2730500"/>
            <a:chOff x="1804" y="380"/>
            <a:chExt cx="1610" cy="1720"/>
          </a:xfrm>
        </p:grpSpPr>
        <p:grpSp>
          <p:nvGrpSpPr>
            <p:cNvPr id="66609" name="Group 62"/>
            <p:cNvGrpSpPr>
              <a:grpSpLocks/>
            </p:cNvGrpSpPr>
            <p:nvPr/>
          </p:nvGrpSpPr>
          <p:grpSpPr bwMode="auto">
            <a:xfrm>
              <a:off x="1804" y="380"/>
              <a:ext cx="1610" cy="1720"/>
              <a:chOff x="1780" y="404"/>
              <a:chExt cx="1610" cy="1720"/>
            </a:xfrm>
          </p:grpSpPr>
          <p:sp>
            <p:nvSpPr>
              <p:cNvPr id="791615" name="AutoShape 63"/>
              <p:cNvSpPr>
                <a:spLocks noChangeArrowheads="1"/>
              </p:cNvSpPr>
              <p:nvPr/>
            </p:nvSpPr>
            <p:spPr bwMode="auto">
              <a:xfrm rot="9172441">
                <a:off x="1780" y="404"/>
                <a:ext cx="401" cy="1720"/>
              </a:xfrm>
              <a:prstGeom prst="curvedLeftArrow">
                <a:avLst>
                  <a:gd name="adj1" fmla="val 85786"/>
                  <a:gd name="adj2" fmla="val 171571"/>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91616" name="AutoShape 64"/>
              <p:cNvSpPr>
                <a:spLocks noChangeArrowheads="1"/>
              </p:cNvSpPr>
              <p:nvPr/>
            </p:nvSpPr>
            <p:spPr bwMode="auto">
              <a:xfrm rot="10363958" flipH="1">
                <a:off x="3078" y="452"/>
                <a:ext cx="312" cy="1290"/>
              </a:xfrm>
              <a:prstGeom prst="curvedLeftArrow">
                <a:avLst>
                  <a:gd name="adj1" fmla="val 82692"/>
                  <a:gd name="adj2" fmla="val 165385"/>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defRPr/>
                </a:pPr>
                <a:endParaRPr lang="en-US" sz="1600">
                  <a:solidFill>
                    <a:srgbClr val="00DFCA"/>
                  </a:solidFill>
                  <a:latin typeface="Comic Sans MS" pitchFamily="-107" charset="0"/>
                </a:endParaRPr>
              </a:p>
            </p:txBody>
          </p:sp>
        </p:grpSp>
        <p:sp>
          <p:nvSpPr>
            <p:cNvPr id="791622" name="AutoShape 70"/>
            <p:cNvSpPr>
              <a:spLocks noChangeArrowheads="1"/>
            </p:cNvSpPr>
            <p:nvPr/>
          </p:nvSpPr>
          <p:spPr bwMode="auto">
            <a:xfrm>
              <a:off x="2197" y="898"/>
              <a:ext cx="488" cy="361"/>
            </a:xfrm>
            <a:prstGeom prst="cloudCallout">
              <a:avLst>
                <a:gd name="adj1" fmla="val -7375"/>
                <a:gd name="adj2" fmla="val 61356"/>
              </a:avLst>
            </a:prstGeom>
            <a:solidFill>
              <a:schemeClr val="accent1"/>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sp>
          <p:nvSpPr>
            <p:cNvPr id="791623" name="AutoShape 71"/>
            <p:cNvSpPr>
              <a:spLocks noChangeArrowheads="1"/>
            </p:cNvSpPr>
            <p:nvPr/>
          </p:nvSpPr>
          <p:spPr bwMode="auto">
            <a:xfrm>
              <a:off x="2641" y="1101"/>
              <a:ext cx="488" cy="361"/>
            </a:xfrm>
            <a:prstGeom prst="cloudCallout">
              <a:avLst>
                <a:gd name="adj1" fmla="val -28690"/>
                <a:gd name="adj2" fmla="val 26176"/>
              </a:avLst>
            </a:prstGeom>
            <a:solidFill>
              <a:srgbClr val="00FF00"/>
            </a:solidFill>
            <a:ln w="9525">
              <a:noFill/>
              <a:round/>
              <a:headEnd/>
              <a:tailEnd/>
            </a:ln>
            <a:effectLst>
              <a:outerShdw blurRad="63500" dist="63500" dir="3187806" algn="ctr" rotWithShape="0">
                <a:srgbClr val="000000">
                  <a:alpha val="74998"/>
                </a:srgbClr>
              </a:outerShdw>
            </a:effectLst>
          </p:spPr>
          <p:txBody>
            <a:bodyPr/>
            <a:lstStyle/>
            <a:p>
              <a:pPr algn="ctr" eaLnBrk="0" hangingPunct="0">
                <a:defRPr/>
              </a:pPr>
              <a:endParaRPr lang="en-US" sz="2800">
                <a:solidFill>
                  <a:srgbClr val="00DFCA"/>
                </a:solidFill>
                <a:effectLst>
                  <a:outerShdw blurRad="38100" dist="38100" dir="2700000" algn="tl">
                    <a:srgbClr val="000000"/>
                  </a:outerShdw>
                </a:effectLst>
                <a:latin typeface="Comic Sans MS" pitchFamily="-107" charset="0"/>
              </a:endParaRPr>
            </a:p>
          </p:txBody>
        </p:sp>
      </p:grpSp>
    </p:spTree>
    <p:extLst>
      <p:ext uri="{BB962C8B-B14F-4D97-AF65-F5344CB8AC3E}">
        <p14:creationId xmlns:p14="http://schemas.microsoft.com/office/powerpoint/2010/main" val="6778206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21600000">
                                      <p:cBhvr>
                                        <p:cTn id="6" dur="2000" fill="hold"/>
                                        <p:tgtEl>
                                          <p:spTgt spid="8"/>
                                        </p:tgtEl>
                                        <p:attrNameLst>
                                          <p:attrName>r</p:attrName>
                                        </p:attrNameLst>
                                      </p:cBhvr>
                                    </p:animRot>
                                  </p:childTnLst>
                                </p:cTn>
                              </p:par>
                            </p:childTnLst>
                          </p:cTn>
                        </p:par>
                        <p:par>
                          <p:cTn id="7" fill="hold" nodeType="afterGroup">
                            <p:stCondLst>
                              <p:cond delay="2000"/>
                            </p:stCondLst>
                            <p:childTnLst>
                              <p:par>
                                <p:cTn id="8" presetID="8" presetClass="emph" presetSubtype="0" fill="hold" nodeType="afterEffect">
                                  <p:stCondLst>
                                    <p:cond delay="0"/>
                                  </p:stCondLst>
                                  <p:childTnLst>
                                    <p:animRot by="21600000">
                                      <p:cBhvr>
                                        <p:cTn id="9"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a:t>
            </a:r>
            <a:r>
              <a:rPr kumimoji="0" lang="en-US" sz="16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a:t>
            </a:r>
            <a:r>
              <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358373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ext Box 2"/>
          <p:cNvSpPr txBox="1">
            <a:spLocks noChangeArrowheads="1"/>
          </p:cNvSpPr>
          <p:nvPr/>
        </p:nvSpPr>
        <p:spPr bwMode="auto">
          <a:xfrm>
            <a:off x="1512888" y="1870075"/>
            <a:ext cx="6130925" cy="230822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Then God said, </a:t>
            </a:r>
            <a:r>
              <a:rPr lang="mr-IN" altLang="ja-JP" sz="2400" b="1" dirty="0">
                <a:solidFill>
                  <a:srgbClr val="FFFF00"/>
                </a:solidFill>
                <a:latin typeface="Arial" charset="0"/>
              </a:rPr>
              <a:t>"</a:t>
            </a:r>
            <a:r>
              <a:rPr lang="en-US" sz="2400" b="1" dirty="0">
                <a:solidFill>
                  <a:srgbClr val="FFFF00"/>
                </a:solidFill>
                <a:latin typeface="Arial" charset="0"/>
              </a:rPr>
              <a:t>Take your son, your only son, Isaac, whom you love, and go to the region of Moriah.  Sacrifice him there as a burnt offering, on one of the mountains I will tell you about.</a:t>
            </a:r>
            <a:r>
              <a:rPr lang="mr-IN" altLang="ja-JP" sz="2400" b="1" dirty="0">
                <a:solidFill>
                  <a:srgbClr val="FFFF00"/>
                </a:solidFill>
                <a:latin typeface="Arial" charset="0"/>
              </a:rPr>
              <a:t>"</a:t>
            </a:r>
            <a:r>
              <a:rPr lang="en-US" sz="2400" b="1" dirty="0">
                <a:solidFill>
                  <a:srgbClr val="FFFF00"/>
                </a:solidFill>
                <a:latin typeface="Arial" charset="0"/>
              </a:rPr>
              <a:t> 					</a:t>
            </a:r>
            <a:r>
              <a:rPr lang="en-US" sz="1800" b="1" dirty="0">
                <a:solidFill>
                  <a:srgbClr val="FFFF00"/>
                </a:solidFill>
                <a:latin typeface="Arial" charset="0"/>
              </a:rPr>
              <a:t>Genesis 22:2</a:t>
            </a:r>
            <a:endParaRPr lang="en-US" sz="2400" b="1" dirty="0">
              <a:solidFill>
                <a:srgbClr val="FFFF00"/>
              </a:solidFill>
              <a:latin typeface="Arial" charset="0"/>
            </a:endParaRPr>
          </a:p>
        </p:txBody>
      </p:sp>
      <p:sp>
        <p:nvSpPr>
          <p:cNvPr id="742403"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2404"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5"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6"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7"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8"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09"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0"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18"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68619"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68620"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2414"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5"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16"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24"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42423" name="Text Box 23"/>
          <p:cNvSpPr txBox="1">
            <a:spLocks noChangeArrowheads="1"/>
          </p:cNvSpPr>
          <p:nvPr/>
        </p:nvSpPr>
        <p:spPr bwMode="auto">
          <a:xfrm>
            <a:off x="628650" y="4298950"/>
            <a:ext cx="7883525" cy="13112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2000" b="1" i="1" dirty="0">
                <a:solidFill>
                  <a:srgbClr val="66FFFF"/>
                </a:solidFill>
                <a:latin typeface="Arial" charset="0"/>
              </a:rPr>
              <a:t>NIV study note: :</a:t>
            </a:r>
            <a:r>
              <a:rPr lang="mr-IN" altLang="ja-JP" sz="2000" b="1" i="1" dirty="0">
                <a:solidFill>
                  <a:srgbClr val="66FFFF"/>
                </a:solidFill>
                <a:latin typeface="Arial" charset="0"/>
              </a:rPr>
              <a:t>"</a:t>
            </a:r>
            <a:r>
              <a:rPr lang="en-US" sz="2000" b="1" i="1" dirty="0">
                <a:solidFill>
                  <a:srgbClr val="66FFFF"/>
                </a:solidFill>
                <a:latin typeface="Arial" charset="0"/>
              </a:rPr>
              <a:t>In the Hebrew text, </a:t>
            </a:r>
            <a:r>
              <a:rPr lang="mr-IN" altLang="ja-JP" sz="2000" b="1" i="1" dirty="0">
                <a:solidFill>
                  <a:srgbClr val="66FFFF"/>
                </a:solidFill>
                <a:latin typeface="Arial" charset="0"/>
              </a:rPr>
              <a:t>"</a:t>
            </a:r>
            <a:r>
              <a:rPr lang="en-US" sz="2000" b="1" i="1" dirty="0">
                <a:solidFill>
                  <a:srgbClr val="66FFFF"/>
                </a:solidFill>
                <a:latin typeface="Arial" charset="0"/>
              </a:rPr>
              <a:t>Isaac</a:t>
            </a:r>
            <a:r>
              <a:rPr lang="mr-IN" altLang="ja-JP" sz="2000" b="1" i="1" dirty="0">
                <a:solidFill>
                  <a:srgbClr val="66FFFF"/>
                </a:solidFill>
                <a:latin typeface="Arial" charset="0"/>
              </a:rPr>
              <a:t>"</a:t>
            </a:r>
            <a:r>
              <a:rPr lang="en-US" sz="2000" b="1" i="1" dirty="0">
                <a:solidFill>
                  <a:srgbClr val="66FFFF"/>
                </a:solidFill>
                <a:latin typeface="Arial" charset="0"/>
              </a:rPr>
              <a:t> follows the clause </a:t>
            </a:r>
            <a:r>
              <a:rPr lang="mr-IN" altLang="ja-JP" sz="2000" b="1" i="1" dirty="0">
                <a:solidFill>
                  <a:srgbClr val="66FFFF"/>
                </a:solidFill>
                <a:latin typeface="Arial" charset="0"/>
              </a:rPr>
              <a:t>"</a:t>
            </a:r>
            <a:r>
              <a:rPr lang="en-US" sz="2000" b="1" i="1" dirty="0">
                <a:solidFill>
                  <a:srgbClr val="66FFFF"/>
                </a:solidFill>
                <a:latin typeface="Arial" charset="0"/>
              </a:rPr>
              <a:t>whom you love,</a:t>
            </a:r>
            <a:r>
              <a:rPr lang="mr-IN" altLang="ja-JP" sz="2000" b="1" i="1" dirty="0">
                <a:solidFill>
                  <a:srgbClr val="66FFFF"/>
                </a:solidFill>
                <a:latin typeface="Arial" charset="0"/>
              </a:rPr>
              <a:t>"</a:t>
            </a:r>
            <a:r>
              <a:rPr lang="en-US" sz="2000" b="1" i="1" dirty="0">
                <a:solidFill>
                  <a:srgbClr val="66FFFF"/>
                </a:solidFill>
                <a:latin typeface="Arial" charset="0"/>
              </a:rPr>
              <a:t> in order to heighten the effect: </a:t>
            </a:r>
            <a:r>
              <a:rPr lang="mr-IN" altLang="ja-JP" sz="2000" b="1" i="1" dirty="0">
                <a:solidFill>
                  <a:srgbClr val="66FFFF"/>
                </a:solidFill>
                <a:latin typeface="Arial" charset="0"/>
              </a:rPr>
              <a:t>"</a:t>
            </a:r>
            <a:r>
              <a:rPr lang="en-US" sz="2000" b="1" i="1" dirty="0">
                <a:solidFill>
                  <a:srgbClr val="66FFFF"/>
                </a:solidFill>
                <a:latin typeface="Arial" charset="0"/>
              </a:rPr>
              <a:t>your son, your only son, whom you love -- Isaac.</a:t>
            </a:r>
            <a:r>
              <a:rPr lang="mr-IN" altLang="ja-JP" sz="2000" b="1" i="1" dirty="0">
                <a:solidFill>
                  <a:srgbClr val="66FFFF"/>
                </a:solidFill>
                <a:latin typeface="Arial" charset="0"/>
              </a:rPr>
              <a:t>"</a:t>
            </a:r>
            <a:r>
              <a:rPr lang="en-US" sz="2000" b="1" i="1" dirty="0">
                <a:solidFill>
                  <a:srgbClr val="66FFFF"/>
                </a:solidFill>
                <a:latin typeface="Arial" charset="0"/>
              </a:rPr>
              <a:t>  Isaac was the only </a:t>
            </a:r>
            <a:r>
              <a:rPr lang="mr-IN" altLang="ja-JP" sz="2000" b="1" i="1" dirty="0">
                <a:solidFill>
                  <a:srgbClr val="66FFFF"/>
                </a:solidFill>
                <a:latin typeface="Arial" charset="0"/>
              </a:rPr>
              <a:t>"</a:t>
            </a:r>
            <a:r>
              <a:rPr lang="en-US" sz="2000" b="1" i="1" dirty="0">
                <a:solidFill>
                  <a:srgbClr val="66FFFF"/>
                </a:solidFill>
                <a:latin typeface="Arial" charset="0"/>
              </a:rPr>
              <a:t>son of the Promise.</a:t>
            </a:r>
            <a:r>
              <a:rPr lang="mr-IN" altLang="ja-JP" sz="2000" b="1" i="1" dirty="0">
                <a:solidFill>
                  <a:srgbClr val="66FFFF"/>
                </a:solidFill>
                <a:latin typeface="Arial" charset="0"/>
              </a:rPr>
              <a:t>"</a:t>
            </a:r>
            <a:endParaRPr lang="en-US" sz="2000" b="1" i="1" dirty="0">
              <a:solidFill>
                <a:srgbClr val="66FFFF"/>
              </a:solidFill>
              <a:latin typeface="Arial" charset="0"/>
            </a:endParaRPr>
          </a:p>
        </p:txBody>
      </p:sp>
      <p:sp>
        <p:nvSpPr>
          <p:cNvPr id="742424" name="Text Box 24"/>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4400">
                <a:effectLst>
                  <a:outerShdw blurRad="38100" dist="38100" dir="2700000" algn="tl">
                    <a:srgbClr val="000000"/>
                  </a:outerShdw>
                </a:effectLst>
                <a:latin typeface="Arial Black" charset="0"/>
              </a:rPr>
              <a:t>WHICH SON?</a:t>
            </a:r>
          </a:p>
        </p:txBody>
      </p:sp>
      <p:sp>
        <p:nvSpPr>
          <p:cNvPr id="68627"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2426" name="Oval 26"/>
          <p:cNvSpPr>
            <a:spLocks noChangeArrowheads="1"/>
          </p:cNvSpPr>
          <p:nvPr/>
        </p:nvSpPr>
        <p:spPr bwMode="auto">
          <a:xfrm>
            <a:off x="2811463" y="22193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7" name="Oval 27"/>
          <p:cNvSpPr>
            <a:spLocks noChangeArrowheads="1"/>
          </p:cNvSpPr>
          <p:nvPr/>
        </p:nvSpPr>
        <p:spPr bwMode="auto">
          <a:xfrm>
            <a:off x="5054600" y="4268788"/>
            <a:ext cx="12065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28" name="Oval 28"/>
          <p:cNvSpPr>
            <a:spLocks noChangeArrowheads="1"/>
          </p:cNvSpPr>
          <p:nvPr/>
        </p:nvSpPr>
        <p:spPr bwMode="auto">
          <a:xfrm>
            <a:off x="456981" y="4583113"/>
            <a:ext cx="2525712"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2430" name="Rectangle 30"/>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31</a:t>
            </a:r>
          </a:p>
        </p:txBody>
      </p:sp>
      <p:sp>
        <p:nvSpPr>
          <p:cNvPr id="68632"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2432" name="Text Box 32"/>
          <p:cNvSpPr txBox="1">
            <a:spLocks noChangeArrowheads="1"/>
          </p:cNvSpPr>
          <p:nvPr/>
        </p:nvSpPr>
        <p:spPr bwMode="auto">
          <a:xfrm>
            <a:off x="546100" y="5651500"/>
            <a:ext cx="7632700" cy="701675"/>
          </a:xfrm>
          <a:prstGeom prst="rect">
            <a:avLst/>
          </a:prstGeom>
          <a:noFill/>
          <a:ln w="9525">
            <a:noFill/>
            <a:miter lim="800000"/>
            <a:headEnd/>
            <a:tailEnd/>
          </a:ln>
          <a:effectLst>
            <a:outerShdw blurRad="63500" dist="46662" dir="3284183" algn="ctr" rotWithShape="0">
              <a:srgbClr val="000000">
                <a:alpha val="74998"/>
              </a:srgbClr>
            </a:outerShdw>
          </a:effectLst>
        </p:spPr>
        <p:txBody>
          <a:bodyPr>
            <a:spAutoFit/>
            <a:flatTx/>
          </a:bodyPr>
          <a:lstStyle/>
          <a:p>
            <a:pPr algn="ctr" eaLnBrk="0" hangingPunct="0">
              <a:spcBef>
                <a:spcPct val="50000"/>
              </a:spcBef>
              <a:defRPr/>
            </a:pPr>
            <a:r>
              <a:rPr lang="en-US" sz="2000" b="1" i="1" dirty="0">
                <a:solidFill>
                  <a:srgbClr val="66FFFF"/>
                </a:solidFill>
                <a:latin typeface="Arial" pitchFamily="-107" charset="0"/>
              </a:rPr>
              <a:t>	</a:t>
            </a:r>
            <a:r>
              <a:rPr lang="en-US" sz="2000" b="1" i="1" dirty="0">
                <a:solidFill>
                  <a:srgbClr val="FFFFFF"/>
                </a:solidFill>
                <a:latin typeface="Arial" pitchFamily="-107" charset="0"/>
              </a:rPr>
              <a:t>2 Chr 3:1     The author identifies this site with the 		Temple mount [locating today</a:t>
            </a:r>
            <a:r>
              <a:rPr lang="mr-IN" sz="2000" b="1" i="1" dirty="0">
                <a:solidFill>
                  <a:srgbClr val="FFFFFF"/>
                </a:solidFill>
                <a:latin typeface="Arial" pitchFamily="-107" charset="0"/>
              </a:rPr>
              <a:t>'</a:t>
            </a:r>
            <a:r>
              <a:rPr lang="en-US" sz="2000" b="1" i="1" dirty="0">
                <a:solidFill>
                  <a:srgbClr val="FFFFFF"/>
                </a:solidFill>
                <a:latin typeface="Arial" pitchFamily="-107" charset="0"/>
              </a:rPr>
              <a:t>s Dome of the Rock].</a:t>
            </a:r>
          </a:p>
        </p:txBody>
      </p:sp>
      <p:sp>
        <p:nvSpPr>
          <p:cNvPr id="742429" name="Oval 29"/>
          <p:cNvSpPr>
            <a:spLocks noChangeArrowheads="1"/>
          </p:cNvSpPr>
          <p:nvPr/>
        </p:nvSpPr>
        <p:spPr bwMode="auto">
          <a:xfrm>
            <a:off x="1527696" y="5957888"/>
            <a:ext cx="2108200"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8635"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22:2; 2 Chr. 3:1</a:t>
            </a:r>
          </a:p>
        </p:txBody>
      </p:sp>
      <p:grpSp>
        <p:nvGrpSpPr>
          <p:cNvPr id="68636" name="Group 34"/>
          <p:cNvGrpSpPr>
            <a:grpSpLocks/>
          </p:cNvGrpSpPr>
          <p:nvPr/>
        </p:nvGrpSpPr>
        <p:grpSpPr bwMode="auto">
          <a:xfrm>
            <a:off x="519113" y="7938"/>
            <a:ext cx="854075" cy="1704975"/>
            <a:chOff x="327" y="5"/>
            <a:chExt cx="538" cy="1074"/>
          </a:xfrm>
        </p:grpSpPr>
        <p:sp>
          <p:nvSpPr>
            <p:cNvPr id="742435"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2436"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68637" name="Text Box 38"/>
          <p:cNvSpPr txBox="1">
            <a:spLocks noChangeArrowheads="1"/>
          </p:cNvSpPr>
          <p:nvPr/>
        </p:nvSpPr>
        <p:spPr bwMode="auto">
          <a:xfrm>
            <a:off x="8642350" y="6450013"/>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600" b="1">
                <a:solidFill>
                  <a:srgbClr val="FFFFFF"/>
                </a:solidFill>
              </a:rPr>
              <a:t>3</a:t>
            </a:r>
          </a:p>
        </p:txBody>
      </p:sp>
    </p:spTree>
    <p:extLst>
      <p:ext uri="{BB962C8B-B14F-4D97-AF65-F5344CB8AC3E}">
        <p14:creationId xmlns:p14="http://schemas.microsoft.com/office/powerpoint/2010/main" val="36144121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02"/>
                                        </p:tgtEl>
                                        <p:attrNameLst>
                                          <p:attrName>style.visibility</p:attrName>
                                        </p:attrNameLst>
                                      </p:cBhvr>
                                      <p:to>
                                        <p:strVal val="visible"/>
                                      </p:to>
                                    </p:set>
                                    <p:animEffect transition="in" filter="fade">
                                      <p:cBhvr>
                                        <p:cTn id="7" dur="1000"/>
                                        <p:tgtEl>
                                          <p:spTgt spid="74240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23"/>
                                        </p:tgtEl>
                                        <p:attrNameLst>
                                          <p:attrName>style.visibility</p:attrName>
                                        </p:attrNameLst>
                                      </p:cBhvr>
                                      <p:to>
                                        <p:strVal val="visible"/>
                                      </p:to>
                                    </p:set>
                                    <p:animEffect transition="in" filter="fade">
                                      <p:cBhvr>
                                        <p:cTn id="16" dur="1000"/>
                                        <p:tgtEl>
                                          <p:spTgt spid="742423"/>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2"/>
                                        </p:tgtEl>
                                        <p:attrNameLst>
                                          <p:attrName>style.visibility</p:attrName>
                                        </p:attrNameLst>
                                      </p:cBhvr>
                                      <p:to>
                                        <p:strVal val="visible"/>
                                      </p:to>
                                    </p:set>
                                    <p:animEffect transition="in" filter="fade">
                                      <p:cBhvr>
                                        <p:cTn id="29" dur="1000"/>
                                        <p:tgtEl>
                                          <p:spTgt spid="742432"/>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autoUpdateAnimBg="0"/>
      <p:bldP spid="742423" grpId="0" autoUpdateAnimBg="0"/>
      <p:bldP spid="742426" grpId="0" animBg="1"/>
      <p:bldP spid="742427" grpId="0" animBg="1"/>
      <p:bldP spid="742428" grpId="0" animBg="1"/>
      <p:bldP spid="742432" grpId="0" autoUpdateAnimBg="0"/>
      <p:bldP spid="742429"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6" name="Text Box 2"/>
          <p:cNvSpPr txBox="1">
            <a:spLocks noChangeArrowheads="1"/>
          </p:cNvSpPr>
          <p:nvPr/>
        </p:nvSpPr>
        <p:spPr bwMode="auto">
          <a:xfrm>
            <a:off x="2259013" y="690563"/>
            <a:ext cx="6230937" cy="396875"/>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p>
            <a:pPr eaLnBrk="0" hangingPunct="0">
              <a:spcBef>
                <a:spcPct val="50000"/>
              </a:spcBef>
              <a:defRPr/>
            </a:pPr>
            <a:endParaRPr lang="en-US" sz="2000" b="1">
              <a:solidFill>
                <a:srgbClr val="FFD34A"/>
              </a:solidFill>
              <a:latin typeface="Comic Sans MS" pitchFamily="-107" charset="0"/>
            </a:endParaRPr>
          </a:p>
        </p:txBody>
      </p:sp>
      <p:sp>
        <p:nvSpPr>
          <p:cNvPr id="74342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342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2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66"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0667"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0668"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343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3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344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0672"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0673" name="Text Box 21"/>
          <p:cNvSpPr txBox="1">
            <a:spLocks noChangeArrowheads="1"/>
          </p:cNvSpPr>
          <p:nvPr/>
        </p:nvSpPr>
        <p:spPr bwMode="auto">
          <a:xfrm>
            <a:off x="8650288" y="64785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
        <p:nvSpPr>
          <p:cNvPr id="743447" name="Rectangle 23"/>
          <p:cNvSpPr>
            <a:spLocks noChangeArrowheads="1"/>
          </p:cNvSpPr>
          <p:nvPr/>
        </p:nvSpPr>
        <p:spPr bwMode="auto">
          <a:xfrm>
            <a:off x="1112838" y="2014538"/>
            <a:ext cx="6956425" cy="396557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eaLnBrk="0" hangingPunct="0">
              <a:spcBef>
                <a:spcPct val="50000"/>
              </a:spcBef>
              <a:defRPr/>
            </a:pPr>
            <a:r>
              <a:rPr lang="mr-IN" altLang="ja-JP" sz="2800" b="1" dirty="0">
                <a:solidFill>
                  <a:srgbClr val="FFFF00"/>
                </a:solidFill>
                <a:latin typeface="Arial" charset="0"/>
              </a:rPr>
              <a:t>"</a:t>
            </a:r>
            <a:r>
              <a:rPr lang="en-US" sz="2800" b="1" dirty="0">
                <a:solidFill>
                  <a:srgbClr val="FFFF00"/>
                </a:solidFill>
                <a:latin typeface="Arial" charset="0"/>
              </a:rPr>
              <a:t>And as for Ishmael, I have heard you.  Behold I have blessed him, and will make him fruitful, and will multiply him exceedingly.  He shall beget twelve princes, and I will make him a great nation.  </a:t>
            </a:r>
            <a:r>
              <a:rPr lang="en-US" sz="2800" b="1" i="1" dirty="0">
                <a:solidFill>
                  <a:srgbClr val="FFFF00"/>
                </a:solidFill>
                <a:latin typeface="Arial" charset="0"/>
              </a:rPr>
              <a:t>But My covenant I will establish with Isaac</a:t>
            </a:r>
            <a:r>
              <a:rPr lang="en-US" sz="2800" b="1" dirty="0">
                <a:solidFill>
                  <a:srgbClr val="FFFF00"/>
                </a:solidFill>
                <a:latin typeface="Arial" charset="0"/>
              </a:rPr>
              <a:t>, whom Sarah shall bear to you at this set time next year.</a:t>
            </a:r>
            <a:r>
              <a:rPr lang="mr-IN" altLang="ja-JP" sz="2800" b="1" dirty="0">
                <a:solidFill>
                  <a:srgbClr val="FFFF00"/>
                </a:solidFill>
                <a:latin typeface="Arial" charset="0"/>
              </a:rPr>
              <a:t>"</a:t>
            </a:r>
            <a:endParaRPr lang="en-US" sz="2800" b="1" dirty="0">
              <a:solidFill>
                <a:srgbClr val="FFFF00"/>
              </a:solidFill>
              <a:latin typeface="Arial" charset="0"/>
            </a:endParaRPr>
          </a:p>
          <a:p>
            <a:pPr eaLnBrk="0" hangingPunct="0">
              <a:spcBef>
                <a:spcPct val="50000"/>
              </a:spcBef>
              <a:defRPr/>
            </a:pPr>
            <a:r>
              <a:rPr lang="en-US" sz="2000" b="1" dirty="0">
                <a:solidFill>
                  <a:srgbClr val="FFFF00"/>
                </a:solidFill>
                <a:latin typeface="Arial" charset="0"/>
              </a:rPr>
              <a:t>				Gen. 17:20-21 (NKJV)</a:t>
            </a:r>
            <a:endParaRPr lang="en-US" sz="2800" b="1" dirty="0">
              <a:solidFill>
                <a:srgbClr val="FFFF00"/>
              </a:solidFill>
              <a:latin typeface="Arial" charset="0"/>
            </a:endParaRPr>
          </a:p>
        </p:txBody>
      </p:sp>
      <p:sp>
        <p:nvSpPr>
          <p:cNvPr id="70675" name="Rectangle 25"/>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3450" name="Oval 26"/>
          <p:cNvSpPr>
            <a:spLocks noChangeArrowheads="1"/>
          </p:cNvSpPr>
          <p:nvPr/>
        </p:nvSpPr>
        <p:spPr bwMode="auto">
          <a:xfrm>
            <a:off x="3003550" y="2043113"/>
            <a:ext cx="1722438" cy="51593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2" name="Group 29"/>
          <p:cNvGrpSpPr>
            <a:grpSpLocks/>
          </p:cNvGrpSpPr>
          <p:nvPr/>
        </p:nvGrpSpPr>
        <p:grpSpPr bwMode="auto">
          <a:xfrm>
            <a:off x="1107578" y="4137027"/>
            <a:ext cx="6943726" cy="950913"/>
            <a:chOff x="693" y="2630"/>
            <a:chExt cx="4374" cy="599"/>
          </a:xfrm>
        </p:grpSpPr>
        <p:sp>
          <p:nvSpPr>
            <p:cNvPr id="70685" name="Text Box 27"/>
            <p:cNvSpPr txBox="1">
              <a:spLocks noChangeArrowheads="1"/>
            </p:cNvSpPr>
            <p:nvPr/>
          </p:nvSpPr>
          <p:spPr bwMode="auto">
            <a:xfrm>
              <a:off x="1560" y="2630"/>
              <a:ext cx="3507" cy="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b="1" i="1" u="sng" dirty="0">
                  <a:solidFill>
                    <a:srgbClr val="FFFFFF"/>
                  </a:solidFill>
                  <a:latin typeface="Arial" charset="0"/>
                </a:rPr>
                <a:t>But My covenant I will establish                 	</a:t>
              </a:r>
            </a:p>
          </p:txBody>
        </p:sp>
        <p:sp>
          <p:nvSpPr>
            <p:cNvPr id="70686" name="Text Box 28"/>
            <p:cNvSpPr txBox="1">
              <a:spLocks noChangeArrowheads="1"/>
            </p:cNvSpPr>
            <p:nvPr/>
          </p:nvSpPr>
          <p:spPr bwMode="auto">
            <a:xfrm>
              <a:off x="693" y="2902"/>
              <a:ext cx="3443"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b="1" i="1" u="sng" dirty="0">
                  <a:solidFill>
                    <a:srgbClr val="FFFFFF"/>
                  </a:solidFill>
                  <a:latin typeface="Arial" charset="0"/>
                </a:rPr>
                <a:t>with Isaac</a:t>
              </a:r>
            </a:p>
          </p:txBody>
        </p:sp>
      </p:grpSp>
      <p:sp>
        <p:nvSpPr>
          <p:cNvPr id="743454" name="Text Box 30"/>
          <p:cNvSpPr txBox="1">
            <a:spLocks noChangeArrowheads="1"/>
          </p:cNvSpPr>
          <p:nvPr/>
        </p:nvSpPr>
        <p:spPr bwMode="auto">
          <a:xfrm>
            <a:off x="2378075" y="690563"/>
            <a:ext cx="5695950" cy="762000"/>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4400">
                <a:effectLst>
                  <a:outerShdw blurRad="38100" dist="38100" dir="2700000" algn="tl">
                    <a:srgbClr val="000000"/>
                  </a:outerShdw>
                </a:effectLst>
                <a:latin typeface="Arial Black" charset="0"/>
              </a:rPr>
              <a:t>WHICH SON?</a:t>
            </a:r>
          </a:p>
        </p:txBody>
      </p:sp>
      <p:sp>
        <p:nvSpPr>
          <p:cNvPr id="743455" name="Rectangle 3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32</a:t>
            </a:r>
          </a:p>
        </p:txBody>
      </p:sp>
      <p:sp>
        <p:nvSpPr>
          <p:cNvPr id="70680" name="Text Box 32"/>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0681" name="Text Box 33"/>
          <p:cNvSpPr txBox="1">
            <a:spLocks noChangeArrowheads="1"/>
          </p:cNvSpPr>
          <p:nvPr/>
        </p:nvSpPr>
        <p:spPr bwMode="auto">
          <a:xfrm>
            <a:off x="1792288" y="0"/>
            <a:ext cx="19939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pPr>
            <a:r>
              <a:rPr lang="en-US" sz="1200" b="1">
                <a:solidFill>
                  <a:srgbClr val="FFFFFF"/>
                </a:solidFill>
              </a:rPr>
              <a:t>Gen. 17:20-21</a:t>
            </a:r>
          </a:p>
        </p:txBody>
      </p:sp>
      <p:grpSp>
        <p:nvGrpSpPr>
          <p:cNvPr id="70682" name="Group 34"/>
          <p:cNvGrpSpPr>
            <a:grpSpLocks/>
          </p:cNvGrpSpPr>
          <p:nvPr/>
        </p:nvGrpSpPr>
        <p:grpSpPr bwMode="auto">
          <a:xfrm>
            <a:off x="519113" y="7938"/>
            <a:ext cx="854075" cy="1704975"/>
            <a:chOff x="327" y="5"/>
            <a:chExt cx="538" cy="1074"/>
          </a:xfrm>
        </p:grpSpPr>
        <p:sp>
          <p:nvSpPr>
            <p:cNvPr id="743459" name="Rectangle 3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3460" name="Line 3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5575849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3447"/>
                                        </p:tgtEl>
                                        <p:attrNameLst>
                                          <p:attrName>style.visibility</p:attrName>
                                        </p:attrNameLst>
                                      </p:cBhvr>
                                      <p:to>
                                        <p:strVal val="visible"/>
                                      </p:to>
                                    </p:set>
                                    <p:animEffect transition="in" filter="fade">
                                      <p:cBhvr>
                                        <p:cTn id="7" dur="1000"/>
                                        <p:tgtEl>
                                          <p:spTgt spid="743447"/>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3450"/>
                                        </p:tgtEl>
                                        <p:attrNameLst>
                                          <p:attrName>style.visibility</p:attrName>
                                        </p:attrNameLst>
                                      </p:cBhvr>
                                      <p:to>
                                        <p:strVal val="visible"/>
                                      </p:to>
                                    </p:set>
                                    <p:animEffect transition="in" filter="fade">
                                      <p:cBhvr>
                                        <p:cTn id="11" dur="1000"/>
                                        <p:tgtEl>
                                          <p:spTgt spid="743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47" grpId="0" autoUpdateAnimBg="0"/>
      <p:bldP spid="743450"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2706"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447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6100" y="531813"/>
            <a:ext cx="7985125" cy="5746750"/>
          </a:xfrm>
          <a:prstGeom prst="rect">
            <a:avLst/>
          </a:prstGeom>
          <a:noFill/>
          <a:ln w="76200">
            <a:noFill/>
            <a:miter lim="800000"/>
            <a:headEnd/>
            <a:tailEnd/>
          </a:ln>
          <a:effectLst>
            <a:outerShdw blurRad="63500" dist="89803" dir="2700000" algn="ctr" rotWithShape="0">
              <a:schemeClr val="bg2">
                <a:alpha val="74998"/>
              </a:schemeClr>
            </a:outerShdw>
          </a:effectLst>
        </p:spPr>
      </p:pic>
      <p:sp>
        <p:nvSpPr>
          <p:cNvPr id="744480" name="Rectangle 32"/>
          <p:cNvSpPr>
            <a:spLocks noChangeArrowheads="1"/>
          </p:cNvSpPr>
          <p:nvPr/>
        </p:nvSpPr>
        <p:spPr bwMode="auto">
          <a:xfrm>
            <a:off x="5435600" y="4830763"/>
            <a:ext cx="342900" cy="528637"/>
          </a:xfrm>
          <a:prstGeom prst="rect">
            <a:avLst/>
          </a:prstGeom>
          <a:solidFill>
            <a:srgbClr val="0F226F"/>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81"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33</a:t>
            </a:r>
          </a:p>
        </p:txBody>
      </p:sp>
      <p:sp>
        <p:nvSpPr>
          <p:cNvPr id="72710"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2711" name="Text Box 39"/>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3</a:t>
            </a:r>
          </a:p>
        </p:txBody>
      </p:sp>
      <p:sp>
        <p:nvSpPr>
          <p:cNvPr id="744488" name="Rectangle 40"/>
          <p:cNvSpPr>
            <a:spLocks noChangeArrowheads="1"/>
          </p:cNvSpPr>
          <p:nvPr/>
        </p:nvSpPr>
        <p:spPr bwMode="auto">
          <a:xfrm>
            <a:off x="561975" y="488950"/>
            <a:ext cx="8066088" cy="5762625"/>
          </a:xfrm>
          <a:prstGeom prst="rect">
            <a:avLst/>
          </a:prstGeom>
          <a:noFill/>
          <a:ln w="98425">
            <a:solidFill>
              <a:srgbClr val="FF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2" name="Text Box 44"/>
          <p:cNvSpPr txBox="1">
            <a:spLocks noChangeArrowheads="1"/>
          </p:cNvSpPr>
          <p:nvPr/>
        </p:nvSpPr>
        <p:spPr bwMode="auto">
          <a:xfrm>
            <a:off x="1689100" y="884238"/>
            <a:ext cx="5948363" cy="519112"/>
          </a:xfrm>
          <a:prstGeom prst="rect">
            <a:avLst/>
          </a:prstGeom>
          <a:noFill/>
          <a:ln w="9525">
            <a:noFill/>
            <a:miter lim="800000"/>
            <a:headEnd/>
            <a:tailEnd/>
          </a:ln>
          <a:effectLst>
            <a:outerShdw blurRad="63500" dist="57501" dir="3723739"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COMPARE THE GIFTS </a:t>
            </a:r>
            <a:r>
              <a:rPr lang="en-US" b="1" i="1" u="sng">
                <a:solidFill>
                  <a:srgbClr val="FFFF00"/>
                </a:solidFill>
                <a:effectLst>
                  <a:outerShdw blurRad="38100" dist="38100" dir="2700000" algn="tl">
                    <a:srgbClr val="000000"/>
                  </a:outerShdw>
                </a:effectLst>
              </a:rPr>
              <a:t>TODAY</a:t>
            </a:r>
            <a:r>
              <a:rPr lang="en-US" b="1">
                <a:solidFill>
                  <a:srgbClr val="FFFF00"/>
                </a:solidFill>
                <a:effectLst>
                  <a:outerShdw blurRad="38100" dist="38100" dir="2700000" algn="tl">
                    <a:srgbClr val="000000"/>
                  </a:outerShdw>
                </a:effectLst>
              </a:rPr>
              <a:t>…</a:t>
            </a:r>
          </a:p>
        </p:txBody>
      </p:sp>
      <p:grpSp>
        <p:nvGrpSpPr>
          <p:cNvPr id="2" name="Group 84"/>
          <p:cNvGrpSpPr>
            <a:grpSpLocks/>
          </p:cNvGrpSpPr>
          <p:nvPr/>
        </p:nvGrpSpPr>
        <p:grpSpPr bwMode="auto">
          <a:xfrm>
            <a:off x="177800" y="1530350"/>
            <a:ext cx="8386763" cy="5003800"/>
            <a:chOff x="136" y="964"/>
            <a:chExt cx="5283" cy="3152"/>
          </a:xfrm>
        </p:grpSpPr>
        <p:grpSp>
          <p:nvGrpSpPr>
            <p:cNvPr id="72734" name="Group 81"/>
            <p:cNvGrpSpPr>
              <a:grpSpLocks/>
            </p:cNvGrpSpPr>
            <p:nvPr/>
          </p:nvGrpSpPr>
          <p:grpSpPr bwMode="auto">
            <a:xfrm>
              <a:off x="136" y="964"/>
              <a:ext cx="5283" cy="3152"/>
              <a:chOff x="148" y="944"/>
              <a:chExt cx="5283" cy="3152"/>
            </a:xfrm>
          </p:grpSpPr>
          <p:grpSp>
            <p:nvGrpSpPr>
              <p:cNvPr id="72736" name="Group 79"/>
              <p:cNvGrpSpPr>
                <a:grpSpLocks/>
              </p:cNvGrpSpPr>
              <p:nvPr/>
            </p:nvGrpSpPr>
            <p:grpSpPr bwMode="auto">
              <a:xfrm>
                <a:off x="148" y="944"/>
                <a:ext cx="5283" cy="3152"/>
                <a:chOff x="144" y="944"/>
                <a:chExt cx="5283" cy="3152"/>
              </a:xfrm>
            </p:grpSpPr>
            <p:sp>
              <p:nvSpPr>
                <p:cNvPr id="744514" name="Freeform 66"/>
                <p:cNvSpPr>
                  <a:spLocks/>
                </p:cNvSpPr>
                <p:nvPr/>
              </p:nvSpPr>
              <p:spPr bwMode="auto">
                <a:xfrm>
                  <a:off x="277" y="944"/>
                  <a:ext cx="4163" cy="1312"/>
                </a:xfrm>
                <a:custGeom>
                  <a:avLst/>
                  <a:gdLst/>
                  <a:ahLst/>
                  <a:cxnLst>
                    <a:cxn ang="0">
                      <a:pos x="11" y="1312"/>
                    </a:cxn>
                    <a:cxn ang="0">
                      <a:pos x="3" y="1232"/>
                    </a:cxn>
                    <a:cxn ang="0">
                      <a:pos x="11" y="1032"/>
                    </a:cxn>
                    <a:cxn ang="0">
                      <a:pos x="115" y="888"/>
                    </a:cxn>
                    <a:cxn ang="0">
                      <a:pos x="163" y="840"/>
                    </a:cxn>
                    <a:cxn ang="0">
                      <a:pos x="267" y="792"/>
                    </a:cxn>
                    <a:cxn ang="0">
                      <a:pos x="411" y="720"/>
                    </a:cxn>
                    <a:cxn ang="0">
                      <a:pos x="571" y="616"/>
                    </a:cxn>
                    <a:cxn ang="0">
                      <a:pos x="603" y="632"/>
                    </a:cxn>
                    <a:cxn ang="0">
                      <a:pos x="579" y="768"/>
                    </a:cxn>
                    <a:cxn ang="0">
                      <a:pos x="587" y="848"/>
                    </a:cxn>
                    <a:cxn ang="0">
                      <a:pos x="675" y="928"/>
                    </a:cxn>
                    <a:cxn ang="0">
                      <a:pos x="819" y="904"/>
                    </a:cxn>
                    <a:cxn ang="0">
                      <a:pos x="915" y="824"/>
                    </a:cxn>
                    <a:cxn ang="0">
                      <a:pos x="979" y="808"/>
                    </a:cxn>
                    <a:cxn ang="0">
                      <a:pos x="1155" y="848"/>
                    </a:cxn>
                    <a:cxn ang="0">
                      <a:pos x="1203" y="872"/>
                    </a:cxn>
                    <a:cxn ang="0">
                      <a:pos x="1251" y="888"/>
                    </a:cxn>
                    <a:cxn ang="0">
                      <a:pos x="1419" y="904"/>
                    </a:cxn>
                    <a:cxn ang="0">
                      <a:pos x="1787" y="800"/>
                    </a:cxn>
                    <a:cxn ang="0">
                      <a:pos x="1859" y="632"/>
                    </a:cxn>
                    <a:cxn ang="0">
                      <a:pos x="1947" y="576"/>
                    </a:cxn>
                    <a:cxn ang="0">
                      <a:pos x="1835" y="464"/>
                    </a:cxn>
                    <a:cxn ang="0">
                      <a:pos x="1659" y="472"/>
                    </a:cxn>
                    <a:cxn ang="0">
                      <a:pos x="1507" y="512"/>
                    </a:cxn>
                    <a:cxn ang="0">
                      <a:pos x="1395" y="440"/>
                    </a:cxn>
                    <a:cxn ang="0">
                      <a:pos x="1787" y="320"/>
                    </a:cxn>
                    <a:cxn ang="0">
                      <a:pos x="1907" y="248"/>
                    </a:cxn>
                    <a:cxn ang="0">
                      <a:pos x="2003" y="240"/>
                    </a:cxn>
                    <a:cxn ang="0">
                      <a:pos x="2315" y="248"/>
                    </a:cxn>
                    <a:cxn ang="0">
                      <a:pos x="2347" y="168"/>
                    </a:cxn>
                    <a:cxn ang="0">
                      <a:pos x="2411" y="96"/>
                    </a:cxn>
                    <a:cxn ang="0">
                      <a:pos x="2531" y="112"/>
                    </a:cxn>
                    <a:cxn ang="0">
                      <a:pos x="2563" y="136"/>
                    </a:cxn>
                    <a:cxn ang="0">
                      <a:pos x="2611" y="152"/>
                    </a:cxn>
                    <a:cxn ang="0">
                      <a:pos x="2691" y="224"/>
                    </a:cxn>
                    <a:cxn ang="0">
                      <a:pos x="2723" y="392"/>
                    </a:cxn>
                    <a:cxn ang="0">
                      <a:pos x="2931" y="496"/>
                    </a:cxn>
                    <a:cxn ang="0">
                      <a:pos x="3059" y="480"/>
                    </a:cxn>
                    <a:cxn ang="0">
                      <a:pos x="3083" y="464"/>
                    </a:cxn>
                    <a:cxn ang="0">
                      <a:pos x="3131" y="448"/>
                    </a:cxn>
                    <a:cxn ang="0">
                      <a:pos x="3147" y="416"/>
                    </a:cxn>
                    <a:cxn ang="0">
                      <a:pos x="3171" y="392"/>
                    </a:cxn>
                    <a:cxn ang="0">
                      <a:pos x="3163" y="368"/>
                    </a:cxn>
                    <a:cxn ang="0">
                      <a:pos x="3083" y="256"/>
                    </a:cxn>
                    <a:cxn ang="0">
                      <a:pos x="3035" y="184"/>
                    </a:cxn>
                    <a:cxn ang="0">
                      <a:pos x="2955" y="104"/>
                    </a:cxn>
                    <a:cxn ang="0">
                      <a:pos x="2907" y="56"/>
                    </a:cxn>
                    <a:cxn ang="0">
                      <a:pos x="2915" y="32"/>
                    </a:cxn>
                    <a:cxn ang="0">
                      <a:pos x="2995" y="0"/>
                    </a:cxn>
                    <a:cxn ang="0">
                      <a:pos x="3275" y="144"/>
                    </a:cxn>
                    <a:cxn ang="0">
                      <a:pos x="3587" y="160"/>
                    </a:cxn>
                    <a:cxn ang="0">
                      <a:pos x="3819" y="176"/>
                    </a:cxn>
                    <a:cxn ang="0">
                      <a:pos x="3923" y="192"/>
                    </a:cxn>
                    <a:cxn ang="0">
                      <a:pos x="3995" y="232"/>
                    </a:cxn>
                    <a:cxn ang="0">
                      <a:pos x="4067" y="296"/>
                    </a:cxn>
                    <a:cxn ang="0">
                      <a:pos x="4115" y="344"/>
                    </a:cxn>
                    <a:cxn ang="0">
                      <a:pos x="4163" y="400"/>
                    </a:cxn>
                  </a:cxnLst>
                  <a:rect l="0" t="0" r="r" b="b"/>
                  <a:pathLst>
                    <a:path w="4163" h="1312">
                      <a:moveTo>
                        <a:pt x="11" y="1312"/>
                      </a:moveTo>
                      <a:cubicBezTo>
                        <a:pt x="0" y="1278"/>
                        <a:pt x="12" y="1270"/>
                        <a:pt x="3" y="1232"/>
                      </a:cubicBezTo>
                      <a:cubicBezTo>
                        <a:pt x="6" y="1165"/>
                        <a:pt x="1" y="1098"/>
                        <a:pt x="11" y="1032"/>
                      </a:cubicBezTo>
                      <a:cubicBezTo>
                        <a:pt x="21" y="965"/>
                        <a:pt x="70" y="928"/>
                        <a:pt x="115" y="888"/>
                      </a:cubicBezTo>
                      <a:cubicBezTo>
                        <a:pt x="132" y="873"/>
                        <a:pt x="147" y="856"/>
                        <a:pt x="163" y="840"/>
                      </a:cubicBezTo>
                      <a:cubicBezTo>
                        <a:pt x="174" y="829"/>
                        <a:pt x="249" y="800"/>
                        <a:pt x="267" y="792"/>
                      </a:cubicBezTo>
                      <a:cubicBezTo>
                        <a:pt x="307" y="775"/>
                        <a:pt x="375" y="743"/>
                        <a:pt x="411" y="720"/>
                      </a:cubicBezTo>
                      <a:cubicBezTo>
                        <a:pt x="466" y="686"/>
                        <a:pt x="507" y="637"/>
                        <a:pt x="571" y="616"/>
                      </a:cubicBezTo>
                      <a:cubicBezTo>
                        <a:pt x="582" y="621"/>
                        <a:pt x="595" y="623"/>
                        <a:pt x="603" y="632"/>
                      </a:cubicBezTo>
                      <a:cubicBezTo>
                        <a:pt x="636" y="672"/>
                        <a:pt x="592" y="730"/>
                        <a:pt x="579" y="768"/>
                      </a:cubicBezTo>
                      <a:cubicBezTo>
                        <a:pt x="582" y="795"/>
                        <a:pt x="581" y="822"/>
                        <a:pt x="587" y="848"/>
                      </a:cubicBezTo>
                      <a:cubicBezTo>
                        <a:pt x="594" y="878"/>
                        <a:pt x="651" y="912"/>
                        <a:pt x="675" y="928"/>
                      </a:cubicBezTo>
                      <a:cubicBezTo>
                        <a:pt x="731" y="923"/>
                        <a:pt x="769" y="921"/>
                        <a:pt x="819" y="904"/>
                      </a:cubicBezTo>
                      <a:cubicBezTo>
                        <a:pt x="851" y="872"/>
                        <a:pt x="869" y="837"/>
                        <a:pt x="915" y="824"/>
                      </a:cubicBezTo>
                      <a:cubicBezTo>
                        <a:pt x="936" y="818"/>
                        <a:pt x="979" y="808"/>
                        <a:pt x="979" y="808"/>
                      </a:cubicBezTo>
                      <a:cubicBezTo>
                        <a:pt x="1041" y="816"/>
                        <a:pt x="1096" y="831"/>
                        <a:pt x="1155" y="848"/>
                      </a:cubicBezTo>
                      <a:cubicBezTo>
                        <a:pt x="1216" y="866"/>
                        <a:pt x="1140" y="844"/>
                        <a:pt x="1203" y="872"/>
                      </a:cubicBezTo>
                      <a:cubicBezTo>
                        <a:pt x="1218" y="879"/>
                        <a:pt x="1251" y="888"/>
                        <a:pt x="1251" y="888"/>
                      </a:cubicBezTo>
                      <a:cubicBezTo>
                        <a:pt x="1308" y="945"/>
                        <a:pt x="1268" y="917"/>
                        <a:pt x="1419" y="904"/>
                      </a:cubicBezTo>
                      <a:cubicBezTo>
                        <a:pt x="1547" y="893"/>
                        <a:pt x="1681" y="879"/>
                        <a:pt x="1787" y="800"/>
                      </a:cubicBezTo>
                      <a:cubicBezTo>
                        <a:pt x="1810" y="732"/>
                        <a:pt x="1781" y="658"/>
                        <a:pt x="1859" y="632"/>
                      </a:cubicBezTo>
                      <a:cubicBezTo>
                        <a:pt x="1888" y="610"/>
                        <a:pt x="1914" y="592"/>
                        <a:pt x="1947" y="576"/>
                      </a:cubicBezTo>
                      <a:cubicBezTo>
                        <a:pt x="1969" y="509"/>
                        <a:pt x="1888" y="477"/>
                        <a:pt x="1835" y="464"/>
                      </a:cubicBezTo>
                      <a:cubicBezTo>
                        <a:pt x="1776" y="467"/>
                        <a:pt x="1718" y="467"/>
                        <a:pt x="1659" y="472"/>
                      </a:cubicBezTo>
                      <a:cubicBezTo>
                        <a:pt x="1610" y="476"/>
                        <a:pt x="1556" y="502"/>
                        <a:pt x="1507" y="512"/>
                      </a:cubicBezTo>
                      <a:cubicBezTo>
                        <a:pt x="1398" y="503"/>
                        <a:pt x="1412" y="523"/>
                        <a:pt x="1395" y="440"/>
                      </a:cubicBezTo>
                      <a:cubicBezTo>
                        <a:pt x="1468" y="294"/>
                        <a:pt x="1652" y="325"/>
                        <a:pt x="1787" y="320"/>
                      </a:cubicBezTo>
                      <a:cubicBezTo>
                        <a:pt x="1828" y="299"/>
                        <a:pt x="1860" y="254"/>
                        <a:pt x="1907" y="248"/>
                      </a:cubicBezTo>
                      <a:cubicBezTo>
                        <a:pt x="1939" y="244"/>
                        <a:pt x="1971" y="243"/>
                        <a:pt x="2003" y="240"/>
                      </a:cubicBezTo>
                      <a:cubicBezTo>
                        <a:pt x="2131" y="253"/>
                        <a:pt x="2159" y="254"/>
                        <a:pt x="2315" y="248"/>
                      </a:cubicBezTo>
                      <a:cubicBezTo>
                        <a:pt x="2351" y="224"/>
                        <a:pt x="2357" y="210"/>
                        <a:pt x="2347" y="168"/>
                      </a:cubicBezTo>
                      <a:cubicBezTo>
                        <a:pt x="2358" y="88"/>
                        <a:pt x="2346" y="118"/>
                        <a:pt x="2411" y="96"/>
                      </a:cubicBezTo>
                      <a:cubicBezTo>
                        <a:pt x="2412" y="96"/>
                        <a:pt x="2512" y="103"/>
                        <a:pt x="2531" y="112"/>
                      </a:cubicBezTo>
                      <a:cubicBezTo>
                        <a:pt x="2543" y="117"/>
                        <a:pt x="2551" y="130"/>
                        <a:pt x="2563" y="136"/>
                      </a:cubicBezTo>
                      <a:cubicBezTo>
                        <a:pt x="2578" y="144"/>
                        <a:pt x="2611" y="152"/>
                        <a:pt x="2611" y="152"/>
                      </a:cubicBezTo>
                      <a:cubicBezTo>
                        <a:pt x="2640" y="181"/>
                        <a:pt x="2666" y="191"/>
                        <a:pt x="2691" y="224"/>
                      </a:cubicBezTo>
                      <a:cubicBezTo>
                        <a:pt x="2698" y="260"/>
                        <a:pt x="2712" y="376"/>
                        <a:pt x="2723" y="392"/>
                      </a:cubicBezTo>
                      <a:cubicBezTo>
                        <a:pt x="2777" y="466"/>
                        <a:pt x="2846" y="484"/>
                        <a:pt x="2931" y="496"/>
                      </a:cubicBezTo>
                      <a:cubicBezTo>
                        <a:pt x="2943" y="495"/>
                        <a:pt x="3029" y="493"/>
                        <a:pt x="3059" y="480"/>
                      </a:cubicBezTo>
                      <a:cubicBezTo>
                        <a:pt x="3068" y="476"/>
                        <a:pt x="3074" y="468"/>
                        <a:pt x="3083" y="464"/>
                      </a:cubicBezTo>
                      <a:cubicBezTo>
                        <a:pt x="3098" y="457"/>
                        <a:pt x="3131" y="448"/>
                        <a:pt x="3131" y="448"/>
                      </a:cubicBezTo>
                      <a:cubicBezTo>
                        <a:pt x="3136" y="437"/>
                        <a:pt x="3140" y="426"/>
                        <a:pt x="3147" y="416"/>
                      </a:cubicBezTo>
                      <a:cubicBezTo>
                        <a:pt x="3154" y="407"/>
                        <a:pt x="3167" y="403"/>
                        <a:pt x="3171" y="392"/>
                      </a:cubicBezTo>
                      <a:cubicBezTo>
                        <a:pt x="3174" y="384"/>
                        <a:pt x="3167" y="375"/>
                        <a:pt x="3163" y="368"/>
                      </a:cubicBezTo>
                      <a:cubicBezTo>
                        <a:pt x="3142" y="331"/>
                        <a:pt x="3118" y="279"/>
                        <a:pt x="3083" y="256"/>
                      </a:cubicBezTo>
                      <a:cubicBezTo>
                        <a:pt x="3067" y="232"/>
                        <a:pt x="3058" y="201"/>
                        <a:pt x="3035" y="184"/>
                      </a:cubicBezTo>
                      <a:cubicBezTo>
                        <a:pt x="3003" y="160"/>
                        <a:pt x="2982" y="131"/>
                        <a:pt x="2955" y="104"/>
                      </a:cubicBezTo>
                      <a:cubicBezTo>
                        <a:pt x="2895" y="44"/>
                        <a:pt x="2945" y="113"/>
                        <a:pt x="2907" y="56"/>
                      </a:cubicBezTo>
                      <a:cubicBezTo>
                        <a:pt x="2910" y="48"/>
                        <a:pt x="2909" y="38"/>
                        <a:pt x="2915" y="32"/>
                      </a:cubicBezTo>
                      <a:cubicBezTo>
                        <a:pt x="2924" y="23"/>
                        <a:pt x="2982" y="3"/>
                        <a:pt x="2995" y="0"/>
                      </a:cubicBezTo>
                      <a:cubicBezTo>
                        <a:pt x="3099" y="30"/>
                        <a:pt x="3161" y="113"/>
                        <a:pt x="3275" y="144"/>
                      </a:cubicBezTo>
                      <a:cubicBezTo>
                        <a:pt x="3375" y="171"/>
                        <a:pt x="3483" y="156"/>
                        <a:pt x="3587" y="160"/>
                      </a:cubicBezTo>
                      <a:cubicBezTo>
                        <a:pt x="3726" y="165"/>
                        <a:pt x="3709" y="165"/>
                        <a:pt x="3819" y="176"/>
                      </a:cubicBezTo>
                      <a:cubicBezTo>
                        <a:pt x="3853" y="185"/>
                        <a:pt x="3889" y="183"/>
                        <a:pt x="3923" y="192"/>
                      </a:cubicBezTo>
                      <a:cubicBezTo>
                        <a:pt x="3943" y="197"/>
                        <a:pt x="3978" y="220"/>
                        <a:pt x="3995" y="232"/>
                      </a:cubicBezTo>
                      <a:cubicBezTo>
                        <a:pt x="4016" y="263"/>
                        <a:pt x="4041" y="270"/>
                        <a:pt x="4067" y="296"/>
                      </a:cubicBezTo>
                      <a:cubicBezTo>
                        <a:pt x="4127" y="356"/>
                        <a:pt x="4058" y="306"/>
                        <a:pt x="4115" y="344"/>
                      </a:cubicBezTo>
                      <a:cubicBezTo>
                        <a:pt x="4130" y="367"/>
                        <a:pt x="4151" y="376"/>
                        <a:pt x="4163" y="40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17" name="Freeform 69"/>
                <p:cNvSpPr>
                  <a:spLocks/>
                </p:cNvSpPr>
                <p:nvPr/>
              </p:nvSpPr>
              <p:spPr bwMode="auto">
                <a:xfrm>
                  <a:off x="144" y="2256"/>
                  <a:ext cx="4768" cy="1840"/>
                </a:xfrm>
                <a:custGeom>
                  <a:avLst/>
                  <a:gdLst/>
                  <a:ahLst/>
                  <a:cxnLst>
                    <a:cxn ang="0">
                      <a:pos x="144" y="8"/>
                    </a:cxn>
                    <a:cxn ang="0">
                      <a:pos x="248" y="248"/>
                    </a:cxn>
                    <a:cxn ang="0">
                      <a:pos x="224" y="408"/>
                    </a:cxn>
                    <a:cxn ang="0">
                      <a:pos x="192" y="472"/>
                    </a:cxn>
                    <a:cxn ang="0">
                      <a:pos x="176" y="520"/>
                    </a:cxn>
                    <a:cxn ang="0">
                      <a:pos x="112" y="640"/>
                    </a:cxn>
                    <a:cxn ang="0">
                      <a:pos x="40" y="800"/>
                    </a:cxn>
                    <a:cxn ang="0">
                      <a:pos x="0" y="992"/>
                    </a:cxn>
                    <a:cxn ang="0">
                      <a:pos x="120" y="1400"/>
                    </a:cxn>
                    <a:cxn ang="0">
                      <a:pos x="208" y="1504"/>
                    </a:cxn>
                    <a:cxn ang="0">
                      <a:pos x="280" y="1568"/>
                    </a:cxn>
                    <a:cxn ang="0">
                      <a:pos x="328" y="1584"/>
                    </a:cxn>
                    <a:cxn ang="0">
                      <a:pos x="448" y="1648"/>
                    </a:cxn>
                    <a:cxn ang="0">
                      <a:pos x="504" y="1680"/>
                    </a:cxn>
                    <a:cxn ang="0">
                      <a:pos x="584" y="1704"/>
                    </a:cxn>
                    <a:cxn ang="0">
                      <a:pos x="656" y="1760"/>
                    </a:cxn>
                    <a:cxn ang="0">
                      <a:pos x="792" y="1840"/>
                    </a:cxn>
                    <a:cxn ang="0">
                      <a:pos x="928" y="1824"/>
                    </a:cxn>
                    <a:cxn ang="0">
                      <a:pos x="1104" y="1752"/>
                    </a:cxn>
                    <a:cxn ang="0">
                      <a:pos x="1208" y="1712"/>
                    </a:cxn>
                    <a:cxn ang="0">
                      <a:pos x="1504" y="1624"/>
                    </a:cxn>
                    <a:cxn ang="0">
                      <a:pos x="2096" y="1640"/>
                    </a:cxn>
                    <a:cxn ang="0">
                      <a:pos x="2264" y="1696"/>
                    </a:cxn>
                    <a:cxn ang="0">
                      <a:pos x="2288" y="1712"/>
                    </a:cxn>
                    <a:cxn ang="0">
                      <a:pos x="2312" y="1720"/>
                    </a:cxn>
                    <a:cxn ang="0">
                      <a:pos x="2384" y="1760"/>
                    </a:cxn>
                    <a:cxn ang="0">
                      <a:pos x="2600" y="1824"/>
                    </a:cxn>
                    <a:cxn ang="0">
                      <a:pos x="2912" y="1800"/>
                    </a:cxn>
                    <a:cxn ang="0">
                      <a:pos x="2968" y="1760"/>
                    </a:cxn>
                    <a:cxn ang="0">
                      <a:pos x="3072" y="1704"/>
                    </a:cxn>
                    <a:cxn ang="0">
                      <a:pos x="3096" y="1680"/>
                    </a:cxn>
                    <a:cxn ang="0">
                      <a:pos x="3160" y="1648"/>
                    </a:cxn>
                    <a:cxn ang="0">
                      <a:pos x="3224" y="1576"/>
                    </a:cxn>
                    <a:cxn ang="0">
                      <a:pos x="3256" y="1528"/>
                    </a:cxn>
                    <a:cxn ang="0">
                      <a:pos x="3288" y="1416"/>
                    </a:cxn>
                    <a:cxn ang="0">
                      <a:pos x="3248" y="1248"/>
                    </a:cxn>
                    <a:cxn ang="0">
                      <a:pos x="3224" y="1192"/>
                    </a:cxn>
                    <a:cxn ang="0">
                      <a:pos x="3200" y="1112"/>
                    </a:cxn>
                    <a:cxn ang="0">
                      <a:pos x="3184" y="1064"/>
                    </a:cxn>
                    <a:cxn ang="0">
                      <a:pos x="3192" y="848"/>
                    </a:cxn>
                    <a:cxn ang="0">
                      <a:pos x="3256" y="792"/>
                    </a:cxn>
                    <a:cxn ang="0">
                      <a:pos x="3408" y="720"/>
                    </a:cxn>
                    <a:cxn ang="0">
                      <a:pos x="3520" y="664"/>
                    </a:cxn>
                    <a:cxn ang="0">
                      <a:pos x="3600" y="608"/>
                    </a:cxn>
                    <a:cxn ang="0">
                      <a:pos x="3680" y="568"/>
                    </a:cxn>
                    <a:cxn ang="0">
                      <a:pos x="3744" y="488"/>
                    </a:cxn>
                    <a:cxn ang="0">
                      <a:pos x="3792" y="408"/>
                    </a:cxn>
                    <a:cxn ang="0">
                      <a:pos x="3824" y="320"/>
                    </a:cxn>
                    <a:cxn ang="0">
                      <a:pos x="3856" y="136"/>
                    </a:cxn>
                    <a:cxn ang="0">
                      <a:pos x="3872" y="80"/>
                    </a:cxn>
                    <a:cxn ang="0">
                      <a:pos x="4016" y="0"/>
                    </a:cxn>
                    <a:cxn ang="0">
                      <a:pos x="4224" y="8"/>
                    </a:cxn>
                    <a:cxn ang="0">
                      <a:pos x="4360" y="88"/>
                    </a:cxn>
                    <a:cxn ang="0">
                      <a:pos x="4464" y="184"/>
                    </a:cxn>
                    <a:cxn ang="0">
                      <a:pos x="4592" y="312"/>
                    </a:cxn>
                    <a:cxn ang="0">
                      <a:pos x="4768" y="328"/>
                    </a:cxn>
                  </a:cxnLst>
                  <a:rect l="0" t="0" r="r" b="b"/>
                  <a:pathLst>
                    <a:path w="4768" h="1840">
                      <a:moveTo>
                        <a:pt x="144" y="8"/>
                      </a:moveTo>
                      <a:cubicBezTo>
                        <a:pt x="154" y="113"/>
                        <a:pt x="173" y="173"/>
                        <a:pt x="248" y="248"/>
                      </a:cubicBezTo>
                      <a:cubicBezTo>
                        <a:pt x="238" y="366"/>
                        <a:pt x="248" y="313"/>
                        <a:pt x="224" y="408"/>
                      </a:cubicBezTo>
                      <a:cubicBezTo>
                        <a:pt x="218" y="431"/>
                        <a:pt x="203" y="451"/>
                        <a:pt x="192" y="472"/>
                      </a:cubicBezTo>
                      <a:cubicBezTo>
                        <a:pt x="184" y="487"/>
                        <a:pt x="181" y="504"/>
                        <a:pt x="176" y="520"/>
                      </a:cubicBezTo>
                      <a:cubicBezTo>
                        <a:pt x="163" y="559"/>
                        <a:pt x="131" y="604"/>
                        <a:pt x="112" y="640"/>
                      </a:cubicBezTo>
                      <a:cubicBezTo>
                        <a:pt x="84" y="692"/>
                        <a:pt x="72" y="751"/>
                        <a:pt x="40" y="800"/>
                      </a:cubicBezTo>
                      <a:cubicBezTo>
                        <a:pt x="24" y="864"/>
                        <a:pt x="9" y="926"/>
                        <a:pt x="0" y="992"/>
                      </a:cubicBezTo>
                      <a:cubicBezTo>
                        <a:pt x="7" y="1158"/>
                        <a:pt x="0" y="1280"/>
                        <a:pt x="120" y="1400"/>
                      </a:cubicBezTo>
                      <a:cubicBezTo>
                        <a:pt x="133" y="1440"/>
                        <a:pt x="173" y="1481"/>
                        <a:pt x="208" y="1504"/>
                      </a:cubicBezTo>
                      <a:cubicBezTo>
                        <a:pt x="226" y="1531"/>
                        <a:pt x="250" y="1555"/>
                        <a:pt x="280" y="1568"/>
                      </a:cubicBezTo>
                      <a:cubicBezTo>
                        <a:pt x="295" y="1575"/>
                        <a:pt x="328" y="1584"/>
                        <a:pt x="328" y="1584"/>
                      </a:cubicBezTo>
                      <a:cubicBezTo>
                        <a:pt x="362" y="1618"/>
                        <a:pt x="404" y="1632"/>
                        <a:pt x="448" y="1648"/>
                      </a:cubicBezTo>
                      <a:cubicBezTo>
                        <a:pt x="550" y="1686"/>
                        <a:pt x="420" y="1643"/>
                        <a:pt x="504" y="1680"/>
                      </a:cubicBezTo>
                      <a:cubicBezTo>
                        <a:pt x="529" y="1691"/>
                        <a:pt x="557" y="1697"/>
                        <a:pt x="584" y="1704"/>
                      </a:cubicBezTo>
                      <a:cubicBezTo>
                        <a:pt x="612" y="1725"/>
                        <a:pt x="624" y="1749"/>
                        <a:pt x="656" y="1760"/>
                      </a:cubicBezTo>
                      <a:cubicBezTo>
                        <a:pt x="696" y="1800"/>
                        <a:pt x="739" y="1822"/>
                        <a:pt x="792" y="1840"/>
                      </a:cubicBezTo>
                      <a:cubicBezTo>
                        <a:pt x="837" y="1836"/>
                        <a:pt x="884" y="1834"/>
                        <a:pt x="928" y="1824"/>
                      </a:cubicBezTo>
                      <a:cubicBezTo>
                        <a:pt x="990" y="1810"/>
                        <a:pt x="1042" y="1768"/>
                        <a:pt x="1104" y="1752"/>
                      </a:cubicBezTo>
                      <a:cubicBezTo>
                        <a:pt x="1137" y="1730"/>
                        <a:pt x="1176" y="1733"/>
                        <a:pt x="1208" y="1712"/>
                      </a:cubicBezTo>
                      <a:cubicBezTo>
                        <a:pt x="1290" y="1658"/>
                        <a:pt x="1408" y="1635"/>
                        <a:pt x="1504" y="1624"/>
                      </a:cubicBezTo>
                      <a:cubicBezTo>
                        <a:pt x="1549" y="1625"/>
                        <a:pt x="2022" y="1636"/>
                        <a:pt x="2096" y="1640"/>
                      </a:cubicBezTo>
                      <a:cubicBezTo>
                        <a:pt x="2151" y="1643"/>
                        <a:pt x="2209" y="1682"/>
                        <a:pt x="2264" y="1696"/>
                      </a:cubicBezTo>
                      <a:cubicBezTo>
                        <a:pt x="2272" y="1701"/>
                        <a:pt x="2279" y="1708"/>
                        <a:pt x="2288" y="1712"/>
                      </a:cubicBezTo>
                      <a:cubicBezTo>
                        <a:pt x="2296" y="1716"/>
                        <a:pt x="2305" y="1716"/>
                        <a:pt x="2312" y="1720"/>
                      </a:cubicBezTo>
                      <a:cubicBezTo>
                        <a:pt x="2395" y="1766"/>
                        <a:pt x="2330" y="1742"/>
                        <a:pt x="2384" y="1760"/>
                      </a:cubicBezTo>
                      <a:cubicBezTo>
                        <a:pt x="2448" y="1808"/>
                        <a:pt x="2524" y="1805"/>
                        <a:pt x="2600" y="1824"/>
                      </a:cubicBezTo>
                      <a:cubicBezTo>
                        <a:pt x="2707" y="1820"/>
                        <a:pt x="2808" y="1821"/>
                        <a:pt x="2912" y="1800"/>
                      </a:cubicBezTo>
                      <a:cubicBezTo>
                        <a:pt x="3022" y="1745"/>
                        <a:pt x="2871" y="1825"/>
                        <a:pt x="2968" y="1760"/>
                      </a:cubicBezTo>
                      <a:cubicBezTo>
                        <a:pt x="3000" y="1739"/>
                        <a:pt x="3041" y="1730"/>
                        <a:pt x="3072" y="1704"/>
                      </a:cubicBezTo>
                      <a:cubicBezTo>
                        <a:pt x="3081" y="1697"/>
                        <a:pt x="3086" y="1686"/>
                        <a:pt x="3096" y="1680"/>
                      </a:cubicBezTo>
                      <a:cubicBezTo>
                        <a:pt x="3116" y="1667"/>
                        <a:pt x="3160" y="1648"/>
                        <a:pt x="3160" y="1648"/>
                      </a:cubicBezTo>
                      <a:cubicBezTo>
                        <a:pt x="3178" y="1621"/>
                        <a:pt x="3206" y="1603"/>
                        <a:pt x="3224" y="1576"/>
                      </a:cubicBezTo>
                      <a:cubicBezTo>
                        <a:pt x="3235" y="1560"/>
                        <a:pt x="3256" y="1528"/>
                        <a:pt x="3256" y="1528"/>
                      </a:cubicBezTo>
                      <a:cubicBezTo>
                        <a:pt x="3265" y="1490"/>
                        <a:pt x="3279" y="1454"/>
                        <a:pt x="3288" y="1416"/>
                      </a:cubicBezTo>
                      <a:cubicBezTo>
                        <a:pt x="3280" y="1360"/>
                        <a:pt x="3268" y="1302"/>
                        <a:pt x="3248" y="1248"/>
                      </a:cubicBezTo>
                      <a:cubicBezTo>
                        <a:pt x="3222" y="1180"/>
                        <a:pt x="3240" y="1248"/>
                        <a:pt x="3224" y="1192"/>
                      </a:cubicBezTo>
                      <a:cubicBezTo>
                        <a:pt x="3200" y="1107"/>
                        <a:pt x="3238" y="1226"/>
                        <a:pt x="3200" y="1112"/>
                      </a:cubicBezTo>
                      <a:cubicBezTo>
                        <a:pt x="3195" y="1096"/>
                        <a:pt x="3184" y="1064"/>
                        <a:pt x="3184" y="1064"/>
                      </a:cubicBezTo>
                      <a:cubicBezTo>
                        <a:pt x="3187" y="992"/>
                        <a:pt x="3185" y="920"/>
                        <a:pt x="3192" y="848"/>
                      </a:cubicBezTo>
                      <a:cubicBezTo>
                        <a:pt x="3194" y="824"/>
                        <a:pt x="3249" y="798"/>
                        <a:pt x="3256" y="792"/>
                      </a:cubicBezTo>
                      <a:cubicBezTo>
                        <a:pt x="3301" y="759"/>
                        <a:pt x="3353" y="734"/>
                        <a:pt x="3408" y="720"/>
                      </a:cubicBezTo>
                      <a:cubicBezTo>
                        <a:pt x="3442" y="695"/>
                        <a:pt x="3479" y="674"/>
                        <a:pt x="3520" y="664"/>
                      </a:cubicBezTo>
                      <a:cubicBezTo>
                        <a:pt x="3547" y="646"/>
                        <a:pt x="3571" y="622"/>
                        <a:pt x="3600" y="608"/>
                      </a:cubicBezTo>
                      <a:cubicBezTo>
                        <a:pt x="3626" y="595"/>
                        <a:pt x="3656" y="585"/>
                        <a:pt x="3680" y="568"/>
                      </a:cubicBezTo>
                      <a:cubicBezTo>
                        <a:pt x="3706" y="549"/>
                        <a:pt x="3725" y="513"/>
                        <a:pt x="3744" y="488"/>
                      </a:cubicBezTo>
                      <a:cubicBezTo>
                        <a:pt x="3755" y="456"/>
                        <a:pt x="3772" y="435"/>
                        <a:pt x="3792" y="408"/>
                      </a:cubicBezTo>
                      <a:cubicBezTo>
                        <a:pt x="3800" y="375"/>
                        <a:pt x="3809" y="350"/>
                        <a:pt x="3824" y="320"/>
                      </a:cubicBezTo>
                      <a:cubicBezTo>
                        <a:pt x="3836" y="259"/>
                        <a:pt x="3842" y="197"/>
                        <a:pt x="3856" y="136"/>
                      </a:cubicBezTo>
                      <a:cubicBezTo>
                        <a:pt x="3856" y="134"/>
                        <a:pt x="3868" y="85"/>
                        <a:pt x="3872" y="80"/>
                      </a:cubicBezTo>
                      <a:cubicBezTo>
                        <a:pt x="3907" y="38"/>
                        <a:pt x="3970" y="23"/>
                        <a:pt x="4016" y="0"/>
                      </a:cubicBezTo>
                      <a:cubicBezTo>
                        <a:pt x="4085" y="3"/>
                        <a:pt x="4155" y="3"/>
                        <a:pt x="4224" y="8"/>
                      </a:cubicBezTo>
                      <a:cubicBezTo>
                        <a:pt x="4280" y="12"/>
                        <a:pt x="4312" y="72"/>
                        <a:pt x="4360" y="88"/>
                      </a:cubicBezTo>
                      <a:cubicBezTo>
                        <a:pt x="4394" y="122"/>
                        <a:pt x="4433" y="149"/>
                        <a:pt x="4464" y="184"/>
                      </a:cubicBezTo>
                      <a:cubicBezTo>
                        <a:pt x="4499" y="223"/>
                        <a:pt x="4538" y="292"/>
                        <a:pt x="4592" y="312"/>
                      </a:cubicBezTo>
                      <a:cubicBezTo>
                        <a:pt x="4648" y="333"/>
                        <a:pt x="4710" y="328"/>
                        <a:pt x="4768" y="328"/>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2" name="Freeform 74"/>
                <p:cNvSpPr>
                  <a:spLocks/>
                </p:cNvSpPr>
                <p:nvPr/>
              </p:nvSpPr>
              <p:spPr bwMode="auto">
                <a:xfrm>
                  <a:off x="4425" y="1334"/>
                  <a:ext cx="1002" cy="1245"/>
                </a:xfrm>
                <a:custGeom>
                  <a:avLst/>
                  <a:gdLst/>
                  <a:ahLst/>
                  <a:cxnLst>
                    <a:cxn ang="0">
                      <a:pos x="471" y="1242"/>
                    </a:cxn>
                    <a:cxn ang="0">
                      <a:pos x="786" y="1233"/>
                    </a:cxn>
                    <a:cxn ang="0">
                      <a:pos x="825" y="1215"/>
                    </a:cxn>
                    <a:cxn ang="0">
                      <a:pos x="852" y="1209"/>
                    </a:cxn>
                    <a:cxn ang="0">
                      <a:pos x="921" y="1161"/>
                    </a:cxn>
                    <a:cxn ang="0">
                      <a:pos x="975" y="1068"/>
                    </a:cxn>
                    <a:cxn ang="0">
                      <a:pos x="990" y="1035"/>
                    </a:cxn>
                    <a:cxn ang="0">
                      <a:pos x="1002" y="960"/>
                    </a:cxn>
                    <a:cxn ang="0">
                      <a:pos x="993" y="831"/>
                    </a:cxn>
                    <a:cxn ang="0">
                      <a:pos x="975" y="777"/>
                    </a:cxn>
                    <a:cxn ang="0">
                      <a:pos x="960" y="726"/>
                    </a:cxn>
                    <a:cxn ang="0">
                      <a:pos x="849" y="633"/>
                    </a:cxn>
                    <a:cxn ang="0">
                      <a:pos x="804" y="612"/>
                    </a:cxn>
                    <a:cxn ang="0">
                      <a:pos x="498" y="474"/>
                    </a:cxn>
                    <a:cxn ang="0">
                      <a:pos x="318" y="339"/>
                    </a:cxn>
                    <a:cxn ang="0">
                      <a:pos x="273" y="291"/>
                    </a:cxn>
                    <a:cxn ang="0">
                      <a:pos x="222" y="243"/>
                    </a:cxn>
                    <a:cxn ang="0">
                      <a:pos x="189" y="201"/>
                    </a:cxn>
                    <a:cxn ang="0">
                      <a:pos x="120" y="114"/>
                    </a:cxn>
                    <a:cxn ang="0">
                      <a:pos x="72" y="72"/>
                    </a:cxn>
                    <a:cxn ang="0">
                      <a:pos x="12" y="21"/>
                    </a:cxn>
                    <a:cxn ang="0">
                      <a:pos x="0" y="0"/>
                    </a:cxn>
                  </a:cxnLst>
                  <a:rect l="0" t="0" r="r" b="b"/>
                  <a:pathLst>
                    <a:path w="1002" h="1245">
                      <a:moveTo>
                        <a:pt x="471" y="1242"/>
                      </a:moveTo>
                      <a:cubicBezTo>
                        <a:pt x="575" y="1239"/>
                        <a:pt x="682" y="1245"/>
                        <a:pt x="786" y="1233"/>
                      </a:cubicBezTo>
                      <a:cubicBezTo>
                        <a:pt x="800" y="1227"/>
                        <a:pt x="812" y="1221"/>
                        <a:pt x="825" y="1215"/>
                      </a:cubicBezTo>
                      <a:cubicBezTo>
                        <a:pt x="833" y="1211"/>
                        <a:pt x="843" y="1212"/>
                        <a:pt x="852" y="1209"/>
                      </a:cubicBezTo>
                      <a:cubicBezTo>
                        <a:pt x="876" y="1200"/>
                        <a:pt x="907" y="1183"/>
                        <a:pt x="921" y="1161"/>
                      </a:cubicBezTo>
                      <a:cubicBezTo>
                        <a:pt x="941" y="1131"/>
                        <a:pt x="959" y="1100"/>
                        <a:pt x="975" y="1068"/>
                      </a:cubicBezTo>
                      <a:cubicBezTo>
                        <a:pt x="981" y="1055"/>
                        <a:pt x="981" y="1047"/>
                        <a:pt x="990" y="1035"/>
                      </a:cubicBezTo>
                      <a:cubicBezTo>
                        <a:pt x="993" y="1010"/>
                        <a:pt x="999" y="985"/>
                        <a:pt x="1002" y="960"/>
                      </a:cubicBezTo>
                      <a:cubicBezTo>
                        <a:pt x="1000" y="918"/>
                        <a:pt x="1001" y="873"/>
                        <a:pt x="993" y="831"/>
                      </a:cubicBezTo>
                      <a:cubicBezTo>
                        <a:pt x="989" y="812"/>
                        <a:pt x="980" y="796"/>
                        <a:pt x="975" y="777"/>
                      </a:cubicBezTo>
                      <a:cubicBezTo>
                        <a:pt x="971" y="761"/>
                        <a:pt x="969" y="741"/>
                        <a:pt x="960" y="726"/>
                      </a:cubicBezTo>
                      <a:cubicBezTo>
                        <a:pt x="933" y="683"/>
                        <a:pt x="892" y="659"/>
                        <a:pt x="849" y="633"/>
                      </a:cubicBezTo>
                      <a:cubicBezTo>
                        <a:pt x="818" y="614"/>
                        <a:pt x="851" y="647"/>
                        <a:pt x="804" y="612"/>
                      </a:cubicBezTo>
                      <a:cubicBezTo>
                        <a:pt x="714" y="544"/>
                        <a:pt x="597" y="524"/>
                        <a:pt x="498" y="474"/>
                      </a:cubicBezTo>
                      <a:cubicBezTo>
                        <a:pt x="430" y="440"/>
                        <a:pt x="380" y="380"/>
                        <a:pt x="318" y="339"/>
                      </a:cubicBezTo>
                      <a:cubicBezTo>
                        <a:pt x="315" y="330"/>
                        <a:pt x="282" y="296"/>
                        <a:pt x="273" y="291"/>
                      </a:cubicBezTo>
                      <a:cubicBezTo>
                        <a:pt x="260" y="272"/>
                        <a:pt x="237" y="261"/>
                        <a:pt x="222" y="243"/>
                      </a:cubicBezTo>
                      <a:cubicBezTo>
                        <a:pt x="209" y="228"/>
                        <a:pt x="206" y="213"/>
                        <a:pt x="189" y="201"/>
                      </a:cubicBezTo>
                      <a:cubicBezTo>
                        <a:pt x="178" y="168"/>
                        <a:pt x="149" y="133"/>
                        <a:pt x="120" y="114"/>
                      </a:cubicBezTo>
                      <a:cubicBezTo>
                        <a:pt x="112" y="102"/>
                        <a:pt x="85" y="79"/>
                        <a:pt x="72" y="72"/>
                      </a:cubicBezTo>
                      <a:cubicBezTo>
                        <a:pt x="59" y="55"/>
                        <a:pt x="32" y="28"/>
                        <a:pt x="12" y="21"/>
                      </a:cubicBezTo>
                      <a:cubicBezTo>
                        <a:pt x="8" y="14"/>
                        <a:pt x="5" y="5"/>
                        <a:pt x="0" y="0"/>
                      </a:cubicBezTo>
                    </a:path>
                  </a:pathLst>
                </a:custGeom>
                <a:noFill/>
                <a:ln w="76200" cap="flat" cmpd="sng">
                  <a:solidFill>
                    <a:srgbClr val="00FF00"/>
                  </a:solidFill>
                  <a:prstDash val="solid"/>
                  <a:round/>
                  <a:headEnd type="none" w="med" len="med"/>
                  <a:tailEnd type="none" w="med" len="med"/>
                </a:ln>
                <a:effectLst>
                  <a:outerShdw blurRad="63500" dist="56796" dir="3806097" algn="ctr" rotWithShape="0">
                    <a:srgbClr val="000000"/>
                  </a:outerShdw>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525" name="Line 77"/>
                <p:cNvSpPr>
                  <a:spLocks noChangeShapeType="1"/>
                </p:cNvSpPr>
                <p:nvPr/>
              </p:nvSpPr>
              <p:spPr bwMode="auto">
                <a:xfrm>
                  <a:off x="4816" y="2584"/>
                  <a:ext cx="128" cy="0"/>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28" name="Line 80"/>
              <p:cNvSpPr>
                <a:spLocks noChangeShapeType="1"/>
              </p:cNvSpPr>
              <p:nvPr/>
            </p:nvSpPr>
            <p:spPr bwMode="auto">
              <a:xfrm>
                <a:off x="284" y="2232"/>
                <a:ext cx="12" cy="68"/>
              </a:xfrm>
              <a:prstGeom prst="line">
                <a:avLst/>
              </a:prstGeom>
              <a:noFill/>
              <a:ln w="76200">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531" name="Line 83"/>
            <p:cNvSpPr>
              <a:spLocks noChangeShapeType="1"/>
            </p:cNvSpPr>
            <p:nvPr/>
          </p:nvSpPr>
          <p:spPr bwMode="auto">
            <a:xfrm flipV="1">
              <a:off x="4848" y="2588"/>
              <a:ext cx="356" cy="16"/>
            </a:xfrm>
            <a:prstGeom prst="line">
              <a:avLst/>
            </a:prstGeom>
            <a:noFill/>
            <a:ln w="85725">
              <a:solidFill>
                <a:srgbClr val="00FF00"/>
              </a:solidFill>
              <a:round/>
              <a:headEnd/>
              <a:tailEn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4493" name="Text Box 45"/>
          <p:cNvSpPr txBox="1">
            <a:spLocks noChangeArrowheads="1"/>
          </p:cNvSpPr>
          <p:nvPr/>
        </p:nvSpPr>
        <p:spPr bwMode="auto">
          <a:xfrm>
            <a:off x="366713" y="3768725"/>
            <a:ext cx="2122487"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ISHMAEL</a:t>
            </a:r>
          </a:p>
        </p:txBody>
      </p:sp>
      <p:grpSp>
        <p:nvGrpSpPr>
          <p:cNvPr id="72716" name="Group 41"/>
          <p:cNvGrpSpPr>
            <a:grpSpLocks/>
          </p:cNvGrpSpPr>
          <p:nvPr/>
        </p:nvGrpSpPr>
        <p:grpSpPr bwMode="auto">
          <a:xfrm>
            <a:off x="8004175" y="3432175"/>
            <a:ext cx="1000125" cy="1231900"/>
            <a:chOff x="5042" y="2162"/>
            <a:chExt cx="630" cy="776"/>
          </a:xfrm>
        </p:grpSpPr>
        <p:sp>
          <p:nvSpPr>
            <p:cNvPr id="744451" name="Freeform 3"/>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2" name="AutoShape 4"/>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3" name="Rectangle 5"/>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4" name="AutoShape 6"/>
            <p:cNvSpPr>
              <a:spLocks noChangeArrowheads="1"/>
            </p:cNvSpPr>
            <p:nvPr/>
          </p:nvSpPr>
          <p:spPr bwMode="auto">
            <a:xfrm>
              <a:off x="5085" y="2194"/>
              <a:ext cx="436" cy="569"/>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5" name="Line 7"/>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6" name="Line 8"/>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57" name="Rectangle 9"/>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27" name="Rectangle 10"/>
            <p:cNvSpPr>
              <a:spLocks noChangeArrowheads="1"/>
            </p:cNvSpPr>
            <p:nvPr/>
          </p:nvSpPr>
          <p:spPr bwMode="auto">
            <a:xfrm>
              <a:off x="5157" y="2414"/>
              <a:ext cx="416"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2728" name="Rectangle 11"/>
            <p:cNvSpPr>
              <a:spLocks noChangeArrowheads="1"/>
            </p:cNvSpPr>
            <p:nvPr/>
          </p:nvSpPr>
          <p:spPr bwMode="auto">
            <a:xfrm>
              <a:off x="5150" y="2302"/>
              <a:ext cx="454"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2729" name="Rectangle 12"/>
            <p:cNvSpPr>
              <a:spLocks noChangeArrowheads="1"/>
            </p:cNvSpPr>
            <p:nvPr/>
          </p:nvSpPr>
          <p:spPr bwMode="auto">
            <a:xfrm>
              <a:off x="5042" y="2162"/>
              <a:ext cx="48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4461" name="Line 13"/>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2" name="Line 14"/>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63" name="Line 15"/>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2733" name="Rectangle 27"/>
            <p:cNvSpPr>
              <a:spLocks noChangeArrowheads="1"/>
            </p:cNvSpPr>
            <p:nvPr/>
          </p:nvSpPr>
          <p:spPr bwMode="auto">
            <a:xfrm>
              <a:off x="5242" y="2541"/>
              <a:ext cx="230"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sp>
        <p:nvSpPr>
          <p:cNvPr id="744490" name="Rectangle 42"/>
          <p:cNvSpPr>
            <a:spLocks noChangeArrowheads="1"/>
          </p:cNvSpPr>
          <p:nvPr/>
        </p:nvSpPr>
        <p:spPr bwMode="auto">
          <a:xfrm>
            <a:off x="3305175" y="2414588"/>
            <a:ext cx="163513" cy="352425"/>
          </a:xfrm>
          <a:prstGeom prst="rect">
            <a:avLst/>
          </a:prstGeom>
          <a:solidFill>
            <a:schemeClr val="tx1"/>
          </a:solid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4494" name="Text Box 46"/>
          <p:cNvSpPr txBox="1">
            <a:spLocks noChangeArrowheads="1"/>
          </p:cNvSpPr>
          <p:nvPr/>
        </p:nvSpPr>
        <p:spPr bwMode="auto">
          <a:xfrm>
            <a:off x="3463925" y="2365375"/>
            <a:ext cx="1831975" cy="519113"/>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b="1">
                <a:solidFill>
                  <a:srgbClr val="FFFF00"/>
                </a:solidFill>
                <a:effectLst>
                  <a:outerShdw blurRad="38100" dist="38100" dir="2700000" algn="tl">
                    <a:srgbClr val="000000"/>
                  </a:outerShdw>
                </a:effectLst>
              </a:rPr>
              <a:t>ISAAC</a:t>
            </a:r>
          </a:p>
        </p:txBody>
      </p:sp>
      <p:sp>
        <p:nvSpPr>
          <p:cNvPr id="744495" name="Text Box 47"/>
          <p:cNvSpPr txBox="1">
            <a:spLocks noChangeArrowheads="1"/>
          </p:cNvSpPr>
          <p:nvPr/>
        </p:nvSpPr>
        <p:spPr bwMode="auto">
          <a:xfrm>
            <a:off x="5235575" y="4365625"/>
            <a:ext cx="3101975" cy="1568450"/>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i="1" dirty="0">
                <a:solidFill>
                  <a:srgbClr val="FFFFFF"/>
                </a:solidFill>
                <a:effectLst>
                  <a:outerShdw blurRad="38100" dist="38100" dir="2700000" algn="tl">
                    <a:srgbClr val="000000"/>
                  </a:outerShdw>
                </a:effectLst>
              </a:rPr>
              <a:t>WHY THE   ENORMOUS DIFFERENCE?</a:t>
            </a:r>
          </a:p>
        </p:txBody>
      </p:sp>
    </p:spTree>
    <p:extLst>
      <p:ext uri="{BB962C8B-B14F-4D97-AF65-F5344CB8AC3E}">
        <p14:creationId xmlns:p14="http://schemas.microsoft.com/office/powerpoint/2010/main" val="897045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4493"/>
                                        </p:tgtEl>
                                        <p:attrNameLst>
                                          <p:attrName>style.visibility</p:attrName>
                                        </p:attrNameLst>
                                      </p:cBhvr>
                                      <p:to>
                                        <p:strVal val="visible"/>
                                      </p:to>
                                    </p:set>
                                    <p:animEffect transition="in" filter="fade">
                                      <p:cBhvr>
                                        <p:cTn id="7" dur="1000"/>
                                        <p:tgtEl>
                                          <p:spTgt spid="74449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2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36" fill="hold" grpId="0" nodeType="clickEffect">
                                  <p:stCondLst>
                                    <p:cond delay="0"/>
                                  </p:stCondLst>
                                  <p:childTnLst>
                                    <p:set>
                                      <p:cBhvr>
                                        <p:cTn id="14" dur="1" fill="hold">
                                          <p:stCondLst>
                                            <p:cond delay="0"/>
                                          </p:stCondLst>
                                        </p:cTn>
                                        <p:tgtEl>
                                          <p:spTgt spid="744490"/>
                                        </p:tgtEl>
                                        <p:attrNameLst>
                                          <p:attrName>style.visibility</p:attrName>
                                        </p:attrNameLst>
                                      </p:cBhvr>
                                      <p:to>
                                        <p:strVal val="visible"/>
                                      </p:to>
                                    </p:set>
                                    <p:anim calcmode="lin" valueType="num">
                                      <p:cBhvr>
                                        <p:cTn id="15" dur="500" fill="hold"/>
                                        <p:tgtEl>
                                          <p:spTgt spid="744490"/>
                                        </p:tgtEl>
                                        <p:attrNameLst>
                                          <p:attrName>ppt_w</p:attrName>
                                        </p:attrNameLst>
                                      </p:cBhvr>
                                      <p:tavLst>
                                        <p:tav tm="0">
                                          <p:val>
                                            <p:strVal val="(6*min(max(#ppt_w*#ppt_h,.3),1)-7.4)/-.7*#ppt_w"/>
                                          </p:val>
                                        </p:tav>
                                        <p:tav tm="100000">
                                          <p:val>
                                            <p:strVal val="#ppt_w"/>
                                          </p:val>
                                        </p:tav>
                                      </p:tavLst>
                                    </p:anim>
                                    <p:anim calcmode="lin" valueType="num">
                                      <p:cBhvr>
                                        <p:cTn id="16" dur="500" fill="hold"/>
                                        <p:tgtEl>
                                          <p:spTgt spid="744490"/>
                                        </p:tgtEl>
                                        <p:attrNameLst>
                                          <p:attrName>ppt_h</p:attrName>
                                        </p:attrNameLst>
                                      </p:cBhvr>
                                      <p:tavLst>
                                        <p:tav tm="0">
                                          <p:val>
                                            <p:strVal val="(6*min(max(#ppt_w*#ppt_h,.3),1)-7.4)/-.7*#ppt_h"/>
                                          </p:val>
                                        </p:tav>
                                        <p:tav tm="100000">
                                          <p:val>
                                            <p:strVal val="#ppt_h"/>
                                          </p:val>
                                        </p:tav>
                                      </p:tavLst>
                                    </p:anim>
                                    <p:anim calcmode="lin" valueType="num">
                                      <p:cBhvr>
                                        <p:cTn id="17" dur="500" fill="hold"/>
                                        <p:tgtEl>
                                          <p:spTgt spid="744490"/>
                                        </p:tgtEl>
                                        <p:attrNameLst>
                                          <p:attrName>ppt_x</p:attrName>
                                        </p:attrNameLst>
                                      </p:cBhvr>
                                      <p:tavLst>
                                        <p:tav tm="0">
                                          <p:val>
                                            <p:fltVal val="0.5"/>
                                          </p:val>
                                        </p:tav>
                                        <p:tav tm="100000">
                                          <p:val>
                                            <p:strVal val="#ppt_x"/>
                                          </p:val>
                                        </p:tav>
                                      </p:tavLst>
                                    </p:anim>
                                    <p:anim calcmode="lin" valueType="num">
                                      <p:cBhvr>
                                        <p:cTn id="18" dur="500" fill="hold"/>
                                        <p:tgtEl>
                                          <p:spTgt spid="744490"/>
                                        </p:tgtEl>
                                        <p:attrNameLst>
                                          <p:attrName>ppt_y</p:attrName>
                                        </p:attrNameLst>
                                      </p:cBhvr>
                                      <p:tavLst>
                                        <p:tav tm="0">
                                          <p:val>
                                            <p:strVal val="1+(6*min(max(#ppt_w*#ppt_h,.3),1)-7.4)/-.7*#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744494"/>
                                        </p:tgtEl>
                                        <p:attrNameLst>
                                          <p:attrName>style.visibility</p:attrName>
                                        </p:attrNameLst>
                                      </p:cBhvr>
                                      <p:to>
                                        <p:strVal val="visible"/>
                                      </p:to>
                                    </p:set>
                                    <p:animEffect transition="in" filter="fade">
                                      <p:cBhvr>
                                        <p:cTn id="21" dur="1000"/>
                                        <p:tgtEl>
                                          <p:spTgt spid="74449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44495"/>
                                        </p:tgtEl>
                                        <p:attrNameLst>
                                          <p:attrName>style.visibility</p:attrName>
                                        </p:attrNameLst>
                                      </p:cBhvr>
                                      <p:to>
                                        <p:strVal val="visible"/>
                                      </p:to>
                                    </p:set>
                                    <p:animEffect transition="in" filter="fade">
                                      <p:cBhvr>
                                        <p:cTn id="26" dur="1000"/>
                                        <p:tgtEl>
                                          <p:spTgt spid="744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93" grpId="0" autoUpdateAnimBg="0"/>
      <p:bldP spid="744490" grpId="0" animBg="1"/>
      <p:bldP spid="744494" grpId="0" autoUpdateAnimBg="0"/>
      <p:bldP spid="744495" grpId="0"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3" name="Group 28"/>
          <p:cNvGrpSpPr>
            <a:grpSpLocks/>
          </p:cNvGrpSpPr>
          <p:nvPr/>
        </p:nvGrpSpPr>
        <p:grpSpPr bwMode="auto">
          <a:xfrm>
            <a:off x="519113" y="7938"/>
            <a:ext cx="854075" cy="1704975"/>
            <a:chOff x="327" y="5"/>
            <a:chExt cx="538" cy="1074"/>
          </a:xfrm>
        </p:grpSpPr>
        <p:sp>
          <p:nvSpPr>
            <p:cNvPr id="746525" name="Rectangle 2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6526" name="Line 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6498"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755"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pic>
        <p:nvPicPr>
          <p:cNvPr id="746518"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6499"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0"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1"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2"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3"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4"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05"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64"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4765"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4766"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6509"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0"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11"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770"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6521" name="Text Box 25"/>
          <p:cNvSpPr txBox="1">
            <a:spLocks noChangeArrowheads="1"/>
          </p:cNvSpPr>
          <p:nvPr/>
        </p:nvSpPr>
        <p:spPr bwMode="auto">
          <a:xfrm>
            <a:off x="2108200" y="465138"/>
            <a:ext cx="5948363" cy="519112"/>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b="1">
                <a:solidFill>
                  <a:srgbClr val="FFFF00"/>
                </a:solidFill>
                <a:effectLst>
                  <a:outerShdw blurRad="38100" dist="38100" dir="2700000" algn="tl">
                    <a:srgbClr val="000000"/>
                  </a:outerShdw>
                </a:effectLst>
              </a:rPr>
              <a:t>COMPARE THE GEOGRAPHY…</a:t>
            </a:r>
          </a:p>
        </p:txBody>
      </p:sp>
      <p:sp>
        <p:nvSpPr>
          <p:cNvPr id="746522"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34</a:t>
            </a:r>
          </a:p>
        </p:txBody>
      </p:sp>
      <p:sp>
        <p:nvSpPr>
          <p:cNvPr id="74774" name="Text Box 27"/>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27" name="Text Box 34"/>
          <p:cNvSpPr txBox="1">
            <a:spLocks noChangeArrowheads="1"/>
          </p:cNvSpPr>
          <p:nvPr/>
        </p:nvSpPr>
        <p:spPr bwMode="auto">
          <a:xfrm>
            <a:off x="979904" y="4151148"/>
            <a:ext cx="3352382" cy="584776"/>
          </a:xfrm>
          <a:prstGeom prst="rect">
            <a:avLst/>
          </a:prstGeom>
          <a:solidFill>
            <a:srgbClr val="800000"/>
          </a:solidFill>
          <a:ln>
            <a:noFill/>
          </a:ln>
          <a:effectLst/>
        </p:spPr>
        <p:txBody>
          <a:bodyPr wrap="square">
            <a:spAutoFit/>
            <a:flatTx/>
          </a:bodyPr>
          <a:lstStyle/>
          <a:p>
            <a:pPr fontAlgn="auto">
              <a:spcBef>
                <a:spcPct val="50000"/>
              </a:spcBef>
              <a:spcAft>
                <a:spcPts val="0"/>
              </a:spcAft>
              <a:defRPr/>
            </a:pPr>
            <a:r>
              <a:rPr lang="en-US" altLang="ja-JP" sz="3200" b="1" kern="0" dirty="0">
                <a:solidFill>
                  <a:srgbClr val="FFFFFF"/>
                </a:solidFill>
                <a:latin typeface="Arial"/>
                <a:ea typeface="宋体" charset="0"/>
                <a:cs typeface="Arial"/>
              </a:rPr>
              <a:t>The Arab World</a:t>
            </a:r>
            <a:endParaRPr lang="zh-CN" altLang="en-US" sz="3200" b="1" kern="0" dirty="0">
              <a:solidFill>
                <a:srgbClr val="FFFFFF"/>
              </a:solidFill>
              <a:latin typeface="Arial"/>
              <a:ea typeface="宋体" charset="0"/>
              <a:cs typeface="Arial"/>
            </a:endParaRPr>
          </a:p>
        </p:txBody>
      </p:sp>
      <p:sp>
        <p:nvSpPr>
          <p:cNvPr id="30" name="Text Box 30"/>
          <p:cNvSpPr txBox="1">
            <a:spLocks noChangeArrowheads="1"/>
          </p:cNvSpPr>
          <p:nvPr/>
        </p:nvSpPr>
        <p:spPr bwMode="auto">
          <a:xfrm>
            <a:off x="966536" y="1123867"/>
            <a:ext cx="7305927" cy="440237"/>
          </a:xfrm>
          <a:prstGeom prst="rect">
            <a:avLst/>
          </a:prstGeom>
          <a:solidFill>
            <a:schemeClr val="bg2"/>
          </a:soli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defPPr>
              <a:defRPr lang="en-US"/>
            </a:defPPr>
            <a:lvl1pPr>
              <a:lnSpc>
                <a:spcPct val="80000"/>
              </a:lnSpc>
              <a:spcBef>
                <a:spcPct val="50000"/>
              </a:spcBef>
              <a:defRPr sz="2400">
                <a:effectLst/>
                <a:latin typeface="宋体" charset="0"/>
                <a:ea typeface="宋体" charset="0"/>
                <a:cs typeface="宋体" charset="0"/>
              </a:defRPr>
            </a:lvl1pPr>
          </a:lstStyle>
          <a:p>
            <a:pPr algn="ctr" defTabSz="457200" fontAlgn="auto">
              <a:spcAft>
                <a:spcPts val="0"/>
              </a:spcAft>
            </a:pPr>
            <a:r>
              <a:rPr lang="en-US" altLang="zh-CN" sz="2800" b="1" dirty="0">
                <a:solidFill>
                  <a:srgbClr val="00FF00"/>
                </a:solidFill>
                <a:latin typeface="Arial"/>
                <a:cs typeface="Arial"/>
              </a:rPr>
              <a:t>Israel and…</a:t>
            </a:r>
          </a:p>
        </p:txBody>
      </p:sp>
    </p:spTree>
    <p:extLst>
      <p:ext uri="{BB962C8B-B14F-4D97-AF65-F5344CB8AC3E}">
        <p14:creationId xmlns:p14="http://schemas.microsoft.com/office/powerpoint/2010/main" val="2582372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801" name="Group 35"/>
          <p:cNvGrpSpPr>
            <a:grpSpLocks/>
          </p:cNvGrpSpPr>
          <p:nvPr/>
        </p:nvGrpSpPr>
        <p:grpSpPr bwMode="auto">
          <a:xfrm>
            <a:off x="519113" y="7938"/>
            <a:ext cx="854075" cy="1704975"/>
            <a:chOff x="327" y="5"/>
            <a:chExt cx="538" cy="1074"/>
          </a:xfrm>
        </p:grpSpPr>
        <p:sp>
          <p:nvSpPr>
            <p:cNvPr id="745508" name="Rectangle 36"/>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5509" name="Line 37"/>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74"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6803" name="Text Box 3"/>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grpSp>
        <p:nvGrpSpPr>
          <p:cNvPr id="76804"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5483" name="Freeform 11"/>
            <p:cNvSpPr>
              <a:spLocks/>
            </p:cNvSpPr>
            <p:nvPr/>
          </p:nvSpPr>
          <p:spPr bwMode="auto">
            <a:xfrm>
              <a:off x="2132" y="1717"/>
              <a:ext cx="35" cy="87"/>
            </a:xfrm>
            <a:custGeom>
              <a:avLst/>
              <a:gdLst/>
              <a:ahLst/>
              <a:cxnLst>
                <a:cxn ang="0">
                  <a:pos x="36" y="207"/>
                </a:cxn>
                <a:cxn ang="0">
                  <a:pos x="40" y="195"/>
                </a:cxn>
                <a:cxn ang="0">
                  <a:pos x="44" y="151"/>
                </a:cxn>
                <a:cxn ang="0">
                  <a:pos x="56" y="127"/>
                </a:cxn>
                <a:cxn ang="0">
                  <a:pos x="56" y="43"/>
                </a:cxn>
                <a:cxn ang="0">
                  <a:pos x="72" y="19"/>
                </a:cxn>
                <a:cxn ang="0">
                  <a:pos x="44" y="11"/>
                </a:cxn>
                <a:cxn ang="0">
                  <a:pos x="32" y="35"/>
                </a:cxn>
                <a:cxn ang="0">
                  <a:pos x="24" y="79"/>
                </a:cxn>
                <a:cxn ang="0">
                  <a:pos x="8" y="103"/>
                </a:cxn>
                <a:cxn ang="0">
                  <a:pos x="0" y="127"/>
                </a:cxn>
                <a:cxn ang="0">
                  <a:pos x="4" y="139"/>
                </a:cxn>
                <a:cxn ang="0">
                  <a:pos x="16" y="147"/>
                </a:cxn>
                <a:cxn ang="0">
                  <a:pos x="28" y="183"/>
                </a:cxn>
                <a:cxn ang="0">
                  <a:pos x="36" y="207"/>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45484" name="Freeform 12"/>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5" name="AutoShape 13"/>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6" name="Rectangle 14"/>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7" name="AutoShape 15"/>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8" name="Line 16"/>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89" name="Line 17"/>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0" name="Rectangle 18"/>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2" name="Rectangle 19"/>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76813" name="Rectangle 20"/>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76814" name="Rectangle 21"/>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5494" name="Line 22"/>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5" name="Line 23"/>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496" name="Line 24"/>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6818"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5501" name="Freeform 29"/>
          <p:cNvSpPr>
            <a:spLocks/>
          </p:cNvSpPr>
          <p:nvPr/>
        </p:nvSpPr>
        <p:spPr bwMode="auto">
          <a:xfrm>
            <a:off x="723900" y="1263650"/>
            <a:ext cx="7707313" cy="4456113"/>
          </a:xfrm>
          <a:custGeom>
            <a:avLst/>
            <a:gdLst/>
            <a:ahLst/>
            <a:cxnLst>
              <a:cxn ang="0">
                <a:pos x="1280" y="1044"/>
              </a:cxn>
              <a:cxn ang="0">
                <a:pos x="1152" y="1100"/>
              </a:cxn>
              <a:cxn ang="0">
                <a:pos x="928" y="932"/>
              </a:cxn>
              <a:cxn ang="0">
                <a:pos x="288" y="1036"/>
              </a:cxn>
              <a:cxn ang="0">
                <a:pos x="56" y="1420"/>
              </a:cxn>
              <a:cxn ang="0">
                <a:pos x="48" y="1732"/>
              </a:cxn>
              <a:cxn ang="0">
                <a:pos x="208" y="2068"/>
              </a:cxn>
              <a:cxn ang="0">
                <a:pos x="344" y="2108"/>
              </a:cxn>
              <a:cxn ang="0">
                <a:pos x="624" y="2124"/>
              </a:cxn>
              <a:cxn ang="0">
                <a:pos x="840" y="2076"/>
              </a:cxn>
              <a:cxn ang="0">
                <a:pos x="1032" y="2124"/>
              </a:cxn>
              <a:cxn ang="0">
                <a:pos x="1104" y="1956"/>
              </a:cxn>
              <a:cxn ang="0">
                <a:pos x="1440" y="2068"/>
              </a:cxn>
              <a:cxn ang="0">
                <a:pos x="1488" y="2036"/>
              </a:cxn>
              <a:cxn ang="0">
                <a:pos x="1736" y="2156"/>
              </a:cxn>
              <a:cxn ang="0">
                <a:pos x="1744" y="2492"/>
              </a:cxn>
              <a:cxn ang="0">
                <a:pos x="1800" y="2740"/>
              </a:cxn>
              <a:cxn ang="0">
                <a:pos x="1944" y="2396"/>
              </a:cxn>
              <a:cxn ang="0">
                <a:pos x="2200" y="2068"/>
              </a:cxn>
              <a:cxn ang="0">
                <a:pos x="2096" y="1860"/>
              </a:cxn>
              <a:cxn ang="0">
                <a:pos x="2464" y="1620"/>
              </a:cxn>
              <a:cxn ang="0">
                <a:pos x="2504" y="1460"/>
              </a:cxn>
              <a:cxn ang="0">
                <a:pos x="2624" y="1396"/>
              </a:cxn>
              <a:cxn ang="0">
                <a:pos x="2984" y="1540"/>
              </a:cxn>
              <a:cxn ang="0">
                <a:pos x="2960" y="1876"/>
              </a:cxn>
              <a:cxn ang="0">
                <a:pos x="3040" y="2244"/>
              </a:cxn>
              <a:cxn ang="0">
                <a:pos x="3336" y="2012"/>
              </a:cxn>
              <a:cxn ang="0">
                <a:pos x="3256" y="1748"/>
              </a:cxn>
              <a:cxn ang="0">
                <a:pos x="3456" y="1556"/>
              </a:cxn>
              <a:cxn ang="0">
                <a:pos x="3608" y="1876"/>
              </a:cxn>
              <a:cxn ang="0">
                <a:pos x="3752" y="2212"/>
              </a:cxn>
              <a:cxn ang="0">
                <a:pos x="4048" y="2660"/>
              </a:cxn>
              <a:cxn ang="0">
                <a:pos x="4696" y="2732"/>
              </a:cxn>
              <a:cxn ang="0">
                <a:pos x="4800" y="2492"/>
              </a:cxn>
              <a:cxn ang="0">
                <a:pos x="4472" y="2284"/>
              </a:cxn>
              <a:cxn ang="0">
                <a:pos x="4280" y="2180"/>
              </a:cxn>
              <a:cxn ang="0">
                <a:pos x="4072" y="2204"/>
              </a:cxn>
              <a:cxn ang="0">
                <a:pos x="3912" y="2060"/>
              </a:cxn>
              <a:cxn ang="0">
                <a:pos x="3792" y="1644"/>
              </a:cxn>
              <a:cxn ang="0">
                <a:pos x="3376" y="1284"/>
              </a:cxn>
              <a:cxn ang="0">
                <a:pos x="3000" y="1276"/>
              </a:cxn>
              <a:cxn ang="0">
                <a:pos x="3176" y="1068"/>
              </a:cxn>
              <a:cxn ang="0">
                <a:pos x="3680" y="852"/>
              </a:cxn>
              <a:cxn ang="0">
                <a:pos x="3736" y="660"/>
              </a:cxn>
              <a:cxn ang="0">
                <a:pos x="3576" y="508"/>
              </a:cxn>
              <a:cxn ang="0">
                <a:pos x="3384" y="308"/>
              </a:cxn>
              <a:cxn ang="0">
                <a:pos x="2880" y="28"/>
              </a:cxn>
              <a:cxn ang="0">
                <a:pos x="2552" y="220"/>
              </a:cxn>
              <a:cxn ang="0">
                <a:pos x="2136" y="348"/>
              </a:cxn>
              <a:cxn ang="0">
                <a:pos x="2120" y="564"/>
              </a:cxn>
              <a:cxn ang="0">
                <a:pos x="2008" y="636"/>
              </a:cxn>
              <a:cxn ang="0">
                <a:pos x="1816" y="692"/>
              </a:cxn>
              <a:cxn ang="0">
                <a:pos x="1416" y="660"/>
              </a:cxn>
              <a:cxn ang="0">
                <a:pos x="1712" y="1004"/>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5503" name="Text Box 31"/>
          <p:cNvSpPr txBox="1">
            <a:spLocks noChangeArrowheads="1"/>
          </p:cNvSpPr>
          <p:nvPr/>
        </p:nvSpPr>
        <p:spPr bwMode="auto">
          <a:xfrm>
            <a:off x="1752600" y="485775"/>
            <a:ext cx="703580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a:solidFill>
                  <a:srgbClr val="FFFF00"/>
                </a:solidFill>
                <a:effectLst>
                  <a:outerShdw blurRad="38100" dist="38100" dir="2700000" algn="tl">
                    <a:srgbClr val="000000"/>
                  </a:outerShdw>
                </a:effectLst>
              </a:rPr>
              <a:t>COMPARE THE GEOGRAPHY…</a:t>
            </a:r>
          </a:p>
        </p:txBody>
      </p:sp>
      <p:sp>
        <p:nvSpPr>
          <p:cNvPr id="745504" name="Text Box 32"/>
          <p:cNvSpPr txBox="1">
            <a:spLocks noChangeArrowheads="1"/>
          </p:cNvSpPr>
          <p:nvPr/>
        </p:nvSpPr>
        <p:spPr bwMode="auto">
          <a:xfrm>
            <a:off x="1352550" y="5826125"/>
            <a:ext cx="6699250" cy="579438"/>
          </a:xfrm>
          <a:prstGeom prst="rect">
            <a:avLst/>
          </a:prstGeom>
          <a:noFill/>
          <a:ln w="9525">
            <a:noFill/>
            <a:miter lim="800000"/>
            <a:headEnd/>
            <a:tailEnd/>
          </a:ln>
          <a:effectLst>
            <a:outerShdw blurRad="63500" dist="74053" dir="3542175" algn="ctr" rotWithShape="0">
              <a:schemeClr val="bg2">
                <a:alpha val="74998"/>
              </a:schemeClr>
            </a:outerShdw>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200" b="1">
                <a:solidFill>
                  <a:srgbClr val="FFFF00"/>
                </a:solidFill>
                <a:effectLst>
                  <a:outerShdw blurRad="38100" dist="38100" dir="2700000" algn="tl">
                    <a:srgbClr val="000000"/>
                  </a:outerShdw>
                </a:effectLst>
              </a:rPr>
              <a:t>MOHAMMED VERSUS ISAAC!</a:t>
            </a:r>
          </a:p>
        </p:txBody>
      </p:sp>
      <p:sp>
        <p:nvSpPr>
          <p:cNvPr id="745505" name="Rectangle 33"/>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35</a:t>
            </a:r>
          </a:p>
        </p:txBody>
      </p:sp>
      <p:sp>
        <p:nvSpPr>
          <p:cNvPr id="76824" name="Text Box 34"/>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Tree>
    <p:extLst>
      <p:ext uri="{BB962C8B-B14F-4D97-AF65-F5344CB8AC3E}">
        <p14:creationId xmlns:p14="http://schemas.microsoft.com/office/powerpoint/2010/main" val="67601538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45501"/>
                                        </p:tgtEl>
                                        <p:attrNameLst>
                                          <p:attrName>style.visibility</p:attrName>
                                        </p:attrNameLst>
                                      </p:cBhvr>
                                      <p:to>
                                        <p:strVal val="visible"/>
                                      </p:to>
                                    </p:set>
                                    <p:animEffect transition="in" filter="wipe(left)">
                                      <p:cBhvr>
                                        <p:cTn id="7" dur="5000"/>
                                        <p:tgtEl>
                                          <p:spTgt spid="745501"/>
                                        </p:tgtEl>
                                      </p:cBhvr>
                                    </p:animEffect>
                                  </p:childTnLst>
                                </p:cTn>
                              </p:par>
                            </p:childTnLst>
                          </p:cTn>
                        </p:par>
                        <p:par>
                          <p:cTn id="8" fill="hold" nodeType="afterGroup">
                            <p:stCondLst>
                              <p:cond delay="6000"/>
                            </p:stCondLst>
                            <p:childTnLst>
                              <p:par>
                                <p:cTn id="9" presetID="23" presetClass="entr" presetSubtype="36" fill="hold" grpId="0" nodeType="afterEffect">
                                  <p:stCondLst>
                                    <p:cond delay="0"/>
                                  </p:stCondLst>
                                  <p:childTnLst>
                                    <p:set>
                                      <p:cBhvr>
                                        <p:cTn id="10" dur="1" fill="hold">
                                          <p:stCondLst>
                                            <p:cond delay="0"/>
                                          </p:stCondLst>
                                        </p:cTn>
                                        <p:tgtEl>
                                          <p:spTgt spid="745502"/>
                                        </p:tgtEl>
                                        <p:attrNameLst>
                                          <p:attrName>style.visibility</p:attrName>
                                        </p:attrNameLst>
                                      </p:cBhvr>
                                      <p:to>
                                        <p:strVal val="visible"/>
                                      </p:to>
                                    </p:set>
                                    <p:anim calcmode="lin" valueType="num">
                                      <p:cBhvr>
                                        <p:cTn id="11" dur="500" fill="hold"/>
                                        <p:tgtEl>
                                          <p:spTgt spid="745502"/>
                                        </p:tgtEl>
                                        <p:attrNameLst>
                                          <p:attrName>ppt_w</p:attrName>
                                        </p:attrNameLst>
                                      </p:cBhvr>
                                      <p:tavLst>
                                        <p:tav tm="0">
                                          <p:val>
                                            <p:strVal val="(6*min(max(#ppt_w*#ppt_h,.3),1)-7.4)/-.7*#ppt_w"/>
                                          </p:val>
                                        </p:tav>
                                        <p:tav tm="100000">
                                          <p:val>
                                            <p:strVal val="#ppt_w"/>
                                          </p:val>
                                        </p:tav>
                                      </p:tavLst>
                                    </p:anim>
                                    <p:anim calcmode="lin" valueType="num">
                                      <p:cBhvr>
                                        <p:cTn id="12" dur="500" fill="hold"/>
                                        <p:tgtEl>
                                          <p:spTgt spid="745502"/>
                                        </p:tgtEl>
                                        <p:attrNameLst>
                                          <p:attrName>ppt_h</p:attrName>
                                        </p:attrNameLst>
                                      </p:cBhvr>
                                      <p:tavLst>
                                        <p:tav tm="0">
                                          <p:val>
                                            <p:strVal val="(6*min(max(#ppt_w*#ppt_h,.3),1)-7.4)/-.7*#ppt_h"/>
                                          </p:val>
                                        </p:tav>
                                        <p:tav tm="100000">
                                          <p:val>
                                            <p:strVal val="#ppt_h"/>
                                          </p:val>
                                        </p:tav>
                                      </p:tavLst>
                                    </p:anim>
                                    <p:anim calcmode="lin" valueType="num">
                                      <p:cBhvr>
                                        <p:cTn id="13" dur="500" fill="hold"/>
                                        <p:tgtEl>
                                          <p:spTgt spid="745502"/>
                                        </p:tgtEl>
                                        <p:attrNameLst>
                                          <p:attrName>ppt_x</p:attrName>
                                        </p:attrNameLst>
                                      </p:cBhvr>
                                      <p:tavLst>
                                        <p:tav tm="0">
                                          <p:val>
                                            <p:fltVal val="0.5"/>
                                          </p:val>
                                        </p:tav>
                                        <p:tav tm="100000">
                                          <p:val>
                                            <p:strVal val="#ppt_x"/>
                                          </p:val>
                                        </p:tav>
                                      </p:tavLst>
                                    </p:anim>
                                    <p:anim calcmode="lin" valueType="num">
                                      <p:cBhvr>
                                        <p:cTn id="14" dur="500" fill="hold"/>
                                        <p:tgtEl>
                                          <p:spTgt spid="74550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2"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 name="Rectangle 42"/>
          <p:cNvSpPr>
            <a:spLocks noChangeArrowheads="1"/>
          </p:cNvSpPr>
          <p:nvPr/>
        </p:nvSpPr>
        <p:spPr bwMode="auto">
          <a:xfrm>
            <a:off x="7485785" y="6593053"/>
            <a:ext cx="812800" cy="244475"/>
          </a:xfrm>
          <a:prstGeom prst="rect">
            <a:avLst/>
          </a:prstGeom>
          <a:solidFill>
            <a:srgbClr val="800000"/>
          </a:solid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
        <p:nvSpPr>
          <p:cNvPr id="747522" name="Text Box 2"/>
          <p:cNvSpPr txBox="1">
            <a:spLocks noChangeArrowheads="1"/>
          </p:cNvSpPr>
          <p:nvPr/>
        </p:nvSpPr>
        <p:spPr bwMode="auto">
          <a:xfrm>
            <a:off x="1787525" y="0"/>
            <a:ext cx="3584575" cy="274638"/>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eaLnBrk="0" hangingPunct="0">
              <a:spcBef>
                <a:spcPct val="50000"/>
              </a:spcBef>
              <a:defRPr/>
            </a:pPr>
            <a:endParaRPr lang="ko-KR" altLang="en-US" sz="1200" b="1">
              <a:solidFill>
                <a:srgbClr val="FFFFFF"/>
              </a:solidFill>
              <a:latin typeface="Comic Sans MS" charset="0"/>
              <a:ea typeface="Gulim" charset="0"/>
              <a:cs typeface="Gulim"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endParaRPr lang="ko-KR" altLang="en-US" sz="2000">
              <a:solidFill>
                <a:srgbClr val="FFA27C"/>
              </a:solidFill>
              <a:latin typeface="B VAG Rounded Bold" charset="0"/>
              <a:ea typeface="Gulim" charset="0"/>
              <a:cs typeface="Gulim" charset="0"/>
            </a:endParaRPr>
          </a:p>
        </p:txBody>
      </p:sp>
      <p:grpSp>
        <p:nvGrpSpPr>
          <p:cNvPr id="80899"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eaLnBrk="0" hangingPunct="0">
                <a:spcBef>
                  <a:spcPct val="50000"/>
                </a:spcBef>
                <a:defRPr/>
              </a:pPr>
              <a:r>
                <a:rPr lang="en-US" altLang="ko-KR" sz="8800">
                  <a:solidFill>
                    <a:srgbClr val="FFD34A"/>
                  </a:solidFill>
                  <a:latin typeface="Times" charset="0"/>
                  <a:ea typeface="Gulim" charset="0"/>
                  <a:cs typeface="Gulim"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charset="0"/>
              </a:endParaRPr>
            </a:p>
          </p:txBody>
        </p:sp>
      </p:grpSp>
      <p:sp>
        <p:nvSpPr>
          <p:cNvPr id="747540" name="Text Box 20"/>
          <p:cNvSpPr txBox="1">
            <a:spLocks noChangeArrowheads="1"/>
          </p:cNvSpPr>
          <p:nvPr/>
        </p:nvSpPr>
        <p:spPr bwMode="auto">
          <a:xfrm>
            <a:off x="8590615" y="6403946"/>
            <a:ext cx="32730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2000" dirty="0">
                <a:solidFill>
                  <a:srgbClr val="FFFFFF"/>
                </a:solidFill>
                <a:latin typeface="Arial" charset="0"/>
                <a:ea typeface="Gulim" charset="0"/>
                <a:cs typeface="Gulim" charset="0"/>
              </a:rPr>
              <a:t>4</a:t>
            </a:r>
          </a:p>
        </p:txBody>
      </p:sp>
      <p:sp>
        <p:nvSpPr>
          <p:cNvPr id="747549" name="Text Box 29"/>
          <p:cNvSpPr txBox="1">
            <a:spLocks noChangeArrowheads="1"/>
          </p:cNvSpPr>
          <p:nvPr/>
        </p:nvSpPr>
        <p:spPr bwMode="auto">
          <a:xfrm>
            <a:off x="2108200" y="465138"/>
            <a:ext cx="6405563" cy="519112"/>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xmlns="">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flatTx/>
          </a:bodyPr>
          <a:lstStyle/>
          <a:p>
            <a:pPr algn="ctr" eaLnBrk="0" hangingPunct="0">
              <a:spcBef>
                <a:spcPct val="50000"/>
              </a:spcBef>
              <a:defRPr/>
            </a:pPr>
            <a:r>
              <a:rPr lang="en-US" sz="2800" b="1" dirty="0">
                <a:solidFill>
                  <a:srgbClr val="FFFF00"/>
                </a:solidFill>
                <a:effectLst>
                  <a:outerShdw blurRad="38100" dist="38100" dir="2700000" algn="tl">
                    <a:srgbClr val="000000"/>
                  </a:outerShdw>
                </a:effectLst>
                <a:latin typeface="Comic Sans MS" charset="0"/>
              </a:rPr>
              <a:t>COMPARE THE GEOGRAPHY…</a:t>
            </a:r>
          </a:p>
        </p:txBody>
      </p:sp>
      <p:sp>
        <p:nvSpPr>
          <p:cNvPr id="747550" name="Rectangle 30"/>
          <p:cNvSpPr>
            <a:spLocks noChangeArrowheads="1"/>
          </p:cNvSpPr>
          <p:nvPr/>
        </p:nvSpPr>
        <p:spPr bwMode="auto">
          <a:xfrm>
            <a:off x="8104856" y="659146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defRPr/>
            </a:pPr>
            <a:r>
              <a:rPr lang="en-US" altLang="ko-KR" sz="1000" b="1" dirty="0">
                <a:solidFill>
                  <a:srgbClr val="FFFFFF"/>
                </a:solidFill>
                <a:effectLst>
                  <a:outerShdw blurRad="38100" dist="38100" dir="2700000" algn="tl">
                    <a:srgbClr val="000000"/>
                  </a:outerShdw>
                </a:effectLst>
                <a:latin typeface="Comic Sans MS" charset="0"/>
                <a:ea typeface="Gulim" charset="0"/>
                <a:cs typeface="Gulim" charset="0"/>
              </a:rPr>
              <a:t>36</a:t>
            </a:r>
          </a:p>
        </p:txBody>
      </p:sp>
      <p:sp>
        <p:nvSpPr>
          <p:cNvPr id="747551" name="Text Box 31"/>
          <p:cNvSpPr txBox="1">
            <a:spLocks noChangeArrowheads="1"/>
          </p:cNvSpPr>
          <p:nvPr/>
        </p:nvSpPr>
        <p:spPr bwMode="auto">
          <a:xfrm>
            <a:off x="6859507" y="6240870"/>
            <a:ext cx="190358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defRPr/>
            </a:pPr>
            <a:r>
              <a:rPr lang="en-US" altLang="ko-KR" sz="1200" b="1" dirty="0">
                <a:solidFill>
                  <a:srgbClr val="FFFFFF"/>
                </a:solidFill>
                <a:latin typeface="Arial" charset="0"/>
                <a:ea typeface="Gulim" charset="0"/>
                <a:cs typeface="Gulim" charset="0"/>
              </a:rPr>
              <a:t>Handbook, pages 19-24</a:t>
            </a:r>
          </a:p>
        </p:txBody>
      </p:sp>
      <p:grpSp>
        <p:nvGrpSpPr>
          <p:cNvPr id="80913" name="Group 33"/>
          <p:cNvGrpSpPr>
            <a:grpSpLocks/>
          </p:cNvGrpSpPr>
          <p:nvPr/>
        </p:nvGrpSpPr>
        <p:grpSpPr bwMode="auto">
          <a:xfrm>
            <a:off x="8004175" y="3432175"/>
            <a:ext cx="1000125" cy="1231900"/>
            <a:chOff x="8004175" y="3432175"/>
            <a:chExt cx="1000125" cy="1231900"/>
          </a:xfrm>
        </p:grpSpPr>
        <p:sp>
          <p:nvSpPr>
            <p:cNvPr id="35"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6"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7"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8"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39"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0"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1"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1"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0922"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0923"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45"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6"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47"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a typeface="ＭＳ Ｐゴシック"/>
              </a:endParaRPr>
            </a:p>
          </p:txBody>
        </p:sp>
        <p:sp>
          <p:nvSpPr>
            <p:cNvPr id="80927" name="Rectangle 26"/>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grpSp>
      <p:grpSp>
        <p:nvGrpSpPr>
          <p:cNvPr id="6" name="Group 5"/>
          <p:cNvGrpSpPr/>
          <p:nvPr/>
        </p:nvGrpSpPr>
        <p:grpSpPr>
          <a:xfrm>
            <a:off x="4351926" y="1506731"/>
            <a:ext cx="2959100" cy="3589337"/>
            <a:chOff x="2651125" y="2652713"/>
            <a:chExt cx="2959100" cy="3589337"/>
          </a:xfrm>
        </p:grpSpPr>
        <p:pic>
          <p:nvPicPr>
            <p:cNvPr id="747543" name="Picture 2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51125" y="2652713"/>
              <a:ext cx="2959100" cy="358933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33" name="Rectangle 33"/>
            <p:cNvSpPr>
              <a:spLocks noChangeArrowheads="1"/>
            </p:cNvSpPr>
            <p:nvPr/>
          </p:nvSpPr>
          <p:spPr bwMode="auto">
            <a:xfrm>
              <a:off x="2703513" y="2700338"/>
              <a:ext cx="2687637"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42" name="TextBox 41"/>
            <p:cNvSpPr txBox="1"/>
            <p:nvPr/>
          </p:nvSpPr>
          <p:spPr>
            <a:xfrm>
              <a:off x="2773206" y="3193113"/>
              <a:ext cx="1451454" cy="523220"/>
            </a:xfrm>
            <a:prstGeom prst="rect">
              <a:avLst/>
            </a:prstGeom>
            <a:solidFill>
              <a:srgbClr val="790015"/>
            </a:solidFill>
          </p:spPr>
          <p:txBody>
            <a:bodyPr wrap="square" rtlCol="0">
              <a:spAutoFit/>
            </a:bodyPr>
            <a:lstStyle/>
            <a:p>
              <a:pPr defTabSz="457200" fontAlgn="auto">
                <a:spcBef>
                  <a:spcPts val="0"/>
                </a:spcBef>
                <a:spcAft>
                  <a:spcPts val="0"/>
                </a:spcAft>
              </a:pPr>
              <a:r>
                <a:rPr lang="en-US" sz="2800" b="1" dirty="0">
                  <a:solidFill>
                    <a:srgbClr val="FFFFFF"/>
                  </a:solidFill>
                  <a:latin typeface="Arial"/>
                  <a:ea typeface="ＭＳ Ｐゴシック"/>
                  <a:cs typeface="Arial"/>
                </a:rPr>
                <a:t>France</a:t>
              </a:r>
            </a:p>
          </p:txBody>
        </p:sp>
      </p:grpSp>
      <p:grpSp>
        <p:nvGrpSpPr>
          <p:cNvPr id="9" name="Group 8"/>
          <p:cNvGrpSpPr/>
          <p:nvPr/>
        </p:nvGrpSpPr>
        <p:grpSpPr>
          <a:xfrm>
            <a:off x="1810338" y="1093336"/>
            <a:ext cx="2603500" cy="2819401"/>
            <a:chOff x="2238375" y="1060450"/>
            <a:chExt cx="2603500" cy="2819401"/>
          </a:xfrm>
        </p:grpSpPr>
        <p:pic>
          <p:nvPicPr>
            <p:cNvPr id="747542" name="Picture 2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238375" y="1066801"/>
              <a:ext cx="2603500" cy="28130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2" name="Rectangle 32"/>
            <p:cNvSpPr>
              <a:spLocks noChangeArrowheads="1"/>
            </p:cNvSpPr>
            <p:nvPr/>
          </p:nvSpPr>
          <p:spPr bwMode="auto">
            <a:xfrm>
              <a:off x="2276475" y="1060450"/>
              <a:ext cx="250348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sz="2000" dirty="0">
                  <a:solidFill>
                    <a:srgbClr val="33CC33"/>
                  </a:solidFill>
                  <a:latin typeface="Arial Black" charset="0"/>
                  <a:ea typeface="Gulim" charset="0"/>
                  <a:cs typeface="Gulim" charset="0"/>
                </a:rPr>
                <a:t>ISRAEL and…</a:t>
              </a:r>
            </a:p>
          </p:txBody>
        </p:sp>
        <p:sp>
          <p:nvSpPr>
            <p:cNvPr id="43" name="TextBox 42"/>
            <p:cNvSpPr txBox="1"/>
            <p:nvPr/>
          </p:nvSpPr>
          <p:spPr>
            <a:xfrm>
              <a:off x="2911509" y="1470228"/>
              <a:ext cx="1930366"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Australia</a:t>
              </a:r>
            </a:p>
          </p:txBody>
        </p:sp>
      </p:grpSp>
      <p:grpSp>
        <p:nvGrpSpPr>
          <p:cNvPr id="7" name="Group 6"/>
          <p:cNvGrpSpPr/>
          <p:nvPr/>
        </p:nvGrpSpPr>
        <p:grpSpPr>
          <a:xfrm>
            <a:off x="108928" y="2312606"/>
            <a:ext cx="2996700" cy="3916561"/>
            <a:chOff x="1033463" y="1804988"/>
            <a:chExt cx="2996700" cy="3916561"/>
          </a:xfrm>
        </p:grpSpPr>
        <p:pic>
          <p:nvPicPr>
            <p:cNvPr id="747547" name="Picture 2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33463" y="1804988"/>
              <a:ext cx="2933700" cy="39165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3" name="Rectangle 33"/>
            <p:cNvSpPr>
              <a:spLocks noChangeArrowheads="1"/>
            </p:cNvSpPr>
            <p:nvPr/>
          </p:nvSpPr>
          <p:spPr bwMode="auto">
            <a:xfrm>
              <a:off x="1114425" y="1817688"/>
              <a:ext cx="2535238"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44" name="TextBox 43"/>
            <p:cNvSpPr txBox="1"/>
            <p:nvPr/>
          </p:nvSpPr>
          <p:spPr>
            <a:xfrm>
              <a:off x="2214081" y="4679007"/>
              <a:ext cx="181608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Maine</a:t>
              </a:r>
            </a:p>
          </p:txBody>
        </p:sp>
      </p:grpSp>
      <p:sp>
        <p:nvSpPr>
          <p:cNvPr id="48" name="TextBox 47"/>
          <p:cNvSpPr txBox="1"/>
          <p:nvPr/>
        </p:nvSpPr>
        <p:spPr>
          <a:xfrm>
            <a:off x="6215366" y="5459938"/>
            <a:ext cx="2389143" cy="923330"/>
          </a:xfrm>
          <a:prstGeom prst="rect">
            <a:avLst/>
          </a:prstGeom>
          <a:noFill/>
        </p:spPr>
        <p:txBody>
          <a:bodyPr wrap="square" rtlCol="0">
            <a:spAutoFit/>
          </a:bodyPr>
          <a:lstStyle/>
          <a:p>
            <a:pPr defTabSz="457200" fontAlgn="auto">
              <a:spcBef>
                <a:spcPts val="0"/>
              </a:spcBef>
              <a:spcAft>
                <a:spcPts val="0"/>
              </a:spcAft>
            </a:pPr>
            <a:r>
              <a:rPr lang="en-US" sz="1800" b="1" dirty="0">
                <a:solidFill>
                  <a:srgbClr val="FFFFFF"/>
                </a:solidFill>
                <a:effectLst>
                  <a:outerShdw blurRad="50800" dist="76200" dir="2700000" algn="tl" rotWithShape="0">
                    <a:srgbClr val="000000"/>
                  </a:outerShdw>
                </a:effectLst>
                <a:latin typeface="Arial"/>
                <a:ea typeface="ＭＳ Ｐゴシック"/>
                <a:cs typeface="Arial"/>
              </a:rPr>
              <a:t>Maps drawn to same scale with Israel in blue</a:t>
            </a:r>
          </a:p>
        </p:txBody>
      </p:sp>
      <p:grpSp>
        <p:nvGrpSpPr>
          <p:cNvPr id="12" name="Group 11"/>
          <p:cNvGrpSpPr/>
          <p:nvPr/>
        </p:nvGrpSpPr>
        <p:grpSpPr>
          <a:xfrm>
            <a:off x="2773377" y="2533848"/>
            <a:ext cx="3145751" cy="3790057"/>
            <a:chOff x="2226349" y="2533848"/>
            <a:chExt cx="3145751" cy="3790057"/>
          </a:xfrm>
        </p:grpSpPr>
        <p:sp>
          <p:nvSpPr>
            <p:cNvPr id="10" name="Rectangle 9"/>
            <p:cNvSpPr/>
            <p:nvPr/>
          </p:nvSpPr>
          <p:spPr bwMode="auto">
            <a:xfrm>
              <a:off x="2226349" y="2533848"/>
              <a:ext cx="3145751" cy="3790057"/>
            </a:xfrm>
            <a:prstGeom prst="rect">
              <a:avLst/>
            </a:prstGeom>
            <a:solidFill>
              <a:schemeClr val="accent3"/>
            </a:solidFill>
            <a:ln w="76200">
              <a:solidFill>
                <a:schemeClr val="accent2"/>
              </a:solidFill>
              <a:miter lim="800000"/>
              <a:headEnd/>
              <a:tailEnd/>
            </a:ln>
            <a:effectLst/>
          </p:spPr>
          <p:txBody>
            <a:bodyPr vert="horz" wrap="square" lIns="91440" tIns="45720" rIns="91440" bIns="45720" numCol="1" rtlCol="0" anchor="t" anchorCtr="0" compatLnSpc="1">
              <a:prstTxWarp prst="textNoShape">
                <a:avLst/>
              </a:prstTxWarp>
            </a:bodyPr>
            <a:lstStyle/>
            <a:p>
              <a:pPr algn="ctr" eaLnBrk="0" hangingPunct="0"/>
              <a:endParaRPr lang="en-US" sz="2800">
                <a:solidFill>
                  <a:srgbClr val="00DFCA"/>
                </a:solidFill>
                <a:effectLst>
                  <a:outerShdw blurRad="38100" dist="38100" dir="2700000" algn="tl">
                    <a:srgbClr val="000000">
                      <a:alpha val="43137"/>
                    </a:srgbClr>
                  </a:outerShdw>
                </a:effectLst>
                <a:latin typeface="Comic Sans MS" charset="0"/>
              </a:endParaRPr>
            </a:p>
          </p:txBody>
        </p:sp>
        <p:sp>
          <p:nvSpPr>
            <p:cNvPr id="55" name="Rectangle 33"/>
            <p:cNvSpPr>
              <a:spLocks noChangeArrowheads="1"/>
            </p:cNvSpPr>
            <p:nvPr/>
          </p:nvSpPr>
          <p:spPr bwMode="auto">
            <a:xfrm>
              <a:off x="2264068" y="2573779"/>
              <a:ext cx="3070313" cy="48328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pic>
          <p:nvPicPr>
            <p:cNvPr id="54" name="Picture 23"/>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181067" y="3074122"/>
              <a:ext cx="1068740" cy="3130650"/>
            </a:xfrm>
            <a:prstGeom prst="rect">
              <a:avLst/>
            </a:prstGeom>
            <a:noFill/>
            <a:ln w="76200">
              <a:solidFill>
                <a:schemeClr val="accent2"/>
              </a:solidFill>
              <a:miter lim="800000"/>
              <a:headEnd/>
              <a:tailEnd/>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56" name="TextBox 55"/>
            <p:cNvSpPr txBox="1"/>
            <p:nvPr/>
          </p:nvSpPr>
          <p:spPr>
            <a:xfrm>
              <a:off x="2398556" y="3544405"/>
              <a:ext cx="2039852" cy="523220"/>
            </a:xfrm>
            <a:prstGeom prst="rect">
              <a:avLst/>
            </a:prstGeom>
            <a:solidFill>
              <a:srgbClr val="790015"/>
            </a:solidFill>
          </p:spPr>
          <p:txBody>
            <a:bodyPr wrap="square" rtlCol="0">
              <a:spAutoFit/>
            </a:bodyPr>
            <a:lstStyle/>
            <a:p>
              <a:pPr algn="ctr" defTabSz="457200" fontAlgn="auto">
                <a:spcBef>
                  <a:spcPts val="0"/>
                </a:spcBef>
                <a:spcAft>
                  <a:spcPts val="0"/>
                </a:spcAft>
              </a:pPr>
              <a:r>
                <a:rPr lang="en-US" sz="2800" b="1" dirty="0">
                  <a:solidFill>
                    <a:srgbClr val="FFFFFF"/>
                  </a:solidFill>
                  <a:latin typeface="Arial"/>
                  <a:ea typeface="ＭＳ Ｐゴシック"/>
                  <a:cs typeface="Arial"/>
                </a:rPr>
                <a:t>Singapore</a:t>
              </a:r>
            </a:p>
          </p:txBody>
        </p:sp>
      </p:grpSp>
      <p:pic>
        <p:nvPicPr>
          <p:cNvPr id="57" name="Picture 56" descr="singapore_map.jp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52656" y="4532443"/>
            <a:ext cx="930428" cy="560208"/>
          </a:xfrm>
          <a:prstGeom prst="rect">
            <a:avLst/>
          </a:prstGeom>
          <a:noFill/>
          <a:ln w="76200">
            <a:noFill/>
            <a:miter lim="800000"/>
            <a:headEnd/>
            <a:tailEnd/>
          </a:ln>
          <a:effectLst/>
        </p:spPr>
      </p:pic>
      <p:grpSp>
        <p:nvGrpSpPr>
          <p:cNvPr id="5" name="Group 4"/>
          <p:cNvGrpSpPr/>
          <p:nvPr/>
        </p:nvGrpSpPr>
        <p:grpSpPr>
          <a:xfrm>
            <a:off x="5810250" y="1044053"/>
            <a:ext cx="2946400" cy="3553347"/>
            <a:chOff x="5580063" y="1338263"/>
            <a:chExt cx="2946400" cy="3553347"/>
          </a:xfrm>
        </p:grpSpPr>
        <p:pic>
          <p:nvPicPr>
            <p:cNvPr id="747548" name="Picture 28"/>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5580063" y="1338263"/>
              <a:ext cx="2946400" cy="355334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Lst>
          </p:spPr>
        </p:pic>
        <p:sp>
          <p:nvSpPr>
            <p:cNvPr id="747554" name="Rectangle 34"/>
            <p:cNvSpPr>
              <a:spLocks noChangeArrowheads="1"/>
            </p:cNvSpPr>
            <p:nvPr/>
          </p:nvSpPr>
          <p:spPr bwMode="auto">
            <a:xfrm>
              <a:off x="5738813" y="1350963"/>
              <a:ext cx="2695575" cy="3683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dirty="0">
                  <a:solidFill>
                    <a:srgbClr val="33CC33"/>
                  </a:solidFill>
                  <a:latin typeface="Arial Black" charset="0"/>
                  <a:ea typeface="Gulim" charset="0"/>
                  <a:cs typeface="Gulim" charset="0"/>
                </a:rPr>
                <a:t>ISRAEL and…</a:t>
              </a:r>
            </a:p>
          </p:txBody>
        </p:sp>
        <p:sp>
          <p:nvSpPr>
            <p:cNvPr id="2" name="TextBox 1"/>
            <p:cNvSpPr txBox="1"/>
            <p:nvPr/>
          </p:nvSpPr>
          <p:spPr>
            <a:xfrm>
              <a:off x="6550736" y="2238673"/>
              <a:ext cx="1840643" cy="523220"/>
            </a:xfrm>
            <a:prstGeom prst="rect">
              <a:avLst/>
            </a:prstGeom>
            <a:solidFill>
              <a:srgbClr val="790015"/>
            </a:solidFill>
          </p:spPr>
          <p:txBody>
            <a:bodyPr wrap="none" rtlCol="0">
              <a:spAutoFit/>
            </a:bodyPr>
            <a:lstStyle/>
            <a:p>
              <a:pPr defTabSz="457200" fontAlgn="auto">
                <a:spcBef>
                  <a:spcPts val="0"/>
                </a:spcBef>
                <a:spcAft>
                  <a:spcPts val="0"/>
                </a:spcAft>
              </a:pPr>
              <a:r>
                <a:rPr lang="en-US" sz="2800" b="1" dirty="0">
                  <a:solidFill>
                    <a:srgbClr val="FFFFFF"/>
                  </a:solidFill>
                  <a:latin typeface="Arial"/>
                  <a:ea typeface="ＭＳ Ｐゴシック"/>
                  <a:cs typeface="Arial"/>
                </a:rPr>
                <a:t>California</a:t>
              </a:r>
            </a:p>
          </p:txBody>
        </p:sp>
      </p:grpSp>
    </p:spTree>
    <p:extLst>
      <p:ext uri="{BB962C8B-B14F-4D97-AF65-F5344CB8AC3E}">
        <p14:creationId xmlns:p14="http://schemas.microsoft.com/office/powerpoint/2010/main" val="101466388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49571" name="Freeform 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2" name="AutoShape 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3" name="Rectangle 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4" name="AutoShape 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5" name="Line 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6" name="Line 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77" name="Rectangle 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3" name="Rectangle 1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2954" name="Rectangle 1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2955" name="Rectangle 1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49581" name="Line 13"/>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2" name="Line 14"/>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83" name="Line 15"/>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2959" name="Text Box 16"/>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2960" name="Text Box 20"/>
          <p:cNvSpPr txBox="1">
            <a:spLocks noChangeArrowheads="1"/>
          </p:cNvSpPr>
          <p:nvPr/>
        </p:nvSpPr>
        <p:spPr bwMode="auto">
          <a:xfrm>
            <a:off x="8658225" y="64023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FFFF"/>
              </a:solidFill>
              <a:latin typeface="Arial" charset="0"/>
            </a:endParaRPr>
          </a:p>
        </p:txBody>
      </p:sp>
      <p:pic>
        <p:nvPicPr>
          <p:cNvPr id="749590"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749598" name="Rectangle 30"/>
          <p:cNvSpPr>
            <a:spLocks noChangeArrowheads="1"/>
          </p:cNvSpPr>
          <p:nvPr/>
        </p:nvSpPr>
        <p:spPr bwMode="auto">
          <a:xfrm>
            <a:off x="1577975" y="5638800"/>
            <a:ext cx="5975350" cy="595313"/>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599" name="Text Box 31"/>
          <p:cNvSpPr txBox="1">
            <a:spLocks noChangeArrowheads="1"/>
          </p:cNvSpPr>
          <p:nvPr/>
        </p:nvSpPr>
        <p:spPr bwMode="auto">
          <a:xfrm>
            <a:off x="1164558" y="5624513"/>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400" dirty="0">
                <a:solidFill>
                  <a:srgbClr val="000000"/>
                </a:solidFill>
                <a:latin typeface="Arial Black" charset="0"/>
              </a:rPr>
              <a:t>DOES THIS SEEM FAIR?</a:t>
            </a:r>
          </a:p>
        </p:txBody>
      </p:sp>
      <p:sp>
        <p:nvSpPr>
          <p:cNvPr id="82964" name="Rectangle 32"/>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49602" name="Rectangle 34"/>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37</a:t>
            </a:r>
          </a:p>
        </p:txBody>
      </p:sp>
      <p:sp>
        <p:nvSpPr>
          <p:cNvPr id="82966" name="Text Box 35"/>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w="9525">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49605" name="Text Box 37"/>
          <p:cNvSpPr txBox="1">
            <a:spLocks noChangeArrowheads="1"/>
          </p:cNvSpPr>
          <p:nvPr/>
        </p:nvSpPr>
        <p:spPr bwMode="auto">
          <a:xfrm>
            <a:off x="1103313" y="1263815"/>
            <a:ext cx="6929437" cy="609600"/>
          </a:xfrm>
          <a:prstGeom prst="rect">
            <a:avLst/>
          </a:prstGeom>
          <a:noFill/>
          <a:ln w="9525">
            <a:noFill/>
            <a:miter lim="800000"/>
            <a:headEnd/>
            <a:tailEnd/>
          </a:ln>
          <a:effectLst/>
        </p:spPr>
        <p:txBody>
          <a:bodyPr>
            <a:spAutoFit/>
            <a:flatTx/>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3400" dirty="0">
                <a:solidFill>
                  <a:srgbClr val="000000"/>
                </a:solidFill>
                <a:latin typeface="Arial Black" charset="0"/>
              </a:rPr>
              <a:t>THE UNITED STATES</a:t>
            </a:r>
          </a:p>
        </p:txBody>
      </p:sp>
      <p:grpSp>
        <p:nvGrpSpPr>
          <p:cNvPr id="82969" name="Group 38"/>
          <p:cNvGrpSpPr>
            <a:grpSpLocks/>
          </p:cNvGrpSpPr>
          <p:nvPr/>
        </p:nvGrpSpPr>
        <p:grpSpPr bwMode="auto">
          <a:xfrm>
            <a:off x="519113" y="7938"/>
            <a:ext cx="854075" cy="1704975"/>
            <a:chOff x="327" y="5"/>
            <a:chExt cx="538" cy="1074"/>
          </a:xfrm>
        </p:grpSpPr>
        <p:sp>
          <p:nvSpPr>
            <p:cNvPr id="749607" name="Rectangle 3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49608" name="Line 4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3" name="Group 47"/>
          <p:cNvGrpSpPr>
            <a:grpSpLocks/>
          </p:cNvGrpSpPr>
          <p:nvPr/>
        </p:nvGrpSpPr>
        <p:grpSpPr bwMode="auto">
          <a:xfrm>
            <a:off x="1987550" y="2327275"/>
            <a:ext cx="4395788" cy="2925763"/>
            <a:chOff x="1252" y="1466"/>
            <a:chExt cx="2769" cy="1843"/>
          </a:xfrm>
        </p:grpSpPr>
        <p:pic>
          <p:nvPicPr>
            <p:cNvPr id="82971" name="Picture 2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16" y="294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2" name="Picture 2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2" y="221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3" name="Picture 2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24" y="1466"/>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4" name="Picture 2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66" y="2038"/>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5" name="Picture 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91" y="2561"/>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6" name="Picture 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71" y="1705"/>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7" name="Picture 4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3" y="1977"/>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8" name="Picture 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51" y="239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pic>
          <p:nvPicPr>
            <p:cNvPr id="82979" name="Picture 4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79" y="2233"/>
              <a:ext cx="155"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grpSp>
      <p:sp>
        <p:nvSpPr>
          <p:cNvPr id="39" name="Rectangle 33"/>
          <p:cNvSpPr>
            <a:spLocks noChangeArrowheads="1"/>
          </p:cNvSpPr>
          <p:nvPr/>
        </p:nvSpPr>
        <p:spPr bwMode="auto">
          <a:xfrm>
            <a:off x="1504950" y="487363"/>
            <a:ext cx="6048375" cy="663919"/>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nchor="ctr"/>
          <a:lstStyle/>
          <a:p>
            <a:pPr algn="ctr" eaLnBrk="0" hangingPunct="0">
              <a:defRPr/>
            </a:pPr>
            <a:r>
              <a:rPr lang="en-US" altLang="ko-KR" sz="4000" dirty="0">
                <a:solidFill>
                  <a:srgbClr val="33CC33"/>
                </a:solidFill>
                <a:latin typeface="Arial Black" charset="0"/>
                <a:ea typeface="Gulim" charset="0"/>
                <a:cs typeface="Gulim" charset="0"/>
              </a:rPr>
              <a:t>ISRAEL and…</a:t>
            </a:r>
          </a:p>
        </p:txBody>
      </p:sp>
    </p:spTree>
    <p:extLst>
      <p:ext uri="{BB962C8B-B14F-4D97-AF65-F5344CB8AC3E}">
        <p14:creationId xmlns:p14="http://schemas.microsoft.com/office/powerpoint/2010/main" val="381392633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 calcmode="lin" valueType="num">
                                      <p:cBhvr>
                                        <p:cTn id="9" dur="3000" fill="hold"/>
                                        <p:tgtEl>
                                          <p:spTgt spid="3"/>
                                        </p:tgtEl>
                                        <p:attrNameLst>
                                          <p:attrName>ppt_x</p:attrName>
                                        </p:attrNameLst>
                                      </p:cBhvr>
                                      <p:tavLst>
                                        <p:tav tm="0">
                                          <p:val>
                                            <p:fltVal val="0.5"/>
                                          </p:val>
                                        </p:tav>
                                        <p:tav tm="100000">
                                          <p:val>
                                            <p:strVal val="#ppt_x"/>
                                          </p:val>
                                        </p:tav>
                                      </p:tavLst>
                                    </p:anim>
                                    <p:anim calcmode="lin" valueType="num">
                                      <p:cBhvr>
                                        <p:cTn id="10" dur="30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eaLnBrk="0" hangingPunct="0">
              <a:spcBef>
                <a:spcPct val="50000"/>
              </a:spcBef>
              <a:defRPr/>
            </a:pPr>
            <a:endParaRPr lang="en-US" sz="1600" b="1" dirty="0">
              <a:solidFill>
                <a:srgbClr val="FFFF00"/>
              </a:solidFill>
              <a:latin typeface="Arial" charset="0"/>
            </a:endParaRPr>
          </a:p>
        </p:txBody>
      </p:sp>
      <p:sp>
        <p:nvSpPr>
          <p:cNvPr id="750595"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0596"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7"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8"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599"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0"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1"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2"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2"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5003"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5004"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0606"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7"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08"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5008"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85009" name="Rectangle 24"/>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0618" name="Oval 26"/>
          <p:cNvSpPr>
            <a:spLocks noChangeArrowheads="1"/>
          </p:cNvSpPr>
          <p:nvPr/>
        </p:nvSpPr>
        <p:spPr bwMode="auto">
          <a:xfrm>
            <a:off x="2892425" y="579438"/>
            <a:ext cx="2090738" cy="514350"/>
          </a:xfrm>
          <a:prstGeom prst="ellipse">
            <a:avLst/>
          </a:prstGeom>
          <a:noFill/>
          <a:ln w="57150">
            <a:solidFill>
              <a:schemeClr val="tx1"/>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0619" name="Text Box 27"/>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en-US" sz="1600" b="1" dirty="0">
                <a:solidFill>
                  <a:srgbClr val="FFFF00"/>
                </a:solidFill>
                <a:latin typeface="Arial" pitchFamily="-107" charset="0"/>
              </a:rPr>
              <a:t>Hal Lindsey, </a:t>
            </a:r>
            <a:r>
              <a:rPr lang="en-US" sz="1600" b="1" i="1" dirty="0">
                <a:solidFill>
                  <a:srgbClr val="FFFF00"/>
                </a:solidFill>
                <a:latin typeface="Arial" pitchFamily="-107" charset="0"/>
              </a:rPr>
              <a:t>The Everlasting Hatred: 		The Roots of Jihad</a:t>
            </a:r>
            <a:r>
              <a:rPr lang="en-US" sz="1600" b="1" dirty="0">
                <a:solidFill>
                  <a:srgbClr val="FFFF00"/>
                </a:solidFill>
                <a:latin typeface="Arial" pitchFamily="-107" charset="0"/>
              </a:rPr>
              <a:t> (2002), 65</a:t>
            </a:r>
          </a:p>
        </p:txBody>
      </p:sp>
      <p:sp>
        <p:nvSpPr>
          <p:cNvPr id="750620" name="Rectangle 28"/>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38</a:t>
            </a:r>
          </a:p>
        </p:txBody>
      </p:sp>
      <p:sp>
        <p:nvSpPr>
          <p:cNvPr id="85013" name="Text Box 29"/>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5014" name="Group 30"/>
          <p:cNvGrpSpPr>
            <a:grpSpLocks/>
          </p:cNvGrpSpPr>
          <p:nvPr/>
        </p:nvGrpSpPr>
        <p:grpSpPr bwMode="auto">
          <a:xfrm>
            <a:off x="519113" y="7938"/>
            <a:ext cx="854075" cy="1704975"/>
            <a:chOff x="327" y="5"/>
            <a:chExt cx="538" cy="1074"/>
          </a:xfrm>
        </p:grpSpPr>
        <p:sp>
          <p:nvSpPr>
            <p:cNvPr id="75062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062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30385831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dissolv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Text Box 2"/>
          <p:cNvSpPr txBox="1">
            <a:spLocks noChangeArrowheads="1"/>
          </p:cNvSpPr>
          <p:nvPr/>
        </p:nvSpPr>
        <p:spPr bwMode="auto">
          <a:xfrm>
            <a:off x="2055813" y="598488"/>
            <a:ext cx="5992812" cy="3046412"/>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mr-IN" altLang="ja-JP" sz="2400" b="1" dirty="0">
                <a:solidFill>
                  <a:srgbClr val="FFFF00"/>
                </a:solidFill>
                <a:latin typeface="Arial" charset="0"/>
              </a:rPr>
              <a:t>"</a:t>
            </a:r>
            <a:r>
              <a:rPr lang="en-US" sz="2400" b="1" dirty="0">
                <a:solidFill>
                  <a:srgbClr val="FFFF00"/>
                </a:solidFill>
                <a:latin typeface="Arial" charset="0"/>
              </a:rPr>
              <a:t>…the Ishmaelites were given more land and ultimately more wealth than Israelites.  This was true in their past history, not to mention the vast oil wealth of modern times.  And spiritual salvation has always been open to the Ishmaelites.</a:t>
            </a:r>
          </a:p>
          <a:p>
            <a:pPr eaLnBrk="0" hangingPunct="0">
              <a:spcBef>
                <a:spcPct val="50000"/>
              </a:spcBef>
              <a:defRPr/>
            </a:pPr>
            <a:endParaRPr lang="en-US" sz="1600" b="1" dirty="0">
              <a:solidFill>
                <a:srgbClr val="FFFF00"/>
              </a:solidFill>
              <a:latin typeface="Arial" charset="0"/>
            </a:endParaRPr>
          </a:p>
        </p:txBody>
      </p:sp>
      <p:sp>
        <p:nvSpPr>
          <p:cNvPr id="753667" name="Text Box 3"/>
          <p:cNvSpPr txBox="1">
            <a:spLocks noChangeArrowheads="1"/>
          </p:cNvSpPr>
          <p:nvPr/>
        </p:nvSpPr>
        <p:spPr bwMode="auto">
          <a:xfrm>
            <a:off x="1787525" y="0"/>
            <a:ext cx="3584575"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endParaRPr lang="en-US" sz="1200" b="1">
              <a:solidFill>
                <a:srgbClr val="FFFFFF"/>
              </a:solidFill>
              <a:latin typeface="Comic Sans MS" pitchFamily="-107" charset="0"/>
            </a:endParaRPr>
          </a:p>
        </p:txBody>
      </p:sp>
      <p:sp>
        <p:nvSpPr>
          <p:cNvPr id="753668" name="Freeform 4"/>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69" name="AutoShape 5"/>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0" name="Rectangle 6"/>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1" name="AutoShape 7"/>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2" name="Line 8"/>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3" name="Line 9"/>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4" name="Rectangle 10"/>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0" name="Rectangle 11"/>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7051" name="Rectangle 12"/>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7052" name="Rectangle 13"/>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753678" name="Line 1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79" name="Line 1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0" name="Line 1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7056" name="Text Box 17"/>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3686" name="Text Box 22"/>
          <p:cNvSpPr txBox="1">
            <a:spLocks noChangeArrowheads="1"/>
          </p:cNvSpPr>
          <p:nvPr/>
        </p:nvSpPr>
        <p:spPr bwMode="auto">
          <a:xfrm>
            <a:off x="2071688" y="3235325"/>
            <a:ext cx="5992812" cy="2678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r>
              <a:rPr lang="en-US" sz="2400" b="1" dirty="0">
                <a:solidFill>
                  <a:srgbClr val="66FFFF"/>
                </a:solidFill>
                <a:latin typeface="Arial" charset="0"/>
              </a:rPr>
              <a:t>	But God</a:t>
            </a:r>
            <a:r>
              <a:rPr lang="mr-IN" altLang="ja-JP" sz="2400" b="1" dirty="0">
                <a:solidFill>
                  <a:srgbClr val="66FFFF"/>
                </a:solidFill>
                <a:latin typeface="Arial" charset="0"/>
              </a:rPr>
              <a:t>'</a:t>
            </a:r>
            <a:r>
              <a:rPr lang="en-US" sz="2400" b="1" dirty="0">
                <a:solidFill>
                  <a:srgbClr val="66FFFF"/>
                </a:solidFill>
                <a:latin typeface="Arial" charset="0"/>
              </a:rPr>
              <a:t>s covenant, which concerned </a:t>
            </a:r>
            <a:r>
              <a:rPr lang="en-US" sz="2400" b="1" i="1" u="sng" dirty="0">
                <a:solidFill>
                  <a:srgbClr val="FFFFFF"/>
                </a:solidFill>
                <a:latin typeface="Arial" charset="0"/>
              </a:rPr>
              <a:t>His spiritual purposes</a:t>
            </a:r>
            <a:r>
              <a:rPr lang="en-US" sz="2400" b="1" dirty="0">
                <a:solidFill>
                  <a:srgbClr val="66FFFF"/>
                </a:solidFill>
                <a:latin typeface="Arial" charset="0"/>
              </a:rPr>
              <a:t>, was only for Isaac and his descendants.  The physical blessings promised to Isaac were to facilitate </a:t>
            </a:r>
            <a:r>
              <a:rPr lang="en-US" sz="2400" b="1" i="1" u="sng" dirty="0">
                <a:solidFill>
                  <a:srgbClr val="FFFFFF"/>
                </a:solidFill>
                <a:latin typeface="Arial" charset="0"/>
              </a:rPr>
              <a:t>God</a:t>
            </a:r>
            <a:r>
              <a:rPr lang="mr-IN" altLang="ja-JP" sz="2400" b="1" i="1" u="sng" dirty="0">
                <a:solidFill>
                  <a:srgbClr val="FFFFFF"/>
                </a:solidFill>
                <a:latin typeface="Arial" charset="0"/>
              </a:rPr>
              <a:t>'</a:t>
            </a:r>
            <a:r>
              <a:rPr lang="en-US" sz="2400" b="1" i="1" u="sng" dirty="0">
                <a:solidFill>
                  <a:srgbClr val="FFFFFF"/>
                </a:solidFill>
                <a:latin typeface="Arial" charset="0"/>
              </a:rPr>
              <a:t>s spiritual call for the nation that would come from him</a:t>
            </a:r>
            <a:r>
              <a:rPr lang="en-US" sz="2400" b="1" dirty="0">
                <a:solidFill>
                  <a:srgbClr val="66FFFF"/>
                </a:solidFill>
                <a:latin typeface="Arial" charset="0"/>
              </a:rPr>
              <a:t>.</a:t>
            </a:r>
            <a:r>
              <a:rPr lang="mr-IN" altLang="ja-JP" sz="2400" b="1" dirty="0">
                <a:solidFill>
                  <a:srgbClr val="66FFFF"/>
                </a:solidFill>
                <a:latin typeface="Arial" charset="0"/>
              </a:rPr>
              <a:t>"</a:t>
            </a:r>
            <a:r>
              <a:rPr lang="en-US" sz="2400" b="1" dirty="0">
                <a:solidFill>
                  <a:srgbClr val="66FFFF"/>
                </a:solidFill>
                <a:latin typeface="Arial" charset="0"/>
              </a:rPr>
              <a:t> </a:t>
            </a:r>
            <a:r>
              <a:rPr lang="en-US" sz="1800" b="1" dirty="0">
                <a:solidFill>
                  <a:srgbClr val="66FFFF"/>
                </a:solidFill>
                <a:latin typeface="Arial" charset="0"/>
              </a:rPr>
              <a:t>[Emphasis added]</a:t>
            </a:r>
            <a:r>
              <a:rPr lang="en-US" sz="2400" b="1" dirty="0">
                <a:solidFill>
                  <a:srgbClr val="66FFFF"/>
                </a:solidFill>
                <a:latin typeface="Arial" charset="0"/>
              </a:rPr>
              <a:t>	</a:t>
            </a:r>
            <a:r>
              <a:rPr lang="en-US" sz="2400" b="1" dirty="0">
                <a:solidFill>
                  <a:srgbClr val="FFFF00"/>
                </a:solidFill>
                <a:latin typeface="Arial" charset="0"/>
              </a:rPr>
              <a:t>	</a:t>
            </a:r>
            <a:endParaRPr lang="en-US" sz="1600" b="1" dirty="0">
              <a:solidFill>
                <a:srgbClr val="FFFF00"/>
              </a:solidFill>
              <a:latin typeface="Arial" charset="0"/>
            </a:endParaRPr>
          </a:p>
        </p:txBody>
      </p:sp>
      <p:sp>
        <p:nvSpPr>
          <p:cNvPr id="87058" name="Rectangle 2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3688" name="Oval 24"/>
          <p:cNvSpPr>
            <a:spLocks noChangeArrowheads="1"/>
          </p:cNvSpPr>
          <p:nvPr/>
        </p:nvSpPr>
        <p:spPr bwMode="auto">
          <a:xfrm>
            <a:off x="2892425" y="579438"/>
            <a:ext cx="2090738" cy="514350"/>
          </a:xfrm>
          <a:prstGeom prst="ellipse">
            <a:avLst/>
          </a:prstGeom>
          <a:noFill/>
          <a:ln w="57150">
            <a:solidFill>
              <a:srgbClr val="FFFFFF"/>
            </a:solidFill>
            <a:round/>
            <a:headEnd/>
            <a:tailEnd/>
          </a:ln>
          <a:effectLst>
            <a:outerShdw blurRad="63500" dist="53882"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3689" name="Text Box 25"/>
          <p:cNvSpPr txBox="1">
            <a:spLocks noChangeArrowheads="1"/>
          </p:cNvSpPr>
          <p:nvPr/>
        </p:nvSpPr>
        <p:spPr bwMode="auto">
          <a:xfrm>
            <a:off x="3586163" y="5884863"/>
            <a:ext cx="4806950" cy="581025"/>
          </a:xfrm>
          <a:prstGeom prst="rect">
            <a:avLst/>
          </a:prstGeom>
          <a:noFill/>
          <a:ln w="9525">
            <a:noFill/>
            <a:miter lim="800000"/>
            <a:headEnd/>
            <a:tailEnd/>
          </a:ln>
          <a:effectLst>
            <a:outerShdw blurRad="63500" dist="46662" dir="3284183" algn="ctr" rotWithShape="0">
              <a:schemeClr val="bg2">
                <a:alpha val="74998"/>
              </a:schemeClr>
            </a:outerShdw>
          </a:effectLst>
        </p:spPr>
        <p:txBody>
          <a:bodyPr>
            <a:spAutoFit/>
            <a:flatTx/>
          </a:bodyPr>
          <a:lstStyle/>
          <a:p>
            <a:pPr algn="ctr" eaLnBrk="0" hangingPunct="0">
              <a:spcBef>
                <a:spcPct val="50000"/>
              </a:spcBef>
              <a:defRPr/>
            </a:pPr>
            <a:r>
              <a:rPr lang="en-US" sz="1600" b="1" dirty="0">
                <a:solidFill>
                  <a:srgbClr val="FFFF00"/>
                </a:solidFill>
                <a:latin typeface="Arial" pitchFamily="-107" charset="0"/>
              </a:rPr>
              <a:t>Hal Lindsey, </a:t>
            </a:r>
            <a:r>
              <a:rPr lang="en-US" sz="1600" b="1" i="1" dirty="0">
                <a:solidFill>
                  <a:srgbClr val="FFFF00"/>
                </a:solidFill>
                <a:latin typeface="Arial" pitchFamily="-107" charset="0"/>
              </a:rPr>
              <a:t>The Everlasting Hatred: 		The Roots of Jihad,</a:t>
            </a:r>
            <a:r>
              <a:rPr lang="en-US" sz="1600" b="1" dirty="0">
                <a:solidFill>
                  <a:srgbClr val="FFFF00"/>
                </a:solidFill>
                <a:latin typeface="Arial" pitchFamily="-107" charset="0"/>
              </a:rPr>
              <a:t> 2002, p. 65</a:t>
            </a:r>
          </a:p>
        </p:txBody>
      </p:sp>
      <p:sp>
        <p:nvSpPr>
          <p:cNvPr id="753690" name="Rectangle 26"/>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39</a:t>
            </a:r>
          </a:p>
        </p:txBody>
      </p:sp>
      <p:sp>
        <p:nvSpPr>
          <p:cNvPr id="87062" name="Text Box 27"/>
          <p:cNvSpPr txBox="1">
            <a:spLocks noChangeArrowheads="1"/>
          </p:cNvSpPr>
          <p:nvPr/>
        </p:nvSpPr>
        <p:spPr bwMode="auto">
          <a:xfrm>
            <a:off x="6994525" y="634206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7063" name="Group 29"/>
          <p:cNvGrpSpPr>
            <a:grpSpLocks/>
          </p:cNvGrpSpPr>
          <p:nvPr/>
        </p:nvGrpSpPr>
        <p:grpSpPr bwMode="auto">
          <a:xfrm>
            <a:off x="519113" y="7938"/>
            <a:ext cx="854075" cy="1704975"/>
            <a:chOff x="327" y="5"/>
            <a:chExt cx="538" cy="1074"/>
          </a:xfrm>
        </p:grpSpPr>
        <p:sp>
          <p:nvSpPr>
            <p:cNvPr id="753694" name="Rectangle 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3695" name="Line 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Tree>
    <p:extLst>
      <p:ext uri="{BB962C8B-B14F-4D97-AF65-F5344CB8AC3E}">
        <p14:creationId xmlns:p14="http://schemas.microsoft.com/office/powerpoint/2010/main" val="28259549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3" name="Text Box 3"/>
          <p:cNvSpPr txBox="1">
            <a:spLocks noChangeArrowheads="1"/>
          </p:cNvSpPr>
          <p:nvPr/>
        </p:nvSpPr>
        <p:spPr bwMode="auto">
          <a:xfrm>
            <a:off x="7467600" y="5715000"/>
            <a:ext cx="1009650" cy="396875"/>
          </a:xfrm>
          <a:prstGeom prst="rect">
            <a:avLst/>
          </a:prstGeom>
          <a:noFill/>
          <a:ln w="12700">
            <a:noFill/>
            <a:miter lim="800000"/>
            <a:headEnd/>
            <a:tailEnd/>
          </a:ln>
          <a:effectLst/>
        </p:spPr>
        <p:txBody>
          <a:bodyPr>
            <a:spAutoFit/>
          </a:bodyPr>
          <a:lstStyle/>
          <a:p>
            <a:pPr algn="ctr" eaLnBrk="0" hangingPunct="0">
              <a:spcBef>
                <a:spcPct val="50000"/>
              </a:spcBef>
              <a:defRPr/>
            </a:pPr>
            <a:endParaRPr lang="en-US" sz="2000" b="1">
              <a:solidFill>
                <a:srgbClr val="FFFFFF"/>
              </a:solidFill>
              <a:effectLst>
                <a:outerShdw blurRad="38100" dist="38100" dir="2700000" algn="tl">
                  <a:srgbClr val="000000"/>
                </a:outerShdw>
              </a:effectLst>
              <a:latin typeface="Comic Sans MS" pitchFamily="-107" charset="0"/>
            </a:endParaRPr>
          </a:p>
        </p:txBody>
      </p:sp>
      <p:sp>
        <p:nvSpPr>
          <p:cNvPr id="752644" name="Line 4"/>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5" name="Line 5"/>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6" name="Line 6"/>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7" name="Freeform 7"/>
          <p:cNvSpPr>
            <a:spLocks/>
          </p:cNvSpPr>
          <p:nvPr/>
        </p:nvSpPr>
        <p:spPr bwMode="auto">
          <a:xfrm>
            <a:off x="2876550" y="5575300"/>
            <a:ext cx="376238" cy="520700"/>
          </a:xfrm>
          <a:custGeom>
            <a:avLst/>
            <a:gdLst/>
            <a:ahLst/>
            <a:cxnLst>
              <a:cxn ang="0">
                <a:pos x="0" y="320"/>
              </a:cxn>
              <a:cxn ang="0">
                <a:pos x="48" y="240"/>
              </a:cxn>
              <a:cxn ang="0">
                <a:pos x="64" y="196"/>
              </a:cxn>
              <a:cxn ang="0">
                <a:pos x="88" y="136"/>
              </a:cxn>
              <a:cxn ang="0">
                <a:pos x="108" y="72"/>
              </a:cxn>
              <a:cxn ang="0">
                <a:pos x="168" y="20"/>
              </a:cxn>
              <a:cxn ang="0">
                <a:pos x="176" y="8"/>
              </a:cxn>
              <a:cxn ang="0">
                <a:pos x="200" y="0"/>
              </a:cxn>
              <a:cxn ang="0">
                <a:pos x="220" y="52"/>
              </a:cxn>
              <a:cxn ang="0">
                <a:pos x="196" y="132"/>
              </a:cxn>
              <a:cxn ang="0">
                <a:pos x="176" y="228"/>
              </a:cxn>
              <a:cxn ang="0">
                <a:pos x="168" y="260"/>
              </a:cxn>
              <a:cxn ang="0">
                <a:pos x="156" y="284"/>
              </a:cxn>
              <a:cxn ang="0">
                <a:pos x="152" y="304"/>
              </a:cxn>
              <a:cxn ang="0">
                <a:pos x="144" y="328"/>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8" name="Oval 8"/>
          <p:cNvSpPr>
            <a:spLocks noChangeArrowheads="1"/>
          </p:cNvSpPr>
          <p:nvPr/>
        </p:nvSpPr>
        <p:spPr bwMode="auto">
          <a:xfrm>
            <a:off x="3460750" y="5632450"/>
            <a:ext cx="95250" cy="88900"/>
          </a:xfrm>
          <a:prstGeom prst="ellipse">
            <a:avLst/>
          </a:prstGeom>
          <a:solidFill>
            <a:srgbClr val="0000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49" name="Text Box 9"/>
          <p:cNvSpPr txBox="1">
            <a:spLocks noChangeArrowheads="1"/>
          </p:cNvSpPr>
          <p:nvPr/>
        </p:nvSpPr>
        <p:spPr bwMode="auto">
          <a:xfrm>
            <a:off x="2019300" y="5549900"/>
            <a:ext cx="1181100" cy="5175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Book Antiqua" charset="0"/>
              </a:rPr>
              <a:t> Gulf of                    Aqaba</a:t>
            </a:r>
          </a:p>
        </p:txBody>
      </p:sp>
      <p:sp>
        <p:nvSpPr>
          <p:cNvPr id="752650" name="Text Box 10"/>
          <p:cNvSpPr txBox="1">
            <a:spLocks noChangeArrowheads="1"/>
          </p:cNvSpPr>
          <p:nvPr/>
        </p:nvSpPr>
        <p:spPr bwMode="auto">
          <a:xfrm>
            <a:off x="1587500" y="47244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EGYPT</a:t>
            </a:r>
          </a:p>
        </p:txBody>
      </p:sp>
      <p:sp>
        <p:nvSpPr>
          <p:cNvPr id="752651" name="Text Box 11"/>
          <p:cNvSpPr txBox="1">
            <a:spLocks noChangeArrowheads="1"/>
          </p:cNvSpPr>
          <p:nvPr/>
        </p:nvSpPr>
        <p:spPr bwMode="auto">
          <a:xfrm>
            <a:off x="7391400" y="18161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IRAQ</a:t>
            </a:r>
          </a:p>
        </p:txBody>
      </p:sp>
      <p:sp>
        <p:nvSpPr>
          <p:cNvPr id="752652" name="Text Box 12"/>
          <p:cNvSpPr txBox="1">
            <a:spLocks noChangeArrowheads="1"/>
          </p:cNvSpPr>
          <p:nvPr/>
        </p:nvSpPr>
        <p:spPr bwMode="auto">
          <a:xfrm>
            <a:off x="4572000" y="15113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SYRIA</a:t>
            </a:r>
          </a:p>
        </p:txBody>
      </p:sp>
      <p:sp>
        <p:nvSpPr>
          <p:cNvPr id="752653" name="Line 1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4" name="Text Box 14"/>
          <p:cNvSpPr txBox="1">
            <a:spLocks noChangeArrowheads="1"/>
          </p:cNvSpPr>
          <p:nvPr/>
        </p:nvSpPr>
        <p:spPr bwMode="auto">
          <a:xfrm>
            <a:off x="6375400" y="4699000"/>
            <a:ext cx="1460500" cy="581025"/>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SAUDI ARABIA</a:t>
            </a:r>
          </a:p>
        </p:txBody>
      </p:sp>
      <p:sp>
        <p:nvSpPr>
          <p:cNvPr id="752655" name="Text Box 15"/>
          <p:cNvSpPr txBox="1">
            <a:spLocks noChangeArrowheads="1"/>
          </p:cNvSpPr>
          <p:nvPr/>
        </p:nvSpPr>
        <p:spPr bwMode="auto">
          <a:xfrm>
            <a:off x="4076700" y="2730500"/>
            <a:ext cx="1320800" cy="30480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b="1">
                <a:solidFill>
                  <a:srgbClr val="FAF200"/>
                </a:solidFill>
                <a:effectLst>
                  <a:outerShdw blurRad="38100" dist="38100" dir="2700000" algn="tl">
                    <a:srgbClr val="000000"/>
                  </a:outerShdw>
                </a:effectLst>
                <a:latin typeface="Helvetica" charset="0"/>
              </a:rPr>
              <a:t>AMMAN</a:t>
            </a:r>
          </a:p>
        </p:txBody>
      </p:sp>
      <p:sp>
        <p:nvSpPr>
          <p:cNvPr id="752656" name="Line 1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7" name="Line 1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8" name="Line 1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59" name="Line 1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0" name="Line 2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1" name="Line 2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2" name="Line 2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3" name="Line 2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4" name="Line 2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5" name="Line 2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6" name="Line 2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7" name="Line 2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8" name="Line 2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69" name="Freeform 29"/>
          <p:cNvSpPr>
            <a:spLocks/>
          </p:cNvSpPr>
          <p:nvPr/>
        </p:nvSpPr>
        <p:spPr bwMode="auto">
          <a:xfrm>
            <a:off x="3244850" y="4121150"/>
            <a:ext cx="450850" cy="1397000"/>
          </a:xfrm>
          <a:custGeom>
            <a:avLst/>
            <a:gdLst/>
            <a:ahLst/>
            <a:cxnLst>
              <a:cxn ang="0">
                <a:pos x="284" y="0"/>
              </a:cxn>
              <a:cxn ang="0">
                <a:pos x="248" y="48"/>
              </a:cxn>
              <a:cxn ang="0">
                <a:pos x="232" y="120"/>
              </a:cxn>
              <a:cxn ang="0">
                <a:pos x="220" y="128"/>
              </a:cxn>
              <a:cxn ang="0">
                <a:pos x="208" y="144"/>
              </a:cxn>
              <a:cxn ang="0">
                <a:pos x="180" y="188"/>
              </a:cxn>
              <a:cxn ang="0">
                <a:pos x="152" y="264"/>
              </a:cxn>
              <a:cxn ang="0">
                <a:pos x="164" y="340"/>
              </a:cxn>
              <a:cxn ang="0">
                <a:pos x="144" y="392"/>
              </a:cxn>
              <a:cxn ang="0">
                <a:pos x="136" y="416"/>
              </a:cxn>
              <a:cxn ang="0">
                <a:pos x="144" y="440"/>
              </a:cxn>
              <a:cxn ang="0">
                <a:pos x="148" y="452"/>
              </a:cxn>
              <a:cxn ang="0">
                <a:pos x="128" y="524"/>
              </a:cxn>
              <a:cxn ang="0">
                <a:pos x="100" y="576"/>
              </a:cxn>
              <a:cxn ang="0">
                <a:pos x="84" y="600"/>
              </a:cxn>
              <a:cxn ang="0">
                <a:pos x="88" y="620"/>
              </a:cxn>
              <a:cxn ang="0">
                <a:pos x="96" y="644"/>
              </a:cxn>
              <a:cxn ang="0">
                <a:pos x="76" y="680"/>
              </a:cxn>
              <a:cxn ang="0">
                <a:pos x="68" y="692"/>
              </a:cxn>
              <a:cxn ang="0">
                <a:pos x="64" y="708"/>
              </a:cxn>
              <a:cxn ang="0">
                <a:pos x="60" y="784"/>
              </a:cxn>
              <a:cxn ang="0">
                <a:pos x="24" y="832"/>
              </a:cxn>
              <a:cxn ang="0">
                <a:pos x="16" y="868"/>
              </a:cxn>
              <a:cxn ang="0">
                <a:pos x="0" y="880"/>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0" name="Freeform 30"/>
          <p:cNvSpPr>
            <a:spLocks/>
          </p:cNvSpPr>
          <p:nvPr/>
        </p:nvSpPr>
        <p:spPr bwMode="auto">
          <a:xfrm>
            <a:off x="4025900" y="2139950"/>
            <a:ext cx="1276350" cy="482600"/>
          </a:xfrm>
          <a:custGeom>
            <a:avLst/>
            <a:gdLst/>
            <a:ahLst/>
            <a:cxnLst>
              <a:cxn ang="0">
                <a:pos x="804" y="292"/>
              </a:cxn>
              <a:cxn ang="0">
                <a:pos x="780" y="304"/>
              </a:cxn>
              <a:cxn ang="0">
                <a:pos x="756" y="296"/>
              </a:cxn>
              <a:cxn ang="0">
                <a:pos x="744" y="292"/>
              </a:cxn>
              <a:cxn ang="0">
                <a:pos x="680" y="284"/>
              </a:cxn>
              <a:cxn ang="0">
                <a:pos x="616" y="276"/>
              </a:cxn>
              <a:cxn ang="0">
                <a:pos x="544" y="264"/>
              </a:cxn>
              <a:cxn ang="0">
                <a:pos x="480" y="256"/>
              </a:cxn>
              <a:cxn ang="0">
                <a:pos x="468" y="228"/>
              </a:cxn>
              <a:cxn ang="0">
                <a:pos x="452" y="220"/>
              </a:cxn>
              <a:cxn ang="0">
                <a:pos x="428" y="196"/>
              </a:cxn>
              <a:cxn ang="0">
                <a:pos x="416" y="188"/>
              </a:cxn>
              <a:cxn ang="0">
                <a:pos x="372" y="160"/>
              </a:cxn>
              <a:cxn ang="0">
                <a:pos x="348" y="168"/>
              </a:cxn>
              <a:cxn ang="0">
                <a:pos x="300" y="160"/>
              </a:cxn>
              <a:cxn ang="0">
                <a:pos x="272" y="128"/>
              </a:cxn>
              <a:cxn ang="0">
                <a:pos x="268" y="100"/>
              </a:cxn>
              <a:cxn ang="0">
                <a:pos x="244" y="92"/>
              </a:cxn>
              <a:cxn ang="0">
                <a:pos x="212" y="48"/>
              </a:cxn>
              <a:cxn ang="0">
                <a:pos x="156" y="8"/>
              </a:cxn>
              <a:cxn ang="0">
                <a:pos x="96" y="12"/>
              </a:cxn>
              <a:cxn ang="0">
                <a:pos x="0" y="20"/>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3" name="Text Box 33"/>
          <p:cNvSpPr txBox="1">
            <a:spLocks noChangeArrowheads="1"/>
          </p:cNvSpPr>
          <p:nvPr/>
        </p:nvSpPr>
        <p:spPr bwMode="auto">
          <a:xfrm>
            <a:off x="1073150" y="5713413"/>
            <a:ext cx="7572375" cy="461962"/>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eaLnBrk="0" hangingPunct="0">
              <a:spcBef>
                <a:spcPct val="50000"/>
              </a:spcBef>
              <a:defRPr/>
            </a:pPr>
            <a:endParaRPr lang="en-US" sz="2400" b="1" dirty="0">
              <a:solidFill>
                <a:srgbClr val="FFFF00"/>
              </a:solidFill>
            </a:endParaRPr>
          </a:p>
        </p:txBody>
      </p:sp>
      <p:sp>
        <p:nvSpPr>
          <p:cNvPr id="752674" name="Text Box 34"/>
          <p:cNvSpPr txBox="1">
            <a:spLocks noChangeArrowheads="1"/>
          </p:cNvSpPr>
          <p:nvPr/>
        </p:nvSpPr>
        <p:spPr bwMode="auto">
          <a:xfrm>
            <a:off x="1073151" y="5714081"/>
            <a:ext cx="7613650" cy="457200"/>
          </a:xfrm>
          <a:prstGeom prst="rect">
            <a:avLst/>
          </a:prstGeom>
          <a:noFill/>
          <a:ln w="38100">
            <a:noFill/>
            <a:miter lim="800000"/>
            <a:headEnd/>
            <a:tailEnd/>
          </a:ln>
          <a:effectLst/>
        </p:spPr>
        <p:txBody>
          <a:bodyPr wrap="square">
            <a:spAutoFit/>
          </a:bodyPr>
          <a:lstStyle/>
          <a:p>
            <a:pPr eaLnBrk="0" hangingPunct="0">
              <a:spcBef>
                <a:spcPct val="50000"/>
              </a:spcBef>
              <a:defRPr/>
            </a:pPr>
            <a:r>
              <a:rPr lang="en-US" sz="2000" b="1" dirty="0">
                <a:solidFill>
                  <a:srgbClr val="FFFF00"/>
                </a:solidFill>
                <a:effectLst>
                  <a:outerShdw blurRad="50800" dist="88900" dir="2700000" algn="tl" rotWithShape="0">
                    <a:srgbClr val="000000"/>
                  </a:outerShdw>
                </a:effectLst>
                <a:latin typeface="Comic Sans MS" pitchFamily="-107" charset="0"/>
              </a:rPr>
              <a:t>       </a:t>
            </a:r>
            <a:r>
              <a:rPr lang="en-US" b="1" dirty="0">
                <a:solidFill>
                  <a:srgbClr val="FFFF00"/>
                </a:solidFill>
                <a:effectLst>
                  <a:outerShdw blurRad="50800" dist="88900" dir="2700000" algn="tl" rotWithShape="0">
                    <a:srgbClr val="000000"/>
                  </a:outerShdw>
                </a:effectLst>
                <a:latin typeface="Comic Sans MS" pitchFamily="-107" charset="0"/>
              </a:rPr>
              <a:t>ISHMAEL &amp; ISAAC IN TODAY</a:t>
            </a:r>
            <a:r>
              <a:rPr lang="mr-IN" b="1" dirty="0">
                <a:solidFill>
                  <a:srgbClr val="FFFF00"/>
                </a:solidFill>
                <a:effectLst>
                  <a:outerShdw blurRad="50800" dist="88900" dir="2700000" algn="tl" rotWithShape="0">
                    <a:srgbClr val="000000"/>
                  </a:outerShdw>
                </a:effectLst>
                <a:latin typeface="Comic Sans MS" pitchFamily="-107" charset="0"/>
              </a:rPr>
              <a:t>'</a:t>
            </a:r>
            <a:r>
              <a:rPr lang="en-US" b="1" dirty="0">
                <a:solidFill>
                  <a:srgbClr val="FFFF00"/>
                </a:solidFill>
                <a:effectLst>
                  <a:outerShdw blurRad="50800" dist="88900" dir="2700000" algn="tl" rotWithShape="0">
                    <a:srgbClr val="000000"/>
                  </a:outerShdw>
                </a:effectLst>
                <a:latin typeface="Comic Sans MS" pitchFamily="-107" charset="0"/>
              </a:rPr>
              <a:t>S ISRAEL</a:t>
            </a:r>
          </a:p>
        </p:txBody>
      </p:sp>
      <p:sp>
        <p:nvSpPr>
          <p:cNvPr id="752675" name="Oval 35"/>
          <p:cNvSpPr>
            <a:spLocks noChangeArrowheads="1"/>
          </p:cNvSpPr>
          <p:nvPr/>
        </p:nvSpPr>
        <p:spPr bwMode="auto">
          <a:xfrm>
            <a:off x="3321050" y="552132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6" name="Oval 36"/>
          <p:cNvSpPr>
            <a:spLocks noChangeArrowheads="1"/>
          </p:cNvSpPr>
          <p:nvPr/>
        </p:nvSpPr>
        <p:spPr bwMode="auto">
          <a:xfrm>
            <a:off x="3149600" y="5426075"/>
            <a:ext cx="146050" cy="139700"/>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77" name="Text Box 37"/>
          <p:cNvSpPr txBox="1">
            <a:spLocks noChangeArrowheads="1"/>
          </p:cNvSpPr>
          <p:nvPr/>
        </p:nvSpPr>
        <p:spPr bwMode="auto">
          <a:xfrm>
            <a:off x="2363788" y="5346700"/>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Eilat</a:t>
            </a:r>
          </a:p>
        </p:txBody>
      </p:sp>
      <p:sp>
        <p:nvSpPr>
          <p:cNvPr id="752678" name="Text Box 38"/>
          <p:cNvSpPr txBox="1">
            <a:spLocks noChangeArrowheads="1"/>
          </p:cNvSpPr>
          <p:nvPr/>
        </p:nvSpPr>
        <p:spPr bwMode="auto">
          <a:xfrm>
            <a:off x="3225800" y="5426075"/>
            <a:ext cx="1193800" cy="274638"/>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dirty="0">
                <a:solidFill>
                  <a:srgbClr val="FAF200"/>
                </a:solidFill>
                <a:effectLst>
                  <a:outerShdw blurRad="38100" dist="38100" dir="2700000" algn="tl">
                    <a:srgbClr val="000000"/>
                  </a:outerShdw>
                </a:effectLst>
                <a:latin typeface="Helvetica" charset="0"/>
              </a:rPr>
              <a:t>Al</a:t>
            </a:r>
            <a:r>
              <a:rPr lang="mr-IN" altLang="ja-JP" sz="1200" b="1" dirty="0">
                <a:solidFill>
                  <a:srgbClr val="FAF200"/>
                </a:solidFill>
                <a:effectLst>
                  <a:outerShdw blurRad="38100" dist="38100" dir="2700000" algn="tl">
                    <a:srgbClr val="000000"/>
                  </a:outerShdw>
                </a:effectLst>
                <a:latin typeface="Helvetica" charset="0"/>
              </a:rPr>
              <a:t>'</a:t>
            </a:r>
            <a:r>
              <a:rPr lang="en-US" sz="1200" b="1" dirty="0">
                <a:solidFill>
                  <a:srgbClr val="FAF200"/>
                </a:solidFill>
                <a:effectLst>
                  <a:outerShdw blurRad="38100" dist="38100" dir="2700000" algn="tl">
                    <a:srgbClr val="000000"/>
                  </a:outerShdw>
                </a:effectLst>
                <a:latin typeface="Helvetica" charset="0"/>
              </a:rPr>
              <a:t> Aqaba</a:t>
            </a:r>
          </a:p>
        </p:txBody>
      </p:sp>
      <p:grpSp>
        <p:nvGrpSpPr>
          <p:cNvPr id="89124" name="Group 39"/>
          <p:cNvGrpSpPr>
            <a:grpSpLocks/>
          </p:cNvGrpSpPr>
          <p:nvPr/>
        </p:nvGrpSpPr>
        <p:grpSpPr bwMode="auto">
          <a:xfrm>
            <a:off x="1676400" y="901700"/>
            <a:ext cx="3074988" cy="3311525"/>
            <a:chOff x="1056" y="568"/>
            <a:chExt cx="1937" cy="2086"/>
          </a:xfrm>
        </p:grpSpPr>
        <p:sp>
          <p:nvSpPr>
            <p:cNvPr id="752680" name="Freeform 40"/>
            <p:cNvSpPr>
              <a:spLocks/>
            </p:cNvSpPr>
            <p:nvPr/>
          </p:nvSpPr>
          <p:spPr bwMode="auto">
            <a:xfrm>
              <a:off x="1056" y="568"/>
              <a:ext cx="1480" cy="1864"/>
            </a:xfrm>
            <a:custGeom>
              <a:avLst/>
              <a:gdLst/>
              <a:ahLst/>
              <a:cxnLst>
                <a:cxn ang="0">
                  <a:pos x="1480" y="0"/>
                </a:cxn>
                <a:cxn ang="0">
                  <a:pos x="1416" y="48"/>
                </a:cxn>
                <a:cxn ang="0">
                  <a:pos x="1376" y="144"/>
                </a:cxn>
                <a:cxn ang="0">
                  <a:pos x="1360" y="192"/>
                </a:cxn>
                <a:cxn ang="0">
                  <a:pos x="1320" y="240"/>
                </a:cxn>
                <a:cxn ang="0">
                  <a:pos x="1296" y="320"/>
                </a:cxn>
                <a:cxn ang="0">
                  <a:pos x="1224" y="416"/>
                </a:cxn>
                <a:cxn ang="0">
                  <a:pos x="1152" y="552"/>
                </a:cxn>
                <a:cxn ang="0">
                  <a:pos x="1120" y="664"/>
                </a:cxn>
                <a:cxn ang="0">
                  <a:pos x="1112" y="688"/>
                </a:cxn>
                <a:cxn ang="0">
                  <a:pos x="1080" y="768"/>
                </a:cxn>
                <a:cxn ang="0">
                  <a:pos x="1056" y="752"/>
                </a:cxn>
                <a:cxn ang="0">
                  <a:pos x="1032" y="744"/>
                </a:cxn>
                <a:cxn ang="0">
                  <a:pos x="1016" y="792"/>
                </a:cxn>
                <a:cxn ang="0">
                  <a:pos x="1008" y="816"/>
                </a:cxn>
                <a:cxn ang="0">
                  <a:pos x="944" y="1080"/>
                </a:cxn>
                <a:cxn ang="0">
                  <a:pos x="912" y="1200"/>
                </a:cxn>
                <a:cxn ang="0">
                  <a:pos x="880" y="1248"/>
                </a:cxn>
                <a:cxn ang="0">
                  <a:pos x="816" y="1360"/>
                </a:cxn>
                <a:cxn ang="0">
                  <a:pos x="784" y="1456"/>
                </a:cxn>
                <a:cxn ang="0">
                  <a:pos x="776" y="1480"/>
                </a:cxn>
                <a:cxn ang="0">
                  <a:pos x="704" y="1536"/>
                </a:cxn>
                <a:cxn ang="0">
                  <a:pos x="656" y="1632"/>
                </a:cxn>
                <a:cxn ang="0">
                  <a:pos x="632" y="1640"/>
                </a:cxn>
                <a:cxn ang="0">
                  <a:pos x="608" y="1656"/>
                </a:cxn>
                <a:cxn ang="0">
                  <a:pos x="560" y="1672"/>
                </a:cxn>
                <a:cxn ang="0">
                  <a:pos x="472" y="1752"/>
                </a:cxn>
                <a:cxn ang="0">
                  <a:pos x="376" y="1808"/>
                </a:cxn>
                <a:cxn ang="0">
                  <a:pos x="304" y="1832"/>
                </a:cxn>
                <a:cxn ang="0">
                  <a:pos x="104" y="1864"/>
                </a:cxn>
                <a:cxn ang="0">
                  <a:pos x="0" y="1856"/>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1" name="Freeform 41"/>
            <p:cNvSpPr>
              <a:spLocks/>
            </p:cNvSpPr>
            <p:nvPr/>
          </p:nvSpPr>
          <p:spPr bwMode="auto">
            <a:xfrm>
              <a:off x="2216" y="568"/>
              <a:ext cx="777" cy="608"/>
            </a:xfrm>
            <a:custGeom>
              <a:avLst/>
              <a:gdLst/>
              <a:ahLst/>
              <a:cxnLst>
                <a:cxn ang="0">
                  <a:pos x="0" y="568"/>
                </a:cxn>
                <a:cxn ang="0">
                  <a:pos x="80" y="576"/>
                </a:cxn>
                <a:cxn ang="0">
                  <a:pos x="128" y="608"/>
                </a:cxn>
                <a:cxn ang="0">
                  <a:pos x="232" y="576"/>
                </a:cxn>
                <a:cxn ang="0">
                  <a:pos x="256" y="544"/>
                </a:cxn>
                <a:cxn ang="0">
                  <a:pos x="264" y="456"/>
                </a:cxn>
                <a:cxn ang="0">
                  <a:pos x="336" y="448"/>
                </a:cxn>
                <a:cxn ang="0">
                  <a:pos x="432" y="416"/>
                </a:cxn>
                <a:cxn ang="0">
                  <a:pos x="472" y="344"/>
                </a:cxn>
                <a:cxn ang="0">
                  <a:pos x="520" y="320"/>
                </a:cxn>
                <a:cxn ang="0">
                  <a:pos x="584" y="280"/>
                </a:cxn>
                <a:cxn ang="0">
                  <a:pos x="576" y="232"/>
                </a:cxn>
                <a:cxn ang="0">
                  <a:pos x="528" y="216"/>
                </a:cxn>
                <a:cxn ang="0">
                  <a:pos x="584" y="144"/>
                </a:cxn>
                <a:cxn ang="0">
                  <a:pos x="608" y="128"/>
                </a:cxn>
                <a:cxn ang="0">
                  <a:pos x="656" y="112"/>
                </a:cxn>
                <a:cxn ang="0">
                  <a:pos x="680" y="104"/>
                </a:cxn>
                <a:cxn ang="0">
                  <a:pos x="768" y="104"/>
                </a:cxn>
                <a:cxn ang="0">
                  <a:pos x="752" y="80"/>
                </a:cxn>
                <a:cxn ang="0">
                  <a:pos x="744" y="56"/>
                </a:cxn>
                <a:cxn ang="0">
                  <a:pos x="776" y="0"/>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2" name="Freeform 42"/>
            <p:cNvSpPr>
              <a:spLocks/>
            </p:cNvSpPr>
            <p:nvPr/>
          </p:nvSpPr>
          <p:spPr bwMode="auto">
            <a:xfrm>
              <a:off x="2328" y="1944"/>
              <a:ext cx="134" cy="652"/>
            </a:xfrm>
            <a:custGeom>
              <a:avLst/>
              <a:gdLst/>
              <a:ahLst/>
              <a:cxnLst>
                <a:cxn ang="0">
                  <a:pos x="124" y="0"/>
                </a:cxn>
                <a:cxn ang="0">
                  <a:pos x="124" y="84"/>
                </a:cxn>
                <a:cxn ang="0">
                  <a:pos x="92" y="180"/>
                </a:cxn>
                <a:cxn ang="0">
                  <a:pos x="104" y="244"/>
                </a:cxn>
                <a:cxn ang="0">
                  <a:pos x="68" y="332"/>
                </a:cxn>
                <a:cxn ang="0">
                  <a:pos x="48" y="384"/>
                </a:cxn>
                <a:cxn ang="0">
                  <a:pos x="28" y="420"/>
                </a:cxn>
                <a:cxn ang="0">
                  <a:pos x="52" y="488"/>
                </a:cxn>
                <a:cxn ang="0">
                  <a:pos x="68" y="524"/>
                </a:cxn>
                <a:cxn ang="0">
                  <a:pos x="64" y="536"/>
                </a:cxn>
                <a:cxn ang="0">
                  <a:pos x="52" y="544"/>
                </a:cxn>
                <a:cxn ang="0">
                  <a:pos x="44" y="568"/>
                </a:cxn>
                <a:cxn ang="0">
                  <a:pos x="40" y="580"/>
                </a:cxn>
                <a:cxn ang="0">
                  <a:pos x="36" y="616"/>
                </a:cxn>
                <a:cxn ang="0">
                  <a:pos x="24" y="624"/>
                </a:cxn>
                <a:cxn ang="0">
                  <a:pos x="0" y="652"/>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3" name="Freeform 43"/>
            <p:cNvSpPr>
              <a:spLocks/>
            </p:cNvSpPr>
            <p:nvPr/>
          </p:nvSpPr>
          <p:spPr bwMode="auto">
            <a:xfrm>
              <a:off x="2013" y="1466"/>
              <a:ext cx="467" cy="838"/>
            </a:xfrm>
            <a:custGeom>
              <a:avLst/>
              <a:gdLst/>
              <a:ahLst/>
              <a:cxnLst>
                <a:cxn ang="0">
                  <a:pos x="467" y="130"/>
                </a:cxn>
                <a:cxn ang="0">
                  <a:pos x="423" y="122"/>
                </a:cxn>
                <a:cxn ang="0">
                  <a:pos x="415" y="110"/>
                </a:cxn>
                <a:cxn ang="0">
                  <a:pos x="355" y="102"/>
                </a:cxn>
                <a:cxn ang="0">
                  <a:pos x="363" y="54"/>
                </a:cxn>
                <a:cxn ang="0">
                  <a:pos x="331" y="46"/>
                </a:cxn>
                <a:cxn ang="0">
                  <a:pos x="271" y="26"/>
                </a:cxn>
                <a:cxn ang="0">
                  <a:pos x="235" y="6"/>
                </a:cxn>
                <a:cxn ang="0">
                  <a:pos x="143" y="50"/>
                </a:cxn>
                <a:cxn ang="0">
                  <a:pos x="103" y="138"/>
                </a:cxn>
                <a:cxn ang="0">
                  <a:pos x="79" y="222"/>
                </a:cxn>
                <a:cxn ang="0">
                  <a:pos x="75" y="234"/>
                </a:cxn>
                <a:cxn ang="0">
                  <a:pos x="63" y="242"/>
                </a:cxn>
                <a:cxn ang="0">
                  <a:pos x="87" y="306"/>
                </a:cxn>
                <a:cxn ang="0">
                  <a:pos x="95" y="398"/>
                </a:cxn>
                <a:cxn ang="0">
                  <a:pos x="123" y="466"/>
                </a:cxn>
                <a:cxn ang="0">
                  <a:pos x="139" y="478"/>
                </a:cxn>
                <a:cxn ang="0">
                  <a:pos x="163" y="486"/>
                </a:cxn>
                <a:cxn ang="0">
                  <a:pos x="219" y="490"/>
                </a:cxn>
                <a:cxn ang="0">
                  <a:pos x="227" y="530"/>
                </a:cxn>
                <a:cxn ang="0">
                  <a:pos x="191" y="542"/>
                </a:cxn>
                <a:cxn ang="0">
                  <a:pos x="119" y="590"/>
                </a:cxn>
                <a:cxn ang="0">
                  <a:pos x="79" y="622"/>
                </a:cxn>
                <a:cxn ang="0">
                  <a:pos x="59" y="658"/>
                </a:cxn>
                <a:cxn ang="0">
                  <a:pos x="39" y="706"/>
                </a:cxn>
                <a:cxn ang="0">
                  <a:pos x="3" y="790"/>
                </a:cxn>
                <a:cxn ang="0">
                  <a:pos x="27" y="838"/>
                </a:cxn>
                <a:cxn ang="0">
                  <a:pos x="87" y="814"/>
                </a:cxn>
                <a:cxn ang="0">
                  <a:pos x="151" y="830"/>
                </a:cxn>
                <a:cxn ang="0">
                  <a:pos x="195" y="818"/>
                </a:cxn>
                <a:cxn ang="0">
                  <a:pos x="231" y="822"/>
                </a:cxn>
                <a:cxn ang="0">
                  <a:pos x="267" y="790"/>
                </a:cxn>
                <a:cxn ang="0">
                  <a:pos x="339" y="734"/>
                </a:cxn>
                <a:cxn ang="0">
                  <a:pos x="411" y="726"/>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4" name="Freeform 44"/>
            <p:cNvSpPr>
              <a:spLocks/>
            </p:cNvSpPr>
            <p:nvPr/>
          </p:nvSpPr>
          <p:spPr bwMode="auto">
            <a:xfrm>
              <a:off x="1604" y="2176"/>
              <a:ext cx="152" cy="192"/>
            </a:xfrm>
            <a:custGeom>
              <a:avLst/>
              <a:gdLst/>
              <a:ahLst/>
              <a:cxnLst>
                <a:cxn ang="0">
                  <a:pos x="0" y="192"/>
                </a:cxn>
                <a:cxn ang="0">
                  <a:pos x="40" y="176"/>
                </a:cxn>
                <a:cxn ang="0">
                  <a:pos x="64" y="168"/>
                </a:cxn>
                <a:cxn ang="0">
                  <a:pos x="96" y="80"/>
                </a:cxn>
                <a:cxn ang="0">
                  <a:pos x="132" y="60"/>
                </a:cxn>
                <a:cxn ang="0">
                  <a:pos x="152" y="24"/>
                </a:cxn>
                <a:cxn ang="0">
                  <a:pos x="148" y="8"/>
                </a:cxn>
                <a:cxn ang="0">
                  <a:pos x="136" y="0"/>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5" name="Freeform 45"/>
            <p:cNvSpPr>
              <a:spLocks/>
            </p:cNvSpPr>
            <p:nvPr/>
          </p:nvSpPr>
          <p:spPr bwMode="auto">
            <a:xfrm>
              <a:off x="2354" y="2052"/>
              <a:ext cx="113" cy="320"/>
            </a:xfrm>
            <a:custGeom>
              <a:avLst/>
              <a:gdLst/>
              <a:ahLst/>
              <a:cxnLst>
                <a:cxn ang="0">
                  <a:pos x="98" y="0"/>
                </a:cxn>
                <a:cxn ang="0">
                  <a:pos x="46" y="72"/>
                </a:cxn>
                <a:cxn ang="0">
                  <a:pos x="50" y="116"/>
                </a:cxn>
                <a:cxn ang="0">
                  <a:pos x="34" y="164"/>
                </a:cxn>
                <a:cxn ang="0">
                  <a:pos x="22" y="244"/>
                </a:cxn>
                <a:cxn ang="0">
                  <a:pos x="6" y="268"/>
                </a:cxn>
                <a:cxn ang="0">
                  <a:pos x="2" y="280"/>
                </a:cxn>
                <a:cxn ang="0">
                  <a:pos x="18" y="312"/>
                </a:cxn>
                <a:cxn ang="0">
                  <a:pos x="42" y="320"/>
                </a:cxn>
                <a:cxn ang="0">
                  <a:pos x="42" y="280"/>
                </a:cxn>
                <a:cxn ang="0">
                  <a:pos x="46" y="244"/>
                </a:cxn>
                <a:cxn ang="0">
                  <a:pos x="58" y="256"/>
                </a:cxn>
                <a:cxn ang="0">
                  <a:pos x="70" y="252"/>
                </a:cxn>
                <a:cxn ang="0">
                  <a:pos x="98" y="208"/>
                </a:cxn>
                <a:cxn ang="0">
                  <a:pos x="74" y="132"/>
                </a:cxn>
                <a:cxn ang="0">
                  <a:pos x="106" y="72"/>
                </a:cxn>
                <a:cxn ang="0">
                  <a:pos x="102" y="16"/>
                </a:cxn>
                <a:cxn ang="0">
                  <a:pos x="90" y="8"/>
                </a:cxn>
                <a:cxn ang="0">
                  <a:pos x="98" y="0"/>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6" name="Freeform 46"/>
            <p:cNvSpPr>
              <a:spLocks/>
            </p:cNvSpPr>
            <p:nvPr/>
          </p:nvSpPr>
          <p:spPr bwMode="auto">
            <a:xfrm>
              <a:off x="2447" y="1268"/>
              <a:ext cx="109" cy="172"/>
            </a:xfrm>
            <a:custGeom>
              <a:avLst/>
              <a:gdLst/>
              <a:ahLst/>
              <a:cxnLst>
                <a:cxn ang="0">
                  <a:pos x="73" y="0"/>
                </a:cxn>
                <a:cxn ang="0">
                  <a:pos x="13" y="16"/>
                </a:cxn>
                <a:cxn ang="0">
                  <a:pos x="5" y="40"/>
                </a:cxn>
                <a:cxn ang="0">
                  <a:pos x="21" y="64"/>
                </a:cxn>
                <a:cxn ang="0">
                  <a:pos x="53" y="132"/>
                </a:cxn>
                <a:cxn ang="0">
                  <a:pos x="85" y="172"/>
                </a:cxn>
                <a:cxn ang="0">
                  <a:pos x="93" y="148"/>
                </a:cxn>
                <a:cxn ang="0">
                  <a:pos x="109" y="124"/>
                </a:cxn>
                <a:cxn ang="0">
                  <a:pos x="89" y="32"/>
                </a:cxn>
                <a:cxn ang="0">
                  <a:pos x="85" y="4"/>
                </a:cxn>
                <a:cxn ang="0">
                  <a:pos x="73" y="0"/>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chemeClr val="accent1"/>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7" name="Oval 47"/>
            <p:cNvSpPr>
              <a:spLocks noChangeArrowheads="1"/>
            </p:cNvSpPr>
            <p:nvPr/>
          </p:nvSpPr>
          <p:spPr bwMode="auto">
            <a:xfrm>
              <a:off x="2704" y="1880"/>
              <a:ext cx="92" cy="88"/>
            </a:xfrm>
            <a:prstGeom prst="ellipse">
              <a:avLst/>
            </a:prstGeom>
            <a:solidFill>
              <a:srgbClr val="00CC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88" name="Text Box 48"/>
            <p:cNvSpPr txBox="1">
              <a:spLocks noChangeArrowheads="1"/>
            </p:cNvSpPr>
            <p:nvPr/>
          </p:nvSpPr>
          <p:spPr bwMode="auto">
            <a:xfrm>
              <a:off x="1064" y="920"/>
              <a:ext cx="1024" cy="36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i="1">
                  <a:solidFill>
                    <a:srgbClr val="99CCFF"/>
                  </a:solidFill>
                  <a:effectLst>
                    <a:outerShdw blurRad="38100" dist="38100" dir="2700000" algn="tl">
                      <a:srgbClr val="000000"/>
                    </a:outerShdw>
                  </a:effectLst>
                  <a:latin typeface="Book Antiqua" charset="0"/>
                </a:rPr>
                <a:t> Mediterranean Sea</a:t>
              </a:r>
            </a:p>
          </p:txBody>
        </p:sp>
        <p:sp>
          <p:nvSpPr>
            <p:cNvPr id="752689" name="Text Box 49"/>
            <p:cNvSpPr txBox="1">
              <a:spLocks noChangeArrowheads="1"/>
            </p:cNvSpPr>
            <p:nvPr/>
          </p:nvSpPr>
          <p:spPr bwMode="auto">
            <a:xfrm>
              <a:off x="1960" y="75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LEBANON</a:t>
              </a:r>
            </a:p>
          </p:txBody>
        </p:sp>
        <p:sp>
          <p:nvSpPr>
            <p:cNvPr id="752690" name="Freeform 50"/>
            <p:cNvSpPr>
              <a:spLocks/>
            </p:cNvSpPr>
            <p:nvPr/>
          </p:nvSpPr>
          <p:spPr bwMode="auto">
            <a:xfrm>
              <a:off x="2450" y="1008"/>
              <a:ext cx="126" cy="940"/>
            </a:xfrm>
            <a:custGeom>
              <a:avLst/>
              <a:gdLst/>
              <a:ahLst/>
              <a:cxnLst>
                <a:cxn ang="0">
                  <a:pos x="102" y="0"/>
                </a:cxn>
                <a:cxn ang="0">
                  <a:pos x="126" y="40"/>
                </a:cxn>
                <a:cxn ang="0">
                  <a:pos x="114" y="80"/>
                </a:cxn>
                <a:cxn ang="0">
                  <a:pos x="78" y="224"/>
                </a:cxn>
                <a:cxn ang="0">
                  <a:pos x="102" y="336"/>
                </a:cxn>
                <a:cxn ang="0">
                  <a:pos x="58" y="432"/>
                </a:cxn>
                <a:cxn ang="0">
                  <a:pos x="50" y="468"/>
                </a:cxn>
                <a:cxn ang="0">
                  <a:pos x="26" y="512"/>
                </a:cxn>
                <a:cxn ang="0">
                  <a:pos x="30" y="560"/>
                </a:cxn>
                <a:cxn ang="0">
                  <a:pos x="18" y="640"/>
                </a:cxn>
                <a:cxn ang="0">
                  <a:pos x="46" y="680"/>
                </a:cxn>
                <a:cxn ang="0">
                  <a:pos x="34" y="740"/>
                </a:cxn>
                <a:cxn ang="0">
                  <a:pos x="34" y="784"/>
                </a:cxn>
                <a:cxn ang="0">
                  <a:pos x="26" y="808"/>
                </a:cxn>
                <a:cxn ang="0">
                  <a:pos x="18" y="888"/>
                </a:cxn>
                <a:cxn ang="0">
                  <a:pos x="2" y="912"/>
                </a:cxn>
                <a:cxn ang="0">
                  <a:pos x="6" y="940"/>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1" name="Text Box 51"/>
            <p:cNvSpPr txBox="1">
              <a:spLocks noChangeArrowheads="1"/>
            </p:cNvSpPr>
            <p:nvPr/>
          </p:nvSpPr>
          <p:spPr bwMode="auto">
            <a:xfrm>
              <a:off x="2224" y="1981"/>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Jericho</a:t>
              </a:r>
            </a:p>
          </p:txBody>
        </p:sp>
        <p:sp>
          <p:nvSpPr>
            <p:cNvPr id="752692" name="Text Box 52"/>
            <p:cNvSpPr txBox="1">
              <a:spLocks noChangeArrowheads="1"/>
            </p:cNvSpPr>
            <p:nvPr/>
          </p:nvSpPr>
          <p:spPr bwMode="auto">
            <a:xfrm>
              <a:off x="2256" y="2122"/>
              <a:ext cx="520" cy="326"/>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Book Antiqua" charset="0"/>
                </a:rPr>
                <a:t> Dead            Sea</a:t>
              </a:r>
            </a:p>
          </p:txBody>
        </p:sp>
        <p:sp>
          <p:nvSpPr>
            <p:cNvPr id="752693" name="Text Box 53"/>
            <p:cNvSpPr txBox="1">
              <a:spLocks noChangeArrowheads="1"/>
            </p:cNvSpPr>
            <p:nvPr/>
          </p:nvSpPr>
          <p:spPr bwMode="auto">
            <a:xfrm>
              <a:off x="1600" y="20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Hebron</a:t>
              </a:r>
            </a:p>
          </p:txBody>
        </p:sp>
        <p:sp>
          <p:nvSpPr>
            <p:cNvPr id="752694" name="Text Box 54"/>
            <p:cNvSpPr txBox="1">
              <a:spLocks noChangeArrowheads="1"/>
            </p:cNvSpPr>
            <p:nvPr/>
          </p:nvSpPr>
          <p:spPr bwMode="auto">
            <a:xfrm>
              <a:off x="2400" y="1202"/>
              <a:ext cx="520" cy="326"/>
            </a:xfrm>
            <a:prstGeom prst="rect">
              <a:avLst/>
            </a:prstGeom>
            <a:noFill/>
            <a:ln w="381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i="1">
                  <a:solidFill>
                    <a:srgbClr val="99CCFF"/>
                  </a:solidFill>
                  <a:effectLst>
                    <a:outerShdw blurRad="38100" dist="38100" dir="2700000" algn="tl">
                      <a:srgbClr val="000000"/>
                    </a:outerShdw>
                  </a:effectLst>
                  <a:latin typeface="Helvetica" charset="0"/>
                </a:rPr>
                <a:t> Sea of Galilee</a:t>
              </a:r>
            </a:p>
          </p:txBody>
        </p:sp>
        <p:sp>
          <p:nvSpPr>
            <p:cNvPr id="752695" name="Oval 55"/>
            <p:cNvSpPr>
              <a:spLocks noChangeArrowheads="1"/>
            </p:cNvSpPr>
            <p:nvPr/>
          </p:nvSpPr>
          <p:spPr bwMode="auto">
            <a:xfrm>
              <a:off x="2272" y="1350"/>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6" name="Oval 56"/>
            <p:cNvSpPr>
              <a:spLocks noChangeArrowheads="1"/>
            </p:cNvSpPr>
            <p:nvPr/>
          </p:nvSpPr>
          <p:spPr bwMode="auto">
            <a:xfrm>
              <a:off x="2072" y="129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7" name="Oval 57"/>
            <p:cNvSpPr>
              <a:spLocks noChangeArrowheads="1"/>
            </p:cNvSpPr>
            <p:nvPr/>
          </p:nvSpPr>
          <p:spPr bwMode="auto">
            <a:xfrm>
              <a:off x="2396" y="1934"/>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8" name="Oval 58"/>
            <p:cNvSpPr>
              <a:spLocks noChangeArrowheads="1"/>
            </p:cNvSpPr>
            <p:nvPr/>
          </p:nvSpPr>
          <p:spPr bwMode="auto">
            <a:xfrm>
              <a:off x="1920" y="23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699" name="Oval 59"/>
            <p:cNvSpPr>
              <a:spLocks noChangeArrowheads="1"/>
            </p:cNvSpPr>
            <p:nvPr/>
          </p:nvSpPr>
          <p:spPr bwMode="auto">
            <a:xfrm>
              <a:off x="1692"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0" name="Oval 60"/>
            <p:cNvSpPr>
              <a:spLocks noChangeArrowheads="1"/>
            </p:cNvSpPr>
            <p:nvPr/>
          </p:nvSpPr>
          <p:spPr bwMode="auto">
            <a:xfrm>
              <a:off x="1904" y="1818"/>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1" name="Oval 61"/>
            <p:cNvSpPr>
              <a:spLocks noChangeArrowheads="1"/>
            </p:cNvSpPr>
            <p:nvPr/>
          </p:nvSpPr>
          <p:spPr bwMode="auto">
            <a:xfrm>
              <a:off x="2124" y="2146"/>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2" name="Oval 62"/>
            <p:cNvSpPr>
              <a:spLocks noChangeArrowheads="1"/>
            </p:cNvSpPr>
            <p:nvPr/>
          </p:nvSpPr>
          <p:spPr bwMode="auto">
            <a:xfrm>
              <a:off x="1972" y="1622"/>
              <a:ext cx="92" cy="88"/>
            </a:xfrm>
            <a:prstGeom prst="ellipse">
              <a:avLst/>
            </a:prstGeom>
            <a:solidFill>
              <a:srgbClr val="00CC00"/>
            </a:solidFill>
            <a:ln w="127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03" name="Text Box 63"/>
            <p:cNvSpPr txBox="1">
              <a:spLocks noChangeArrowheads="1"/>
            </p:cNvSpPr>
            <p:nvPr/>
          </p:nvSpPr>
          <p:spPr bwMode="auto">
            <a:xfrm>
              <a:off x="1568" y="124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Haifa</a:t>
              </a:r>
            </a:p>
          </p:txBody>
        </p:sp>
        <p:sp>
          <p:nvSpPr>
            <p:cNvPr id="752704" name="Text Box 64"/>
            <p:cNvSpPr txBox="1">
              <a:spLocks noChangeArrowheads="1"/>
            </p:cNvSpPr>
            <p:nvPr/>
          </p:nvSpPr>
          <p:spPr bwMode="auto">
            <a:xfrm>
              <a:off x="1811" y="140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Nazareth</a:t>
              </a:r>
            </a:p>
          </p:txBody>
        </p:sp>
        <p:sp>
          <p:nvSpPr>
            <p:cNvPr id="752705" name="Text Box 65"/>
            <p:cNvSpPr txBox="1">
              <a:spLocks noChangeArrowheads="1"/>
            </p:cNvSpPr>
            <p:nvPr/>
          </p:nvSpPr>
          <p:spPr bwMode="auto">
            <a:xfrm>
              <a:off x="1400" y="1562"/>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Netanya</a:t>
              </a:r>
            </a:p>
          </p:txBody>
        </p:sp>
        <p:sp>
          <p:nvSpPr>
            <p:cNvPr id="752706" name="Text Box 66"/>
            <p:cNvSpPr txBox="1">
              <a:spLocks noChangeArrowheads="1"/>
            </p:cNvSpPr>
            <p:nvPr/>
          </p:nvSpPr>
          <p:spPr bwMode="auto">
            <a:xfrm>
              <a:off x="1184" y="1754"/>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Tel Aviv-Jaffa</a:t>
              </a:r>
            </a:p>
          </p:txBody>
        </p:sp>
        <p:sp>
          <p:nvSpPr>
            <p:cNvPr id="752707" name="Text Box 67"/>
            <p:cNvSpPr txBox="1">
              <a:spLocks noChangeArrowheads="1"/>
            </p:cNvSpPr>
            <p:nvPr/>
          </p:nvSpPr>
          <p:spPr bwMode="auto">
            <a:xfrm>
              <a:off x="1416" y="1906"/>
              <a:ext cx="832" cy="19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400" b="1">
                  <a:solidFill>
                    <a:srgbClr val="FAF200"/>
                  </a:solidFill>
                  <a:effectLst>
                    <a:outerShdw blurRad="38100" dist="38100" dir="2700000" algn="tl">
                      <a:srgbClr val="000000"/>
                    </a:outerShdw>
                  </a:effectLst>
                  <a:latin typeface="Helvetica" charset="0"/>
                </a:rPr>
                <a:t>JERUSALEM</a:t>
              </a:r>
            </a:p>
          </p:txBody>
        </p:sp>
        <p:sp>
          <p:nvSpPr>
            <p:cNvPr id="752708" name="Text Box 68"/>
            <p:cNvSpPr txBox="1">
              <a:spLocks noChangeArrowheads="1"/>
            </p:cNvSpPr>
            <p:nvPr/>
          </p:nvSpPr>
          <p:spPr bwMode="auto">
            <a:xfrm>
              <a:off x="1272" y="2290"/>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Beersheba</a:t>
              </a:r>
            </a:p>
          </p:txBody>
        </p:sp>
        <p:sp>
          <p:nvSpPr>
            <p:cNvPr id="752709" name="Text Box 69"/>
            <p:cNvSpPr txBox="1">
              <a:spLocks noChangeArrowheads="1"/>
            </p:cNvSpPr>
            <p:nvPr/>
          </p:nvSpPr>
          <p:spPr bwMode="auto">
            <a:xfrm>
              <a:off x="1208" y="2099"/>
              <a:ext cx="752" cy="173"/>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200" b="1">
                  <a:solidFill>
                    <a:srgbClr val="FAF200"/>
                  </a:solidFill>
                  <a:effectLst>
                    <a:outerShdw blurRad="38100" dist="38100" dir="2700000" algn="tl">
                      <a:srgbClr val="000000"/>
                    </a:outerShdw>
                  </a:effectLst>
                  <a:latin typeface="Helvetica" charset="0"/>
                </a:rPr>
                <a:t>Gaza</a:t>
              </a:r>
            </a:p>
          </p:txBody>
        </p:sp>
        <p:sp>
          <p:nvSpPr>
            <p:cNvPr id="752710" name="Text Box 70"/>
            <p:cNvSpPr txBox="1">
              <a:spLocks noChangeArrowheads="1"/>
            </p:cNvSpPr>
            <p:nvPr/>
          </p:nvSpPr>
          <p:spPr bwMode="auto">
            <a:xfrm>
              <a:off x="1672" y="2442"/>
              <a:ext cx="920" cy="212"/>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ISRAEL</a:t>
              </a:r>
            </a:p>
          </p:txBody>
        </p:sp>
        <p:sp>
          <p:nvSpPr>
            <p:cNvPr id="752711" name="Oval 71"/>
            <p:cNvSpPr>
              <a:spLocks noChangeArrowheads="1"/>
            </p:cNvSpPr>
            <p:nvPr/>
          </p:nvSpPr>
          <p:spPr bwMode="auto">
            <a:xfrm>
              <a:off x="2196" y="1878"/>
              <a:ext cx="188" cy="172"/>
            </a:xfrm>
            <a:prstGeom prst="ellipse">
              <a:avLst/>
            </a:prstGeom>
            <a:solidFill>
              <a:srgbClr val="FAF200"/>
            </a:solidFill>
            <a:ln w="38100">
              <a:solidFill>
                <a:srgbClr val="FF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12" name="Text Box 72"/>
          <p:cNvSpPr txBox="1">
            <a:spLocks noChangeArrowheads="1"/>
          </p:cNvSpPr>
          <p:nvPr/>
        </p:nvSpPr>
        <p:spPr bwMode="auto">
          <a:xfrm>
            <a:off x="5786438" y="2413000"/>
            <a:ext cx="1460500" cy="336550"/>
          </a:xfrm>
          <a:prstGeom prst="rect">
            <a:avLst/>
          </a:prstGeom>
          <a:noFill/>
          <a:ln w="12700">
            <a:noFill/>
            <a:miter lim="800000"/>
            <a:headEnd/>
            <a:tailEnd/>
          </a:ln>
          <a:effectLst/>
        </p:spPr>
        <p:txBody>
          <a:bodyPr>
            <a:spAutoFit/>
          </a:bodyPr>
          <a:lstStyle>
            <a:lvl1pPr>
              <a:defRPr sz="2800">
                <a:solidFill>
                  <a:srgbClr val="00DFCA"/>
                </a:solidFill>
                <a:latin typeface="Comic Sans MS" charset="0"/>
                <a:ea typeface="ＭＳ Ｐゴシック" charset="0"/>
                <a:cs typeface="ＭＳ Ｐゴシック" charset="0"/>
              </a:defRPr>
            </a:lvl1pPr>
            <a:lvl2pPr marL="37931725" indent="-37474525">
              <a:defRPr sz="2800">
                <a:solidFill>
                  <a:srgbClr val="00DFCA"/>
                </a:solidFill>
                <a:latin typeface="Comic Sans MS" charset="0"/>
                <a:ea typeface="ＭＳ Ｐゴシック" charset="0"/>
              </a:defRPr>
            </a:lvl2pPr>
            <a:lvl3pPr>
              <a:defRPr sz="2800">
                <a:solidFill>
                  <a:srgbClr val="00DFCA"/>
                </a:solidFill>
                <a:latin typeface="Comic Sans MS" charset="0"/>
                <a:ea typeface="ＭＳ Ｐゴシック" charset="0"/>
              </a:defRPr>
            </a:lvl3pPr>
            <a:lvl4pPr>
              <a:defRPr sz="2800">
                <a:solidFill>
                  <a:srgbClr val="00DFCA"/>
                </a:solidFill>
                <a:latin typeface="Comic Sans MS" charset="0"/>
                <a:ea typeface="ＭＳ Ｐゴシック" charset="0"/>
              </a:defRPr>
            </a:lvl4pPr>
            <a:lvl5pPr>
              <a:defRPr sz="2800">
                <a:solidFill>
                  <a:srgbClr val="00DFCA"/>
                </a:solidFill>
                <a:latin typeface="Comic Sans MS" charset="0"/>
                <a:ea typeface="ＭＳ Ｐゴシック" charset="0"/>
              </a:defRPr>
            </a:lvl5pPr>
            <a:lvl6pPr marL="457200" eaLnBrk="0" fontAlgn="base" hangingPunct="0">
              <a:spcBef>
                <a:spcPct val="0"/>
              </a:spcBef>
              <a:spcAft>
                <a:spcPct val="0"/>
              </a:spcAft>
              <a:defRPr sz="2800">
                <a:solidFill>
                  <a:srgbClr val="00DFCA"/>
                </a:solidFill>
                <a:latin typeface="Comic Sans MS" charset="0"/>
                <a:ea typeface="ＭＳ Ｐゴシック" charset="0"/>
              </a:defRPr>
            </a:lvl6pPr>
            <a:lvl7pPr marL="914400" eaLnBrk="0" fontAlgn="base" hangingPunct="0">
              <a:spcBef>
                <a:spcPct val="0"/>
              </a:spcBef>
              <a:spcAft>
                <a:spcPct val="0"/>
              </a:spcAft>
              <a:defRPr sz="2800">
                <a:solidFill>
                  <a:srgbClr val="00DFCA"/>
                </a:solidFill>
                <a:latin typeface="Comic Sans MS" charset="0"/>
                <a:ea typeface="ＭＳ Ｐゴシック" charset="0"/>
              </a:defRPr>
            </a:lvl7pPr>
            <a:lvl8pPr marL="1371600" eaLnBrk="0" fontAlgn="base" hangingPunct="0">
              <a:spcBef>
                <a:spcPct val="0"/>
              </a:spcBef>
              <a:spcAft>
                <a:spcPct val="0"/>
              </a:spcAft>
              <a:defRPr sz="2800">
                <a:solidFill>
                  <a:srgbClr val="00DFCA"/>
                </a:solidFill>
                <a:latin typeface="Comic Sans MS" charset="0"/>
                <a:ea typeface="ＭＳ Ｐゴシック" charset="0"/>
              </a:defRPr>
            </a:lvl8pPr>
            <a:lvl9pPr marL="1828800"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1600" b="1">
                <a:solidFill>
                  <a:srgbClr val="FF0000"/>
                </a:solidFill>
                <a:effectLst>
                  <a:outerShdw blurRad="38100" dist="38100" dir="2700000" algn="tl">
                    <a:srgbClr val="000000"/>
                  </a:outerShdw>
                </a:effectLst>
                <a:latin typeface="Times" charset="0"/>
              </a:rPr>
              <a:t>JORDAN</a:t>
            </a:r>
          </a:p>
        </p:txBody>
      </p:sp>
      <p:sp>
        <p:nvSpPr>
          <p:cNvPr id="752713" name="Freeform 73"/>
          <p:cNvSpPr>
            <a:spLocks/>
          </p:cNvSpPr>
          <p:nvPr/>
        </p:nvSpPr>
        <p:spPr bwMode="auto">
          <a:xfrm>
            <a:off x="8764588" y="35655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4" name="AutoShape 7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5" name="Rectangle 7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6" name="AutoShape 76"/>
          <p:cNvSpPr>
            <a:spLocks noChangeArrowheads="1"/>
          </p:cNvSpPr>
          <p:nvPr/>
        </p:nvSpPr>
        <p:spPr bwMode="auto">
          <a:xfrm>
            <a:off x="8072438" y="3482975"/>
            <a:ext cx="692150" cy="903288"/>
          </a:xfrm>
          <a:prstGeom prst="roundRect">
            <a:avLst>
              <a:gd name="adj" fmla="val 16667"/>
            </a:avLst>
          </a:prstGeom>
          <a:solidFill>
            <a:srgbClr val="FFFF00"/>
          </a:solidFill>
          <a:ln w="38100">
            <a:no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7" name="Line 77"/>
          <p:cNvSpPr>
            <a:spLocks noChangeShapeType="1"/>
          </p:cNvSpPr>
          <p:nvPr/>
        </p:nvSpPr>
        <p:spPr bwMode="auto">
          <a:xfrm flipV="1">
            <a:off x="8113713" y="4014788"/>
            <a:ext cx="838200"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8" name="Line 78"/>
          <p:cNvSpPr>
            <a:spLocks noChangeShapeType="1"/>
          </p:cNvSpPr>
          <p:nvPr/>
        </p:nvSpPr>
        <p:spPr bwMode="auto">
          <a:xfrm flipV="1">
            <a:off x="8113713" y="4217988"/>
            <a:ext cx="846137"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19" name="Rectangle 79"/>
          <p:cNvSpPr>
            <a:spLocks noChangeArrowheads="1"/>
          </p:cNvSpPr>
          <p:nvPr/>
        </p:nvSpPr>
        <p:spPr bwMode="auto">
          <a:xfrm>
            <a:off x="8437563" y="4060825"/>
            <a:ext cx="330200" cy="114300"/>
          </a:xfrm>
          <a:prstGeom prst="rect">
            <a:avLst/>
          </a:prstGeom>
          <a:solidFill>
            <a:srgbClr val="FFFF00"/>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89133" name="Rectangle 80"/>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89134" name="Rectangle 81"/>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89135" name="Rectangle 82"/>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89136" name="Rectangle 83"/>
          <p:cNvSpPr>
            <a:spLocks noChangeArrowheads="1"/>
          </p:cNvSpPr>
          <p:nvPr/>
        </p:nvSpPr>
        <p:spPr bwMode="auto">
          <a:xfrm>
            <a:off x="8321675" y="4033838"/>
            <a:ext cx="3651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I - I</a:t>
            </a:r>
          </a:p>
        </p:txBody>
      </p:sp>
      <p:sp>
        <p:nvSpPr>
          <p:cNvPr id="752724" name="Line 84"/>
          <p:cNvSpPr>
            <a:spLocks noChangeShapeType="1"/>
          </p:cNvSpPr>
          <p:nvPr/>
        </p:nvSpPr>
        <p:spPr bwMode="auto">
          <a:xfrm flipV="1">
            <a:off x="8107363" y="3824288"/>
            <a:ext cx="830262" cy="1587"/>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5" name="Line 85"/>
          <p:cNvSpPr>
            <a:spLocks noChangeShapeType="1"/>
          </p:cNvSpPr>
          <p:nvPr/>
        </p:nvSpPr>
        <p:spPr bwMode="auto">
          <a:xfrm flipV="1">
            <a:off x="8107363" y="4400550"/>
            <a:ext cx="846137"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6" name="Line 86"/>
          <p:cNvSpPr>
            <a:spLocks noChangeShapeType="1"/>
          </p:cNvSpPr>
          <p:nvPr/>
        </p:nvSpPr>
        <p:spPr bwMode="auto">
          <a:xfrm flipV="1">
            <a:off x="8107363" y="4597400"/>
            <a:ext cx="838200" cy="3175"/>
          </a:xfrm>
          <a:prstGeom prst="line">
            <a:avLst/>
          </a:prstGeom>
          <a:noFill/>
          <a:ln w="12700">
            <a:solidFill>
              <a:srgbClr val="000000"/>
            </a:solidFill>
            <a:round/>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3" name="Group 87"/>
          <p:cNvGrpSpPr>
            <a:grpSpLocks/>
          </p:cNvGrpSpPr>
          <p:nvPr/>
        </p:nvGrpSpPr>
        <p:grpSpPr bwMode="auto">
          <a:xfrm>
            <a:off x="2541588" y="866775"/>
            <a:ext cx="4478337" cy="4651375"/>
            <a:chOff x="1619" y="560"/>
            <a:chExt cx="2821" cy="2930"/>
          </a:xfrm>
          <a:solidFill>
            <a:srgbClr val="FFFF00"/>
          </a:solidFill>
        </p:grpSpPr>
        <p:sp>
          <p:nvSpPr>
            <p:cNvPr id="752728" name="AutoShape 88"/>
            <p:cNvSpPr>
              <a:spLocks noChangeArrowheads="1"/>
            </p:cNvSpPr>
            <p:nvPr/>
          </p:nvSpPr>
          <p:spPr bwMode="auto">
            <a:xfrm rot="2155213">
              <a:off x="1864" y="560"/>
              <a:ext cx="488" cy="776"/>
            </a:xfrm>
            <a:prstGeom prst="curvedRightArrow">
              <a:avLst>
                <a:gd name="adj1" fmla="val 31803"/>
                <a:gd name="adj2" fmla="val 63607"/>
                <a:gd name="adj3" fmla="val 33333"/>
              </a:avLst>
            </a:prstGeom>
            <a:grp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29" name="Text Box 89"/>
            <p:cNvSpPr txBox="1">
              <a:spLocks noChangeArrowheads="1"/>
            </p:cNvSpPr>
            <p:nvPr/>
          </p:nvSpPr>
          <p:spPr bwMode="auto">
            <a:xfrm>
              <a:off x="2504" y="853"/>
              <a:ext cx="1936" cy="297"/>
            </a:xfrm>
            <a:prstGeom prst="rect">
              <a:avLst/>
            </a:pr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1A0004"/>
                  </a:solidFill>
                </a:rPr>
                <a:t>DESCENDANTS OF ISAAC</a:t>
              </a:r>
            </a:p>
          </p:txBody>
        </p:sp>
        <p:sp>
          <p:nvSpPr>
            <p:cNvPr id="752730" name="Freeform 90"/>
            <p:cNvSpPr>
              <a:spLocks/>
            </p:cNvSpPr>
            <p:nvPr/>
          </p:nvSpPr>
          <p:spPr bwMode="auto">
            <a:xfrm>
              <a:off x="1619" y="1027"/>
              <a:ext cx="949" cy="2463"/>
            </a:xfrm>
            <a:custGeom>
              <a:avLst/>
              <a:gdLst/>
              <a:ahLst/>
              <a:cxnLst>
                <a:cxn ang="0">
                  <a:pos x="48" y="1498"/>
                </a:cxn>
                <a:cxn ang="0">
                  <a:pos x="112" y="1664"/>
                </a:cxn>
                <a:cxn ang="0">
                  <a:pos x="203" y="1914"/>
                </a:cxn>
                <a:cxn ang="0">
                  <a:pos x="299" y="2197"/>
                </a:cxn>
                <a:cxn ang="0">
                  <a:pos x="368" y="2384"/>
                </a:cxn>
                <a:cxn ang="0">
                  <a:pos x="475" y="2448"/>
                </a:cxn>
                <a:cxn ang="0">
                  <a:pos x="501" y="2357"/>
                </a:cxn>
                <a:cxn ang="0">
                  <a:pos x="512" y="2240"/>
                </a:cxn>
                <a:cxn ang="0">
                  <a:pos x="549" y="2106"/>
                </a:cxn>
                <a:cxn ang="0">
                  <a:pos x="565" y="1994"/>
                </a:cxn>
                <a:cxn ang="0">
                  <a:pos x="592" y="1877"/>
                </a:cxn>
                <a:cxn ang="0">
                  <a:pos x="661" y="1680"/>
                </a:cxn>
                <a:cxn ang="0">
                  <a:pos x="768" y="1477"/>
                </a:cxn>
                <a:cxn ang="0">
                  <a:pos x="757" y="1445"/>
                </a:cxn>
                <a:cxn ang="0">
                  <a:pos x="752" y="1360"/>
                </a:cxn>
                <a:cxn ang="0">
                  <a:pos x="805" y="1168"/>
                </a:cxn>
                <a:cxn ang="0">
                  <a:pos x="800" y="1157"/>
                </a:cxn>
                <a:cxn ang="0">
                  <a:pos x="747" y="1205"/>
                </a:cxn>
                <a:cxn ang="0">
                  <a:pos x="683" y="1237"/>
                </a:cxn>
                <a:cxn ang="0">
                  <a:pos x="437" y="1296"/>
                </a:cxn>
                <a:cxn ang="0">
                  <a:pos x="416" y="1141"/>
                </a:cxn>
                <a:cxn ang="0">
                  <a:pos x="469" y="1093"/>
                </a:cxn>
                <a:cxn ang="0">
                  <a:pos x="533" y="997"/>
                </a:cxn>
                <a:cxn ang="0">
                  <a:pos x="480" y="837"/>
                </a:cxn>
                <a:cxn ang="0">
                  <a:pos x="485" y="666"/>
                </a:cxn>
                <a:cxn ang="0">
                  <a:pos x="560" y="517"/>
                </a:cxn>
                <a:cxn ang="0">
                  <a:pos x="715" y="501"/>
                </a:cxn>
                <a:cxn ang="0">
                  <a:pos x="795" y="554"/>
                </a:cxn>
                <a:cxn ang="0">
                  <a:pos x="869" y="565"/>
                </a:cxn>
                <a:cxn ang="0">
                  <a:pos x="912" y="352"/>
                </a:cxn>
                <a:cxn ang="0">
                  <a:pos x="917" y="208"/>
                </a:cxn>
                <a:cxn ang="0">
                  <a:pos x="901" y="0"/>
                </a:cxn>
                <a:cxn ang="0">
                  <a:pos x="864" y="37"/>
                </a:cxn>
                <a:cxn ang="0">
                  <a:pos x="789" y="138"/>
                </a:cxn>
                <a:cxn ang="0">
                  <a:pos x="608" y="122"/>
                </a:cxn>
                <a:cxn ang="0">
                  <a:pos x="544" y="277"/>
                </a:cxn>
                <a:cxn ang="0">
                  <a:pos x="464" y="314"/>
                </a:cxn>
                <a:cxn ang="0">
                  <a:pos x="379" y="586"/>
                </a:cxn>
                <a:cxn ang="0">
                  <a:pos x="304" y="848"/>
                </a:cxn>
                <a:cxn ang="0">
                  <a:pos x="229" y="976"/>
                </a:cxn>
                <a:cxn ang="0">
                  <a:pos x="197" y="1024"/>
                </a:cxn>
                <a:cxn ang="0">
                  <a:pos x="133" y="1109"/>
                </a:cxn>
                <a:cxn ang="0">
                  <a:pos x="91" y="1173"/>
                </a:cxn>
                <a:cxn ang="0">
                  <a:pos x="139" y="1173"/>
                </a:cxn>
                <a:cxn ang="0">
                  <a:pos x="107" y="1242"/>
                </a:cxn>
                <a:cxn ang="0">
                  <a:pos x="32" y="1349"/>
                </a:cxn>
                <a:cxn ang="0">
                  <a:pos x="0" y="1376"/>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p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4" name="Group 91"/>
          <p:cNvGrpSpPr>
            <a:grpSpLocks/>
          </p:cNvGrpSpPr>
          <p:nvPr/>
        </p:nvGrpSpPr>
        <p:grpSpPr bwMode="auto">
          <a:xfrm>
            <a:off x="236538" y="2298699"/>
            <a:ext cx="6997700" cy="2582863"/>
            <a:chOff x="1352" y="-3515"/>
            <a:chExt cx="4408" cy="1627"/>
          </a:xfrm>
        </p:grpSpPr>
        <p:sp>
          <p:nvSpPr>
            <p:cNvPr id="752732" name="Text Box 92"/>
            <p:cNvSpPr txBox="1">
              <a:spLocks noChangeArrowheads="1"/>
            </p:cNvSpPr>
            <p:nvPr/>
          </p:nvSpPr>
          <p:spPr bwMode="auto">
            <a:xfrm>
              <a:off x="3648" y="-2184"/>
              <a:ext cx="2112" cy="296"/>
            </a:xfrm>
            <a:prstGeom prst="rect">
              <a:avLst/>
            </a:pr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defPPr>
                <a:defRPr lang="en-US"/>
              </a:defPPr>
              <a:lvl1pPr algn="ctr" defTabSz="914400" eaLnBrk="0" fontAlgn="base" hangingPunct="0">
                <a:spcBef>
                  <a:spcPct val="0"/>
                </a:spcBef>
                <a:spcAft>
                  <a:spcPct val="0"/>
                </a:spcAft>
                <a:defRPr sz="2800">
                  <a:solidFill>
                    <a:srgbClr val="00DFCA"/>
                  </a:solidFill>
                  <a:effectLst>
                    <a:outerShdw blurRad="38100" dist="38100" dir="2700000" algn="tl">
                      <a:srgbClr val="000000">
                        <a:alpha val="43137"/>
                      </a:srgbClr>
                    </a:outerShdw>
                  </a:effectLst>
                  <a:latin typeface="Comic Sans MS" pitchFamily="-107" charset="0"/>
                  <a:ea typeface="ＭＳ Ｐゴシック" charset="0"/>
                  <a:cs typeface="ＭＳ Ｐゴシック" charset="0"/>
                </a:defRPr>
              </a:lvl1pPr>
            </a:lstStyle>
            <a:p>
              <a:r>
                <a:rPr lang="en-US" sz="1600" b="1" dirty="0">
                  <a:solidFill>
                    <a:srgbClr val="FFFF00"/>
                  </a:solidFill>
                </a:rPr>
                <a:t>DESCENDANTS OF ISHMAEL</a:t>
              </a:r>
            </a:p>
          </p:txBody>
        </p:sp>
        <p:sp>
          <p:nvSpPr>
            <p:cNvPr id="752733" name="AutoShape 93"/>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89151" name="Group 94"/>
            <p:cNvGrpSpPr>
              <a:grpSpLocks/>
            </p:cNvGrpSpPr>
            <p:nvPr/>
          </p:nvGrpSpPr>
          <p:grpSpPr bwMode="auto">
            <a:xfrm>
              <a:off x="2795" y="-3515"/>
              <a:ext cx="907" cy="896"/>
              <a:chOff x="1584" y="1477"/>
              <a:chExt cx="907" cy="896"/>
            </a:xfrm>
          </p:grpSpPr>
          <p:sp>
            <p:nvSpPr>
              <p:cNvPr id="752735" name="Freeform 95"/>
              <p:cNvSpPr>
                <a:spLocks/>
              </p:cNvSpPr>
              <p:nvPr/>
            </p:nvSpPr>
            <p:spPr bwMode="auto">
              <a:xfrm>
                <a:off x="1584" y="2176"/>
                <a:ext cx="185" cy="197"/>
              </a:xfrm>
              <a:custGeom>
                <a:avLst/>
                <a:gdLst/>
                <a:ahLst/>
                <a:cxnLst>
                  <a:cxn ang="0">
                    <a:pos x="37" y="197"/>
                  </a:cxn>
                  <a:cxn ang="0">
                    <a:pos x="80" y="165"/>
                  </a:cxn>
                  <a:cxn ang="0">
                    <a:pos x="107" y="117"/>
                  </a:cxn>
                  <a:cxn ang="0">
                    <a:pos x="128" y="69"/>
                  </a:cxn>
                  <a:cxn ang="0">
                    <a:pos x="160" y="59"/>
                  </a:cxn>
                  <a:cxn ang="0">
                    <a:pos x="149" y="0"/>
                  </a:cxn>
                  <a:cxn ang="0">
                    <a:pos x="117" y="27"/>
                  </a:cxn>
                  <a:cxn ang="0">
                    <a:pos x="21" y="64"/>
                  </a:cxn>
                  <a:cxn ang="0">
                    <a:pos x="0" y="112"/>
                  </a:cxn>
                  <a:cxn ang="0">
                    <a:pos x="32" y="192"/>
                  </a:cxn>
                  <a:cxn ang="0">
                    <a:pos x="37" y="197"/>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752736" name="Freeform 96"/>
              <p:cNvSpPr>
                <a:spLocks/>
              </p:cNvSpPr>
              <p:nvPr/>
            </p:nvSpPr>
            <p:spPr bwMode="auto">
              <a:xfrm>
                <a:off x="2016" y="1477"/>
                <a:ext cx="475" cy="845"/>
              </a:xfrm>
              <a:custGeom>
                <a:avLst/>
                <a:gdLst/>
                <a:ahLst/>
                <a:cxnLst>
                  <a:cxn ang="0">
                    <a:pos x="464" y="123"/>
                  </a:cxn>
                  <a:cxn ang="0">
                    <a:pos x="432" y="118"/>
                  </a:cxn>
                  <a:cxn ang="0">
                    <a:pos x="427" y="102"/>
                  </a:cxn>
                  <a:cxn ang="0">
                    <a:pos x="389" y="96"/>
                  </a:cxn>
                  <a:cxn ang="0">
                    <a:pos x="357" y="86"/>
                  </a:cxn>
                  <a:cxn ang="0">
                    <a:pos x="320" y="43"/>
                  </a:cxn>
                  <a:cxn ang="0">
                    <a:pos x="256" y="0"/>
                  </a:cxn>
                  <a:cxn ang="0">
                    <a:pos x="203" y="11"/>
                  </a:cxn>
                  <a:cxn ang="0">
                    <a:pos x="192" y="27"/>
                  </a:cxn>
                  <a:cxn ang="0">
                    <a:pos x="155" y="38"/>
                  </a:cxn>
                  <a:cxn ang="0">
                    <a:pos x="112" y="80"/>
                  </a:cxn>
                  <a:cxn ang="0">
                    <a:pos x="123" y="112"/>
                  </a:cxn>
                  <a:cxn ang="0">
                    <a:pos x="91" y="166"/>
                  </a:cxn>
                  <a:cxn ang="0">
                    <a:pos x="64" y="240"/>
                  </a:cxn>
                  <a:cxn ang="0">
                    <a:pos x="91" y="347"/>
                  </a:cxn>
                  <a:cxn ang="0">
                    <a:pos x="80" y="379"/>
                  </a:cxn>
                  <a:cxn ang="0">
                    <a:pos x="107" y="459"/>
                  </a:cxn>
                  <a:cxn ang="0">
                    <a:pos x="144" y="523"/>
                  </a:cxn>
                  <a:cxn ang="0">
                    <a:pos x="123" y="566"/>
                  </a:cxn>
                  <a:cxn ang="0">
                    <a:pos x="85" y="614"/>
                  </a:cxn>
                  <a:cxn ang="0">
                    <a:pos x="64" y="646"/>
                  </a:cxn>
                  <a:cxn ang="0">
                    <a:pos x="37" y="694"/>
                  </a:cxn>
                  <a:cxn ang="0">
                    <a:pos x="0" y="790"/>
                  </a:cxn>
                  <a:cxn ang="0">
                    <a:pos x="59" y="827"/>
                  </a:cxn>
                  <a:cxn ang="0">
                    <a:pos x="69" y="811"/>
                  </a:cxn>
                  <a:cxn ang="0">
                    <a:pos x="117" y="822"/>
                  </a:cxn>
                  <a:cxn ang="0">
                    <a:pos x="245" y="816"/>
                  </a:cxn>
                  <a:cxn ang="0">
                    <a:pos x="251" y="800"/>
                  </a:cxn>
                  <a:cxn ang="0">
                    <a:pos x="277" y="768"/>
                  </a:cxn>
                  <a:cxn ang="0">
                    <a:pos x="309" y="752"/>
                  </a:cxn>
                  <a:cxn ang="0">
                    <a:pos x="400" y="694"/>
                  </a:cxn>
                  <a:cxn ang="0">
                    <a:pos x="427" y="662"/>
                  </a:cxn>
                  <a:cxn ang="0">
                    <a:pos x="432" y="576"/>
                  </a:cxn>
                  <a:cxn ang="0">
                    <a:pos x="448" y="528"/>
                  </a:cxn>
                  <a:cxn ang="0">
                    <a:pos x="432" y="464"/>
                  </a:cxn>
                  <a:cxn ang="0">
                    <a:pos x="459" y="390"/>
                  </a:cxn>
                  <a:cxn ang="0">
                    <a:pos x="475" y="278"/>
                  </a:cxn>
                  <a:cxn ang="0">
                    <a:pos x="469" y="251"/>
                  </a:cxn>
                  <a:cxn ang="0">
                    <a:pos x="459" y="219"/>
                  </a:cxn>
                  <a:cxn ang="0">
                    <a:pos x="464" y="123"/>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752737" name="AutoShape 97"/>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2" name="Text Box 98"/>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endParaRPr lang="en-US" sz="2000">
              <a:solidFill>
                <a:srgbClr val="FFA27C"/>
              </a:solidFill>
              <a:latin typeface="B VAG Rounded Bold" charset="0"/>
            </a:endParaRPr>
          </a:p>
        </p:txBody>
      </p:sp>
      <p:sp>
        <p:nvSpPr>
          <p:cNvPr id="752741" name="Rectangle 101"/>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40</a:t>
            </a:r>
          </a:p>
        </p:txBody>
      </p:sp>
      <p:sp>
        <p:nvSpPr>
          <p:cNvPr id="89144"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200" b="1">
                <a:solidFill>
                  <a:srgbClr val="FFFFFF"/>
                </a:solidFill>
                <a:latin typeface="Arial" charset="0"/>
              </a:rPr>
              <a:t>Handbook pg. 19-24</a:t>
            </a:r>
          </a:p>
        </p:txBody>
      </p:sp>
      <p:grpSp>
        <p:nvGrpSpPr>
          <p:cNvPr id="89145" name="Group 103"/>
          <p:cNvGrpSpPr>
            <a:grpSpLocks/>
          </p:cNvGrpSpPr>
          <p:nvPr/>
        </p:nvGrpSpPr>
        <p:grpSpPr bwMode="auto">
          <a:xfrm>
            <a:off x="519113" y="7938"/>
            <a:ext cx="854075" cy="1704975"/>
            <a:chOff x="327" y="5"/>
            <a:chExt cx="538" cy="1074"/>
          </a:xfrm>
        </p:grpSpPr>
        <p:sp>
          <p:nvSpPr>
            <p:cNvPr id="752744" name="Rectangle 104"/>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eaLnBrk="0" hangingPunct="0">
                <a:defRPr/>
              </a:pPr>
              <a:r>
                <a:rPr lang="en-US" sz="10600">
                  <a:solidFill>
                    <a:srgbClr val="FFFF00"/>
                  </a:solidFill>
                  <a:latin typeface="Times" charset="0"/>
                </a:rPr>
                <a:t>7</a:t>
              </a:r>
              <a:endParaRPr lang="en-US" sz="2800">
                <a:solidFill>
                  <a:srgbClr val="00DFCA"/>
                </a:solidFill>
                <a:effectLst>
                  <a:outerShdw blurRad="38100" dist="38100" dir="2700000" algn="tl">
                    <a:srgbClr val="000000"/>
                  </a:outerShdw>
                </a:effectLst>
                <a:latin typeface="Comic Sans MS" charset="0"/>
              </a:endParaRPr>
            </a:p>
          </p:txBody>
        </p:sp>
        <p:sp>
          <p:nvSpPr>
            <p:cNvPr id="752745" name="Line 105"/>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sp>
        <p:nvSpPr>
          <p:cNvPr id="89146" name="Text Box 108"/>
          <p:cNvSpPr txBox="1">
            <a:spLocks noChangeArrowheads="1"/>
          </p:cNvSpPr>
          <p:nvPr/>
        </p:nvSpPr>
        <p:spPr bwMode="auto">
          <a:xfrm>
            <a:off x="8650288" y="6465888"/>
            <a:ext cx="2921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pPr>
            <a:r>
              <a:rPr lang="en-US" sz="1400" b="1">
                <a:solidFill>
                  <a:srgbClr val="FFFFFF"/>
                </a:solidFill>
              </a:rPr>
              <a:t>2</a:t>
            </a:r>
          </a:p>
        </p:txBody>
      </p:sp>
    </p:spTree>
    <p:extLst>
      <p:ext uri="{BB962C8B-B14F-4D97-AF65-F5344CB8AC3E}">
        <p14:creationId xmlns:p14="http://schemas.microsoft.com/office/powerpoint/2010/main" val="3492224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 calcmode="lin" valueType="num">
                                      <p:cBhvr>
                                        <p:cTn id="17" dur="500" fill="hold"/>
                                        <p:tgtEl>
                                          <p:spTgt spid="4"/>
                                        </p:tgtEl>
                                        <p:attrNameLst>
                                          <p:attrName>ppt_x</p:attrName>
                                        </p:attrNameLst>
                                      </p:cBhvr>
                                      <p:tavLst>
                                        <p:tav tm="0">
                                          <p:val>
                                            <p:fltVal val="0.5"/>
                                          </p:val>
                                        </p:tav>
                                        <p:tav tm="100000">
                                          <p:val>
                                            <p:strVal val="#ppt_x"/>
                                          </p:val>
                                        </p:tav>
                                      </p:tavLst>
                                    </p:anim>
                                    <p:anim calcmode="lin" valueType="num">
                                      <p:cBhvr>
                                        <p:cTn id="18"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265335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u="sng" dirty="0">
                <a:solidFill>
                  <a:srgbClr val="FFFFFF"/>
                </a:solidFill>
                <a:effectLst>
                  <a:outerShdw blurRad="38100" dist="38100" dir="2700000" algn="tl">
                    <a:srgbClr val="000000"/>
                  </a:outerShdw>
                </a:effectLst>
                <a:cs typeface="Arial" charset="0"/>
              </a:rPr>
              <a:t>Genesis 15:18 </a:t>
            </a:r>
          </a:p>
          <a:p>
            <a:pPr eaLnBrk="0" hangingPunct="0">
              <a:defRPr/>
            </a:pPr>
            <a:r>
              <a:rPr lang="mr-IN" sz="2800" b="1" dirty="0">
                <a:solidFill>
                  <a:srgbClr val="FFFFFF"/>
                </a:solidFill>
                <a:effectLst>
                  <a:outerShdw blurRad="38100" dist="38100" dir="2700000" algn="tl">
                    <a:srgbClr val="000000"/>
                  </a:outerShdw>
                </a:effectLst>
                <a:cs typeface="Arial" charset="0"/>
              </a:rPr>
              <a:t>"</a:t>
            </a:r>
            <a:r>
              <a:rPr lang="en-US" sz="2800" b="1" dirty="0">
                <a:solidFill>
                  <a:srgbClr val="FFFFFF"/>
                </a:solidFill>
                <a:effectLst>
                  <a:outerShdw blurRad="38100" dist="38100" dir="2700000" algn="tl">
                    <a:srgbClr val="000000"/>
                  </a:outerShdw>
                </a:effectLst>
                <a:cs typeface="Arial" charset="0"/>
              </a:rPr>
              <a:t>On that day the L</a:t>
            </a:r>
            <a:r>
              <a:rPr lang="en-US" b="1" dirty="0">
                <a:solidFill>
                  <a:srgbClr val="FFFFFF"/>
                </a:solidFill>
                <a:effectLst>
                  <a:outerShdw blurRad="38100" dist="38100" dir="2700000" algn="tl">
                    <a:srgbClr val="000000"/>
                  </a:outerShdw>
                </a:effectLst>
                <a:cs typeface="Arial" charset="0"/>
              </a:rPr>
              <a:t>ORD</a:t>
            </a:r>
            <a:r>
              <a:rPr lang="en-US" sz="2800" b="1" dirty="0">
                <a:solidFill>
                  <a:srgbClr val="FFFFFF"/>
                </a:solidFill>
                <a:effectLst>
                  <a:outerShdw blurRad="38100" dist="38100" dir="2700000" algn="tl">
                    <a:srgbClr val="000000"/>
                  </a:outerShdw>
                </a:effectLst>
                <a:cs typeface="Arial" charset="0"/>
              </a:rPr>
              <a:t> made a covenant with Abram, saying, </a:t>
            </a:r>
            <a:r>
              <a:rPr lang="mr-IN"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mr-IN"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Jordan</a:t>
            </a: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11165747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5"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4386"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44387"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Esau</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4391" name="Rectangle 2"/>
          <p:cNvSpPr>
            <a:spLocks noGrp="1" noChangeArrowheads="1"/>
          </p:cNvSpPr>
          <p:nvPr>
            <p:ph type="title"/>
          </p:nvPr>
        </p:nvSpPr>
        <p:spPr>
          <a:xfrm>
            <a:off x="0" y="549275"/>
            <a:ext cx="2339975" cy="2016125"/>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(vv. 19-20 </a:t>
            </a:r>
            <a:r>
              <a:rPr lang="en-US" sz="2800" b="1" dirty="0">
                <a:solidFill>
                  <a:srgbClr val="FFFFFF"/>
                </a:solidFill>
                <a:latin typeface="Arial" charset="0"/>
                <a:ea typeface="Geneva" charset="0"/>
              </a:rPr>
              <a:t>NIV84</a:t>
            </a:r>
            <a:r>
              <a:rPr lang="en-US" sz="3200" b="1" dirty="0">
                <a:solidFill>
                  <a:srgbClr val="FFFFFF"/>
                </a:solidFill>
                <a:latin typeface="Arial" charset="0"/>
                <a:ea typeface="Geneva" charset="0"/>
              </a:rPr>
              <a:t>)</a:t>
            </a: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Philistines</a:t>
            </a:r>
          </a:p>
        </p:txBody>
      </p:sp>
      <p:sp>
        <p:nvSpPr>
          <p:cNvPr id="12"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1"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Foothills</a:t>
            </a:r>
          </a:p>
        </p:txBody>
      </p:sp>
      <p:sp>
        <p:nvSpPr>
          <p:cNvPr id="144395"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rgbClr val="000090"/>
                </a:solidFill>
                <a:latin typeface="Arial" charset="0"/>
                <a:cs typeface="Geneva" charset="0"/>
              </a:rPr>
              <a:t>"</a:t>
            </a:r>
            <a:r>
              <a:rPr lang="en-US" b="1" dirty="0">
                <a:solidFill>
                  <a:srgbClr val="000090"/>
                </a:solidFill>
                <a:latin typeface="Arial" charset="0"/>
                <a:cs typeface="Geneva" charset="0"/>
              </a:rPr>
              <a:t>People from the Negev will occupy the mountains of Esau</a:t>
            </a:r>
            <a:r>
              <a:rPr lang="en-US" b="1" dirty="0">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dirty="0">
                <a:solidFill>
                  <a:srgbClr val="000000"/>
                </a:solidFill>
                <a:latin typeface="Arial" charset="0"/>
                <a:cs typeface="Geneva" charset="0"/>
              </a:rPr>
              <a:t>20</a:t>
            </a:r>
            <a:r>
              <a:rPr lang="en-US" b="1" dirty="0">
                <a:solidFill>
                  <a:srgbClr val="000000"/>
                </a:solidFill>
                <a:latin typeface="Arial" charset="0"/>
                <a:cs typeface="Geneva" charset="0"/>
              </a:rPr>
              <a:t>This company of Israelite exiles who are in Canaan will possess [the land] as far as Zarephath; the exiles from Jerusalem who are in Sepharad will possess the towns of the Negev.</a:t>
            </a:r>
            <a:r>
              <a:rPr lang="mr-IN" b="1" dirty="0">
                <a:solidFill>
                  <a:srgbClr val="000000"/>
                </a:solidFill>
                <a:latin typeface="Arial" charset="0"/>
                <a:cs typeface="Geneva" charset="0"/>
              </a:rPr>
              <a:t>"</a:t>
            </a:r>
            <a:endParaRPr lang="en-US" b="1" dirty="0">
              <a:solidFill>
                <a:srgbClr val="000000"/>
              </a:solidFill>
              <a:latin typeface="Arial" charset="0"/>
              <a:cs typeface="Geneva" charset="0"/>
            </a:endParaRP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Ephraim</a:t>
            </a:r>
          </a:p>
        </p:txBody>
      </p:sp>
      <p:sp>
        <p:nvSpPr>
          <p:cNvPr id="16" name="Text Box 7" descr="Purple mesh"/>
          <p:cNvSpPr txBox="1">
            <a:spLocks noChangeArrowheads="1"/>
          </p:cNvSpPr>
          <p:nvPr/>
        </p:nvSpPr>
        <p:spPr bwMode="auto">
          <a:xfrm>
            <a:off x="2843213" y="2349500"/>
            <a:ext cx="1235075" cy="400050"/>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Gilead</a:t>
            </a:r>
          </a:p>
        </p:txBody>
      </p:sp>
      <p:sp>
        <p:nvSpPr>
          <p:cNvPr id="17"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Benjamin</a:t>
            </a:r>
          </a:p>
        </p:txBody>
      </p:sp>
      <p:sp>
        <p:nvSpPr>
          <p:cNvPr id="18"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Zarephath</a:t>
            </a:r>
          </a:p>
        </p:txBody>
      </p:sp>
      <p:sp>
        <p:nvSpPr>
          <p:cNvPr id="19"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Samaria</a:t>
            </a:r>
          </a:p>
        </p:txBody>
      </p:sp>
    </p:spTree>
    <p:extLst>
      <p:ext uri="{BB962C8B-B14F-4D97-AF65-F5344CB8AC3E}">
        <p14:creationId xmlns:p14="http://schemas.microsoft.com/office/powerpoint/2010/main" val="11086765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left)">
                                      <p:cBhvr>
                                        <p:cTn id="12" dur="500"/>
                                        <p:tgtEl>
                                          <p:spTgt spid="104459"/>
                                        </p:tgtEl>
                                      </p:cBhvr>
                                    </p:animEffect>
                                  </p:childTnLst>
                                </p:cTn>
                              </p:par>
                            </p:childTnLst>
                          </p:cTn>
                        </p:par>
                        <p:par>
                          <p:cTn id="13" fill="hold" nodeType="afterGroup">
                            <p:stCondLst>
                              <p:cond delay="500"/>
                            </p:stCondLst>
                            <p:childTnLst>
                              <p:par>
                                <p:cTn id="14" presetID="18" presetClass="entr" presetSubtype="3"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upRigh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tgtEl>
                                          <p:spTgt spid="1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strips(upRight)">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down)">
                                      <p:cBhvr>
                                        <p:cTn id="57" dur="500"/>
                                        <p:tgtEl>
                                          <p:spTgt spid="19"/>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dissolv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2" grpId="0" animBg="1"/>
      <p:bldP spid="11" grpId="0" animBg="1"/>
      <p:bldP spid="13" grpId="0" animBg="1"/>
      <p:bldP spid="16" grpId="0" animBg="1"/>
      <p:bldP spid="17" grpId="0" animBg="1"/>
      <p:bldP spid="15" grpId="0" animBg="1"/>
      <p:bldP spid="18" grpId="0" animBg="1"/>
      <p:bldP spid="19" grpId="0" animBg="1"/>
      <p:bldP spid="14"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3" name="Group 34"/>
          <p:cNvGrpSpPr>
            <a:grpSpLocks/>
          </p:cNvGrpSpPr>
          <p:nvPr/>
        </p:nvGrpSpPr>
        <p:grpSpPr bwMode="auto">
          <a:xfrm>
            <a:off x="0" y="822325"/>
            <a:ext cx="9144000" cy="6035675"/>
            <a:chOff x="0" y="524"/>
            <a:chExt cx="5760" cy="3802"/>
          </a:xfrm>
        </p:grpSpPr>
        <p:grpSp>
          <p:nvGrpSpPr>
            <p:cNvPr id="146446" name="Group 33"/>
            <p:cNvGrpSpPr>
              <a:grpSpLocks/>
            </p:cNvGrpSpPr>
            <p:nvPr/>
          </p:nvGrpSpPr>
          <p:grpSpPr bwMode="auto">
            <a:xfrm>
              <a:off x="0" y="524"/>
              <a:ext cx="5760" cy="3796"/>
              <a:chOff x="0" y="524"/>
              <a:chExt cx="5760" cy="3796"/>
            </a:xfrm>
          </p:grpSpPr>
          <p:grpSp>
            <p:nvGrpSpPr>
              <p:cNvPr id="146448"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en-US" sz="3200" dirty="0">
                <a:solidFill>
                  <a:srgbClr val="FFFFFF"/>
                </a:solidFill>
                <a:latin typeface="Arial Black" charset="0"/>
              </a:rPr>
              <a:t>Where was </a:t>
            </a:r>
            <a:r>
              <a:rPr lang="en-US" sz="3200" dirty="0" err="1">
                <a:solidFill>
                  <a:srgbClr val="FFFFFF"/>
                </a:solidFill>
                <a:latin typeface="Arial Black" charset="0"/>
              </a:rPr>
              <a:t>Sepharad</a:t>
            </a:r>
            <a:r>
              <a:rPr lang="en-US" sz="3200" dirty="0">
                <a:solidFill>
                  <a:srgbClr val="FFFFFF"/>
                </a:solidFill>
                <a:latin typeface="Arial Black" charset="0"/>
              </a:rPr>
              <a:t> (v. 20)?</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146437"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rgbClr val="FFFFFF"/>
                </a:solidFill>
                <a:latin typeface="Arial" charset="0"/>
                <a:cs typeface="Geneva" charset="0"/>
              </a:rPr>
              <a:t>"</a:t>
            </a:r>
            <a:r>
              <a:rPr lang="en-US" b="1" dirty="0">
                <a:solidFill>
                  <a:srgbClr val="FFFFFF"/>
                </a:solidFill>
                <a:latin typeface="Arial" charset="0"/>
                <a:cs typeface="Geneva" charset="0"/>
              </a:rPr>
              <a:t>…the exiles from Jerusalem who are in Sepharad will possess the towns of the Negev.</a:t>
            </a:r>
            <a:r>
              <a:rPr lang="mr-IN" b="1" dirty="0">
                <a:solidFill>
                  <a:srgbClr val="FFFFFF"/>
                </a:solidFill>
                <a:latin typeface="Arial" charset="0"/>
                <a:cs typeface="Geneva" charset="0"/>
              </a:rPr>
              <a:t>"</a:t>
            </a:r>
            <a:endParaRPr lang="en-US" b="1" dirty="0">
              <a:solidFill>
                <a:srgbClr val="FFFFFF"/>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771775" y="4652963"/>
            <a:ext cx="16192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Hesperides, Libya?</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Spain?</a:t>
            </a: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Media?</a:t>
            </a:r>
          </a:p>
        </p:txBody>
      </p:sp>
      <p:sp>
        <p:nvSpPr>
          <p:cNvPr id="19" name="Text Box 9"/>
          <p:cNvSpPr txBox="1">
            <a:spLocks noChangeArrowheads="1"/>
          </p:cNvSpPr>
          <p:nvPr/>
        </p:nvSpPr>
        <p:spPr bwMode="auto">
          <a:xfrm>
            <a:off x="4643438" y="2781300"/>
            <a:ext cx="20891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Sardis, Asia Minor?</a:t>
            </a:r>
          </a:p>
        </p:txBody>
      </p:sp>
    </p:spTree>
    <p:extLst>
      <p:ext uri="{BB962C8B-B14F-4D97-AF65-F5344CB8AC3E}">
        <p14:creationId xmlns:p14="http://schemas.microsoft.com/office/powerpoint/2010/main" val="2963966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4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848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484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Negev</a:t>
            </a:r>
          </a:p>
        </p:txBody>
      </p:sp>
      <p:sp>
        <p:nvSpPr>
          <p:cNvPr id="148485" name="Rectangle 2"/>
          <p:cNvSpPr>
            <a:spLocks noGrp="1" noChangeArrowheads="1"/>
          </p:cNvSpPr>
          <p:nvPr>
            <p:ph type="title"/>
          </p:nvPr>
        </p:nvSpPr>
        <p:spPr>
          <a:xfrm>
            <a:off x="41042" y="210783"/>
            <a:ext cx="2339975" cy="2016125"/>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 20 </a:t>
            </a:r>
            <a:br>
              <a:rPr lang="en-US" sz="3200" b="1" dirty="0">
                <a:solidFill>
                  <a:srgbClr val="FFFFFF"/>
                </a:solidFill>
                <a:latin typeface="Arial" charset="0"/>
                <a:ea typeface="Geneva" charset="0"/>
              </a:rPr>
            </a:br>
            <a:r>
              <a:rPr lang="en-US" sz="2800" b="1" dirty="0">
                <a:solidFill>
                  <a:srgbClr val="FFFFFF"/>
                </a:solidFill>
                <a:latin typeface="Arial" charset="0"/>
                <a:ea typeface="Geneva" charset="0"/>
              </a:rPr>
              <a:t>NIV84</a:t>
            </a:r>
            <a:r>
              <a:rPr lang="en-US" sz="3200" b="1" dirty="0">
                <a:solidFill>
                  <a:srgbClr val="FFFFFF"/>
                </a:solidFill>
                <a:latin typeface="Arial" charset="0"/>
                <a:ea typeface="Geneva" charset="0"/>
              </a:rPr>
              <a:t>)</a:t>
            </a: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8487" name="Rectangle 2"/>
          <p:cNvSpPr txBox="1">
            <a:spLocks noChangeArrowheads="1"/>
          </p:cNvSpPr>
          <p:nvPr/>
        </p:nvSpPr>
        <p:spPr bwMode="auto">
          <a:xfrm>
            <a:off x="4716463" y="0"/>
            <a:ext cx="38163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b="1" dirty="0">
                <a:solidFill>
                  <a:srgbClr val="000090"/>
                </a:solidFill>
                <a:latin typeface="Arial" charset="0"/>
                <a:cs typeface="Geneva" charset="0"/>
              </a:rPr>
              <a:t>"</a:t>
            </a:r>
            <a:r>
              <a:rPr lang="en-US" b="1" dirty="0">
                <a:solidFill>
                  <a:srgbClr val="000090"/>
                </a:solidFill>
                <a:latin typeface="Arial" charset="0"/>
                <a:cs typeface="Geneva" charset="0"/>
              </a:rPr>
              <a:t>People from the Negev will occupy the mountains of Esau</a:t>
            </a:r>
            <a:r>
              <a:rPr lang="en-US" b="1" dirty="0">
                <a:solidFill>
                  <a:srgbClr val="000000"/>
                </a:solidFill>
                <a:latin typeface="Arial" charset="0"/>
                <a:cs typeface="Geneva" charset="0"/>
              </a:rPr>
              <a:t>, and people from the foothills will possess the land of the Philistines. They will occupy the fields of Ephraim and Samaria, and Benjamin will possess Gilead. </a:t>
            </a:r>
          </a:p>
          <a:p>
            <a:pPr algn="ctr"/>
            <a:r>
              <a:rPr lang="en-US" b="1" baseline="30000" dirty="0">
                <a:solidFill>
                  <a:srgbClr val="000000"/>
                </a:solidFill>
                <a:latin typeface="Arial" charset="0"/>
                <a:cs typeface="Geneva" charset="0"/>
              </a:rPr>
              <a:t>20</a:t>
            </a:r>
            <a:r>
              <a:rPr lang="en-US" b="1" dirty="0">
                <a:solidFill>
                  <a:srgbClr val="000000"/>
                </a:solidFill>
                <a:latin typeface="Arial" charset="0"/>
                <a:cs typeface="Geneva" charset="0"/>
              </a:rPr>
              <a:t>This company of Israelite exiles who are in Canaan will possess [the land] as far as Zarephath</a:t>
            </a:r>
            <a:r>
              <a:rPr lang="en-US" b="1" dirty="0">
                <a:solidFill>
                  <a:srgbClr val="660066"/>
                </a:solidFill>
                <a:latin typeface="Arial" charset="0"/>
                <a:cs typeface="Geneva" charset="0"/>
              </a:rPr>
              <a:t>; the exiles from Jerusalem who are in Sepharad will possess the towns of the Negev.</a:t>
            </a:r>
            <a:r>
              <a:rPr lang="mr-IN" b="1" dirty="0">
                <a:solidFill>
                  <a:srgbClr val="660066"/>
                </a:solidFill>
                <a:latin typeface="Arial" charset="0"/>
                <a:cs typeface="Geneva" charset="0"/>
              </a:rPr>
              <a:t>"</a:t>
            </a:r>
            <a:endParaRPr lang="en-US" b="1" dirty="0">
              <a:solidFill>
                <a:srgbClr val="660066"/>
              </a:solidFill>
              <a:latin typeface="Arial" charset="0"/>
              <a:cs typeface="Geneva"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395003454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05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0531"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50532"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Esau</a:t>
            </a: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Zion</a:t>
            </a:r>
          </a:p>
        </p:txBody>
      </p:sp>
      <p:sp>
        <p:nvSpPr>
          <p:cNvPr id="150535" name="Rectangle 2"/>
          <p:cNvSpPr>
            <a:spLocks noGrp="1" noChangeArrowheads="1"/>
          </p:cNvSpPr>
          <p:nvPr>
            <p:ph type="title"/>
          </p:nvPr>
        </p:nvSpPr>
        <p:spPr>
          <a:xfrm>
            <a:off x="0" y="0"/>
            <a:ext cx="4716463" cy="1052513"/>
          </a:xfrm>
          <a:solidFill>
            <a:schemeClr val="bg2"/>
          </a:solidFill>
        </p:spPr>
        <p:txBody>
          <a:bodyPr/>
          <a:lstStyle/>
          <a:p>
            <a:pPr eaLnBrk="1" hangingPunct="1"/>
            <a:r>
              <a:rPr lang="en-US" sz="3200" b="1" dirty="0">
                <a:solidFill>
                  <a:srgbClr val="FFFFFF"/>
                </a:solidFill>
                <a:latin typeface="Arial" charset="0"/>
                <a:ea typeface="Geneva" charset="0"/>
              </a:rPr>
              <a:t>God</a:t>
            </a:r>
            <a:r>
              <a:rPr lang="mr-IN" sz="3200" b="1" dirty="0">
                <a:solidFill>
                  <a:srgbClr val="FFFFFF"/>
                </a:solidFill>
                <a:latin typeface="Arial" charset="0"/>
                <a:ea typeface="Geneva" charset="0"/>
              </a:rPr>
              <a:t>'</a:t>
            </a:r>
            <a:r>
              <a:rPr lang="en-US" sz="3200" b="1" dirty="0">
                <a:solidFill>
                  <a:srgbClr val="FFFFFF"/>
                </a:solidFill>
                <a:latin typeface="Arial" charset="0"/>
                <a:ea typeface="Geneva" charset="0"/>
              </a:rPr>
              <a:t>s Promise </a:t>
            </a:r>
            <a:br>
              <a:rPr lang="en-US" sz="3200" b="1" dirty="0">
                <a:solidFill>
                  <a:srgbClr val="FFFFFF"/>
                </a:solidFill>
                <a:latin typeface="Arial" charset="0"/>
                <a:ea typeface="Geneva" charset="0"/>
              </a:rPr>
            </a:br>
            <a:r>
              <a:rPr lang="en-US" sz="3200" b="1" dirty="0">
                <a:solidFill>
                  <a:srgbClr val="FFFFFF"/>
                </a:solidFill>
                <a:latin typeface="Arial" charset="0"/>
                <a:ea typeface="Geneva" charset="0"/>
              </a:rPr>
              <a:t>(v. 21 </a:t>
            </a:r>
            <a:r>
              <a:rPr lang="en-US" sz="2800" b="1" dirty="0">
                <a:solidFill>
                  <a:srgbClr val="FFFFFF"/>
                </a:solidFill>
                <a:latin typeface="Arial" charset="0"/>
                <a:ea typeface="Geneva" charset="0"/>
              </a:rPr>
              <a:t>NIV84</a:t>
            </a:r>
            <a:r>
              <a:rPr lang="en-US" sz="3200" b="1" dirty="0">
                <a:solidFill>
                  <a:srgbClr val="FFFFFF"/>
                </a:solidFill>
                <a:latin typeface="Arial" charset="0"/>
                <a:ea typeface="Geneva" charset="0"/>
              </a:rPr>
              <a:t>)</a:t>
            </a:r>
          </a:p>
        </p:txBody>
      </p:sp>
      <p:sp>
        <p:nvSpPr>
          <p:cNvPr id="150536"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mr-IN" sz="3200" b="1" dirty="0">
                <a:solidFill>
                  <a:srgbClr val="000000"/>
                </a:solidFill>
                <a:latin typeface="Arial" charset="0"/>
                <a:cs typeface="Geneva" charset="0"/>
              </a:rPr>
              <a:t>"</a:t>
            </a:r>
            <a:r>
              <a:rPr lang="en-US" sz="3200" b="1" dirty="0">
                <a:solidFill>
                  <a:srgbClr val="000000"/>
                </a:solidFill>
                <a:latin typeface="Arial" charset="0"/>
                <a:cs typeface="Geneva" charset="0"/>
              </a:rPr>
              <a:t>Deliverers will go up on Mount Zion to govern the mountains of Esau.  And the kingdom will be the L</a:t>
            </a:r>
            <a:r>
              <a:rPr lang="en-US" sz="2800" b="1" dirty="0">
                <a:solidFill>
                  <a:srgbClr val="000000"/>
                </a:solidFill>
                <a:latin typeface="Arial" charset="0"/>
                <a:cs typeface="Geneva" charset="0"/>
              </a:rPr>
              <a:t>ORD</a:t>
            </a:r>
            <a:r>
              <a:rPr lang="mr-IN" sz="3200" b="1" dirty="0">
                <a:solidFill>
                  <a:srgbClr val="000000"/>
                </a:solidFill>
                <a:latin typeface="Arial" charset="0"/>
                <a:cs typeface="Geneva" charset="0"/>
              </a:rPr>
              <a:t>'</a:t>
            </a:r>
            <a:r>
              <a:rPr lang="en-US" sz="3200" b="1" dirty="0">
                <a:solidFill>
                  <a:srgbClr val="000000"/>
                </a:solidFill>
                <a:latin typeface="Arial" charset="0"/>
                <a:cs typeface="Geneva" charset="0"/>
              </a:rPr>
              <a:t>s.</a:t>
            </a:r>
            <a:r>
              <a:rPr lang="mr-IN" sz="3200" b="1" dirty="0">
                <a:solidFill>
                  <a:srgbClr val="000000"/>
                </a:solidFill>
                <a:latin typeface="Arial" charset="0"/>
                <a:cs typeface="Geneva" charset="0"/>
              </a:rPr>
              <a:t>"</a:t>
            </a:r>
            <a:endParaRPr lang="en-US" sz="3200" b="1" dirty="0">
              <a:solidFill>
                <a:srgbClr val="000000"/>
              </a:solidFill>
              <a:latin typeface="Arial" charset="0"/>
              <a:cs typeface="Geneva" charset="0"/>
            </a:endParaRP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26828273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eaLnBrk="0" hangingPunct="0">
              <a:spcBef>
                <a:spcPct val="20000"/>
              </a:spcBef>
              <a:spcAft>
                <a:spcPts val="0"/>
              </a:spcAft>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endParaRPr lang="en-US">
              <a:solidFill>
                <a:srgbClr val="FFFFFF"/>
              </a:solidFill>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a:defRPr/>
            </a:pPr>
            <a:endParaRPr lang="en-US">
              <a:solidFill>
                <a:srgbClr val="FFFFFF"/>
              </a:solidFill>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dirty="0">
                <a:solidFill>
                  <a:srgbClr val="FFFFFF"/>
                </a:solidFill>
                <a:effectLst>
                  <a:outerShdw blurRad="38100" dist="38100" dir="2700000" algn="tl">
                    <a:srgbClr val="000000"/>
                  </a:outerShdw>
                </a:effectLst>
                <a:latin typeface="Kosher-Normal"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Satan begins rule as god of this world (Gen. 3:15; </a:t>
            </a:r>
          </a:p>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eaLnBrk="0" hangingPunct="0">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endParaRPr lang="en-US">
              <a:solidFill>
                <a:srgbClr val="FFFFFF"/>
              </a:solidFill>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endParaRPr lang="en-US">
              <a:solidFill>
                <a:srgbClr val="FFFFFF"/>
              </a:solidFill>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endParaRPr lang="en-US">
              <a:solidFill>
                <a:srgbClr val="FFFFFF"/>
              </a:solidFill>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dirty="0">
                <a:solidFill>
                  <a:srgbClr val="FFFFFF"/>
                </a:solidFill>
                <a:effectLst>
                  <a:outerShdw blurRad="38100" dist="38100" dir="2700000" algn="tl">
                    <a:srgbClr val="000000"/>
                  </a:outerShdw>
                </a:effectLst>
                <a:latin typeface="Kosher-Normal"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a:defRPr/>
            </a:pPr>
            <a:endParaRPr lang="en-US">
              <a:solidFill>
                <a:srgbClr val="FFFFFF"/>
              </a:solidFill>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a:solidFill>
                  <a:srgbClr val="FFFFFF"/>
                </a:solidFill>
                <a:effectLst>
                  <a:outerShdw blurRad="38100" dist="38100" dir="2700000" algn="tl">
                    <a:srgbClr val="000000"/>
                  </a:outerShdw>
                </a:effectLst>
                <a:latin typeface="Kosher-Normal"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eaLnBrk="0" hangingPunct="0">
              <a:defRPr/>
            </a:pPr>
            <a:r>
              <a:rPr lang="en-US" sz="1800" b="1">
                <a:solidFill>
                  <a:srgbClr val="FFFFFF"/>
                </a:solidFill>
                <a:effectLst>
                  <a:outerShdw blurRad="38100" dist="38100" dir="2700000" algn="tl">
                    <a:srgbClr val="000000"/>
                  </a:outerShdw>
                </a:effectLst>
                <a:latin typeface="Kosher-Normal"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1800" dirty="0">
                <a:solidFill>
                  <a:srgbClr val="FFFFFF"/>
                </a:solidFill>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God covenants with Abraham to reestablish man</a:t>
            </a:r>
            <a:r>
              <a:rPr lang="fr-FR"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eaLnBrk="0" hangingPunct="0">
              <a:defRPr/>
            </a:pPr>
            <a:r>
              <a:rPr lang="en-US" sz="1200" b="1">
                <a:solidFill>
                  <a:srgbClr val="FFA040"/>
                </a:solidFill>
                <a:effectLst>
                  <a:outerShdw blurRad="38100" dist="38100" dir="2700000" algn="tl">
                    <a:srgbClr val="000000"/>
                  </a:outerShdw>
                </a:effectLst>
                <a:latin typeface="Arial"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eaLnBrk="0" hangingPunct="0"/>
            <a:endParaRPr lang="en-US" sz="1000">
              <a:solidFill>
                <a:srgbClr val="FFFFFF"/>
              </a:solidFill>
              <a:latin typeface="Arial"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800" b="1">
                <a:solidFill>
                  <a:srgbClr val="FFFFFF"/>
                </a:solidFill>
                <a:latin typeface="Arial" pitchFamily="24" charset="0"/>
                <a:ea typeface="ＭＳ Ｐゴシック" charset="-128"/>
                <a:cs typeface="ＭＳ Ｐゴシック" charset="-128"/>
              </a:rPr>
              <a:t>Jeremiah 31:31-34 promises:</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800" b="1" dirty="0">
                <a:solidFill>
                  <a:srgbClr val="FFFFFF"/>
                </a:solidFill>
                <a:latin typeface="Arial" pitchFamily="24" charset="0"/>
                <a:ea typeface="ＭＳ Ｐゴシック" charset="-128"/>
                <a:cs typeface="ＭＳ Ｐゴシック" charset="-128"/>
              </a:rPr>
              <a:t>2 Samuel 7:12-16 promises:</a:t>
            </a:r>
          </a:p>
          <a:p>
            <a:pPr eaLnBrk="0" hangingPunct="0">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eaLnBrk="0" hangingPunct="0">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eaLnBrk="0" hangingPunct="0">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eaLnBrk="0" hangingPunct="0">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800" b="1">
                <a:solidFill>
                  <a:srgbClr val="FFFFFF"/>
                </a:solidFill>
                <a:latin typeface="Arial" pitchFamily="24" charset="0"/>
                <a:ea typeface="ＭＳ Ｐゴシック" charset="-128"/>
                <a:cs typeface="ＭＳ Ｐゴシック" charset="-128"/>
              </a:rPr>
              <a:t>Genesis 15:18 (cf. Deut. 30:1-10) promises:</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eaLnBrk="0" hangingPunct="0">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Israel rejects Messiah</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effectLst>
                  <a:outerShdw blurRad="38100" dist="38100" dir="2700000" algn="tl">
                    <a:srgbClr val="000000"/>
                  </a:outerShdw>
                </a:effectLst>
                <a:latin typeface="Arial" charset="0"/>
                <a:cs typeface="Arial" charset="0"/>
              </a:rPr>
              <a:t>Christ subdues Israel</a:t>
            </a:r>
            <a:r>
              <a:rPr lang="fr-FR" altLang="ja-JP" sz="800" b="1" dirty="0">
                <a:solidFill>
                  <a:srgbClr val="FFFFFF"/>
                </a:solidFill>
                <a:effectLst>
                  <a:outerShdw blurRad="38100" dist="38100" dir="2700000" algn="tl">
                    <a:srgbClr val="000000"/>
                  </a:outerShdw>
                </a:effectLst>
                <a:latin typeface="Arial" charset="0"/>
                <a:cs typeface="Arial" charset="0"/>
              </a:rPr>
              <a:t>'</a:t>
            </a:r>
            <a:r>
              <a:rPr lang="en-US" sz="800" b="1" dirty="0">
                <a:solidFill>
                  <a:srgbClr val="FFFFFF"/>
                </a:solidFill>
                <a:effectLst>
                  <a:outerShdw blurRad="38100" dist="38100" dir="2700000" algn="tl">
                    <a:srgbClr val="000000"/>
                  </a:outerShdw>
                </a:effectLst>
                <a:latin typeface="Arial"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endParaRPr lang="en-US">
              <a:solidFill>
                <a:srgbClr val="FFFFFF"/>
              </a:solidFill>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eaLnBrk="0" hangingPunct="0">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eaLnBrk="0" hangingPunct="0">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latin typeface="Arial" pitchFamily="24" charset="0"/>
                <a:ea typeface="ＭＳ Ｐゴシック" charset="-128"/>
                <a:cs typeface="ＭＳ Ｐゴシック" charset="-128"/>
              </a:rPr>
              <a:t>New Jerusalem</a:t>
            </a:r>
          </a:p>
          <a:p>
            <a:pPr algn="ctr" eaLnBrk="0" hangingPunct="0">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eaLnBrk="0" hangingPunct="0">
              <a:defRPr/>
            </a:pPr>
            <a:r>
              <a:rPr lang="en-US" sz="800" b="1" dirty="0">
                <a:solidFill>
                  <a:srgbClr val="000000"/>
                </a:solidFill>
                <a:latin typeface="Arial" pitchFamily="24" charset="0"/>
                <a:ea typeface="ＭＳ Ｐゴシック" charset="-128"/>
                <a:cs typeface="ＭＳ Ｐゴシック" charset="-128"/>
              </a:rPr>
              <a:t>(Isa. 11) </a:t>
            </a:r>
          </a:p>
          <a:p>
            <a:pPr algn="ctr" eaLnBrk="0" hangingPunct="0">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a:solidFill>
                  <a:srgbClr val="FFFFFF"/>
                </a:solidFill>
                <a:effectLst>
                  <a:outerShdw blurRad="38100" dist="38100" dir="2700000" algn="tl">
                    <a:srgbClr val="000000"/>
                  </a:outerShdw>
                </a:effectLst>
                <a:latin typeface="Arial"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eaLnBrk="0" hangingPunct="0">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a:defRPr/>
              </a:pPr>
              <a:endParaRPr lang="en-US">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endParaRPr lang="en-US">
                <a:solidFill>
                  <a:srgbClr val="FFFFFF"/>
                </a:solidFill>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endParaRPr lang="en-US">
                <a:solidFill>
                  <a:srgbClr val="FFFFFF"/>
                </a:solidFill>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1000" b="1" dirty="0">
                <a:solidFill>
                  <a:srgbClr val="FFFFFF"/>
                </a:solidFill>
                <a:effectLst>
                  <a:outerShdw blurRad="38100" dist="38100" dir="2700000" algn="tl">
                    <a:srgbClr val="000000"/>
                  </a:outerShdw>
                </a:effectLst>
                <a:latin typeface="Arial" charset="0"/>
                <a:cs typeface="Arial" charset="0"/>
              </a:rPr>
              <a:t>Scripture has a dual kingdom-covenant theme.  Israel</a:t>
            </a:r>
            <a:r>
              <a:rPr lang="fr-FR" sz="1000" b="1" dirty="0">
                <a:solidFill>
                  <a:srgbClr val="FFFFFF"/>
                </a:solidFill>
                <a:effectLst>
                  <a:outerShdw blurRad="38100" dist="38100" dir="2700000" algn="tl">
                    <a:srgbClr val="000000"/>
                  </a:outerShdw>
                </a:effectLst>
                <a:latin typeface="Arial" charset="0"/>
                <a:cs typeface="Arial" charset="0"/>
              </a:rPr>
              <a:t>'</a:t>
            </a:r>
            <a:r>
              <a:rPr lang="en-US" sz="1000" b="1" dirty="0">
                <a:solidFill>
                  <a:srgbClr val="FFFFFF"/>
                </a:solidFill>
                <a:effectLst>
                  <a:outerShdw blurRad="38100" dist="38100" dir="2700000" algn="tl">
                    <a:srgbClr val="000000"/>
                  </a:outerShdw>
                </a:effectLst>
                <a:latin typeface="Arial"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eaLnBrk="0" hangingPunct="0">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eaLnBrk="0" hangingPunct="0">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700" b="1" i="1" dirty="0">
                <a:solidFill>
                  <a:srgbClr val="FFFFFF"/>
                </a:solidFill>
                <a:latin typeface="Arial" pitchFamily="24" charset="0"/>
                <a:ea typeface="ＭＳ Ｐゴシック" charset="-128"/>
                <a:cs typeface="ＭＳ Ｐゴシック" charset="-128"/>
              </a:rPr>
              <a:t>Eighth Edition</a:t>
            </a:r>
          </a:p>
          <a:p>
            <a:pPr eaLnBrk="0" hangingPunct="0">
              <a:defRPr/>
            </a:pPr>
            <a:r>
              <a:rPr lang="en-US" sz="7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eaLnBrk="0" hangingPunct="0"/>
              <a:endParaRPr lang="en-US" sz="1000">
                <a:solidFill>
                  <a:srgbClr val="FFFFFF"/>
                </a:solidFill>
                <a:latin typeface="Arial"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endParaRPr lang="en-US">
                <a:solidFill>
                  <a:srgbClr val="FFFFFF"/>
                </a:solidFill>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sz="1000">
                <a:solidFill>
                  <a:srgbClr val="FFFFFF"/>
                </a:solidFill>
                <a:latin typeface="Arial"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latin typeface="Arial"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solidFill>
                    <a:srgbClr val="FFFFFF"/>
                  </a:solidFill>
                  <a:latin typeface="Arial"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eaLnBrk="0" hangingPunct="0">
              <a:defRPr/>
            </a:pPr>
            <a:r>
              <a:rPr lang="en-US" sz="800" b="1">
                <a:solidFill>
                  <a:srgbClr val="000000"/>
                </a:solidFill>
                <a:latin typeface="Arial" pitchFamily="24" charset="0"/>
                <a:ea typeface="ＭＳ Ｐゴシック" charset="-128"/>
                <a:cs typeface="ＭＳ Ｐゴシック" charset="-128"/>
              </a:rPr>
              <a:t>All </a:t>
            </a:r>
          </a:p>
          <a:p>
            <a:pPr algn="ctr" eaLnBrk="0" hangingPunct="0">
              <a:defRPr/>
            </a:pPr>
            <a:r>
              <a:rPr lang="en-US" sz="800" b="1">
                <a:solidFill>
                  <a:srgbClr val="000000"/>
                </a:solidFill>
                <a:latin typeface="Arial" pitchFamily="24" charset="0"/>
                <a:ea typeface="ＭＳ Ｐゴシック" charset="-128"/>
                <a:cs typeface="ＭＳ Ｐゴシック" charset="-128"/>
              </a:rPr>
              <a:t>things made new! </a:t>
            </a:r>
          </a:p>
          <a:p>
            <a:pPr algn="ctr" eaLnBrk="0" hangingPunct="0">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eaLnBrk="0" hangingPunct="0">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eaLnBrk="0" hangingPunct="0">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eaLnBrk="0" hangingPunct="0">
              <a:defRPr/>
            </a:pPr>
            <a:r>
              <a:rPr lang="en-US" sz="900" b="1" dirty="0">
                <a:solidFill>
                  <a:srgbClr val="FFFFFF"/>
                </a:solidFill>
                <a:effectLst>
                  <a:outerShdw blurRad="38100" dist="38100" dir="2700000" algn="tl">
                    <a:srgbClr val="000000"/>
                  </a:outerShdw>
                </a:effectLst>
                <a:latin typeface="Arial"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eaLnBrk="0" hangingPunct="0">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rPr>
              <a:t>22 &amp;</a:t>
            </a:r>
          </a:p>
          <a:p>
            <a:pPr algn="ctr" eaLnBrk="0" hangingPunct="0">
              <a:defRPr/>
            </a:pPr>
            <a:r>
              <a:rPr lang="en-US" b="1" dirty="0">
                <a:solidFill>
                  <a:srgbClr val="FFFFFF"/>
                </a:solidFill>
                <a:latin typeface="Arial" pitchFamily="-111" charset="0"/>
              </a:rPr>
              <a:t>337</a:t>
            </a:r>
          </a:p>
        </p:txBody>
      </p:sp>
    </p:spTree>
    <p:extLst>
      <p:ext uri="{BB962C8B-B14F-4D97-AF65-F5344CB8AC3E}">
        <p14:creationId xmlns:p14="http://schemas.microsoft.com/office/powerpoint/2010/main" val="30053420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1545116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41220969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en-US" sz="4800" dirty="0">
                <a:solidFill>
                  <a:schemeClr val="bg1"/>
                </a:solidFill>
                <a:latin typeface="Arial" charset="0"/>
                <a:ea typeface="Osaka" charset="0"/>
                <a:cs typeface="Arial" charset="0"/>
              </a:rPr>
              <a:t>II. </a:t>
            </a:r>
            <a:r>
              <a:rPr lang="en-US" sz="4800"/>
              <a:t>God </a:t>
            </a:r>
            <a:r>
              <a:rPr lang="en-US" sz="4800">
                <a:solidFill>
                  <a:srgbClr val="FFFF00"/>
                </a:solidFill>
              </a:rPr>
              <a:t>blesses</a:t>
            </a:r>
            <a:r>
              <a:rPr lang="en-US" sz="4800"/>
              <a:t> the </a:t>
            </a:r>
            <a:r>
              <a:rPr lang="en-US" sz="4800">
                <a:solidFill>
                  <a:srgbClr val="FFFFFF"/>
                </a:solidFill>
              </a:rPr>
              <a:t>humble</a:t>
            </a:r>
            <a:r>
              <a:rPr lang="en-US" sz="4800"/>
              <a:t>.</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Obadiah 15-21</a:t>
            </a:r>
          </a:p>
        </p:txBody>
      </p:sp>
    </p:spTree>
    <p:extLst>
      <p:ext uri="{BB962C8B-B14F-4D97-AF65-F5344CB8AC3E}">
        <p14:creationId xmlns:p14="http://schemas.microsoft.com/office/powerpoint/2010/main" val="37961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—Main Idea of Obadiah—</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 </a:t>
            </a:r>
            <a:r>
              <a:rPr lang="en-US" sz="5400" b="1" dirty="0">
                <a:solidFill>
                  <a:srgbClr val="FFFF00"/>
                </a:solidFill>
                <a:effectLst>
                  <a:glow rad="127000">
                    <a:srgbClr val="000000"/>
                  </a:glow>
                </a:effectLst>
                <a:latin typeface="Arial" charset="0"/>
                <a:ea typeface="ＭＳ Ｐゴシック" charset="0"/>
                <a:cs typeface="ＭＳ Ｐゴシック" charset="0"/>
              </a:rPr>
              <a:t>humbles</a:t>
            </a:r>
            <a:r>
              <a:rPr lang="en-US" sz="5400" b="1" dirty="0">
                <a:solidFill>
                  <a:srgbClr val="FFFFFF"/>
                </a:solidFill>
                <a:effectLst>
                  <a:glow rad="127000">
                    <a:srgbClr val="000000"/>
                  </a:glow>
                </a:effectLst>
                <a:latin typeface="Arial" charset="0"/>
                <a:ea typeface="ＭＳ Ｐゴシック" charset="0"/>
                <a:cs typeface="ＭＳ Ｐゴシック" charset="0"/>
              </a:rPr>
              <a:t> the proud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but </a:t>
            </a:r>
            <a:r>
              <a:rPr lang="en-US" sz="5400" b="1" dirty="0">
                <a:solidFill>
                  <a:srgbClr val="FFFF00"/>
                </a:solidFill>
                <a:effectLst>
                  <a:glow rad="127000">
                    <a:srgbClr val="000000"/>
                  </a:glow>
                </a:effectLst>
                <a:latin typeface="Arial" charset="0"/>
                <a:ea typeface="ＭＳ Ｐゴシック" charset="0"/>
                <a:cs typeface="ＭＳ Ｐゴシック" charset="0"/>
              </a:rPr>
              <a:t>exalts</a:t>
            </a:r>
            <a:r>
              <a:rPr lang="en-US" sz="5400" b="1" dirty="0">
                <a:solidFill>
                  <a:srgbClr val="FFFFFF"/>
                </a:solidFill>
                <a:effectLst>
                  <a:glow rad="127000">
                    <a:srgbClr val="000000"/>
                  </a:glow>
                </a:effectLst>
                <a:latin typeface="Arial" charset="0"/>
                <a:ea typeface="ＭＳ Ｐゴシック" charset="0"/>
                <a:cs typeface="ＭＳ Ｐゴシック" charset="0"/>
              </a:rPr>
              <a:t> the humble </a:t>
            </a:r>
          </a:p>
        </p:txBody>
      </p:sp>
    </p:spTree>
    <p:extLst>
      <p:ext uri="{BB962C8B-B14F-4D97-AF65-F5344CB8AC3E}">
        <p14:creationId xmlns:p14="http://schemas.microsoft.com/office/powerpoint/2010/main" val="928606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99992" y="254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en-US" sz="4800" dirty="0">
                <a:solidFill>
                  <a:schemeClr val="bg1"/>
                </a:solidFill>
                <a:latin typeface="Arial" charset="0"/>
                <a:ea typeface="Osaka" charset="0"/>
                <a:cs typeface="Arial" charset="0"/>
              </a:rPr>
              <a:t>II. </a:t>
            </a:r>
            <a:r>
              <a:rPr lang="en-US" sz="4800"/>
              <a:t>God </a:t>
            </a:r>
            <a:r>
              <a:rPr lang="en-US" sz="4800">
                <a:solidFill>
                  <a:srgbClr val="FFFF00"/>
                </a:solidFill>
              </a:rPr>
              <a:t>blesses</a:t>
            </a:r>
            <a:r>
              <a:rPr lang="en-US" sz="4800"/>
              <a:t> the </a:t>
            </a:r>
            <a:r>
              <a:rPr lang="en-US" sz="4800">
                <a:solidFill>
                  <a:srgbClr val="FFFFFF"/>
                </a:solidFill>
              </a:rPr>
              <a:t>humble</a:t>
            </a:r>
            <a:r>
              <a:rPr lang="en-US" sz="4800"/>
              <a:t>.</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572000" cy="1862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Obadiah 15-21</a:t>
            </a:r>
          </a:p>
        </p:txBody>
      </p:sp>
    </p:spTree>
    <p:extLst>
      <p:ext uri="{BB962C8B-B14F-4D97-AF65-F5344CB8AC3E}">
        <p14:creationId xmlns:p14="http://schemas.microsoft.com/office/powerpoint/2010/main" val="190257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en-US" b="1">
                <a:solidFill>
                  <a:srgbClr val="996633"/>
                </a:solidFill>
                <a:latin typeface="Arial" charset="0"/>
                <a:ea typeface="Geneva" charset="0"/>
                <a:cs typeface="Geneva" charset="0"/>
              </a:rPr>
              <a:t>Calls to Humility</a:t>
            </a: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en-US" sz="3200" b="1" dirty="0">
                <a:latin typeface="Arial" charset="0"/>
                <a:ea typeface="Geneva" charset="0"/>
                <a:cs typeface="Geneva" charset="0"/>
              </a:rPr>
              <a:t>God judges the prideful who try to destroy his people.</a:t>
            </a:r>
          </a:p>
          <a:p>
            <a:pPr eaLnBrk="1" hangingPunct="1"/>
            <a:r>
              <a:rPr lang="en-US" sz="3200" b="1" dirty="0">
                <a:solidFill>
                  <a:srgbClr val="FF3300"/>
                </a:solidFill>
                <a:latin typeface="Arial" charset="0"/>
                <a:ea typeface="Geneva" charset="0"/>
                <a:cs typeface="Geneva" charset="0"/>
              </a:rPr>
              <a:t>God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does unto you</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as you have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done unto others</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(v. 15).</a:t>
            </a:r>
          </a:p>
          <a:p>
            <a:pPr eaLnBrk="1" hangingPunct="1"/>
            <a:r>
              <a:rPr lang="en-US" sz="3200" b="1" dirty="0">
                <a:latin typeface="Arial" charset="0"/>
                <a:ea typeface="Geneva" charset="0"/>
                <a:cs typeface="Geneva" charset="0"/>
              </a:rPr>
              <a:t>The eventual and final fate of Edom is the fate of all the wicked – death.</a:t>
            </a:r>
          </a:p>
          <a:p>
            <a:pPr eaLnBrk="1" hangingPunct="1"/>
            <a:r>
              <a:rPr lang="en-US" sz="3200" b="1" dirty="0">
                <a:solidFill>
                  <a:srgbClr val="FF3300"/>
                </a:solidFill>
                <a:latin typeface="Arial" charset="0"/>
                <a:ea typeface="Geneva" charset="0"/>
                <a:cs typeface="Geneva" charset="0"/>
              </a:rPr>
              <a:t>The eventual and final reward of God</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s people is life abundant.</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594</a:t>
            </a:r>
          </a:p>
        </p:txBody>
      </p:sp>
    </p:spTree>
    <p:extLst>
      <p:ext uri="{BB962C8B-B14F-4D97-AF65-F5344CB8AC3E}">
        <p14:creationId xmlns:p14="http://schemas.microsoft.com/office/powerpoint/2010/main" val="2340556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en-US" sz="3600" b="1" i="1" dirty="0">
                <a:solidFill>
                  <a:srgbClr val="FFFFFF"/>
                </a:solidFill>
                <a:latin typeface="Arial"/>
                <a:cs typeface="Arial"/>
              </a:rPr>
              <a:t>The L</a:t>
            </a:r>
            <a:r>
              <a:rPr lang="en-US" sz="2800" b="1" i="1" dirty="0">
                <a:solidFill>
                  <a:srgbClr val="FFFFFF"/>
                </a:solidFill>
                <a:latin typeface="Arial"/>
                <a:cs typeface="Arial"/>
              </a:rPr>
              <a:t>ORD</a:t>
            </a:r>
            <a:r>
              <a:rPr lang="en-US" sz="3600" b="1" i="1" dirty="0">
                <a:solidFill>
                  <a:srgbClr val="FFFFFF"/>
                </a:solidFill>
                <a:latin typeface="Arial"/>
                <a:cs typeface="Arial"/>
              </a:rPr>
              <a:t> Almighty has a day in store for all the proud and lofty, for all that is exalted (and they will be humbled).</a:t>
            </a:r>
            <a:r>
              <a:rPr lang="mr-IN"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a:solidFill>
                  <a:srgbClr val="FFFFFF"/>
                </a:solidFill>
                <a:latin typeface="Arial"/>
                <a:cs typeface="Arial"/>
              </a:rPr>
              <a:t>Isaiah 2:12 (NIV)</a:t>
            </a:r>
            <a:endParaRPr lang="en-US" sz="3200" b="1">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7032093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mr-IN" sz="4000" b="1" i="1" dirty="0">
                <a:solidFill>
                  <a:srgbClr val="FFFFFF"/>
                </a:solidFill>
                <a:latin typeface="Arial"/>
                <a:cs typeface="Arial"/>
              </a:rPr>
              <a:t>"</a:t>
            </a:r>
            <a:r>
              <a:rPr lang="en-US" sz="4000" b="1" i="1" dirty="0">
                <a:solidFill>
                  <a:srgbClr val="FFFFFF"/>
                </a:solidFill>
                <a:latin typeface="Arial"/>
                <a:cs typeface="Arial"/>
              </a:rPr>
              <a:t>For whoever exalts himself </a:t>
            </a:r>
            <a:br>
              <a:rPr lang="en-US" sz="4000" b="1" i="1" dirty="0">
                <a:solidFill>
                  <a:srgbClr val="FFFFFF"/>
                </a:solidFill>
                <a:latin typeface="Arial"/>
                <a:cs typeface="Arial"/>
              </a:rPr>
            </a:br>
            <a:r>
              <a:rPr lang="en-US" sz="4000" b="1" i="1" dirty="0">
                <a:solidFill>
                  <a:srgbClr val="FFFFFF"/>
                </a:solidFill>
                <a:latin typeface="Arial"/>
                <a:cs typeface="Arial"/>
              </a:rPr>
              <a:t>will be humbled</a:t>
            </a: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a:solidFill>
                  <a:srgbClr val="FFFFFF"/>
                </a:solidFill>
                <a:latin typeface="Arial"/>
                <a:cs typeface="Arial"/>
              </a:rPr>
              <a:t>Matthew 23:12 (NIV)</a:t>
            </a:r>
            <a:endParaRPr lang="en-US" sz="3200" b="1">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en-US" sz="4000" b="1" i="1" dirty="0">
                <a:solidFill>
                  <a:srgbClr val="FFFFFF"/>
                </a:solidFill>
                <a:latin typeface="Arial"/>
                <a:cs typeface="Arial"/>
              </a:rPr>
              <a:t>and whoever humbles himself </a:t>
            </a:r>
            <a:br>
              <a:rPr lang="en-US" sz="4000" b="1" i="1" dirty="0">
                <a:solidFill>
                  <a:srgbClr val="FFFFFF"/>
                </a:solidFill>
                <a:latin typeface="Arial"/>
                <a:cs typeface="Arial"/>
              </a:rPr>
            </a:br>
            <a:r>
              <a:rPr lang="en-US" sz="4000" b="1" i="1" dirty="0">
                <a:solidFill>
                  <a:srgbClr val="FFFFFF"/>
                </a:solidFill>
                <a:latin typeface="Arial"/>
                <a:cs typeface="Arial"/>
              </a:rPr>
              <a:t>will be exalted.</a:t>
            </a:r>
            <a:r>
              <a:rPr lang="mr-IN" sz="4000" b="1" i="1" dirty="0">
                <a:solidFill>
                  <a:srgbClr val="FFFFFF"/>
                </a:solidFill>
                <a:latin typeface="Arial"/>
                <a:cs typeface="Arial"/>
              </a:rPr>
              <a:t>"</a:t>
            </a:r>
            <a:r>
              <a:rPr lang="en-US" sz="4000" b="1" i="1" dirty="0">
                <a:solidFill>
                  <a:srgbClr val="FFFFFF"/>
                </a:solidFill>
                <a:latin typeface="Arial"/>
                <a:cs typeface="Arial"/>
              </a:rPr>
              <a:t> </a:t>
            </a:r>
          </a:p>
        </p:txBody>
      </p:sp>
    </p:spTree>
    <p:extLst>
      <p:ext uri="{BB962C8B-B14F-4D97-AF65-F5344CB8AC3E}">
        <p14:creationId xmlns:p14="http://schemas.microsoft.com/office/powerpoint/2010/main" val="37392945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mr-IN"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But he gives us more grace. </a:t>
            </a:r>
          </a:p>
          <a:p>
            <a:pPr>
              <a:defRPr/>
            </a:pPr>
            <a:r>
              <a:rPr lang="en-US" sz="4000" b="1" i="1" dirty="0">
                <a:solidFill>
                  <a:srgbClr val="FFFFFF"/>
                </a:solidFill>
                <a:effectLst>
                  <a:glow rad="228600">
                    <a:srgbClr val="000000"/>
                  </a:glow>
                </a:effectLst>
                <a:cs typeface="Arial" charset="0"/>
              </a:rPr>
              <a:t>That is why Scripture says: </a:t>
            </a:r>
            <a:br>
              <a:rPr lang="en-US" sz="4000" b="1" i="1" dirty="0">
                <a:solidFill>
                  <a:srgbClr val="FFFFFF"/>
                </a:solidFill>
                <a:effectLst>
                  <a:glow rad="228600">
                    <a:srgbClr val="000000"/>
                  </a:glow>
                </a:effectLst>
                <a:cs typeface="Arial" charset="0"/>
              </a:rPr>
            </a:br>
            <a:r>
              <a:rPr lang="mr-IN"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God opposes the proud but gives grace to the humble.</a:t>
            </a:r>
            <a:r>
              <a:rPr lang="mr-IN" sz="4000" b="1" i="1" dirty="0">
                <a:solidFill>
                  <a:srgbClr val="FFFFFF"/>
                </a:solidFill>
                <a:effectLst>
                  <a:glow rad="228600">
                    <a:srgbClr val="000000"/>
                  </a:glow>
                </a:effectLst>
                <a:cs typeface="Arial" charset="0"/>
              </a:rPr>
              <a:t>'</a:t>
            </a:r>
            <a:r>
              <a:rPr lang="mr-IN" altLang="ja-JP"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a:solidFill>
                  <a:srgbClr val="FFFFFF"/>
                </a:solidFill>
              </a:rPr>
              <a:t>James 4:6 (NIV)</a:t>
            </a:r>
            <a:endParaRPr lang="en-US" sz="3200" b="1">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3887805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5745" y="34131"/>
            <a:ext cx="8540751" cy="5699125"/>
          </a:xfrm>
          <a:prstGeom prst="rect">
            <a:avLst/>
          </a:prstGeom>
        </p:spPr>
      </p:pic>
      <p:sp>
        <p:nvSpPr>
          <p:cNvPr id="860163" name="Text Box 3"/>
          <p:cNvSpPr txBox="1">
            <a:spLocks noChangeArrowheads="1"/>
          </p:cNvSpPr>
          <p:nvPr/>
        </p:nvSpPr>
        <p:spPr bwMode="auto">
          <a:xfrm>
            <a:off x="35496" y="44624"/>
            <a:ext cx="6048672" cy="3278099"/>
          </a:xfrm>
          <a:prstGeom prst="rect">
            <a:avLst/>
          </a:prstGeom>
          <a:solidFill>
            <a:schemeClr val="tx1"/>
          </a:solidFill>
          <a:ln>
            <a:noFill/>
          </a:ln>
          <a:effectLst/>
        </p:spPr>
        <p:txBody>
          <a:bodyPr wrap="square">
            <a:spAutoFit/>
          </a:bodyPr>
          <a:lstStyle/>
          <a:p>
            <a:pPr algn="ctr">
              <a:defRPr/>
            </a:pPr>
            <a:r>
              <a:rPr lang="en-US" sz="4000" b="1" dirty="0">
                <a:solidFill>
                  <a:srgbClr val="FFFFFF"/>
                </a:solidFill>
                <a:latin typeface="Times New Roman"/>
                <a:cs typeface="Times New Roman"/>
              </a:rPr>
              <a:t>Humility does not mean you think less of yourself.  </a:t>
            </a:r>
          </a:p>
          <a:p>
            <a:pPr algn="ctr">
              <a:defRPr/>
            </a:pPr>
            <a:endParaRPr lang="en-US" sz="4000" b="1" dirty="0">
              <a:solidFill>
                <a:srgbClr val="FFFFFF"/>
              </a:solidFill>
              <a:latin typeface="Times New Roman"/>
              <a:cs typeface="Times New Roman"/>
            </a:endParaRPr>
          </a:p>
          <a:p>
            <a:pPr algn="ctr">
              <a:defRPr/>
            </a:pPr>
            <a:r>
              <a:rPr lang="en-US" sz="4000" b="1" dirty="0">
                <a:solidFill>
                  <a:srgbClr val="FFFFFF"/>
                </a:solidFill>
                <a:latin typeface="Times New Roman"/>
                <a:cs typeface="Times New Roman"/>
              </a:rPr>
              <a:t>It means you think of yourself less.</a:t>
            </a:r>
          </a:p>
        </p:txBody>
      </p:sp>
      <p:sp>
        <p:nvSpPr>
          <p:cNvPr id="5" name="Text Box 3"/>
          <p:cNvSpPr txBox="1">
            <a:spLocks noChangeArrowheads="1"/>
          </p:cNvSpPr>
          <p:nvPr/>
        </p:nvSpPr>
        <p:spPr bwMode="auto">
          <a:xfrm>
            <a:off x="34772" y="5534561"/>
            <a:ext cx="6048672" cy="1323439"/>
          </a:xfrm>
          <a:prstGeom prst="rect">
            <a:avLst/>
          </a:prstGeom>
          <a:noFill/>
          <a:ln>
            <a:noFill/>
          </a:ln>
          <a:effectLst/>
        </p:spPr>
        <p:txBody>
          <a:bodyPr wrap="square">
            <a:spAutoFit/>
          </a:bodyPr>
          <a:lstStyle/>
          <a:p>
            <a:pPr algn="ctr">
              <a:defRPr/>
            </a:pPr>
            <a:r>
              <a:rPr lang="en-US" sz="4000" b="1" dirty="0">
                <a:solidFill>
                  <a:srgbClr val="FFFFFF"/>
                </a:solidFill>
                <a:latin typeface="Times New Roman"/>
                <a:cs typeface="Times New Roman"/>
              </a:rPr>
              <a:t>In what area of your life do you need to curb pride?</a:t>
            </a:r>
          </a:p>
        </p:txBody>
      </p:sp>
      <p:sp>
        <p:nvSpPr>
          <p:cNvPr id="6" name="Text Box 3"/>
          <p:cNvSpPr txBox="1">
            <a:spLocks noChangeArrowheads="1"/>
          </p:cNvSpPr>
          <p:nvPr/>
        </p:nvSpPr>
        <p:spPr bwMode="auto">
          <a:xfrm>
            <a:off x="216024" y="3501008"/>
            <a:ext cx="5292080" cy="707886"/>
          </a:xfrm>
          <a:prstGeom prst="rect">
            <a:avLst/>
          </a:prstGeom>
          <a:solidFill>
            <a:schemeClr val="tx1"/>
          </a:solidFill>
          <a:ln>
            <a:noFill/>
          </a:ln>
          <a:effectLst/>
        </p:spPr>
        <p:txBody>
          <a:bodyPr wrap="square">
            <a:spAutoFit/>
          </a:bodyPr>
          <a:lstStyle/>
          <a:p>
            <a:pPr algn="ctr">
              <a:defRPr/>
            </a:pPr>
            <a:r>
              <a:rPr lang="en-US" sz="4000" b="1" i="1" dirty="0">
                <a:solidFill>
                  <a:srgbClr val="FFFFFF"/>
                </a:solidFill>
                <a:latin typeface="Times New Roman"/>
                <a:cs typeface="Times New Roman"/>
              </a:rPr>
              <a:t>—Ken Blanchard—</a:t>
            </a:r>
          </a:p>
        </p:txBody>
      </p:sp>
    </p:spTree>
    <p:extLst>
      <p:ext uri="{BB962C8B-B14F-4D97-AF65-F5344CB8AC3E}">
        <p14:creationId xmlns:p14="http://schemas.microsoft.com/office/powerpoint/2010/main" val="786530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384620448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973486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304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3044" name="Group 130"/>
          <p:cNvGrpSpPr>
            <a:grpSpLocks/>
          </p:cNvGrpSpPr>
          <p:nvPr/>
        </p:nvGrpSpPr>
        <p:grpSpPr bwMode="auto">
          <a:xfrm>
            <a:off x="0" y="1066800"/>
            <a:ext cx="9144000" cy="5791200"/>
            <a:chOff x="-4" y="-4"/>
            <a:chExt cx="3923" cy="4517"/>
          </a:xfrm>
        </p:grpSpPr>
        <p:grpSp>
          <p:nvGrpSpPr>
            <p:cNvPr id="343046" name="Group 128"/>
            <p:cNvGrpSpPr>
              <a:grpSpLocks/>
            </p:cNvGrpSpPr>
            <p:nvPr/>
          </p:nvGrpSpPr>
          <p:grpSpPr bwMode="auto">
            <a:xfrm>
              <a:off x="0" y="0"/>
              <a:ext cx="3915" cy="4509"/>
              <a:chOff x="0" y="0"/>
              <a:chExt cx="3915" cy="4509"/>
            </a:xfrm>
          </p:grpSpPr>
          <p:grpSp>
            <p:nvGrpSpPr>
              <p:cNvPr id="343048" name="Group 89"/>
              <p:cNvGrpSpPr>
                <a:grpSpLocks/>
              </p:cNvGrpSpPr>
              <p:nvPr/>
            </p:nvGrpSpPr>
            <p:grpSpPr bwMode="auto">
              <a:xfrm>
                <a:off x="0" y="0"/>
                <a:ext cx="1926" cy="403"/>
                <a:chOff x="0" y="0"/>
                <a:chExt cx="1926" cy="403"/>
              </a:xfrm>
            </p:grpSpPr>
            <p:sp>
              <p:nvSpPr>
                <p:cNvPr id="343106" name="Rectangle 68"/>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3107"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49" name="Group 91"/>
              <p:cNvGrpSpPr>
                <a:grpSpLocks/>
              </p:cNvGrpSpPr>
              <p:nvPr/>
            </p:nvGrpSpPr>
            <p:grpSpPr bwMode="auto">
              <a:xfrm>
                <a:off x="1926" y="0"/>
                <a:ext cx="1989" cy="403"/>
                <a:chOff x="1926" y="0"/>
                <a:chExt cx="1989" cy="403"/>
              </a:xfrm>
            </p:grpSpPr>
            <p:sp>
              <p:nvSpPr>
                <p:cNvPr id="343104" name="Rectangle 69"/>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3105"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0" name="Group 93"/>
              <p:cNvGrpSpPr>
                <a:grpSpLocks/>
              </p:cNvGrpSpPr>
              <p:nvPr/>
            </p:nvGrpSpPr>
            <p:grpSpPr bwMode="auto">
              <a:xfrm>
                <a:off x="0" y="403"/>
                <a:ext cx="1926" cy="518"/>
                <a:chOff x="0" y="403"/>
                <a:chExt cx="1926" cy="518"/>
              </a:xfrm>
            </p:grpSpPr>
            <p:sp>
              <p:nvSpPr>
                <p:cNvPr id="343102"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Focus on the failures of others</a:t>
                  </a:r>
                </a:p>
              </p:txBody>
            </p:sp>
            <p:sp>
              <p:nvSpPr>
                <p:cNvPr id="343103"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1" name="Group 95"/>
              <p:cNvGrpSpPr>
                <a:grpSpLocks/>
              </p:cNvGrpSpPr>
              <p:nvPr/>
            </p:nvGrpSpPr>
            <p:grpSpPr bwMode="auto">
              <a:xfrm>
                <a:off x="1926" y="403"/>
                <a:ext cx="1989" cy="518"/>
                <a:chOff x="1926" y="403"/>
                <a:chExt cx="1989" cy="518"/>
              </a:xfrm>
            </p:grpSpPr>
            <p:sp>
              <p:nvSpPr>
                <p:cNvPr id="343100"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Overwhelmed with sense of their own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spiritual need</a:t>
                  </a:r>
                </a:p>
              </p:txBody>
            </p:sp>
            <p:sp>
              <p:nvSpPr>
                <p:cNvPr id="343101"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2" name="Group 97"/>
              <p:cNvGrpSpPr>
                <a:grpSpLocks/>
              </p:cNvGrpSpPr>
              <p:nvPr/>
            </p:nvGrpSpPr>
            <p:grpSpPr bwMode="auto">
              <a:xfrm>
                <a:off x="0" y="921"/>
                <a:ext cx="1926" cy="633"/>
                <a:chOff x="0" y="921"/>
                <a:chExt cx="1926" cy="633"/>
              </a:xfrm>
            </p:grpSpPr>
            <p:sp>
              <p:nvSpPr>
                <p:cNvPr id="343098"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Self-righteous; have a critical, fault-finding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spirit; look at own life/faults through 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telescope but others with a microscope</a:t>
                  </a:r>
                </a:p>
              </p:txBody>
            </p:sp>
            <p:sp>
              <p:nvSpPr>
                <p:cNvPr id="343099"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3" name="Group 99"/>
              <p:cNvGrpSpPr>
                <a:grpSpLocks/>
              </p:cNvGrpSpPr>
              <p:nvPr/>
            </p:nvGrpSpPr>
            <p:grpSpPr bwMode="auto">
              <a:xfrm>
                <a:off x="1926" y="921"/>
                <a:ext cx="1989" cy="633"/>
                <a:chOff x="1926" y="921"/>
                <a:chExt cx="1989" cy="633"/>
              </a:xfrm>
            </p:grpSpPr>
            <p:sp>
              <p:nvSpPr>
                <p:cNvPr id="343096"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Compassionate; forgiving; look for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best in others</a:t>
                  </a:r>
                </a:p>
              </p:txBody>
            </p:sp>
            <p:sp>
              <p:nvSpPr>
                <p:cNvPr id="343097"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4" name="Group 101"/>
              <p:cNvGrpSpPr>
                <a:grpSpLocks/>
              </p:cNvGrpSpPr>
              <p:nvPr/>
            </p:nvGrpSpPr>
            <p:grpSpPr bwMode="auto">
              <a:xfrm>
                <a:off x="0" y="1554"/>
                <a:ext cx="1926" cy="422"/>
                <a:chOff x="0" y="1554"/>
                <a:chExt cx="1926" cy="422"/>
              </a:xfrm>
            </p:grpSpPr>
            <p:sp>
              <p:nvSpPr>
                <p:cNvPr id="343094"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Look down on others</a:t>
                  </a:r>
                </a:p>
              </p:txBody>
            </p:sp>
            <p:sp>
              <p:nvSpPr>
                <p:cNvPr id="343095"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5" name="Group 103"/>
              <p:cNvGrpSpPr>
                <a:grpSpLocks/>
              </p:cNvGrpSpPr>
              <p:nvPr/>
            </p:nvGrpSpPr>
            <p:grpSpPr bwMode="auto">
              <a:xfrm>
                <a:off x="1926" y="1554"/>
                <a:ext cx="1989" cy="422"/>
                <a:chOff x="1926" y="1554"/>
                <a:chExt cx="1989" cy="422"/>
              </a:xfrm>
            </p:grpSpPr>
            <p:sp>
              <p:nvSpPr>
                <p:cNvPr id="343092"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Esteem all others better than self</a:t>
                  </a:r>
                </a:p>
              </p:txBody>
            </p:sp>
            <p:sp>
              <p:nvSpPr>
                <p:cNvPr id="343093"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6" name="Group 105"/>
              <p:cNvGrpSpPr>
                <a:grpSpLocks/>
              </p:cNvGrpSpPr>
              <p:nvPr/>
            </p:nvGrpSpPr>
            <p:grpSpPr bwMode="auto">
              <a:xfrm>
                <a:off x="0" y="1976"/>
                <a:ext cx="1926" cy="518"/>
                <a:chOff x="0" y="1976"/>
                <a:chExt cx="1926" cy="518"/>
              </a:xfrm>
            </p:grpSpPr>
            <p:sp>
              <p:nvSpPr>
                <p:cNvPr id="343090"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Independent/self-sufficient spirit</a:t>
                  </a:r>
                </a:p>
              </p:txBody>
            </p:sp>
            <p:sp>
              <p:nvSpPr>
                <p:cNvPr id="343091"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7" name="Group 107"/>
              <p:cNvGrpSpPr>
                <a:grpSpLocks/>
              </p:cNvGrpSpPr>
              <p:nvPr/>
            </p:nvGrpSpPr>
            <p:grpSpPr bwMode="auto">
              <a:xfrm>
                <a:off x="1926" y="1976"/>
                <a:ext cx="1989" cy="518"/>
                <a:chOff x="1926" y="1976"/>
                <a:chExt cx="1989" cy="518"/>
              </a:xfrm>
            </p:grpSpPr>
            <p:sp>
              <p:nvSpPr>
                <p:cNvPr id="343088"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Dependent spirit/recognize need for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others</a:t>
                  </a:r>
                </a:p>
              </p:txBody>
            </p:sp>
            <p:sp>
              <p:nvSpPr>
                <p:cNvPr id="343089"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8" name="Group 109"/>
              <p:cNvGrpSpPr>
                <a:grpSpLocks/>
              </p:cNvGrpSpPr>
              <p:nvPr/>
            </p:nvGrpSpPr>
            <p:grpSpPr bwMode="auto">
              <a:xfrm>
                <a:off x="0" y="2494"/>
                <a:ext cx="1926" cy="403"/>
                <a:chOff x="0" y="2494"/>
                <a:chExt cx="1926" cy="403"/>
              </a:xfrm>
            </p:grpSpPr>
            <p:sp>
              <p:nvSpPr>
                <p:cNvPr id="343086"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Maintain control; must be </a:t>
                  </a:r>
                  <a:r>
                    <a:rPr kumimoji="0" lang="en-US" sz="2000" b="1" i="1"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my</a:t>
                  </a: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 way</a:t>
                  </a:r>
                </a:p>
              </p:txBody>
            </p:sp>
            <p:sp>
              <p:nvSpPr>
                <p:cNvPr id="343087"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59" name="Group 111"/>
              <p:cNvGrpSpPr>
                <a:grpSpLocks/>
              </p:cNvGrpSpPr>
              <p:nvPr/>
            </p:nvGrpSpPr>
            <p:grpSpPr bwMode="auto">
              <a:xfrm>
                <a:off x="1926" y="2494"/>
                <a:ext cx="1989" cy="403"/>
                <a:chOff x="1926" y="2494"/>
                <a:chExt cx="1989" cy="403"/>
              </a:xfrm>
            </p:grpSpPr>
            <p:sp>
              <p:nvSpPr>
                <p:cNvPr id="343084"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Surrender control</a:t>
                  </a:r>
                </a:p>
              </p:txBody>
            </p:sp>
            <p:sp>
              <p:nvSpPr>
                <p:cNvPr id="343085"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0" name="Group 113"/>
              <p:cNvGrpSpPr>
                <a:grpSpLocks/>
              </p:cNvGrpSpPr>
              <p:nvPr/>
            </p:nvGrpSpPr>
            <p:grpSpPr bwMode="auto">
              <a:xfrm>
                <a:off x="0" y="2897"/>
                <a:ext cx="1926" cy="403"/>
                <a:chOff x="0" y="2897"/>
                <a:chExt cx="1926" cy="403"/>
              </a:xfrm>
            </p:grpSpPr>
            <p:sp>
              <p:nvSpPr>
                <p:cNvPr id="343082"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Have to prove that they are right</a:t>
                  </a:r>
                </a:p>
              </p:txBody>
            </p:sp>
            <p:sp>
              <p:nvSpPr>
                <p:cNvPr id="343083"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1" name="Group 115"/>
              <p:cNvGrpSpPr>
                <a:grpSpLocks/>
              </p:cNvGrpSpPr>
              <p:nvPr/>
            </p:nvGrpSpPr>
            <p:grpSpPr bwMode="auto">
              <a:xfrm>
                <a:off x="1926" y="2897"/>
                <a:ext cx="1989" cy="403"/>
                <a:chOff x="1926" y="2897"/>
                <a:chExt cx="1989" cy="403"/>
              </a:xfrm>
            </p:grpSpPr>
            <p:sp>
              <p:nvSpPr>
                <p:cNvPr id="343080"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Willing to yield the right to be right!</a:t>
                  </a:r>
                </a:p>
              </p:txBody>
            </p:sp>
            <p:sp>
              <p:nvSpPr>
                <p:cNvPr id="343081"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2" name="Group 117"/>
              <p:cNvGrpSpPr>
                <a:grpSpLocks/>
              </p:cNvGrpSpPr>
              <p:nvPr/>
            </p:nvGrpSpPr>
            <p:grpSpPr bwMode="auto">
              <a:xfrm>
                <a:off x="0" y="3300"/>
                <a:ext cx="1926" cy="403"/>
                <a:chOff x="0" y="3300"/>
                <a:chExt cx="1926" cy="403"/>
              </a:xfrm>
            </p:grpSpPr>
            <p:sp>
              <p:nvSpPr>
                <p:cNvPr id="343078"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Claim rights</a:t>
                  </a:r>
                </a:p>
              </p:txBody>
            </p:sp>
            <p:sp>
              <p:nvSpPr>
                <p:cNvPr id="343079"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3" name="Group 119"/>
              <p:cNvGrpSpPr>
                <a:grpSpLocks/>
              </p:cNvGrpSpPr>
              <p:nvPr/>
            </p:nvGrpSpPr>
            <p:grpSpPr bwMode="auto">
              <a:xfrm>
                <a:off x="1926" y="3300"/>
                <a:ext cx="1989" cy="403"/>
                <a:chOff x="1926" y="3300"/>
                <a:chExt cx="1989" cy="403"/>
              </a:xfrm>
            </p:grpSpPr>
            <p:sp>
              <p:nvSpPr>
                <p:cNvPr id="343076"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Yield rights</a:t>
                  </a:r>
                </a:p>
              </p:txBody>
            </p:sp>
            <p:sp>
              <p:nvSpPr>
                <p:cNvPr id="343077"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4" name="Group 121"/>
              <p:cNvGrpSpPr>
                <a:grpSpLocks/>
              </p:cNvGrpSpPr>
              <p:nvPr/>
            </p:nvGrpSpPr>
            <p:grpSpPr bwMode="auto">
              <a:xfrm>
                <a:off x="0" y="3703"/>
                <a:ext cx="1926" cy="403"/>
                <a:chOff x="0" y="3703"/>
                <a:chExt cx="1926" cy="403"/>
              </a:xfrm>
            </p:grpSpPr>
            <p:sp>
              <p:nvSpPr>
                <p:cNvPr id="343074"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Demanding spirit</a:t>
                  </a:r>
                </a:p>
              </p:txBody>
            </p:sp>
            <p:sp>
              <p:nvSpPr>
                <p:cNvPr id="343075"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5" name="Group 123"/>
              <p:cNvGrpSpPr>
                <a:grpSpLocks/>
              </p:cNvGrpSpPr>
              <p:nvPr/>
            </p:nvGrpSpPr>
            <p:grpSpPr bwMode="auto">
              <a:xfrm>
                <a:off x="1926" y="3703"/>
                <a:ext cx="1989" cy="403"/>
                <a:chOff x="1926" y="3703"/>
                <a:chExt cx="1989" cy="403"/>
              </a:xfrm>
            </p:grpSpPr>
            <p:sp>
              <p:nvSpPr>
                <p:cNvPr id="343072"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Giving spirit</a:t>
                  </a:r>
                </a:p>
              </p:txBody>
            </p:sp>
            <p:sp>
              <p:nvSpPr>
                <p:cNvPr id="343073"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6" name="Group 125"/>
              <p:cNvGrpSpPr>
                <a:grpSpLocks/>
              </p:cNvGrpSpPr>
              <p:nvPr/>
            </p:nvGrpSpPr>
            <p:grpSpPr bwMode="auto">
              <a:xfrm>
                <a:off x="0" y="4106"/>
                <a:ext cx="1926" cy="403"/>
                <a:chOff x="0" y="4106"/>
                <a:chExt cx="1926" cy="403"/>
              </a:xfrm>
            </p:grpSpPr>
            <p:sp>
              <p:nvSpPr>
                <p:cNvPr id="343070"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Self-protective of time, rights, reputation</a:t>
                  </a:r>
                </a:p>
              </p:txBody>
            </p:sp>
            <p:sp>
              <p:nvSpPr>
                <p:cNvPr id="343071"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3067" name="Group 127"/>
              <p:cNvGrpSpPr>
                <a:grpSpLocks/>
              </p:cNvGrpSpPr>
              <p:nvPr/>
            </p:nvGrpSpPr>
            <p:grpSpPr bwMode="auto">
              <a:xfrm>
                <a:off x="1926" y="4106"/>
                <a:ext cx="1989" cy="403"/>
                <a:chOff x="1926" y="4106"/>
                <a:chExt cx="1989" cy="403"/>
              </a:xfrm>
            </p:grpSpPr>
            <p:sp>
              <p:nvSpPr>
                <p:cNvPr id="343068"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Self-denying</a:t>
                  </a:r>
                </a:p>
              </p:txBody>
            </p:sp>
            <p:sp>
              <p:nvSpPr>
                <p:cNvPr id="343069"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3047"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sp>
        <p:nvSpPr>
          <p:cNvPr id="343045"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8279023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en-US" altLang="zh-CN" b="1" dirty="0">
                <a:solidFill>
                  <a:srgbClr val="000000"/>
                </a:solidFill>
                <a:ea typeface="SimSun" charset="0"/>
              </a:rPr>
              <a:t>Broken People</a:t>
            </a:r>
            <a:endParaRPr lang="en-US" sz="2000" dirty="0">
              <a:solidFill>
                <a:srgbClr val="000000"/>
              </a:solidFill>
              <a:latin typeface="Impact" charset="0"/>
              <a:ea typeface="SimSun" charset="0"/>
              <a:cs typeface="SimSun" charset="0"/>
            </a:endParaRPr>
          </a:p>
        </p:txBody>
      </p:sp>
      <p:sp>
        <p:nvSpPr>
          <p:cNvPr id="345091"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33"/>
                </a:solidFill>
                <a:effectLst/>
                <a:uLnTx/>
                <a:uFillTx/>
                <a:latin typeface="Arial" charset="0"/>
                <a:ea typeface="ＭＳ Ｐゴシック" charset="0"/>
              </a:rPr>
              <a:t>145-146</a:t>
            </a:r>
          </a:p>
        </p:txBody>
      </p:sp>
      <p:grpSp>
        <p:nvGrpSpPr>
          <p:cNvPr id="345092" name="Group 125"/>
          <p:cNvGrpSpPr>
            <a:grpSpLocks/>
          </p:cNvGrpSpPr>
          <p:nvPr/>
        </p:nvGrpSpPr>
        <p:grpSpPr bwMode="auto">
          <a:xfrm>
            <a:off x="0" y="1066800"/>
            <a:ext cx="9144000" cy="5767388"/>
            <a:chOff x="0" y="831"/>
            <a:chExt cx="5760" cy="3585"/>
          </a:xfrm>
        </p:grpSpPr>
        <p:grpSp>
          <p:nvGrpSpPr>
            <p:cNvPr id="345094" name="Group 6"/>
            <p:cNvGrpSpPr>
              <a:grpSpLocks/>
            </p:cNvGrpSpPr>
            <p:nvPr/>
          </p:nvGrpSpPr>
          <p:grpSpPr bwMode="auto">
            <a:xfrm>
              <a:off x="6" y="831"/>
              <a:ext cx="2828" cy="326"/>
              <a:chOff x="0" y="0"/>
              <a:chExt cx="1926" cy="403"/>
            </a:xfrm>
          </p:grpSpPr>
          <p:sp>
            <p:nvSpPr>
              <p:cNvPr id="345155" name="Rectangle 7"/>
              <p:cNvSpPr>
                <a:spLocks noChangeArrowheads="1"/>
              </p:cNvSpPr>
              <p:nvPr/>
            </p:nvSpPr>
            <p:spPr bwMode="auto">
              <a:xfrm>
                <a:off x="0" y="0"/>
                <a:ext cx="1926"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PROUD, UNBROKEN PEOPLE</a:t>
                </a:r>
              </a:p>
            </p:txBody>
          </p:sp>
          <p:sp>
            <p:nvSpPr>
              <p:cNvPr id="345156"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095" name="Group 9"/>
            <p:cNvGrpSpPr>
              <a:grpSpLocks/>
            </p:cNvGrpSpPr>
            <p:nvPr/>
          </p:nvGrpSpPr>
          <p:grpSpPr bwMode="auto">
            <a:xfrm>
              <a:off x="2834" y="831"/>
              <a:ext cx="2920" cy="326"/>
              <a:chOff x="1926" y="0"/>
              <a:chExt cx="1989" cy="403"/>
            </a:xfrm>
          </p:grpSpPr>
          <p:sp>
            <p:nvSpPr>
              <p:cNvPr id="345153" name="Rectangle 10"/>
              <p:cNvSpPr>
                <a:spLocks noChangeArrowheads="1"/>
              </p:cNvSpPr>
              <p:nvPr/>
            </p:nvSpPr>
            <p:spPr bwMode="auto">
              <a:xfrm>
                <a:off x="1926" y="0"/>
                <a:ext cx="1989" cy="403"/>
              </a:xfrm>
              <a:prstGeom prst="rect">
                <a:avLst/>
              </a:prstGeom>
              <a:solidFill>
                <a:srgbClr val="000000"/>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Black" charset="0"/>
                    <a:ea typeface="ＭＳ Ｐゴシック" charset="0"/>
                    <a:cs typeface="ＭＳ Ｐゴシック" charset="0"/>
                  </a:rPr>
                  <a:t>BROKEN PEOPLE</a:t>
                </a:r>
              </a:p>
            </p:txBody>
          </p:sp>
          <p:sp>
            <p:nvSpPr>
              <p:cNvPr id="345154"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096" name="Group 123"/>
            <p:cNvGrpSpPr>
              <a:grpSpLocks/>
            </p:cNvGrpSpPr>
            <p:nvPr/>
          </p:nvGrpSpPr>
          <p:grpSpPr bwMode="auto">
            <a:xfrm>
              <a:off x="0" y="1152"/>
              <a:ext cx="5760" cy="3264"/>
              <a:chOff x="-4" y="-4"/>
              <a:chExt cx="3923" cy="4421"/>
            </a:xfrm>
          </p:grpSpPr>
          <p:grpSp>
            <p:nvGrpSpPr>
              <p:cNvPr id="345097" name="Group 121"/>
              <p:cNvGrpSpPr>
                <a:grpSpLocks/>
              </p:cNvGrpSpPr>
              <p:nvPr/>
            </p:nvGrpSpPr>
            <p:grpSpPr bwMode="auto">
              <a:xfrm>
                <a:off x="0" y="0"/>
                <a:ext cx="3915" cy="4413"/>
                <a:chOff x="0" y="0"/>
                <a:chExt cx="3915" cy="4413"/>
              </a:xfrm>
            </p:grpSpPr>
            <p:grpSp>
              <p:nvGrpSpPr>
                <p:cNvPr id="345099" name="Group 86"/>
                <p:cNvGrpSpPr>
                  <a:grpSpLocks/>
                </p:cNvGrpSpPr>
                <p:nvPr/>
              </p:nvGrpSpPr>
              <p:grpSpPr bwMode="auto">
                <a:xfrm>
                  <a:off x="0" y="0"/>
                  <a:ext cx="1926" cy="403"/>
                  <a:chOff x="0" y="0"/>
                  <a:chExt cx="1926" cy="403"/>
                </a:xfrm>
              </p:grpSpPr>
              <p:sp>
                <p:nvSpPr>
                  <p:cNvPr id="345151"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be served</a:t>
                    </a:r>
                  </a:p>
                </p:txBody>
              </p:sp>
              <p:sp>
                <p:nvSpPr>
                  <p:cNvPr id="345152"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0" name="Group 88"/>
                <p:cNvGrpSpPr>
                  <a:grpSpLocks/>
                </p:cNvGrpSpPr>
                <p:nvPr/>
              </p:nvGrpSpPr>
              <p:grpSpPr bwMode="auto">
                <a:xfrm>
                  <a:off x="1926" y="0"/>
                  <a:ext cx="1989" cy="403"/>
                  <a:chOff x="1926" y="0"/>
                  <a:chExt cx="1989" cy="403"/>
                </a:xfrm>
              </p:grpSpPr>
              <p:sp>
                <p:nvSpPr>
                  <p:cNvPr id="345149"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Motivated to serve others</a:t>
                    </a:r>
                  </a:p>
                </p:txBody>
              </p:sp>
              <p:sp>
                <p:nvSpPr>
                  <p:cNvPr id="345150"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1" name="Group 90"/>
                <p:cNvGrpSpPr>
                  <a:grpSpLocks/>
                </p:cNvGrpSpPr>
                <p:nvPr/>
              </p:nvGrpSpPr>
              <p:grpSpPr bwMode="auto">
                <a:xfrm>
                  <a:off x="0" y="403"/>
                  <a:ext cx="1926" cy="518"/>
                  <a:chOff x="0" y="403"/>
                  <a:chExt cx="1926" cy="518"/>
                </a:xfrm>
              </p:grpSpPr>
              <p:sp>
                <p:nvSpPr>
                  <p:cNvPr id="345147"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be a success</a:t>
                    </a:r>
                  </a:p>
                </p:txBody>
              </p:sp>
              <p:sp>
                <p:nvSpPr>
                  <p:cNvPr id="345148"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2" name="Group 92"/>
                <p:cNvGrpSpPr>
                  <a:grpSpLocks/>
                </p:cNvGrpSpPr>
                <p:nvPr/>
              </p:nvGrpSpPr>
              <p:grpSpPr bwMode="auto">
                <a:xfrm>
                  <a:off x="1926" y="403"/>
                  <a:ext cx="1989" cy="518"/>
                  <a:chOff x="1926" y="403"/>
                  <a:chExt cx="1989" cy="518"/>
                </a:xfrm>
              </p:grpSpPr>
              <p:sp>
                <p:nvSpPr>
                  <p:cNvPr id="345145"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Desire to be faithful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to make others a success</a:t>
                    </a:r>
                  </a:p>
                </p:txBody>
              </p:sp>
              <p:sp>
                <p:nvSpPr>
                  <p:cNvPr id="345146"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3" name="Group 94"/>
                <p:cNvGrpSpPr>
                  <a:grpSpLocks/>
                </p:cNvGrpSpPr>
                <p:nvPr/>
              </p:nvGrpSpPr>
              <p:grpSpPr bwMode="auto">
                <a:xfrm>
                  <a:off x="0" y="921"/>
                  <a:ext cx="1926" cy="403"/>
                  <a:chOff x="0" y="921"/>
                  <a:chExt cx="1926" cy="403"/>
                </a:xfrm>
              </p:grpSpPr>
              <p:sp>
                <p:nvSpPr>
                  <p:cNvPr id="345143"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for self-advancement</a:t>
                    </a:r>
                  </a:p>
                </p:txBody>
              </p:sp>
              <p:sp>
                <p:nvSpPr>
                  <p:cNvPr id="345144"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4" name="Group 96"/>
                <p:cNvGrpSpPr>
                  <a:grpSpLocks/>
                </p:cNvGrpSpPr>
                <p:nvPr/>
              </p:nvGrpSpPr>
              <p:grpSpPr bwMode="auto">
                <a:xfrm>
                  <a:off x="1926" y="921"/>
                  <a:ext cx="1989" cy="403"/>
                  <a:chOff x="1926" y="921"/>
                  <a:chExt cx="1989" cy="403"/>
                </a:xfrm>
              </p:grpSpPr>
              <p:sp>
                <p:nvSpPr>
                  <p:cNvPr id="345141"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Desire to promote others</a:t>
                    </a:r>
                  </a:p>
                </p:txBody>
              </p:sp>
              <p:sp>
                <p:nvSpPr>
                  <p:cNvPr id="345142"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5" name="Group 98"/>
                <p:cNvGrpSpPr>
                  <a:grpSpLocks/>
                </p:cNvGrpSpPr>
                <p:nvPr/>
              </p:nvGrpSpPr>
              <p:grpSpPr bwMode="auto">
                <a:xfrm>
                  <a:off x="0" y="1324"/>
                  <a:ext cx="1926" cy="518"/>
                  <a:chOff x="0" y="1324"/>
                  <a:chExt cx="1926" cy="518"/>
                </a:xfrm>
              </p:grpSpPr>
              <p:sp>
                <p:nvSpPr>
                  <p:cNvPr id="345139"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Driven to be recognized/appreciated</a:t>
                    </a:r>
                  </a:p>
                </p:txBody>
              </p:sp>
              <p:sp>
                <p:nvSpPr>
                  <p:cNvPr id="345140"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6" name="Group 100"/>
                <p:cNvGrpSpPr>
                  <a:grpSpLocks/>
                </p:cNvGrpSpPr>
                <p:nvPr/>
              </p:nvGrpSpPr>
              <p:grpSpPr bwMode="auto">
                <a:xfrm>
                  <a:off x="1926" y="1324"/>
                  <a:ext cx="1989" cy="518"/>
                  <a:chOff x="1926" y="1324"/>
                  <a:chExt cx="1989" cy="518"/>
                </a:xfrm>
              </p:grpSpPr>
              <p:sp>
                <p:nvSpPr>
                  <p:cNvPr id="345137"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Sense of unworthiness; thrilled to be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used at all; eager for others to get credit</a:t>
                    </a:r>
                  </a:p>
                </p:txBody>
              </p:sp>
              <p:sp>
                <p:nvSpPr>
                  <p:cNvPr id="345138"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7" name="Group 102"/>
                <p:cNvGrpSpPr>
                  <a:grpSpLocks/>
                </p:cNvGrpSpPr>
                <p:nvPr/>
              </p:nvGrpSpPr>
              <p:grpSpPr bwMode="auto">
                <a:xfrm>
                  <a:off x="0" y="1842"/>
                  <a:ext cx="1926" cy="518"/>
                  <a:chOff x="0" y="1842"/>
                  <a:chExt cx="1926" cy="518"/>
                </a:xfrm>
              </p:grpSpPr>
              <p:sp>
                <p:nvSpPr>
                  <p:cNvPr id="345135"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Wounded when others are promoted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and they are overlooked</a:t>
                    </a:r>
                  </a:p>
                </p:txBody>
              </p:sp>
              <p:sp>
                <p:nvSpPr>
                  <p:cNvPr id="345136"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8" name="Group 104"/>
                <p:cNvGrpSpPr>
                  <a:grpSpLocks/>
                </p:cNvGrpSpPr>
                <p:nvPr/>
              </p:nvGrpSpPr>
              <p:grpSpPr bwMode="auto">
                <a:xfrm>
                  <a:off x="1926" y="1842"/>
                  <a:ext cx="1989" cy="518"/>
                  <a:chOff x="1926" y="1842"/>
                  <a:chExt cx="1989" cy="518"/>
                </a:xfrm>
              </p:grpSpPr>
              <p:sp>
                <p:nvSpPr>
                  <p:cNvPr id="345133"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Rejoice when others are lifted up</a:t>
                    </a:r>
                  </a:p>
                </p:txBody>
              </p:sp>
              <p:sp>
                <p:nvSpPr>
                  <p:cNvPr id="345134"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09" name="Group 106"/>
                <p:cNvGrpSpPr>
                  <a:grpSpLocks/>
                </p:cNvGrpSpPr>
                <p:nvPr/>
              </p:nvGrpSpPr>
              <p:grpSpPr bwMode="auto">
                <a:xfrm>
                  <a:off x="0" y="2360"/>
                  <a:ext cx="1926" cy="614"/>
                  <a:chOff x="0" y="2360"/>
                  <a:chExt cx="1926" cy="614"/>
                </a:xfrm>
              </p:grpSpPr>
              <p:sp>
                <p:nvSpPr>
                  <p:cNvPr id="345131"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The ministry is privileged to have me!</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5132"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0" name="Group 108"/>
                <p:cNvGrpSpPr>
                  <a:grpSpLocks/>
                </p:cNvGrpSpPr>
                <p:nvPr/>
              </p:nvGrpSpPr>
              <p:grpSpPr bwMode="auto">
                <a:xfrm>
                  <a:off x="1926" y="2360"/>
                  <a:ext cx="1989" cy="614"/>
                  <a:chOff x="1926" y="2360"/>
                  <a:chExt cx="1989" cy="614"/>
                </a:xfrm>
              </p:grpSpPr>
              <p:sp>
                <p:nvSpPr>
                  <p:cNvPr id="345129"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I don</a:t>
                    </a:r>
                    <a:r>
                      <a:rPr kumimoji="0" lang="uk-UA"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t deserve to serve in this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ministry!</a:t>
                    </a:r>
                    <a:r>
                      <a:rPr kumimoji="0" lang="ru-RU"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endParaRPr>
                  </a:p>
                </p:txBody>
              </p:sp>
              <p:sp>
                <p:nvSpPr>
                  <p:cNvPr id="345130"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1" name="Group 110"/>
                <p:cNvGrpSpPr>
                  <a:grpSpLocks/>
                </p:cNvGrpSpPr>
                <p:nvPr/>
              </p:nvGrpSpPr>
              <p:grpSpPr bwMode="auto">
                <a:xfrm>
                  <a:off x="0" y="2974"/>
                  <a:ext cx="1926" cy="518"/>
                  <a:chOff x="0" y="2974"/>
                  <a:chExt cx="1926" cy="518"/>
                </a:xfrm>
              </p:grpSpPr>
              <p:sp>
                <p:nvSpPr>
                  <p:cNvPr id="345127"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Think of what they can do for God</a:t>
                    </a:r>
                  </a:p>
                </p:txBody>
              </p:sp>
              <p:sp>
                <p:nvSpPr>
                  <p:cNvPr id="345128"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2" name="Group 112"/>
                <p:cNvGrpSpPr>
                  <a:grpSpLocks/>
                </p:cNvGrpSpPr>
                <p:nvPr/>
              </p:nvGrpSpPr>
              <p:grpSpPr bwMode="auto">
                <a:xfrm>
                  <a:off x="1926" y="2974"/>
                  <a:ext cx="1989" cy="518"/>
                  <a:chOff x="1926" y="2974"/>
                  <a:chExt cx="1989" cy="518"/>
                </a:xfrm>
              </p:grpSpPr>
              <p:sp>
                <p:nvSpPr>
                  <p:cNvPr id="345125"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Know that they have </a:t>
                    </a:r>
                    <a:b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b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ＭＳ Ｐゴシック" charset="0"/>
                      </a:rPr>
                      <a:t>nothing to offer God</a:t>
                    </a:r>
                  </a:p>
                </p:txBody>
              </p:sp>
              <p:sp>
                <p:nvSpPr>
                  <p:cNvPr id="345126"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3" name="Group 114"/>
                <p:cNvGrpSpPr>
                  <a:grpSpLocks/>
                </p:cNvGrpSpPr>
                <p:nvPr/>
              </p:nvGrpSpPr>
              <p:grpSpPr bwMode="auto">
                <a:xfrm>
                  <a:off x="0" y="3492"/>
                  <a:ext cx="1926" cy="518"/>
                  <a:chOff x="0" y="3492"/>
                  <a:chExt cx="1926" cy="518"/>
                </a:xfrm>
              </p:grpSpPr>
              <p:sp>
                <p:nvSpPr>
                  <p:cNvPr id="345123"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Feel confident in how much they know</a:t>
                    </a:r>
                  </a:p>
                </p:txBody>
              </p:sp>
              <p:sp>
                <p:nvSpPr>
                  <p:cNvPr id="345124"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4" name="Group 116"/>
                <p:cNvGrpSpPr>
                  <a:grpSpLocks/>
                </p:cNvGrpSpPr>
                <p:nvPr/>
              </p:nvGrpSpPr>
              <p:grpSpPr bwMode="auto">
                <a:xfrm>
                  <a:off x="1926" y="3492"/>
                  <a:ext cx="1989" cy="518"/>
                  <a:chOff x="1926" y="3492"/>
                  <a:chExt cx="1989" cy="518"/>
                </a:xfrm>
              </p:grpSpPr>
              <p:sp>
                <p:nvSpPr>
                  <p:cNvPr id="345121"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Humbled by how much they have 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learn</a:t>
                    </a:r>
                  </a:p>
                </p:txBody>
              </p:sp>
              <p:sp>
                <p:nvSpPr>
                  <p:cNvPr id="345122"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5" name="Group 118"/>
                <p:cNvGrpSpPr>
                  <a:grpSpLocks/>
                </p:cNvGrpSpPr>
                <p:nvPr/>
              </p:nvGrpSpPr>
              <p:grpSpPr bwMode="auto">
                <a:xfrm>
                  <a:off x="0" y="4010"/>
                  <a:ext cx="1926" cy="403"/>
                  <a:chOff x="0" y="4010"/>
                  <a:chExt cx="1926" cy="403"/>
                </a:xfrm>
              </p:grpSpPr>
              <p:sp>
                <p:nvSpPr>
                  <p:cNvPr id="345119"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Self-conscious</a:t>
                    </a:r>
                  </a:p>
                </p:txBody>
              </p:sp>
              <p:sp>
                <p:nvSpPr>
                  <p:cNvPr id="345120"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nvGrpSpPr>
                <p:cNvPr id="345116" name="Group 120"/>
                <p:cNvGrpSpPr>
                  <a:grpSpLocks/>
                </p:cNvGrpSpPr>
                <p:nvPr/>
              </p:nvGrpSpPr>
              <p:grpSpPr bwMode="auto">
                <a:xfrm>
                  <a:off x="1926" y="4010"/>
                  <a:ext cx="1989" cy="403"/>
                  <a:chOff x="1926" y="4010"/>
                  <a:chExt cx="1989" cy="403"/>
                </a:xfrm>
              </p:grpSpPr>
              <p:sp>
                <p:nvSpPr>
                  <p:cNvPr id="345117"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rPr>
                      <a:t>Not concerned with self at all</a:t>
                    </a:r>
                  </a:p>
                </p:txBody>
              </p:sp>
              <p:sp>
                <p:nvSpPr>
                  <p:cNvPr id="345118"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5098"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Times" charset="0"/>
                  <a:ea typeface="ＭＳ Ｐゴシック" charset="0"/>
                  <a:cs typeface="ＭＳ Ｐゴシック" charset="0"/>
                </a:endParaRPr>
              </a:p>
            </p:txBody>
          </p:sp>
        </p:grpSp>
      </p:grpSp>
      <p:sp>
        <p:nvSpPr>
          <p:cNvPr id="345093" name="Rectangle 220"/>
          <p:cNvSpPr>
            <a:spLocks noChangeArrowheads="1"/>
          </p:cNvSpPr>
          <p:nvPr/>
        </p:nvSpPr>
        <p:spPr bwMode="auto">
          <a:xfrm>
            <a:off x="3200400" y="685800"/>
            <a:ext cx="21209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None/>
              <a:tabLst/>
              <a:defRPr/>
            </a:pPr>
            <a:r>
              <a:rPr kumimoji="1"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Henry Blackaby</a:t>
            </a:r>
            <a:endParaRPr kumimoji="1"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1272631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p:cNvSpPr>
            <a:spLocks noGrp="1" noChangeArrowheads="1"/>
          </p:cNvSpPr>
          <p:nvPr>
            <p:ph type="title"/>
          </p:nvPr>
        </p:nvSpPr>
        <p:spPr>
          <a:xfrm>
            <a:off x="3352800" y="0"/>
            <a:ext cx="5105400" cy="1143000"/>
          </a:xfrm>
        </p:spPr>
        <p:txBody>
          <a:bodyPr/>
          <a:lstStyle/>
          <a:p>
            <a:pPr eaLnBrk="1" hangingPunct="1"/>
            <a:r>
              <a:rPr lang="en-US" b="1">
                <a:solidFill>
                  <a:srgbClr val="996633"/>
                </a:solidFill>
                <a:latin typeface="Arial" charset="0"/>
                <a:ea typeface="Geneva" charset="0"/>
              </a:rPr>
              <a:t>Occasion</a:t>
            </a:r>
          </a:p>
        </p:txBody>
      </p:sp>
      <p:sp>
        <p:nvSpPr>
          <p:cNvPr id="14339" name="Rectangle 3"/>
          <p:cNvSpPr>
            <a:spLocks noGrp="1" noChangeArrowheads="1"/>
          </p:cNvSpPr>
          <p:nvPr>
            <p:ph type="body" idx="1"/>
          </p:nvPr>
        </p:nvSpPr>
        <p:spPr/>
        <p:txBody>
          <a:bodyPr/>
          <a:lstStyle/>
          <a:p>
            <a:pPr algn="ctr" eaLnBrk="1" hangingPunct="1">
              <a:buFont typeface="Wingdings" charset="0"/>
              <a:buNone/>
            </a:pPr>
            <a:endParaRPr lang="en-US">
              <a:latin typeface="Arial" charset="0"/>
              <a:ea typeface="Geneva" charset="0"/>
            </a:endParaRPr>
          </a:p>
          <a:p>
            <a:pPr algn="ctr" eaLnBrk="1" hangingPunct="1">
              <a:buFont typeface="Wingdings" charset="0"/>
              <a:buNone/>
            </a:pPr>
            <a:endParaRPr lang="en-US">
              <a:latin typeface="Arial" charset="0"/>
              <a:ea typeface="Geneva" charset="0"/>
            </a:endParaRPr>
          </a:p>
          <a:p>
            <a:pPr algn="ctr" eaLnBrk="1" hangingPunct="1">
              <a:buFont typeface="Wingdings" charset="0"/>
              <a:buNone/>
            </a:pPr>
            <a:endParaRPr lang="en-US">
              <a:latin typeface="Arial" charset="0"/>
              <a:ea typeface="Geneva" charset="0"/>
            </a:endParaRPr>
          </a:p>
        </p:txBody>
      </p:sp>
      <p:sp>
        <p:nvSpPr>
          <p:cNvPr id="152579" name="Rectangle 7"/>
          <p:cNvSpPr>
            <a:spLocks noChangeArrowheads="1"/>
          </p:cNvSpPr>
          <p:nvPr/>
        </p:nvSpPr>
        <p:spPr bwMode="auto">
          <a:xfrm>
            <a:off x="2667000" y="1524000"/>
            <a:ext cx="4953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pPr>
            <a:r>
              <a:rPr lang="en-US" sz="3200" b="1" dirty="0">
                <a:solidFill>
                  <a:srgbClr val="660066"/>
                </a:solidFill>
                <a:latin typeface="Arial" charset="0"/>
                <a:cs typeface="Arial" charset="0"/>
              </a:rPr>
              <a:t>Obadiah prophesies a message of judgment upon Edom as a comfort to the people of Judah who have seen Edom gloat over the recent devastation of Jerusalem by the Philistines </a:t>
            </a:r>
            <a:r>
              <a:rPr lang="en-US" sz="3200" b="1">
                <a:solidFill>
                  <a:srgbClr val="660066"/>
                </a:solidFill>
                <a:latin typeface="Arial" charset="0"/>
                <a:cs typeface="Arial" charset="0"/>
              </a:rPr>
              <a:t>and Arabs.</a:t>
            </a:r>
            <a:endParaRPr lang="en-US" sz="3200" b="1" dirty="0">
              <a:solidFill>
                <a:srgbClr val="660066"/>
              </a:solidFill>
              <a:latin typeface="Arial" charset="0"/>
              <a:cs typeface="Arial" charset="0"/>
            </a:endParaRPr>
          </a:p>
        </p:txBody>
      </p:sp>
      <p:graphicFrame>
        <p:nvGraphicFramePr>
          <p:cNvPr id="152580" name="Object 2"/>
          <p:cNvGraphicFramePr>
            <a:graphicFrameLocks noChangeAspect="1"/>
          </p:cNvGraphicFramePr>
          <p:nvPr/>
        </p:nvGraphicFramePr>
        <p:xfrm>
          <a:off x="0" y="0"/>
          <a:ext cx="2514600" cy="6858000"/>
        </p:xfrm>
        <a:graphic>
          <a:graphicData uri="http://schemas.openxmlformats.org/presentationml/2006/ole">
            <mc:AlternateContent xmlns:mc="http://schemas.openxmlformats.org/markup-compatibility/2006">
              <mc:Choice xmlns:v="urn:schemas-microsoft-com:vml" Requires="v">
                <p:oleObj name="Photo Editor Photo" r:id="rId3" imgW="2553056" imgH="6095238" progId="MSPhotoEd.3">
                  <p:embed/>
                </p:oleObj>
              </mc:Choice>
              <mc:Fallback>
                <p:oleObj name="Photo Editor Photo" r:id="rId3" imgW="2553056" imgH="6095238"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146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2581"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52582" name="Text Box 10"/>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—Main Idea of Obadiah—</a:t>
            </a:r>
          </a:p>
        </p:txBody>
      </p:sp>
      <p:sp>
        <p:nvSpPr>
          <p:cNvPr id="3" name="Rectangle 2"/>
          <p:cNvSpPr txBox="1">
            <a:spLocks noChangeArrowheads="1"/>
          </p:cNvSpPr>
          <p:nvPr/>
        </p:nvSpPr>
        <p:spPr bwMode="auto">
          <a:xfrm>
            <a:off x="-79791" y="4509120"/>
            <a:ext cx="9260303"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humbles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proud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exalts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humble </a:t>
            </a:r>
          </a:p>
        </p:txBody>
      </p:sp>
    </p:spTree>
    <p:extLst>
      <p:ext uri="{BB962C8B-B14F-4D97-AF65-F5344CB8AC3E}">
        <p14:creationId xmlns:p14="http://schemas.microsoft.com/office/powerpoint/2010/main" val="369699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ChangeArrowheads="1"/>
          </p:cNvSpPr>
          <p:nvPr>
            <p:ph type="title"/>
          </p:nvPr>
        </p:nvSpPr>
        <p:spPr/>
        <p:txBody>
          <a:bodyPr/>
          <a:lstStyle/>
          <a:p>
            <a:pPr eaLnBrk="1" hangingPunct="1"/>
            <a:r>
              <a:rPr lang="en-US" b="1">
                <a:solidFill>
                  <a:srgbClr val="996633"/>
                </a:solidFill>
                <a:latin typeface="Arial" charset="0"/>
                <a:ea typeface="Geneva" charset="0"/>
                <a:cs typeface="Geneva" charset="0"/>
              </a:rPr>
              <a:t>Summary Statement</a:t>
            </a:r>
          </a:p>
        </p:txBody>
      </p:sp>
      <p:sp>
        <p:nvSpPr>
          <p:cNvPr id="154626" name="Rectangle 3"/>
          <p:cNvSpPr>
            <a:spLocks noGrp="1" noChangeArrowheads="1"/>
          </p:cNvSpPr>
          <p:nvPr>
            <p:ph type="body" idx="1"/>
          </p:nvPr>
        </p:nvSpPr>
        <p:spPr>
          <a:xfrm>
            <a:off x="685800" y="1981200"/>
            <a:ext cx="6781800" cy="4114800"/>
          </a:xfrm>
        </p:spPr>
        <p:txBody>
          <a:bodyPr/>
          <a:lstStyle/>
          <a:p>
            <a:pPr marL="0" indent="0" eaLnBrk="1" hangingPunct="1">
              <a:buFont typeface="Wingdings" charset="0"/>
              <a:buNone/>
            </a:pPr>
            <a:r>
              <a:rPr lang="en-US" sz="3200" b="1" dirty="0">
                <a:solidFill>
                  <a:schemeClr val="bg2"/>
                </a:solidFill>
                <a:latin typeface="Arial" charset="0"/>
                <a:ea typeface="Geneva" charset="0"/>
                <a:cs typeface="Geneva" charset="0"/>
              </a:rPr>
              <a:t>Destructions of both Edom in the near future and all nations in the day of the L</a:t>
            </a:r>
            <a:r>
              <a:rPr lang="en-US" b="1" dirty="0">
                <a:solidFill>
                  <a:schemeClr val="bg2"/>
                </a:solidFill>
                <a:latin typeface="Arial" charset="0"/>
                <a:ea typeface="Geneva" charset="0"/>
                <a:cs typeface="Geneva" charset="0"/>
              </a:rPr>
              <a:t>ORD</a:t>
            </a:r>
            <a:r>
              <a:rPr lang="en-US" sz="3200" b="1" dirty="0">
                <a:solidFill>
                  <a:schemeClr val="bg2"/>
                </a:solidFill>
                <a:latin typeface="Arial" charset="0"/>
                <a:ea typeface="Geneva" charset="0"/>
                <a:cs typeface="Geneva" charset="0"/>
              </a:rPr>
              <a:t> will come as God</a:t>
            </a:r>
            <a:r>
              <a:rPr lang="fr-FR" altLang="ja-JP" sz="3200" b="1" dirty="0">
                <a:solidFill>
                  <a:schemeClr val="bg2"/>
                </a:solidFill>
                <a:latin typeface="Arial" charset="0"/>
                <a:ea typeface="Geneva" charset="0"/>
                <a:cs typeface="Geneva" charset="0"/>
              </a:rPr>
              <a:t>'</a:t>
            </a:r>
            <a:r>
              <a:rPr lang="en-US" sz="3200" b="1" dirty="0">
                <a:solidFill>
                  <a:schemeClr val="bg2"/>
                </a:solidFill>
                <a:latin typeface="Arial" charset="0"/>
                <a:ea typeface="Geneva" charset="0"/>
                <a:cs typeface="Geneva" charset="0"/>
              </a:rPr>
              <a:t>s judgment for their opposing Judah, but Judah can be comforted with a promise of blessing due to God</a:t>
            </a:r>
            <a:r>
              <a:rPr lang="fr-FR" altLang="ja-JP" sz="3200" b="1" dirty="0">
                <a:solidFill>
                  <a:schemeClr val="bg2"/>
                </a:solidFill>
                <a:latin typeface="Arial" charset="0"/>
                <a:ea typeface="Geneva" charset="0"/>
                <a:cs typeface="Geneva" charset="0"/>
              </a:rPr>
              <a:t>'</a:t>
            </a:r>
            <a:r>
              <a:rPr lang="en-US" sz="3200" b="1" dirty="0">
                <a:solidFill>
                  <a:schemeClr val="bg2"/>
                </a:solidFill>
                <a:latin typeface="Arial" charset="0"/>
                <a:ea typeface="Geneva" charset="0"/>
                <a:cs typeface="Geneva" charset="0"/>
              </a:rPr>
              <a:t>s protection in the Land Covenant.</a:t>
            </a:r>
          </a:p>
        </p:txBody>
      </p:sp>
      <p:sp>
        <p:nvSpPr>
          <p:cNvPr id="154627" name="AutoShape 7">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54628" name="Text Box 8"/>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594</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p:cNvSpPr>
            <a:spLocks noGrp="1" noChangeArrowheads="1"/>
          </p:cNvSpPr>
          <p:nvPr>
            <p:ph type="title"/>
          </p:nvPr>
        </p:nvSpPr>
        <p:spPr>
          <a:xfrm>
            <a:off x="-152400" y="0"/>
            <a:ext cx="3581400" cy="838200"/>
          </a:xfrm>
        </p:spPr>
        <p:txBody>
          <a:bodyPr/>
          <a:lstStyle/>
          <a:p>
            <a:pPr eaLnBrk="1" hangingPunct="1"/>
            <a:r>
              <a:rPr lang="en-US" sz="3600" b="1">
                <a:solidFill>
                  <a:srgbClr val="996633"/>
                </a:solidFill>
                <a:latin typeface="Arial" charset="0"/>
                <a:ea typeface="Geneva" charset="0"/>
              </a:rPr>
              <a:t>Verses 1-14</a:t>
            </a:r>
          </a:p>
        </p:txBody>
      </p:sp>
      <p:sp>
        <p:nvSpPr>
          <p:cNvPr id="164866" name="Rectangle 3"/>
          <p:cNvSpPr>
            <a:spLocks noGrp="1" noChangeArrowheads="1"/>
          </p:cNvSpPr>
          <p:nvPr>
            <p:ph type="body" idx="1"/>
          </p:nvPr>
        </p:nvSpPr>
        <p:spPr>
          <a:xfrm>
            <a:off x="990600" y="914400"/>
            <a:ext cx="6629400" cy="1676400"/>
          </a:xfrm>
        </p:spPr>
        <p:txBody>
          <a:bodyPr/>
          <a:lstStyle/>
          <a:p>
            <a:pPr marL="0" indent="0" eaLnBrk="1" hangingPunct="1">
              <a:buFont typeface="Wingdings" charset="0"/>
              <a:buNone/>
            </a:pPr>
            <a:r>
              <a:rPr lang="en-US" b="1" dirty="0">
                <a:latin typeface="Arial" charset="0"/>
                <a:ea typeface="Geneva" charset="0"/>
              </a:rPr>
              <a:t>The L</a:t>
            </a:r>
            <a:r>
              <a:rPr lang="en-US" sz="2400" b="1" dirty="0">
                <a:latin typeface="Arial" charset="0"/>
                <a:ea typeface="Geneva" charset="0"/>
              </a:rPr>
              <a:t>ORD</a:t>
            </a:r>
            <a:r>
              <a:rPr lang="en-US" b="1" dirty="0">
                <a:latin typeface="Arial" charset="0"/>
                <a:ea typeface="Geneva" charset="0"/>
              </a:rPr>
              <a:t> through Obadiah describes Edom</a:t>
            </a:r>
            <a:r>
              <a:rPr lang="fr-FR" altLang="ja-JP" b="1" dirty="0">
                <a:latin typeface="Arial" charset="0"/>
                <a:ea typeface="Geneva" charset="0"/>
              </a:rPr>
              <a:t>'</a:t>
            </a:r>
            <a:r>
              <a:rPr lang="en-US" b="1" dirty="0">
                <a:latin typeface="Arial" charset="0"/>
                <a:ea typeface="Geneva" charset="0"/>
              </a:rPr>
              <a:t>s future destruction for doing injustices to Judah to comfort Judah with His protective hand.</a:t>
            </a:r>
          </a:p>
        </p:txBody>
      </p:sp>
      <p:sp>
        <p:nvSpPr>
          <p:cNvPr id="164867" name="AutoShape 5">
            <a:hlinkClick r:id="rId3" action="ppaction://hlinksldjump" highlightClick="1"/>
          </p:cNvPr>
          <p:cNvSpPr>
            <a:spLocks noChangeArrowheads="1"/>
          </p:cNvSpPr>
          <p:nvPr/>
        </p:nvSpPr>
        <p:spPr bwMode="auto">
          <a:xfrm>
            <a:off x="8382000" y="6324600"/>
            <a:ext cx="762000" cy="533400"/>
          </a:xfrm>
          <a:prstGeom prst="actionButtonBackPrevious">
            <a:avLst/>
          </a:prstGeom>
          <a:solidFill>
            <a:schemeClr val="accent1"/>
          </a:solid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64868" name="Rectangle 6"/>
          <p:cNvSpPr>
            <a:spLocks noChangeArrowheads="1"/>
          </p:cNvSpPr>
          <p:nvPr/>
        </p:nvSpPr>
        <p:spPr bwMode="auto">
          <a:xfrm>
            <a:off x="228600" y="3048000"/>
            <a:ext cx="3581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000" b="1">
                <a:solidFill>
                  <a:srgbClr val="FF3300"/>
                </a:solidFill>
                <a:latin typeface="Arial" charset="0"/>
                <a:cs typeface="Arial" charset="0"/>
              </a:rPr>
              <a:t>Verses 15-21</a:t>
            </a:r>
          </a:p>
        </p:txBody>
      </p:sp>
      <p:sp>
        <p:nvSpPr>
          <p:cNvPr id="164869" name="Rectangle 7"/>
          <p:cNvSpPr>
            <a:spLocks noChangeArrowheads="1"/>
          </p:cNvSpPr>
          <p:nvPr/>
        </p:nvSpPr>
        <p:spPr bwMode="auto">
          <a:xfrm>
            <a:off x="914400" y="3886200"/>
            <a:ext cx="6629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800" b="1" dirty="0">
                <a:solidFill>
                  <a:srgbClr val="6600CC"/>
                </a:solidFill>
                <a:latin typeface="Arial" charset="0"/>
                <a:cs typeface="Arial" charset="0"/>
              </a:rPr>
              <a:t>Obadiah describes the day of the L</a:t>
            </a:r>
            <a:r>
              <a:rPr lang="en-US" sz="2000" b="1" dirty="0">
                <a:solidFill>
                  <a:srgbClr val="6600CC"/>
                </a:solidFill>
                <a:latin typeface="Arial" charset="0"/>
                <a:cs typeface="Arial" charset="0"/>
              </a:rPr>
              <a:t>ORD</a:t>
            </a:r>
            <a:r>
              <a:rPr lang="en-US" sz="2800" b="1" dirty="0">
                <a:solidFill>
                  <a:srgbClr val="6600CC"/>
                </a:solidFill>
                <a:latin typeface="Arial" charset="0"/>
                <a:cs typeface="Arial" charset="0"/>
              </a:rPr>
              <a:t> as God</a:t>
            </a:r>
            <a:r>
              <a:rPr lang="fr-FR" altLang="ja-JP" sz="2800" b="1" dirty="0">
                <a:solidFill>
                  <a:srgbClr val="6600CC"/>
                </a:solidFill>
                <a:latin typeface="Arial" charset="0"/>
                <a:cs typeface="Arial" charset="0"/>
              </a:rPr>
              <a:t>'</a:t>
            </a:r>
            <a:r>
              <a:rPr lang="en-US" sz="2800" b="1" dirty="0">
                <a:solidFill>
                  <a:srgbClr val="6600CC"/>
                </a:solidFill>
                <a:latin typeface="Arial" charset="0"/>
                <a:cs typeface="Arial" charset="0"/>
              </a:rPr>
              <a:t>s judgment on end times nations who opposed Judah but His blessing upon Judah to comfort His people with His faithfulness to the Land Covenant.</a:t>
            </a:r>
          </a:p>
        </p:txBody>
      </p:sp>
      <p:sp>
        <p:nvSpPr>
          <p:cNvPr id="164870" name="AutoShape 8">
            <a:hlinkClick r:id="rId3" action="ppaction://hlinksldjump" highlightClick="1"/>
            <a:hlinkHover r:id="rId3" action="ppaction://hlinksldjump"/>
          </p:cNvPr>
          <p:cNvSpPr>
            <a:spLocks noChangeArrowheads="1"/>
          </p:cNvSpPr>
          <p:nvPr/>
        </p:nvSpPr>
        <p:spPr bwMode="auto">
          <a:xfrm>
            <a:off x="3581400" y="3200400"/>
            <a:ext cx="4267200" cy="4572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164871" name="Text Box 10"/>
          <p:cNvSpPr txBox="1">
            <a:spLocks noChangeArrowheads="1"/>
          </p:cNvSpPr>
          <p:nvPr/>
        </p:nvSpPr>
        <p:spPr bwMode="auto">
          <a:xfrm>
            <a:off x="842645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597</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ChangeArrowheads="1"/>
          </p:cNvSpPr>
          <p:nvPr>
            <p:ph type="title"/>
          </p:nvPr>
        </p:nvSpPr>
        <p:spPr>
          <a:xfrm>
            <a:off x="762000" y="0"/>
            <a:ext cx="7772400" cy="1143000"/>
          </a:xfrm>
        </p:spPr>
        <p:txBody>
          <a:bodyPr/>
          <a:lstStyle/>
          <a:p>
            <a:pPr eaLnBrk="1" hangingPunct="1"/>
            <a:r>
              <a:rPr lang="en-US" b="1">
                <a:solidFill>
                  <a:srgbClr val="996633"/>
                </a:solidFill>
                <a:latin typeface="Arial" charset="0"/>
                <a:ea typeface="Geneva" charset="0"/>
                <a:cs typeface="Geneva" charset="0"/>
              </a:rPr>
              <a:t>Theology</a:t>
            </a:r>
          </a:p>
        </p:txBody>
      </p:sp>
      <p:sp>
        <p:nvSpPr>
          <p:cNvPr id="166914" name="Rectangle 3"/>
          <p:cNvSpPr>
            <a:spLocks noGrp="1" noChangeArrowheads="1"/>
          </p:cNvSpPr>
          <p:nvPr>
            <p:ph type="body" idx="1"/>
          </p:nvPr>
        </p:nvSpPr>
        <p:spPr>
          <a:xfrm>
            <a:off x="304800" y="990600"/>
            <a:ext cx="8458200" cy="5410200"/>
          </a:xfrm>
        </p:spPr>
        <p:txBody>
          <a:bodyPr/>
          <a:lstStyle/>
          <a:p>
            <a:pPr algn="just" eaLnBrk="1" hangingPunct="1"/>
            <a:r>
              <a:rPr lang="en-US" b="1" dirty="0">
                <a:solidFill>
                  <a:srgbClr val="6600CC"/>
                </a:solidFill>
                <a:latin typeface="Arial" charset="0"/>
                <a:ea typeface="Geneva" charset="0"/>
                <a:cs typeface="Geneva" charset="0"/>
              </a:rPr>
              <a:t>It gives hope for God</a:t>
            </a:r>
            <a:r>
              <a:rPr lang="fr-FR" altLang="ja-JP" b="1" dirty="0">
                <a:solidFill>
                  <a:srgbClr val="6600CC"/>
                </a:solidFill>
                <a:latin typeface="Arial" charset="0"/>
                <a:ea typeface="Geneva" charset="0"/>
                <a:cs typeface="Geneva" charset="0"/>
              </a:rPr>
              <a:t>'</a:t>
            </a:r>
            <a:r>
              <a:rPr lang="en-US" b="1" dirty="0">
                <a:solidFill>
                  <a:srgbClr val="6600CC"/>
                </a:solidFill>
                <a:latin typeface="Arial" charset="0"/>
                <a:ea typeface="Geneva" charset="0"/>
                <a:cs typeface="Geneva" charset="0"/>
              </a:rPr>
              <a:t>s people:  Obadiah gave the people concrete hope in that he declared the defeat of a perennial enemy, Edom.</a:t>
            </a:r>
          </a:p>
          <a:p>
            <a:pPr lvl="1" algn="just" eaLnBrk="1" hangingPunct="1"/>
            <a:r>
              <a:rPr lang="en-US" b="1" dirty="0">
                <a:latin typeface="Arial" charset="0"/>
                <a:ea typeface="Geneva" charset="0"/>
              </a:rPr>
              <a:t>Judah can be assured of God</a:t>
            </a:r>
            <a:r>
              <a:rPr lang="fr-FR" altLang="ja-JP" b="1" dirty="0">
                <a:latin typeface="Arial" charset="0"/>
                <a:ea typeface="Geneva" charset="0"/>
              </a:rPr>
              <a:t>'</a:t>
            </a:r>
            <a:r>
              <a:rPr lang="en-US" b="1" dirty="0">
                <a:latin typeface="Arial" charset="0"/>
                <a:ea typeface="Geneva" charset="0"/>
              </a:rPr>
              <a:t>s justice in that Edom would be humiliated.</a:t>
            </a:r>
          </a:p>
          <a:p>
            <a:pPr lvl="1" algn="just" eaLnBrk="1" hangingPunct="1"/>
            <a:r>
              <a:rPr lang="en-US" b="1" dirty="0">
                <a:latin typeface="Arial" charset="0"/>
                <a:ea typeface="Geneva" charset="0"/>
              </a:rPr>
              <a:t>God has not forsaken his people.</a:t>
            </a:r>
          </a:p>
          <a:p>
            <a:pPr algn="just" eaLnBrk="1" hangingPunct="1">
              <a:buFontTx/>
              <a:buChar char="•"/>
            </a:pPr>
            <a:r>
              <a:rPr lang="en-US" b="1" dirty="0">
                <a:solidFill>
                  <a:srgbClr val="FF3300"/>
                </a:solidFill>
                <a:latin typeface="Arial" charset="0"/>
                <a:ea typeface="Geneva" charset="0"/>
                <a:cs typeface="Geneva" charset="0"/>
              </a:rPr>
              <a:t>God is just and faithful to his covenant with Israel.</a:t>
            </a:r>
          </a:p>
          <a:p>
            <a:pPr algn="just" eaLnBrk="1" hangingPunct="1">
              <a:buFontTx/>
              <a:buChar char="•"/>
            </a:pPr>
            <a:r>
              <a:rPr lang="en-US" b="1" dirty="0">
                <a:solidFill>
                  <a:srgbClr val="6600CC"/>
                </a:solidFill>
                <a:latin typeface="Arial" charset="0"/>
                <a:ea typeface="Geneva" charset="0"/>
                <a:cs typeface="Times New Roman" charset="0"/>
              </a:rPr>
              <a:t>Edom stands as a type of all who oppose the purposes of the L</a:t>
            </a:r>
            <a:r>
              <a:rPr lang="en-US" sz="2000" b="1" dirty="0">
                <a:solidFill>
                  <a:srgbClr val="6600CC"/>
                </a:solidFill>
                <a:latin typeface="Arial" charset="0"/>
                <a:ea typeface="Geneva" charset="0"/>
                <a:cs typeface="Times New Roman" charset="0"/>
              </a:rPr>
              <a:t>ORD.  </a:t>
            </a:r>
            <a:r>
              <a:rPr lang="en-US" b="1" dirty="0">
                <a:solidFill>
                  <a:srgbClr val="6600CC"/>
                </a:solidFill>
                <a:latin typeface="Arial" charset="0"/>
                <a:ea typeface="Geneva" charset="0"/>
                <a:cs typeface="Times New Roman" charset="0"/>
              </a:rPr>
              <a:t>Whatever Obadiah says about Edom applies equally to any nation that sets itself against the L</a:t>
            </a:r>
            <a:r>
              <a:rPr lang="en-US" sz="2000" b="1" dirty="0">
                <a:solidFill>
                  <a:srgbClr val="6600CC"/>
                </a:solidFill>
                <a:latin typeface="Arial" charset="0"/>
                <a:ea typeface="Geneva" charset="0"/>
                <a:cs typeface="Times New Roman" charset="0"/>
              </a:rPr>
              <a:t>ORD</a:t>
            </a:r>
            <a:r>
              <a:rPr lang="en-US" b="1" dirty="0">
                <a:solidFill>
                  <a:srgbClr val="6600CC"/>
                </a:solidFill>
                <a:latin typeface="Arial" charset="0"/>
                <a:ea typeface="Geneva" charset="0"/>
                <a:cs typeface="Times New Roman" charset="0"/>
              </a:rPr>
              <a:t> and His people.</a:t>
            </a:r>
          </a:p>
        </p:txBody>
      </p:sp>
      <p:sp>
        <p:nvSpPr>
          <p:cNvPr id="166915"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66916" name="Text Box 7"/>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597</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3"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39684" name="Text Box 4"/>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600" b="1" baseline="30000" dirty="0">
                <a:solidFill>
                  <a:srgbClr val="FFFFFF"/>
                </a:solidFill>
                <a:latin typeface="Arial"/>
                <a:cs typeface="Arial"/>
              </a:rPr>
              <a:t>1</a:t>
            </a:r>
            <a:r>
              <a:rPr lang="en-US" sz="3600" b="1" dirty="0">
                <a:solidFill>
                  <a:srgbClr val="FFFFFF"/>
                </a:solidFill>
                <a:latin typeface="Arial"/>
                <a:cs typeface="Arial"/>
              </a:rPr>
              <a:t>We have heard a message from the L</a:t>
            </a:r>
            <a:r>
              <a:rPr lang="en-US" sz="3200" b="1" dirty="0">
                <a:solidFill>
                  <a:srgbClr val="FFFFFF"/>
                </a:solidFill>
                <a:latin typeface="Arial"/>
                <a:cs typeface="Arial"/>
              </a:rPr>
              <a:t>ORD</a:t>
            </a:r>
            <a:r>
              <a:rPr lang="en-US" sz="3600" b="1" dirty="0">
                <a:solidFill>
                  <a:srgbClr val="FFFFFF"/>
                </a:solidFill>
                <a:latin typeface="Arial"/>
                <a:cs typeface="Arial"/>
              </a:rPr>
              <a:t>: An envoy was sent to the nations to say, </a:t>
            </a:r>
            <a:r>
              <a:rPr lang="en-US" altLang="ja-JP" sz="3600" b="1" dirty="0">
                <a:solidFill>
                  <a:srgbClr val="FFFFFF"/>
                </a:solidFill>
                <a:latin typeface="Arial"/>
                <a:cs typeface="Arial"/>
              </a:rPr>
              <a:t>"</a:t>
            </a:r>
            <a:r>
              <a:rPr lang="en-US" sz="3600" b="1" dirty="0">
                <a:solidFill>
                  <a:srgbClr val="FFFFFF"/>
                </a:solidFill>
                <a:latin typeface="Arial"/>
                <a:cs typeface="Arial"/>
              </a:rPr>
              <a:t>Rise, and let us go against her </a:t>
            </a:r>
          </a:p>
          <a:p>
            <a:pPr>
              <a:defRPr/>
            </a:pPr>
            <a:r>
              <a:rPr lang="en-US" sz="3600" b="1" dirty="0">
                <a:solidFill>
                  <a:srgbClr val="FFFFFF"/>
                </a:solidFill>
                <a:latin typeface="Arial"/>
                <a:cs typeface="Arial"/>
              </a:rPr>
              <a:t>for battle</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5" name="Text Box 5"/>
          <p:cNvSpPr txBox="1">
            <a:spLocks noChangeArrowheads="1"/>
          </p:cNvSpPr>
          <p:nvPr/>
        </p:nvSpPr>
        <p:spPr bwMode="auto">
          <a:xfrm>
            <a:off x="4429125" y="1447800"/>
            <a:ext cx="4486275" cy="50784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3600" b="1" baseline="30000" dirty="0">
                <a:solidFill>
                  <a:srgbClr val="FFFFFF"/>
                </a:solidFill>
                <a:latin typeface="Arial"/>
                <a:cs typeface="Arial"/>
              </a:rPr>
              <a:t>14</a:t>
            </a:r>
            <a:r>
              <a:rPr lang="en-US" sz="3600" b="1" dirty="0">
                <a:solidFill>
                  <a:srgbClr val="FFFFFF"/>
                </a:solidFill>
                <a:latin typeface="Arial"/>
                <a:cs typeface="Arial"/>
              </a:rPr>
              <a:t>I have heard a message from the L</a:t>
            </a:r>
            <a:r>
              <a:rPr lang="en-US" sz="3200" b="1" dirty="0">
                <a:solidFill>
                  <a:srgbClr val="FFFFFF"/>
                </a:solidFill>
                <a:latin typeface="Arial"/>
                <a:cs typeface="Arial"/>
              </a:rPr>
              <a:t>ORD</a:t>
            </a:r>
            <a:r>
              <a:rPr lang="en-US" sz="3600" b="1" dirty="0">
                <a:solidFill>
                  <a:srgbClr val="FFFFFF"/>
                </a:solidFill>
                <a:latin typeface="Arial"/>
                <a:cs typeface="Arial"/>
              </a:rPr>
              <a:t>: An envoy </a:t>
            </a:r>
          </a:p>
          <a:p>
            <a:pPr algn="r">
              <a:defRPr/>
            </a:pPr>
            <a:r>
              <a:rPr lang="en-US" sz="3600" b="1" dirty="0">
                <a:solidFill>
                  <a:srgbClr val="FFFFFF"/>
                </a:solidFill>
                <a:latin typeface="Arial"/>
                <a:cs typeface="Arial"/>
              </a:rPr>
              <a:t>was sent to the </a:t>
            </a:r>
          </a:p>
          <a:p>
            <a:pPr algn="r">
              <a:defRPr/>
            </a:pPr>
            <a:r>
              <a:rPr lang="en-US" sz="3600" b="1" dirty="0">
                <a:solidFill>
                  <a:srgbClr val="FFFFFF"/>
                </a:solidFill>
                <a:latin typeface="Arial"/>
                <a:cs typeface="Arial"/>
              </a:rPr>
              <a:t>nations  to say, </a:t>
            </a:r>
          </a:p>
          <a:p>
            <a:pPr algn="r">
              <a:defRPr/>
            </a:pPr>
            <a:r>
              <a:rPr lang="en-US" altLang="ja-JP" sz="3600" b="1" dirty="0">
                <a:solidFill>
                  <a:srgbClr val="FFFFFF"/>
                </a:solidFill>
                <a:latin typeface="Arial"/>
                <a:cs typeface="Arial"/>
              </a:rPr>
              <a:t>"</a:t>
            </a:r>
            <a:r>
              <a:rPr lang="en-US" sz="3600" b="1" dirty="0">
                <a:solidFill>
                  <a:srgbClr val="FFFF00"/>
                </a:solidFill>
                <a:latin typeface="Arial"/>
                <a:cs typeface="Arial"/>
              </a:rPr>
              <a:t>Assemble yourselves to attack it!  </a:t>
            </a:r>
            <a:r>
              <a:rPr lang="en-US" sz="3600" b="1" dirty="0">
                <a:solidFill>
                  <a:srgbClr val="FFFFFF"/>
                </a:solidFill>
                <a:latin typeface="Arial"/>
                <a:cs typeface="Arial"/>
              </a:rPr>
              <a:t>Rise up for battle!</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6" name="Line 6"/>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7" name="Line 7"/>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8" name="Text Box 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07"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0708" name="Text Box 4"/>
          <p:cNvSpPr txBox="1">
            <a:spLocks noChangeArrowheads="1"/>
          </p:cNvSpPr>
          <p:nvPr/>
        </p:nvSpPr>
        <p:spPr bwMode="auto">
          <a:xfrm>
            <a:off x="5638800" y="381000"/>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0709" name="Text Box 5"/>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600" b="1" baseline="30000">
                <a:solidFill>
                  <a:srgbClr val="FFFFFF"/>
                </a:solidFill>
                <a:latin typeface="Arial"/>
                <a:cs typeface="Arial"/>
              </a:rPr>
              <a:t>3</a:t>
            </a:r>
            <a:r>
              <a:rPr lang="en-US" sz="3600" b="1">
                <a:solidFill>
                  <a:srgbClr val="FFFFFF"/>
                </a:solidFill>
                <a:latin typeface="Arial"/>
                <a:cs typeface="Arial"/>
              </a:rPr>
              <a:t>The pride of </a:t>
            </a:r>
          </a:p>
          <a:p>
            <a:pPr>
              <a:defRPr/>
            </a:pPr>
            <a:r>
              <a:rPr lang="en-US" sz="3600" b="1">
                <a:solidFill>
                  <a:srgbClr val="FFFFFF"/>
                </a:solidFill>
                <a:latin typeface="Arial"/>
                <a:cs typeface="Arial"/>
              </a:rPr>
              <a:t>your heart has deceived you, </a:t>
            </a:r>
          </a:p>
          <a:p>
            <a:pPr>
              <a:defRPr/>
            </a:pPr>
            <a:r>
              <a:rPr lang="en-US" sz="3600" b="1">
                <a:solidFill>
                  <a:srgbClr val="FFFFFF"/>
                </a:solidFill>
                <a:latin typeface="Arial"/>
                <a:cs typeface="Arial"/>
              </a:rPr>
              <a:t>you who live in the clefts of the rocks and make your home on the heights, </a:t>
            </a:r>
          </a:p>
        </p:txBody>
      </p:sp>
      <p:sp>
        <p:nvSpPr>
          <p:cNvPr id="840710" name="Text Box 6"/>
          <p:cNvSpPr txBox="1">
            <a:spLocks noChangeArrowheads="1"/>
          </p:cNvSpPr>
          <p:nvPr/>
        </p:nvSpPr>
        <p:spPr bwMode="auto">
          <a:xfrm>
            <a:off x="4429125" y="1447800"/>
            <a:ext cx="4486275"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3600" b="1" baseline="30000">
                <a:solidFill>
                  <a:srgbClr val="FFFFFF"/>
                </a:solidFill>
                <a:latin typeface="Arial"/>
                <a:cs typeface="Arial"/>
              </a:rPr>
              <a:t>16</a:t>
            </a:r>
            <a:r>
              <a:rPr lang="en-US" sz="3600" b="1">
                <a:solidFill>
                  <a:srgbClr val="FFFFFF"/>
                </a:solidFill>
                <a:latin typeface="Arial"/>
                <a:cs typeface="Arial"/>
              </a:rPr>
              <a:t>. . . the pride of your heart have deceived you, </a:t>
            </a:r>
          </a:p>
          <a:p>
            <a:pPr algn="r">
              <a:defRPr/>
            </a:pPr>
            <a:r>
              <a:rPr lang="en-US" sz="3600" b="1">
                <a:solidFill>
                  <a:srgbClr val="FFFFFF"/>
                </a:solidFill>
                <a:latin typeface="Arial"/>
                <a:cs typeface="Arial"/>
              </a:rPr>
              <a:t>you who live in the clefts of the rocks, who occupy the heights of the hill. </a:t>
            </a:r>
          </a:p>
        </p:txBody>
      </p:sp>
      <p:sp>
        <p:nvSpPr>
          <p:cNvPr id="840711"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12"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ChangeArrowheads="1"/>
          </p:cNvSpPr>
          <p:nvPr/>
        </p:nvSpPr>
        <p:spPr bwMode="auto">
          <a:xfrm>
            <a:off x="0" y="0"/>
            <a:ext cx="9144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1"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1732" name="Text Box 4"/>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1733" name="Text Box 5"/>
          <p:cNvSpPr txBox="1">
            <a:spLocks noChangeArrowheads="1"/>
          </p:cNvSpPr>
          <p:nvPr/>
        </p:nvSpPr>
        <p:spPr bwMode="auto">
          <a:xfrm>
            <a:off x="228600" y="1447800"/>
            <a:ext cx="4191000" cy="310854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baseline="30000" dirty="0">
                <a:solidFill>
                  <a:srgbClr val="FFFFFF"/>
                </a:solidFill>
                <a:latin typeface="Arial"/>
                <a:cs typeface="Arial"/>
              </a:rPr>
              <a:t>4</a:t>
            </a:r>
            <a:r>
              <a:rPr lang="en-US" sz="3200" b="1" dirty="0">
                <a:solidFill>
                  <a:srgbClr val="FFFFFF"/>
                </a:solidFill>
                <a:latin typeface="Arial"/>
                <a:cs typeface="Arial"/>
              </a:rPr>
              <a:t>Though you . . . make your nest </a:t>
            </a:r>
            <a:r>
              <a:rPr lang="en-US" sz="3200" b="1" dirty="0">
                <a:solidFill>
                  <a:srgbClr val="FFFF00"/>
                </a:solidFill>
                <a:latin typeface="Arial"/>
                <a:cs typeface="Arial"/>
              </a:rPr>
              <a:t>among the stars</a:t>
            </a:r>
            <a:r>
              <a:rPr lang="en-US" sz="3200" b="1" dirty="0">
                <a:solidFill>
                  <a:srgbClr val="FFFFFF"/>
                </a:solidFill>
                <a:latin typeface="Arial"/>
                <a:cs typeface="Arial"/>
              </a:rPr>
              <a:t>, from there I will bring you down,</a:t>
            </a:r>
            <a:r>
              <a:rPr lang="en-US" altLang="ja-JP" sz="3200" b="1" dirty="0">
                <a:solidFill>
                  <a:srgbClr val="FFFFFF"/>
                </a:solidFill>
                <a:latin typeface="Arial"/>
                <a:cs typeface="Arial"/>
              </a:rPr>
              <a:t>"</a:t>
            </a:r>
            <a:r>
              <a:rPr lang="en-US" sz="3200" b="1" dirty="0">
                <a:solidFill>
                  <a:srgbClr val="FFFFFF"/>
                </a:solidFill>
                <a:latin typeface="Arial"/>
                <a:cs typeface="Arial"/>
              </a:rPr>
              <a:t> declares the L</a:t>
            </a:r>
            <a:r>
              <a:rPr lang="en-US" sz="2800" b="1" dirty="0">
                <a:solidFill>
                  <a:srgbClr val="FFFFFF"/>
                </a:solidFill>
                <a:latin typeface="Arial"/>
                <a:cs typeface="Arial"/>
              </a:rPr>
              <a:t>ORD</a:t>
            </a:r>
            <a:r>
              <a:rPr lang="en-US" sz="3200" b="1" dirty="0">
                <a:solidFill>
                  <a:srgbClr val="FFFFFF"/>
                </a:solidFill>
                <a:latin typeface="Arial"/>
                <a:cs typeface="Arial"/>
              </a:rPr>
              <a:t>. </a:t>
            </a:r>
          </a:p>
        </p:txBody>
      </p:sp>
      <p:sp>
        <p:nvSpPr>
          <p:cNvPr id="841734" name="Text Box 6"/>
          <p:cNvSpPr txBox="1">
            <a:spLocks noChangeArrowheads="1"/>
          </p:cNvSpPr>
          <p:nvPr/>
        </p:nvSpPr>
        <p:spPr bwMode="auto">
          <a:xfrm>
            <a:off x="4427984" y="1447800"/>
            <a:ext cx="4572446" cy="310854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r">
              <a:defRPr/>
            </a:pPr>
            <a:r>
              <a:rPr lang="en-US" sz="3200" b="1" baseline="30000" dirty="0">
                <a:solidFill>
                  <a:srgbClr val="FFFFFF"/>
                </a:solidFill>
                <a:latin typeface="Arial"/>
                <a:cs typeface="Arial"/>
              </a:rPr>
              <a:t>16</a:t>
            </a:r>
            <a:r>
              <a:rPr lang="en-US" sz="3200" b="1" dirty="0">
                <a:solidFill>
                  <a:srgbClr val="FFFFFF"/>
                </a:solidFill>
                <a:latin typeface="Arial"/>
                <a:cs typeface="Arial"/>
              </a:rPr>
              <a:t>Though you </a:t>
            </a:r>
          </a:p>
          <a:p>
            <a:pPr algn="r">
              <a:defRPr/>
            </a:pPr>
            <a:r>
              <a:rPr lang="en-US" sz="3200" b="1" dirty="0">
                <a:solidFill>
                  <a:srgbClr val="FFFFFF"/>
                </a:solidFill>
                <a:latin typeface="Arial"/>
                <a:cs typeface="Arial"/>
              </a:rPr>
              <a:t>build your nest </a:t>
            </a:r>
          </a:p>
          <a:p>
            <a:pPr algn="r">
              <a:defRPr/>
            </a:pPr>
            <a:r>
              <a:rPr lang="en-US" sz="3200" b="1" dirty="0">
                <a:solidFill>
                  <a:srgbClr val="FFFF00"/>
                </a:solidFill>
                <a:latin typeface="Arial"/>
                <a:cs typeface="Arial"/>
              </a:rPr>
              <a:t>as high as the eagle</a:t>
            </a:r>
            <a:r>
              <a:rPr lang="fr-FR" altLang="ja-JP" sz="3200" b="1" dirty="0">
                <a:solidFill>
                  <a:srgbClr val="FFFF00"/>
                </a:solidFill>
                <a:latin typeface="Arial"/>
                <a:cs typeface="Arial"/>
              </a:rPr>
              <a:t>'</a:t>
            </a:r>
            <a:r>
              <a:rPr lang="en-US" sz="3200" b="1" dirty="0">
                <a:solidFill>
                  <a:srgbClr val="FFFF00"/>
                </a:solidFill>
                <a:latin typeface="Arial"/>
                <a:cs typeface="Arial"/>
              </a:rPr>
              <a:t>s</a:t>
            </a:r>
            <a:r>
              <a:rPr lang="en-US" sz="3200" b="1" dirty="0">
                <a:solidFill>
                  <a:srgbClr val="FFFFFF"/>
                </a:solidFill>
                <a:latin typeface="Arial"/>
                <a:cs typeface="Arial"/>
              </a:rPr>
              <a:t>, from there I will </a:t>
            </a:r>
            <a:br>
              <a:rPr lang="en-US" sz="3200" b="1" dirty="0">
                <a:solidFill>
                  <a:srgbClr val="FFFFFF"/>
                </a:solidFill>
                <a:latin typeface="Arial"/>
                <a:cs typeface="Arial"/>
              </a:rPr>
            </a:br>
            <a:r>
              <a:rPr lang="en-US" sz="3200" b="1" dirty="0">
                <a:solidFill>
                  <a:srgbClr val="FFFFFF"/>
                </a:solidFill>
                <a:latin typeface="Arial"/>
                <a:cs typeface="Arial"/>
              </a:rPr>
              <a:t>bring you down,</a:t>
            </a:r>
            <a:r>
              <a:rPr lang="en-US" altLang="ja-JP" sz="3200" b="1" dirty="0">
                <a:solidFill>
                  <a:srgbClr val="FFFFFF"/>
                </a:solidFill>
                <a:latin typeface="Arial"/>
                <a:cs typeface="Arial"/>
              </a:rPr>
              <a:t>"</a:t>
            </a:r>
            <a:r>
              <a:rPr lang="en-US" sz="3200" b="1" dirty="0">
                <a:solidFill>
                  <a:srgbClr val="FFFFFF"/>
                </a:solidFill>
                <a:latin typeface="Arial"/>
                <a:cs typeface="Arial"/>
              </a:rPr>
              <a:t> </a:t>
            </a:r>
            <a:br>
              <a:rPr lang="en-US" sz="3200" b="1" dirty="0">
                <a:solidFill>
                  <a:srgbClr val="FFFFFF"/>
                </a:solidFill>
                <a:latin typeface="Arial"/>
                <a:cs typeface="Arial"/>
              </a:rPr>
            </a:br>
            <a:r>
              <a:rPr lang="en-US" sz="3200" b="1" dirty="0">
                <a:solidFill>
                  <a:srgbClr val="FFFFFF"/>
                </a:solidFill>
                <a:latin typeface="Arial"/>
                <a:cs typeface="Arial"/>
              </a:rPr>
              <a:t>declares the L</a:t>
            </a:r>
            <a:r>
              <a:rPr lang="en-US" sz="2800" b="1" dirty="0">
                <a:solidFill>
                  <a:srgbClr val="FFFFFF"/>
                </a:solidFill>
                <a:latin typeface="Arial"/>
                <a:cs typeface="Arial"/>
              </a:rPr>
              <a:t>ORD</a:t>
            </a:r>
            <a:r>
              <a:rPr lang="en-US" sz="3200" b="1" dirty="0">
                <a:solidFill>
                  <a:srgbClr val="FFFFFF"/>
                </a:solidFill>
                <a:latin typeface="Arial"/>
                <a:cs typeface="Arial"/>
              </a:rPr>
              <a:t>. </a:t>
            </a:r>
          </a:p>
        </p:txBody>
      </p:sp>
      <p:sp>
        <p:nvSpPr>
          <p:cNvPr id="841735"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6"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1026"/>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55" name="Text Box 1027"/>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4000" b="1">
                <a:solidFill>
                  <a:srgbClr val="FFFFFF"/>
                </a:solidFill>
                <a:latin typeface="Arial"/>
                <a:cs typeface="Arial"/>
              </a:rPr>
              <a:t>Obadiah</a:t>
            </a:r>
          </a:p>
        </p:txBody>
      </p:sp>
      <p:sp>
        <p:nvSpPr>
          <p:cNvPr id="842756" name="Text Box 102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4000" b="1">
                <a:solidFill>
                  <a:srgbClr val="FFFFFF"/>
                </a:solidFill>
                <a:latin typeface="Arial"/>
                <a:cs typeface="Arial"/>
              </a:rPr>
              <a:t>Jeremiah 49</a:t>
            </a:r>
          </a:p>
        </p:txBody>
      </p:sp>
      <p:sp>
        <p:nvSpPr>
          <p:cNvPr id="842757" name="Text Box 1029"/>
          <p:cNvSpPr txBox="1">
            <a:spLocks noChangeArrowheads="1"/>
          </p:cNvSpPr>
          <p:nvPr/>
        </p:nvSpPr>
        <p:spPr bwMode="auto">
          <a:xfrm>
            <a:off x="228600" y="1447800"/>
            <a:ext cx="41910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600" b="1" baseline="30000">
                <a:solidFill>
                  <a:srgbClr val="FFFFFF"/>
                </a:solidFill>
                <a:latin typeface="Arial"/>
                <a:cs typeface="Arial"/>
              </a:rPr>
              <a:t>5</a:t>
            </a:r>
            <a:r>
              <a:rPr lang="en-US" sz="3600" b="1">
                <a:solidFill>
                  <a:srgbClr val="FFFFFF"/>
                </a:solidFill>
                <a:latin typeface="Arial"/>
                <a:cs typeface="Arial"/>
              </a:rPr>
              <a:t>If grape pickers came to you, </a:t>
            </a:r>
          </a:p>
          <a:p>
            <a:pPr>
              <a:defRPr/>
            </a:pPr>
            <a:r>
              <a:rPr lang="en-US" sz="3600" b="1">
                <a:solidFill>
                  <a:srgbClr val="FFFFFF"/>
                </a:solidFill>
                <a:latin typeface="Arial"/>
                <a:cs typeface="Arial"/>
              </a:rPr>
              <a:t>would they not leave a few grapes? </a:t>
            </a:r>
          </a:p>
        </p:txBody>
      </p:sp>
      <p:sp>
        <p:nvSpPr>
          <p:cNvPr id="842758" name="Text Box 1030"/>
          <p:cNvSpPr txBox="1">
            <a:spLocks noChangeArrowheads="1"/>
          </p:cNvSpPr>
          <p:nvPr/>
        </p:nvSpPr>
        <p:spPr bwMode="auto">
          <a:xfrm>
            <a:off x="4429125" y="1447800"/>
            <a:ext cx="4486275"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a:defRPr/>
            </a:pPr>
            <a:r>
              <a:rPr lang="en-US" sz="3600" b="1" baseline="30000" dirty="0">
                <a:solidFill>
                  <a:srgbClr val="FFFFFF"/>
                </a:solidFill>
                <a:latin typeface="Arial"/>
                <a:cs typeface="Arial"/>
              </a:rPr>
              <a:t>9</a:t>
            </a:r>
            <a:r>
              <a:rPr lang="en-US" sz="3600" b="1" dirty="0">
                <a:solidFill>
                  <a:srgbClr val="FFFFFF"/>
                </a:solidFill>
                <a:latin typeface="Arial"/>
                <a:cs typeface="Arial"/>
              </a:rPr>
              <a:t>If grape pickers came to you, </a:t>
            </a:r>
          </a:p>
          <a:p>
            <a:pPr algn="r">
              <a:defRPr/>
            </a:pPr>
            <a:r>
              <a:rPr lang="en-US" sz="3600" b="1" dirty="0">
                <a:solidFill>
                  <a:srgbClr val="FFFFFF"/>
                </a:solidFill>
                <a:latin typeface="Arial"/>
                <a:cs typeface="Arial"/>
              </a:rPr>
              <a:t>would they not leave a few grapes? </a:t>
            </a:r>
          </a:p>
        </p:txBody>
      </p:sp>
      <p:sp>
        <p:nvSpPr>
          <p:cNvPr id="842759" name="Line 1031"/>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60" name="Line 1032"/>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Geneva" charset="0"/>
                <a:cs typeface="Geneva" charset="0"/>
              </a:rPr>
              <a:t>Problem #1</a:t>
            </a:r>
          </a:p>
        </p:txBody>
      </p:sp>
      <p:sp>
        <p:nvSpPr>
          <p:cNvPr id="211970" name="Rectangle 3"/>
          <p:cNvSpPr>
            <a:spLocks noGrp="1" noChangeArrowheads="1"/>
          </p:cNvSpPr>
          <p:nvPr>
            <p:ph type="body" idx="1"/>
          </p:nvPr>
        </p:nvSpPr>
        <p:spPr>
          <a:xfrm>
            <a:off x="533400" y="1219200"/>
            <a:ext cx="6559550" cy="5233988"/>
          </a:xfrm>
        </p:spPr>
        <p:txBody>
          <a:bodyPr/>
          <a:lstStyle/>
          <a:p>
            <a:pPr indent="0" eaLnBrk="1" hangingPunct="1">
              <a:buFont typeface="Wingdings" charset="0"/>
              <a:buNone/>
            </a:pPr>
            <a:r>
              <a:rPr lang="en-US" sz="3600" b="1" dirty="0">
                <a:solidFill>
                  <a:srgbClr val="FF3300"/>
                </a:solidFill>
                <a:latin typeface="Arial" charset="0"/>
                <a:ea typeface="Geneva" charset="0"/>
                <a:cs typeface="Times New Roman" charset="0"/>
              </a:rPr>
              <a:t>The NT writers quote literally hundreds of citations from every major section of the OT.  Yet, the Book of Obadiah  is not quoted even once.  If it is inspired, then why isn</a:t>
            </a:r>
            <a:r>
              <a:rPr lang="fr-FR" altLang="ja-JP" sz="3600" b="1" dirty="0">
                <a:solidFill>
                  <a:srgbClr val="FF3300"/>
                </a:solidFill>
                <a:latin typeface="Arial" charset="0"/>
                <a:ea typeface="Geneva" charset="0"/>
                <a:cs typeface="Times New Roman" charset="0"/>
              </a:rPr>
              <a:t>'</a:t>
            </a:r>
            <a:r>
              <a:rPr lang="en-US" sz="3600" b="1" dirty="0">
                <a:solidFill>
                  <a:srgbClr val="FF3300"/>
                </a:solidFill>
                <a:latin typeface="Arial" charset="0"/>
                <a:ea typeface="Geneva" charset="0"/>
                <a:cs typeface="Times New Roman" charset="0"/>
              </a:rPr>
              <a:t>t it cited at least once?</a:t>
            </a:r>
            <a:endParaRPr lang="en-US" sz="3600" b="1" dirty="0">
              <a:solidFill>
                <a:srgbClr val="FF3300"/>
              </a:solidFill>
              <a:latin typeface="Arial" charset="0"/>
              <a:ea typeface="Geneva" charset="0"/>
              <a:cs typeface="Geneva" charset="0"/>
            </a:endParaRPr>
          </a:p>
        </p:txBody>
      </p:sp>
      <p:sp>
        <p:nvSpPr>
          <p:cNvPr id="211971"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Geneva" charset="0"/>
                <a:cs typeface="Geneva" charset="0"/>
              </a:rPr>
              <a:t>Solution</a:t>
            </a:r>
          </a:p>
        </p:txBody>
      </p:sp>
      <p:sp>
        <p:nvSpPr>
          <p:cNvPr id="214018" name="Rectangle 3"/>
          <p:cNvSpPr>
            <a:spLocks noGrp="1" noChangeArrowheads="1"/>
          </p:cNvSpPr>
          <p:nvPr>
            <p:ph type="body" idx="1"/>
          </p:nvPr>
        </p:nvSpPr>
        <p:spPr>
          <a:xfrm>
            <a:off x="0" y="1066800"/>
            <a:ext cx="8686800" cy="5791200"/>
          </a:xfrm>
        </p:spPr>
        <p:txBody>
          <a:bodyPr/>
          <a:lstStyle/>
          <a:p>
            <a:pPr marL="444500" lvl="1" indent="-444500" eaLnBrk="1" hangingPunct="1"/>
            <a:r>
              <a:rPr lang="en-US" sz="2500" b="1">
                <a:solidFill>
                  <a:schemeClr val="bg2"/>
                </a:solidFill>
                <a:latin typeface="Arial" charset="0"/>
                <a:ea typeface="Geneva" charset="0"/>
                <a:cs typeface="Times New Roman" charset="0"/>
              </a:rPr>
              <a:t>Many OT books are not directly quoted in the NT (e.g., Ruth, 1-2 Chronicles, Esther, Song of Songs and Ecclesiastes).  However, all these books were considered inspired by both Jews and Christians. </a:t>
            </a:r>
          </a:p>
          <a:p>
            <a:pPr marL="444500" lvl="1" indent="-444500" eaLnBrk="1" hangingPunct="1"/>
            <a:r>
              <a:rPr lang="en-US" sz="2500" b="1">
                <a:solidFill>
                  <a:schemeClr val="bg2"/>
                </a:solidFill>
                <a:latin typeface="Arial" charset="0"/>
                <a:ea typeface="Geneva" charset="0"/>
                <a:cs typeface="Times New Roman" charset="0"/>
              </a:rPr>
              <a:t>Being quoted in the NT was not a test for the inspiration in the OT.  Rather, it was whether it was written by a spokesperson accredited by God and accepted by His people.  Obadiah meets this test.</a:t>
            </a:r>
          </a:p>
          <a:p>
            <a:pPr marL="444500" lvl="1" indent="-444500" eaLnBrk="1" hangingPunct="1"/>
            <a:r>
              <a:rPr lang="en-US" sz="2500" b="1">
                <a:solidFill>
                  <a:schemeClr val="bg2"/>
                </a:solidFill>
                <a:latin typeface="Arial" charset="0"/>
                <a:ea typeface="Geneva" charset="0"/>
                <a:cs typeface="Times New Roman" charset="0"/>
              </a:rPr>
              <a:t>NT writers had no occasion to quote from every OT book.  Few Christians now quote 1 Kings, yet the NT did (Rom. 11:4).  Indeed, few believers ever cite 2 or 3 John, and yet they were part of the inspired Word. How often a book is quoted does not determine whether it is inspired.</a:t>
            </a:r>
          </a:p>
          <a:p>
            <a:pPr marL="444500" indent="-444500" eaLnBrk="1" hangingPunct="1"/>
            <a:endParaRPr lang="en-US" sz="2900" b="1">
              <a:solidFill>
                <a:schemeClr val="bg2"/>
              </a:solidFill>
              <a:latin typeface="Arial" charset="0"/>
              <a:ea typeface="Geneva" charset="0"/>
              <a:cs typeface="Geneva" charset="0"/>
            </a:endParaRPr>
          </a:p>
        </p:txBody>
      </p:sp>
      <p:sp>
        <p:nvSpPr>
          <p:cNvPr id="214019" name="AutoShape 6">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Geneva" charset="0"/>
                <a:cs typeface="Geneva" charset="0"/>
              </a:rPr>
              <a:t>Problem #2</a:t>
            </a:r>
          </a:p>
        </p:txBody>
      </p:sp>
      <p:sp>
        <p:nvSpPr>
          <p:cNvPr id="146435" name="Rectangle 3"/>
          <p:cNvSpPr>
            <a:spLocks noGrp="1" noChangeArrowheads="1"/>
          </p:cNvSpPr>
          <p:nvPr>
            <p:ph type="body" idx="1"/>
          </p:nvPr>
        </p:nvSpPr>
        <p:spPr>
          <a:xfrm>
            <a:off x="304800" y="1219200"/>
            <a:ext cx="8001000" cy="4876800"/>
          </a:xfrm>
        </p:spPr>
        <p:txBody>
          <a:bodyPr/>
          <a:lstStyle/>
          <a:p>
            <a:pPr marL="0" indent="0" eaLnBrk="1" hangingPunct="1">
              <a:buFont typeface="Wingdings" charset="0"/>
              <a:buNone/>
              <a:defRPr/>
            </a:pPr>
            <a:r>
              <a:rPr lang="en-US" b="1" dirty="0">
                <a:solidFill>
                  <a:srgbClr val="FF3300"/>
                </a:solidFill>
                <a:latin typeface="Arial" charset="0"/>
                <a:ea typeface="Geneva" charset="0"/>
                <a:cs typeface="Times New Roman" charset="0"/>
              </a:rPr>
              <a:t>Obadiah is a message of divine moral judgment on the nations. Of the 21 verses in this book…</a:t>
            </a:r>
          </a:p>
          <a:p>
            <a:pPr marL="444500" indent="-444500" eaLnBrk="1" hangingPunct="1">
              <a:defRPr/>
            </a:pPr>
            <a:r>
              <a:rPr lang="en-US" b="1" dirty="0">
                <a:solidFill>
                  <a:srgbClr val="FF3300"/>
                </a:solidFill>
                <a:latin typeface="Arial" charset="0"/>
                <a:ea typeface="Geneva" charset="0"/>
                <a:cs typeface="Times New Roman" charset="0"/>
              </a:rPr>
              <a:t>16 pronounce judgment against Edom </a:t>
            </a:r>
          </a:p>
          <a:p>
            <a:pPr marL="444500" indent="-444500" eaLnBrk="1" hangingPunct="1">
              <a:defRPr/>
            </a:pPr>
            <a:r>
              <a:rPr lang="en-US" b="1" dirty="0">
                <a:solidFill>
                  <a:srgbClr val="FF3300"/>
                </a:solidFill>
                <a:latin typeface="Arial" charset="0"/>
                <a:ea typeface="Geneva" charset="0"/>
                <a:cs typeface="Times New Roman" charset="0"/>
              </a:rPr>
              <a:t>5 prophesy Israel</a:t>
            </a:r>
            <a:r>
              <a:rPr lang="fr-FR" altLang="ja-JP" b="1" dirty="0">
                <a:solidFill>
                  <a:srgbClr val="FF3300"/>
                </a:solidFill>
                <a:latin typeface="Arial" charset="0"/>
                <a:ea typeface="Geneva" charset="0"/>
                <a:cs typeface="Times New Roman" charset="0"/>
              </a:rPr>
              <a:t>'</a:t>
            </a:r>
            <a:r>
              <a:rPr lang="en-US" b="1" dirty="0">
                <a:solidFill>
                  <a:srgbClr val="FF3300"/>
                </a:solidFill>
                <a:latin typeface="Arial" charset="0"/>
                <a:ea typeface="Geneva" charset="0"/>
                <a:cs typeface="Times New Roman" charset="0"/>
              </a:rPr>
              <a:t>s future triumph over Edom</a:t>
            </a:r>
          </a:p>
          <a:p>
            <a:pPr marL="0" indent="0" eaLnBrk="1" hangingPunct="1">
              <a:buFont typeface="Wingdings" charset="0"/>
              <a:buNone/>
              <a:defRPr/>
            </a:pPr>
            <a:r>
              <a:rPr lang="en-US" b="1" i="1" dirty="0">
                <a:solidFill>
                  <a:srgbClr val="660066"/>
                </a:solidFill>
                <a:latin typeface="Arial" charset="0"/>
                <a:ea typeface="Geneva" charset="0"/>
                <a:cs typeface="Times New Roman" charset="0"/>
              </a:rPr>
              <a:t>But isn</a:t>
            </a:r>
            <a:r>
              <a:rPr lang="fr-FR" b="1" i="1" dirty="0">
                <a:solidFill>
                  <a:srgbClr val="660066"/>
                </a:solidFill>
                <a:latin typeface="Arial" charset="0"/>
                <a:ea typeface="Geneva" charset="0"/>
                <a:cs typeface="Times New Roman" charset="0"/>
              </a:rPr>
              <a:t>'</a:t>
            </a:r>
            <a:r>
              <a:rPr lang="en-US" b="1" i="1" dirty="0">
                <a:solidFill>
                  <a:srgbClr val="660066"/>
                </a:solidFill>
                <a:latin typeface="Arial" charset="0"/>
                <a:ea typeface="Geneva" charset="0"/>
                <a:cs typeface="Times New Roman" charset="0"/>
              </a:rPr>
              <a:t>t this simply Jewish nationalism rather than a revelation of God?</a:t>
            </a:r>
            <a:endParaRPr lang="en-US" b="1" i="1" dirty="0">
              <a:solidFill>
                <a:srgbClr val="660066"/>
              </a:solidFill>
              <a:latin typeface="Arial" charset="0"/>
              <a:ea typeface="Geneva" charset="0"/>
              <a:cs typeface="Geneva"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Edom</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594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143438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1345656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a:xfrm>
            <a:off x="568325" y="-26988"/>
            <a:ext cx="7772400" cy="609601"/>
          </a:xfrm>
        </p:spPr>
        <p:txBody>
          <a:bodyPr/>
          <a:lstStyle/>
          <a:p>
            <a:pPr eaLnBrk="1" hangingPunct="1"/>
            <a:r>
              <a:rPr lang="en-US">
                <a:latin typeface="Arial" charset="0"/>
                <a:ea typeface="Geneva" charset="0"/>
                <a:cs typeface="Geneva" charset="0"/>
              </a:rPr>
              <a:t>Solution</a:t>
            </a:r>
          </a:p>
        </p:txBody>
      </p:sp>
      <p:sp>
        <p:nvSpPr>
          <p:cNvPr id="218114" name="Rectangle 3"/>
          <p:cNvSpPr>
            <a:spLocks noGrp="1" noChangeArrowheads="1"/>
          </p:cNvSpPr>
          <p:nvPr>
            <p:ph type="body" idx="1"/>
          </p:nvPr>
        </p:nvSpPr>
        <p:spPr>
          <a:xfrm>
            <a:off x="34925" y="735013"/>
            <a:ext cx="7489825" cy="6122987"/>
          </a:xfrm>
        </p:spPr>
        <p:txBody>
          <a:bodyPr/>
          <a:lstStyle/>
          <a:p>
            <a:pPr marL="355600" lvl="1" indent="-355600" eaLnBrk="1" hangingPunct="1">
              <a:lnSpc>
                <a:spcPct val="90000"/>
              </a:lnSpc>
            </a:pPr>
            <a:r>
              <a:rPr lang="en-US" sz="2800" b="1" dirty="0">
                <a:solidFill>
                  <a:srgbClr val="000000"/>
                </a:solidFill>
                <a:latin typeface="Arial" charset="0"/>
                <a:ea typeface="Geneva" charset="0"/>
                <a:cs typeface="Times New Roman" charset="0"/>
              </a:rPr>
              <a:t>The Book of Obadiah reveals the sovereignty of God amid national disgrace and defeat. The impotence of God</a:t>
            </a:r>
            <a:r>
              <a:rPr lang="fr-FR" sz="2800" b="1" dirty="0">
                <a:solidFill>
                  <a:srgbClr val="000000"/>
                </a:solidFill>
                <a:latin typeface="Arial" charset="0"/>
                <a:ea typeface="Geneva" charset="0"/>
                <a:cs typeface="Times New Roman" charset="0"/>
              </a:rPr>
              <a:t>'</a:t>
            </a:r>
            <a:r>
              <a:rPr lang="en-US" sz="2800" b="1" dirty="0">
                <a:solidFill>
                  <a:srgbClr val="000000"/>
                </a:solidFill>
                <a:latin typeface="Arial" charset="0"/>
                <a:ea typeface="Geneva" charset="0"/>
                <a:cs typeface="Times New Roman" charset="0"/>
              </a:rPr>
              <a:t>s people against their enemies reflected upon the power of the God of Israel.  Was Yahweh a defeated God? Was He powerless to resist the enemies of His people? </a:t>
            </a:r>
          </a:p>
          <a:p>
            <a:pPr marL="355600" lvl="1" indent="-355600" eaLnBrk="1" hangingPunct="1">
              <a:lnSpc>
                <a:spcPct val="90000"/>
              </a:lnSpc>
              <a:buFontTx/>
              <a:buNone/>
            </a:pPr>
            <a:endParaRPr lang="en-US" sz="2800" b="1" dirty="0">
              <a:solidFill>
                <a:srgbClr val="000000"/>
              </a:solidFill>
              <a:latin typeface="Arial" charset="0"/>
              <a:ea typeface="Geneva" charset="0"/>
              <a:cs typeface="Times New Roman" charset="0"/>
            </a:endParaRPr>
          </a:p>
          <a:p>
            <a:pPr marL="355600" lvl="1" indent="-355600" eaLnBrk="1" hangingPunct="1">
              <a:lnSpc>
                <a:spcPct val="90000"/>
              </a:lnSpc>
            </a:pPr>
            <a:r>
              <a:rPr lang="en-US" altLang="ja-JP" sz="2800" b="1" dirty="0">
                <a:solidFill>
                  <a:srgbClr val="000000"/>
                </a:solidFill>
                <a:latin typeface="Arial" charset="0"/>
                <a:ea typeface="Geneva" charset="0"/>
                <a:cs typeface="Times New Roman" charset="0"/>
              </a:rPr>
              <a:t>"</a:t>
            </a:r>
            <a:r>
              <a:rPr lang="en-US" sz="2800" b="1" dirty="0">
                <a:solidFill>
                  <a:srgbClr val="000000"/>
                </a:solidFill>
                <a:latin typeface="Arial" charset="0"/>
                <a:ea typeface="Geneva" charset="0"/>
                <a:cs typeface="Times New Roman" charset="0"/>
              </a:rPr>
              <a:t>No!</a:t>
            </a:r>
            <a:r>
              <a:rPr lang="en-US" altLang="ja-JP" sz="2800" b="1" dirty="0">
                <a:solidFill>
                  <a:srgbClr val="000000"/>
                </a:solidFill>
                <a:latin typeface="Arial" charset="0"/>
                <a:ea typeface="Geneva" charset="0"/>
                <a:cs typeface="Times New Roman" charset="0"/>
              </a:rPr>
              <a:t>"</a:t>
            </a:r>
            <a:r>
              <a:rPr lang="en-US" sz="2800" b="1" dirty="0">
                <a:solidFill>
                  <a:srgbClr val="000000"/>
                </a:solidFill>
                <a:latin typeface="Arial" charset="0"/>
                <a:ea typeface="Geneva" charset="0"/>
                <a:cs typeface="Times New Roman" charset="0"/>
              </a:rPr>
              <a:t> is Obadiah</a:t>
            </a:r>
            <a:r>
              <a:rPr lang="fr-FR" sz="2800" b="1" dirty="0">
                <a:solidFill>
                  <a:srgbClr val="000000"/>
                </a:solidFill>
                <a:latin typeface="Arial" charset="0"/>
                <a:ea typeface="Geneva" charset="0"/>
                <a:cs typeface="Times New Roman" charset="0"/>
              </a:rPr>
              <a:t>'</a:t>
            </a:r>
            <a:r>
              <a:rPr lang="en-US" sz="2800" b="1" dirty="0">
                <a:solidFill>
                  <a:srgbClr val="000000"/>
                </a:solidFill>
                <a:latin typeface="Arial" charset="0"/>
                <a:ea typeface="Geneva" charset="0"/>
                <a:cs typeface="Times New Roman" charset="0"/>
              </a:rPr>
              <a:t>s resounding reply!  The God of Israel will keep His promises even though the future looks black. The nations have not understood that their temporary victory over God</a:t>
            </a:r>
            <a:r>
              <a:rPr lang="fr-FR" sz="2800" b="1" dirty="0">
                <a:solidFill>
                  <a:srgbClr val="000000"/>
                </a:solidFill>
                <a:latin typeface="Arial" charset="0"/>
                <a:ea typeface="Geneva" charset="0"/>
                <a:cs typeface="Times New Roman" charset="0"/>
              </a:rPr>
              <a:t>'</a:t>
            </a:r>
            <a:r>
              <a:rPr lang="en-US" sz="2800" b="1" dirty="0">
                <a:solidFill>
                  <a:srgbClr val="000000"/>
                </a:solidFill>
                <a:latin typeface="Arial" charset="0"/>
                <a:ea typeface="Geneva" charset="0"/>
                <a:cs typeface="Times New Roman" charset="0"/>
              </a:rPr>
              <a:t>s people was the very work of God.  </a:t>
            </a:r>
          </a:p>
        </p:txBody>
      </p:sp>
      <p:sp>
        <p:nvSpPr>
          <p:cNvPr id="218115"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a:xfrm>
            <a:off x="685800" y="0"/>
            <a:ext cx="7772400" cy="609600"/>
          </a:xfrm>
        </p:spPr>
        <p:txBody>
          <a:bodyPr/>
          <a:lstStyle/>
          <a:p>
            <a:pPr eaLnBrk="1" hangingPunct="1"/>
            <a:r>
              <a:rPr lang="en-US">
                <a:latin typeface="Arial" charset="0"/>
                <a:ea typeface="Geneva" charset="0"/>
                <a:cs typeface="Geneva" charset="0"/>
              </a:rPr>
              <a:t>Solution</a:t>
            </a:r>
          </a:p>
        </p:txBody>
      </p:sp>
      <p:sp>
        <p:nvSpPr>
          <p:cNvPr id="220162" name="Rectangle 3"/>
          <p:cNvSpPr>
            <a:spLocks noGrp="1" noChangeArrowheads="1"/>
          </p:cNvSpPr>
          <p:nvPr>
            <p:ph type="body" idx="1"/>
          </p:nvPr>
        </p:nvSpPr>
        <p:spPr>
          <a:xfrm>
            <a:off x="368300" y="765175"/>
            <a:ext cx="6867525" cy="5562600"/>
          </a:xfrm>
        </p:spPr>
        <p:txBody>
          <a:bodyPr/>
          <a:lstStyle/>
          <a:p>
            <a:pPr marL="266700" lvl="1" indent="-266700" eaLnBrk="1" hangingPunct="1">
              <a:lnSpc>
                <a:spcPct val="90000"/>
              </a:lnSpc>
            </a:pPr>
            <a:r>
              <a:rPr lang="en-US" sz="2800" b="1" dirty="0">
                <a:solidFill>
                  <a:srgbClr val="FF3300"/>
                </a:solidFill>
                <a:latin typeface="Arial" charset="0"/>
                <a:ea typeface="Geneva" charset="0"/>
                <a:cs typeface="Times New Roman" charset="0"/>
              </a:rPr>
              <a:t>The message of Obadiah is that Israel</a:t>
            </a:r>
            <a:r>
              <a:rPr lang="fr-FR" sz="2800" b="1" dirty="0">
                <a:solidFill>
                  <a:srgbClr val="FF3300"/>
                </a:solidFill>
                <a:latin typeface="Arial" charset="0"/>
                <a:ea typeface="Geneva" charset="0"/>
                <a:cs typeface="Times New Roman" charset="0"/>
              </a:rPr>
              <a:t>'</a:t>
            </a:r>
            <a:r>
              <a:rPr lang="en-US" sz="2800" b="1" dirty="0">
                <a:solidFill>
                  <a:srgbClr val="FF3300"/>
                </a:solidFill>
                <a:latin typeface="Arial" charset="0"/>
                <a:ea typeface="Geneva" charset="0"/>
                <a:cs typeface="Times New Roman" charset="0"/>
              </a:rPr>
              <a:t>s God is always in complete control, and He accomplishes His purpose.  It is a message of faith, hope, and triumph against the enemies of God.  </a:t>
            </a:r>
          </a:p>
          <a:p>
            <a:pPr marL="266700" lvl="1" indent="-266700" eaLnBrk="1" hangingPunct="1">
              <a:lnSpc>
                <a:spcPct val="90000"/>
              </a:lnSpc>
            </a:pPr>
            <a:endParaRPr lang="en-US" sz="2800" b="1" dirty="0">
              <a:solidFill>
                <a:srgbClr val="FF3300"/>
              </a:solidFill>
              <a:latin typeface="Arial" charset="0"/>
              <a:ea typeface="Geneva" charset="0"/>
              <a:cs typeface="Times New Roman" charset="0"/>
            </a:endParaRPr>
          </a:p>
          <a:p>
            <a:pPr marL="266700" lvl="1" indent="-266700" eaLnBrk="1" hangingPunct="1">
              <a:lnSpc>
                <a:spcPct val="90000"/>
              </a:lnSpc>
            </a:pPr>
            <a:r>
              <a:rPr lang="en-US" sz="2800" b="1" dirty="0">
                <a:solidFill>
                  <a:srgbClr val="FF3300"/>
                </a:solidFill>
                <a:latin typeface="Arial" charset="0"/>
                <a:ea typeface="Geneva" charset="0"/>
                <a:cs typeface="Times New Roman" charset="0"/>
              </a:rPr>
              <a:t>But the triumph of Israel will be a blessing to all nations.  Israel</a:t>
            </a:r>
            <a:r>
              <a:rPr lang="fr-FR" sz="2800" b="1" dirty="0">
                <a:solidFill>
                  <a:srgbClr val="FF3300"/>
                </a:solidFill>
                <a:latin typeface="Arial" charset="0"/>
                <a:ea typeface="Geneva" charset="0"/>
                <a:cs typeface="Times New Roman" charset="0"/>
              </a:rPr>
              <a:t>'</a:t>
            </a:r>
            <a:r>
              <a:rPr lang="en-US" sz="2800" b="1" dirty="0">
                <a:solidFill>
                  <a:srgbClr val="FF3300"/>
                </a:solidFill>
                <a:latin typeface="Arial" charset="0"/>
                <a:ea typeface="Geneva" charset="0"/>
                <a:cs typeface="Times New Roman" charset="0"/>
              </a:rPr>
              <a:t>s apostasy brought judgment. </a:t>
            </a:r>
            <a:br>
              <a:rPr lang="en-US" sz="2800" b="1" dirty="0">
                <a:solidFill>
                  <a:srgbClr val="FF3300"/>
                </a:solidFill>
                <a:latin typeface="Arial" charset="0"/>
                <a:ea typeface="Geneva" charset="0"/>
                <a:cs typeface="Times New Roman" charset="0"/>
              </a:rPr>
            </a:br>
            <a:br>
              <a:rPr lang="en-US" sz="2800" b="1" dirty="0">
                <a:solidFill>
                  <a:srgbClr val="FF3300"/>
                </a:solidFill>
                <a:latin typeface="Arial" charset="0"/>
                <a:ea typeface="Geneva" charset="0"/>
                <a:cs typeface="Times New Roman" charset="0"/>
              </a:rPr>
            </a:br>
            <a:r>
              <a:rPr lang="en-US" sz="2800" b="1" dirty="0">
                <a:latin typeface="Arial" charset="0"/>
                <a:ea typeface="Geneva" charset="0"/>
                <a:cs typeface="Times New Roman" charset="0"/>
              </a:rPr>
              <a:t>"</a:t>
            </a:r>
            <a:r>
              <a:rPr lang="en-US" sz="2800" b="1" dirty="0">
                <a:latin typeface="Arial" charset="0"/>
                <a:ea typeface="Geneva" charset="0"/>
              </a:rPr>
              <a:t>For if [Israel</a:t>
            </a:r>
            <a:r>
              <a:rPr lang="fr-FR" altLang="ja-JP" sz="2800" b="1" dirty="0">
                <a:latin typeface="Arial" charset="0"/>
                <a:ea typeface="Geneva" charset="0"/>
              </a:rPr>
              <a:t>'</a:t>
            </a:r>
            <a:r>
              <a:rPr lang="en-US" sz="2800" b="1" dirty="0">
                <a:latin typeface="Arial" charset="0"/>
                <a:ea typeface="Geneva" charset="0"/>
              </a:rPr>
              <a:t>s] rejection is the reconciliation of the world, what will their acceptance be but life from the dead? </a:t>
            </a:r>
            <a:r>
              <a:rPr lang="en-US" sz="2800" b="1" dirty="0">
                <a:latin typeface="Arial" charset="0"/>
                <a:ea typeface="Geneva" charset="0"/>
                <a:cs typeface="Times New Roman" charset="0"/>
              </a:rPr>
              <a:t>(Rom. 11:15).</a:t>
            </a:r>
            <a:r>
              <a:rPr lang="en-US" sz="2800" b="1" dirty="0">
                <a:solidFill>
                  <a:srgbClr val="FF3300"/>
                </a:solidFill>
                <a:latin typeface="Arial" charset="0"/>
                <a:ea typeface="Geneva" charset="0"/>
                <a:cs typeface="Times New Roman" charset="0"/>
              </a:rPr>
              <a:t> </a:t>
            </a:r>
          </a:p>
        </p:txBody>
      </p:sp>
      <p:sp>
        <p:nvSpPr>
          <p:cNvPr id="220163"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685800" y="0"/>
            <a:ext cx="7772400" cy="609600"/>
          </a:xfrm>
        </p:spPr>
        <p:txBody>
          <a:bodyPr/>
          <a:lstStyle/>
          <a:p>
            <a:pPr eaLnBrk="1" hangingPunct="1"/>
            <a:r>
              <a:rPr lang="en-US">
                <a:latin typeface="Arial" charset="0"/>
                <a:ea typeface="Geneva" charset="0"/>
                <a:cs typeface="Geneva" charset="0"/>
              </a:rPr>
              <a:t>Solution</a:t>
            </a:r>
          </a:p>
        </p:txBody>
      </p:sp>
      <p:sp>
        <p:nvSpPr>
          <p:cNvPr id="222210" name="Rectangle 3"/>
          <p:cNvSpPr>
            <a:spLocks noGrp="1" noChangeArrowheads="1"/>
          </p:cNvSpPr>
          <p:nvPr>
            <p:ph type="body" idx="1"/>
          </p:nvPr>
        </p:nvSpPr>
        <p:spPr>
          <a:xfrm>
            <a:off x="152400" y="1196752"/>
            <a:ext cx="7156450" cy="5127848"/>
          </a:xfrm>
        </p:spPr>
        <p:txBody>
          <a:bodyPr/>
          <a:lstStyle/>
          <a:p>
            <a:pPr marL="355600" lvl="1" indent="-355600" eaLnBrk="1" hangingPunct="1">
              <a:lnSpc>
                <a:spcPct val="90000"/>
              </a:lnSpc>
            </a:pPr>
            <a:r>
              <a:rPr lang="en-US" sz="3200" b="1" dirty="0">
                <a:solidFill>
                  <a:srgbClr val="000000"/>
                </a:solidFill>
                <a:latin typeface="Arial" charset="0"/>
                <a:ea typeface="Geneva" charset="0"/>
                <a:cs typeface="Times New Roman" charset="0"/>
              </a:rPr>
              <a:t>This book is not simply an expression of Jewish nationalism.  </a:t>
            </a:r>
          </a:p>
          <a:p>
            <a:pPr marL="355600" lvl="1" indent="-355600" eaLnBrk="1" hangingPunct="1">
              <a:lnSpc>
                <a:spcPct val="90000"/>
              </a:lnSpc>
            </a:pPr>
            <a:endParaRPr lang="en-US" sz="3200" b="1" dirty="0">
              <a:solidFill>
                <a:srgbClr val="000000"/>
              </a:solidFill>
              <a:latin typeface="Arial" charset="0"/>
              <a:ea typeface="Geneva" charset="0"/>
              <a:cs typeface="Times New Roman" charset="0"/>
            </a:endParaRPr>
          </a:p>
          <a:p>
            <a:pPr marL="355600" lvl="1" indent="-355600" eaLnBrk="1" hangingPunct="1">
              <a:lnSpc>
                <a:spcPct val="90000"/>
              </a:lnSpc>
            </a:pPr>
            <a:r>
              <a:rPr lang="en-US" sz="3200" b="1" dirty="0">
                <a:solidFill>
                  <a:srgbClr val="000000"/>
                </a:solidFill>
                <a:latin typeface="Arial" charset="0"/>
                <a:ea typeface="Geneva" charset="0"/>
                <a:cs typeface="Times New Roman" charset="0"/>
              </a:rPr>
              <a:t>It declares the faithfulness of God as a testimony to His moral justice by which He will ultimately establish justice in the earth. </a:t>
            </a:r>
          </a:p>
        </p:txBody>
      </p:sp>
      <p:sp>
        <p:nvSpPr>
          <p:cNvPr id="222211"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986229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498"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499"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500"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501"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502"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503"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a:latin typeface="Arial" charset="0"/>
              <a:cs typeface="Arial" charset="0"/>
            </a:endParaRPr>
          </a:p>
        </p:txBody>
      </p:sp>
      <p:sp>
        <p:nvSpPr>
          <p:cNvPr id="106504"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latin typeface="Arial" charset="0"/>
                <a:cs typeface="Arial" charset="0"/>
              </a:rPr>
              <a:t>342</a:t>
            </a:r>
          </a:p>
        </p:txBody>
      </p:sp>
      <p:sp>
        <p:nvSpPr>
          <p:cNvPr id="114698"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931</a:t>
            </a:r>
          </a:p>
        </p:txBody>
      </p:sp>
      <p:sp>
        <p:nvSpPr>
          <p:cNvPr id="114699"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722</a:t>
            </a:r>
          </a:p>
        </p:txBody>
      </p:sp>
      <p:sp>
        <p:nvSpPr>
          <p:cNvPr id="114700"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586</a:t>
            </a:r>
          </a:p>
        </p:txBody>
      </p:sp>
      <p:sp>
        <p:nvSpPr>
          <p:cNvPr id="114701" name="Rectangle 13"/>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Obadiah</a:t>
            </a:r>
          </a:p>
        </p:txBody>
      </p:sp>
      <p:sp>
        <p:nvSpPr>
          <p:cNvPr id="114702" name="Rectangle 14"/>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Jonah</a:t>
            </a:r>
          </a:p>
        </p:txBody>
      </p:sp>
      <p:sp>
        <p:nvSpPr>
          <p:cNvPr id="114703" name="Rectangle 15"/>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Amos</a:t>
            </a:r>
          </a:p>
        </p:txBody>
      </p:sp>
      <p:sp>
        <p:nvSpPr>
          <p:cNvPr id="114704" name="Rectangle 16"/>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Hosea</a:t>
            </a:r>
          </a:p>
        </p:txBody>
      </p:sp>
      <p:sp>
        <p:nvSpPr>
          <p:cNvPr id="114705" name="Rectangle 17"/>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Isaiah</a:t>
            </a:r>
          </a:p>
        </p:txBody>
      </p:sp>
      <p:sp>
        <p:nvSpPr>
          <p:cNvPr id="114706" name="Rectangle 18"/>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Micah</a:t>
            </a:r>
          </a:p>
        </p:txBody>
      </p:sp>
      <p:sp>
        <p:nvSpPr>
          <p:cNvPr id="114707" name="Rectangle 19"/>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Nahum</a:t>
            </a:r>
          </a:p>
        </p:txBody>
      </p:sp>
      <p:sp>
        <p:nvSpPr>
          <p:cNvPr id="114708" name="Rectangle 20"/>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Zephaniah</a:t>
            </a:r>
          </a:p>
        </p:txBody>
      </p:sp>
      <p:sp>
        <p:nvSpPr>
          <p:cNvPr id="114709" name="Rectangle 21"/>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Habakkuk</a:t>
            </a:r>
          </a:p>
        </p:txBody>
      </p:sp>
      <p:sp>
        <p:nvSpPr>
          <p:cNvPr id="114710" name="Rectangle 22"/>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Joel</a:t>
            </a:r>
          </a:p>
        </p:txBody>
      </p:sp>
      <p:sp>
        <p:nvSpPr>
          <p:cNvPr id="114711" name="Rectangle 23"/>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Jeremiah</a:t>
            </a:r>
          </a:p>
        </p:txBody>
      </p:sp>
      <p:sp>
        <p:nvSpPr>
          <p:cNvPr id="114712" name="Rectangle 24"/>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Lamentations</a:t>
            </a:r>
          </a:p>
        </p:txBody>
      </p:sp>
      <p:sp>
        <p:nvSpPr>
          <p:cNvPr id="114713" name="Rectangle 25"/>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Daniel</a:t>
            </a:r>
          </a:p>
        </p:txBody>
      </p:sp>
      <p:sp>
        <p:nvSpPr>
          <p:cNvPr id="114714" name="Rectangle 26"/>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Ezekiel</a:t>
            </a:r>
          </a:p>
        </p:txBody>
      </p:sp>
      <p:sp>
        <p:nvSpPr>
          <p:cNvPr id="114715" name="Rectangle 27"/>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pPr>
            <a:r>
              <a:rPr lang="en-US" sz="2800">
                <a:solidFill>
                  <a:srgbClr val="FFFFFF"/>
                </a:solidFill>
                <a:latin typeface="Arial" charset="0"/>
                <a:cs typeface="Arial" charset="0"/>
              </a:rPr>
              <a:t>Haggai</a:t>
            </a:r>
          </a:p>
        </p:txBody>
      </p:sp>
      <p:sp>
        <p:nvSpPr>
          <p:cNvPr id="114716" name="Rectangle 28"/>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pPr>
            <a:r>
              <a:rPr lang="en-US" sz="2800">
                <a:solidFill>
                  <a:srgbClr val="FFFFFF"/>
                </a:solidFill>
                <a:latin typeface="Arial" charset="0"/>
                <a:cs typeface="Arial" charset="0"/>
              </a:rPr>
              <a:t>Zechariah</a:t>
            </a:r>
          </a:p>
        </p:txBody>
      </p:sp>
      <p:sp>
        <p:nvSpPr>
          <p:cNvPr id="114717" name="Rectangle 29"/>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lang="en-US" sz="2800">
                <a:solidFill>
                  <a:srgbClr val="FFFFFF"/>
                </a:solidFill>
                <a:latin typeface="Arial" charset="0"/>
                <a:cs typeface="Arial" charset="0"/>
              </a:rPr>
              <a:t>Malachi</a:t>
            </a:r>
          </a:p>
        </p:txBody>
      </p:sp>
      <p:sp>
        <p:nvSpPr>
          <p:cNvPr id="106525"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a:solidFill>
                  <a:srgbClr val="000000"/>
                </a:solidFill>
                <a:latin typeface="Times New Roman" charset="0"/>
                <a:cs typeface="Geneva" charset="0"/>
              </a:rPr>
              <a:t>Placing the Prophets</a:t>
            </a:r>
            <a:endParaRPr kumimoji="1" lang="en-US">
              <a:latin typeface="Times New Roman" charset="0"/>
              <a:cs typeface="Geneva" charset="0"/>
            </a:endParaRPr>
          </a:p>
        </p:txBody>
      </p:sp>
      <p:sp>
        <p:nvSpPr>
          <p:cNvPr id="106526" name="Rectangle 31"/>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pPr>
            <a:r>
              <a:rPr kumimoji="1" lang="en-US" sz="2800">
                <a:latin typeface="Arial" charset="0"/>
                <a:cs typeface="Arial" charset="0"/>
              </a:rPr>
              <a:t>Key Dates</a:t>
            </a:r>
          </a:p>
        </p:txBody>
      </p:sp>
      <p:sp>
        <p:nvSpPr>
          <p:cNvPr id="106527" name="WordArt 32"/>
          <p:cNvSpPr>
            <a:spLocks noChangeArrowheads="1" noChangeShapeType="1" noTextEdit="1"/>
          </p:cNvSpPr>
          <p:nvPr/>
        </p:nvSpPr>
        <p:spPr bwMode="auto">
          <a:xfrm>
            <a:off x="2362200" y="0"/>
            <a:ext cx="4876800" cy="9064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Placing the Prophets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709"/>
                                        </p:tgtEl>
                                        <p:attrNameLst>
                                          <p:attrName>style.visibility</p:attrName>
                                        </p:attrNameLst>
                                      </p:cBhvr>
                                      <p:to>
                                        <p:strVal val="visible"/>
                                      </p:to>
                                    </p:set>
                                    <p:anim calcmode="lin" valueType="num">
                                      <p:cBhvr additive="base">
                                        <p:cTn id="79" dur="500" fill="hold"/>
                                        <p:tgtEl>
                                          <p:spTgt spid="114709"/>
                                        </p:tgtEl>
                                        <p:attrNameLst>
                                          <p:attrName>ppt_x</p:attrName>
                                        </p:attrNameLst>
                                      </p:cBhvr>
                                      <p:tavLst>
                                        <p:tav tm="0">
                                          <p:val>
                                            <p:strVal val="0-#ppt_w/2"/>
                                          </p:val>
                                        </p:tav>
                                        <p:tav tm="100000">
                                          <p:val>
                                            <p:strVal val="#ppt_x"/>
                                          </p:val>
                                        </p:tav>
                                      </p:tavLst>
                                    </p:anim>
                                    <p:anim calcmode="lin" valueType="num">
                                      <p:cBhvr additive="base">
                                        <p:cTn id="80" dur="500" fill="hold"/>
                                        <p:tgtEl>
                                          <p:spTgt spid="11470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additive="base">
                                        <p:cTn id="85" dur="500" fill="hold"/>
                                        <p:tgtEl>
                                          <p:spTgt spid="114711"/>
                                        </p:tgtEl>
                                        <p:attrNameLst>
                                          <p:attrName>ppt_x</p:attrName>
                                        </p:attrNameLst>
                                      </p:cBhvr>
                                      <p:tavLst>
                                        <p:tav tm="0">
                                          <p:val>
                                            <p:strVal val="0-#ppt_w/2"/>
                                          </p:val>
                                        </p:tav>
                                        <p:tav tm="100000">
                                          <p:val>
                                            <p:strVal val="#ppt_x"/>
                                          </p:val>
                                        </p:tav>
                                      </p:tavLst>
                                    </p:anim>
                                    <p:anim calcmode="lin" valueType="num">
                                      <p:cBhvr additive="base">
                                        <p:cTn id="86" dur="500" fill="hold"/>
                                        <p:tgtEl>
                                          <p:spTgt spid="114711"/>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4712"/>
                                        </p:tgtEl>
                                        <p:attrNameLst>
                                          <p:attrName>style.visibility</p:attrName>
                                        </p:attrNameLst>
                                      </p:cBhvr>
                                      <p:to>
                                        <p:strVal val="visible"/>
                                      </p:to>
                                    </p:set>
                                    <p:anim calcmode="lin" valueType="num">
                                      <p:cBhvr additive="base">
                                        <p:cTn id="91" dur="500" fill="hold"/>
                                        <p:tgtEl>
                                          <p:spTgt spid="114712"/>
                                        </p:tgtEl>
                                        <p:attrNameLst>
                                          <p:attrName>ppt_x</p:attrName>
                                        </p:attrNameLst>
                                      </p:cBhvr>
                                      <p:tavLst>
                                        <p:tav tm="0">
                                          <p:val>
                                            <p:strVal val="0-#ppt_w/2"/>
                                          </p:val>
                                        </p:tav>
                                        <p:tav tm="100000">
                                          <p:val>
                                            <p:strVal val="#ppt_x"/>
                                          </p:val>
                                        </p:tav>
                                      </p:tavLst>
                                    </p:anim>
                                    <p:anim calcmode="lin" valueType="num">
                                      <p:cBhvr additive="base">
                                        <p:cTn id="92" dur="500" fill="hold"/>
                                        <p:tgtEl>
                                          <p:spTgt spid="11471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14713"/>
                                        </p:tgtEl>
                                        <p:attrNameLst>
                                          <p:attrName>style.visibility</p:attrName>
                                        </p:attrNameLst>
                                      </p:cBhvr>
                                      <p:to>
                                        <p:strVal val="visible"/>
                                      </p:to>
                                    </p:set>
                                    <p:anim calcmode="lin" valueType="num">
                                      <p:cBhvr additive="base">
                                        <p:cTn id="97" dur="500" fill="hold"/>
                                        <p:tgtEl>
                                          <p:spTgt spid="114713"/>
                                        </p:tgtEl>
                                        <p:attrNameLst>
                                          <p:attrName>ppt_x</p:attrName>
                                        </p:attrNameLst>
                                      </p:cBhvr>
                                      <p:tavLst>
                                        <p:tav tm="0">
                                          <p:val>
                                            <p:strVal val="0-#ppt_w/2"/>
                                          </p:val>
                                        </p:tav>
                                        <p:tav tm="100000">
                                          <p:val>
                                            <p:strVal val="#ppt_x"/>
                                          </p:val>
                                        </p:tav>
                                      </p:tavLst>
                                    </p:anim>
                                    <p:anim calcmode="lin" valueType="num">
                                      <p:cBhvr additive="base">
                                        <p:cTn id="98" dur="500" fill="hold"/>
                                        <p:tgtEl>
                                          <p:spTgt spid="11471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14714"/>
                                        </p:tgtEl>
                                        <p:attrNameLst>
                                          <p:attrName>style.visibility</p:attrName>
                                        </p:attrNameLst>
                                      </p:cBhvr>
                                      <p:to>
                                        <p:strVal val="visible"/>
                                      </p:to>
                                    </p:set>
                                    <p:anim calcmode="lin" valueType="num">
                                      <p:cBhvr additive="base">
                                        <p:cTn id="103" dur="500" fill="hold"/>
                                        <p:tgtEl>
                                          <p:spTgt spid="114714"/>
                                        </p:tgtEl>
                                        <p:attrNameLst>
                                          <p:attrName>ppt_x</p:attrName>
                                        </p:attrNameLst>
                                      </p:cBhvr>
                                      <p:tavLst>
                                        <p:tav tm="0">
                                          <p:val>
                                            <p:strVal val="0-#ppt_w/2"/>
                                          </p:val>
                                        </p:tav>
                                        <p:tav tm="100000">
                                          <p:val>
                                            <p:strVal val="#ppt_x"/>
                                          </p:val>
                                        </p:tav>
                                      </p:tavLst>
                                    </p:anim>
                                    <p:anim calcmode="lin" valueType="num">
                                      <p:cBhvr additive="base">
                                        <p:cTn id="104"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14715"/>
                                        </p:tgtEl>
                                        <p:attrNameLst>
                                          <p:attrName>style.visibility</p:attrName>
                                        </p:attrNameLst>
                                      </p:cBhvr>
                                      <p:to>
                                        <p:strVal val="visible"/>
                                      </p:to>
                                    </p:set>
                                    <p:anim calcmode="lin" valueType="num">
                                      <p:cBhvr additive="base">
                                        <p:cTn id="109" dur="500" fill="hold"/>
                                        <p:tgtEl>
                                          <p:spTgt spid="114715"/>
                                        </p:tgtEl>
                                        <p:attrNameLst>
                                          <p:attrName>ppt_x</p:attrName>
                                        </p:attrNameLst>
                                      </p:cBhvr>
                                      <p:tavLst>
                                        <p:tav tm="0">
                                          <p:val>
                                            <p:strVal val="0-#ppt_w/2"/>
                                          </p:val>
                                        </p:tav>
                                        <p:tav tm="100000">
                                          <p:val>
                                            <p:strVal val="#ppt_x"/>
                                          </p:val>
                                        </p:tav>
                                      </p:tavLst>
                                    </p:anim>
                                    <p:anim calcmode="lin" valueType="num">
                                      <p:cBhvr additive="base">
                                        <p:cTn id="110"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4716"/>
                                        </p:tgtEl>
                                        <p:attrNameLst>
                                          <p:attrName>style.visibility</p:attrName>
                                        </p:attrNameLst>
                                      </p:cBhvr>
                                      <p:to>
                                        <p:strVal val="visible"/>
                                      </p:to>
                                    </p:set>
                                    <p:anim calcmode="lin" valueType="num">
                                      <p:cBhvr additive="base">
                                        <p:cTn id="115" dur="500" fill="hold"/>
                                        <p:tgtEl>
                                          <p:spTgt spid="114716"/>
                                        </p:tgtEl>
                                        <p:attrNameLst>
                                          <p:attrName>ppt_x</p:attrName>
                                        </p:attrNameLst>
                                      </p:cBhvr>
                                      <p:tavLst>
                                        <p:tav tm="0">
                                          <p:val>
                                            <p:strVal val="0-#ppt_w/2"/>
                                          </p:val>
                                        </p:tav>
                                        <p:tav tm="100000">
                                          <p:val>
                                            <p:strVal val="#ppt_x"/>
                                          </p:val>
                                        </p:tav>
                                      </p:tavLst>
                                    </p:anim>
                                    <p:anim calcmode="lin" valueType="num">
                                      <p:cBhvr additive="base">
                                        <p:cTn id="116" dur="500" fill="hold"/>
                                        <p:tgtEl>
                                          <p:spTgt spid="114716"/>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4717"/>
                                        </p:tgtEl>
                                        <p:attrNameLst>
                                          <p:attrName>style.visibility</p:attrName>
                                        </p:attrNameLst>
                                      </p:cBhvr>
                                      <p:to>
                                        <p:strVal val="visible"/>
                                      </p:to>
                                    </p:set>
                                    <p:anim calcmode="lin" valueType="num">
                                      <p:cBhvr additive="base">
                                        <p:cTn id="121" dur="500" fill="hold"/>
                                        <p:tgtEl>
                                          <p:spTgt spid="114717"/>
                                        </p:tgtEl>
                                        <p:attrNameLst>
                                          <p:attrName>ppt_x</p:attrName>
                                        </p:attrNameLst>
                                      </p:cBhvr>
                                      <p:tavLst>
                                        <p:tav tm="0">
                                          <p:val>
                                            <p:strVal val="0-#ppt_w/2"/>
                                          </p:val>
                                        </p:tav>
                                        <p:tav tm="100000">
                                          <p:val>
                                            <p:strVal val="#ppt_x"/>
                                          </p:val>
                                        </p:tav>
                                      </p:tavLst>
                                    </p:anim>
                                    <p:anim calcmode="lin" valueType="num">
                                      <p:cBhvr additive="base">
                                        <p:cTn id="122" dur="500" fill="hold"/>
                                        <p:tgtEl>
                                          <p:spTgt spid="11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114716" grpId="0" autoUpdateAnimBg="0"/>
      <p:bldP spid="11471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546"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908" name="Rectangle 4"/>
          <p:cNvSpPr>
            <a:spLocks noGrp="1" noChangeArrowheads="1"/>
          </p:cNvSpPr>
          <p:nvPr>
            <p:ph type="ctrTitle"/>
          </p:nvPr>
        </p:nvSpPr>
        <p:spPr>
          <a:xfrm>
            <a:off x="152400" y="152400"/>
            <a:ext cx="8915400" cy="838200"/>
          </a:xfrm>
          <a:effectLst>
            <a:outerShdw blurRad="63500" dist="38099" dir="2700000" algn="ctr" rotWithShape="0">
              <a:srgbClr val="000000">
                <a:alpha val="74998"/>
              </a:srgbClr>
            </a:outerShdw>
          </a:effectLst>
        </p:spPr>
        <p:txBody>
          <a:bodyPr/>
          <a:lstStyle/>
          <a:p>
            <a:pPr eaLnBrk="1" hangingPunct="1">
              <a:defRPr/>
            </a:pPr>
            <a:r>
              <a:rPr lang="en-US" b="1">
                <a:latin typeface="Arial" charset="0"/>
                <a:cs typeface="Geneva" charset="0"/>
              </a:rPr>
              <a:t>Luther on the Prophets</a:t>
            </a:r>
            <a:endParaRPr lang="en-US">
              <a:latin typeface="Arial" charset="0"/>
              <a:cs typeface="Geneva" charset="0"/>
            </a:endParaRPr>
          </a:p>
        </p:txBody>
      </p:sp>
      <p:sp>
        <p:nvSpPr>
          <p:cNvPr id="123909" name="Rectangle 5"/>
          <p:cNvSpPr>
            <a:spLocks noChangeArrowheads="1"/>
          </p:cNvSpPr>
          <p:nvPr/>
        </p:nvSpPr>
        <p:spPr bwMode="auto">
          <a:xfrm>
            <a:off x="0" y="3429000"/>
            <a:ext cx="8915400" cy="3429000"/>
          </a:xfrm>
          <a:prstGeom prst="rect">
            <a:avLst/>
          </a:prstGeom>
          <a:noFill/>
          <a:ln w="9525">
            <a:noFill/>
            <a:miter lim="800000"/>
            <a:headEnd/>
            <a:tailEnd/>
          </a:ln>
          <a:effectLst/>
        </p:spPr>
        <p:txBody>
          <a:bodyPr/>
          <a:lstStyle/>
          <a:p>
            <a:pPr algn="r">
              <a:spcBef>
                <a:spcPct val="20000"/>
              </a:spcBef>
              <a:buClr>
                <a:schemeClr val="hlink"/>
              </a:buClr>
              <a:buSzPct val="65000"/>
              <a:buFont typeface="Wingdings" charset="0"/>
              <a:buNone/>
              <a:defRPr/>
            </a:pPr>
            <a:r>
              <a:rPr lang="en-US" altLang="ja-JP" sz="3200" b="1" dirty="0">
                <a:effectLst>
                  <a:outerShdw blurRad="38100" dist="38100" dir="2700000" algn="tl">
                    <a:srgbClr val="000000"/>
                  </a:outerShdw>
                </a:effectLst>
                <a:latin typeface="Tahoma" charset="0"/>
              </a:rPr>
              <a:t>"</a:t>
            </a:r>
            <a:r>
              <a:rPr lang="en-US" sz="3200" b="1" dirty="0">
                <a:effectLst>
                  <a:outerShdw blurRad="38100" dist="38100" dir="2700000" algn="tl">
                    <a:srgbClr val="000000"/>
                  </a:outerShdw>
                </a:effectLst>
                <a:latin typeface="Tahoma" charset="0"/>
              </a:rPr>
              <a:t>The prophets have a queer way of talking, like people who, instead of proceeding in an orderly manner, ramble off from one thing to the next, so that you cannot make head or tail with them or see what they are getting at.</a:t>
            </a:r>
            <a:r>
              <a:rPr lang="en-US" altLang="ja-JP" sz="3200" b="1" dirty="0">
                <a:effectLst>
                  <a:outerShdw blurRad="38100" dist="38100" dir="2700000" algn="tl">
                    <a:srgbClr val="000000"/>
                  </a:outerShdw>
                </a:effectLst>
                <a:latin typeface="Tahoma" charset="0"/>
              </a:rPr>
              <a:t>"</a:t>
            </a:r>
            <a:endParaRPr lang="en-US" sz="3200" b="1" dirty="0">
              <a:effectLst>
                <a:outerShdw blurRad="38100" dist="38100" dir="2700000" algn="tl">
                  <a:srgbClr val="000000"/>
                </a:outerShdw>
              </a:effectLst>
              <a:latin typeface="Tahoma"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None/>
            </a:pPr>
            <a:r>
              <a:rPr lang="en-US" sz="2400" b="1">
                <a:latin typeface="Comic Sans MS" charset="0"/>
              </a:rPr>
              <a:t>Ethical</a:t>
            </a:r>
            <a:br>
              <a:rPr lang="en-US" sz="2400" b="1">
                <a:latin typeface="Comic Sans MS" charset="0"/>
              </a:rPr>
            </a:br>
            <a:r>
              <a:rPr lang="en-US" sz="2400" b="1">
                <a:latin typeface="Comic Sans MS" charset="0"/>
              </a:rPr>
              <a:t>Forthtelling</a:t>
            </a:r>
            <a:br>
              <a:rPr lang="en-US" sz="2400" b="1">
                <a:latin typeface="Comic Sans MS" charset="0"/>
              </a:rPr>
            </a:br>
            <a:r>
              <a:rPr lang="en-US" sz="2400" b="1">
                <a:latin typeface="Comic Sans MS" charset="0"/>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None/>
            </a:pPr>
            <a:r>
              <a:rPr lang="en-US" sz="2400" b="1">
                <a:latin typeface="Comic Sans MS" charset="0"/>
              </a:rPr>
              <a:t>Predictive</a:t>
            </a:r>
            <a:br>
              <a:rPr lang="en-US" sz="2400" b="1">
                <a:latin typeface="Comic Sans MS" charset="0"/>
              </a:rPr>
            </a:br>
            <a:r>
              <a:rPr lang="en-US" sz="2400" b="1">
                <a:latin typeface="Comic Sans MS" charset="0"/>
              </a:rPr>
              <a:t>Foretelling</a:t>
            </a:r>
            <a:br>
              <a:rPr lang="en-US" sz="2400" b="1">
                <a:latin typeface="Comic Sans MS" charset="0"/>
              </a:rPr>
            </a:br>
            <a:r>
              <a:rPr lang="en-US" sz="2400" b="1">
                <a:latin typeface="Comic Sans MS" charset="0"/>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uiExpand="1" build="p" autoUpdateAnimBg="0"/>
      <p:bldP spid="5" grpId="0" build="p" autoUpdateAnimBg="0"/>
      <p:bldP spid="6" grpId="0" build="p" autoUpdateAnimBg="0"/>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
        <p:nvSpPr>
          <p:cNvPr id="12291" name="Rectangle 3"/>
          <p:cNvSpPr>
            <a:spLocks noGrp="1" noChangeArrowheads="1"/>
          </p:cNvSpPr>
          <p:nvPr>
            <p:ph type="body" idx="1"/>
          </p:nvPr>
        </p:nvSpPr>
        <p:spPr/>
        <p:txBody>
          <a:bodyPr/>
          <a:lstStyle/>
          <a:p>
            <a:pPr eaLnBrk="1" hangingPunct="1"/>
            <a:r>
              <a:rPr lang="en-US" b="1">
                <a:latin typeface="Comic Sans MS" charset="0"/>
              </a:rPr>
              <a:t>The prophets were not pushovers. They went against the tide to preach the word of Yahweh to a rebellious nation.</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Tree>
    <p:extLst>
      <p:ext uri="{BB962C8B-B14F-4D97-AF65-F5344CB8AC3E}">
        <p14:creationId xmlns:p14="http://schemas.microsoft.com/office/powerpoint/2010/main" val="27001462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519113" y="536575"/>
            <a:ext cx="8594725"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r>
              <a:rPr lang="en-US" sz="4400" b="1">
                <a:solidFill>
                  <a:srgbClr val="000000"/>
                </a:solidFill>
                <a:latin typeface="Comic Sans MS" charset="0"/>
              </a:rPr>
              <a:t>The Prophetic Message</a:t>
            </a:r>
          </a:p>
        </p:txBody>
      </p:sp>
      <p:sp>
        <p:nvSpPr>
          <p:cNvPr id="38915" name="Rectangle 3"/>
          <p:cNvSpPr>
            <a:spLocks noGrp="1" noChangeArrowheads="1"/>
          </p:cNvSpPr>
          <p:nvPr>
            <p:ph type="body" idx="1"/>
          </p:nvPr>
        </p:nvSpPr>
        <p:spPr>
          <a:xfrm>
            <a:off x="900113" y="2057400"/>
            <a:ext cx="8243887" cy="4540250"/>
          </a:xfrm>
        </p:spPr>
        <p:txBody>
          <a:bodyPr/>
          <a:lstStyle/>
          <a:p>
            <a:pPr eaLnBrk="1" hangingPunct="1"/>
            <a:r>
              <a:rPr lang="en-US" b="1">
                <a:latin typeface="Comic Sans MS" charset="0"/>
              </a:rPr>
              <a:t>A major concern posed by the prophets was idolatry.</a:t>
            </a:r>
          </a:p>
          <a:p>
            <a:pPr eaLnBrk="1" hangingPunct="1"/>
            <a:r>
              <a:rPr lang="en-US" b="1">
                <a:latin typeface="Comic Sans MS" charset="0"/>
              </a:rPr>
              <a:t>But they also had social and economic concerns. </a:t>
            </a:r>
          </a:p>
          <a:p>
            <a:pPr eaLnBrk="1" hangingPunct="1"/>
            <a:r>
              <a:rPr lang="en-US" b="1">
                <a:latin typeface="Comic Sans MS" charset="0"/>
              </a:rPr>
              <a:t>They spoke pronouncements of judgments to steer the nation away from the curses.</a:t>
            </a:r>
          </a:p>
        </p:txBody>
      </p:sp>
      <p:sp>
        <p:nvSpPr>
          <p:cNvPr id="111619" name="Rectangle 4"/>
          <p:cNvSpPr>
            <a:spLocks noGrp="1" noChangeArrowheads="1"/>
          </p:cNvSpPr>
          <p:nvPr>
            <p:ph type="title"/>
          </p:nvPr>
        </p:nvSpPr>
        <p:spPr>
          <a:xfrm>
            <a:off x="519113" y="536575"/>
            <a:ext cx="8594725" cy="769938"/>
          </a:xfrm>
        </p:spPr>
        <p:txBody>
          <a:bodyPr/>
          <a:lstStyle/>
          <a:p>
            <a:pPr eaLnBrk="1" hangingPunct="1"/>
            <a:r>
              <a:rPr lang="en-US" sz="4400" b="1">
                <a:latin typeface="Comic Sans MS" charset="0"/>
              </a:rPr>
              <a:t>The Prophetic Message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1" end="1"/>
                                            </p:txEl>
                                          </p:spTgt>
                                        </p:tgtEl>
                                        <p:attrNameLst>
                                          <p:attrName>style.visibility</p:attrName>
                                        </p:attrNameLst>
                                      </p:cBhvr>
                                      <p:to>
                                        <p:strVal val="visible"/>
                                      </p:to>
                                    </p:set>
                                    <p:anim calcmode="lin" valueType="num">
                                      <p:cBhvr additive="base">
                                        <p:cTn id="7"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anim calcmode="lin" valueType="num">
                                      <p:cBhvr additive="base">
                                        <p:cTn id="13"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Judgment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Historical Books</a:t>
            </a:r>
            <a:br>
              <a:rPr lang="zh-CN" altLang="en-US" sz="1600" b="1">
                <a:solidFill>
                  <a:srgbClr val="0060EE"/>
                </a:solidFill>
                <a:latin typeface="Arial"/>
                <a:cs typeface="Arial"/>
              </a:rPr>
            </a:br>
            <a:r>
              <a:rPr lang="en-US" altLang="zh-CN" sz="1600" b="1">
                <a:solidFill>
                  <a:srgbClr val="0060EE"/>
                </a:solidFill>
                <a:latin typeface="Arial"/>
                <a:cs typeface="Arial"/>
              </a:rPr>
              <a:t>(Joshua-Esther)</a:t>
            </a:r>
          </a:p>
          <a:p>
            <a:pPr algn="ctr" eaLnBrk="1" hangingPunct="1">
              <a:spcBef>
                <a:spcPct val="50000"/>
              </a:spcBef>
            </a:pPr>
            <a:r>
              <a:rPr lang="en-US" altLang="zh-CN" sz="1600" b="1">
                <a:solidFill>
                  <a:srgbClr val="000000"/>
                </a:solidFill>
                <a:latin typeface="Arial"/>
                <a:cs typeface="Arial"/>
              </a:rPr>
              <a:t>Recipients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People</a:t>
            </a:r>
            <a:endParaRPr lang="zh-CN" altLang="en-US" sz="1600" b="1" i="1">
              <a:solidFill>
                <a:srgbClr val="000000"/>
              </a:solidFill>
              <a:latin typeface="Arial"/>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People</a:t>
            </a:r>
            <a:br>
              <a:rPr lang="en-US" altLang="zh-CN" sz="1300">
                <a:solidFill>
                  <a:srgbClr val="000000"/>
                </a:solidFill>
                <a:latin typeface="Arial"/>
                <a:cs typeface="Arial"/>
              </a:rPr>
            </a:br>
            <a:r>
              <a:rPr lang="en-US" altLang="zh-CN" sz="1300">
                <a:solidFill>
                  <a:srgbClr val="000000"/>
                </a:solidFill>
                <a:latin typeface="Arial"/>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Poetical Books</a:t>
            </a:r>
            <a:br>
              <a:rPr lang="zh-CN" altLang="en-US" sz="1600" b="1">
                <a:solidFill>
                  <a:srgbClr val="0060EE"/>
                </a:solidFill>
                <a:latin typeface="Arial"/>
                <a:cs typeface="Arial"/>
              </a:rPr>
            </a:br>
            <a:r>
              <a:rPr lang="en-US" altLang="zh-CN" sz="1600" b="1">
                <a:solidFill>
                  <a:srgbClr val="0060EE"/>
                </a:solidFill>
                <a:latin typeface="Arial"/>
                <a:cs typeface="Arial"/>
              </a:rPr>
              <a:t>(Job-Song of Solomon)</a:t>
            </a:r>
            <a:r>
              <a:rPr lang="en-US" altLang="zh-CN" sz="1600" b="1">
                <a:solidFill>
                  <a:srgbClr val="000000"/>
                </a:solidFill>
                <a:latin typeface="Arial"/>
                <a:cs typeface="Arial"/>
              </a:rPr>
              <a:t> </a:t>
            </a:r>
          </a:p>
          <a:p>
            <a:pPr algn="ctr" eaLnBrk="1" hangingPunct="1">
              <a:spcBef>
                <a:spcPct val="50000"/>
              </a:spcBef>
            </a:pPr>
            <a:r>
              <a:rPr lang="en-US" altLang="zh-CN" sz="1600" b="1">
                <a:solidFill>
                  <a:srgbClr val="000000"/>
                </a:solidFill>
                <a:latin typeface="Arial"/>
                <a:cs typeface="Arial"/>
              </a:rPr>
              <a:t>Aim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Behavior</a:t>
            </a:r>
            <a:endParaRPr lang="zh-CN" altLang="en-US" sz="1600" b="1" i="1">
              <a:solidFill>
                <a:srgbClr val="000000"/>
              </a:solidFill>
              <a:latin typeface="Arial"/>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DF2803"/>
                </a:solidFill>
                <a:latin typeface="Arial"/>
                <a:cs typeface="Arial"/>
              </a:rPr>
              <a:t>Prophetical Books</a:t>
            </a:r>
            <a:br>
              <a:rPr lang="zh-CN" altLang="en-US" sz="1600" b="1">
                <a:solidFill>
                  <a:srgbClr val="DF2803"/>
                </a:solidFill>
                <a:latin typeface="Arial"/>
                <a:cs typeface="Arial"/>
              </a:rPr>
            </a:br>
            <a:r>
              <a:rPr lang="en-US" altLang="zh-CN" sz="1600" b="1">
                <a:solidFill>
                  <a:srgbClr val="DF2803"/>
                </a:solidFill>
                <a:latin typeface="Arial"/>
                <a:cs typeface="Arial"/>
              </a:rPr>
              <a:t>(Isaiah-Malachi)</a:t>
            </a:r>
          </a:p>
          <a:p>
            <a:pPr algn="ctr" eaLnBrk="1" hangingPunct="1">
              <a:spcBef>
                <a:spcPct val="50000"/>
              </a:spcBef>
            </a:pPr>
            <a:r>
              <a:rPr lang="en-US" altLang="zh-CN" sz="1600" b="1" i="1">
                <a:solidFill>
                  <a:srgbClr val="000000"/>
                </a:solidFill>
                <a:latin typeface="Arial"/>
                <a:cs typeface="Arial"/>
              </a:rPr>
              <a:t>Covenant Preachers</a:t>
            </a:r>
            <a:endParaRPr lang="zh-CN" altLang="en-US" sz="1600" b="1" i="1">
              <a:solidFill>
                <a:srgbClr val="000000"/>
              </a:solidFill>
              <a:latin typeface="Arial"/>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Pentateuch</a:t>
            </a:r>
            <a:br>
              <a:rPr lang="zh-CN" altLang="en-US" sz="1600" b="1">
                <a:solidFill>
                  <a:srgbClr val="0060EE"/>
                </a:solidFill>
                <a:latin typeface="Arial"/>
                <a:cs typeface="Arial"/>
              </a:rPr>
            </a:br>
            <a:r>
              <a:rPr lang="en-US" altLang="zh-CN" sz="1600" b="1">
                <a:solidFill>
                  <a:srgbClr val="0060EE"/>
                </a:solidFill>
                <a:latin typeface="Arial"/>
                <a:cs typeface="Arial"/>
              </a:rPr>
              <a:t>(Genesis-Deuteronomy)</a:t>
            </a:r>
          </a:p>
          <a:p>
            <a:pPr algn="ctr" eaLnBrk="1" hangingPunct="1">
              <a:spcBef>
                <a:spcPct val="50000"/>
              </a:spcBef>
            </a:pPr>
            <a:r>
              <a:rPr lang="en-US" altLang="zh-CN" sz="1600" b="1">
                <a:solidFill>
                  <a:srgbClr val="000000"/>
                </a:solidFill>
                <a:latin typeface="Arial"/>
                <a:cs typeface="Arial"/>
              </a:rPr>
              <a:t>Basis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Relationship: Israel &amp; God</a:t>
            </a:r>
            <a:endParaRPr lang="zh-CN" altLang="en-US" sz="1600" b="1" i="1">
              <a:solidFill>
                <a:srgbClr val="000000"/>
              </a:solidFill>
              <a:latin typeface="Arial"/>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WHO they aimed at</a:t>
            </a:r>
            <a:endParaRPr lang="zh-CN" altLang="en-US" sz="1400">
              <a:solidFill>
                <a:srgbClr val="000000"/>
              </a:solidFill>
              <a:latin typeface="Arial"/>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WHAT they aimed at</a:t>
            </a:r>
            <a:endParaRPr lang="zh-CN" altLang="en-US" sz="1400">
              <a:solidFill>
                <a:srgbClr val="000000"/>
              </a:solidFill>
              <a:latin typeface="Arial"/>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Behavior </a:t>
            </a:r>
            <a:br>
              <a:rPr lang="en-US" altLang="zh-CN" sz="1300">
                <a:solidFill>
                  <a:srgbClr val="000000"/>
                </a:solidFill>
                <a:latin typeface="Arial"/>
                <a:cs typeface="Arial"/>
              </a:rPr>
            </a:br>
            <a:r>
              <a:rPr lang="en-US" altLang="zh-CN" sz="1300">
                <a:solidFill>
                  <a:srgbClr val="000000"/>
                </a:solidFill>
                <a:latin typeface="Arial"/>
                <a:cs typeface="Arial"/>
              </a:rPr>
              <a:t>Unaffected by Covenant</a:t>
            </a:r>
            <a:endParaRPr lang="zh-CN" altLang="en-US" sz="1300">
              <a:solidFill>
                <a:srgbClr val="000000"/>
              </a:solidFill>
              <a:latin typeface="Arial"/>
              <a:cs typeface="Arial"/>
            </a:endParaRPr>
          </a:p>
        </p:txBody>
      </p:sp>
      <p:sp>
        <p:nvSpPr>
          <p:cNvPr id="41"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b="1">
                <a:solidFill>
                  <a:srgbClr val="000000"/>
                </a:solidFill>
                <a:latin typeface="Arial"/>
                <a:cs typeface="Arial"/>
              </a:rPr>
              <a:t>50b440</a:t>
            </a:r>
            <a:endParaRPr lang="en-US">
              <a:solidFill>
                <a:srgbClr val="000000"/>
              </a:solidFill>
              <a:latin typeface="Arial"/>
              <a:cs typeface="Arial"/>
            </a:endParaRPr>
          </a:p>
        </p:txBody>
      </p:sp>
      <p:sp>
        <p:nvSpPr>
          <p:cNvPr id="53"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FF0000"/>
                </a:solidFill>
              </a:rPr>
              <a:t>FORTHTELLING</a:t>
            </a:r>
          </a:p>
        </p:txBody>
      </p:sp>
    </p:spTree>
    <p:extLst>
      <p:ext uri="{BB962C8B-B14F-4D97-AF65-F5344CB8AC3E}">
        <p14:creationId xmlns:p14="http://schemas.microsoft.com/office/powerpoint/2010/main" val="39325741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5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337922" name="Title 1"/>
          <p:cNvSpPr>
            <a:spLocks noGrp="1"/>
          </p:cNvSpPr>
          <p:nvPr>
            <p:ph type="title"/>
          </p:nvPr>
        </p:nvSpPr>
        <p:spPr>
          <a:xfrm>
            <a:off x="2123728" y="332656"/>
            <a:ext cx="7056784" cy="575394"/>
          </a:xfrm>
        </p:spPr>
        <p:txBody>
          <a:bodyPr/>
          <a:lstStyle/>
          <a:p>
            <a:pPr algn="l"/>
            <a:r>
              <a:rPr lang="en-US" sz="3600" b="1" dirty="0">
                <a:solidFill>
                  <a:srgbClr val="000090"/>
                </a:solidFill>
                <a:latin typeface="Arial" charset="0"/>
                <a:ea typeface="ＭＳ Ｐゴシック" charset="0"/>
              </a:rPr>
              <a:t>Blessings </a:t>
            </a:r>
            <a:r>
              <a:rPr lang="en-US" sz="3600" b="1" dirty="0">
                <a:solidFill>
                  <a:schemeClr val="bg1"/>
                </a:solidFill>
                <a:latin typeface="Arial" charset="0"/>
                <a:ea typeface="ＭＳ Ｐゴシック" charset="0"/>
              </a:rPr>
              <a:t>&amp;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towns and your fields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children and your crops </a:t>
            </a:r>
            <a:br>
              <a:rPr lang="en-US" sz="2000" b="1">
                <a:solidFill>
                  <a:srgbClr val="000090"/>
                </a:solidFill>
                <a:latin typeface="Arial" charset="0"/>
                <a:cs typeface="Arial" charset="0"/>
              </a:rPr>
            </a:br>
            <a:r>
              <a:rPr lang="en-US" sz="2000" b="1">
                <a:solidFill>
                  <a:srgbClr val="000090"/>
                </a:solidFill>
                <a:latin typeface="Arial" charset="0"/>
                <a:cs typeface="Arial"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000090"/>
                </a:solidFill>
                <a:latin typeface="Arial" charset="0"/>
                <a:cs typeface="Arial"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dirty="0">
                <a:solidFill>
                  <a:srgbClr val="000090"/>
                </a:solidFill>
                <a:latin typeface="Arial" charset="0"/>
                <a:cs typeface="Arial"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towns and your fields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children and your crops </a:t>
            </a:r>
            <a:br>
              <a:rPr lang="en-US" sz="2000" b="1">
                <a:solidFill>
                  <a:srgbClr val="FFFFFF"/>
                </a:solidFill>
                <a:latin typeface="Arial" charset="0"/>
                <a:cs typeface="Arial" charset="0"/>
              </a:rPr>
            </a:br>
            <a:r>
              <a:rPr lang="en-US" sz="2000" b="1">
                <a:solidFill>
                  <a:srgbClr val="FFFFFF"/>
                </a:solidFill>
                <a:latin typeface="Arial" charset="0"/>
                <a:cs typeface="Arial" charset="0"/>
              </a:rPr>
              <a:t>will be cursed (17)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Your fruit baskets and bread-boards will be cursed (18)</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000" b="1">
                <a:solidFill>
                  <a:srgbClr val="FFFFFF"/>
                </a:solidFill>
                <a:latin typeface="Arial" charset="0"/>
                <a:cs typeface="Arial" charset="0"/>
              </a:rPr>
              <a:t>They will lend to money to you, but you will not lend to them </a:t>
            </a:r>
            <a:br>
              <a:rPr lang="en-US" sz="2000" b="1">
                <a:solidFill>
                  <a:srgbClr val="FFFFFF"/>
                </a:solidFill>
                <a:latin typeface="Arial" charset="0"/>
                <a:cs typeface="Arial" charset="0"/>
              </a:rPr>
            </a:br>
            <a:r>
              <a:rPr lang="en-US" sz="2000" b="1">
                <a:solidFill>
                  <a:srgbClr val="FFFFFF"/>
                </a:solidFill>
                <a:latin typeface="Arial" charset="0"/>
                <a:cs typeface="Arial" charset="0"/>
              </a:rPr>
              <a:t>(44)</a:t>
            </a:r>
          </a:p>
        </p:txBody>
      </p:sp>
      <p:sp>
        <p:nvSpPr>
          <p:cNvPr id="33793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a:spAutoFit/>
          </a:bodyPr>
          <a:lstStyle/>
          <a:p>
            <a:endParaRPr lang="en-US">
              <a:solidFill>
                <a:srgbClr val="000000"/>
              </a:solidFill>
            </a:endParaRPr>
          </a:p>
        </p:txBody>
      </p:sp>
      <p:sp>
        <p:nvSpPr>
          <p:cNvPr id="17"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19" name="Title 1">
            <a:extLst>
              <a:ext uri="{FF2B5EF4-FFF2-40B4-BE49-F238E27FC236}">
                <a16:creationId xmlns:a16="http://schemas.microsoft.com/office/drawing/2014/main" id="{1E4BD272-7A4F-074D-8253-A85B3446D37E}"/>
              </a:ext>
            </a:extLst>
          </p:cNvPr>
          <p:cNvSpPr txBox="1">
            <a:spLocks/>
          </p:cNvSpPr>
          <p:nvPr/>
        </p:nvSpPr>
        <p:spPr bwMode="auto">
          <a:xfrm>
            <a:off x="0" y="-683"/>
            <a:ext cx="8266112" cy="333339"/>
          </a:xfrm>
          <a:prstGeom prst="rect">
            <a:avLst/>
          </a:prstGeom>
          <a:solidFill>
            <a:srgbClr val="6600CC"/>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800" b="1" i="1" dirty="0">
                <a:solidFill>
                  <a:schemeClr val="bg1"/>
                </a:solidFill>
                <a:latin typeface="Arial" charset="0"/>
                <a:ea typeface="ＭＳ Ｐゴシック" charset="0"/>
              </a:rPr>
              <a:t>The Mosaic Covenant (Deut 28; cf. Lev 26)</a:t>
            </a:r>
          </a:p>
        </p:txBody>
      </p:sp>
    </p:spTree>
    <p:extLst>
      <p:ext uri="{BB962C8B-B14F-4D97-AF65-F5344CB8AC3E}">
        <p14:creationId xmlns:p14="http://schemas.microsoft.com/office/powerpoint/2010/main" val="384341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v"/>
            </a:pPr>
            <a:endParaRPr lang="en-US" altLang="zh-CN" sz="3100" b="1">
              <a:solidFill>
                <a:srgbClr val="FFFF00"/>
              </a:solidFill>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dirty="0">
                <a:solidFill>
                  <a:srgbClr val="FFFFFF"/>
                </a:solidFill>
              </a:rPr>
              <a:t>154</a:t>
            </a:r>
            <a:br>
              <a:rPr lang="en-US" b="1" dirty="0">
                <a:solidFill>
                  <a:srgbClr val="FFFFFF"/>
                </a:solidFill>
              </a:rPr>
            </a:br>
            <a:r>
              <a:rPr lang="en-US" b="1" dirty="0">
                <a:solidFill>
                  <a:srgbClr val="FFFFFF"/>
                </a:solidFill>
              </a:rPr>
              <a:t>220</a:t>
            </a:r>
            <a:endParaRPr lang="en-US" dirty="0">
              <a:solidFill>
                <a:srgbClr val="FFFFFF"/>
              </a:solidFill>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Prophetic Curses</a:t>
            </a:r>
            <a:endParaRPr lang="en-US" sz="4000" b="1" dirty="0">
              <a:solidFill>
                <a:srgbClr val="FFFFFF"/>
              </a:solidFill>
              <a:latin typeface="Arial" charset="0"/>
              <a:ea typeface="ＭＳ Ｐゴシック" charset="0"/>
            </a:endParaRP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algn="ctr">
              <a:spcBef>
                <a:spcPct val="50000"/>
              </a:spcBef>
            </a:pPr>
            <a:endParaRPr lang="en-US" sz="2800">
              <a:solidFill>
                <a:srgbClr val="000000"/>
              </a:solidFill>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4000" b="1" dirty="0">
                <a:solidFill>
                  <a:srgbClr val="000000"/>
                </a:solidFill>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algn="ctr">
              <a:spcBef>
                <a:spcPct val="50000"/>
              </a:spcBef>
            </a:pPr>
            <a:r>
              <a:rPr lang="en-US" sz="7200">
                <a:solidFill>
                  <a:srgbClr val="FFFFFF"/>
                </a:solidFill>
                <a:latin typeface="Arial" charset="0"/>
              </a:rPr>
              <a:t>Exile</a:t>
            </a:r>
            <a:endParaRPr lang="en-US" sz="2800">
              <a:solidFill>
                <a:srgbClr val="000000"/>
              </a:solidFill>
              <a:latin typeface="Arial"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algn="ctr">
              <a:spcBef>
                <a:spcPct val="50000"/>
              </a:spcBef>
            </a:pPr>
            <a:r>
              <a:rPr lang="en-US" sz="5400" b="1" dirty="0">
                <a:solidFill>
                  <a:srgbClr val="000000"/>
                </a:solidFill>
                <a:latin typeface="Arial"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a:spcBef>
                <a:spcPct val="50000"/>
              </a:spcBef>
            </a:pPr>
            <a:endParaRPr lang="en-US" sz="2800">
              <a:solidFill>
                <a:srgbClr val="000000"/>
              </a:solidFill>
            </a:endParaRPr>
          </a:p>
        </p:txBody>
      </p:sp>
    </p:spTree>
    <p:extLst>
      <p:ext uri="{BB962C8B-B14F-4D97-AF65-F5344CB8AC3E}">
        <p14:creationId xmlns:p14="http://schemas.microsoft.com/office/powerpoint/2010/main" val="26058122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4" descr="Propohets Diagra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grpSp>
        <p:nvGrpSpPr>
          <p:cNvPr id="3" name="Group 2"/>
          <p:cNvGrpSpPr/>
          <p:nvPr/>
        </p:nvGrpSpPr>
        <p:grpSpPr>
          <a:xfrm>
            <a:off x="72008" y="-26495"/>
            <a:ext cx="9144000" cy="6731854"/>
            <a:chOff x="72008" y="-26495"/>
            <a:chExt cx="9144000" cy="6731854"/>
          </a:xfrm>
        </p:grpSpPr>
        <p:sp>
          <p:nvSpPr>
            <p:cNvPr id="2" name="Rectangle 1"/>
            <p:cNvSpPr/>
            <p:nvPr/>
          </p:nvSpPr>
          <p:spPr bwMode="auto">
            <a:xfrm>
              <a:off x="3131840" y="3212976"/>
              <a:ext cx="3312368"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38" name="Rectangle 37"/>
            <p:cNvSpPr/>
            <p:nvPr/>
          </p:nvSpPr>
          <p:spPr bwMode="auto">
            <a:xfrm>
              <a:off x="72008"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2" name="Rectangle 41"/>
            <p:cNvSpPr/>
            <p:nvPr/>
          </p:nvSpPr>
          <p:spPr bwMode="auto">
            <a:xfrm>
              <a:off x="5076056" y="908720"/>
              <a:ext cx="4139952" cy="1368152"/>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4" name="Rectangle 43"/>
            <p:cNvSpPr/>
            <p:nvPr/>
          </p:nvSpPr>
          <p:spPr bwMode="auto">
            <a:xfrm>
              <a:off x="683568" y="-26495"/>
              <a:ext cx="6336704" cy="57606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5" name="Rectangle 44"/>
            <p:cNvSpPr/>
            <p:nvPr/>
          </p:nvSpPr>
          <p:spPr bwMode="auto">
            <a:xfrm>
              <a:off x="2771800" y="5877272"/>
              <a:ext cx="3528392" cy="828087"/>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6" name="Rectangle 45"/>
            <p:cNvSpPr/>
            <p:nvPr/>
          </p:nvSpPr>
          <p:spPr bwMode="auto">
            <a:xfrm>
              <a:off x="3563888" y="4149080"/>
              <a:ext cx="2160240"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7" name="Rectangle 46"/>
            <p:cNvSpPr/>
            <p:nvPr/>
          </p:nvSpPr>
          <p:spPr bwMode="auto">
            <a:xfrm>
              <a:off x="179512" y="3717032"/>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8" name="Rectangle 47"/>
            <p:cNvSpPr/>
            <p:nvPr/>
          </p:nvSpPr>
          <p:spPr bwMode="auto">
            <a:xfrm>
              <a:off x="6876256" y="3681032"/>
              <a:ext cx="2160240" cy="396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49" name="Rectangle 48"/>
            <p:cNvSpPr/>
            <p:nvPr/>
          </p:nvSpPr>
          <p:spPr bwMode="auto">
            <a:xfrm>
              <a:off x="5724128" y="2492896"/>
              <a:ext cx="648072"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0" name="Rectangle 49"/>
            <p:cNvSpPr/>
            <p:nvPr/>
          </p:nvSpPr>
          <p:spPr bwMode="auto">
            <a:xfrm>
              <a:off x="2843808" y="2492896"/>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1" name="Rectangle 50"/>
            <p:cNvSpPr/>
            <p:nvPr/>
          </p:nvSpPr>
          <p:spPr bwMode="auto">
            <a:xfrm>
              <a:off x="3131840"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2" name="Rectangle 51"/>
            <p:cNvSpPr/>
            <p:nvPr/>
          </p:nvSpPr>
          <p:spPr bwMode="auto">
            <a:xfrm>
              <a:off x="5580112" y="2924944"/>
              <a:ext cx="576064" cy="936104"/>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7" name="Rectangle 56"/>
            <p:cNvSpPr/>
            <p:nvPr/>
          </p:nvSpPr>
          <p:spPr bwMode="auto">
            <a:xfrm>
              <a:off x="3851920" y="5445224"/>
              <a:ext cx="1512168" cy="288032"/>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58" name="Rectangle 57"/>
            <p:cNvSpPr/>
            <p:nvPr/>
          </p:nvSpPr>
          <p:spPr bwMode="auto">
            <a:xfrm>
              <a:off x="3347864" y="5661248"/>
              <a:ext cx="216024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grpSp>
      <p:sp>
        <p:nvSpPr>
          <p:cNvPr id="112641" name="Rectangle 20"/>
          <p:cNvSpPr>
            <a:spLocks noGrp="1" noChangeArrowheads="1"/>
          </p:cNvSpPr>
          <p:nvPr>
            <p:ph type="title"/>
          </p:nvPr>
        </p:nvSpPr>
        <p:spPr>
          <a:xfrm>
            <a:off x="683568" y="-37545"/>
            <a:ext cx="7941319" cy="584776"/>
          </a:xfrm>
        </p:spPr>
        <p:txBody>
          <a:bodyPr/>
          <a:lstStyle/>
          <a:p>
            <a:pPr eaLnBrk="1" hangingPunct="1"/>
            <a:r>
              <a:rPr lang="en-US" sz="3200" b="1">
                <a:latin typeface="Arial"/>
                <a:cs typeface="Arial"/>
              </a:rPr>
              <a:t>Purpose of the Prophetic Books</a:t>
            </a: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4" name="Oval 10"/>
          <p:cNvSpPr>
            <a:spLocks noChangeArrowheads="1"/>
          </p:cNvSpPr>
          <p:nvPr/>
        </p:nvSpPr>
        <p:spPr bwMode="auto">
          <a:xfrm>
            <a:off x="3203848"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36875" name="Text Box 11"/>
          <p:cNvSpPr txBox="1">
            <a:spLocks noChangeArrowheads="1"/>
          </p:cNvSpPr>
          <p:nvPr/>
        </p:nvSpPr>
        <p:spPr bwMode="auto">
          <a:xfrm>
            <a:off x="6467735" y="5695546"/>
            <a:ext cx="27127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Gen. 12:1-3; 15:18</a:t>
            </a:r>
          </a:p>
        </p:txBody>
      </p:sp>
      <p:sp>
        <p:nvSpPr>
          <p:cNvPr id="36876" name="Text Box 12"/>
          <p:cNvSpPr txBox="1">
            <a:spLocks noChangeArrowheads="1"/>
          </p:cNvSpPr>
          <p:nvPr/>
        </p:nvSpPr>
        <p:spPr bwMode="auto">
          <a:xfrm>
            <a:off x="7374559" y="6002136"/>
            <a:ext cx="180595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Unconditional</a:t>
            </a:r>
          </a:p>
        </p:txBody>
      </p:sp>
      <p:sp>
        <p:nvSpPr>
          <p:cNvPr id="36877" name="Text Box 13"/>
          <p:cNvSpPr txBox="1">
            <a:spLocks noChangeArrowheads="1"/>
          </p:cNvSpPr>
          <p:nvPr/>
        </p:nvSpPr>
        <p:spPr bwMode="auto">
          <a:xfrm>
            <a:off x="8028534" y="6308725"/>
            <a:ext cx="11519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Blessing</a:t>
            </a:r>
          </a:p>
        </p:txBody>
      </p:sp>
      <p:sp>
        <p:nvSpPr>
          <p:cNvPr id="36878" name="Text Box 14"/>
          <p:cNvSpPr txBox="1">
            <a:spLocks noChangeArrowheads="1"/>
          </p:cNvSpPr>
          <p:nvPr/>
        </p:nvSpPr>
        <p:spPr bwMode="auto">
          <a:xfrm>
            <a:off x="71438" y="5695636"/>
            <a:ext cx="247019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Deut. 28; Lev. 26</a:t>
            </a:r>
          </a:p>
        </p:txBody>
      </p:sp>
      <p:sp>
        <p:nvSpPr>
          <p:cNvPr id="36879" name="Text Box 15"/>
          <p:cNvSpPr txBox="1">
            <a:spLocks noChangeArrowheads="1"/>
          </p:cNvSpPr>
          <p:nvPr/>
        </p:nvSpPr>
        <p:spPr bwMode="auto">
          <a:xfrm>
            <a:off x="71438" y="6018056"/>
            <a:ext cx="150964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37314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Judgment</a:t>
            </a:r>
          </a:p>
        </p:txBody>
      </p:sp>
      <p:sp>
        <p:nvSpPr>
          <p:cNvPr id="36882" name="Text Box 18"/>
          <p:cNvSpPr txBox="1">
            <a:spLocks noChangeArrowheads="1"/>
          </p:cNvSpPr>
          <p:nvPr/>
        </p:nvSpPr>
        <p:spPr bwMode="auto">
          <a:xfrm>
            <a:off x="6492031" y="5388956"/>
            <a:ext cx="268848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33CC"/>
                </a:solidFill>
                <a:latin typeface="Comic Sans MS" charset="0"/>
              </a:rPr>
              <a:t>Abrahamic Covenant</a:t>
            </a:r>
          </a:p>
        </p:txBody>
      </p:sp>
      <p:sp>
        <p:nvSpPr>
          <p:cNvPr id="36883" name="Text Box 19"/>
          <p:cNvSpPr txBox="1">
            <a:spLocks noChangeArrowheads="1"/>
          </p:cNvSpPr>
          <p:nvPr/>
        </p:nvSpPr>
        <p:spPr bwMode="auto">
          <a:xfrm>
            <a:off x="71438" y="5373216"/>
            <a:ext cx="22217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0000"/>
                </a:solidFill>
                <a:latin typeface="Comic Sans MS" charset="0"/>
              </a:rPr>
              <a:t>Mosaic Covenant</a:t>
            </a:r>
          </a:p>
        </p:txBody>
      </p:sp>
      <p:sp>
        <p:nvSpPr>
          <p:cNvPr id="59" name="Rectangle 58"/>
          <p:cNvSpPr/>
          <p:nvPr/>
        </p:nvSpPr>
        <p:spPr bwMode="auto">
          <a:xfrm rot="3272781">
            <a:off x="5066968" y="5742518"/>
            <a:ext cx="870060" cy="360040"/>
          </a:xfrm>
          <a:prstGeom prst="rect">
            <a:avLst/>
          </a:prstGeom>
          <a:solidFill>
            <a:srgbClr val="FAFBF9"/>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28" charset="0"/>
            </a:endParaRPr>
          </a:p>
        </p:txBody>
      </p:sp>
      <p:sp>
        <p:nvSpPr>
          <p:cNvPr id="36871" name="Oval 7"/>
          <p:cNvSpPr>
            <a:spLocks noChangeArrowheads="1"/>
          </p:cNvSpPr>
          <p:nvPr/>
        </p:nvSpPr>
        <p:spPr bwMode="auto">
          <a:xfrm>
            <a:off x="3200400" y="5229200"/>
            <a:ext cx="2590800" cy="918592"/>
          </a:xfrm>
          <a:prstGeom prst="ellipse">
            <a:avLst/>
          </a:prstGeom>
          <a:noFill/>
          <a:ln w="3810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60" name="Text Box 19"/>
          <p:cNvSpPr txBox="1">
            <a:spLocks noChangeArrowheads="1"/>
          </p:cNvSpPr>
          <p:nvPr/>
        </p:nvSpPr>
        <p:spPr bwMode="auto">
          <a:xfrm>
            <a:off x="35496" y="908720"/>
            <a:ext cx="4176464" cy="1323439"/>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Historical Books</a:t>
            </a:r>
            <a:br>
              <a:rPr lang="zh-CN" altLang="en-US" sz="1600" b="1">
                <a:solidFill>
                  <a:srgbClr val="0060EE"/>
                </a:solidFill>
                <a:latin typeface="Arial"/>
                <a:cs typeface="Arial"/>
              </a:rPr>
            </a:br>
            <a:r>
              <a:rPr lang="en-US" altLang="zh-CN" sz="1600" b="1">
                <a:solidFill>
                  <a:srgbClr val="0060EE"/>
                </a:solidFill>
                <a:latin typeface="Arial"/>
                <a:cs typeface="Arial"/>
              </a:rPr>
              <a:t>(Joshua-Esther)</a:t>
            </a:r>
          </a:p>
          <a:p>
            <a:pPr algn="ctr" eaLnBrk="1" hangingPunct="1">
              <a:spcBef>
                <a:spcPct val="50000"/>
              </a:spcBef>
            </a:pPr>
            <a:r>
              <a:rPr lang="en-US" altLang="zh-CN" sz="1600" b="1">
                <a:solidFill>
                  <a:srgbClr val="000000"/>
                </a:solidFill>
                <a:latin typeface="Arial"/>
                <a:cs typeface="Arial"/>
              </a:rPr>
              <a:t>Recipients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People</a:t>
            </a:r>
            <a:endParaRPr lang="zh-CN" altLang="en-US" sz="1600" b="1" i="1">
              <a:solidFill>
                <a:srgbClr val="000000"/>
              </a:solidFill>
              <a:latin typeface="Arial"/>
              <a:cs typeface="Arial"/>
            </a:endParaRPr>
          </a:p>
        </p:txBody>
      </p:sp>
      <p:sp>
        <p:nvSpPr>
          <p:cNvPr id="61" name="Text Box 20"/>
          <p:cNvSpPr txBox="1">
            <a:spLocks noChangeArrowheads="1"/>
          </p:cNvSpPr>
          <p:nvPr/>
        </p:nvSpPr>
        <p:spPr bwMode="auto">
          <a:xfrm>
            <a:off x="234255" y="3645024"/>
            <a:ext cx="2058988"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People</a:t>
            </a:r>
            <a:br>
              <a:rPr lang="en-US" altLang="zh-CN" sz="1300">
                <a:solidFill>
                  <a:srgbClr val="000000"/>
                </a:solidFill>
                <a:latin typeface="Arial"/>
                <a:cs typeface="Arial"/>
              </a:rPr>
            </a:br>
            <a:r>
              <a:rPr lang="en-US" altLang="zh-CN" sz="1300">
                <a:solidFill>
                  <a:srgbClr val="000000"/>
                </a:solidFill>
                <a:latin typeface="Arial"/>
                <a:cs typeface="Arial"/>
              </a:rPr>
              <a:t>Unfaithful to Covenant</a:t>
            </a:r>
          </a:p>
        </p:txBody>
      </p:sp>
      <p:sp>
        <p:nvSpPr>
          <p:cNvPr id="62" name="Text Box 22"/>
          <p:cNvSpPr txBox="1">
            <a:spLocks noChangeArrowheads="1"/>
          </p:cNvSpPr>
          <p:nvPr/>
        </p:nvSpPr>
        <p:spPr bwMode="auto">
          <a:xfrm>
            <a:off x="5076056" y="908720"/>
            <a:ext cx="4156230"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Poetical Books</a:t>
            </a:r>
            <a:br>
              <a:rPr lang="zh-CN" altLang="en-US" sz="1600" b="1">
                <a:solidFill>
                  <a:srgbClr val="0060EE"/>
                </a:solidFill>
                <a:latin typeface="Arial"/>
                <a:cs typeface="Arial"/>
              </a:rPr>
            </a:br>
            <a:r>
              <a:rPr lang="en-US" altLang="zh-CN" sz="1600" b="1">
                <a:solidFill>
                  <a:srgbClr val="0060EE"/>
                </a:solidFill>
                <a:latin typeface="Arial"/>
                <a:cs typeface="Arial"/>
              </a:rPr>
              <a:t>(Job-Song of Solomon)</a:t>
            </a:r>
            <a:r>
              <a:rPr lang="en-US" altLang="zh-CN" sz="1600" b="1">
                <a:solidFill>
                  <a:srgbClr val="000000"/>
                </a:solidFill>
                <a:latin typeface="Arial"/>
                <a:cs typeface="Arial"/>
              </a:rPr>
              <a:t> </a:t>
            </a:r>
          </a:p>
          <a:p>
            <a:pPr algn="ctr" eaLnBrk="1" hangingPunct="1">
              <a:spcBef>
                <a:spcPct val="50000"/>
              </a:spcBef>
            </a:pPr>
            <a:r>
              <a:rPr lang="en-US" altLang="zh-CN" sz="1600" b="1">
                <a:solidFill>
                  <a:srgbClr val="000000"/>
                </a:solidFill>
                <a:latin typeface="Arial"/>
                <a:cs typeface="Arial"/>
              </a:rPr>
              <a:t>Aim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Behavior</a:t>
            </a:r>
            <a:endParaRPr lang="zh-CN" altLang="en-US" sz="1600" b="1" i="1">
              <a:solidFill>
                <a:srgbClr val="000000"/>
              </a:solidFill>
              <a:latin typeface="Arial"/>
              <a:cs typeface="Arial"/>
            </a:endParaRPr>
          </a:p>
        </p:txBody>
      </p:sp>
      <p:sp>
        <p:nvSpPr>
          <p:cNvPr id="63" name="Text Box 23"/>
          <p:cNvSpPr txBox="1">
            <a:spLocks noChangeArrowheads="1"/>
          </p:cNvSpPr>
          <p:nvPr/>
        </p:nvSpPr>
        <p:spPr bwMode="auto">
          <a:xfrm>
            <a:off x="3109218" y="3232993"/>
            <a:ext cx="2844800" cy="954107"/>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DF2803"/>
                </a:solidFill>
                <a:latin typeface="Arial"/>
                <a:cs typeface="Arial"/>
              </a:rPr>
              <a:t>Prophetical Books</a:t>
            </a:r>
            <a:br>
              <a:rPr lang="zh-CN" altLang="en-US" sz="1600" b="1">
                <a:solidFill>
                  <a:srgbClr val="DF2803"/>
                </a:solidFill>
                <a:latin typeface="Arial"/>
                <a:cs typeface="Arial"/>
              </a:rPr>
            </a:br>
            <a:r>
              <a:rPr lang="en-US" altLang="zh-CN" sz="1600" b="1">
                <a:solidFill>
                  <a:srgbClr val="DF2803"/>
                </a:solidFill>
                <a:latin typeface="Arial"/>
                <a:cs typeface="Arial"/>
              </a:rPr>
              <a:t>(Isaiah-Malachi)</a:t>
            </a:r>
          </a:p>
          <a:p>
            <a:pPr algn="ctr" eaLnBrk="1" hangingPunct="1">
              <a:spcBef>
                <a:spcPct val="50000"/>
              </a:spcBef>
            </a:pPr>
            <a:r>
              <a:rPr lang="en-US" altLang="zh-CN" sz="1600" b="1" i="1">
                <a:solidFill>
                  <a:srgbClr val="000000"/>
                </a:solidFill>
                <a:latin typeface="Arial"/>
                <a:cs typeface="Arial"/>
              </a:rPr>
              <a:t>Covenant Preachers</a:t>
            </a:r>
            <a:endParaRPr lang="zh-CN" altLang="en-US" sz="1600" b="1" i="1">
              <a:solidFill>
                <a:srgbClr val="000000"/>
              </a:solidFill>
              <a:latin typeface="Arial"/>
              <a:cs typeface="Arial"/>
            </a:endParaRPr>
          </a:p>
        </p:txBody>
      </p:sp>
      <p:sp>
        <p:nvSpPr>
          <p:cNvPr id="64" name="Text Box 24"/>
          <p:cNvSpPr txBox="1">
            <a:spLocks noChangeArrowheads="1"/>
          </p:cNvSpPr>
          <p:nvPr/>
        </p:nvSpPr>
        <p:spPr bwMode="auto">
          <a:xfrm>
            <a:off x="2402780" y="5426918"/>
            <a:ext cx="4113436" cy="1314450"/>
          </a:xfrm>
          <a:prstGeom prst="rect">
            <a:avLst/>
          </a:prstGeom>
          <a:noFill/>
          <a:ln>
            <a:noFill/>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600" b="1">
                <a:solidFill>
                  <a:srgbClr val="0060EE"/>
                </a:solidFill>
                <a:latin typeface="Arial"/>
                <a:cs typeface="Arial"/>
              </a:rPr>
              <a:t>Pentateuch</a:t>
            </a:r>
            <a:br>
              <a:rPr lang="zh-CN" altLang="en-US" sz="1600" b="1">
                <a:solidFill>
                  <a:srgbClr val="0060EE"/>
                </a:solidFill>
                <a:latin typeface="Arial"/>
                <a:cs typeface="Arial"/>
              </a:rPr>
            </a:br>
            <a:r>
              <a:rPr lang="en-US" altLang="zh-CN" sz="1600" b="1">
                <a:solidFill>
                  <a:srgbClr val="0060EE"/>
                </a:solidFill>
                <a:latin typeface="Arial"/>
                <a:cs typeface="Arial"/>
              </a:rPr>
              <a:t>(Genesis-Deuteronomy)</a:t>
            </a:r>
          </a:p>
          <a:p>
            <a:pPr algn="ctr" eaLnBrk="1" hangingPunct="1">
              <a:spcBef>
                <a:spcPct val="50000"/>
              </a:spcBef>
            </a:pPr>
            <a:r>
              <a:rPr lang="en-US" altLang="zh-CN" sz="1600" b="1">
                <a:solidFill>
                  <a:srgbClr val="000000"/>
                </a:solidFill>
                <a:latin typeface="Arial"/>
                <a:cs typeface="Arial"/>
              </a:rPr>
              <a:t>Basis of the Prophetic Message</a:t>
            </a:r>
            <a:endParaRPr lang="zh-CN" altLang="en-US" sz="1600" b="1">
              <a:solidFill>
                <a:srgbClr val="000000"/>
              </a:solidFill>
              <a:latin typeface="Arial"/>
              <a:cs typeface="Arial"/>
            </a:endParaRPr>
          </a:p>
          <a:p>
            <a:pPr algn="ctr" eaLnBrk="1" hangingPunct="1">
              <a:spcBef>
                <a:spcPct val="50000"/>
              </a:spcBef>
            </a:pPr>
            <a:r>
              <a:rPr lang="en-US" altLang="zh-CN" sz="1600" b="1" i="1">
                <a:solidFill>
                  <a:srgbClr val="000000"/>
                </a:solidFill>
                <a:latin typeface="Arial"/>
                <a:cs typeface="Arial"/>
              </a:rPr>
              <a:t>Covenant Relationship: Israel &amp; God</a:t>
            </a:r>
            <a:endParaRPr lang="zh-CN" altLang="en-US" sz="1600" b="1" i="1">
              <a:solidFill>
                <a:srgbClr val="000000"/>
              </a:solidFill>
              <a:latin typeface="Arial"/>
              <a:cs typeface="Arial"/>
            </a:endParaRPr>
          </a:p>
        </p:txBody>
      </p:sp>
      <p:sp>
        <p:nvSpPr>
          <p:cNvPr id="65" name="Text Box 26"/>
          <p:cNvSpPr txBox="1">
            <a:spLocks noChangeArrowheads="1"/>
          </p:cNvSpPr>
          <p:nvPr/>
        </p:nvSpPr>
        <p:spPr bwMode="auto">
          <a:xfrm>
            <a:off x="2699792" y="2502743"/>
            <a:ext cx="863600"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WHO they aimed at</a:t>
            </a:r>
            <a:endParaRPr lang="zh-CN" altLang="en-US" sz="1400">
              <a:solidFill>
                <a:srgbClr val="000000"/>
              </a:solidFill>
              <a:latin typeface="Arial"/>
              <a:cs typeface="Arial"/>
            </a:endParaRPr>
          </a:p>
        </p:txBody>
      </p:sp>
      <p:sp>
        <p:nvSpPr>
          <p:cNvPr id="66" name="Text Box 27"/>
          <p:cNvSpPr txBox="1">
            <a:spLocks noChangeArrowheads="1"/>
          </p:cNvSpPr>
          <p:nvPr/>
        </p:nvSpPr>
        <p:spPr bwMode="auto">
          <a:xfrm>
            <a:off x="5622454" y="2502743"/>
            <a:ext cx="893762" cy="738664"/>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400">
                <a:solidFill>
                  <a:srgbClr val="000000"/>
                </a:solidFill>
                <a:latin typeface="Arial"/>
                <a:cs typeface="Arial"/>
              </a:rPr>
              <a:t>WHAT they aimed at</a:t>
            </a:r>
            <a:endParaRPr lang="zh-CN" altLang="en-US" sz="1400">
              <a:solidFill>
                <a:srgbClr val="000000"/>
              </a:solidFill>
              <a:latin typeface="Arial"/>
              <a:cs typeface="Arial"/>
            </a:endParaRPr>
          </a:p>
        </p:txBody>
      </p:sp>
      <p:sp>
        <p:nvSpPr>
          <p:cNvPr id="67" name="Text Box 25"/>
          <p:cNvSpPr txBox="1">
            <a:spLocks noChangeArrowheads="1"/>
          </p:cNvSpPr>
          <p:nvPr/>
        </p:nvSpPr>
        <p:spPr bwMode="auto">
          <a:xfrm>
            <a:off x="6804248" y="3645024"/>
            <a:ext cx="2260600" cy="492443"/>
          </a:xfrm>
          <a:prstGeom prst="rect">
            <a:avLst/>
          </a:prstGeom>
          <a:noFill/>
          <a:ln>
            <a:noFill/>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ltLang="zh-CN" sz="1300">
                <a:solidFill>
                  <a:srgbClr val="000000"/>
                </a:solidFill>
                <a:latin typeface="Arial"/>
                <a:cs typeface="Arial"/>
              </a:rPr>
              <a:t>Behavior </a:t>
            </a:r>
            <a:br>
              <a:rPr lang="en-US" altLang="zh-CN" sz="1300">
                <a:solidFill>
                  <a:srgbClr val="000000"/>
                </a:solidFill>
                <a:latin typeface="Arial"/>
                <a:cs typeface="Arial"/>
              </a:rPr>
            </a:br>
            <a:r>
              <a:rPr lang="en-US" altLang="zh-CN" sz="1300">
                <a:solidFill>
                  <a:srgbClr val="000000"/>
                </a:solidFill>
                <a:latin typeface="Arial"/>
                <a:cs typeface="Arial"/>
              </a:rPr>
              <a:t>Unaffected by Covenant</a:t>
            </a:r>
            <a:endParaRPr lang="zh-CN" altLang="en-US" sz="1300">
              <a:solidFill>
                <a:srgbClr val="000000"/>
              </a:solidFill>
              <a:latin typeface="Arial"/>
              <a:cs typeface="Arial"/>
            </a:endParaRPr>
          </a:p>
        </p:txBody>
      </p:sp>
      <p:sp>
        <p:nvSpPr>
          <p:cNvPr id="68" name="Text Box 17"/>
          <p:cNvSpPr txBox="1">
            <a:spLocks noChangeArrowheads="1"/>
          </p:cNvSpPr>
          <p:nvPr/>
        </p:nvSpPr>
        <p:spPr bwMode="auto">
          <a:xfrm>
            <a:off x="8458200" y="0"/>
            <a:ext cx="762000" cy="830997"/>
          </a:xfrm>
          <a:prstGeom prst="rect">
            <a:avLst/>
          </a:prstGeom>
          <a:solidFill>
            <a:schemeClr val="bg1"/>
          </a:solidFill>
          <a:ln>
            <a:noFill/>
          </a:ln>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spcBef>
                <a:spcPct val="50000"/>
              </a:spcBef>
            </a:pPr>
            <a:r>
              <a:rPr lang="en-US" b="1">
                <a:solidFill>
                  <a:srgbClr val="000000"/>
                </a:solidFill>
                <a:latin typeface="Arial"/>
                <a:cs typeface="Arial"/>
              </a:rPr>
              <a:t>50b440</a:t>
            </a:r>
            <a:endParaRPr lang="en-US">
              <a:solidFill>
                <a:srgbClr val="000000"/>
              </a:solidFill>
              <a:latin typeface="Arial"/>
              <a:cs typeface="Arial"/>
            </a:endParaRPr>
          </a:p>
        </p:txBody>
      </p:sp>
      <p:sp>
        <p:nvSpPr>
          <p:cNvPr id="69" name="Text Box 13"/>
          <p:cNvSpPr txBox="1">
            <a:spLocks noChangeArrowheads="1"/>
          </p:cNvSpPr>
          <p:nvPr/>
        </p:nvSpPr>
        <p:spPr bwMode="auto">
          <a:xfrm>
            <a:off x="6800850" y="4581525"/>
            <a:ext cx="23796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0033CC"/>
                </a:solidFill>
              </a:rPr>
              <a:t>FORETELLING</a:t>
            </a:r>
          </a:p>
        </p:txBody>
      </p:sp>
      <p:sp>
        <p:nvSpPr>
          <p:cNvPr id="70" name="Text Box 16"/>
          <p:cNvSpPr txBox="1">
            <a:spLocks noChangeArrowheads="1"/>
          </p:cNvSpPr>
          <p:nvPr/>
        </p:nvSpPr>
        <p:spPr bwMode="auto">
          <a:xfrm>
            <a:off x="71438" y="4581525"/>
            <a:ext cx="2638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b="1">
                <a:solidFill>
                  <a:srgbClr val="FF0000"/>
                </a:solidFill>
              </a:rPr>
              <a:t>FORTHTELLING</a:t>
            </a:r>
          </a:p>
        </p:txBody>
      </p:sp>
    </p:spTree>
    <p:extLst>
      <p:ext uri="{BB962C8B-B14F-4D97-AF65-F5344CB8AC3E}">
        <p14:creationId xmlns:p14="http://schemas.microsoft.com/office/powerpoint/2010/main" val="398227955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68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69"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247619"/>
            <a:ext cx="9144000" cy="263773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Edom's Destruction for Opposing Judah</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7399726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3188" y="604838"/>
            <a:ext cx="8942387" cy="3690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en-US" sz="5400" b="1" dirty="0">
                <a:solidFill>
                  <a:srgbClr val="FAFD00"/>
                </a:solidFill>
                <a:latin typeface="Times" pitchFamily="-112" charset="0"/>
              </a:rPr>
              <a:t>        Abrahamic Covenant</a:t>
            </a:r>
          </a:p>
          <a:p>
            <a:pPr algn="ctr" eaLnBrk="0" hangingPunct="0">
              <a:defRPr/>
            </a:pPr>
            <a:r>
              <a:rPr lang="en-US" sz="4400" b="1" i="1" dirty="0">
                <a:solidFill>
                  <a:srgbClr val="00FF00"/>
                </a:solidFill>
                <a:latin typeface="Times" pitchFamily="-112" charset="0"/>
              </a:rPr>
              <a:t>Gen. 12:1-3</a:t>
            </a:r>
          </a:p>
          <a:p>
            <a:pPr algn="ctr" eaLnBrk="0" hangingPunct="0">
              <a:defRPr/>
            </a:pPr>
            <a:endParaRPr lang="en-US" sz="3200" i="1" dirty="0">
              <a:solidFill>
                <a:srgbClr val="00FF00"/>
              </a:solidFill>
              <a:latin typeface="Times" pitchFamily="-112" charset="0"/>
            </a:endParaRPr>
          </a:p>
          <a:p>
            <a:pPr algn="ctr" eaLnBrk="0" hangingPunct="0">
              <a:defRPr/>
            </a:pPr>
            <a:endParaRPr lang="en-US" sz="3200" i="1" dirty="0">
              <a:solidFill>
                <a:srgbClr val="00FF00"/>
              </a:solidFill>
              <a:latin typeface="Times" pitchFamily="-112" charset="0"/>
            </a:endParaRPr>
          </a:p>
          <a:p>
            <a:pPr algn="ctr" eaLnBrk="0" hangingPunct="0">
              <a:defRPr/>
            </a:pPr>
            <a:endParaRPr lang="en-US" sz="3600" dirty="0">
              <a:solidFill>
                <a:srgbClr val="00DFCA"/>
              </a:solidFill>
              <a:latin typeface="Times" pitchFamily="-112" charset="0"/>
            </a:endParaRPr>
          </a:p>
          <a:p>
            <a:pPr eaLnBrk="0" hangingPunct="0">
              <a:defRPr/>
            </a:pPr>
            <a:r>
              <a:rPr lang="en-US" sz="3600" dirty="0">
                <a:solidFill>
                  <a:srgbClr val="FAFD00"/>
                </a:solidFill>
                <a:latin typeface="Times" pitchFamily="-112" charset="0"/>
              </a:rPr>
              <a:t>        </a:t>
            </a:r>
            <a:r>
              <a:rPr lang="en-US" sz="3600" b="1" dirty="0">
                <a:solidFill>
                  <a:srgbClr val="FAFD00"/>
                </a:solidFill>
                <a:latin typeface="Times" pitchFamily="-112" charset="0"/>
              </a:rPr>
              <a:t>LAND              SEED     BLESSING</a:t>
            </a:r>
          </a:p>
        </p:txBody>
      </p:sp>
      <p:sp>
        <p:nvSpPr>
          <p:cNvPr id="35843" name="Line 3"/>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4" name="Line 4"/>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5" name="Line 5"/>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6" name="Line 6"/>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35847" name="Line 7"/>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grpSp>
        <p:nvGrpSpPr>
          <p:cNvPr id="339975" name="Group 8"/>
          <p:cNvGrpSpPr>
            <a:grpSpLocks/>
          </p:cNvGrpSpPr>
          <p:nvPr/>
        </p:nvGrpSpPr>
        <p:grpSpPr bwMode="auto">
          <a:xfrm>
            <a:off x="620713" y="160338"/>
            <a:ext cx="739775" cy="1430337"/>
            <a:chOff x="391" y="101"/>
            <a:chExt cx="466" cy="901"/>
          </a:xfrm>
        </p:grpSpPr>
        <p:sp>
          <p:nvSpPr>
            <p:cNvPr id="35849" name="Rectangle 9"/>
            <p:cNvSpPr>
              <a:spLocks noChangeArrowheads="1"/>
            </p:cNvSpPr>
            <p:nvPr/>
          </p:nvSpPr>
          <p:spPr bwMode="auto">
            <a:xfrm>
              <a:off x="391" y="101"/>
              <a:ext cx="466" cy="90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rPr>
                <a:t>7</a:t>
              </a:r>
            </a:p>
          </p:txBody>
        </p:sp>
        <p:sp>
          <p:nvSpPr>
            <p:cNvPr id="35850"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grpSp>
      <p:sp>
        <p:nvSpPr>
          <p:cNvPr id="35851" name="Text Box 11"/>
          <p:cNvSpPr txBox="1">
            <a:spLocks noChangeArrowheads="1"/>
          </p:cNvSpPr>
          <p:nvPr/>
        </p:nvSpPr>
        <p:spPr bwMode="auto">
          <a:xfrm>
            <a:off x="4114800" y="5759450"/>
            <a:ext cx="4572000" cy="641350"/>
          </a:xfrm>
          <a:prstGeom prst="rect">
            <a:avLst/>
          </a:prstGeom>
          <a:noFill/>
          <a:ln w="12700">
            <a:noFill/>
            <a:miter lim="800000"/>
            <a:headEnd/>
            <a:tailEnd/>
          </a:ln>
          <a:effectLst/>
        </p:spPr>
        <p:txBody>
          <a:bodyPr>
            <a:spAutoFit/>
          </a:bodyPr>
          <a:lstStyle/>
          <a:p>
            <a:pPr eaLnBrk="0" hangingPunct="0">
              <a:spcBef>
                <a:spcPct val="50000"/>
              </a:spcBef>
              <a:defRPr/>
            </a:pPr>
            <a:r>
              <a:rPr lang="en-US" sz="3600" b="1">
                <a:solidFill>
                  <a:srgbClr val="00FF00"/>
                </a:solidFill>
                <a:effectLst>
                  <a:outerShdw blurRad="63500" dist="88900" dir="2700000" algn="tl" rotWithShape="0">
                    <a:srgbClr val="000000">
                      <a:alpha val="90000"/>
                    </a:srgbClr>
                  </a:outerShdw>
                </a:effectLst>
                <a:latin typeface="Times" pitchFamily="-112" charset="0"/>
              </a:rPr>
              <a:t>• UNCONDITIONAL</a:t>
            </a:r>
          </a:p>
        </p:txBody>
      </p:sp>
      <p:sp>
        <p:nvSpPr>
          <p:cNvPr id="35852" name="Text Box 12"/>
          <p:cNvSpPr txBox="1">
            <a:spLocks noChangeArrowheads="1"/>
          </p:cNvSpPr>
          <p:nvPr/>
        </p:nvSpPr>
        <p:spPr bwMode="auto">
          <a:xfrm>
            <a:off x="2792413" y="4997450"/>
            <a:ext cx="2819400" cy="641350"/>
          </a:xfrm>
          <a:prstGeom prst="rect">
            <a:avLst/>
          </a:prstGeom>
          <a:noFill/>
          <a:ln w="12700">
            <a:noFill/>
            <a:miter lim="800000"/>
            <a:headEnd/>
            <a:tailEnd/>
          </a:ln>
          <a:effectLst/>
        </p:spPr>
        <p:txBody>
          <a:bodyPr>
            <a:spAutoFit/>
          </a:bodyPr>
          <a:lstStyle/>
          <a:p>
            <a:pPr eaLnBrk="0" hangingPunct="0">
              <a:spcBef>
                <a:spcPct val="50000"/>
              </a:spcBef>
              <a:defRPr/>
            </a:pPr>
            <a:r>
              <a:rPr lang="en-US" sz="3600" b="1">
                <a:solidFill>
                  <a:srgbClr val="00FF00"/>
                </a:solidFill>
                <a:effectLst>
                  <a:outerShdw blurRad="63500" dist="88900" dir="2700000" algn="tl" rotWithShape="0">
                    <a:srgbClr val="000000">
                      <a:alpha val="90000"/>
                    </a:srgbClr>
                  </a:outerShdw>
                </a:effectLst>
                <a:latin typeface="Times" pitchFamily="-112" charset="0"/>
              </a:rPr>
              <a:t>• ETERNAL</a:t>
            </a:r>
          </a:p>
        </p:txBody>
      </p:sp>
      <p:sp>
        <p:nvSpPr>
          <p:cNvPr id="35853" name="Rectangle 13"/>
          <p:cNvSpPr>
            <a:spLocks noChangeArrowheads="1"/>
          </p:cNvSpPr>
          <p:nvPr/>
        </p:nvSpPr>
        <p:spPr bwMode="auto">
          <a:xfrm>
            <a:off x="836613" y="4267200"/>
            <a:ext cx="2516187" cy="641350"/>
          </a:xfrm>
          <a:prstGeom prst="rect">
            <a:avLst/>
          </a:prstGeom>
          <a:noFill/>
          <a:ln w="12700">
            <a:noFill/>
            <a:miter lim="800000"/>
            <a:headEnd/>
            <a:tailEnd/>
          </a:ln>
          <a:effectLst/>
        </p:spPr>
        <p:txBody>
          <a:bodyPr wrap="none">
            <a:spAutoFit/>
          </a:bodyPr>
          <a:lstStyle/>
          <a:p>
            <a:pPr eaLnBrk="0" hangingPunct="0">
              <a:defRPr/>
            </a:pPr>
            <a:r>
              <a:rPr lang="en-US" sz="3600" b="1" dirty="0">
                <a:solidFill>
                  <a:srgbClr val="00FF00"/>
                </a:solidFill>
                <a:effectLst>
                  <a:outerShdw blurRad="63500" dist="88900" dir="2700000" algn="tl" rotWithShape="0">
                    <a:srgbClr val="000000">
                      <a:alpha val="90000"/>
                    </a:srgbClr>
                  </a:outerShdw>
                </a:effectLst>
                <a:latin typeface="Times" pitchFamily="-112" charset="0"/>
              </a:rPr>
              <a:t>• LITERAL</a:t>
            </a:r>
          </a:p>
        </p:txBody>
      </p:sp>
      <p:sp>
        <p:nvSpPr>
          <p:cNvPr id="339979" name="Text Box 14"/>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sz="1600">
              <a:solidFill>
                <a:srgbClr val="FFFFFF"/>
              </a:solidFill>
              <a:latin typeface="Comic Sans MS" charset="0"/>
            </a:endParaRPr>
          </a:p>
        </p:txBody>
      </p:sp>
      <p:sp>
        <p:nvSpPr>
          <p:cNvPr id="35855" name="Text Box 15"/>
          <p:cNvSpPr txBox="1">
            <a:spLocks noChangeArrowheads="1"/>
          </p:cNvSpPr>
          <p:nvPr/>
        </p:nvSpPr>
        <p:spPr bwMode="auto">
          <a:xfrm>
            <a:off x="1785938" y="0"/>
            <a:ext cx="2603500" cy="2746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spcBef>
                <a:spcPct val="50000"/>
              </a:spcBef>
              <a:defRPr/>
            </a:pPr>
            <a:r>
              <a:rPr lang="en-US" sz="1200" b="1">
                <a:solidFill>
                  <a:srgbClr val="FFFFFF"/>
                </a:solidFill>
                <a:latin typeface="Comic Sans MS" pitchFamily="-112" charset="0"/>
              </a:rPr>
              <a:t>Gen. 13:15; Gen. 15</a:t>
            </a:r>
          </a:p>
        </p:txBody>
      </p:sp>
      <p:pic>
        <p:nvPicPr>
          <p:cNvPr id="339981"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8" y="2235200"/>
            <a:ext cx="4276725" cy="1346200"/>
          </a:xfrm>
          <a:prstGeom prst="rect">
            <a:avLst/>
          </a:prstGeom>
          <a:noFill/>
          <a:ln w="762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pic>
      <p:sp>
        <p:nvSpPr>
          <p:cNvPr id="339982" name="Freeform 17"/>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endParaRPr lang="en-US">
              <a:solidFill>
                <a:srgbClr val="FFFFFF"/>
              </a:solidFill>
            </a:endParaRPr>
          </a:p>
        </p:txBody>
      </p:sp>
      <p:sp>
        <p:nvSpPr>
          <p:cNvPr id="339983" name="AutoShape 18"/>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en-US" sz="1800">
              <a:solidFill>
                <a:srgbClr val="FFFFFF"/>
              </a:solidFill>
              <a:latin typeface="Tahoma" charset="0"/>
            </a:endParaRPr>
          </a:p>
        </p:txBody>
      </p:sp>
      <p:sp>
        <p:nvSpPr>
          <p:cNvPr id="339984" name="Rectangle 19"/>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339985" name="AutoShape 20"/>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eaLnBrk="0" hangingPunct="0"/>
            <a:endParaRPr lang="en-US" sz="1800">
              <a:solidFill>
                <a:srgbClr val="FFFFFF"/>
              </a:solidFill>
              <a:latin typeface="Tahoma" charset="0"/>
            </a:endParaRPr>
          </a:p>
        </p:txBody>
      </p:sp>
      <p:sp>
        <p:nvSpPr>
          <p:cNvPr id="339986"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39987" name="Line 22"/>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39988"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339989" name="Rectangle 24"/>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1000" b="1">
                <a:solidFill>
                  <a:srgbClr val="000000"/>
                </a:solidFill>
                <a:latin typeface="Helvetica" charset="0"/>
              </a:rPr>
              <a:t>L - S - B</a:t>
            </a:r>
          </a:p>
        </p:txBody>
      </p:sp>
      <p:sp>
        <p:nvSpPr>
          <p:cNvPr id="339990" name="Rectangle 25"/>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The CALL</a:t>
            </a:r>
          </a:p>
        </p:txBody>
      </p:sp>
      <p:sp>
        <p:nvSpPr>
          <p:cNvPr id="339991" name="Rectangle 26"/>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ABRAHAM</a:t>
            </a:r>
          </a:p>
        </p:txBody>
      </p:sp>
      <p:sp>
        <p:nvSpPr>
          <p:cNvPr id="339992" name="Line 27"/>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39993" name="Line 28"/>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39994" name="Line 29"/>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39995" name="Text Box 30"/>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endParaRPr lang="en-US" sz="2000">
              <a:solidFill>
                <a:srgbClr val="FFA27C"/>
              </a:solidFill>
              <a:latin typeface="B VAG Rounded Bold" charset="0"/>
            </a:endParaRPr>
          </a:p>
        </p:txBody>
      </p:sp>
      <p:sp>
        <p:nvSpPr>
          <p:cNvPr id="339996" name="Text Box 31"/>
          <p:cNvSpPr txBox="1">
            <a:spLocks noChangeArrowheads="1"/>
          </p:cNvSpPr>
          <p:nvPr/>
        </p:nvSpPr>
        <p:spPr bwMode="auto">
          <a:xfrm>
            <a:off x="8591550" y="6416675"/>
            <a:ext cx="3254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FFFF"/>
                </a:solidFill>
                <a:latin typeface="Arial" charset="0"/>
              </a:rPr>
              <a:t>3</a:t>
            </a:r>
          </a:p>
        </p:txBody>
      </p:sp>
      <p:sp>
        <p:nvSpPr>
          <p:cNvPr id="3587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16</a:t>
            </a:r>
          </a:p>
        </p:txBody>
      </p:sp>
      <p:sp>
        <p:nvSpPr>
          <p:cNvPr id="339998" name="Text Box 33"/>
          <p:cNvSpPr txBox="1">
            <a:spLocks noChangeArrowheads="1"/>
          </p:cNvSpPr>
          <p:nvPr/>
        </p:nvSpPr>
        <p:spPr bwMode="auto">
          <a:xfrm>
            <a:off x="6992938"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19-24</a:t>
            </a:r>
          </a:p>
        </p:txBody>
      </p:sp>
      <p:sp>
        <p:nvSpPr>
          <p:cNvPr id="339999" name="Rectangle 34"/>
          <p:cNvSpPr>
            <a:spLocks noGrp="1" noChangeArrowheads="1"/>
          </p:cNvSpPr>
          <p:nvPr>
            <p:ph type="title" idx="4294967295"/>
          </p:nvPr>
        </p:nvSpPr>
        <p:spPr bwMode="auto">
          <a:xfrm>
            <a:off x="4267200" y="0"/>
            <a:ext cx="4876800" cy="5334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2000">
                <a:effectLst/>
                <a:latin typeface="Times" charset="0"/>
                <a:ea typeface="ＭＳ Ｐゴシック" charset="0"/>
                <a:cs typeface="ＭＳ Ｐゴシック" charset="0"/>
              </a:rPr>
              <a:t>Literal * Eternal * Unconditional</a:t>
            </a:r>
          </a:p>
        </p:txBody>
      </p:sp>
    </p:spTree>
    <p:extLst>
      <p:ext uri="{BB962C8B-B14F-4D97-AF65-F5344CB8AC3E}">
        <p14:creationId xmlns:p14="http://schemas.microsoft.com/office/powerpoint/2010/main" val="30028631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53">
                                            <p:txEl>
                                              <p:pRg st="0" end="0"/>
                                            </p:txEl>
                                          </p:spTgt>
                                        </p:tgtEl>
                                        <p:attrNameLst>
                                          <p:attrName>style.visibility</p:attrName>
                                        </p:attrNameLst>
                                      </p:cBhvr>
                                      <p:to>
                                        <p:strVal val="visible"/>
                                      </p:to>
                                    </p:set>
                                    <p:animEffect transition="in" filter="box(out)">
                                      <p:cBhvr>
                                        <p:cTn id="7" dur="500"/>
                                        <p:tgtEl>
                                          <p:spTgt spid="3585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52">
                                            <p:txEl>
                                              <p:pRg st="0" end="0"/>
                                            </p:txEl>
                                          </p:spTgt>
                                        </p:tgtEl>
                                        <p:attrNameLst>
                                          <p:attrName>style.visibility</p:attrName>
                                        </p:attrNameLst>
                                      </p:cBhvr>
                                      <p:to>
                                        <p:strVal val="visible"/>
                                      </p:to>
                                    </p:set>
                                    <p:animEffect transition="in" filter="box(out)">
                                      <p:cBhvr>
                                        <p:cTn id="12" dur="500"/>
                                        <p:tgtEl>
                                          <p:spTgt spid="358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51">
                                            <p:txEl>
                                              <p:pRg st="0" end="0"/>
                                            </p:txEl>
                                          </p:spTgt>
                                        </p:tgtEl>
                                        <p:attrNameLst>
                                          <p:attrName>style.visibility</p:attrName>
                                        </p:attrNameLst>
                                      </p:cBhvr>
                                      <p:to>
                                        <p:strVal val="visible"/>
                                      </p:to>
                                    </p:set>
                                    <p:animEffect transition="in" filter="box(out)">
                                      <p:cBhvr>
                                        <p:cTn id="17" dur="500"/>
                                        <p:tgtEl>
                                          <p:spTgt spid="35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1" grpId="0" build="p" autoUpdateAnimBg="0"/>
      <p:bldP spid="35852" grpId="0" build="p" autoUpdateAnimBg="0"/>
      <p:bldP spid="3585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en-US" altLang="zh-CN">
                <a:solidFill>
                  <a:schemeClr val="bg1"/>
                </a:solidFill>
                <a:latin typeface="Arial" charset="0"/>
                <a:ea typeface="ＭＳ Ｐゴシック" charset="0"/>
              </a:rPr>
              <a:t>Topography of Israel</a:t>
            </a:r>
            <a:endParaRPr lang="en-US" altLang="zh-CN">
              <a:latin typeface="Arial" charset="0"/>
              <a:ea typeface="ＭＳ Ｐゴシック" charset="0"/>
            </a:endParaRPr>
          </a:p>
        </p:txBody>
      </p:sp>
      <p:sp>
        <p:nvSpPr>
          <p:cNvPr id="1709060"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t" hangingPunct="0">
              <a:spcBef>
                <a:spcPct val="50000"/>
              </a:spcBef>
              <a:defRPr/>
            </a:pPr>
            <a:r>
              <a:rPr lang="en-GB" sz="2000" b="1">
                <a:solidFill>
                  <a:srgbClr val="000000"/>
                </a:solidFill>
                <a:latin typeface="Times New Roman" charset="0"/>
              </a:rPr>
              <a:t>http://www.studylight.org/se/maps/browse.cgi?st=51&amp;pn=11</a:t>
            </a:r>
            <a:endParaRPr lang="en-US" sz="2000" b="1">
              <a:solidFill>
                <a:srgbClr val="000000"/>
              </a:solidFill>
              <a:latin typeface="Times New Roman" charset="0"/>
            </a:endParaRPr>
          </a:p>
        </p:txBody>
      </p:sp>
    </p:spTree>
    <p:extLst>
      <p:ext uri="{BB962C8B-B14F-4D97-AF65-F5344CB8AC3E}">
        <p14:creationId xmlns:p14="http://schemas.microsoft.com/office/powerpoint/2010/main" val="10459102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5" descr="TB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18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2722" name="Line 2"/>
          <p:cNvSpPr>
            <a:spLocks noChangeShapeType="1"/>
          </p:cNvSpPr>
          <p:nvPr/>
        </p:nvSpPr>
        <p:spPr bwMode="auto">
          <a:xfrm>
            <a:off x="1785938" y="3025775"/>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23" name="Line 3"/>
          <p:cNvSpPr>
            <a:spLocks noChangeShapeType="1"/>
          </p:cNvSpPr>
          <p:nvPr/>
        </p:nvSpPr>
        <p:spPr bwMode="auto">
          <a:xfrm>
            <a:off x="7316788" y="3019425"/>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24" name="Line 4"/>
          <p:cNvSpPr>
            <a:spLocks noChangeShapeType="1"/>
          </p:cNvSpPr>
          <p:nvPr/>
        </p:nvSpPr>
        <p:spPr bwMode="auto">
          <a:xfrm>
            <a:off x="4538663" y="3052763"/>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25" name="Line 5"/>
          <p:cNvSpPr>
            <a:spLocks noChangeShapeType="1"/>
          </p:cNvSpPr>
          <p:nvPr/>
        </p:nvSpPr>
        <p:spPr bwMode="auto">
          <a:xfrm>
            <a:off x="1778000" y="3019425"/>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26" name="Line 6"/>
          <p:cNvSpPr>
            <a:spLocks noChangeShapeType="1"/>
          </p:cNvSpPr>
          <p:nvPr/>
        </p:nvSpPr>
        <p:spPr bwMode="auto">
          <a:xfrm>
            <a:off x="4545013" y="2100263"/>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2" name="Group 7"/>
          <p:cNvGrpSpPr>
            <a:grpSpLocks/>
          </p:cNvGrpSpPr>
          <p:nvPr/>
        </p:nvGrpSpPr>
        <p:grpSpPr bwMode="auto">
          <a:xfrm>
            <a:off x="1044575" y="4151313"/>
            <a:ext cx="6945313" cy="1993900"/>
            <a:chOff x="658" y="2615"/>
            <a:chExt cx="4375" cy="1256"/>
          </a:xfrm>
        </p:grpSpPr>
        <p:sp>
          <p:nvSpPr>
            <p:cNvPr id="1182728" name="Rectangle 8"/>
            <p:cNvSpPr>
              <a:spLocks noChangeArrowheads="1"/>
            </p:cNvSpPr>
            <p:nvPr/>
          </p:nvSpPr>
          <p:spPr bwMode="auto">
            <a:xfrm>
              <a:off x="658" y="2617"/>
              <a:ext cx="862"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4400" b="1" i="1" dirty="0">
                  <a:solidFill>
                    <a:srgbClr val="66FF66"/>
                  </a:solidFill>
                  <a:latin typeface="Times" charset="0"/>
                </a:rPr>
                <a:t>12:1</a:t>
              </a:r>
            </a:p>
            <a:p>
              <a:pPr eaLnBrk="0" hangingPunct="0">
                <a:defRPr/>
              </a:pPr>
              <a:endParaRPr lang="en-US" sz="4400" b="1" i="1" dirty="0">
                <a:solidFill>
                  <a:srgbClr val="66FF66"/>
                </a:solidFill>
                <a:latin typeface="Times" charset="0"/>
              </a:endParaRPr>
            </a:p>
          </p:txBody>
        </p:sp>
        <p:sp>
          <p:nvSpPr>
            <p:cNvPr id="1182729" name="Rectangle 9"/>
            <p:cNvSpPr>
              <a:spLocks noChangeArrowheads="1"/>
            </p:cNvSpPr>
            <p:nvPr/>
          </p:nvSpPr>
          <p:spPr bwMode="auto">
            <a:xfrm>
              <a:off x="2455" y="2616"/>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4400" b="1" i="1" dirty="0">
                  <a:solidFill>
                    <a:srgbClr val="66FF66"/>
                  </a:solidFill>
                  <a:latin typeface="Times" charset="0"/>
                </a:rPr>
                <a:t>12:2</a:t>
              </a:r>
            </a:p>
            <a:p>
              <a:pPr algn="ctr" eaLnBrk="0" hangingPunct="0">
                <a:defRPr/>
              </a:pPr>
              <a:endParaRPr lang="en-US" sz="4400" b="1" i="1" dirty="0">
                <a:solidFill>
                  <a:srgbClr val="66FF66"/>
                </a:solidFill>
                <a:latin typeface="Times" charset="0"/>
              </a:endParaRPr>
            </a:p>
          </p:txBody>
        </p:sp>
        <p:sp>
          <p:nvSpPr>
            <p:cNvPr id="1182730" name="Rectangle 10"/>
            <p:cNvSpPr>
              <a:spLocks noChangeArrowheads="1"/>
            </p:cNvSpPr>
            <p:nvPr/>
          </p:nvSpPr>
          <p:spPr bwMode="auto">
            <a:xfrm>
              <a:off x="4172" y="2615"/>
              <a:ext cx="86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4400" b="1" i="1" dirty="0">
                  <a:solidFill>
                    <a:srgbClr val="66FF66"/>
                  </a:solidFill>
                  <a:latin typeface="Times" charset="0"/>
                </a:rPr>
                <a:t>12:3</a:t>
              </a:r>
            </a:p>
            <a:p>
              <a:pPr algn="ctr" eaLnBrk="0" hangingPunct="0">
                <a:defRPr/>
              </a:pPr>
              <a:endParaRPr lang="en-US" sz="4400" b="1" i="1" dirty="0">
                <a:solidFill>
                  <a:srgbClr val="66FF66"/>
                </a:solidFill>
                <a:latin typeface="Times" charset="0"/>
              </a:endParaRPr>
            </a:p>
          </p:txBody>
        </p:sp>
        <p:sp>
          <p:nvSpPr>
            <p:cNvPr id="1182731" name="Rectangle 11"/>
            <p:cNvSpPr>
              <a:spLocks noChangeArrowheads="1"/>
            </p:cNvSpPr>
            <p:nvPr/>
          </p:nvSpPr>
          <p:spPr bwMode="auto">
            <a:xfrm>
              <a:off x="1682" y="3039"/>
              <a:ext cx="2166" cy="83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altLang="ja-JP" sz="8000" i="1" dirty="0">
                  <a:solidFill>
                    <a:srgbClr val="66FF66"/>
                  </a:solidFill>
                  <a:latin typeface="Times" charset="0"/>
                </a:rPr>
                <a:t>"L-S-B"</a:t>
              </a:r>
              <a:endParaRPr lang="en-US" sz="8000" i="1" dirty="0">
                <a:solidFill>
                  <a:srgbClr val="66FF66"/>
                </a:solidFill>
                <a:latin typeface="Times" charset="0"/>
              </a:endParaRPr>
            </a:p>
          </p:txBody>
        </p:sp>
      </p:grpSp>
      <p:sp>
        <p:nvSpPr>
          <p:cNvPr id="1182732" name="Rectangle 12"/>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ea typeface="ＭＳ Ｐゴシック" pitchFamily="-112" charset="-128"/>
                <a:cs typeface="ＭＳ Ｐゴシック" pitchFamily="-112" charset="-128"/>
              </a:rPr>
              <a:t>7</a:t>
            </a:r>
          </a:p>
        </p:txBody>
      </p:sp>
      <p:sp>
        <p:nvSpPr>
          <p:cNvPr id="1182733" name="Line 13"/>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34" name="Rectangle 14"/>
          <p:cNvSpPr>
            <a:spLocks noChangeArrowheads="1"/>
          </p:cNvSpPr>
          <p:nvPr/>
        </p:nvSpPr>
        <p:spPr bwMode="auto">
          <a:xfrm>
            <a:off x="103188" y="604838"/>
            <a:ext cx="8942387" cy="36544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eaLnBrk="0" hangingPunct="0">
              <a:defRPr/>
            </a:pPr>
            <a:r>
              <a:rPr lang="zh-CN" altLang="en-US" sz="5400" b="1">
                <a:solidFill>
                  <a:srgbClr val="FAFD00"/>
                </a:solidFill>
                <a:latin typeface="Times" charset="0"/>
              </a:rPr>
              <a:t>        </a:t>
            </a:r>
            <a:r>
              <a:rPr lang="en-US" altLang="zh-CN" sz="5400" b="1">
                <a:solidFill>
                  <a:srgbClr val="FAFD00"/>
                </a:solidFill>
                <a:latin typeface="Times" charset="0"/>
              </a:rPr>
              <a:t>Abrahamic Covenant</a:t>
            </a:r>
          </a:p>
          <a:p>
            <a:pPr algn="ctr" eaLnBrk="0" hangingPunct="0">
              <a:defRPr/>
            </a:pPr>
            <a:r>
              <a:rPr lang="en-US" altLang="zh-CN" sz="4400" b="1" i="1">
                <a:solidFill>
                  <a:srgbClr val="00FF00"/>
                </a:solidFill>
                <a:latin typeface="Times" charset="0"/>
              </a:rPr>
              <a:t>Gen. 12:1-3</a:t>
            </a:r>
          </a:p>
          <a:p>
            <a:pPr algn="ctr" eaLnBrk="0" hangingPunct="0">
              <a:defRPr/>
            </a:pPr>
            <a:endParaRPr lang="en-US" altLang="zh-CN" sz="3200" i="1">
              <a:solidFill>
                <a:srgbClr val="00FF00"/>
              </a:solidFill>
              <a:latin typeface="Times" charset="0"/>
            </a:endParaRPr>
          </a:p>
          <a:p>
            <a:pPr algn="ctr" eaLnBrk="0" hangingPunct="0">
              <a:defRPr/>
            </a:pPr>
            <a:endParaRPr lang="en-US" altLang="zh-CN" sz="3200" i="1">
              <a:solidFill>
                <a:srgbClr val="00FF00"/>
              </a:solidFill>
              <a:latin typeface="Times" charset="0"/>
            </a:endParaRPr>
          </a:p>
          <a:p>
            <a:pPr algn="ctr" eaLnBrk="0" hangingPunct="0">
              <a:defRPr/>
            </a:pPr>
            <a:endParaRPr lang="en-US" altLang="zh-CN" sz="3600">
              <a:solidFill>
                <a:srgbClr val="00DFCA"/>
              </a:solidFill>
              <a:latin typeface="Times" charset="0"/>
            </a:endParaRPr>
          </a:p>
          <a:p>
            <a:pPr eaLnBrk="0" hangingPunct="0">
              <a:defRPr/>
            </a:pPr>
            <a:r>
              <a:rPr lang="en-US" altLang="zh-CN" sz="3600">
                <a:solidFill>
                  <a:srgbClr val="FAFD00"/>
                </a:solidFill>
                <a:latin typeface="Times" charset="0"/>
              </a:rPr>
              <a:t>        </a:t>
            </a:r>
            <a:r>
              <a:rPr lang="en-US" altLang="zh-CN" sz="3600" b="1">
                <a:solidFill>
                  <a:srgbClr val="FAFD00"/>
                </a:solidFill>
                <a:latin typeface="Times" charset="0"/>
              </a:rPr>
              <a:t>LAND              SEED     BLESSING</a:t>
            </a:r>
          </a:p>
        </p:txBody>
      </p:sp>
      <p:sp>
        <p:nvSpPr>
          <p:cNvPr id="1182735" name="Oval 15"/>
          <p:cNvSpPr>
            <a:spLocks noChangeArrowheads="1"/>
          </p:cNvSpPr>
          <p:nvPr/>
        </p:nvSpPr>
        <p:spPr bwMode="auto">
          <a:xfrm>
            <a:off x="5518150" y="3386138"/>
            <a:ext cx="29638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2572" name="Freeform 16"/>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322573" name="AutoShape 17"/>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endParaRPr lang="zh-CN" altLang="en-US">
              <a:solidFill>
                <a:srgbClr val="FFFFFF"/>
              </a:solidFill>
              <a:latin typeface="Arial" charset="0"/>
            </a:endParaRPr>
          </a:p>
        </p:txBody>
      </p:sp>
      <p:sp>
        <p:nvSpPr>
          <p:cNvPr id="322574" name="Rectangle 18"/>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eaLnBrk="0" hangingPunct="0"/>
            <a:endParaRPr lang="zh-CN" altLang="en-US">
              <a:solidFill>
                <a:srgbClr val="FFFFFF"/>
              </a:solidFill>
              <a:latin typeface="Arial" charset="0"/>
            </a:endParaRPr>
          </a:p>
        </p:txBody>
      </p:sp>
      <p:sp>
        <p:nvSpPr>
          <p:cNvPr id="322575" name="AutoShape 19"/>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eaLnBrk="0" hangingPunct="0"/>
            <a:endParaRPr lang="zh-CN" altLang="en-US">
              <a:solidFill>
                <a:srgbClr val="FFFFFF"/>
              </a:solidFill>
              <a:latin typeface="Arial" charset="0"/>
            </a:endParaRPr>
          </a:p>
        </p:txBody>
      </p:sp>
      <p:sp>
        <p:nvSpPr>
          <p:cNvPr id="322576" name="Line 20"/>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ndParaRPr>
          </a:p>
        </p:txBody>
      </p:sp>
      <p:sp>
        <p:nvSpPr>
          <p:cNvPr id="322577" name="Line 21"/>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ndParaRPr>
          </a:p>
        </p:txBody>
      </p:sp>
      <p:sp>
        <p:nvSpPr>
          <p:cNvPr id="322578" name="Rectangle 22"/>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zh-CN" altLang="en-US">
              <a:solidFill>
                <a:srgbClr val="FFFFFF"/>
              </a:solidFill>
              <a:latin typeface="Arial" charset="0"/>
            </a:endParaRPr>
          </a:p>
        </p:txBody>
      </p:sp>
      <p:sp>
        <p:nvSpPr>
          <p:cNvPr id="322579" name="Rectangle 23"/>
          <p:cNvSpPr>
            <a:spLocks noChangeArrowheads="1"/>
          </p:cNvSpPr>
          <p:nvPr/>
        </p:nvSpPr>
        <p:spPr bwMode="auto">
          <a:xfrm>
            <a:off x="8186738" y="3832225"/>
            <a:ext cx="6604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altLang="zh-CN" sz="1000" b="1">
                <a:solidFill>
                  <a:srgbClr val="000000"/>
                </a:solidFill>
                <a:latin typeface="Helvetica" charset="0"/>
              </a:rPr>
              <a:t>L - S - B</a:t>
            </a:r>
          </a:p>
        </p:txBody>
      </p:sp>
      <p:sp>
        <p:nvSpPr>
          <p:cNvPr id="322580" name="Rectangle 24"/>
          <p:cNvSpPr>
            <a:spLocks noChangeArrowheads="1"/>
          </p:cNvSpPr>
          <p:nvPr/>
        </p:nvSpPr>
        <p:spPr bwMode="auto">
          <a:xfrm>
            <a:off x="8175625" y="3654425"/>
            <a:ext cx="7207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Helvetica" charset="0"/>
              </a:rPr>
              <a:t>The CALL</a:t>
            </a:r>
          </a:p>
        </p:txBody>
      </p:sp>
      <p:sp>
        <p:nvSpPr>
          <p:cNvPr id="322581" name="Rectangle 25"/>
          <p:cNvSpPr>
            <a:spLocks noChangeArrowheads="1"/>
          </p:cNvSpPr>
          <p:nvPr/>
        </p:nvSpPr>
        <p:spPr bwMode="auto">
          <a:xfrm>
            <a:off x="8004175" y="3432175"/>
            <a:ext cx="7715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altLang="zh-CN" sz="900" b="1">
                <a:solidFill>
                  <a:srgbClr val="000000"/>
                </a:solidFill>
                <a:latin typeface="Chicago" charset="0"/>
              </a:rPr>
              <a:t>ABRAHAM</a:t>
            </a:r>
          </a:p>
        </p:txBody>
      </p:sp>
      <p:sp>
        <p:nvSpPr>
          <p:cNvPr id="322582" name="Line 26"/>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ndParaRPr>
          </a:p>
        </p:txBody>
      </p:sp>
      <p:sp>
        <p:nvSpPr>
          <p:cNvPr id="322583" name="Line 27"/>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ndParaRPr>
          </a:p>
        </p:txBody>
      </p:sp>
      <p:sp>
        <p:nvSpPr>
          <p:cNvPr id="322584" name="Line 28"/>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FFFFFF"/>
              </a:solidFill>
              <a:latin typeface="Arial" charset="0"/>
            </a:endParaRPr>
          </a:p>
        </p:txBody>
      </p:sp>
      <p:sp>
        <p:nvSpPr>
          <p:cNvPr id="322585" name="Text Box 29"/>
          <p:cNvSpPr txBox="1">
            <a:spLocks noChangeArrowheads="1"/>
          </p:cNvSpPr>
          <p:nvPr/>
        </p:nvSpPr>
        <p:spPr bwMode="auto">
          <a:xfrm>
            <a:off x="8756650" y="90488"/>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endParaRPr lang="zh-CN" altLang="en-US" sz="2000">
              <a:solidFill>
                <a:srgbClr val="FFA27C"/>
              </a:solidFill>
              <a:latin typeface="B VAG Rounded Bold" charset="0"/>
            </a:endParaRPr>
          </a:p>
        </p:txBody>
      </p:sp>
      <p:sp>
        <p:nvSpPr>
          <p:cNvPr id="1182750" name="Oval 30"/>
          <p:cNvSpPr>
            <a:spLocks noChangeArrowheads="1"/>
          </p:cNvSpPr>
          <p:nvPr/>
        </p:nvSpPr>
        <p:spPr bwMode="auto">
          <a:xfrm>
            <a:off x="3633788" y="3386138"/>
            <a:ext cx="1871662"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51" name="Oval 31"/>
          <p:cNvSpPr>
            <a:spLocks noChangeArrowheads="1"/>
          </p:cNvSpPr>
          <p:nvPr/>
        </p:nvSpPr>
        <p:spPr bwMode="auto">
          <a:xfrm>
            <a:off x="603250" y="3411538"/>
            <a:ext cx="2125663" cy="1527175"/>
          </a:xfrm>
          <a:prstGeom prst="ellipse">
            <a:avLst/>
          </a:prstGeom>
          <a:noFill/>
          <a:ln w="76200">
            <a:solidFill>
              <a:srgbClr val="FF0000"/>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182752" name="Rectangle 32"/>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15</a:t>
            </a:r>
          </a:p>
        </p:txBody>
      </p:sp>
      <p:sp>
        <p:nvSpPr>
          <p:cNvPr id="322589" name="Text Box 33"/>
          <p:cNvSpPr txBox="1">
            <a:spLocks noChangeArrowheads="1"/>
          </p:cNvSpPr>
          <p:nvPr/>
        </p:nvSpPr>
        <p:spPr bwMode="auto">
          <a:xfrm>
            <a:off x="6994525" y="6242050"/>
            <a:ext cx="163195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en-US" altLang="zh-CN" sz="1200" b="1">
                <a:solidFill>
                  <a:srgbClr val="FFFFFF"/>
                </a:solidFill>
              </a:rPr>
              <a:t>Handbook pg. 19-24</a:t>
            </a:r>
          </a:p>
        </p:txBody>
      </p:sp>
      <p:sp>
        <p:nvSpPr>
          <p:cNvPr id="1182754" name="Text Box 34"/>
          <p:cNvSpPr txBox="1">
            <a:spLocks noChangeArrowheads="1"/>
          </p:cNvSpPr>
          <p:nvPr/>
        </p:nvSpPr>
        <p:spPr bwMode="auto">
          <a:xfrm>
            <a:off x="8496300" y="33338"/>
            <a:ext cx="573088" cy="4572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defRPr/>
            </a:pPr>
            <a:r>
              <a:rPr lang="en-US" b="1">
                <a:solidFill>
                  <a:srgbClr val="FFFFFF"/>
                </a:solidFill>
                <a:latin typeface="Tahoma" pitchFamily="-112" charset="-52"/>
                <a:ea typeface="ＭＳ Ｐゴシック" pitchFamily="-112" charset="-128"/>
                <a:cs typeface="ＭＳ Ｐゴシック" pitchFamily="-112" charset="-128"/>
              </a:rPr>
              <a:t>60</a:t>
            </a:r>
          </a:p>
        </p:txBody>
      </p:sp>
      <p:sp>
        <p:nvSpPr>
          <p:cNvPr id="1182755" name="Rectangle 35"/>
          <p:cNvSpPr>
            <a:spLocks noGrp="1" noChangeArrowheads="1"/>
          </p:cNvSpPr>
          <p:nvPr>
            <p:ph type="title" idx="4294967295"/>
          </p:nvPr>
        </p:nvSpPr>
        <p:spPr bwMode="auto">
          <a:xfrm>
            <a:off x="0" y="-76200"/>
            <a:ext cx="4267200" cy="457200"/>
          </a:xfrm>
          <a:prstGeom prst="rect">
            <a:avLst/>
          </a:prstGeom>
          <a:ln>
            <a:miter lim="800000"/>
            <a:headEnd/>
            <a:tailEnd/>
          </a:ln>
        </p:spPr>
        <p:txBody>
          <a:bodyPr/>
          <a:lstStyle/>
          <a:p>
            <a:pPr eaLnBrk="1" hangingPunct="1">
              <a:defRPr/>
            </a:pPr>
            <a:r>
              <a:rPr lang="en-US" sz="2800">
                <a:latin typeface="Times" charset="0"/>
                <a:ea typeface="ＭＳ Ｐゴシック" charset="0"/>
                <a:cs typeface="ＭＳ Ｐゴシック" charset="0"/>
              </a:rPr>
              <a:t>The Elements Expanded</a:t>
            </a:r>
          </a:p>
        </p:txBody>
      </p:sp>
    </p:spTree>
    <p:extLst>
      <p:ext uri="{BB962C8B-B14F-4D97-AF65-F5344CB8AC3E}">
        <p14:creationId xmlns:p14="http://schemas.microsoft.com/office/powerpoint/2010/main" val="2640107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500"/>
                            </p:stCondLst>
                            <p:childTnLst>
                              <p:par>
                                <p:cTn id="12" presetID="9" presetClass="entr" presetSubtype="0" fill="hold" grpId="0" nodeType="afterEffect">
                                  <p:stCondLst>
                                    <p:cond delay="0"/>
                                  </p:stCondLst>
                                  <p:childTnLst>
                                    <p:set>
                                      <p:cBhvr>
                                        <p:cTn id="13" dur="1" fill="hold">
                                          <p:stCondLst>
                                            <p:cond delay="0"/>
                                          </p:stCondLst>
                                        </p:cTn>
                                        <p:tgtEl>
                                          <p:spTgt spid="1182751"/>
                                        </p:tgtEl>
                                        <p:attrNameLst>
                                          <p:attrName>style.visibility</p:attrName>
                                        </p:attrNameLst>
                                      </p:cBhvr>
                                      <p:to>
                                        <p:strVal val="visible"/>
                                      </p:to>
                                    </p:set>
                                    <p:animEffect transition="in" filter="dissolve">
                                      <p:cBhvr>
                                        <p:cTn id="14" dur="500"/>
                                        <p:tgtEl>
                                          <p:spTgt spid="1182751"/>
                                        </p:tgtEl>
                                      </p:cBhvr>
                                    </p:animEffect>
                                  </p:childTnLst>
                                </p:cTn>
                              </p:par>
                            </p:childTnLst>
                          </p:cTn>
                        </p:par>
                        <p:par>
                          <p:cTn id="15" fill="hold" nodeType="afterGroup">
                            <p:stCondLst>
                              <p:cond delay="2000"/>
                            </p:stCondLst>
                            <p:childTnLst>
                              <p:par>
                                <p:cTn id="16" presetID="9" presetClass="entr" presetSubtype="0" fill="hold" grpId="0" nodeType="afterEffect">
                                  <p:stCondLst>
                                    <p:cond delay="0"/>
                                  </p:stCondLst>
                                  <p:childTnLst>
                                    <p:set>
                                      <p:cBhvr>
                                        <p:cTn id="17" dur="1" fill="hold">
                                          <p:stCondLst>
                                            <p:cond delay="0"/>
                                          </p:stCondLst>
                                        </p:cTn>
                                        <p:tgtEl>
                                          <p:spTgt spid="1182750"/>
                                        </p:tgtEl>
                                        <p:attrNameLst>
                                          <p:attrName>style.visibility</p:attrName>
                                        </p:attrNameLst>
                                      </p:cBhvr>
                                      <p:to>
                                        <p:strVal val="visible"/>
                                      </p:to>
                                    </p:set>
                                    <p:animEffect transition="in" filter="dissolve">
                                      <p:cBhvr>
                                        <p:cTn id="18" dur="500"/>
                                        <p:tgtEl>
                                          <p:spTgt spid="1182750"/>
                                        </p:tgtEl>
                                      </p:cBhvr>
                                    </p:animEffect>
                                  </p:childTnLst>
                                </p:cTn>
                              </p:par>
                            </p:childTnLst>
                          </p:cTn>
                        </p:par>
                        <p:par>
                          <p:cTn id="19" fill="hold" nodeType="afterGroup">
                            <p:stCondLst>
                              <p:cond delay="2500"/>
                            </p:stCondLst>
                            <p:childTnLst>
                              <p:par>
                                <p:cTn id="20" presetID="9" presetClass="entr" presetSubtype="0" fill="hold" grpId="0" nodeType="afterEffect">
                                  <p:stCondLst>
                                    <p:cond delay="0"/>
                                  </p:stCondLst>
                                  <p:childTnLst>
                                    <p:set>
                                      <p:cBhvr>
                                        <p:cTn id="21" dur="1" fill="hold">
                                          <p:stCondLst>
                                            <p:cond delay="0"/>
                                          </p:stCondLst>
                                        </p:cTn>
                                        <p:tgtEl>
                                          <p:spTgt spid="1182735"/>
                                        </p:tgtEl>
                                        <p:attrNameLst>
                                          <p:attrName>style.visibility</p:attrName>
                                        </p:attrNameLst>
                                      </p:cBhvr>
                                      <p:to>
                                        <p:strVal val="visible"/>
                                      </p:to>
                                    </p:set>
                                    <p:animEffect transition="in" filter="dissolve">
                                      <p:cBhvr>
                                        <p:cTn id="22" dur="500"/>
                                        <p:tgtEl>
                                          <p:spTgt spid="1182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35" grpId="0" animBg="1"/>
      <p:bldP spid="1182750" grpId="0" animBg="1"/>
      <p:bldP spid="118275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6818" name="Rectangle 2"/>
          <p:cNvSpPr>
            <a:spLocks noGrp="1" noChangeArrowheads="1"/>
          </p:cNvSpPr>
          <p:nvPr>
            <p:ph type="title"/>
          </p:nvPr>
        </p:nvSpPr>
        <p:spPr>
          <a:xfrm>
            <a:off x="-9525" y="187098"/>
            <a:ext cx="9153525" cy="1139825"/>
          </a:xfrm>
        </p:spPr>
        <p:txBody>
          <a:bodyPr/>
          <a:lstStyle/>
          <a:p>
            <a:pPr eaLnBrk="1" hangingPunct="1">
              <a:defRPr/>
            </a:pPr>
            <a:r>
              <a:rPr lang="en-US" sz="3600" b="1" dirty="0">
                <a:solidFill>
                  <a:schemeClr val="tx1"/>
                </a:solidFill>
                <a:effectLst/>
                <a:latin typeface="Arial" charset="0"/>
                <a:ea typeface="ＭＳ Ｐゴシック" charset="0"/>
                <a:cs typeface="ＭＳ Ｐゴシック" charset="0"/>
              </a:rPr>
              <a:t>Types of Unconditional Covenants</a:t>
            </a:r>
          </a:p>
        </p:txBody>
      </p:sp>
      <p:grpSp>
        <p:nvGrpSpPr>
          <p:cNvPr id="2" name="Group 3"/>
          <p:cNvGrpSpPr>
            <a:grpSpLocks noGrp="1" noChangeAspect="1"/>
          </p:cNvGrpSpPr>
          <p:nvPr/>
        </p:nvGrpSpPr>
        <p:grpSpPr bwMode="auto">
          <a:xfrm>
            <a:off x="-9525" y="1143000"/>
            <a:ext cx="9266238"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solidFill>
                  <a:srgbClr val="FFFFFF"/>
                </a:solidFill>
                <a:latin typeface="Arial" charset="0"/>
              </a:endParaRPr>
            </a:p>
          </p:txBody>
        </p:sp>
        <p:cxnSp>
          <p:nvCxnSpPr>
            <p:cNvPr id="326672" name="_s214021"/>
            <p:cNvCxnSpPr>
              <a:cxnSpLocks noChangeShapeType="1"/>
              <a:stCxn id="326678" idx="0"/>
              <a:endCxn id="32667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cxnSp>
          <p:nvCxnSpPr>
            <p:cNvPr id="326674" name="_s214023"/>
            <p:cNvCxnSpPr>
              <a:cxnSpLocks noChangeShapeType="1"/>
              <a:stCxn id="326676" idx="0"/>
              <a:endCxn id="32667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xmlns="">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algn="ctr"/>
              <a:r>
                <a:rPr lang="en-US" altLang="zh-CN" sz="3200" b="1">
                  <a:solidFill>
                    <a:srgbClr val="FFFFFF"/>
                  </a:solidFill>
                  <a:latin typeface="Arial" charset="0"/>
                </a:rPr>
                <a:t>Abrahamic</a:t>
              </a:r>
            </a:p>
          </p:txBody>
        </p:sp>
        <p:sp>
          <p:nvSpPr>
            <p:cNvPr id="326676" name="_s2140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a:r>
                <a:rPr lang="en-US" altLang="zh-CN" sz="3200" b="1">
                  <a:solidFill>
                    <a:srgbClr val="FFFFFF"/>
                  </a:solidFill>
                  <a:latin typeface="Arial" charset="0"/>
                </a:rPr>
                <a:t>Land</a:t>
              </a: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a:r>
                <a:rPr lang="en-US" altLang="zh-CN" sz="3200" b="1">
                  <a:solidFill>
                    <a:srgbClr val="FFFFFF"/>
                  </a:solidFill>
                  <a:latin typeface="Arial" charset="0"/>
                </a:rPr>
                <a:t>Davidic</a:t>
              </a:r>
            </a:p>
          </p:txBody>
        </p:sp>
        <p:sp>
          <p:nvSpPr>
            <p:cNvPr id="326678" name="_s2140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algn="ctr"/>
              <a:r>
                <a:rPr lang="en-US" altLang="zh-CN" sz="3200" b="1">
                  <a:solidFill>
                    <a:srgbClr val="FFFFFF"/>
                  </a:solidFill>
                  <a:latin typeface="Arial" charset="0"/>
                </a:rPr>
                <a:t>New</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Land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Seed</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Blessing</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Physical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Political</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Spiritual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Deut.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2 Sam. 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en-US" sz="3200" b="1" i="0" u="none" strike="noStrike" cap="none" normalizeH="0" baseline="0">
                          <a:ln>
                            <a:noFill/>
                          </a:ln>
                          <a:solidFill>
                            <a:schemeClr val="tx1"/>
                          </a:solidFill>
                          <a:effectLst>
                            <a:outerShdw blurRad="38100" dist="38100" dir="2700000" algn="tl">
                              <a:srgbClr val="010199"/>
                            </a:outerShdw>
                          </a:effectLst>
                          <a:latin typeface="Arial" charset="0"/>
                          <a:ea typeface="ＭＳ Ｐゴシック" charset="0"/>
                          <a:cs typeface="ＭＳ Ｐゴシック" charset="0"/>
                        </a:rPr>
                        <a:t>Jer.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496300" y="33338"/>
            <a:ext cx="576263"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b="1">
                <a:solidFill>
                  <a:srgbClr val="FFFFFF"/>
                </a:solidFill>
                <a:latin typeface="Tahoma" charset="0"/>
              </a:rPr>
              <a:t>60</a:t>
            </a:r>
          </a:p>
        </p:txBody>
      </p:sp>
    </p:spTree>
    <p:extLst>
      <p:ext uri="{BB962C8B-B14F-4D97-AF65-F5344CB8AC3E}">
        <p14:creationId xmlns:p14="http://schemas.microsoft.com/office/powerpoint/2010/main" val="366805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2609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200" b="1" baseline="30000" dirty="0">
                <a:solidFill>
                  <a:srgbClr val="FFFFFF"/>
                </a:solidFill>
                <a:effectLst>
                  <a:outerShdw blurRad="50800" dist="76200" dir="2700000" algn="tl" rotWithShape="0">
                    <a:srgbClr val="000000">
                      <a:alpha val="80000"/>
                    </a:srgbClr>
                  </a:outerShdw>
                </a:effectLst>
                <a:latin typeface="Times" pitchFamily="-112" charset="0"/>
              </a:rPr>
              <a:t>1</a:t>
            </a:r>
            <a:r>
              <a:rPr lang="en-US" sz="2800" b="1" dirty="0">
                <a:solidFill>
                  <a:srgbClr val="FFFFFF"/>
                </a:solidFill>
                <a:effectLst>
                  <a:outerShdw blurRad="50800" dist="76200" dir="2700000" algn="tl" rotWithShape="0">
                    <a:srgbClr val="000000">
                      <a:alpha val="80000"/>
                    </a:srgbClr>
                  </a:outerShdw>
                </a:effectLst>
                <a:latin typeface="Times" pitchFamily="-112" charset="0"/>
              </a:rPr>
              <a:t> </a:t>
            </a:r>
            <a:r>
              <a:rPr lang="en-US" sz="2800" b="1" dirty="0">
                <a:solidFill>
                  <a:srgbClr val="FFFF00"/>
                </a:solidFill>
                <a:effectLst>
                  <a:outerShdw blurRad="50800" dist="76200" dir="2700000" algn="tl" rotWithShape="0">
                    <a:srgbClr val="000000">
                      <a:alpha val="80000"/>
                    </a:srgbClr>
                  </a:outerShdw>
                </a:effectLst>
                <a:latin typeface="Times" pitchFamily="-112" charset="0"/>
              </a:rPr>
              <a:t>When</a:t>
            </a:r>
            <a:r>
              <a:rPr lang="en-US" sz="2800" b="1" dirty="0">
                <a:solidFill>
                  <a:srgbClr val="FFFFFF"/>
                </a:solidFill>
                <a:effectLst>
                  <a:outerShdw blurRad="50800" dist="76200" dir="2700000" algn="tl" rotWithShape="0">
                    <a:srgbClr val="000000">
                      <a:alpha val="80000"/>
                    </a:srgbClr>
                  </a:outerShdw>
                </a:effectLst>
                <a:latin typeface="Times" pitchFamily="-112" charset="0"/>
              </a:rPr>
              <a:t> all these blessings and curses I have set before you come upon you and you take them to heart wherever the Lord your God disperses you among the nations,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2</a:t>
            </a:r>
            <a:r>
              <a:rPr lang="en-US" sz="2800" b="1" dirty="0">
                <a:solidFill>
                  <a:srgbClr val="FFFF00"/>
                </a:solidFill>
                <a:effectLst>
                  <a:outerShdw blurRad="50800" dist="76200" dir="2700000" algn="tl" rotWithShape="0">
                    <a:srgbClr val="000000">
                      <a:alpha val="80000"/>
                    </a:srgbClr>
                  </a:outerShdw>
                </a:effectLst>
                <a:latin typeface="Times" pitchFamily="-112" charset="0"/>
              </a:rPr>
              <a:t>and when </a:t>
            </a:r>
            <a:r>
              <a:rPr lang="en-US" sz="2800" b="1" dirty="0">
                <a:solidFill>
                  <a:srgbClr val="FFFFFF"/>
                </a:solidFill>
                <a:effectLst>
                  <a:outerShdw blurRad="50800" dist="76200" dir="2700000" algn="tl" rotWithShape="0">
                    <a:srgbClr val="000000">
                      <a:alpha val="80000"/>
                    </a:srgbClr>
                  </a:outerShdw>
                </a:effectLst>
                <a:latin typeface="Times" pitchFamily="-112" charset="0"/>
              </a:rPr>
              <a:t>you and your children return to the Lord your God and obey him with all your heart and with all your soul according to everything I command you today,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3</a:t>
            </a:r>
            <a:r>
              <a:rPr lang="en-US" sz="2800" b="1" dirty="0">
                <a:solidFill>
                  <a:srgbClr val="FFFF00"/>
                </a:solidFill>
                <a:effectLst>
                  <a:outerShdw blurRad="50800" dist="76200" dir="2700000" algn="tl" rotWithShape="0">
                    <a:srgbClr val="000000">
                      <a:alpha val="80000"/>
                    </a:srgbClr>
                  </a:outerShdw>
                </a:effectLst>
                <a:latin typeface="Times" pitchFamily="-112" charset="0"/>
              </a:rPr>
              <a:t>then</a:t>
            </a:r>
            <a:r>
              <a:rPr lang="en-US" sz="2800" b="1" dirty="0">
                <a:solidFill>
                  <a:srgbClr val="FFFFFF"/>
                </a:solidFill>
                <a:effectLst>
                  <a:outerShdw blurRad="50800" dist="76200" dir="2700000" algn="tl" rotWithShape="0">
                    <a:srgbClr val="000000">
                      <a:alpha val="80000"/>
                    </a:srgbClr>
                  </a:outerShdw>
                </a:effectLst>
                <a:latin typeface="Times" pitchFamily="-112" charset="0"/>
              </a:rPr>
              <a:t> the Lord your God will restore your fortunes and have compassion on you and gather you again from all the nations where he scattered you. </a:t>
            </a:r>
            <a:r>
              <a:rPr lang="en-US" sz="2800" b="1" baseline="30000" dirty="0">
                <a:solidFill>
                  <a:srgbClr val="FFFFFF"/>
                </a:solidFill>
                <a:effectLst>
                  <a:outerShdw blurRad="50800" dist="76200" dir="2700000" algn="tl" rotWithShape="0">
                    <a:srgbClr val="000000">
                      <a:alpha val="80000"/>
                    </a:srgbClr>
                  </a:outerShdw>
                </a:effectLst>
                <a:latin typeface="Times" pitchFamily="-112" charset="0"/>
              </a:rPr>
              <a:t>4</a:t>
            </a:r>
            <a:r>
              <a:rPr lang="en-US" sz="2800" b="1" dirty="0">
                <a:solidFill>
                  <a:srgbClr val="FFFFFF"/>
                </a:solidFill>
                <a:effectLst>
                  <a:outerShdw blurRad="50800" dist="76200" dir="2700000" algn="tl" rotWithShape="0">
                    <a:srgbClr val="000000">
                      <a:alpha val="80000"/>
                    </a:srgbClr>
                  </a:outerShdw>
                </a:effectLst>
                <a:latin typeface="Times" pitchFamily="-112" charset="0"/>
              </a:rPr>
              <a:t>Even if you have been banished to the most distant land under the heavens, from there the Lord your God will gather you and bring you back </a:t>
            </a:r>
            <a:r>
              <a:rPr lang="en-US" sz="1800" b="1" dirty="0">
                <a:solidFill>
                  <a:srgbClr val="FFFFFF"/>
                </a:solidFill>
                <a:effectLst>
                  <a:outerShdw blurRad="50800" dist="76200" dir="2700000" algn="tl" rotWithShape="0">
                    <a:srgbClr val="000000">
                      <a:alpha val="80000"/>
                    </a:srgbClr>
                  </a:outerShdw>
                </a:effectLst>
                <a:latin typeface="Times" pitchFamily="-112" charset="0"/>
              </a:rPr>
              <a:t>(NIV).</a:t>
            </a: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en-US" sz="2800" b="1">
                <a:solidFill>
                  <a:srgbClr val="00FFCC"/>
                </a:solidFill>
                <a:latin typeface="Times" charset="0"/>
              </a:rPr>
              <a:t>EXILE &amp; RETURN PROMISED</a:t>
            </a:r>
            <a:endParaRPr lang="en-US" sz="2800" b="1">
              <a:solidFill>
                <a:srgbClr val="FFD34A"/>
              </a:solidFill>
              <a:latin typeface="Times" charset="0"/>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2" charset="0"/>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23558" name="Oval 6"/>
          <p:cNvSpPr>
            <a:spLocks noChangeArrowheads="1"/>
          </p:cNvSpPr>
          <p:nvPr/>
        </p:nvSpPr>
        <p:spPr bwMode="auto">
          <a:xfrm>
            <a:off x="4724400" y="20574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4202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4202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a:solidFill>
                  <a:srgbClr val="FFD34A"/>
                </a:solidFill>
              </a:rPr>
              <a:t>44</a:t>
            </a:r>
            <a:endParaRPr lang="en-US">
              <a:solidFill>
                <a:srgbClr val="FFD34A"/>
              </a:solidFill>
            </a:endParaRPr>
          </a:p>
        </p:txBody>
      </p:sp>
      <p:sp>
        <p:nvSpPr>
          <p:cNvPr id="23581" name="Rectangle 29"/>
          <p:cNvSpPr>
            <a:spLocks noGrp="1" noChangeArrowheads="1"/>
          </p:cNvSpPr>
          <p:nvPr>
            <p:ph type="title" idx="4294967295"/>
          </p:nvPr>
        </p:nvSpPr>
        <p:spPr bwMode="auto">
          <a:xfrm>
            <a:off x="11430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en-US" sz="3200" b="1">
                <a:solidFill>
                  <a:schemeClr val="tx1"/>
                </a:solidFill>
                <a:effectLst/>
                <a:latin typeface="Times" charset="0"/>
                <a:ea typeface="ＭＳ Ｐゴシック" charset="0"/>
                <a:cs typeface="ＭＳ Ｐゴシック" charset="0"/>
              </a:rPr>
              <a:t>Deuteronomy</a:t>
            </a:r>
            <a:r>
              <a:rPr lang="en-US" sz="2800">
                <a:effectLst/>
                <a:latin typeface="Times" charset="0"/>
                <a:ea typeface="ＭＳ Ｐゴシック" charset="0"/>
                <a:cs typeface="ＭＳ Ｐゴシック" charset="0"/>
              </a:rPr>
              <a:t> </a:t>
            </a:r>
            <a:r>
              <a:rPr lang="en-US" sz="3200" b="1">
                <a:solidFill>
                  <a:schemeClr val="tx1"/>
                </a:solidFill>
                <a:effectLst/>
                <a:latin typeface="Times" charset="0"/>
                <a:ea typeface="ＭＳ Ｐゴシック" charset="0"/>
                <a:cs typeface="ＭＳ Ｐゴシック" charset="0"/>
              </a:rPr>
              <a:t>30:1-4</a:t>
            </a:r>
            <a:endParaRPr lang="en-US">
              <a:latin typeface="Times" charset="0"/>
              <a:ea typeface="ＭＳ Ｐゴシック" charset="0"/>
              <a:cs typeface="ＭＳ Ｐゴシック" charset="0"/>
            </a:endParaRPr>
          </a:p>
        </p:txBody>
      </p:sp>
      <p:sp>
        <p:nvSpPr>
          <p:cNvPr id="30" name="Oval 6"/>
          <p:cNvSpPr>
            <a:spLocks noChangeArrowheads="1"/>
          </p:cNvSpPr>
          <p:nvPr/>
        </p:nvSpPr>
        <p:spPr bwMode="auto">
          <a:xfrm>
            <a:off x="6705600" y="25146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1" name="Oval 6"/>
          <p:cNvSpPr>
            <a:spLocks noChangeArrowheads="1"/>
          </p:cNvSpPr>
          <p:nvPr/>
        </p:nvSpPr>
        <p:spPr bwMode="auto">
          <a:xfrm>
            <a:off x="5791200" y="3810000"/>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2" name="Oval 6"/>
          <p:cNvSpPr>
            <a:spLocks noChangeArrowheads="1"/>
          </p:cNvSpPr>
          <p:nvPr/>
        </p:nvSpPr>
        <p:spPr bwMode="auto">
          <a:xfrm>
            <a:off x="3200400" y="5905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Tree>
    <p:extLst>
      <p:ext uri="{BB962C8B-B14F-4D97-AF65-F5344CB8AC3E}">
        <p14:creationId xmlns:p14="http://schemas.microsoft.com/office/powerpoint/2010/main" val="13776157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1008063" y="1754188"/>
            <a:ext cx="7110412" cy="435927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2800" b="1">
                <a:solidFill>
                  <a:srgbClr val="FFFFFF"/>
                </a:solidFill>
                <a:latin typeface="Times" pitchFamily="-111" charset="0"/>
              </a:rPr>
              <a:t>                 </a:t>
            </a:r>
            <a:endParaRPr lang="en-US" b="1">
              <a:solidFill>
                <a:srgbClr val="FFFFFF"/>
              </a:solidFill>
              <a:latin typeface="Times" pitchFamily="-111" charset="0"/>
            </a:endParaRPr>
          </a:p>
          <a:p>
            <a:pPr eaLnBrk="0" hangingPunct="0">
              <a:defRPr/>
            </a:pPr>
            <a:r>
              <a:rPr lang="en-US" b="1">
                <a:solidFill>
                  <a:srgbClr val="FFFFFF"/>
                </a:solidFill>
                <a:latin typeface="Times" pitchFamily="-111" charset="0"/>
              </a:rPr>
              <a:t>	</a:t>
            </a:r>
            <a:r>
              <a:rPr lang="en-US" sz="3200" b="1" baseline="30000">
                <a:solidFill>
                  <a:srgbClr val="FFFFFF"/>
                </a:solidFill>
                <a:latin typeface="Times" pitchFamily="-111" charset="0"/>
              </a:rPr>
              <a:t>5</a:t>
            </a:r>
            <a:r>
              <a:rPr lang="en-US" sz="2800" b="1">
                <a:solidFill>
                  <a:srgbClr val="FFFFFF"/>
                </a:solidFill>
                <a:latin typeface="Times" pitchFamily="-111" charset="0"/>
              </a:rPr>
              <a:t> He will bring you to </a:t>
            </a:r>
            <a:r>
              <a:rPr lang="en-US" sz="2800" b="1">
                <a:solidFill>
                  <a:srgbClr val="FFFF00"/>
                </a:solidFill>
                <a:latin typeface="Times" pitchFamily="-111" charset="0"/>
              </a:rPr>
              <a:t>the land</a:t>
            </a:r>
            <a:r>
              <a:rPr lang="en-US" sz="2800" b="1">
                <a:solidFill>
                  <a:srgbClr val="FFD34A"/>
                </a:solidFill>
                <a:latin typeface="Times" pitchFamily="-111" charset="0"/>
              </a:rPr>
              <a:t> </a:t>
            </a:r>
            <a:r>
              <a:rPr lang="en-US" sz="2800" b="1">
                <a:solidFill>
                  <a:srgbClr val="66FF66"/>
                </a:solidFill>
                <a:latin typeface="Times" pitchFamily="-111" charset="0"/>
              </a:rPr>
              <a:t>that belonged to your fathers, and you will take possession of it.</a:t>
            </a:r>
            <a:r>
              <a:rPr lang="en-US" sz="2800" b="1">
                <a:solidFill>
                  <a:srgbClr val="FFD34A"/>
                </a:solidFill>
                <a:latin typeface="Times" pitchFamily="-111" charset="0"/>
              </a:rPr>
              <a:t>  </a:t>
            </a:r>
            <a:r>
              <a:rPr lang="en-US" sz="2800" b="1">
                <a:solidFill>
                  <a:srgbClr val="FFFFFF"/>
                </a:solidFill>
                <a:latin typeface="Times" pitchFamily="-111" charset="0"/>
              </a:rPr>
              <a:t>He will make you more prosperous and numerous than your fathers.</a:t>
            </a:r>
          </a:p>
          <a:p>
            <a:pPr eaLnBrk="0" hangingPunct="0">
              <a:defRPr/>
            </a:pPr>
            <a:r>
              <a:rPr lang="en-US" sz="3200" b="1" baseline="30000">
                <a:solidFill>
                  <a:srgbClr val="FFFFFF"/>
                </a:solidFill>
                <a:latin typeface="Times" pitchFamily="-111" charset="0"/>
              </a:rPr>
              <a:t>  	6 </a:t>
            </a:r>
            <a:r>
              <a:rPr lang="en-US" sz="2800" b="1">
                <a:solidFill>
                  <a:srgbClr val="FFFFFF"/>
                </a:solidFill>
                <a:latin typeface="Times" pitchFamily="-111" charset="0"/>
              </a:rPr>
              <a:t>The Lord your </a:t>
            </a:r>
            <a:r>
              <a:rPr lang="en-US" sz="2800" b="1">
                <a:solidFill>
                  <a:srgbClr val="66FF66"/>
                </a:solidFill>
                <a:latin typeface="Times" pitchFamily="-111" charset="0"/>
              </a:rPr>
              <a:t>God will circumcise your hearts and the hearts of your descendants</a:t>
            </a:r>
            <a:r>
              <a:rPr lang="en-US" sz="2800" b="1">
                <a:solidFill>
                  <a:srgbClr val="FFD34A"/>
                </a:solidFill>
                <a:latin typeface="Times" pitchFamily="-111" charset="0"/>
              </a:rPr>
              <a:t> </a:t>
            </a:r>
            <a:r>
              <a:rPr lang="en-US" sz="2800" b="1">
                <a:solidFill>
                  <a:srgbClr val="FFFFFF"/>
                </a:solidFill>
                <a:latin typeface="Times" pitchFamily="-111" charset="0"/>
              </a:rPr>
              <a:t>so that you may love him with all your heart and with all your soul, and live.                 </a:t>
            </a:r>
            <a:r>
              <a:rPr lang="en-US" sz="1800" b="1">
                <a:solidFill>
                  <a:srgbClr val="FFFFFF"/>
                </a:solidFill>
                <a:latin typeface="Times" pitchFamily="-111" charset="0"/>
              </a:rPr>
              <a:t>(NIV)</a:t>
            </a:r>
          </a:p>
        </p:txBody>
      </p:sp>
      <p:sp>
        <p:nvSpPr>
          <p:cNvPr id="285699" name="Rectangle 3"/>
          <p:cNvSpPr>
            <a:spLocks noChangeArrowheads="1"/>
          </p:cNvSpPr>
          <p:nvPr/>
        </p:nvSpPr>
        <p:spPr bwMode="auto">
          <a:xfrm>
            <a:off x="1524000" y="1447800"/>
            <a:ext cx="7089775" cy="520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spcBef>
                <a:spcPct val="50000"/>
              </a:spcBef>
              <a:defRPr/>
            </a:pPr>
            <a:r>
              <a:rPr lang="en-US" sz="2800" b="1">
                <a:solidFill>
                  <a:srgbClr val="00FFCC"/>
                </a:solidFill>
                <a:latin typeface="Times" charset="0"/>
              </a:rPr>
              <a:t>THE LAND PROMISES</a:t>
            </a:r>
            <a:endParaRPr lang="en-US" sz="2800" b="1">
              <a:solidFill>
                <a:srgbClr val="FFD34A"/>
              </a:solidFill>
              <a:latin typeface="Times" charset="0"/>
            </a:endParaRPr>
          </a:p>
        </p:txBody>
      </p:sp>
      <p:sp>
        <p:nvSpPr>
          <p:cNvPr id="285700"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a:solidFill>
                  <a:srgbClr val="FFD34A"/>
                </a:solidFill>
                <a:latin typeface="Times" pitchFamily="-111" charset="0"/>
              </a:rPr>
              <a:t>7</a:t>
            </a:r>
          </a:p>
        </p:txBody>
      </p:sp>
      <p:sp>
        <p:nvSpPr>
          <p:cNvPr id="285701"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Times New Roman" pitchFamily="-112" charset="0"/>
            </a:endParaRPr>
          </a:p>
        </p:txBody>
      </p:sp>
      <p:sp>
        <p:nvSpPr>
          <p:cNvPr id="285702" name="Oval 6"/>
          <p:cNvSpPr>
            <a:spLocks noChangeArrowheads="1"/>
          </p:cNvSpPr>
          <p:nvPr/>
        </p:nvSpPr>
        <p:spPr bwMode="auto">
          <a:xfrm>
            <a:off x="5118100" y="21463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a:defRPr/>
            </a:pPr>
            <a:endParaRPr lang="en-US">
              <a:solidFill>
                <a:srgbClr val="FFFFFF"/>
              </a:solidFill>
              <a:latin typeface="Times New Roman" pitchFamily="-111" charset="0"/>
            </a:endParaRPr>
          </a:p>
        </p:txBody>
      </p:sp>
      <p:sp>
        <p:nvSpPr>
          <p:cNvPr id="344070" name="Rectangle 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44071" name="Rectangle 8"/>
          <p:cNvSpPr>
            <a:spLocks noChangeArrowheads="1"/>
          </p:cNvSpPr>
          <p:nvPr/>
        </p:nvSpPr>
        <p:spPr bwMode="auto">
          <a:xfrm>
            <a:off x="8121650" y="4356100"/>
            <a:ext cx="282575"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800" b="1">
                <a:solidFill>
                  <a:srgbClr val="000000"/>
                </a:solidFill>
                <a:latin typeface="Helvetica" charset="0"/>
              </a:rPr>
              <a:t>40</a:t>
            </a:r>
          </a:p>
        </p:txBody>
      </p:sp>
      <p:sp>
        <p:nvSpPr>
          <p:cNvPr id="344072" name="AutoShape 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endParaRPr lang="en-US">
              <a:solidFill>
                <a:srgbClr val="FFFFFF"/>
              </a:solidFill>
            </a:endParaRPr>
          </a:p>
        </p:txBody>
      </p:sp>
      <p:sp>
        <p:nvSpPr>
          <p:cNvPr id="344073" name="Rectangle 1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endParaRPr lang="en-US">
              <a:solidFill>
                <a:srgbClr val="FFFFFF"/>
              </a:solidFill>
            </a:endParaRPr>
          </a:p>
        </p:txBody>
      </p:sp>
      <p:sp>
        <p:nvSpPr>
          <p:cNvPr id="344074" name="AutoShape 1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endParaRPr lang="en-US">
              <a:solidFill>
                <a:srgbClr val="FFFFFF"/>
              </a:solidFill>
            </a:endParaRPr>
          </a:p>
        </p:txBody>
      </p:sp>
      <p:sp>
        <p:nvSpPr>
          <p:cNvPr id="344075" name="Line 1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76" name="Line 1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77" name="Line 1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78" name="Line 1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79" name="Line 1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80" name="Rectangle 17"/>
          <p:cNvSpPr>
            <a:spLocks noChangeArrowheads="1"/>
          </p:cNvSpPr>
          <p:nvPr/>
        </p:nvSpPr>
        <p:spPr bwMode="auto">
          <a:xfrm>
            <a:off x="8007350" y="3429000"/>
            <a:ext cx="549275" cy="233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Chicago" charset="0"/>
              </a:rPr>
              <a:t>MOSES</a:t>
            </a:r>
          </a:p>
        </p:txBody>
      </p:sp>
      <p:sp>
        <p:nvSpPr>
          <p:cNvPr id="344081" name="Rectangle 18"/>
          <p:cNvSpPr>
            <a:spLocks noChangeArrowheads="1"/>
          </p:cNvSpPr>
          <p:nvPr/>
        </p:nvSpPr>
        <p:spPr bwMode="auto">
          <a:xfrm>
            <a:off x="8156575" y="3841750"/>
            <a:ext cx="434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Sinai</a:t>
            </a:r>
          </a:p>
        </p:txBody>
      </p:sp>
      <p:sp>
        <p:nvSpPr>
          <p:cNvPr id="344082" name="Rectangle 19"/>
          <p:cNvSpPr>
            <a:spLocks noChangeArrowheads="1"/>
          </p:cNvSpPr>
          <p:nvPr/>
        </p:nvSpPr>
        <p:spPr bwMode="auto">
          <a:xfrm>
            <a:off x="8075613" y="4025900"/>
            <a:ext cx="6635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M - C - C</a:t>
            </a:r>
          </a:p>
        </p:txBody>
      </p:sp>
      <p:sp>
        <p:nvSpPr>
          <p:cNvPr id="344083" name="Rectangle 20"/>
          <p:cNvSpPr>
            <a:spLocks noChangeArrowheads="1"/>
          </p:cNvSpPr>
          <p:nvPr/>
        </p:nvSpPr>
        <p:spPr bwMode="auto">
          <a:xfrm>
            <a:off x="7912100" y="4197350"/>
            <a:ext cx="10064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Kadesh Barnea</a:t>
            </a:r>
          </a:p>
        </p:txBody>
      </p:sp>
      <p:sp>
        <p:nvSpPr>
          <p:cNvPr id="344084" name="Rectangle 21"/>
          <p:cNvSpPr>
            <a:spLocks noChangeArrowheads="1"/>
          </p:cNvSpPr>
          <p:nvPr/>
        </p:nvSpPr>
        <p:spPr bwMode="auto">
          <a:xfrm>
            <a:off x="8267700" y="4381500"/>
            <a:ext cx="3079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40</a:t>
            </a:r>
          </a:p>
        </p:txBody>
      </p:sp>
      <p:sp>
        <p:nvSpPr>
          <p:cNvPr id="344085" name="Rectangle 22"/>
          <p:cNvSpPr>
            <a:spLocks noChangeArrowheads="1"/>
          </p:cNvSpPr>
          <p:nvPr/>
        </p:nvSpPr>
        <p:spPr bwMode="auto">
          <a:xfrm>
            <a:off x="8032750" y="4552950"/>
            <a:ext cx="7778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5 Sermons</a:t>
            </a:r>
          </a:p>
        </p:txBody>
      </p:sp>
      <p:sp>
        <p:nvSpPr>
          <p:cNvPr id="344086" name="Line 23"/>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FFFFFF"/>
              </a:solidFill>
            </a:endParaRPr>
          </a:p>
        </p:txBody>
      </p:sp>
      <p:sp>
        <p:nvSpPr>
          <p:cNvPr id="344087" name="Rectangle 24"/>
          <p:cNvSpPr>
            <a:spLocks noChangeArrowheads="1"/>
          </p:cNvSpPr>
          <p:nvPr/>
        </p:nvSpPr>
        <p:spPr bwMode="auto">
          <a:xfrm>
            <a:off x="8120063" y="3670300"/>
            <a:ext cx="61277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hangingPunct="0"/>
            <a:r>
              <a:rPr lang="en-US" sz="900" b="1">
                <a:solidFill>
                  <a:srgbClr val="000000"/>
                </a:solidFill>
                <a:latin typeface="Helvetica" charset="0"/>
              </a:rPr>
              <a:t>Exodus</a:t>
            </a:r>
          </a:p>
        </p:txBody>
      </p:sp>
      <p:sp>
        <p:nvSpPr>
          <p:cNvPr id="344088" name="Text Box 25"/>
          <p:cNvSpPr txBox="1">
            <a:spLocks noChangeArrowheads="1"/>
          </p:cNvSpPr>
          <p:nvPr/>
        </p:nvSpPr>
        <p:spPr bwMode="auto">
          <a:xfrm>
            <a:off x="8720138" y="66675"/>
            <a:ext cx="260350" cy="446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85722" name="Rectangle 26"/>
          <p:cNvSpPr>
            <a:spLocks noChangeArrowheads="1"/>
          </p:cNvSpPr>
          <p:nvPr/>
        </p:nvSpPr>
        <p:spPr bwMode="auto">
          <a:xfrm>
            <a:off x="8093075" y="6513513"/>
            <a:ext cx="336550" cy="2698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44090" name="Text Box 27"/>
          <p:cNvSpPr txBox="1">
            <a:spLocks noChangeArrowheads="1"/>
          </p:cNvSpPr>
          <p:nvPr/>
        </p:nvSpPr>
        <p:spPr bwMode="auto">
          <a:xfrm>
            <a:off x="7007225" y="6284913"/>
            <a:ext cx="16065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200" b="1">
                <a:solidFill>
                  <a:srgbClr val="FFFFFF"/>
                </a:solidFill>
                <a:latin typeface="Arial" charset="0"/>
              </a:rPr>
              <a:t>Handbook pg. 26-29</a:t>
            </a:r>
          </a:p>
        </p:txBody>
      </p:sp>
      <p:sp>
        <p:nvSpPr>
          <p:cNvPr id="28" name="Title 27"/>
          <p:cNvSpPr>
            <a:spLocks noGrp="1"/>
          </p:cNvSpPr>
          <p:nvPr>
            <p:ph type="title" idx="4294967295"/>
          </p:nvPr>
        </p:nvSpPr>
        <p:spPr>
          <a:xfrm>
            <a:off x="838200" y="579438"/>
            <a:ext cx="8229600" cy="639762"/>
          </a:xfrm>
          <a:prstGeom prst="rect">
            <a:avLst/>
          </a:prstGeom>
        </p:spPr>
        <p:txBody>
          <a:bodyPr/>
          <a:lstStyle/>
          <a:p>
            <a:pPr algn="ctr">
              <a:defRPr/>
            </a:pPr>
            <a:r>
              <a:rPr lang="en-US" sz="3200" b="1">
                <a:solidFill>
                  <a:schemeClr val="tx1"/>
                </a:solidFill>
                <a:latin typeface="Times" charset="0"/>
                <a:ea typeface="ＭＳ Ｐゴシック" charset="0"/>
                <a:cs typeface="ＭＳ Ｐゴシック" charset="0"/>
              </a:rPr>
              <a:t>Deuteronomy 30</a:t>
            </a:r>
            <a:r>
              <a:rPr lang="en-US">
                <a:latin typeface="Times" charset="0"/>
                <a:ea typeface="ＭＳ Ｐゴシック" charset="0"/>
                <a:cs typeface="ＭＳ Ｐゴシック" charset="0"/>
              </a:rPr>
              <a:t> </a:t>
            </a:r>
          </a:p>
        </p:txBody>
      </p:sp>
    </p:spTree>
    <p:extLst>
      <p:ext uri="{BB962C8B-B14F-4D97-AF65-F5344CB8AC3E}">
        <p14:creationId xmlns:p14="http://schemas.microsoft.com/office/powerpoint/2010/main" val="28036386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85702"/>
                                        </p:tgtEl>
                                        <p:attrNameLst>
                                          <p:attrName>style.visibility</p:attrName>
                                        </p:attrNameLst>
                                      </p:cBhvr>
                                      <p:to>
                                        <p:strVal val="visible"/>
                                      </p:to>
                                    </p:set>
                                    <p:anim calcmode="lin" valueType="num">
                                      <p:cBhvr>
                                        <p:cTn id="7" dur="500" fill="hold"/>
                                        <p:tgtEl>
                                          <p:spTgt spid="285702"/>
                                        </p:tgtEl>
                                        <p:attrNameLst>
                                          <p:attrName>ppt_w</p:attrName>
                                        </p:attrNameLst>
                                      </p:cBhvr>
                                      <p:tavLst>
                                        <p:tav tm="0">
                                          <p:val>
                                            <p:fltVal val="0"/>
                                          </p:val>
                                        </p:tav>
                                        <p:tav tm="100000">
                                          <p:val>
                                            <p:strVal val="#ppt_w"/>
                                          </p:val>
                                        </p:tav>
                                      </p:tavLst>
                                    </p:anim>
                                    <p:anim calcmode="lin" valueType="num">
                                      <p:cBhvr>
                                        <p:cTn id="8" dur="500" fill="hold"/>
                                        <p:tgtEl>
                                          <p:spTgt spid="285702"/>
                                        </p:tgtEl>
                                        <p:attrNameLst>
                                          <p:attrName>ppt_h</p:attrName>
                                        </p:attrNameLst>
                                      </p:cBhvr>
                                      <p:tavLst>
                                        <p:tav tm="0">
                                          <p:val>
                                            <p:fltVal val="0"/>
                                          </p:val>
                                        </p:tav>
                                        <p:tav tm="100000">
                                          <p:val>
                                            <p:strVal val="#ppt_h"/>
                                          </p:val>
                                        </p:tav>
                                      </p:tavLst>
                                    </p:anim>
                                    <p:anim calcmode="lin" valueType="num">
                                      <p:cBhvr>
                                        <p:cTn id="9" dur="500" fill="hold"/>
                                        <p:tgtEl>
                                          <p:spTgt spid="285702"/>
                                        </p:tgtEl>
                                        <p:attrNameLst>
                                          <p:attrName>ppt_x</p:attrName>
                                        </p:attrNameLst>
                                      </p:cBhvr>
                                      <p:tavLst>
                                        <p:tav tm="0">
                                          <p:val>
                                            <p:fltVal val="0.5"/>
                                          </p:val>
                                        </p:tav>
                                        <p:tav tm="100000">
                                          <p:val>
                                            <p:strVal val="#ppt_x"/>
                                          </p:val>
                                        </p:tav>
                                      </p:tavLst>
                                    </p:anim>
                                    <p:anim calcmode="lin" valueType="num">
                                      <p:cBhvr>
                                        <p:cTn id="10" dur="500" fill="hold"/>
                                        <p:tgtEl>
                                          <p:spTgt spid="2857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32936259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mr-I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mr-IN"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mr-IN"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Adapted significantly from Salem </a:t>
            </a:r>
            <a:r>
              <a:rPr kumimoji="0" lang="en-US" sz="16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omic Sans MS" charset="0"/>
                <a:ea typeface="ＭＳ Ｐゴシック" charset="0"/>
              </a:rPr>
              <a:t>Kirban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Tree>
    <p:extLst>
      <p:ext uri="{BB962C8B-B14F-4D97-AF65-F5344CB8AC3E}">
        <p14:creationId xmlns:p14="http://schemas.microsoft.com/office/powerpoint/2010/main" val="213641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050988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108"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a:solidFill>
                  <a:srgbClr val="000000"/>
                </a:solidFill>
                <a:latin typeface="Arial" charset="0"/>
                <a:cs typeface="Arial" charset="0"/>
              </a:rPr>
              <a:t>445</a:t>
            </a:r>
            <a:endParaRPr lang="en-US" sz="2000" b="1">
              <a:solidFill>
                <a:srgbClr val="000000"/>
              </a:solidFill>
              <a:latin typeface="Arial"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solidFill>
                  <a:srgbClr val="FFFFFF"/>
                </a:solidFill>
                <a:latin typeface="Arial" charset="0"/>
              </a:rPr>
              <a:t>Pre-Exile</a:t>
            </a:r>
          </a:p>
          <a:p>
            <a:pPr algn="ctr"/>
            <a:r>
              <a:rPr lang="en-US" sz="1400" b="1">
                <a:solidFill>
                  <a:srgbClr val="FFFFFF"/>
                </a:solidFill>
                <a:latin typeface="Arial" charset="0"/>
              </a:rPr>
              <a:t>(800-606 BC)</a:t>
            </a:r>
            <a:endParaRPr lang="en-US" sz="2000" b="1">
              <a:solidFill>
                <a:srgbClr val="FFFFFF"/>
              </a:solidFill>
              <a:latin typeface="Arial"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solidFill>
                  <a:srgbClr val="FFFFFF"/>
                </a:solidFill>
                <a:latin typeface="Arial" charset="0"/>
              </a:rPr>
              <a:t>Exile</a:t>
            </a:r>
          </a:p>
          <a:p>
            <a:pPr algn="ctr"/>
            <a:r>
              <a:rPr lang="en-US" sz="1400" b="1">
                <a:solidFill>
                  <a:srgbClr val="FFFFFF"/>
                </a:solidFill>
                <a:latin typeface="Arial" charset="0"/>
              </a:rPr>
              <a:t>(606-536 BC)</a:t>
            </a:r>
            <a:endParaRPr lang="en-US" sz="2000" b="1">
              <a:solidFill>
                <a:srgbClr val="FFFFFF"/>
              </a:solidFill>
              <a:latin typeface="Arial"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sz="2000" b="1">
                <a:solidFill>
                  <a:srgbClr val="FFFFFF"/>
                </a:solidFill>
                <a:latin typeface="Arial" charset="0"/>
              </a:rPr>
              <a:t>Post-Exile</a:t>
            </a:r>
          </a:p>
          <a:p>
            <a:pPr algn="ctr"/>
            <a:r>
              <a:rPr lang="en-US" sz="1400" b="1">
                <a:solidFill>
                  <a:srgbClr val="FFFFFF"/>
                </a:solidFill>
                <a:latin typeface="Arial" charset="0"/>
              </a:rPr>
              <a:t>(536-400 BC)</a:t>
            </a:r>
            <a:endParaRPr lang="en-US" sz="2000" b="1">
              <a:solidFill>
                <a:srgbClr val="FFFFFF"/>
              </a:solidFill>
              <a:latin typeface="Arial"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algn="ctr" eaLnBrk="0" hangingPunct="0"/>
            <a:r>
              <a:rPr lang="en-US" sz="1600" b="1">
                <a:solidFill>
                  <a:srgbClr val="000000"/>
                </a:solidFill>
                <a:latin typeface="Arial"/>
                <a:cs typeface="Arial"/>
              </a:rPr>
              <a:t>S</a:t>
            </a:r>
            <a:br>
              <a:rPr lang="en-US" sz="1600" b="1">
                <a:solidFill>
                  <a:srgbClr val="000000"/>
                </a:solidFill>
                <a:latin typeface="Arial"/>
                <a:cs typeface="Arial"/>
              </a:rPr>
            </a:br>
            <a:r>
              <a:rPr lang="en-US" sz="1600" b="1">
                <a:solidFill>
                  <a:srgbClr val="000000"/>
                </a:solidFill>
                <a:latin typeface="Arial"/>
                <a:cs typeface="Arial"/>
              </a:rPr>
              <a:t>A</a:t>
            </a:r>
            <a:br>
              <a:rPr lang="en-US" sz="1600" b="1">
                <a:solidFill>
                  <a:srgbClr val="000000"/>
                </a:solidFill>
                <a:latin typeface="Arial"/>
                <a:cs typeface="Arial"/>
              </a:rPr>
            </a:br>
            <a:r>
              <a:rPr lang="en-US" sz="1600" b="1">
                <a:solidFill>
                  <a:srgbClr val="000000"/>
                </a:solidFill>
                <a:latin typeface="Arial"/>
                <a:cs typeface="Arial"/>
              </a:rPr>
              <a:t>U</a:t>
            </a:r>
            <a:br>
              <a:rPr lang="en-US" sz="1600" b="1">
                <a:solidFill>
                  <a:srgbClr val="000000"/>
                </a:solidFill>
                <a:latin typeface="Arial"/>
                <a:cs typeface="Arial"/>
              </a:rPr>
            </a:br>
            <a:r>
              <a:rPr lang="en-US" sz="1600" b="1">
                <a:solidFill>
                  <a:srgbClr val="000000"/>
                </a:solidFill>
                <a:latin typeface="Arial"/>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algn="ctr" eaLnBrk="0" hangingPunct="0"/>
            <a:r>
              <a:rPr lang="en-US" sz="1600" b="1">
                <a:solidFill>
                  <a:srgbClr val="000000"/>
                </a:solidFill>
                <a:latin typeface="Arial"/>
                <a:cs typeface="Arial"/>
              </a:rPr>
              <a:t>D</a:t>
            </a:r>
            <a:br>
              <a:rPr lang="en-US" sz="1600" b="1">
                <a:solidFill>
                  <a:srgbClr val="000000"/>
                </a:solidFill>
                <a:latin typeface="Arial"/>
                <a:cs typeface="Arial"/>
              </a:rPr>
            </a:br>
            <a:r>
              <a:rPr lang="en-US" sz="1600" b="1">
                <a:solidFill>
                  <a:srgbClr val="000000"/>
                </a:solidFill>
                <a:latin typeface="Arial"/>
                <a:cs typeface="Arial"/>
              </a:rPr>
              <a:t>A</a:t>
            </a:r>
            <a:br>
              <a:rPr lang="en-US" sz="1600" b="1">
                <a:solidFill>
                  <a:srgbClr val="000000"/>
                </a:solidFill>
                <a:latin typeface="Arial"/>
                <a:cs typeface="Arial"/>
              </a:rPr>
            </a:br>
            <a:r>
              <a:rPr lang="en-US" sz="1600" b="1">
                <a:solidFill>
                  <a:srgbClr val="000000"/>
                </a:solidFill>
                <a:latin typeface="Arial"/>
                <a:cs typeface="Arial"/>
              </a:rPr>
              <a:t>V</a:t>
            </a:r>
            <a:br>
              <a:rPr lang="en-US" sz="1600" b="1">
                <a:solidFill>
                  <a:srgbClr val="000000"/>
                </a:solidFill>
                <a:latin typeface="Arial"/>
                <a:cs typeface="Arial"/>
              </a:rPr>
            </a:br>
            <a:r>
              <a:rPr lang="en-US" sz="1600" b="1">
                <a:solidFill>
                  <a:srgbClr val="000000"/>
                </a:solidFill>
                <a:latin typeface="Arial"/>
                <a:cs typeface="Arial"/>
              </a:rPr>
              <a:t>I</a:t>
            </a:r>
            <a:br>
              <a:rPr lang="en-US" sz="1600" b="1">
                <a:solidFill>
                  <a:srgbClr val="000000"/>
                </a:solidFill>
                <a:latin typeface="Arial"/>
                <a:cs typeface="Arial"/>
              </a:rPr>
            </a:br>
            <a:r>
              <a:rPr lang="en-US" sz="1600" b="1">
                <a:solidFill>
                  <a:srgbClr val="000000"/>
                </a:solidFill>
                <a:latin typeface="Arial"/>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algn="ctr" eaLnBrk="0" hangingPunct="0"/>
            <a:r>
              <a:rPr lang="en-US" sz="1600" b="1">
                <a:solidFill>
                  <a:srgbClr val="000000"/>
                </a:solidFill>
                <a:latin typeface="Arial"/>
                <a:cs typeface="Arial"/>
              </a:rPr>
              <a:t>S</a:t>
            </a:r>
            <a:br>
              <a:rPr lang="en-US" sz="1600" b="1">
                <a:solidFill>
                  <a:srgbClr val="000000"/>
                </a:solidFill>
                <a:latin typeface="Arial"/>
                <a:cs typeface="Arial"/>
              </a:rPr>
            </a:br>
            <a:r>
              <a:rPr lang="en-US" sz="1600" b="1">
                <a:solidFill>
                  <a:srgbClr val="000000"/>
                </a:solidFill>
                <a:latin typeface="Arial"/>
                <a:cs typeface="Arial"/>
              </a:rPr>
              <a:t>O</a:t>
            </a:r>
            <a:br>
              <a:rPr lang="en-US" sz="1600" b="1">
                <a:solidFill>
                  <a:srgbClr val="000000"/>
                </a:solidFill>
                <a:latin typeface="Arial"/>
                <a:cs typeface="Arial"/>
              </a:rPr>
            </a:br>
            <a:r>
              <a:rPr lang="en-US" sz="1600" b="1">
                <a:solidFill>
                  <a:srgbClr val="000000"/>
                </a:solidFill>
                <a:latin typeface="Arial"/>
                <a:cs typeface="Arial"/>
              </a:rPr>
              <a:t>L</a:t>
            </a:r>
            <a:br>
              <a:rPr lang="en-US" sz="1600" b="1">
                <a:solidFill>
                  <a:srgbClr val="000000"/>
                </a:solidFill>
                <a:latin typeface="Arial"/>
                <a:cs typeface="Arial"/>
              </a:rPr>
            </a:br>
            <a:r>
              <a:rPr lang="en-US" sz="1600" b="1">
                <a:solidFill>
                  <a:srgbClr val="000000"/>
                </a:solidFill>
                <a:latin typeface="Arial"/>
                <a:cs typeface="Arial"/>
              </a:rPr>
              <a:t>O</a:t>
            </a:r>
            <a:br>
              <a:rPr lang="en-US" sz="1600" b="1">
                <a:solidFill>
                  <a:srgbClr val="000000"/>
                </a:solidFill>
                <a:latin typeface="Arial"/>
                <a:cs typeface="Arial"/>
              </a:rPr>
            </a:br>
            <a:r>
              <a:rPr lang="en-US" sz="1600" b="1">
                <a:solidFill>
                  <a:srgbClr val="000000"/>
                </a:solidFill>
                <a:latin typeface="Arial"/>
                <a:cs typeface="Arial"/>
              </a:rPr>
              <a:t>M</a:t>
            </a:r>
            <a:br>
              <a:rPr lang="en-US" sz="1600" b="1">
                <a:solidFill>
                  <a:srgbClr val="000000"/>
                </a:solidFill>
                <a:latin typeface="Arial"/>
                <a:cs typeface="Arial"/>
              </a:rPr>
            </a:br>
            <a:r>
              <a:rPr lang="en-US" sz="1600" b="1">
                <a:solidFill>
                  <a:srgbClr val="000000"/>
                </a:solidFill>
                <a:latin typeface="Arial"/>
                <a:cs typeface="Arial"/>
              </a:rPr>
              <a:t>O</a:t>
            </a:r>
            <a:br>
              <a:rPr lang="en-US" sz="1600" b="1">
                <a:solidFill>
                  <a:srgbClr val="000000"/>
                </a:solidFill>
                <a:latin typeface="Arial"/>
                <a:cs typeface="Arial"/>
              </a:rPr>
            </a:br>
            <a:r>
              <a:rPr lang="en-US" sz="1600" b="1">
                <a:solidFill>
                  <a:srgbClr val="000000"/>
                </a:solidFill>
                <a:latin typeface="Arial"/>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1869587236"/>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902693022"/>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1963341830"/>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a:solidFill>
                <a:srgbClr val="000000"/>
              </a:solidFill>
              <a:latin typeface="Times" pitchFamily="-108"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1299398411"/>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2565577888"/>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153863290"/>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0" hangingPunct="0"/>
            <a:r>
              <a:rPr lang="en-US" sz="1100" b="1">
                <a:solidFill>
                  <a:srgbClr val="000000"/>
                </a:solidFill>
                <a:cs typeface="Arial" charset="0"/>
              </a:rPr>
              <a:t>The Daily Walk</a:t>
            </a:r>
          </a:p>
          <a:p>
            <a:pPr eaLnBrk="0" hangingPunct="0"/>
            <a:r>
              <a:rPr lang="en-US" sz="1100" b="1">
                <a:solidFill>
                  <a:srgbClr val="000000"/>
                </a:solidFill>
                <a:cs typeface="Arial" charset="0"/>
              </a:rPr>
              <a:t>Adapted from </a:t>
            </a:r>
            <a:r>
              <a:rPr lang="en-US" sz="1100" b="1" i="1">
                <a:solidFill>
                  <a:srgbClr val="000000"/>
                </a:solidFill>
                <a:cs typeface="Arial" charset="0"/>
              </a:rPr>
              <a:t>Walk Thru the Old Testament</a:t>
            </a:r>
          </a:p>
          <a:p>
            <a:pPr eaLnBrk="0" hangingPunct="0"/>
            <a:r>
              <a:rPr lang="en-US" sz="1100" b="1" i="1">
                <a:solidFill>
                  <a:srgbClr val="000000"/>
                </a:solidFill>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000" b="1" dirty="0">
                <a:solidFill>
                  <a:srgbClr val="FF0000"/>
                </a:solidFill>
                <a:effectLst>
                  <a:outerShdw blurRad="38100" dist="38100" dir="2700000" algn="tl">
                    <a:srgbClr val="000000"/>
                  </a:outerShdw>
                </a:effectLst>
                <a:latin typeface="Arial" charset="0"/>
                <a:cs typeface="Arial" charset="0"/>
              </a:rPr>
              <a:t>S </a:t>
            </a: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O</a:t>
            </a: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HA</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NAH</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BAD</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"IE" </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(In Exile)</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err="1">
                <a:solidFill>
                  <a:srgbClr val="FF0000"/>
                </a:solidFill>
                <a:effectLst>
                  <a:outerShdw blurRad="38100" dist="38100" dir="2700000" algn="tl">
                    <a:srgbClr val="000000"/>
                  </a:outerShdw>
                </a:effectLst>
                <a:latin typeface="Arial" charset="0"/>
                <a:cs typeface="Arial" charset="0"/>
              </a:rPr>
              <a:t>HaZeMa</a:t>
            </a:r>
            <a:r>
              <a:rPr lang="en-US" altLang="ja-JP" sz="2000" b="1" dirty="0">
                <a:solidFill>
                  <a:srgbClr val="FF0000"/>
                </a:solidFill>
                <a:effectLst>
                  <a:outerShdw blurRad="38100" dist="38100" dir="2700000" algn="tl">
                    <a:srgbClr val="000000"/>
                  </a:outerShdw>
                </a:effectLst>
                <a:latin typeface="Arial" charset="0"/>
                <a:cs typeface="Arial" charset="0"/>
              </a:rPr>
              <a:t>"</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(final </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OT books)</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HIJJMZL</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20289821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931335"/>
            <a:ext cx="9144000" cy="4626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Judgment on Edom: (God to Edom)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Because of the violence against your brother Jacob [Judah], you will be covered with shame; you will be destroyed forever</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(v. 10).</a:t>
            </a:r>
            <a:endPar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a:t>
            </a:r>
            <a:endPar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Blessing on Israel: </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Deliverers will go up on Mount Zion [Jerusalem] to govern the mountains of Esau.  And the kingdom will be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uk-UA"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s</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(v. 21).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594</a:t>
            </a:r>
          </a:p>
        </p:txBody>
      </p:sp>
    </p:spTree>
    <p:extLst>
      <p:ext uri="{BB962C8B-B14F-4D97-AF65-F5344CB8AC3E}">
        <p14:creationId xmlns:p14="http://schemas.microsoft.com/office/powerpoint/2010/main" val="331347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To Whom the Prophets Ministered</a:t>
            </a: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443</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0" name="Text Box 3"/>
          <p:cNvSpPr txBox="1">
            <a:spLocks noChangeArrowheads="1"/>
          </p:cNvSpPr>
          <p:nvPr/>
        </p:nvSpPr>
        <p:spPr bwMode="auto">
          <a:xfrm>
            <a:off x="4675825" y="2970174"/>
            <a:ext cx="1329861"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r>
              <a:rPr lang="en-US" sz="3200" b="1">
                <a:solidFill>
                  <a:srgbClr val="F9055C"/>
                </a:solidFill>
                <a:effectLst>
                  <a:glow rad="139700">
                    <a:srgbClr val="FFFFFF">
                      <a:alpha val="89000"/>
                    </a:srgbClr>
                  </a:glow>
                </a:effectLst>
                <a:latin typeface="Comic Sans MS" charset="0"/>
              </a:rPr>
              <a:t>Amos</a:t>
            </a:r>
          </a:p>
        </p:txBody>
      </p:sp>
      <p:sp>
        <p:nvSpPr>
          <p:cNvPr id="21" name="Text Box 4"/>
          <p:cNvSpPr txBox="1">
            <a:spLocks noChangeArrowheads="1"/>
          </p:cNvSpPr>
          <p:nvPr/>
        </p:nvSpPr>
        <p:spPr bwMode="auto">
          <a:xfrm>
            <a:off x="4661876" y="2589174"/>
            <a:ext cx="1497498"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eaLnBrk="1" fontAlgn="auto" hangingPunct="1">
              <a:spcBef>
                <a:spcPts val="0"/>
              </a:spcBef>
              <a:spcAft>
                <a:spcPts val="0"/>
              </a:spcAft>
              <a:defRPr/>
            </a:pPr>
            <a:r>
              <a:rPr lang="en-US" sz="3200" b="1">
                <a:solidFill>
                  <a:srgbClr val="F9055C"/>
                </a:solidFill>
                <a:effectLst>
                  <a:glow rad="139700">
                    <a:srgbClr val="FFFFFF">
                      <a:alpha val="89000"/>
                    </a:srgbClr>
                  </a:glow>
                </a:effectLst>
                <a:latin typeface="Comic Sans MS" charset="0"/>
              </a:rPr>
              <a:t>Hosea</a:t>
            </a: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endParaRPr lang="en-US" sz="3200" b="1">
              <a:solidFill>
                <a:srgbClr val="000000"/>
              </a:solidFill>
              <a:effectLst>
                <a:glow rad="139700">
                  <a:srgbClr val="FFFFFF">
                    <a:alpha val="89000"/>
                  </a:srgbClr>
                </a:glow>
              </a:effectLst>
              <a:latin typeface="Comic Sans MS" pitchFamily="-128" charset="0"/>
              <a:ea typeface="+mn-ea"/>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dirty="0">
                <a:solidFill>
                  <a:srgbClr val="000000"/>
                </a:solidFill>
                <a:effectLst>
                  <a:glow rad="139700">
                    <a:srgbClr val="FFFFFF">
                      <a:alpha val="89000"/>
                    </a:srgbClr>
                  </a:glow>
                </a:effectLst>
                <a:latin typeface="Comic Sans MS" pitchFamily="-128" charset="0"/>
                <a:ea typeface="+mn-ea"/>
                <a:cs typeface="+mn-cs"/>
              </a:rPr>
              <a:t>Micah</a:t>
            </a: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000000"/>
                </a:solidFill>
                <a:effectLst>
                  <a:glow rad="139700">
                    <a:srgbClr val="FFFFFF">
                      <a:alpha val="89000"/>
                    </a:srgbClr>
                  </a:glow>
                </a:effectLst>
                <a:latin typeface="Comic Sans MS" pitchFamily="-128" charset="0"/>
                <a:ea typeface="+mn-ea"/>
                <a:cs typeface="+mn-cs"/>
              </a:rPr>
              <a:t>Isaiah</a:t>
            </a: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ct val="50000"/>
              </a:spcBef>
              <a:spcAft>
                <a:spcPts val="0"/>
              </a:spcAft>
              <a:defRPr/>
            </a:pPr>
            <a:r>
              <a:rPr lang="en-US" sz="2800" b="1" dirty="0">
                <a:solidFill>
                  <a:srgbClr val="000000"/>
                </a:solidFill>
                <a:effectLst>
                  <a:glow rad="139700">
                    <a:srgbClr val="FFFFFF">
                      <a:alpha val="89000"/>
                    </a:srgbClr>
                  </a:glow>
                </a:effectLst>
                <a:latin typeface="Comic Sans MS" pitchFamily="-128" charset="0"/>
                <a:ea typeface="+mn-ea"/>
                <a:cs typeface="+mn-cs"/>
              </a:rPr>
              <a:t>Obadiah</a:t>
            </a: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endParaRPr lang="en-US" sz="3200" b="1">
              <a:solidFill>
                <a:srgbClr val="000000"/>
              </a:solidFill>
              <a:effectLst>
                <a:glow rad="139700">
                  <a:srgbClr val="FFFFFF">
                    <a:alpha val="89000"/>
                  </a:srgbClr>
                </a:glow>
              </a:effectLst>
              <a:latin typeface="Comic Sans MS" pitchFamily="-128" charset="0"/>
              <a:ea typeface="+mn-ea"/>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dirty="0">
                <a:solidFill>
                  <a:srgbClr val="000000"/>
                </a:solidFill>
                <a:effectLst>
                  <a:glow rad="139700">
                    <a:srgbClr val="FFFFFF">
                      <a:alpha val="89000"/>
                    </a:srgbClr>
                  </a:glow>
                </a:effectLst>
                <a:latin typeface="Comic Sans MS" pitchFamily="-128" charset="0"/>
                <a:ea typeface="+mn-ea"/>
                <a:cs typeface="+mn-cs"/>
              </a:rPr>
              <a:t>Zephaniah</a:t>
            </a: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dirty="0">
                <a:solidFill>
                  <a:srgbClr val="000000"/>
                </a:solidFill>
                <a:effectLst>
                  <a:glow rad="139700">
                    <a:srgbClr val="FFFFFF">
                      <a:alpha val="89000"/>
                    </a:srgbClr>
                  </a:glow>
                </a:effectLst>
                <a:latin typeface="Comic Sans MS" pitchFamily="-128" charset="0"/>
                <a:ea typeface="+mn-ea"/>
                <a:cs typeface="+mn-cs"/>
              </a:rPr>
              <a:t>Jeremiah</a:t>
            </a: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ct val="50000"/>
              </a:spcBef>
              <a:spcAft>
                <a:spcPts val="0"/>
              </a:spcAft>
              <a:defRPr/>
            </a:pPr>
            <a:r>
              <a:rPr lang="en-US" sz="2800" b="1">
                <a:solidFill>
                  <a:srgbClr val="000000"/>
                </a:solidFill>
                <a:effectLst>
                  <a:glow rad="139700">
                    <a:srgbClr val="FFFFFF">
                      <a:alpha val="89000"/>
                    </a:srgbClr>
                  </a:glow>
                </a:effectLst>
                <a:latin typeface="Comic Sans MS" pitchFamily="-128" charset="0"/>
                <a:ea typeface="+mn-ea"/>
                <a:cs typeface="+mn-cs"/>
              </a:rPr>
              <a:t>Habakkuk</a:t>
            </a: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0033CC"/>
                </a:solidFill>
                <a:effectLst>
                  <a:glow rad="139700">
                    <a:srgbClr val="FFFFFF">
                      <a:alpha val="89000"/>
                    </a:srgbClr>
                  </a:glow>
                </a:effectLst>
                <a:latin typeface="Comic Sans MS" pitchFamily="-128" charset="0"/>
                <a:ea typeface="+mn-ea"/>
                <a:cs typeface="+mn-cs"/>
              </a:rPr>
              <a:t>Nahum</a:t>
            </a: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FF3300"/>
                </a:solidFill>
                <a:effectLst>
                  <a:glow rad="139700">
                    <a:srgbClr val="FFFFFF">
                      <a:alpha val="89000"/>
                    </a:srgbClr>
                  </a:glow>
                </a:effectLst>
                <a:latin typeface="Comic Sans MS" pitchFamily="-128" charset="0"/>
                <a:ea typeface="+mn-ea"/>
                <a:cs typeface="+mn-cs"/>
              </a:rPr>
              <a:t>Ezekiel</a:t>
            </a: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ct val="50000"/>
              </a:spcBef>
              <a:spcAft>
                <a:spcPts val="0"/>
              </a:spcAft>
              <a:defRPr/>
            </a:pPr>
            <a:r>
              <a:rPr lang="en-US" sz="2800" b="1">
                <a:solidFill>
                  <a:srgbClr val="000090"/>
                </a:solidFill>
                <a:effectLst>
                  <a:glow rad="139700">
                    <a:srgbClr val="FFFFFF">
                      <a:alpha val="89000"/>
                    </a:srgbClr>
                  </a:glow>
                </a:effectLst>
                <a:latin typeface="Comic Sans MS" pitchFamily="-128" charset="0"/>
                <a:ea typeface="+mn-ea"/>
                <a:cs typeface="+mn-cs"/>
              </a:rPr>
              <a:t>Malachi</a:t>
            </a: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FF3300"/>
                </a:solidFill>
                <a:effectLst>
                  <a:glow rad="139700">
                    <a:srgbClr val="FFFFFF">
                      <a:alpha val="89000"/>
                    </a:srgbClr>
                  </a:glow>
                </a:effectLst>
                <a:latin typeface="Comic Sans MS" pitchFamily="-128" charset="0"/>
                <a:ea typeface="+mn-ea"/>
                <a:cs typeface="+mn-cs"/>
              </a:rPr>
              <a:t>Daniel</a:t>
            </a: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dirty="0">
                <a:solidFill>
                  <a:srgbClr val="000090"/>
                </a:solidFill>
                <a:effectLst>
                  <a:glow rad="139700">
                    <a:srgbClr val="FFFFFF">
                      <a:alpha val="89000"/>
                    </a:srgbClr>
                  </a:glow>
                </a:effectLst>
                <a:latin typeface="Comic Sans MS" pitchFamily="-128" charset="0"/>
                <a:ea typeface="+mn-ea"/>
                <a:cs typeface="+mn-cs"/>
              </a:rPr>
              <a:t>Haggai</a:t>
            </a: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000090"/>
                </a:solidFill>
                <a:effectLst>
                  <a:glow rad="139700">
                    <a:srgbClr val="FFFFFF">
                      <a:alpha val="89000"/>
                    </a:srgbClr>
                  </a:glow>
                </a:effectLst>
                <a:latin typeface="Comic Sans MS" pitchFamily="-128" charset="0"/>
                <a:ea typeface="+mn-ea"/>
                <a:cs typeface="+mn-cs"/>
              </a:rPr>
              <a:t>Zechariah</a:t>
            </a: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ct val="50000"/>
              </a:spcBef>
              <a:spcAft>
                <a:spcPts val="0"/>
              </a:spcAft>
              <a:defRPr/>
            </a:pPr>
            <a:r>
              <a:rPr lang="en-US" sz="2800" b="1">
                <a:solidFill>
                  <a:srgbClr val="000000"/>
                </a:solidFill>
                <a:effectLst>
                  <a:glow rad="139700">
                    <a:srgbClr val="FFFFFF">
                      <a:alpha val="89000"/>
                    </a:srgbClr>
                  </a:glow>
                </a:effectLst>
                <a:latin typeface="Comic Sans MS" pitchFamily="-128" charset="0"/>
                <a:ea typeface="+mn-ea"/>
                <a:cs typeface="+mn-cs"/>
              </a:rPr>
              <a:t>Joel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a:solidFill>
                  <a:srgbClr val="0033CC"/>
                </a:solidFill>
                <a:effectLst>
                  <a:glow rad="139700">
                    <a:srgbClr val="FFFFFF">
                      <a:alpha val="89000"/>
                    </a:srgbClr>
                  </a:glow>
                </a:effectLst>
                <a:latin typeface="Comic Sans MS" pitchFamily="-128" charset="0"/>
                <a:ea typeface="+mn-ea"/>
                <a:cs typeface="+mn-cs"/>
              </a:rPr>
              <a:t>Jonah</a:t>
            </a: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defTabSz="457200"/>
            <a:r>
              <a:rPr lang="en-US">
                <a:solidFill>
                  <a:srgbClr val="FFFFFF"/>
                </a:solidFill>
                <a:ea typeface="+mn-ea"/>
              </a:rPr>
              <a:t>Assyria</a:t>
            </a: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defTabSz="457200" fontAlgn="auto">
              <a:spcBef>
                <a:spcPts val="0"/>
              </a:spcBef>
              <a:spcAft>
                <a:spcPts val="0"/>
              </a:spcAft>
              <a:defRPr/>
            </a:pPr>
            <a:endParaRPr lang="en-US" sz="2800" b="1">
              <a:solidFill>
                <a:srgbClr val="000000"/>
              </a:solidFill>
              <a:effectLst>
                <a:glow rad="139700">
                  <a:srgbClr val="FFFFFF">
                    <a:alpha val="89000"/>
                  </a:srgbClr>
                </a:glow>
              </a:effectLst>
              <a:latin typeface="Times New Roman"/>
              <a:ea typeface="+mn-ea"/>
              <a:cs typeface="+mn-cs"/>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defTabSz="457200"/>
            <a:r>
              <a:rPr lang="en-US">
                <a:solidFill>
                  <a:srgbClr val="FFFFFF"/>
                </a:solidFill>
                <a:ea typeface="+mn-ea"/>
              </a:rPr>
              <a:t>Babylon &amp; Persia</a:t>
            </a: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xmlns="">
                <a:noFill/>
              </a14:hiddenFill>
            </a:ext>
          </a:extLst>
        </p:spPr>
        <p:txBody>
          <a:bodyPr wrap="none"/>
          <a:lstStyle/>
          <a:p>
            <a:pPr defTabSz="457200" fontAlgn="auto">
              <a:spcBef>
                <a:spcPts val="0"/>
              </a:spcBef>
              <a:spcAft>
                <a:spcPts val="0"/>
              </a:spcAft>
              <a:defRPr/>
            </a:pPr>
            <a:endParaRPr lang="en-US" sz="2800" b="1">
              <a:solidFill>
                <a:srgbClr val="000000"/>
              </a:solidFill>
              <a:effectLst>
                <a:glow rad="139700">
                  <a:srgbClr val="FFFFFF">
                    <a:alpha val="89000"/>
                  </a:srgbClr>
                </a:glow>
              </a:effectLst>
              <a:latin typeface="Times New Roman"/>
              <a:ea typeface="+mn-ea"/>
              <a:cs typeface="+mn-cs"/>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defTabSz="457200" fontAlgn="auto">
              <a:spcBef>
                <a:spcPts val="0"/>
              </a:spcBef>
              <a:spcAft>
                <a:spcPts val="0"/>
              </a:spcAft>
              <a:defRPr/>
            </a:pPr>
            <a:r>
              <a:rPr lang="en-US" sz="2800" b="1" dirty="0">
                <a:solidFill>
                  <a:srgbClr val="000000"/>
                </a:solidFill>
                <a:effectLst>
                  <a:glow rad="139700">
                    <a:srgbClr val="FFFFFF">
                      <a:alpha val="89000"/>
                    </a:srgbClr>
                  </a:glow>
                </a:effectLst>
                <a:latin typeface="Comic Sans MS" pitchFamily="-128" charset="0"/>
                <a:ea typeface="+mn-ea"/>
                <a:cs typeface="+mn-cs"/>
              </a:rPr>
              <a:t>(Lamentations)</a:t>
            </a:r>
          </a:p>
        </p:txBody>
      </p:sp>
    </p:spTree>
    <p:extLst>
      <p:ext uri="{BB962C8B-B14F-4D97-AF65-F5344CB8AC3E}">
        <p14:creationId xmlns:p14="http://schemas.microsoft.com/office/powerpoint/2010/main" val="251058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065" name="AutoShape 17"/>
          <p:cNvSpPr>
            <a:spLocks noChangeArrowheads="1"/>
          </p:cNvSpPr>
          <p:nvPr/>
        </p:nvSpPr>
        <p:spPr bwMode="auto">
          <a:xfrm>
            <a:off x="2133600" y="0"/>
            <a:ext cx="4876800" cy="1295400"/>
          </a:xfrm>
          <a:prstGeom prst="flowChartAlternateProcess">
            <a:avLst/>
          </a:prstGeom>
          <a:solidFill>
            <a:srgbClr val="CC99FF"/>
          </a:solidFill>
          <a:ln w="9525">
            <a:solidFill>
              <a:schemeClr val="tx1"/>
            </a:solidFill>
            <a:miter lim="800000"/>
            <a:headEnd/>
            <a:tailEnd/>
          </a:ln>
        </p:spPr>
        <p:txBody>
          <a:bodyPr wrap="none" anchor="ctr"/>
          <a:lstStyle/>
          <a:p>
            <a:pPr algn="ctr"/>
            <a:r>
              <a:rPr lang="en-US" sz="6600" b="1">
                <a:latin typeface="Arial" charset="0"/>
                <a:cs typeface="Arial" charset="0"/>
              </a:rPr>
              <a:t>OBADIAH</a:t>
            </a:r>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Characteristics</a:t>
            </a:r>
          </a:p>
        </p:txBody>
      </p:sp>
      <p:sp>
        <p:nvSpPr>
          <p:cNvPr id="2054" name="Rectangle 6"/>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p:spPr>
        <p:txBody>
          <a:bodyPr wrap="none" anchor="ctr"/>
          <a:lstStyle/>
          <a:p>
            <a:endParaRPr lang="en-US" b="1">
              <a:latin typeface="Arial" charset="0"/>
              <a:cs typeface="Arial" charset="0"/>
            </a:endParaRPr>
          </a:p>
        </p:txBody>
      </p:sp>
      <p:sp>
        <p:nvSpPr>
          <p:cNvPr id="2052" name="Text Box 4">
            <a:hlinkClick r:id="rId4" action="ppaction://hlinksldjump"/>
          </p:cNvPr>
          <p:cNvSpPr txBox="1">
            <a:spLocks noChangeArrowheads="1"/>
          </p:cNvSpPr>
          <p:nvPr/>
        </p:nvSpPr>
        <p:spPr bwMode="auto">
          <a:xfrm>
            <a:off x="179388" y="3200400"/>
            <a:ext cx="1371600"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latin typeface="Arial" charset="0"/>
                <a:cs typeface="Arial" charset="0"/>
              </a:rPr>
              <a:t>Author</a:t>
            </a:r>
          </a:p>
        </p:txBody>
      </p:sp>
      <p:sp>
        <p:nvSpPr>
          <p:cNvPr id="2053" name="Text Box 5">
            <a:hlinkClick r:id="rId5" action="ppaction://hlinksldjump"/>
          </p:cNvPr>
          <p:cNvSpPr txBox="1">
            <a:spLocks noChangeArrowheads="1"/>
          </p:cNvSpPr>
          <p:nvPr/>
        </p:nvSpPr>
        <p:spPr bwMode="auto">
          <a:xfrm>
            <a:off x="1547813" y="3200400"/>
            <a:ext cx="979487"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Date</a:t>
            </a:r>
          </a:p>
        </p:txBody>
      </p:sp>
      <p:sp>
        <p:nvSpPr>
          <p:cNvPr id="2057" name="Text Box 9">
            <a:hlinkClick r:id="rId6" action="ppaction://hlinksldjump"/>
          </p:cNvPr>
          <p:cNvSpPr txBox="1">
            <a:spLocks noChangeArrowheads="1"/>
          </p:cNvSpPr>
          <p:nvPr/>
        </p:nvSpPr>
        <p:spPr bwMode="auto">
          <a:xfrm>
            <a:off x="4013200" y="3200400"/>
            <a:ext cx="1566863" cy="461963"/>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Purpose</a:t>
            </a:r>
          </a:p>
        </p:txBody>
      </p:sp>
      <p:sp>
        <p:nvSpPr>
          <p:cNvPr id="2060" name="Text Box 12">
            <a:hlinkClick r:id="rId7" action="ppaction://hlinksldjump"/>
          </p:cNvPr>
          <p:cNvSpPr txBox="1">
            <a:spLocks noChangeArrowheads="1"/>
          </p:cNvSpPr>
          <p:nvPr/>
        </p:nvSpPr>
        <p:spPr bwMode="auto">
          <a:xfrm>
            <a:off x="2438400" y="3200400"/>
            <a:ext cx="156845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Audience</a:t>
            </a:r>
          </a:p>
        </p:txBody>
      </p:sp>
      <p:sp>
        <p:nvSpPr>
          <p:cNvPr id="2061" name="Text Box 13">
            <a:hlinkClick r:id="rId8" action="ppaction://hlinksldjump"/>
          </p:cNvPr>
          <p:cNvSpPr txBox="1">
            <a:spLocks noChangeArrowheads="1"/>
          </p:cNvSpPr>
          <p:nvPr/>
        </p:nvSpPr>
        <p:spPr bwMode="auto">
          <a:xfrm>
            <a:off x="5575300" y="3200400"/>
            <a:ext cx="181610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Key Verses</a:t>
            </a: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Occasion</a:t>
            </a:r>
          </a:p>
        </p:txBody>
      </p:sp>
      <p:sp>
        <p:nvSpPr>
          <p:cNvPr id="2071" name="Oval 23">
            <a:hlinkClick r:id="rId10" action="ppaction://hlinksldjump"/>
          </p:cNvPr>
          <p:cNvSpPr>
            <a:spLocks noChangeArrowheads="1"/>
          </p:cNvSpPr>
          <p:nvPr/>
        </p:nvSpPr>
        <p:spPr bwMode="auto">
          <a:xfrm>
            <a:off x="3059113" y="4191000"/>
            <a:ext cx="3135312" cy="9144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Summary Statement</a:t>
            </a:r>
          </a:p>
        </p:txBody>
      </p:sp>
      <p:sp>
        <p:nvSpPr>
          <p:cNvPr id="2072" name="Oval 24">
            <a:hlinkClick r:id="rId11" action="ppaction://hlinksldjump"/>
          </p:cNvPr>
          <p:cNvSpPr>
            <a:spLocks noChangeArrowheads="1"/>
          </p:cNvSpPr>
          <p:nvPr/>
        </p:nvSpPr>
        <p:spPr bwMode="auto">
          <a:xfrm>
            <a:off x="6248400" y="4191000"/>
            <a:ext cx="2571750" cy="9144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Applications</a:t>
            </a:r>
          </a:p>
        </p:txBody>
      </p:sp>
      <p:sp>
        <p:nvSpPr>
          <p:cNvPr id="2077" name="Oval 29">
            <a:hlinkClick r:id="rId12" action="ppaction://hlinksldjump"/>
          </p:cNvPr>
          <p:cNvSpPr>
            <a:spLocks noChangeArrowheads="1"/>
          </p:cNvSpPr>
          <p:nvPr/>
        </p:nvSpPr>
        <p:spPr bwMode="auto">
          <a:xfrm>
            <a:off x="250825" y="4114800"/>
            <a:ext cx="2814638" cy="10668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Summary Chart</a:t>
            </a:r>
          </a:p>
        </p:txBody>
      </p:sp>
      <p:sp>
        <p:nvSpPr>
          <p:cNvPr id="2078" name="Oval 30">
            <a:hlinkClick r:id="rId13" action="ppaction://hlinksldjump"/>
          </p:cNvPr>
          <p:cNvSpPr>
            <a:spLocks noChangeArrowheads="1"/>
          </p:cNvSpPr>
          <p:nvPr/>
        </p:nvSpPr>
        <p:spPr bwMode="auto">
          <a:xfrm>
            <a:off x="3332163" y="5486400"/>
            <a:ext cx="2590800" cy="1066800"/>
          </a:xfrm>
          <a:prstGeom prst="ellipse">
            <a:avLst/>
          </a:prstGeom>
          <a:solidFill>
            <a:srgbClr val="CCFFCC"/>
          </a:solidFill>
          <a:ln w="9525">
            <a:solidFill>
              <a:schemeClr val="tx1"/>
            </a:solidFill>
            <a:round/>
            <a:headEnd/>
            <a:tailEnd/>
          </a:ln>
        </p:spPr>
        <p:txBody>
          <a:bodyPr wrap="none" anchor="ctr"/>
          <a:lstStyle/>
          <a:p>
            <a:pPr algn="ctr"/>
            <a:r>
              <a:rPr lang="en-US" b="1">
                <a:solidFill>
                  <a:schemeClr val="bg2"/>
                </a:solidFill>
                <a:latin typeface="Arial" charset="0"/>
                <a:cs typeface="Arial" charset="0"/>
              </a:rPr>
              <a:t>Theology </a:t>
            </a:r>
          </a:p>
        </p:txBody>
      </p:sp>
      <p:sp>
        <p:nvSpPr>
          <p:cNvPr id="2079" name="Oval 31">
            <a:hlinkClick r:id="rId12" action="ppaction://hlinksldjump"/>
          </p:cNvPr>
          <p:cNvSpPr>
            <a:spLocks noChangeArrowheads="1"/>
          </p:cNvSpPr>
          <p:nvPr/>
        </p:nvSpPr>
        <p:spPr bwMode="auto">
          <a:xfrm>
            <a:off x="3865563" y="1828800"/>
            <a:ext cx="1524000" cy="914400"/>
          </a:xfrm>
          <a:prstGeom prst="ellipse">
            <a:avLst/>
          </a:prstGeom>
          <a:solidFill>
            <a:schemeClr val="accent1"/>
          </a:solidFill>
          <a:ln w="9525">
            <a:solidFill>
              <a:schemeClr val="tx1"/>
            </a:solidFill>
            <a:round/>
            <a:headEnd/>
            <a:tailEnd/>
          </a:ln>
        </p:spPr>
        <p:txBody>
          <a:bodyPr wrap="none" anchor="ctr"/>
          <a:lstStyle/>
          <a:p>
            <a:pPr algn="ctr"/>
            <a:r>
              <a:rPr lang="en-US" b="1">
                <a:latin typeface="Arial" charset="0"/>
                <a:cs typeface="Arial" charset="0"/>
              </a:rPr>
              <a:t>Map</a:t>
            </a:r>
          </a:p>
        </p:txBody>
      </p:sp>
      <p:sp>
        <p:nvSpPr>
          <p:cNvPr id="2080" name="Text Box 32">
            <a:hlinkClick r:id="rId5" action="ppaction://hlinksldjump"/>
          </p:cNvPr>
          <p:cNvSpPr txBox="1">
            <a:spLocks noChangeArrowheads="1"/>
          </p:cNvSpPr>
          <p:nvPr/>
        </p:nvSpPr>
        <p:spPr bwMode="auto">
          <a:xfrm>
            <a:off x="7543800" y="3200400"/>
            <a:ext cx="1219200" cy="457200"/>
          </a:xfrm>
          <a:prstGeom prst="rect">
            <a:avLst/>
          </a:prstGeom>
          <a:solidFill>
            <a:srgbClr val="33CC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latin typeface="Arial" charset="0"/>
                <a:cs typeface="Arial" charset="0"/>
              </a:rPr>
              <a:t>Issues</a:t>
            </a:r>
          </a:p>
        </p:txBody>
      </p:sp>
      <p:sp>
        <p:nvSpPr>
          <p:cNvPr id="119825" name="Rectangle 34"/>
          <p:cNvSpPr>
            <a:spLocks noGrp="1" noChangeArrowheads="1"/>
          </p:cNvSpPr>
          <p:nvPr>
            <p:ph type="title" idx="4294967295"/>
          </p:nvPr>
        </p:nvSpPr>
        <p:spPr>
          <a:xfrm>
            <a:off x="2438400" y="76200"/>
            <a:ext cx="4191000" cy="1143000"/>
          </a:xfrm>
          <a:solidFill>
            <a:srgbClr val="CC99FF"/>
          </a:solidFill>
        </p:spPr>
        <p:txBody>
          <a:bodyPr wrap="none"/>
          <a:lstStyle/>
          <a:p>
            <a:pPr eaLnBrk="1" hangingPunct="1"/>
            <a:r>
              <a:rPr lang="en-US" sz="6600" b="1" i="0" dirty="0">
                <a:solidFill>
                  <a:schemeClr val="tx1"/>
                </a:solidFill>
                <a:latin typeface="Arial" charset="0"/>
                <a:ea typeface="Geneva" charset="0"/>
              </a:rPr>
              <a:t>Obadiah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autoUpdateAnimBg="0"/>
      <p:bldP spid="2064" grpId="0" animBg="1" autoUpdateAnimBg="0"/>
      <p:bldP spid="2054" grpId="0" animBg="1"/>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2514600" y="304800"/>
            <a:ext cx="3886200" cy="685800"/>
          </a:xfrm>
        </p:spPr>
        <p:txBody>
          <a:bodyPr/>
          <a:lstStyle/>
          <a:p>
            <a:pPr eaLnBrk="1" hangingPunct="1"/>
            <a:r>
              <a:rPr lang="en-US" b="1">
                <a:solidFill>
                  <a:srgbClr val="996633"/>
                </a:solidFill>
                <a:latin typeface="Arial" charset="0"/>
                <a:ea typeface="Geneva" charset="0"/>
              </a:rPr>
              <a:t>Characteristics</a:t>
            </a:r>
          </a:p>
        </p:txBody>
      </p:sp>
      <p:sp>
        <p:nvSpPr>
          <p:cNvPr id="9222" name="Rectangle 6"/>
          <p:cNvSpPr>
            <a:spLocks noGrp="1" noChangeArrowheads="1"/>
          </p:cNvSpPr>
          <p:nvPr>
            <p:ph type="body" idx="1"/>
          </p:nvPr>
        </p:nvSpPr>
        <p:spPr>
          <a:xfrm>
            <a:off x="533400" y="1219200"/>
            <a:ext cx="8229600" cy="3124200"/>
          </a:xfrm>
        </p:spPr>
        <p:txBody>
          <a:bodyPr/>
          <a:lstStyle/>
          <a:p>
            <a:pPr eaLnBrk="1" hangingPunct="1">
              <a:lnSpc>
                <a:spcPct val="90000"/>
              </a:lnSpc>
            </a:pPr>
            <a:endParaRPr lang="en-US" sz="3200" dirty="0">
              <a:latin typeface="Arial" charset="0"/>
              <a:ea typeface="Geneva" charset="0"/>
            </a:endParaRPr>
          </a:p>
          <a:p>
            <a:pPr eaLnBrk="1" hangingPunct="1">
              <a:lnSpc>
                <a:spcPct val="90000"/>
              </a:lnSpc>
            </a:pPr>
            <a:r>
              <a:rPr lang="en-US" sz="3200" b="1" dirty="0">
                <a:latin typeface="Arial" charset="0"/>
                <a:ea typeface="Geneva" charset="0"/>
              </a:rPr>
              <a:t>One of the 12 Minor Prophets</a:t>
            </a:r>
          </a:p>
          <a:p>
            <a:pPr eaLnBrk="1" hangingPunct="1">
              <a:lnSpc>
                <a:spcPct val="90000"/>
              </a:lnSpc>
            </a:pPr>
            <a:r>
              <a:rPr lang="en-US" sz="3200" b="1" dirty="0">
                <a:solidFill>
                  <a:srgbClr val="FF3300"/>
                </a:solidFill>
                <a:latin typeface="Arial" charset="0"/>
                <a:ea typeface="Geneva" charset="0"/>
              </a:rPr>
              <a:t>Shortest Book of the OT – 21 verses</a:t>
            </a:r>
          </a:p>
          <a:p>
            <a:pPr eaLnBrk="1" hangingPunct="1">
              <a:lnSpc>
                <a:spcPct val="90000"/>
              </a:lnSpc>
            </a:pPr>
            <a:r>
              <a:rPr lang="en-US" sz="3200" b="1" dirty="0">
                <a:latin typeface="Arial" charset="0"/>
                <a:ea typeface="Geneva" charset="0"/>
              </a:rPr>
              <a:t>Earliest of the prophetic writings</a:t>
            </a:r>
          </a:p>
          <a:p>
            <a:pPr eaLnBrk="1" hangingPunct="1">
              <a:lnSpc>
                <a:spcPct val="90000"/>
              </a:lnSpc>
            </a:pPr>
            <a:r>
              <a:rPr lang="en-US" sz="3200" b="1" dirty="0">
                <a:solidFill>
                  <a:srgbClr val="FF3300"/>
                </a:solidFill>
                <a:latin typeface="Arial" charset="0"/>
                <a:ea typeface="Geneva" charset="0"/>
              </a:rPr>
              <a:t>Only entire book in Scripture devoted to Edom</a:t>
            </a:r>
            <a:r>
              <a:rPr lang="fr-FR" altLang="ja-JP" sz="3200" b="1" dirty="0">
                <a:solidFill>
                  <a:srgbClr val="FF3300"/>
                </a:solidFill>
                <a:latin typeface="Arial" charset="0"/>
                <a:ea typeface="Geneva" charset="0"/>
              </a:rPr>
              <a:t>'</a:t>
            </a:r>
            <a:r>
              <a:rPr lang="en-US" sz="3200" b="1" dirty="0">
                <a:solidFill>
                  <a:srgbClr val="FF3300"/>
                </a:solidFill>
                <a:latin typeface="Arial" charset="0"/>
                <a:ea typeface="Geneva" charset="0"/>
              </a:rPr>
              <a:t>s destruction</a:t>
            </a:r>
          </a:p>
          <a:p>
            <a:pPr eaLnBrk="1" hangingPunct="1">
              <a:lnSpc>
                <a:spcPct val="90000"/>
              </a:lnSpc>
            </a:pPr>
            <a:endParaRPr lang="en-US" sz="3200" b="1" dirty="0">
              <a:solidFill>
                <a:srgbClr val="FF3300"/>
              </a:solidFill>
              <a:latin typeface="Arial" charset="0"/>
              <a:ea typeface="Geneva" charset="0"/>
            </a:endParaRPr>
          </a:p>
        </p:txBody>
      </p:sp>
      <p:graphicFrame>
        <p:nvGraphicFramePr>
          <p:cNvPr id="123907" name="Object 2"/>
          <p:cNvGraphicFramePr>
            <a:graphicFrameLocks noChangeAspect="1"/>
          </p:cNvGraphicFramePr>
          <p:nvPr/>
        </p:nvGraphicFramePr>
        <p:xfrm>
          <a:off x="2971800" y="4648200"/>
          <a:ext cx="3657600" cy="1879600"/>
        </p:xfrm>
        <a:graphic>
          <a:graphicData uri="http://schemas.openxmlformats.org/presentationml/2006/ole">
            <mc:AlternateContent xmlns:mc="http://schemas.openxmlformats.org/markup-compatibility/2006">
              <mc:Choice xmlns:v="urn:schemas-microsoft-com:vml" Requires="v">
                <p:oleObj name="Photo Editor Photo" r:id="rId3" imgW="5285714" imgH="2715004" progId="MSPhotoEd.3">
                  <p:embed/>
                </p:oleObj>
              </mc:Choice>
              <mc:Fallback>
                <p:oleObj name="Photo Editor Photo" r:id="rId3" imgW="5285714" imgH="2715004"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648200"/>
                        <a:ext cx="3657600" cy="187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23908" name="AutoShape 9">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3909" name="Text Box 10"/>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596</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xEl>
                                              <p:pRg st="1" end="1"/>
                                            </p:txEl>
                                          </p:spTgt>
                                        </p:tgtEl>
                                        <p:attrNameLst>
                                          <p:attrName>style.visibility</p:attrName>
                                        </p:attrNameLst>
                                      </p:cBhvr>
                                      <p:to>
                                        <p:strVal val="visible"/>
                                      </p:to>
                                    </p:set>
                                    <p:anim calcmode="lin" valueType="num">
                                      <p:cBhvr additive="base">
                                        <p:cTn id="7" dur="5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xEl>
                                              <p:pRg st="2" end="2"/>
                                            </p:txEl>
                                          </p:spTgt>
                                        </p:tgtEl>
                                        <p:attrNameLst>
                                          <p:attrName>style.visibility</p:attrName>
                                        </p:attrNameLst>
                                      </p:cBhvr>
                                      <p:to>
                                        <p:strVal val="visible"/>
                                      </p:to>
                                    </p:set>
                                    <p:anim calcmode="lin" valueType="num">
                                      <p:cBhvr additive="base">
                                        <p:cTn id="13" dur="5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anim calcmode="lin" valueType="num">
                                      <p:cBhvr additive="base">
                                        <p:cTn id="19" dur="500" fill="hold"/>
                                        <p:tgtEl>
                                          <p:spTgt spid="922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4" end="4"/>
                                            </p:txEl>
                                          </p:spTgt>
                                        </p:tgtEl>
                                        <p:attrNameLst>
                                          <p:attrName>style.visibility</p:attrName>
                                        </p:attrNameLst>
                                      </p:cBhvr>
                                      <p:to>
                                        <p:strVal val="visible"/>
                                      </p:to>
                                    </p:set>
                                    <p:anim calcmode="lin" valueType="num">
                                      <p:cBhvr additive="base">
                                        <p:cTn id="25" dur="500" fill="hold"/>
                                        <p:tgtEl>
                                          <p:spTgt spid="92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en-US" b="1">
                <a:solidFill>
                  <a:srgbClr val="996633"/>
                </a:solidFill>
                <a:latin typeface="Arial" charset="0"/>
                <a:ea typeface="Geneva" charset="0"/>
              </a:rPr>
              <a:t>Obadiah Summary Chart</a:t>
            </a:r>
          </a:p>
        </p:txBody>
      </p:sp>
      <p:graphicFrame>
        <p:nvGraphicFramePr>
          <p:cNvPr id="17524" name="Group 116"/>
          <p:cNvGraphicFramePr>
            <a:graphicFrameLocks noGrp="1"/>
          </p:cNvGraphicFramePr>
          <p:nvPr/>
        </p:nvGraphicFramePr>
        <p:xfrm>
          <a:off x="304800" y="661988"/>
          <a:ext cx="8534400" cy="5791203"/>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Edom</a:t>
                      </a:r>
                      <a:r>
                        <a:rPr kumimoji="0" lang="fr-FR" altLang="ja-JP" sz="2800" b="1" i="0" u="none" strike="noStrike" cap="none" normalizeH="0" baseline="0" dirty="0">
                          <a:ln>
                            <a:noFill/>
                          </a:ln>
                          <a:solidFill>
                            <a:srgbClr val="FFFFFF"/>
                          </a:solidFill>
                          <a:effectLst/>
                          <a:latin typeface="Arial" charset="0"/>
                          <a:ea typeface="ＭＳ Ｐゴシック" charset="0"/>
                          <a:cs typeface="Arial" charset="0"/>
                        </a:rPr>
                        <a:t>'</a:t>
                      </a:r>
                      <a:r>
                        <a:rPr kumimoji="0" lang="en-US" sz="2800" b="1" i="0" u="none" strike="noStrike" cap="none" normalizeH="0" baseline="0" dirty="0">
                          <a:ln>
                            <a:noFill/>
                          </a:ln>
                          <a:solidFill>
                            <a:srgbClr val="FFFFFF"/>
                          </a:solidFill>
                          <a:effectLst/>
                          <a:latin typeface="Arial" charset="0"/>
                          <a:ea typeface="ＭＳ Ｐゴシック" charset="0"/>
                          <a:cs typeface="Arial" charset="0"/>
                        </a:rPr>
                        <a:t>s Destruction for Opposing Judah</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Destruction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Day of the LORD</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1-14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15-21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Judgment on Edom</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Blessing on Judah</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Proud Esau Defeats Defenseless Jacob</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Powerful Jacob Defeats Humbled Esau</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Contempt &amp; Crimes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fr-FR"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Condemnation &amp; Calamities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Past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Future</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Author</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Judgment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Reasons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Destruction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Possession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Inspired Title</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1a</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Humbling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Prophesied</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for Injustices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on Modern Enemies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Blessing on</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Modern Israel</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594</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esson 152: Amos and Obadiah">
            <a:extLst>
              <a:ext uri="{FF2B5EF4-FFF2-40B4-BE49-F238E27FC236}">
                <a16:creationId xmlns:a16="http://schemas.microsoft.com/office/drawing/2014/main" id="{8D34C1B3-0545-1D31-4A54-E1275E4BF9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28001" name="Rectangle 2"/>
          <p:cNvSpPr>
            <a:spLocks noGrp="1" noChangeArrowheads="1"/>
          </p:cNvSpPr>
          <p:nvPr>
            <p:ph type="title"/>
          </p:nvPr>
        </p:nvSpPr>
        <p:spPr>
          <a:xfrm>
            <a:off x="0" y="304800"/>
            <a:ext cx="9124950" cy="1143000"/>
          </a:xfrm>
        </p:spPr>
        <p:txBody>
          <a:bodyPr/>
          <a:lstStyle/>
          <a:p>
            <a:pPr eaLnBrk="1" hangingPunct="1"/>
            <a:r>
              <a:rPr lang="en-US" b="1" dirty="0">
                <a:solidFill>
                  <a:srgbClr val="FAFBF9"/>
                </a:solidFill>
                <a:effectLst>
                  <a:glow rad="228600">
                    <a:schemeClr val="accent4">
                      <a:satMod val="175000"/>
                      <a:alpha val="94000"/>
                    </a:schemeClr>
                  </a:glow>
                </a:effectLst>
                <a:latin typeface="Arial" charset="0"/>
                <a:ea typeface="Geneva" charset="0"/>
              </a:rPr>
              <a:t>Authorship: External Evidence</a:t>
            </a:r>
          </a:p>
        </p:txBody>
      </p:sp>
      <p:sp>
        <p:nvSpPr>
          <p:cNvPr id="128002" name="Rectangle 3"/>
          <p:cNvSpPr>
            <a:spLocks noGrp="1" noChangeArrowheads="1"/>
          </p:cNvSpPr>
          <p:nvPr>
            <p:ph type="body" idx="1"/>
          </p:nvPr>
        </p:nvSpPr>
        <p:spPr>
          <a:xfrm>
            <a:off x="304800" y="1752600"/>
            <a:ext cx="7772400" cy="4800600"/>
          </a:xfrm>
        </p:spPr>
        <p:txBody>
          <a:bodyPr/>
          <a:lstStyle/>
          <a:p>
            <a:pPr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Most probably:</a:t>
            </a:r>
          </a:p>
          <a:p>
            <a:pPr lvl="1"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Ahab</a:t>
            </a:r>
            <a:r>
              <a:rPr lang="fr-FR" altLang="ja-JP" b="1" dirty="0">
                <a:solidFill>
                  <a:srgbClr val="FAFBF9"/>
                </a:solidFill>
                <a:effectLst>
                  <a:glow rad="228600">
                    <a:schemeClr val="accent4">
                      <a:satMod val="175000"/>
                      <a:alpha val="94000"/>
                    </a:schemeClr>
                  </a:glow>
                </a:effectLst>
                <a:latin typeface="Arial" charset="0"/>
                <a:ea typeface="Geneva" charset="0"/>
              </a:rPr>
              <a:t>'</a:t>
            </a:r>
            <a:r>
              <a:rPr lang="en-US" b="1" dirty="0">
                <a:solidFill>
                  <a:srgbClr val="FAFBF9"/>
                </a:solidFill>
                <a:effectLst>
                  <a:glow rad="228600">
                    <a:schemeClr val="accent4">
                      <a:satMod val="175000"/>
                      <a:alpha val="94000"/>
                    </a:schemeClr>
                  </a:glow>
                </a:effectLst>
                <a:latin typeface="Arial" charset="0"/>
                <a:ea typeface="Geneva" charset="0"/>
              </a:rPr>
              <a:t>s servant who hid the prophets of God in a cave (1 Kings 18:3)</a:t>
            </a:r>
          </a:p>
          <a:p>
            <a:pPr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One of the three prophets who wrote exclusively about a non-Jewish nation</a:t>
            </a:r>
          </a:p>
          <a:p>
            <a:pPr lvl="1"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Habakkuk wrote about Babylon</a:t>
            </a:r>
          </a:p>
          <a:p>
            <a:pPr lvl="1"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Nahum wrote about Assyria</a:t>
            </a:r>
          </a:p>
          <a:p>
            <a:pPr lvl="1" eaLnBrk="1" hangingPunct="1">
              <a:buClr>
                <a:srgbClr val="FAFBF9"/>
              </a:buClr>
            </a:pPr>
            <a:r>
              <a:rPr lang="en-US" b="1" dirty="0">
                <a:solidFill>
                  <a:srgbClr val="FAFBF9"/>
                </a:solidFill>
                <a:effectLst>
                  <a:glow rad="228600">
                    <a:schemeClr val="accent4">
                      <a:satMod val="175000"/>
                      <a:alpha val="94000"/>
                    </a:schemeClr>
                  </a:glow>
                </a:effectLst>
                <a:latin typeface="Arial" charset="0"/>
                <a:ea typeface="Geneva" charset="0"/>
              </a:rPr>
              <a:t>Obadiah wrote about Edom</a:t>
            </a:r>
          </a:p>
        </p:txBody>
      </p:sp>
      <p:sp>
        <p:nvSpPr>
          <p:cNvPr id="128004" name="AutoShape 9">
            <a:hlinkClick r:id="rId4"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28005" name="Text Box 10"/>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AFBF9"/>
                </a:solidFill>
                <a:effectLst>
                  <a:glow rad="228600">
                    <a:schemeClr val="accent4">
                      <a:satMod val="175000"/>
                      <a:alpha val="94000"/>
                    </a:schemeClr>
                  </a:glow>
                </a:effectLst>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sson 152: Amos and Obadiah">
            <a:extLst>
              <a:ext uri="{FF2B5EF4-FFF2-40B4-BE49-F238E27FC236}">
                <a16:creationId xmlns:a16="http://schemas.microsoft.com/office/drawing/2014/main" id="{EFAD0BE8-3C4A-5C87-D6CD-61714A5AFB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30049" name="Rectangle 2"/>
          <p:cNvSpPr>
            <a:spLocks noGrp="1" noChangeArrowheads="1"/>
          </p:cNvSpPr>
          <p:nvPr>
            <p:ph type="title"/>
          </p:nvPr>
        </p:nvSpPr>
        <p:spPr>
          <a:xfrm>
            <a:off x="-36512" y="0"/>
            <a:ext cx="9161462" cy="762000"/>
          </a:xfrm>
        </p:spPr>
        <p:txBody>
          <a:bodyPr/>
          <a:lstStyle/>
          <a:p>
            <a:pPr eaLnBrk="1" hangingPunct="1"/>
            <a:r>
              <a:rPr lang="en-US" b="1" dirty="0">
                <a:solidFill>
                  <a:srgbClr val="FAFBF9"/>
                </a:solidFill>
                <a:effectLst>
                  <a:glow rad="228600">
                    <a:schemeClr val="accent4">
                      <a:satMod val="175000"/>
                      <a:alpha val="94000"/>
                    </a:schemeClr>
                  </a:glow>
                </a:effectLst>
                <a:latin typeface="Arial" charset="0"/>
                <a:ea typeface="Geneva" charset="0"/>
              </a:rPr>
              <a:t>Authorship: External Evidence</a:t>
            </a:r>
            <a:endParaRPr lang="en-US" b="1" dirty="0">
              <a:solidFill>
                <a:srgbClr val="FAFBF9"/>
              </a:solidFill>
              <a:effectLst>
                <a:glow rad="228600">
                  <a:schemeClr val="accent4">
                    <a:satMod val="175000"/>
                    <a:alpha val="98000"/>
                  </a:schemeClr>
                </a:glow>
              </a:effectLst>
              <a:latin typeface="Arial" charset="0"/>
              <a:ea typeface="Geneva" charset="0"/>
            </a:endParaRPr>
          </a:p>
        </p:txBody>
      </p:sp>
      <p:sp>
        <p:nvSpPr>
          <p:cNvPr id="130050" name="Rectangle 3"/>
          <p:cNvSpPr>
            <a:spLocks noGrp="1" noChangeArrowheads="1"/>
          </p:cNvSpPr>
          <p:nvPr>
            <p:ph type="body" idx="1"/>
          </p:nvPr>
        </p:nvSpPr>
        <p:spPr>
          <a:xfrm>
            <a:off x="-16561" y="836712"/>
            <a:ext cx="7772400" cy="5943600"/>
          </a:xfrm>
        </p:spPr>
        <p:txBody>
          <a:bodyPr/>
          <a:lstStyle/>
          <a:p>
            <a:pPr marL="609600" indent="-609600" eaLnBrk="1" hangingPunct="1">
              <a:buClr>
                <a:srgbClr val="FAFBF9"/>
              </a:buClr>
            </a:pPr>
            <a:r>
              <a:rPr lang="en-US" b="1" dirty="0">
                <a:solidFill>
                  <a:srgbClr val="FAFBF9"/>
                </a:solidFill>
                <a:effectLst>
                  <a:glow rad="228600">
                    <a:schemeClr val="accent4">
                      <a:satMod val="175000"/>
                      <a:alpha val="98000"/>
                    </a:schemeClr>
                  </a:glow>
                </a:effectLst>
                <a:latin typeface="Arial" charset="0"/>
                <a:ea typeface="Geneva" charset="0"/>
              </a:rPr>
              <a:t>Common name – 12 times in OT</a:t>
            </a:r>
          </a:p>
          <a:p>
            <a:pPr marL="609600" indent="-609600" eaLnBrk="1" hangingPunct="1">
              <a:buClr>
                <a:srgbClr val="FAFBF9"/>
              </a:buClr>
            </a:pPr>
            <a:r>
              <a:rPr lang="en-US" b="1" dirty="0">
                <a:solidFill>
                  <a:srgbClr val="FAFBF9"/>
                </a:solidFill>
                <a:effectLst>
                  <a:glow rad="228600">
                    <a:schemeClr val="accent4">
                      <a:satMod val="175000"/>
                      <a:alpha val="98000"/>
                    </a:schemeClr>
                  </a:glow>
                </a:effectLst>
                <a:latin typeface="Arial" charset="0"/>
                <a:ea typeface="Geneva" charset="0"/>
              </a:rPr>
              <a:t>Different possibilities</a:t>
            </a:r>
          </a:p>
          <a:p>
            <a:pPr marL="1371600" lvl="2" indent="-457200" eaLnBrk="1" hangingPunct="1">
              <a:buClr>
                <a:srgbClr val="FAFBF9"/>
              </a:buClr>
              <a:buFontTx/>
              <a:buAutoNum type="arabicPeriod"/>
            </a:pPr>
            <a:r>
              <a:rPr lang="en-US" sz="2400" b="1" dirty="0">
                <a:solidFill>
                  <a:srgbClr val="FAFBF9"/>
                </a:solidFill>
                <a:effectLst>
                  <a:glow rad="228600">
                    <a:schemeClr val="accent4">
                      <a:satMod val="175000"/>
                      <a:alpha val="98000"/>
                    </a:schemeClr>
                  </a:glow>
                </a:effectLst>
                <a:latin typeface="Arial" charset="0"/>
                <a:ea typeface="ＭＳ Ｐゴシック" charset="0"/>
              </a:rPr>
              <a:t>Ahab</a:t>
            </a:r>
            <a:r>
              <a:rPr lang="fr-FR" altLang="ja-JP" sz="2400" b="1" dirty="0">
                <a:solidFill>
                  <a:srgbClr val="FAFBF9"/>
                </a:solidFill>
                <a:effectLst>
                  <a:glow rad="228600">
                    <a:schemeClr val="accent4">
                      <a:satMod val="175000"/>
                      <a:alpha val="98000"/>
                    </a:schemeClr>
                  </a:glow>
                </a:effectLst>
                <a:latin typeface="Arial" charset="0"/>
                <a:ea typeface="ＭＳ Ｐゴシック" charset="0"/>
              </a:rPr>
              <a:t>'</a:t>
            </a:r>
            <a:r>
              <a:rPr lang="en-US" sz="2400" b="1" dirty="0">
                <a:solidFill>
                  <a:srgbClr val="FAFBF9"/>
                </a:solidFill>
                <a:effectLst>
                  <a:glow rad="228600">
                    <a:schemeClr val="accent4">
                      <a:satMod val="175000"/>
                      <a:alpha val="98000"/>
                    </a:schemeClr>
                  </a:glow>
                </a:effectLst>
                <a:latin typeface="Arial" charset="0"/>
                <a:ea typeface="ＭＳ Ｐゴシック" charset="0"/>
              </a:rPr>
              <a:t>s servant who hid the prophets of God in a cave (1 Kings 18:3)</a:t>
            </a:r>
          </a:p>
          <a:p>
            <a:pPr marL="1371600" lvl="2" indent="-457200" eaLnBrk="1" hangingPunct="1">
              <a:buClr>
                <a:srgbClr val="FAFBF9"/>
              </a:buClr>
              <a:buFontTx/>
              <a:buAutoNum type="arabicPeriod"/>
            </a:pPr>
            <a:r>
              <a:rPr lang="en-US" sz="2400" b="1" dirty="0">
                <a:solidFill>
                  <a:srgbClr val="FAFBF9"/>
                </a:solidFill>
                <a:effectLst>
                  <a:glow rad="228600">
                    <a:schemeClr val="accent4">
                      <a:satMod val="175000"/>
                      <a:alpha val="98000"/>
                    </a:schemeClr>
                  </a:glow>
                </a:effectLst>
                <a:latin typeface="Arial" charset="0"/>
                <a:ea typeface="ＭＳ Ｐゴシック" charset="0"/>
              </a:rPr>
              <a:t>Jehoshaphat</a:t>
            </a:r>
            <a:r>
              <a:rPr lang="fr-FR" altLang="ja-JP" sz="2400" b="1" dirty="0">
                <a:solidFill>
                  <a:srgbClr val="FAFBF9"/>
                </a:solidFill>
                <a:effectLst>
                  <a:glow rad="228600">
                    <a:schemeClr val="accent4">
                      <a:satMod val="175000"/>
                      <a:alpha val="98000"/>
                    </a:schemeClr>
                  </a:glow>
                </a:effectLst>
                <a:latin typeface="Arial" charset="0"/>
                <a:ea typeface="ＭＳ Ｐゴシック" charset="0"/>
              </a:rPr>
              <a:t>'</a:t>
            </a:r>
            <a:r>
              <a:rPr lang="en-US" sz="2400" b="1" dirty="0">
                <a:solidFill>
                  <a:srgbClr val="FAFBF9"/>
                </a:solidFill>
                <a:effectLst>
                  <a:glow rad="228600">
                    <a:schemeClr val="accent4">
                      <a:satMod val="175000"/>
                      <a:alpha val="98000"/>
                    </a:schemeClr>
                  </a:glow>
                </a:effectLst>
                <a:latin typeface="Arial" charset="0"/>
                <a:ea typeface="ＭＳ Ｐゴシック" charset="0"/>
              </a:rPr>
              <a:t>s official sent by the king to teach the law in Judah (2 Chron. 17:7)</a:t>
            </a:r>
          </a:p>
          <a:p>
            <a:pPr marL="1371600" lvl="2" indent="-457200" eaLnBrk="1" hangingPunct="1">
              <a:buClr>
                <a:srgbClr val="FAFBF9"/>
              </a:buClr>
              <a:buFontTx/>
              <a:buAutoNum type="arabicPeriod"/>
            </a:pPr>
            <a:r>
              <a:rPr lang="en-US" sz="2400" b="1" dirty="0">
                <a:solidFill>
                  <a:srgbClr val="FAFBF9"/>
                </a:solidFill>
                <a:effectLst>
                  <a:glow rad="228600">
                    <a:schemeClr val="accent4">
                      <a:satMod val="175000"/>
                      <a:alpha val="98000"/>
                    </a:schemeClr>
                  </a:glow>
                </a:effectLst>
                <a:latin typeface="Arial" charset="0"/>
                <a:ea typeface="ＭＳ Ｐゴシック" charset="0"/>
              </a:rPr>
              <a:t>Josiah</a:t>
            </a:r>
            <a:r>
              <a:rPr lang="fr-FR" altLang="ja-JP" sz="2400" b="1" dirty="0">
                <a:solidFill>
                  <a:srgbClr val="FAFBF9"/>
                </a:solidFill>
                <a:effectLst>
                  <a:glow rad="228600">
                    <a:schemeClr val="accent4">
                      <a:satMod val="175000"/>
                      <a:alpha val="98000"/>
                    </a:schemeClr>
                  </a:glow>
                </a:effectLst>
                <a:latin typeface="Arial" charset="0"/>
                <a:ea typeface="ＭＳ Ｐゴシック" charset="0"/>
              </a:rPr>
              <a:t>'</a:t>
            </a:r>
            <a:r>
              <a:rPr lang="en-US" sz="2400" b="1" dirty="0">
                <a:solidFill>
                  <a:srgbClr val="FAFBF9"/>
                </a:solidFill>
                <a:effectLst>
                  <a:glow rad="228600">
                    <a:schemeClr val="accent4">
                      <a:satMod val="175000"/>
                      <a:alpha val="98000"/>
                    </a:schemeClr>
                  </a:glow>
                </a:effectLst>
                <a:latin typeface="Arial" charset="0"/>
                <a:ea typeface="ＭＳ Ｐゴシック" charset="0"/>
              </a:rPr>
              <a:t>s temple repair overseer who was a Levite (2 Chron. 34:12)</a:t>
            </a:r>
          </a:p>
          <a:p>
            <a:pPr marL="1371600" lvl="2" indent="-457200" eaLnBrk="1" hangingPunct="1">
              <a:buClr>
                <a:srgbClr val="FAFBF9"/>
              </a:buClr>
              <a:buFontTx/>
              <a:buAutoNum type="arabicPeriod"/>
            </a:pPr>
            <a:r>
              <a:rPr lang="en-US" sz="2400" b="1" dirty="0">
                <a:solidFill>
                  <a:srgbClr val="FAFBF9"/>
                </a:solidFill>
                <a:effectLst>
                  <a:glow rad="228600">
                    <a:schemeClr val="accent4">
                      <a:satMod val="175000"/>
                      <a:alpha val="98000"/>
                    </a:schemeClr>
                  </a:glow>
                </a:effectLst>
                <a:latin typeface="Arial" charset="0"/>
                <a:ea typeface="ＭＳ Ｐゴシック" charset="0"/>
              </a:rPr>
              <a:t>Ezra</a:t>
            </a:r>
            <a:r>
              <a:rPr lang="fr-FR" altLang="ja-JP" sz="2400" b="1" dirty="0">
                <a:solidFill>
                  <a:srgbClr val="FAFBF9"/>
                </a:solidFill>
                <a:effectLst>
                  <a:glow rad="228600">
                    <a:schemeClr val="accent4">
                      <a:satMod val="175000"/>
                      <a:alpha val="98000"/>
                    </a:schemeClr>
                  </a:glow>
                </a:effectLst>
                <a:latin typeface="Arial" charset="0"/>
                <a:ea typeface="ＭＳ Ｐゴシック" charset="0"/>
              </a:rPr>
              <a:t>'</a:t>
            </a:r>
            <a:r>
              <a:rPr lang="en-US" sz="2400" b="1" dirty="0">
                <a:solidFill>
                  <a:srgbClr val="FAFBF9"/>
                </a:solidFill>
                <a:effectLst>
                  <a:glow rad="228600">
                    <a:schemeClr val="accent4">
                      <a:satMod val="175000"/>
                      <a:alpha val="98000"/>
                    </a:schemeClr>
                  </a:glow>
                </a:effectLst>
                <a:latin typeface="Arial" charset="0"/>
                <a:ea typeface="ＭＳ Ｐゴシック" charset="0"/>
              </a:rPr>
              <a:t>s leader who returned from the Exile (Ezra 8:9)</a:t>
            </a:r>
          </a:p>
          <a:p>
            <a:pPr marL="1371600" lvl="2" indent="-457200" eaLnBrk="1" hangingPunct="1">
              <a:buClr>
                <a:srgbClr val="FAFBF9"/>
              </a:buClr>
              <a:buFontTx/>
              <a:buAutoNum type="arabicPeriod"/>
            </a:pPr>
            <a:r>
              <a:rPr lang="en-US" sz="2400" b="1" dirty="0">
                <a:solidFill>
                  <a:srgbClr val="FAFBF9"/>
                </a:solidFill>
                <a:effectLst>
                  <a:glow rad="228600">
                    <a:schemeClr val="accent4">
                      <a:satMod val="175000"/>
                      <a:alpha val="98000"/>
                    </a:schemeClr>
                  </a:glow>
                </a:effectLst>
                <a:latin typeface="Arial" charset="0"/>
                <a:ea typeface="ＭＳ Ｐゴシック" charset="0"/>
              </a:rPr>
              <a:t>A priest involved in the revival of Nehemiah</a:t>
            </a:r>
            <a:r>
              <a:rPr lang="fr-FR" altLang="ja-JP" sz="2400" b="1" dirty="0">
                <a:solidFill>
                  <a:srgbClr val="FAFBF9"/>
                </a:solidFill>
                <a:effectLst>
                  <a:glow rad="228600">
                    <a:schemeClr val="accent4">
                      <a:satMod val="175000"/>
                      <a:alpha val="98000"/>
                    </a:schemeClr>
                  </a:glow>
                </a:effectLst>
                <a:latin typeface="Arial" charset="0"/>
                <a:ea typeface="ＭＳ Ｐゴシック" charset="0"/>
              </a:rPr>
              <a:t>'</a:t>
            </a:r>
            <a:r>
              <a:rPr lang="en-US" sz="2400" b="1" dirty="0">
                <a:solidFill>
                  <a:srgbClr val="FAFBF9"/>
                </a:solidFill>
                <a:effectLst>
                  <a:glow rad="228600">
                    <a:schemeClr val="accent4">
                      <a:satMod val="175000"/>
                      <a:alpha val="98000"/>
                    </a:schemeClr>
                  </a:glow>
                </a:effectLst>
                <a:latin typeface="Arial" charset="0"/>
                <a:ea typeface="ＭＳ Ｐゴシック" charset="0"/>
              </a:rPr>
              <a:t>s time (Neh. 10:5)</a:t>
            </a:r>
            <a:endParaRPr lang="en-US" b="1" dirty="0">
              <a:solidFill>
                <a:srgbClr val="FAFBF9"/>
              </a:solidFill>
              <a:effectLst>
                <a:glow rad="228600">
                  <a:schemeClr val="accent4">
                    <a:satMod val="175000"/>
                    <a:alpha val="98000"/>
                  </a:schemeClr>
                </a:glow>
              </a:effectLst>
              <a:latin typeface="Arial" charset="0"/>
              <a:ea typeface="ＭＳ Ｐゴシック" charset="0"/>
            </a:endParaRPr>
          </a:p>
          <a:p>
            <a:pPr marL="609600" indent="-609600" eaLnBrk="1" hangingPunct="1">
              <a:buClr>
                <a:srgbClr val="FAFBF9"/>
              </a:buClr>
            </a:pPr>
            <a:r>
              <a:rPr lang="en-US" b="1" dirty="0">
                <a:solidFill>
                  <a:srgbClr val="FAFBF9"/>
                </a:solidFill>
                <a:effectLst>
                  <a:glow rad="228600">
                    <a:schemeClr val="accent4">
                      <a:satMod val="175000"/>
                      <a:alpha val="98000"/>
                    </a:schemeClr>
                  </a:glow>
                </a:effectLst>
                <a:latin typeface="Arial" charset="0"/>
                <a:ea typeface="Geneva" charset="0"/>
              </a:rPr>
              <a:t>Most probably option 1 – Identified by Talmud and followed by Jerome </a:t>
            </a:r>
          </a:p>
        </p:txBody>
      </p:sp>
      <p:sp>
        <p:nvSpPr>
          <p:cNvPr id="130051" name="AutoShape 5">
            <a:hlinkClick r:id="rId4"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solidFill>
                <a:srgbClr val="FAFBF9"/>
              </a:solidFill>
              <a:effectLst>
                <a:glow rad="228600">
                  <a:schemeClr val="accent4">
                    <a:satMod val="175000"/>
                    <a:alpha val="98000"/>
                  </a:schemeClr>
                </a:glow>
              </a:effectLst>
              <a:latin typeface="Arial" charset="0"/>
              <a:cs typeface="Arial" charset="0"/>
            </a:endParaRPr>
          </a:p>
        </p:txBody>
      </p:sp>
      <p:sp>
        <p:nvSpPr>
          <p:cNvPr id="130052" name="Text Box 6"/>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AFBF9"/>
                </a:solidFill>
                <a:effectLst>
                  <a:glow rad="228600">
                    <a:schemeClr val="accent4">
                      <a:satMod val="175000"/>
                      <a:alpha val="98000"/>
                    </a:schemeClr>
                  </a:glow>
                </a:effectLst>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sson 152: Amos and Obadiah">
            <a:extLst>
              <a:ext uri="{FF2B5EF4-FFF2-40B4-BE49-F238E27FC236}">
                <a16:creationId xmlns:a16="http://schemas.microsoft.com/office/drawing/2014/main" id="{66001110-85AC-F779-C092-D26A184B5B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6412"/>
          <a:stretch/>
        </p:blipFill>
        <p:spPr bwMode="auto">
          <a:xfrm>
            <a:off x="-36512" y="0"/>
            <a:ext cx="9180512" cy="6861996"/>
          </a:xfrm>
          <a:prstGeom prst="rect">
            <a:avLst/>
          </a:prstGeom>
          <a:noFill/>
          <a:extLst>
            <a:ext uri="{909E8E84-426E-40DD-AFC4-6F175D3DCCD1}">
              <a14:hiddenFill xmlns:a14="http://schemas.microsoft.com/office/drawing/2010/main">
                <a:solidFill>
                  <a:srgbClr val="FFFFFF"/>
                </a:solidFill>
              </a14:hiddenFill>
            </a:ext>
          </a:extLst>
        </p:spPr>
      </p:pic>
      <p:sp>
        <p:nvSpPr>
          <p:cNvPr id="132097" name="Rectangle 2"/>
          <p:cNvSpPr>
            <a:spLocks noGrp="1" noChangeArrowheads="1"/>
          </p:cNvSpPr>
          <p:nvPr>
            <p:ph type="title"/>
          </p:nvPr>
        </p:nvSpPr>
        <p:spPr>
          <a:xfrm>
            <a:off x="685800" y="0"/>
            <a:ext cx="7772400" cy="1143000"/>
          </a:xfrm>
          <a:effectLst>
            <a:glow rad="228600">
              <a:schemeClr val="accent4">
                <a:satMod val="175000"/>
                <a:alpha val="40000"/>
              </a:schemeClr>
            </a:glow>
          </a:effectLst>
        </p:spPr>
        <p:txBody>
          <a:bodyPr/>
          <a:lstStyle/>
          <a:p>
            <a:pPr eaLnBrk="1" hangingPunct="1"/>
            <a:r>
              <a:rPr lang="en-US" b="1">
                <a:solidFill>
                  <a:srgbClr val="FAFBF9"/>
                </a:solidFill>
                <a:effectLst>
                  <a:glow rad="228600">
                    <a:schemeClr val="accent4">
                      <a:satMod val="175000"/>
                      <a:alpha val="86000"/>
                    </a:schemeClr>
                  </a:glow>
                </a:effectLst>
                <a:latin typeface="Arial" charset="0"/>
                <a:ea typeface="Geneva" charset="0"/>
              </a:rPr>
              <a:t>Internal Evidence</a:t>
            </a:r>
          </a:p>
        </p:txBody>
      </p:sp>
      <p:sp>
        <p:nvSpPr>
          <p:cNvPr id="132098" name="Rectangle 3"/>
          <p:cNvSpPr>
            <a:spLocks noGrp="1" noChangeArrowheads="1"/>
          </p:cNvSpPr>
          <p:nvPr>
            <p:ph type="body" idx="1"/>
          </p:nvPr>
        </p:nvSpPr>
        <p:spPr>
          <a:xfrm>
            <a:off x="395288" y="1828800"/>
            <a:ext cx="8353425" cy="3760788"/>
          </a:xfrm>
          <a:effectLst>
            <a:glow rad="228600">
              <a:schemeClr val="accent4">
                <a:satMod val="175000"/>
                <a:alpha val="40000"/>
              </a:schemeClr>
            </a:glow>
          </a:effectLst>
        </p:spPr>
        <p:txBody>
          <a:bodyPr/>
          <a:lstStyle/>
          <a:p>
            <a:pPr eaLnBrk="1" hangingPunct="1">
              <a:buClr>
                <a:srgbClr val="FAFBF9"/>
              </a:buClr>
            </a:pPr>
            <a:r>
              <a:rPr lang="en-US" sz="3200" b="1" dirty="0">
                <a:solidFill>
                  <a:srgbClr val="FAFBF9"/>
                </a:solidFill>
                <a:effectLst>
                  <a:glow rad="228600">
                    <a:schemeClr val="accent4">
                      <a:satMod val="175000"/>
                      <a:alpha val="86000"/>
                    </a:schemeClr>
                  </a:glow>
                </a:effectLst>
                <a:latin typeface="Arial" charset="0"/>
                <a:ea typeface="Geneva" charset="0"/>
              </a:rPr>
              <a:t>No evidence for the exact author – </a:t>
            </a:r>
            <a:r>
              <a:rPr lang="en-US" altLang="ja-JP" sz="3200" b="1" dirty="0">
                <a:solidFill>
                  <a:srgbClr val="FAFBF9"/>
                </a:solidFill>
                <a:effectLst>
                  <a:glow rad="228600">
                    <a:schemeClr val="accent4">
                      <a:satMod val="175000"/>
                      <a:alpha val="86000"/>
                    </a:schemeClr>
                  </a:glow>
                </a:effectLst>
                <a:latin typeface="Arial" charset="0"/>
                <a:ea typeface="Geneva" charset="0"/>
              </a:rPr>
              <a:t>"</a:t>
            </a:r>
            <a:r>
              <a:rPr lang="en-US" sz="3200" b="1" dirty="0">
                <a:solidFill>
                  <a:srgbClr val="FAFBF9"/>
                </a:solidFill>
                <a:effectLst>
                  <a:glow rad="228600">
                    <a:schemeClr val="accent4">
                      <a:satMod val="175000"/>
                      <a:alpha val="86000"/>
                    </a:schemeClr>
                  </a:glow>
                </a:effectLst>
                <a:latin typeface="Arial" charset="0"/>
                <a:ea typeface="Geneva" charset="0"/>
              </a:rPr>
              <a:t>The vision of Obadiah</a:t>
            </a:r>
            <a:r>
              <a:rPr lang="en-US" altLang="ja-JP" sz="3200" b="1" dirty="0">
                <a:solidFill>
                  <a:srgbClr val="FAFBF9"/>
                </a:solidFill>
                <a:effectLst>
                  <a:glow rad="228600">
                    <a:schemeClr val="accent4">
                      <a:satMod val="175000"/>
                      <a:alpha val="86000"/>
                    </a:schemeClr>
                  </a:glow>
                </a:effectLst>
                <a:latin typeface="Arial" charset="0"/>
                <a:ea typeface="Geneva" charset="0"/>
              </a:rPr>
              <a:t>"</a:t>
            </a:r>
            <a:r>
              <a:rPr lang="en-US" sz="3200" b="1" dirty="0">
                <a:solidFill>
                  <a:srgbClr val="FAFBF9"/>
                </a:solidFill>
                <a:effectLst>
                  <a:glow rad="228600">
                    <a:schemeClr val="accent4">
                      <a:satMod val="175000"/>
                      <a:alpha val="86000"/>
                    </a:schemeClr>
                  </a:glow>
                </a:effectLst>
                <a:latin typeface="Arial" charset="0"/>
                <a:ea typeface="Geneva" charset="0"/>
              </a:rPr>
              <a:t> (1:1a) - NOT clear</a:t>
            </a:r>
          </a:p>
          <a:p>
            <a:pPr eaLnBrk="1" hangingPunct="1">
              <a:buClr>
                <a:srgbClr val="FAFBF9"/>
              </a:buClr>
            </a:pPr>
            <a:r>
              <a:rPr lang="en-US" sz="3200" b="1" dirty="0">
                <a:solidFill>
                  <a:srgbClr val="FAFBF9"/>
                </a:solidFill>
                <a:effectLst>
                  <a:glow rad="228600">
                    <a:schemeClr val="accent4">
                      <a:satMod val="175000"/>
                      <a:alpha val="86000"/>
                    </a:schemeClr>
                  </a:glow>
                </a:effectLst>
                <a:latin typeface="Arial" charset="0"/>
                <a:ea typeface="Geneva" charset="0"/>
              </a:rPr>
              <a:t>No mention of his father</a:t>
            </a:r>
            <a:r>
              <a:rPr lang="fr-FR" altLang="ja-JP" sz="3200" b="1" dirty="0">
                <a:solidFill>
                  <a:srgbClr val="FAFBF9"/>
                </a:solidFill>
                <a:effectLst>
                  <a:glow rad="228600">
                    <a:schemeClr val="accent4">
                      <a:satMod val="175000"/>
                      <a:alpha val="86000"/>
                    </a:schemeClr>
                  </a:glow>
                </a:effectLst>
                <a:latin typeface="Arial" charset="0"/>
                <a:ea typeface="Geneva" charset="0"/>
              </a:rPr>
              <a:t>'</a:t>
            </a:r>
            <a:r>
              <a:rPr lang="en-US" sz="3200" b="1" dirty="0">
                <a:solidFill>
                  <a:srgbClr val="FAFBF9"/>
                </a:solidFill>
                <a:effectLst>
                  <a:glow rad="228600">
                    <a:schemeClr val="accent4">
                      <a:satMod val="175000"/>
                      <a:alpha val="86000"/>
                    </a:schemeClr>
                  </a:glow>
                </a:effectLst>
                <a:latin typeface="Arial" charset="0"/>
                <a:ea typeface="Geneva" charset="0"/>
              </a:rPr>
              <a:t>s name, home region, or the reign of a king</a:t>
            </a:r>
          </a:p>
          <a:p>
            <a:pPr eaLnBrk="1" hangingPunct="1">
              <a:buClr>
                <a:srgbClr val="FAFBF9"/>
              </a:buClr>
            </a:pPr>
            <a:r>
              <a:rPr lang="en-US" sz="3200" b="1" dirty="0">
                <a:solidFill>
                  <a:srgbClr val="FAFBF9"/>
                </a:solidFill>
                <a:effectLst>
                  <a:glow rad="228600">
                    <a:schemeClr val="accent4">
                      <a:satMod val="175000"/>
                      <a:alpha val="86000"/>
                    </a:schemeClr>
                  </a:glow>
                </a:effectLst>
                <a:latin typeface="Arial" charset="0"/>
                <a:ea typeface="Geneva" charset="0"/>
              </a:rPr>
              <a:t>Probably lived in the southern kingdom</a:t>
            </a:r>
          </a:p>
          <a:p>
            <a:pPr eaLnBrk="1" hangingPunct="1">
              <a:buClr>
                <a:srgbClr val="FAFBF9"/>
              </a:buClr>
            </a:pPr>
            <a:r>
              <a:rPr lang="en-US" sz="3200" b="1" dirty="0">
                <a:solidFill>
                  <a:srgbClr val="FAFBF9"/>
                </a:solidFill>
                <a:effectLst>
                  <a:glow rad="228600">
                    <a:schemeClr val="accent4">
                      <a:satMod val="175000"/>
                      <a:alpha val="86000"/>
                    </a:schemeClr>
                  </a:glow>
                </a:effectLst>
                <a:latin typeface="Arial" charset="0"/>
                <a:ea typeface="Geneva" charset="0"/>
              </a:rPr>
              <a:t>Probably not from a royal or priestly line</a:t>
            </a:r>
          </a:p>
        </p:txBody>
      </p:sp>
      <p:sp>
        <p:nvSpPr>
          <p:cNvPr id="132099" name="AutoShape 5">
            <a:hlinkClick r:id="rId4"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p:spPr>
        <p:txBody>
          <a:bodyPr wrap="none" anchor="ctr"/>
          <a:lstStyle/>
          <a:p>
            <a:endParaRPr lang="en-US">
              <a:solidFill>
                <a:srgbClr val="FAFBF9"/>
              </a:solidFill>
              <a:latin typeface="Arial" charset="0"/>
              <a:cs typeface="Arial" charset="0"/>
            </a:endParaRPr>
          </a:p>
        </p:txBody>
      </p:sp>
      <p:sp>
        <p:nvSpPr>
          <p:cNvPr id="132100" name="Text Box 6"/>
          <p:cNvSpPr txBox="1">
            <a:spLocks noChangeArrowheads="1"/>
          </p:cNvSpPr>
          <p:nvPr/>
        </p:nvSpPr>
        <p:spPr bwMode="auto">
          <a:xfrm>
            <a:off x="8426450" y="76200"/>
            <a:ext cx="698500" cy="461963"/>
          </a:xfrm>
          <a:prstGeom prst="rect">
            <a:avLst/>
          </a:prstGeom>
          <a:noFill/>
          <a:ln>
            <a:noFill/>
          </a:ln>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AFBF9"/>
                </a:solidFill>
                <a:effectLst>
                  <a:glow rad="228600">
                    <a:schemeClr val="accent4">
                      <a:satMod val="175000"/>
                      <a:alpha val="86000"/>
                    </a:schemeClr>
                  </a:glow>
                </a:effectLst>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762000" y="228600"/>
            <a:ext cx="7772400" cy="1143000"/>
          </a:xfrm>
        </p:spPr>
        <p:txBody>
          <a:bodyPr/>
          <a:lstStyle/>
          <a:p>
            <a:pPr eaLnBrk="1" hangingPunct="1"/>
            <a:r>
              <a:rPr lang="en-US" b="1">
                <a:solidFill>
                  <a:srgbClr val="996633"/>
                </a:solidFill>
                <a:latin typeface="Arial" charset="0"/>
                <a:ea typeface="Geneva" charset="0"/>
              </a:rPr>
              <a:t>Audience</a:t>
            </a:r>
          </a:p>
        </p:txBody>
      </p:sp>
      <p:sp>
        <p:nvSpPr>
          <p:cNvPr id="134146" name="Rectangle 3"/>
          <p:cNvSpPr>
            <a:spLocks noGrp="1" noChangeArrowheads="1"/>
          </p:cNvSpPr>
          <p:nvPr>
            <p:ph type="body" idx="1"/>
          </p:nvPr>
        </p:nvSpPr>
        <p:spPr>
          <a:xfrm>
            <a:off x="611188" y="1772915"/>
            <a:ext cx="6625108" cy="4104357"/>
          </a:xfrm>
        </p:spPr>
        <p:txBody>
          <a:bodyPr/>
          <a:lstStyle/>
          <a:p>
            <a:pPr eaLnBrk="1" hangingPunct="1"/>
            <a:r>
              <a:rPr lang="en-US" sz="3200" b="1" dirty="0">
                <a:solidFill>
                  <a:srgbClr val="FF3300"/>
                </a:solidFill>
                <a:latin typeface="Arial" charset="0"/>
                <a:ea typeface="Geneva" charset="0"/>
              </a:rPr>
              <a:t>Originally delivered to the southern kingdom and not to Edom itself.</a:t>
            </a:r>
          </a:p>
          <a:p>
            <a:pPr lvl="1" eaLnBrk="1" hangingPunct="1"/>
            <a:r>
              <a:rPr lang="en-US" sz="2800" b="1" dirty="0">
                <a:latin typeface="Arial" charset="0"/>
                <a:ea typeface="Geneva" charset="0"/>
              </a:rPr>
              <a:t>Because of the mention of the Jerusalem (vv. 11, 20; </a:t>
            </a:r>
            <a:r>
              <a:rPr lang="en-US" altLang="ja-JP" sz="2800" b="1" dirty="0">
                <a:latin typeface="Arial" charset="0"/>
                <a:ea typeface="Geneva" charset="0"/>
              </a:rPr>
              <a:t>"</a:t>
            </a:r>
            <a:r>
              <a:rPr lang="en-US" sz="2800" b="1" dirty="0">
                <a:latin typeface="Arial" charset="0"/>
                <a:ea typeface="Geneva" charset="0"/>
              </a:rPr>
              <a:t>Mt. Zion</a:t>
            </a:r>
            <a:r>
              <a:rPr lang="en-US" altLang="ja-JP" sz="2800" b="1" dirty="0">
                <a:latin typeface="Arial" charset="0"/>
                <a:ea typeface="Geneva" charset="0"/>
              </a:rPr>
              <a:t>"</a:t>
            </a:r>
            <a:r>
              <a:rPr lang="en-US" sz="2800" b="1" dirty="0">
                <a:latin typeface="Arial" charset="0"/>
                <a:ea typeface="Geneva" charset="0"/>
              </a:rPr>
              <a:t> in vv. 17, 21) and Judah (v. 12; </a:t>
            </a:r>
            <a:r>
              <a:rPr lang="en-US" altLang="ja-JP" sz="2800" b="1" dirty="0">
                <a:latin typeface="Arial" charset="0"/>
                <a:ea typeface="Geneva" charset="0"/>
              </a:rPr>
              <a:t>"</a:t>
            </a:r>
            <a:r>
              <a:rPr lang="en-US" sz="2800" b="1" dirty="0">
                <a:latin typeface="Arial" charset="0"/>
                <a:ea typeface="Geneva" charset="0"/>
              </a:rPr>
              <a:t>Jacob</a:t>
            </a:r>
            <a:r>
              <a:rPr lang="en-US" altLang="ja-JP" sz="2800" b="1" dirty="0">
                <a:latin typeface="Arial" charset="0"/>
                <a:ea typeface="Geneva" charset="0"/>
              </a:rPr>
              <a:t>"</a:t>
            </a:r>
            <a:r>
              <a:rPr lang="en-US" sz="2800" b="1" dirty="0">
                <a:latin typeface="Arial" charset="0"/>
                <a:ea typeface="Geneva" charset="0"/>
              </a:rPr>
              <a:t> in vv. 17-18)</a:t>
            </a:r>
          </a:p>
        </p:txBody>
      </p:sp>
      <p:sp>
        <p:nvSpPr>
          <p:cNvPr id="134148"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latin typeface="Arial" charset="0"/>
              <a:cs typeface="Arial" charset="0"/>
            </a:endParaRPr>
          </a:p>
        </p:txBody>
      </p:sp>
      <p:sp>
        <p:nvSpPr>
          <p:cNvPr id="134149" name="Text Box 9"/>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595</a:t>
            </a:r>
          </a:p>
        </p:txBody>
      </p:sp>
    </p:spTree>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a:xfrm>
            <a:off x="685800" y="304800"/>
            <a:ext cx="7772400" cy="1143000"/>
          </a:xfrm>
        </p:spPr>
        <p:txBody>
          <a:bodyPr/>
          <a:lstStyle/>
          <a:p>
            <a:pPr eaLnBrk="1" hangingPunct="1"/>
            <a:r>
              <a:rPr lang="en-US" b="1">
                <a:solidFill>
                  <a:srgbClr val="996633"/>
                </a:solidFill>
                <a:latin typeface="Arial" charset="0"/>
                <a:ea typeface="Geneva" charset="0"/>
                <a:cs typeface="Geneva" charset="0"/>
              </a:rPr>
              <a:t>Issues</a:t>
            </a:r>
          </a:p>
        </p:txBody>
      </p:sp>
      <p:sp>
        <p:nvSpPr>
          <p:cNvPr id="31747" name="Rectangle 3"/>
          <p:cNvSpPr>
            <a:spLocks noGrp="1" noChangeArrowheads="1"/>
          </p:cNvSpPr>
          <p:nvPr>
            <p:ph type="body" idx="1"/>
          </p:nvPr>
        </p:nvSpPr>
        <p:spPr>
          <a:xfrm>
            <a:off x="685800" y="1752600"/>
            <a:ext cx="7054850" cy="4114800"/>
          </a:xfrm>
        </p:spPr>
        <p:txBody>
          <a:bodyPr/>
          <a:lstStyle/>
          <a:p>
            <a:pPr eaLnBrk="1" hangingPunct="1"/>
            <a:r>
              <a:rPr lang="en-US" sz="3200" b="1">
                <a:latin typeface="Arial" charset="0"/>
                <a:ea typeface="Geneva" charset="0"/>
                <a:cs typeface="Times New Roman" charset="0"/>
              </a:rPr>
              <a:t>If the Book of Obadiah is inspired Scripture, then why is it not quoted in the NT? </a:t>
            </a:r>
          </a:p>
          <a:p>
            <a:pPr eaLnBrk="1" hangingPunct="1"/>
            <a:endParaRPr lang="en-US" sz="3200" b="1">
              <a:latin typeface="Arial" charset="0"/>
              <a:ea typeface="Geneva" charset="0"/>
              <a:cs typeface="Times New Roman" charset="0"/>
            </a:endParaRPr>
          </a:p>
          <a:p>
            <a:pPr eaLnBrk="1" hangingPunct="1"/>
            <a:r>
              <a:rPr lang="en-US" sz="3200" b="1">
                <a:solidFill>
                  <a:srgbClr val="FF3300"/>
                </a:solidFill>
                <a:latin typeface="Arial" charset="0"/>
                <a:ea typeface="Geneva" charset="0"/>
                <a:cs typeface="Times New Roman" charset="0"/>
              </a:rPr>
              <a:t>Is the prophecy of Obadiah simply an expression of Jewish nationalism?</a:t>
            </a:r>
            <a:r>
              <a:rPr lang="en-US" sz="3200" b="1">
                <a:latin typeface="Arial" charset="0"/>
                <a:ea typeface="Geneva" charset="0"/>
                <a:cs typeface="Times New Roman" charset="0"/>
              </a:rPr>
              <a:t> </a:t>
            </a:r>
          </a:p>
        </p:txBody>
      </p:sp>
      <p:sp>
        <p:nvSpPr>
          <p:cNvPr id="31748" name="Oval 4"/>
          <p:cNvSpPr>
            <a:spLocks noChangeArrowheads="1"/>
          </p:cNvSpPr>
          <p:nvPr/>
        </p:nvSpPr>
        <p:spPr bwMode="auto">
          <a:xfrm>
            <a:off x="5486400" y="228600"/>
            <a:ext cx="1905000" cy="1295400"/>
          </a:xfrm>
          <a:prstGeom prst="ellipse">
            <a:avLst/>
          </a:prstGeom>
          <a:solidFill>
            <a:schemeClr val="accent1"/>
          </a:solidFill>
          <a:ln w="9525">
            <a:solidFill>
              <a:schemeClr val="tx1"/>
            </a:solidFill>
            <a:round/>
            <a:headEnd/>
            <a:tailEnd/>
          </a:ln>
        </p:spPr>
        <p:txBody>
          <a:bodyPr wrap="none" anchor="ctr"/>
          <a:lstStyle/>
          <a:p>
            <a:pPr algn="ctr"/>
            <a:r>
              <a:rPr lang="en-US" sz="9600" b="1">
                <a:solidFill>
                  <a:srgbClr val="FF3300"/>
                </a:solidFill>
              </a:rPr>
              <a:t>?</a:t>
            </a:r>
          </a:p>
        </p:txBody>
      </p:sp>
      <p:sp>
        <p:nvSpPr>
          <p:cNvPr id="138244"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38245" name="AutoShape 7">
            <a:hlinkClick r:id="rId4" action="ppaction://hlinksldjump" highlightClick="1"/>
          </p:cNvPr>
          <p:cNvSpPr>
            <a:spLocks noChangeArrowheads="1"/>
          </p:cNvSpPr>
          <p:nvPr/>
        </p:nvSpPr>
        <p:spPr bwMode="auto">
          <a:xfrm>
            <a:off x="914400" y="3810000"/>
            <a:ext cx="7162800" cy="1676400"/>
          </a:xfrm>
          <a:prstGeom prst="actionButtonBlank">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0" fill="hold"/>
                                        <p:tgtEl>
                                          <p:spTgt spid="31748">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17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988840"/>
            <a:ext cx="5184576" cy="1944216"/>
          </a:xfrm>
          <a:prstGeom prst="ellipse">
            <a:avLst/>
          </a:prstGeom>
          <a:solidFill>
            <a:schemeClr val="bg2"/>
          </a:solidFill>
          <a:ln w="9525">
            <a:solidFill>
              <a:schemeClr val="tx1"/>
            </a:solidFill>
            <a:round/>
            <a:headEnd/>
            <a:tailEnd/>
          </a:ln>
        </p:spPr>
        <p:txBody>
          <a:bodyPr wrap="none" anchor="ctr"/>
          <a:lstStyle/>
          <a:p>
            <a:pPr algn="ctr"/>
            <a:endParaRPr lang="en-US" sz="4400" b="1">
              <a:solidFill>
                <a:srgbClr val="DACA9C"/>
              </a:solidFill>
            </a:endParaRPr>
          </a:p>
        </p:txBody>
      </p:sp>
      <p:sp>
        <p:nvSpPr>
          <p:cNvPr id="104450" name="Rectangle 6"/>
          <p:cNvSpPr>
            <a:spLocks noChangeArrowheads="1"/>
          </p:cNvSpPr>
          <p:nvPr/>
        </p:nvSpPr>
        <p:spPr bwMode="auto">
          <a:xfrm>
            <a:off x="0" y="620688"/>
            <a:ext cx="6660232" cy="1200329"/>
          </a:xfrm>
          <a:prstGeom prst="rect">
            <a:avLst/>
          </a:prstGeom>
          <a:noFill/>
          <a:ln>
            <a:noFill/>
          </a:ln>
        </p:spPr>
        <p:txBody>
          <a:bodyPr wrap="square">
            <a:spAutoFit/>
          </a:bodyPr>
          <a:lstStyle/>
          <a:p>
            <a:pPr algn="ctr"/>
            <a:r>
              <a:rPr lang="en-US" sz="7200" b="1" dirty="0">
                <a:solidFill>
                  <a:srgbClr val="463634"/>
                </a:solidFill>
              </a:rPr>
              <a:t>BE HUMBLE</a:t>
            </a:r>
          </a:p>
        </p:txBody>
      </p:sp>
      <p:sp>
        <p:nvSpPr>
          <p:cNvPr id="104452" name="Rectangle 9"/>
          <p:cNvSpPr>
            <a:spLocks noGrp="1" noChangeArrowheads="1"/>
          </p:cNvSpPr>
          <p:nvPr>
            <p:ph type="ctrTitle"/>
          </p:nvPr>
        </p:nvSpPr>
        <p:spPr>
          <a:xfrm>
            <a:off x="500114" y="2488250"/>
            <a:ext cx="4543371" cy="940750"/>
          </a:xfrm>
          <a:noFill/>
          <a:ln cap="flat">
            <a:noFill/>
            <a:miter lim="800000"/>
            <a:headEnd/>
            <a:tailEnd/>
          </a:ln>
        </p:spPr>
        <p:txBody>
          <a:bodyPr wrap="none"/>
          <a:lstStyle/>
          <a:p>
            <a:pPr eaLnBrk="1" hangingPunct="1"/>
            <a:r>
              <a:rPr lang="en-US" sz="6000" b="1" i="0" dirty="0">
                <a:solidFill>
                  <a:schemeClr val="accent2">
                    <a:lumMod val="20000"/>
                    <a:lumOff val="80000"/>
                  </a:schemeClr>
                </a:solidFill>
                <a:latin typeface="Arial" charset="0"/>
                <a:ea typeface="Geneva" charset="0"/>
                <a:cs typeface="Geneva" charset="0"/>
              </a:rPr>
              <a:t>OBADIAH</a:t>
            </a: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Singapore Bible College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201734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As universal King, God will judge Edom and all nations who oppose His nation. </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6" name="Rectangle 2">
            <a:extLst>
              <a:ext uri="{FF2B5EF4-FFF2-40B4-BE49-F238E27FC236}">
                <a16:creationId xmlns:a16="http://schemas.microsoft.com/office/drawing/2014/main" id="{0BD7415B-5E7D-3344-8A1F-455DDA61D54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264065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all hate pride.</a:t>
            </a: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Yet we all struggle with it.</a:t>
            </a:r>
          </a:p>
        </p:txBody>
      </p:sp>
    </p:spTree>
    <p:extLst>
      <p:ext uri="{BB962C8B-B14F-4D97-AF65-F5344CB8AC3E}">
        <p14:creationId xmlns:p14="http://schemas.microsoft.com/office/powerpoint/2010/main" val="34828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 you think we all struggle with</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215798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099587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000">
              <a:solidFill>
                <a:srgbClr val="000000"/>
              </a:solidFill>
              <a:latin typeface="Arial"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4000" b="1" i="1">
                <a:solidFill>
                  <a:srgbClr val="FFFF00"/>
                </a:solidFill>
                <a:latin typeface="Arial"/>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800" b="1" dirty="0">
                <a:solidFill>
                  <a:srgbClr val="FFFF00"/>
                </a:solidFill>
                <a:latin typeface="Arial"/>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History (12)</a:t>
            </a:r>
            <a:endParaRPr lang="en-US" sz="4000" b="1" i="1">
              <a:solidFill>
                <a:srgbClr val="FFFF00"/>
              </a:solidFill>
              <a:latin typeface="Arial"/>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spcBef>
                <a:spcPct val="20000"/>
              </a:spcBef>
              <a:defRPr/>
            </a:pPr>
            <a:r>
              <a:rPr lang="en-US" sz="4000" b="1" i="1">
                <a:solidFill>
                  <a:srgbClr val="FFFF00"/>
                </a:solidFill>
                <a:latin typeface="Arial"/>
                <a:cs typeface="Arial"/>
              </a:rPr>
              <a:t>Major  5  Minor  12</a:t>
            </a:r>
            <a:endParaRPr lang="en-US" sz="4000">
              <a:solidFill>
                <a:srgbClr val="FFFF00"/>
              </a:solidFill>
              <a:latin typeface="Arial"/>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Poetry (5)</a:t>
            </a:r>
            <a:endParaRPr lang="en-US" sz="4000" b="1" i="1">
              <a:solidFill>
                <a:srgbClr val="FFFF00"/>
              </a:solidFill>
              <a:latin typeface="Arial"/>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Prophecy (17)</a:t>
            </a:r>
            <a:endParaRPr lang="en-US" sz="4000" b="1" i="1">
              <a:solidFill>
                <a:srgbClr val="FFFF00"/>
              </a:solidFill>
              <a:latin typeface="Arial"/>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4000" b="1">
                <a:solidFill>
                  <a:srgbClr val="FFFF00"/>
                </a:solidFill>
                <a:latin typeface="Arial"/>
                <a:cs typeface="Arial"/>
              </a:rPr>
              <a:t>Law (5)</a:t>
            </a:r>
            <a:endParaRPr lang="en-US" sz="4000" b="1" i="1">
              <a:solidFill>
                <a:srgbClr val="FFFF00"/>
              </a:solidFill>
              <a:latin typeface="Arial"/>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extLst>
      <p:ext uri="{BB962C8B-B14F-4D97-AF65-F5344CB8AC3E}">
        <p14:creationId xmlns:p14="http://schemas.microsoft.com/office/powerpoint/2010/main" val="2691174551"/>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254000">
                    <a:srgbClr val="000000"/>
                  </a:glow>
                </a:effectLst>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i="1" dirty="0">
                <a:solidFill>
                  <a:srgbClr val="FFFFFF"/>
                </a:solidFill>
                <a:effectLst>
                  <a:glow rad="254000">
                    <a:srgbClr val="000000"/>
                  </a:glow>
                </a:effectLst>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3058306200"/>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i="1" dirty="0">
                <a:effectLst>
                  <a:glow rad="127000">
                    <a:schemeClr val="tx1"/>
                  </a:glow>
                </a:effectLst>
                <a:latin typeface="Arial" charset="0"/>
                <a:ea typeface="ＭＳ Ｐゴシック" charset="0"/>
                <a:cs typeface="ＭＳ Ｐゴシック" charset="0"/>
              </a:rPr>
              <a:t>What do these men have to offer us?</a:t>
            </a: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indent="-542925" algn="l">
              <a:defRPr/>
            </a:pPr>
            <a:r>
              <a:rPr lang="en-US" sz="8800" b="1" dirty="0">
                <a:solidFill>
                  <a:srgbClr val="000000"/>
                </a:solidFill>
                <a:effectLst/>
                <a:latin typeface="Times New Roman"/>
                <a:ea typeface="ＭＳ Ｐゴシック" charset="0"/>
                <a:cs typeface="Times New Roman"/>
              </a:rPr>
              <a:t>Major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indent="-622300" algn="l">
              <a:defRPr/>
            </a:pPr>
            <a:r>
              <a:rPr lang="en-US" sz="8800" b="1" dirty="0">
                <a:solidFill>
                  <a:srgbClr val="000000"/>
                </a:solidFill>
                <a:effectLst/>
                <a:latin typeface="Times New Roman"/>
                <a:ea typeface="ＭＳ Ｐゴシック" charset="0"/>
                <a:cs typeface="Times New Roman"/>
              </a:rPr>
              <a:t>Minor</a:t>
            </a:r>
            <a:br>
              <a:rPr lang="en-US" sz="8800" b="1" dirty="0">
                <a:solidFill>
                  <a:srgbClr val="000000"/>
                </a:solidFill>
                <a:effectLst/>
                <a:latin typeface="Times New Roman"/>
                <a:ea typeface="ＭＳ Ｐゴシック" charset="0"/>
                <a:cs typeface="Times New Roman"/>
              </a:rPr>
            </a:br>
            <a:r>
              <a:rPr lang="en-US" sz="4000" b="1" dirty="0">
                <a:solidFill>
                  <a:srgbClr val="000000"/>
                </a:solidFill>
                <a:effectLst/>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4000" b="1" dirty="0">
                <a:solidFill>
                  <a:srgbClr val="000000"/>
                </a:solidFill>
                <a:effectLst/>
                <a:latin typeface="Times New Roman"/>
                <a:ea typeface="ＭＳ Ｐゴシック" charset="0"/>
                <a:cs typeface="Times New Roman"/>
              </a:rPr>
              <a:t>FROM</a:t>
            </a:r>
            <a:endParaRPr lang="en-US" sz="1400" b="1" dirty="0">
              <a:solidFill>
                <a:srgbClr val="000000"/>
              </a:solidFill>
              <a:effectLst/>
              <a:latin typeface="Times New Roman"/>
              <a:ea typeface="ＭＳ Ｐゴシック" charset="0"/>
              <a:cs typeface="Times New Roman"/>
            </a:endParaRPr>
          </a:p>
        </p:txBody>
      </p:sp>
    </p:spTree>
    <p:extLst>
      <p:ext uri="{BB962C8B-B14F-4D97-AF65-F5344CB8AC3E}">
        <p14:creationId xmlns:p14="http://schemas.microsoft.com/office/powerpoint/2010/main" val="201938590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063827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Obadiah</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(Obadiah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fontAlgn="auto">
              <a:spcBef>
                <a:spcPts val="0"/>
              </a:spcBef>
              <a:spcAft>
                <a:spcPts val="0"/>
              </a:spcAft>
              <a:defRPr/>
            </a:pPr>
            <a:endParaRPr lang="en-US" sz="1800" b="1" kern="0">
              <a:solidFill>
                <a:sysClr val="windowText" lastClr="000000"/>
              </a:solidFill>
              <a:latin typeface="Arial" charset="0"/>
              <a:cs typeface="Arial" charset="0"/>
            </a:endParaRPr>
          </a:p>
        </p:txBody>
      </p:sp>
    </p:spTree>
    <p:extLst>
      <p:ext uri="{BB962C8B-B14F-4D97-AF65-F5344CB8AC3E}">
        <p14:creationId xmlns:p14="http://schemas.microsoft.com/office/powerpoint/2010/main" val="8319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en-US" sz="4800" b="1">
                <a:solidFill>
                  <a:srgbClr val="996633"/>
                </a:solidFill>
                <a:latin typeface="Arial" charset="0"/>
                <a:ea typeface="Geneva" charset="0"/>
              </a:rPr>
              <a:t>Different Dates Proposed</a:t>
            </a:r>
          </a:p>
        </p:txBody>
      </p:sp>
      <p:sp>
        <p:nvSpPr>
          <p:cNvPr id="5139" name="Rectangle 19"/>
          <p:cNvSpPr>
            <a:spLocks noGrp="1" noChangeArrowheads="1"/>
          </p:cNvSpPr>
          <p:nvPr>
            <p:ph type="body" idx="1"/>
          </p:nvPr>
        </p:nvSpPr>
        <p:spPr>
          <a:xfrm>
            <a:off x="685800" y="3352800"/>
            <a:ext cx="6981825" cy="2590800"/>
          </a:xfrm>
          <a:noFill/>
        </p:spPr>
        <p:txBody>
          <a:bodyPr/>
          <a:lstStyle/>
          <a:p>
            <a:pPr eaLnBrk="1" hangingPunct="1">
              <a:lnSpc>
                <a:spcPct val="90000"/>
              </a:lnSpc>
            </a:pPr>
            <a:r>
              <a:rPr lang="en-US" b="1">
                <a:latin typeface="Arial" charset="0"/>
                <a:ea typeface="Geneva" charset="0"/>
              </a:rPr>
              <a:t>Only indication of date (vv. 10-14)</a:t>
            </a:r>
          </a:p>
          <a:p>
            <a:pPr eaLnBrk="1" hangingPunct="1">
              <a:lnSpc>
                <a:spcPct val="90000"/>
              </a:lnSpc>
            </a:pPr>
            <a:r>
              <a:rPr lang="en-US" b="1">
                <a:solidFill>
                  <a:srgbClr val="FF3300"/>
                </a:solidFill>
                <a:latin typeface="Arial" charset="0"/>
                <a:ea typeface="Geneva" charset="0"/>
              </a:rPr>
              <a:t>The best date seems to be ca. 845 </a:t>
            </a:r>
            <a:r>
              <a:rPr lang="en-US" sz="2400" b="1">
                <a:solidFill>
                  <a:srgbClr val="FF3300"/>
                </a:solidFill>
                <a:latin typeface="Arial" charset="0"/>
                <a:ea typeface="Geneva" charset="0"/>
              </a:rPr>
              <a:t>BC</a:t>
            </a: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3800" b="1" i="1">
                <a:solidFill>
                  <a:srgbClr val="FF3300"/>
                </a:solidFill>
                <a:effectLst>
                  <a:outerShdw blurRad="38100" dist="38100" dir="2700000" algn="tl">
                    <a:srgbClr val="000000"/>
                  </a:outerShdw>
                </a:effectLst>
                <a:latin typeface="Arial" charset="0"/>
                <a:cs typeface="Arial" charset="0"/>
              </a:rPr>
              <a:t>?</a:t>
            </a: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463634"/>
              </a:solidFill>
            </a:endParaRPr>
          </a:p>
        </p:txBody>
      </p:sp>
      <p:sp>
        <p:nvSpPr>
          <p:cNvPr id="5143" name="Text Box 23"/>
          <p:cNvSpPr txBox="1">
            <a:spLocks noChangeArrowheads="1"/>
          </p:cNvSpPr>
          <p:nvPr/>
        </p:nvSpPr>
        <p:spPr bwMode="auto">
          <a:xfrm>
            <a:off x="1066800" y="2133600"/>
            <a:ext cx="5029200" cy="5191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2800" b="1">
                <a:solidFill>
                  <a:srgbClr val="FFFFFF"/>
                </a:solidFill>
                <a:effectLst>
                  <a:outerShdw blurRad="38100" dist="38100" dir="2700000" algn="tl">
                    <a:srgbClr val="000000"/>
                  </a:outerShdw>
                </a:effectLst>
                <a:latin typeface="Arial" charset="0"/>
                <a:cs typeface="Arial" charset="0"/>
              </a:rPr>
              <a:t>845  735  586  450  </a:t>
            </a:r>
            <a:r>
              <a:rPr lang="en-US" sz="2000" b="1">
                <a:solidFill>
                  <a:srgbClr val="FFFFFF"/>
                </a:solidFill>
                <a:effectLst>
                  <a:outerShdw blurRad="38100" dist="38100" dir="2700000" algn="tl">
                    <a:srgbClr val="000000"/>
                  </a:outerShdw>
                </a:effectLst>
                <a:latin typeface="Arial" charset="0"/>
                <a:cs typeface="Arial" charset="0"/>
              </a:rPr>
              <a:t>BC</a:t>
            </a:r>
          </a:p>
        </p:txBody>
      </p:sp>
      <p:sp>
        <p:nvSpPr>
          <p:cNvPr id="136200" name="Text Box 2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595</a:t>
            </a:r>
          </a:p>
        </p:txBody>
      </p:sp>
    </p:spTree>
    <p:extLst>
      <p:ext uri="{BB962C8B-B14F-4D97-AF65-F5344CB8AC3E}">
        <p14:creationId xmlns:p14="http://schemas.microsoft.com/office/powerpoint/2010/main" val="4243859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Because of the violence against your brother Jacob, you will be covered with shame; you will be destroyed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10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866208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Destructions of both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Edom</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in the near future and all nations in the day of the L</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will come as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judgment for their opposing Judah, but Judah can be comforted with a promise of blessing due to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protection in the Land Covenant.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594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34352018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504" y="2616200"/>
            <a:ext cx="2686496" cy="43655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d's Breath Publications » GOD'S DISCIPLINE THROUGH SHISHAK OF EGYPT">
            <a:extLst>
              <a:ext uri="{FF2B5EF4-FFF2-40B4-BE49-F238E27FC236}">
                <a16:creationId xmlns:a16="http://schemas.microsoft.com/office/drawing/2014/main" id="{5C530E1F-C4A6-F86E-9B13-1DB6E18C6A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2616200"/>
            <a:ext cx="6350000" cy="42418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9469"/>
            <a:ext cx="9144000" cy="2751459"/>
          </a:xfrm>
          <a:solidFill>
            <a:srgbClr val="000000"/>
          </a:solidFill>
          <a:effectLst>
            <a:outerShdw blurRad="63500" dist="35921" dir="2700000" algn="ctr" rotWithShape="0">
              <a:schemeClr val="tx2">
                <a:alpha val="74998"/>
              </a:schemeClr>
            </a:outerShdw>
          </a:effectLst>
        </p:spPr>
        <p:txBody>
          <a:bodyPr anchor="ctr"/>
          <a:lstStyle/>
          <a:p>
            <a:pPr>
              <a:defRPr/>
            </a:pP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On the day you stood aloof while strangers carried off his wealth and foreigners entered his gates and cast lots for Jerusalem, you were like one of them</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(Obadiah 11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3347864" y="5877272"/>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Shishak</a:t>
            </a:r>
          </a:p>
        </p:txBody>
      </p:sp>
    </p:spTree>
    <p:extLst>
      <p:ext uri="{BB962C8B-B14F-4D97-AF65-F5344CB8AC3E}">
        <p14:creationId xmlns:p14="http://schemas.microsoft.com/office/powerpoint/2010/main" val="2353367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4016" y="29469"/>
            <a:ext cx="6084168" cy="6567883"/>
          </a:xfrm>
          <a:solidFill>
            <a:srgbClr val="000000"/>
          </a:solidFill>
          <a:effectLst>
            <a:outerShdw blurRad="63500" dist="35921" dir="2700000" algn="ctr" rotWithShape="0">
              <a:schemeClr val="tx2">
                <a:alpha val="74998"/>
              </a:schemeClr>
            </a:outerShdw>
          </a:effectLst>
        </p:spPr>
        <p:txBody>
          <a:bodyPr anchor="ctr"/>
          <a:lstStyle/>
          <a:p>
            <a:pPr algn="l"/>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But when Rehoboam was firmly established and strong, he abandoned the Law of the L</a:t>
            </a:r>
            <a:r>
              <a:rPr lang="en-US" sz="2400" b="1" dirty="0">
                <a:latin typeface="Arial" panose="020B0604020202020204" pitchFamily="34" charset="0"/>
              </a:rPr>
              <a:t>ORD</a:t>
            </a:r>
            <a:r>
              <a:rPr lang="en-US" sz="2800" b="1" dirty="0">
                <a:latin typeface="Arial" panose="020B0604020202020204" pitchFamily="34" charset="0"/>
              </a:rPr>
              <a:t>, and all Israel followed him in this sin. </a:t>
            </a:r>
            <a:r>
              <a:rPr lang="en-US" sz="2800" b="1" baseline="30000" dirty="0">
                <a:latin typeface="Arial" panose="020B0604020202020204" pitchFamily="34" charset="0"/>
              </a:rPr>
              <a:t>2 </a:t>
            </a:r>
            <a:r>
              <a:rPr lang="en-US" sz="2800" b="1" dirty="0">
                <a:latin typeface="Arial" panose="020B0604020202020204" pitchFamily="34" charset="0"/>
              </a:rPr>
              <a:t>Because they were unfaithful to the L</a:t>
            </a:r>
            <a:r>
              <a:rPr lang="en-US" sz="2400" b="1" dirty="0">
                <a:latin typeface="Arial" panose="020B0604020202020204" pitchFamily="34" charset="0"/>
              </a:rPr>
              <a:t>ORD</a:t>
            </a:r>
            <a:r>
              <a:rPr lang="en-US" sz="2800" b="1" dirty="0">
                <a:latin typeface="Arial" panose="020B0604020202020204" pitchFamily="34" charset="0"/>
              </a:rPr>
              <a:t>, </a:t>
            </a:r>
            <a:r>
              <a:rPr lang="en-US" sz="2800" b="1" dirty="0">
                <a:solidFill>
                  <a:srgbClr val="FFFF00"/>
                </a:solidFill>
                <a:latin typeface="Arial" panose="020B0604020202020204" pitchFamily="34" charset="0"/>
              </a:rPr>
              <a:t>King Shishak of Egypt came up and attacked Jerusalem in the fifth year of King Rehoboam’s reign</a:t>
            </a:r>
            <a:r>
              <a:rPr lang="en-US" sz="2800" b="1" dirty="0">
                <a:latin typeface="Arial" panose="020B0604020202020204" pitchFamily="34" charset="0"/>
              </a:rPr>
              <a:t>. </a:t>
            </a:r>
            <a:r>
              <a:rPr lang="en-US" sz="2800" b="1" baseline="30000" dirty="0">
                <a:latin typeface="Arial" panose="020B0604020202020204" pitchFamily="34" charset="0"/>
              </a:rPr>
              <a:t>3 </a:t>
            </a:r>
            <a:r>
              <a:rPr lang="en-US" sz="2800" b="1" dirty="0">
                <a:latin typeface="Arial" panose="020B0604020202020204" pitchFamily="34" charset="0"/>
              </a:rPr>
              <a:t>He came with 1,200 chariots, 60,000 horses, and a countless army of foot soldiers, including Libyans, Sukkites, and Ethiopians" (2 Chron 12:1-3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27077083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pPr algn="r"/>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Shishak conquered Judah’s fortified towns and then advanced to attack Jerusalem. </a:t>
            </a:r>
            <a:r>
              <a:rPr lang="en-US" sz="2800" b="1" baseline="30000" dirty="0">
                <a:latin typeface="Arial" panose="020B0604020202020204" pitchFamily="34" charset="0"/>
              </a:rPr>
              <a:t>5 </a:t>
            </a:r>
            <a:r>
              <a:rPr lang="en-US" sz="2800" b="1" dirty="0">
                <a:latin typeface="Arial" panose="020B0604020202020204" pitchFamily="34" charset="0"/>
              </a:rPr>
              <a:t>The prophet Shemaiah then met with Rehoboam and Judah’s leaders, who had all fled to Jerusalem because of Shishak. Shemaiah told them, 'This is what the L</a:t>
            </a:r>
            <a:r>
              <a:rPr lang="en-US" sz="2400" b="1" dirty="0">
                <a:latin typeface="Arial" panose="020B0604020202020204" pitchFamily="34" charset="0"/>
              </a:rPr>
              <a:t>ORD</a:t>
            </a:r>
            <a:r>
              <a:rPr lang="en-US" sz="2800" b="1" dirty="0">
                <a:latin typeface="Arial" panose="020B0604020202020204" pitchFamily="34" charset="0"/>
              </a:rPr>
              <a:t> says: You have abandoned me, so I am abandoning you to Shishak.' </a:t>
            </a:r>
            <a:r>
              <a:rPr lang="en-US" sz="2800" b="1" baseline="30000" dirty="0">
                <a:latin typeface="Arial" panose="020B0604020202020204" pitchFamily="34" charset="0"/>
              </a:rPr>
              <a:t>6 </a:t>
            </a:r>
            <a:r>
              <a:rPr lang="en-US" sz="2800" b="1" dirty="0">
                <a:latin typeface="Arial" panose="020B0604020202020204" pitchFamily="34" charset="0"/>
              </a:rPr>
              <a:t>Then </a:t>
            </a:r>
            <a:r>
              <a:rPr lang="en-US" sz="2800" b="1" dirty="0">
                <a:solidFill>
                  <a:srgbClr val="FFFF00"/>
                </a:solidFill>
                <a:latin typeface="Arial" panose="020B0604020202020204" pitchFamily="34" charset="0"/>
              </a:rPr>
              <a:t>the leaders of Israel and the king humbled themselves </a:t>
            </a:r>
            <a:r>
              <a:rPr lang="en-US" sz="2800" b="1" dirty="0">
                <a:latin typeface="Arial" panose="020B0604020202020204" pitchFamily="34" charset="0"/>
              </a:rPr>
              <a:t>and said, 'The L</a:t>
            </a:r>
            <a:r>
              <a:rPr lang="en-US" sz="2400" b="1" dirty="0">
                <a:latin typeface="Arial" panose="020B0604020202020204" pitchFamily="34" charset="0"/>
              </a:rPr>
              <a:t>ORD</a:t>
            </a:r>
            <a:r>
              <a:rPr lang="en-US" sz="2800" b="1" dirty="0">
                <a:latin typeface="Arial" panose="020B0604020202020204" pitchFamily="34" charset="0"/>
              </a:rPr>
              <a:t> is right in doing this to us!'" (2 Chron 12:4-6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22473403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r>
              <a:rPr lang="en-US" sz="2800" b="1" dirty="0">
                <a:effectLst>
                  <a:glow rad="127000">
                    <a:schemeClr val="tx1"/>
                  </a:glow>
                </a:effectLst>
                <a:latin typeface="Arial" charset="0"/>
                <a:ea typeface="ＭＳ Ｐゴシック" charset="0"/>
                <a:cs typeface="ＭＳ Ｐゴシック" charset="0"/>
              </a:rPr>
              <a:t>"</a:t>
            </a:r>
            <a:r>
              <a:rPr lang="en-US" sz="2800" b="1" dirty="0">
                <a:latin typeface="Arial" panose="020B0604020202020204" pitchFamily="34" charset="0"/>
              </a:rPr>
              <a:t>When the L</a:t>
            </a:r>
            <a:r>
              <a:rPr lang="en-US" sz="2400" b="1" dirty="0">
                <a:latin typeface="Arial" panose="020B0604020202020204" pitchFamily="34" charset="0"/>
              </a:rPr>
              <a:t>ORD</a:t>
            </a:r>
            <a:r>
              <a:rPr lang="en-US" sz="2800" b="1" dirty="0">
                <a:latin typeface="Arial" panose="020B0604020202020204" pitchFamily="34" charset="0"/>
              </a:rPr>
              <a:t> saw their change of heart, he gave this message to Shemaiah: 'Since the people have humbled themselves, I will not completely destroy them and will soon give them some relief. </a:t>
            </a:r>
            <a:r>
              <a:rPr lang="en-US" sz="2800" b="1" dirty="0">
                <a:solidFill>
                  <a:srgbClr val="FFFF00"/>
                </a:solidFill>
                <a:latin typeface="Arial" panose="020B0604020202020204" pitchFamily="34" charset="0"/>
              </a:rPr>
              <a:t>I will not use Shishak to pour out my anger on Jerusalem. </a:t>
            </a:r>
            <a:br>
              <a:rPr lang="en-US" sz="2800" b="1" dirty="0">
                <a:latin typeface="Arial" panose="020B0604020202020204" pitchFamily="34" charset="0"/>
              </a:rPr>
            </a:br>
            <a:br>
              <a:rPr lang="en-US" sz="2800" b="1" dirty="0">
                <a:latin typeface="Arial" panose="020B0604020202020204" pitchFamily="34" charset="0"/>
              </a:rPr>
            </a:br>
            <a:r>
              <a:rPr lang="en-US" sz="2800" b="1" baseline="30000" dirty="0">
                <a:latin typeface="Arial" panose="020B0604020202020204" pitchFamily="34" charset="0"/>
              </a:rPr>
              <a:t>8 </a:t>
            </a:r>
            <a:r>
              <a:rPr lang="en-US" sz="2800" b="1" dirty="0">
                <a:solidFill>
                  <a:srgbClr val="FFFF00"/>
                </a:solidFill>
                <a:latin typeface="Arial" panose="020B0604020202020204" pitchFamily="34" charset="0"/>
              </a:rPr>
              <a:t>But they will become his subjects</a:t>
            </a:r>
            <a:r>
              <a:rPr lang="en-US" sz="2800" b="1" dirty="0">
                <a:latin typeface="Arial" panose="020B0604020202020204" pitchFamily="34" charset="0"/>
              </a:rPr>
              <a:t>, so they will know the difference between serving me and serving earthly rulers'" </a:t>
            </a:r>
            <a:br>
              <a:rPr lang="en-US" sz="2800" b="1" dirty="0">
                <a:latin typeface="Arial" panose="020B0604020202020204" pitchFamily="34" charset="0"/>
              </a:rPr>
            </a:br>
            <a:r>
              <a:rPr lang="en-US" sz="2800" b="1" dirty="0">
                <a:latin typeface="Arial" panose="020B0604020202020204" pitchFamily="34" charset="0"/>
              </a:rPr>
              <a:t>(2 Chron 12:7-8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9320930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Egyptian infantryman of Pharaoh Shishak (927 BCE) | Ancient warfare,  Ancient babylon, Egyptian warrior">
            <a:extLst>
              <a:ext uri="{FF2B5EF4-FFF2-40B4-BE49-F238E27FC236}">
                <a16:creationId xmlns:a16="http://schemas.microsoft.com/office/drawing/2014/main" id="{AAAF70CE-9FA9-0FD5-68D3-00F4649C4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561" y="908720"/>
            <a:ext cx="2686496" cy="436555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72008" y="29469"/>
            <a:ext cx="6228184" cy="6711899"/>
          </a:xfrm>
          <a:solidFill>
            <a:srgbClr val="000000"/>
          </a:solidFill>
          <a:effectLst>
            <a:outerShdw blurRad="63500" dist="35921" dir="2700000" algn="ctr" rotWithShape="0">
              <a:schemeClr val="tx2">
                <a:alpha val="74998"/>
              </a:schemeClr>
            </a:outerShdw>
          </a:effectLst>
        </p:spPr>
        <p:txBody>
          <a:bodyPr anchor="ctr"/>
          <a:lstStyle/>
          <a:p>
            <a:r>
              <a:rPr lang="en-US" sz="2800" b="1" dirty="0">
                <a:effectLst>
                  <a:glow rad="127000">
                    <a:schemeClr val="tx1"/>
                  </a:glow>
                </a:effectLst>
                <a:latin typeface="Arial" charset="0"/>
                <a:ea typeface="ＭＳ Ｐゴシック" charset="0"/>
                <a:cs typeface="ＭＳ Ｐゴシック" charset="0"/>
              </a:rPr>
              <a:t>"</a:t>
            </a:r>
            <a:r>
              <a:rPr lang="en-US" sz="2800" b="1" dirty="0">
                <a:solidFill>
                  <a:srgbClr val="FFFF00"/>
                </a:solidFill>
                <a:latin typeface="Arial" panose="020B0604020202020204" pitchFamily="34" charset="0"/>
              </a:rPr>
              <a:t>So King Shishak of Egypt came up and attacked Jerusalem. He ransacked the treasuries </a:t>
            </a:r>
            <a:r>
              <a:rPr lang="en-US" sz="2800" b="1" dirty="0">
                <a:latin typeface="Arial" panose="020B0604020202020204" pitchFamily="34" charset="0"/>
              </a:rPr>
              <a:t>of the L</a:t>
            </a:r>
            <a:r>
              <a:rPr lang="en-US" sz="2400" b="1" dirty="0">
                <a:latin typeface="Arial" panose="020B0604020202020204" pitchFamily="34" charset="0"/>
              </a:rPr>
              <a:t>ORD</a:t>
            </a:r>
            <a:r>
              <a:rPr lang="en-US" sz="2800" b="1" dirty="0">
                <a:latin typeface="Arial" panose="020B0604020202020204" pitchFamily="34" charset="0"/>
              </a:rPr>
              <a:t>’s Temple and the royal palace; he stole everything, including all the gold shields Solomon had made" </a:t>
            </a:r>
            <a:br>
              <a:rPr lang="en-US" sz="2800" b="1" dirty="0">
                <a:latin typeface="Arial" panose="020B0604020202020204" pitchFamily="34" charset="0"/>
              </a:rPr>
            </a:br>
            <a:r>
              <a:rPr lang="en-US" sz="2800" b="1" dirty="0">
                <a:latin typeface="Arial" panose="020B0604020202020204" pitchFamily="34" charset="0"/>
              </a:rPr>
              <a:t>(2 Chron 12:9 NLT).</a:t>
            </a:r>
            <a:endParaRPr lang="en-US" sz="28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4DFBDEB6-9E83-887F-BF3C-C5DAF37C2AEC}"/>
              </a:ext>
            </a:extLst>
          </p:cNvPr>
          <p:cNvSpPr txBox="1">
            <a:spLocks noChangeArrowheads="1"/>
          </p:cNvSpPr>
          <p:nvPr/>
        </p:nvSpPr>
        <p:spPr bwMode="auto">
          <a:xfrm>
            <a:off x="6388520" y="5318318"/>
            <a:ext cx="2746537" cy="790133"/>
          </a:xfrm>
          <a:prstGeom prst="rect">
            <a:avLst/>
          </a:prstGeom>
          <a:solidFill>
            <a:srgbClr val="00000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Egyptian Warrior</a:t>
            </a:r>
          </a:p>
        </p:txBody>
      </p:sp>
    </p:spTree>
    <p:extLst>
      <p:ext uri="{BB962C8B-B14F-4D97-AF65-F5344CB8AC3E}">
        <p14:creationId xmlns:p14="http://schemas.microsoft.com/office/powerpoint/2010/main" val="3626508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respond to</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1136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en-US" b="1">
                <a:solidFill>
                  <a:srgbClr val="996633"/>
                </a:solidFill>
                <a:latin typeface="Arial" charset="0"/>
                <a:ea typeface="Geneva" charset="0"/>
              </a:rPr>
              <a:t>Obadiah Summary Chart</a:t>
            </a:r>
          </a:p>
        </p:txBody>
      </p:sp>
      <p:graphicFrame>
        <p:nvGraphicFramePr>
          <p:cNvPr id="17524" name="Group 116"/>
          <p:cNvGraphicFramePr>
            <a:graphicFrameLocks noGrp="1"/>
          </p:cNvGraphicFramePr>
          <p:nvPr>
            <p:extLst>
              <p:ext uri="{D42A27DB-BD31-4B8C-83A1-F6EECF244321}">
                <p14:modId xmlns:p14="http://schemas.microsoft.com/office/powerpoint/2010/main" val="4227982852"/>
              </p:ext>
            </p:extLst>
          </p:nvPr>
        </p:nvGraphicFramePr>
        <p:xfrm>
          <a:off x="304800" y="661988"/>
          <a:ext cx="8534400" cy="5791203"/>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Edom</a:t>
                      </a:r>
                      <a:r>
                        <a:rPr kumimoji="0" lang="mr-IN" altLang="ja-JP" sz="2800" b="1" i="0" u="none" strike="noStrike" cap="none" normalizeH="0" baseline="0" dirty="0">
                          <a:ln>
                            <a:noFill/>
                          </a:ln>
                          <a:solidFill>
                            <a:srgbClr val="FFFFFF"/>
                          </a:solidFill>
                          <a:effectLst/>
                          <a:latin typeface="Arial" charset="0"/>
                          <a:ea typeface="ＭＳ Ｐゴシック" charset="0"/>
                          <a:cs typeface="Arial" charset="0"/>
                        </a:rPr>
                        <a:t>'</a:t>
                      </a:r>
                      <a:r>
                        <a:rPr kumimoji="0" lang="en-US" sz="2800" b="1" i="0" u="none" strike="noStrike" cap="none" normalizeH="0" baseline="0" dirty="0">
                          <a:ln>
                            <a:noFill/>
                          </a:ln>
                          <a:solidFill>
                            <a:srgbClr val="FFFFFF"/>
                          </a:solidFill>
                          <a:effectLst/>
                          <a:latin typeface="Arial" charset="0"/>
                          <a:ea typeface="ＭＳ Ｐゴシック" charset="0"/>
                          <a:cs typeface="Arial" charset="0"/>
                        </a:rPr>
                        <a:t>s Destruction for Opposing Judah</a:t>
                      </a:r>
                      <a:endParaRPr kumimoji="0" lang="en-US" sz="16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2400" b="1" i="0" u="none" strike="noStrike" cap="none" normalizeH="0" baseline="0" dirty="0">
                          <a:ln>
                            <a:noFill/>
                          </a:ln>
                          <a:solidFill>
                            <a:schemeClr val="tx1"/>
                          </a:solidFill>
                          <a:effectLst/>
                          <a:latin typeface="Arial" charset="0"/>
                          <a:ea typeface="ＭＳ Ｐゴシック" charset="0"/>
                          <a:cs typeface="Arial" charset="0"/>
                        </a:rPr>
                        <a:t>'</a:t>
                      </a:r>
                      <a:r>
                        <a:rPr kumimoji="0" lang="en-US" sz="2400" b="1" i="0" u="none" strike="noStrike" cap="none" normalizeH="0" baseline="0" dirty="0">
                          <a:ln>
                            <a:noFill/>
                          </a:ln>
                          <a:solidFill>
                            <a:schemeClr val="tx1"/>
                          </a:solidFill>
                          <a:effectLst/>
                          <a:latin typeface="Arial" charset="0"/>
                          <a:ea typeface="ＭＳ Ｐゴシック" charset="0"/>
                          <a:cs typeface="Arial" charset="0"/>
                        </a:rPr>
                        <a:t>s Destruction</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Day of the L</a:t>
                      </a:r>
                      <a:r>
                        <a:rPr kumimoji="0" lang="en-US" sz="2000" b="1" i="0" u="none" strike="noStrike" cap="none" normalizeH="0" baseline="0">
                          <a:ln>
                            <a:noFill/>
                          </a:ln>
                          <a:solidFill>
                            <a:schemeClr val="tx1"/>
                          </a:solidFill>
                          <a:effectLst/>
                          <a:latin typeface="Arial" charset="0"/>
                          <a:ea typeface="ＭＳ Ｐゴシック" charset="0"/>
                          <a:cs typeface="Arial" charset="0"/>
                        </a:rPr>
                        <a:t>ORD</a:t>
                      </a:r>
                      <a:endParaRPr kumimoji="0" lang="en-US" sz="2400" b="1" i="0" u="none" strike="noStrike" cap="none" normalizeH="0" baseline="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1-14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Verses 15-21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Judgment on Edom</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Blessing on Judah</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Proud Esau Defeats </a:t>
                      </a:r>
                      <a:br>
                        <a:rPr kumimoji="0" lang="en-US" sz="1800" b="1" i="0" u="none" strike="noStrike" cap="none" normalizeH="0" baseline="0">
                          <a:ln>
                            <a:noFill/>
                          </a:ln>
                          <a:solidFill>
                            <a:srgbClr val="660066"/>
                          </a:solidFill>
                          <a:effectLst/>
                          <a:latin typeface="Arial" charset="0"/>
                          <a:ea typeface="ＭＳ Ｐゴシック" charset="0"/>
                          <a:cs typeface="Arial" charset="0"/>
                        </a:rPr>
                      </a:br>
                      <a:r>
                        <a:rPr kumimoji="0" lang="en-US" sz="1800" b="1" i="0" u="none" strike="noStrike" cap="none" normalizeH="0" baseline="0">
                          <a:ln>
                            <a:noFill/>
                          </a:ln>
                          <a:solidFill>
                            <a:srgbClr val="660066"/>
                          </a:solidFill>
                          <a:effectLst/>
                          <a:latin typeface="Arial" charset="0"/>
                          <a:ea typeface="ＭＳ Ｐゴシック" charset="0"/>
                          <a:cs typeface="Arial" charset="0"/>
                        </a:rPr>
                        <a:t>Defenseless Jacob</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Powerful Jacob Defeats </a:t>
                      </a:r>
                      <a:br>
                        <a:rPr kumimoji="0" lang="en-US" sz="1800" b="1" i="0" u="none" strike="noStrike" cap="none" normalizeH="0" baseline="0">
                          <a:ln>
                            <a:noFill/>
                          </a:ln>
                          <a:solidFill>
                            <a:srgbClr val="660066"/>
                          </a:solidFill>
                          <a:effectLst/>
                          <a:latin typeface="Arial" charset="0"/>
                          <a:ea typeface="ＭＳ Ｐゴシック" charset="0"/>
                          <a:cs typeface="Arial" charset="0"/>
                        </a:rPr>
                      </a:br>
                      <a:r>
                        <a:rPr kumimoji="0" lang="en-US" sz="1800" b="1" i="0" u="none" strike="noStrike" cap="none" normalizeH="0" baseline="0">
                          <a:ln>
                            <a:noFill/>
                          </a:ln>
                          <a:solidFill>
                            <a:srgbClr val="660066"/>
                          </a:solidFill>
                          <a:effectLst/>
                          <a:latin typeface="Arial" charset="0"/>
                          <a:ea typeface="ＭＳ Ｐゴシック" charset="0"/>
                          <a:cs typeface="Arial" charset="0"/>
                        </a:rPr>
                        <a:t>Humbled Esau</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Contempt &amp; Crimes</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Edom</a:t>
                      </a:r>
                      <a:r>
                        <a:rPr kumimoji="0" lang="mr-IN" altLang="ja-JP" sz="1800" b="1" i="0" u="none" strike="noStrike" cap="none" normalizeH="0" baseline="0" dirty="0">
                          <a:ln>
                            <a:noFill/>
                          </a:ln>
                          <a:solidFill>
                            <a:schemeClr val="tx1"/>
                          </a:solidFill>
                          <a:effectLst/>
                          <a:latin typeface="Arial" charset="0"/>
                          <a:ea typeface="ＭＳ Ｐゴシック" charset="0"/>
                          <a:cs typeface="Arial" charset="0"/>
                        </a:rPr>
                        <a:t>'</a:t>
                      </a:r>
                      <a:r>
                        <a:rPr kumimoji="0" lang="en-US" sz="1800" b="1" i="0" u="none" strike="noStrike" cap="none" normalizeH="0" baseline="0" dirty="0">
                          <a:ln>
                            <a:noFill/>
                          </a:ln>
                          <a:solidFill>
                            <a:schemeClr val="tx1"/>
                          </a:solidFill>
                          <a:effectLst/>
                          <a:latin typeface="Arial" charset="0"/>
                          <a:ea typeface="ＭＳ Ｐゴシック" charset="0"/>
                          <a:cs typeface="Arial" charset="0"/>
                        </a:rPr>
                        <a:t>s Condemnation &amp; Calamities</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Past</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400" b="1" i="0" u="none" strike="noStrike" cap="none" normalizeH="0" baseline="0">
                          <a:ln>
                            <a:noFill/>
                          </a:ln>
                          <a:solidFill>
                            <a:srgbClr val="660066"/>
                          </a:solidFill>
                          <a:effectLst/>
                          <a:latin typeface="Arial" charset="0"/>
                          <a:ea typeface="ＭＳ Ｐゴシック" charset="0"/>
                          <a:cs typeface="Arial" charset="0"/>
                        </a:rPr>
                        <a:t>Future</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438131">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Author</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Judgment</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Reasons</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Destruction</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Possession</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Inspired Title</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1a</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Humbling </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Prophesied</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for Injustices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Judgment on Modern Enemies</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Blessing on</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Modern Israel</a:t>
                      </a: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594</a:t>
            </a:r>
          </a:p>
        </p:txBody>
      </p:sp>
    </p:spTree>
    <p:extLst>
      <p:ext uri="{BB962C8B-B14F-4D97-AF65-F5344CB8AC3E}">
        <p14:creationId xmlns:p14="http://schemas.microsoft.com/office/powerpoint/2010/main" val="7927701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Obadiah 1-14</a:t>
            </a:r>
          </a:p>
        </p:txBody>
      </p:sp>
    </p:spTree>
    <p:extLst>
      <p:ext uri="{BB962C8B-B14F-4D97-AF65-F5344CB8AC3E}">
        <p14:creationId xmlns:p14="http://schemas.microsoft.com/office/powerpoint/2010/main" val="29185873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5076056" y="396"/>
            <a:ext cx="3995936" cy="3860651"/>
          </a:xfrm>
        </p:spPr>
        <p:txBody>
          <a:bodyPr/>
          <a:lstStyle/>
          <a:p>
            <a:r>
              <a:rPr lang="en-US" sz="4800" dirty="0">
                <a:solidFill>
                  <a:schemeClr val="bg1"/>
                </a:solidFill>
                <a:latin typeface="Arial" charset="0"/>
                <a:ea typeface="Osaka" charset="0"/>
                <a:cs typeface="Arial" charset="0"/>
              </a:rPr>
              <a:t>I. </a:t>
            </a:r>
            <a:r>
              <a:rPr lang="en-US" sz="4800"/>
              <a:t>God </a:t>
            </a:r>
            <a:r>
              <a:rPr lang="en-US" sz="4800">
                <a:solidFill>
                  <a:srgbClr val="FFFF00"/>
                </a:solidFill>
              </a:rPr>
              <a:t>judges</a:t>
            </a:r>
            <a:r>
              <a:rPr lang="en-US" sz="4800"/>
              <a:t> the proud.</a:t>
            </a: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sz="4800" dirty="0">
                <a:solidFill>
                  <a:srgbClr val="FFFFFF"/>
                </a:solidFill>
                <a:latin typeface="Arial" charset="0"/>
                <a:ea typeface="Osaka" charset="0"/>
                <a:cs typeface="Arial" charset="0"/>
              </a:rPr>
              <a:t>Obadiah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926879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Obadiah</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(Obadiah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fontAlgn="auto">
              <a:spcBef>
                <a:spcPts val="0"/>
              </a:spcBef>
              <a:spcAft>
                <a:spcPts val="0"/>
              </a:spcAft>
              <a:defRPr/>
            </a:pPr>
            <a:endParaRPr lang="en-US" sz="1800" b="1" kern="0">
              <a:solidFill>
                <a:sysClr val="windowText" lastClr="000000"/>
              </a:solidFill>
              <a:latin typeface="Arial" charset="0"/>
              <a:cs typeface="Arial" charset="0"/>
            </a:endParaRPr>
          </a:p>
        </p:txBody>
      </p:sp>
    </p:spTree>
    <p:extLst>
      <p:ext uri="{BB962C8B-B14F-4D97-AF65-F5344CB8AC3E}">
        <p14:creationId xmlns:p14="http://schemas.microsoft.com/office/powerpoint/2010/main" val="380354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Christ's return will enact the Land Covenant with its expanded land boundaries (17-21) after God judges Edom for oppressing his covenant people.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152519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431C2E-0C3A-9B84-3BC8-0819C0A0C6C4}"/>
              </a:ext>
            </a:extLst>
          </p:cNvPr>
          <p:cNvPicPr>
            <a:picLocks noChangeAspect="1"/>
          </p:cNvPicPr>
          <p:nvPr/>
        </p:nvPicPr>
        <p:blipFill rotWithShape="1">
          <a:blip r:embed="rId3"/>
          <a:srcRect l="2680"/>
          <a:stretch/>
        </p:blipFill>
        <p:spPr>
          <a:xfrm>
            <a:off x="0" y="8332"/>
            <a:ext cx="9144000" cy="6843471"/>
          </a:xfrm>
          <a:prstGeom prst="rect">
            <a:avLst/>
          </a:prstGeom>
        </p:spPr>
      </p:pic>
      <p:sp>
        <p:nvSpPr>
          <p:cNvPr id="6" name="Right Arrow 5">
            <a:extLst>
              <a:ext uri="{FF2B5EF4-FFF2-40B4-BE49-F238E27FC236}">
                <a16:creationId xmlns:a16="http://schemas.microsoft.com/office/drawing/2014/main" id="{BF7A9407-0596-EBA2-9C55-162C09AA9A86}"/>
              </a:ext>
            </a:extLst>
          </p:cNvPr>
          <p:cNvSpPr/>
          <p:nvPr/>
        </p:nvSpPr>
        <p:spPr bwMode="auto">
          <a:xfrm rot="4088460">
            <a:off x="-484799" y="3297634"/>
            <a:ext cx="4266677" cy="600855"/>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BONES" pitchFamily="-105" charset="0"/>
            </a:endParaRPr>
          </a:p>
        </p:txBody>
      </p:sp>
      <p:sp>
        <p:nvSpPr>
          <p:cNvPr id="7" name="Text Box 9">
            <a:extLst>
              <a:ext uri="{FF2B5EF4-FFF2-40B4-BE49-F238E27FC236}">
                <a16:creationId xmlns:a16="http://schemas.microsoft.com/office/drawing/2014/main" id="{FF488F38-B4E0-F382-79BA-4985843EBFFB}"/>
              </a:ext>
            </a:extLst>
          </p:cNvPr>
          <p:cNvSpPr txBox="1">
            <a:spLocks noChangeArrowheads="1"/>
          </p:cNvSpPr>
          <p:nvPr/>
        </p:nvSpPr>
        <p:spPr bwMode="auto">
          <a:xfrm>
            <a:off x="179512" y="875736"/>
            <a:ext cx="1689886"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ISRAEL</a:t>
            </a:r>
          </a:p>
        </p:txBody>
      </p:sp>
      <p:sp>
        <p:nvSpPr>
          <p:cNvPr id="8" name="Text Box 9">
            <a:extLst>
              <a:ext uri="{FF2B5EF4-FFF2-40B4-BE49-F238E27FC236}">
                <a16:creationId xmlns:a16="http://schemas.microsoft.com/office/drawing/2014/main" id="{DEF35EB3-95FF-3F6B-888B-094FCF6A73F4}"/>
              </a:ext>
            </a:extLst>
          </p:cNvPr>
          <p:cNvSpPr txBox="1">
            <a:spLocks noChangeArrowheads="1"/>
          </p:cNvSpPr>
          <p:nvPr/>
        </p:nvSpPr>
        <p:spPr bwMode="auto">
          <a:xfrm>
            <a:off x="2339752" y="6074864"/>
            <a:ext cx="1415772" cy="58477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US" sz="3200" b="1" dirty="0">
                <a:solidFill>
                  <a:srgbClr val="FFFFFF"/>
                </a:solidFill>
                <a:effectLst>
                  <a:glow rad="203200">
                    <a:srgbClr val="000514">
                      <a:alpha val="88000"/>
                    </a:srgbClr>
                  </a:glow>
                </a:effectLst>
                <a:latin typeface="Arial"/>
                <a:cs typeface="Arial"/>
              </a:rPr>
              <a:t>EDOM</a:t>
            </a: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572000" y="-27384"/>
            <a:ext cx="4572000" cy="5256583"/>
          </a:xfrm>
          <a:effectLst>
            <a:outerShdw blurRad="63500" dist="35921" dir="2700000" algn="ctr" rotWithShape="0">
              <a:schemeClr val="tx2">
                <a:alpha val="74998"/>
              </a:schemeClr>
            </a:outerShdw>
          </a:effectLst>
        </p:spPr>
        <p:txBody>
          <a:bodyPr anchor="ctr"/>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is what the Sovereign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says about Edom</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1b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6139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ctr"/>
          <a:lstStyle/>
          <a:p>
            <a:pPr>
              <a:defRPr/>
            </a:pPr>
            <a:r>
              <a:rPr lang="en-US" sz="3200" b="1" dirty="0">
                <a:effectLst>
                  <a:glow rad="127000">
                    <a:schemeClr val="tx1"/>
                  </a:glow>
                </a:effectLst>
                <a:latin typeface="Arial" charset="0"/>
                <a:ea typeface="ＭＳ Ｐゴシック" charset="0"/>
                <a:cs typeface="ＭＳ Ｐゴシック" charset="0"/>
              </a:rPr>
              <a:t>"We have heard a message from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envoy was sent to the nations to say,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Rise, and let us go against her for battle</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(Obadiah 1c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3158199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See, I will make you small among the nations; you will be utterly despised</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(Obadiah 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32538613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4200912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ChangeArrowheads="1"/>
          </p:cNvSpPr>
          <p:nvPr>
            <p:ph type="title"/>
          </p:nvPr>
        </p:nvSpPr>
        <p:spPr>
          <a:xfrm>
            <a:off x="4662488" y="381000"/>
            <a:ext cx="3581400" cy="2362200"/>
          </a:xfrm>
        </p:spPr>
        <p:txBody>
          <a:bodyPr/>
          <a:lstStyle/>
          <a:p>
            <a:pPr eaLnBrk="1" hangingPunct="1"/>
            <a:r>
              <a:rPr lang="en-US" b="1">
                <a:solidFill>
                  <a:srgbClr val="996633"/>
                </a:solidFill>
                <a:latin typeface="Arial" charset="0"/>
                <a:ea typeface="Geneva" charset="0"/>
              </a:rPr>
              <a:t>Geographical Setting</a:t>
            </a:r>
          </a:p>
        </p:txBody>
      </p:sp>
      <p:graphicFrame>
        <p:nvGraphicFramePr>
          <p:cNvPr id="168962"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8963"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Edom</a:t>
            </a:r>
          </a:p>
        </p:txBody>
      </p:sp>
      <p:sp>
        <p:nvSpPr>
          <p:cNvPr id="168965"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Esau</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04457" name="Text Box 9"/>
          <p:cNvSpPr txBox="1">
            <a:spLocks noChangeArrowheads="1"/>
          </p:cNvSpPr>
          <p:nvPr/>
        </p:nvSpPr>
        <p:spPr bwMode="auto">
          <a:xfrm>
            <a:off x="1066800" y="4814888"/>
            <a:ext cx="1235075" cy="519112"/>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Israel</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Jacob</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extLst>
      <p:ext uri="{BB962C8B-B14F-4D97-AF65-F5344CB8AC3E}">
        <p14:creationId xmlns:p14="http://schemas.microsoft.com/office/powerpoint/2010/main" val="410466652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2"/>
          <p:cNvSpPr>
            <a:spLocks noChangeArrowheads="1"/>
          </p:cNvSpPr>
          <p:nvPr/>
        </p:nvSpPr>
        <p:spPr bwMode="auto">
          <a:xfrm>
            <a:off x="0" y="0"/>
            <a:ext cx="9144000" cy="6858000"/>
          </a:xfrm>
          <a:prstGeom prst="rect">
            <a:avLst/>
          </a:prstGeom>
          <a:solidFill>
            <a:srgbClr val="FFFFE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361474" name="Picture 3" descr="OJBSO0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5900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Rectangle 5"/>
          <p:cNvSpPr>
            <a:spLocks noGrp="1" noChangeArrowheads="1"/>
          </p:cNvSpPr>
          <p:nvPr>
            <p:ph type="title" idx="4294967295"/>
          </p:nvPr>
        </p:nvSpPr>
        <p:spPr>
          <a:xfrm>
            <a:off x="5486400" y="6172200"/>
            <a:ext cx="3581400" cy="579438"/>
          </a:xfrm>
          <a:noFill/>
        </p:spPr>
        <p:txBody>
          <a:bodyPr anchor="t">
            <a:spAutoFit/>
          </a:bodyPr>
          <a:lstStyle/>
          <a:p>
            <a:pPr algn="r" eaLnBrk="1" hangingPunct="1">
              <a:spcBef>
                <a:spcPct val="50000"/>
              </a:spcBef>
            </a:pPr>
            <a:r>
              <a:rPr lang="en-US" altLang="zh-CN" sz="3200" b="1" dirty="0">
                <a:solidFill>
                  <a:schemeClr val="tx1"/>
                </a:solidFill>
                <a:latin typeface="Arial" charset="0"/>
                <a:ea typeface="ＭＳ Ｐゴシック" charset="0"/>
              </a:rPr>
              <a:t>Genesis 27:1-40</a:t>
            </a:r>
          </a:p>
        </p:txBody>
      </p:sp>
      <p:sp>
        <p:nvSpPr>
          <p:cNvPr id="2" name="Rectangle 5">
            <a:extLst>
              <a:ext uri="{FF2B5EF4-FFF2-40B4-BE49-F238E27FC236}">
                <a16:creationId xmlns:a16="http://schemas.microsoft.com/office/drawing/2014/main" id="{D590A847-14A0-85AF-3A9E-B13C30DDFB54}"/>
              </a:ext>
            </a:extLst>
          </p:cNvPr>
          <p:cNvSpPr txBox="1">
            <a:spLocks noChangeArrowheads="1"/>
          </p:cNvSpPr>
          <p:nvPr/>
        </p:nvSpPr>
        <p:spPr bwMode="auto">
          <a:xfrm>
            <a:off x="4719918" y="605118"/>
            <a:ext cx="4213412"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t>God chose Jacob,</a:t>
            </a:r>
            <a:b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br>
            <a:r>
              <a:rPr kumimoji="0" lang="en-US" altLang="zh-CN" sz="3600" b="1" i="0" u="none" strike="noStrike" kern="0" cap="none" spc="0" normalizeH="0" baseline="0" noProof="0" dirty="0">
                <a:ln>
                  <a:noFill/>
                </a:ln>
                <a:solidFill>
                  <a:srgbClr val="000000"/>
                </a:solidFill>
                <a:effectLst/>
                <a:uLnTx/>
                <a:uFillTx/>
                <a:latin typeface="Arial" charset="0"/>
                <a:ea typeface="ＭＳ Ｐゴシック" charset="0"/>
              </a:rPr>
              <a:t>not Esau</a:t>
            </a:r>
          </a:p>
        </p:txBody>
      </p:sp>
    </p:spTree>
    <p:extLst>
      <p:ext uri="{BB962C8B-B14F-4D97-AF65-F5344CB8AC3E}">
        <p14:creationId xmlns:p14="http://schemas.microsoft.com/office/powerpoint/2010/main" val="491992987"/>
      </p:ext>
    </p:extLst>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a:xfrm>
            <a:off x="3276600" y="685800"/>
            <a:ext cx="3108325" cy="762000"/>
          </a:xfrm>
        </p:spPr>
        <p:txBody>
          <a:bodyPr/>
          <a:lstStyle/>
          <a:p>
            <a:pPr eaLnBrk="1" hangingPunct="1"/>
            <a:r>
              <a:rPr lang="en-US" b="1">
                <a:solidFill>
                  <a:srgbClr val="996633"/>
                </a:solidFill>
                <a:latin typeface="Arial" charset="0"/>
                <a:ea typeface="Geneva" charset="0"/>
                <a:cs typeface="Geneva" charset="0"/>
              </a:rPr>
              <a:t>Purpose</a:t>
            </a:r>
          </a:p>
        </p:txBody>
      </p:sp>
      <p:sp>
        <p:nvSpPr>
          <p:cNvPr id="6152" name="Text Box 8"/>
          <p:cNvSpPr txBox="1">
            <a:spLocks noChangeArrowheads="1"/>
          </p:cNvSpPr>
          <p:nvPr/>
        </p:nvSpPr>
        <p:spPr bwMode="auto">
          <a:xfrm>
            <a:off x="762000" y="3733800"/>
            <a:ext cx="7391400" cy="457200"/>
          </a:xfrm>
          <a:prstGeom prst="rect">
            <a:avLst/>
          </a:prstGeom>
          <a:noFill/>
          <a:ln w="9525">
            <a:noFill/>
            <a:miter lim="800000"/>
            <a:headEnd/>
            <a:tailEnd/>
          </a:ln>
          <a:effectLst/>
        </p:spPr>
        <p:txBody>
          <a:bodyPr>
            <a:spAutoFit/>
          </a:bodyPr>
          <a:lstStyle/>
          <a:p>
            <a:pPr algn="ctr">
              <a:spcBef>
                <a:spcPct val="50000"/>
              </a:spcBef>
              <a:defRPr/>
            </a:pPr>
            <a:endParaRPr lang="en-US">
              <a:solidFill>
                <a:srgbClr val="AA947E"/>
              </a:solidFill>
              <a:effectDag name="">
                <a:cont type="tree" name="">
                  <a:effect ref="fillLine"/>
                  <a:outerShdw dist="38100" dir="13500000" algn="br">
                    <a:srgbClr val="FFFFFF"/>
                  </a:outerShdw>
                </a:cont>
                <a:cont type="tree" name="">
                  <a:effect ref="fillLine"/>
                  <a:outerShdw dist="38100" dir="2700000" algn="tl">
                    <a:srgbClr val="666666"/>
                  </a:outerShdw>
                </a:cont>
                <a:effect ref="fillLine"/>
              </a:effectDag>
              <a:latin typeface="Times New Roman" pitchFamily="-128" charset="0"/>
            </a:endParaRPr>
          </a:p>
        </p:txBody>
      </p:sp>
      <p:sp>
        <p:nvSpPr>
          <p:cNvPr id="140291"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40292" name="Text Box 14"/>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597</a:t>
            </a:r>
          </a:p>
        </p:txBody>
      </p:sp>
      <p:sp>
        <p:nvSpPr>
          <p:cNvPr id="140293" name="Rectangle 12"/>
          <p:cNvSpPr txBox="1">
            <a:spLocks noChangeArrowheads="1"/>
          </p:cNvSpPr>
          <p:nvPr/>
        </p:nvSpPr>
        <p:spPr bwMode="auto">
          <a:xfrm>
            <a:off x="457200" y="2874963"/>
            <a:ext cx="7010400" cy="293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795241"/>
              </a:buClr>
              <a:buSzPct val="65000"/>
              <a:buFontTx/>
              <a:buAutoNum type="arabicPeriod"/>
            </a:pPr>
            <a:r>
              <a:rPr lang="en-US" sz="2800" b="1" dirty="0">
                <a:solidFill>
                  <a:srgbClr val="463634"/>
                </a:solidFill>
                <a:latin typeface="Arial" charset="0"/>
                <a:cs typeface="Times New Roman" charset="0"/>
              </a:rPr>
              <a:t>to delineate God</a:t>
            </a:r>
            <a:r>
              <a:rPr lang="mr-IN" altLang="ja-JP" sz="2800" b="1" dirty="0">
                <a:solidFill>
                  <a:srgbClr val="463634"/>
                </a:solidFill>
                <a:latin typeface="Arial" charset="0"/>
                <a:cs typeface="Times New Roman" charset="0"/>
              </a:rPr>
              <a:t>'</a:t>
            </a:r>
            <a:r>
              <a:rPr lang="en-US" sz="2800" b="1" dirty="0">
                <a:solidFill>
                  <a:srgbClr val="463634"/>
                </a:solidFill>
                <a:latin typeface="Arial" charset="0"/>
                <a:cs typeface="Times New Roman" charset="0"/>
              </a:rPr>
              <a:t>s </a:t>
            </a:r>
            <a:r>
              <a:rPr lang="en-US" sz="2800" b="1" u="sng" dirty="0">
                <a:solidFill>
                  <a:srgbClr val="463634"/>
                </a:solidFill>
                <a:latin typeface="Arial" charset="0"/>
                <a:cs typeface="Times New Roman" charset="0"/>
              </a:rPr>
              <a:t>judgment on Edom </a:t>
            </a:r>
            <a:r>
              <a:rPr lang="en-US" sz="2800" b="1" dirty="0">
                <a:solidFill>
                  <a:srgbClr val="463634"/>
                </a:solidFill>
                <a:latin typeface="Arial" charset="0"/>
                <a:cs typeface="Times New Roman" charset="0"/>
              </a:rPr>
              <a:t>for its lack of brotherly concern for Judah</a:t>
            </a:r>
          </a:p>
          <a:p>
            <a:pPr eaLnBrk="1" hangingPunct="1">
              <a:spcBef>
                <a:spcPct val="20000"/>
              </a:spcBef>
              <a:buClr>
                <a:srgbClr val="795241"/>
              </a:buClr>
              <a:buSzPct val="65000"/>
              <a:buFontTx/>
              <a:buAutoNum type="arabicPeriod"/>
            </a:pPr>
            <a:r>
              <a:rPr lang="en-US" sz="2800" b="1" dirty="0">
                <a:solidFill>
                  <a:srgbClr val="463634"/>
                </a:solidFill>
                <a:latin typeface="Arial" charset="0"/>
                <a:cs typeface="Times New Roman" charset="0"/>
              </a:rPr>
              <a:t>to set forth the </a:t>
            </a:r>
            <a:r>
              <a:rPr lang="en-US" sz="2800" b="1" u="sng" dirty="0">
                <a:solidFill>
                  <a:srgbClr val="463634"/>
                </a:solidFill>
                <a:latin typeface="Arial" charset="0"/>
                <a:cs typeface="Times New Roman" charset="0"/>
              </a:rPr>
              <a:t>final triumph </a:t>
            </a:r>
            <a:r>
              <a:rPr lang="en-US" sz="2800" b="1" dirty="0">
                <a:solidFill>
                  <a:srgbClr val="463634"/>
                </a:solidFill>
                <a:latin typeface="Arial" charset="0"/>
                <a:cs typeface="Times New Roman" charset="0"/>
              </a:rPr>
              <a:t>of right in the Day of the L</a:t>
            </a:r>
            <a:r>
              <a:rPr lang="en-US" b="1" dirty="0">
                <a:solidFill>
                  <a:srgbClr val="463634"/>
                </a:solidFill>
                <a:latin typeface="Arial" charset="0"/>
                <a:cs typeface="Times New Roman" charset="0"/>
              </a:rPr>
              <a:t>ORD</a:t>
            </a:r>
            <a:endParaRPr lang="en-US" sz="2800" b="1" dirty="0">
              <a:solidFill>
                <a:srgbClr val="463634"/>
              </a:solidFill>
              <a:latin typeface="Arial" charset="0"/>
              <a:cs typeface="Times New Roman" charset="0"/>
            </a:endParaRPr>
          </a:p>
        </p:txBody>
      </p:sp>
      <p:sp>
        <p:nvSpPr>
          <p:cNvPr id="140294" name="Rectangle 12"/>
          <p:cNvSpPr txBox="1">
            <a:spLocks noChangeArrowheads="1"/>
          </p:cNvSpPr>
          <p:nvPr/>
        </p:nvSpPr>
        <p:spPr bwMode="auto">
          <a:xfrm>
            <a:off x="457200" y="1828800"/>
            <a:ext cx="7467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rgbClr val="795241"/>
              </a:buClr>
              <a:buSzPct val="65000"/>
            </a:pPr>
            <a:r>
              <a:rPr lang="en-US" sz="3200" b="1">
                <a:solidFill>
                  <a:srgbClr val="FF3300"/>
                </a:solidFill>
                <a:latin typeface="Arial" charset="0"/>
                <a:cs typeface="Times New Roman" charset="0"/>
              </a:rPr>
              <a:t>The book of Obadiah has a twofold purpose:</a:t>
            </a:r>
            <a:endParaRPr lang="en-US" sz="2800" b="1">
              <a:solidFill>
                <a:srgbClr val="463634"/>
              </a:solidFill>
              <a:latin typeface="Arial" charset="0"/>
              <a:cs typeface="Geneva" charset="0"/>
            </a:endParaRPr>
          </a:p>
        </p:txBody>
      </p:sp>
    </p:spTree>
    <p:extLst>
      <p:ext uri="{BB962C8B-B14F-4D97-AF65-F5344CB8AC3E}">
        <p14:creationId xmlns:p14="http://schemas.microsoft.com/office/powerpoint/2010/main" val="62234398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ctrTitle"/>
          </p:nvPr>
        </p:nvSpPr>
        <p:spPr>
          <a:xfrm>
            <a:off x="4648200" y="76200"/>
            <a:ext cx="3124200" cy="4572000"/>
          </a:xfrm>
        </p:spPr>
        <p:txBody>
          <a:bodyPr/>
          <a:lstStyle/>
          <a:p>
            <a:pPr eaLnBrk="1" hangingPunct="1"/>
            <a:r>
              <a:rPr lang="en-US" b="1">
                <a:latin typeface="Arial" charset="0"/>
                <a:ea typeface="Geneva" charset="0"/>
                <a:cs typeface="Geneva" charset="0"/>
              </a:rPr>
              <a:t>National Geographic has several articles on Petra back to 1907</a:t>
            </a:r>
            <a:endParaRPr lang="en-US" sz="3200">
              <a:latin typeface="Arial" charset="0"/>
              <a:ea typeface="Geneva" charset="0"/>
              <a:cs typeface="Geneva" charset="0"/>
            </a:endParaRPr>
          </a:p>
        </p:txBody>
      </p:sp>
      <p:sp>
        <p:nvSpPr>
          <p:cNvPr id="171010" name="Rectangle 3"/>
          <p:cNvSpPr>
            <a:spLocks noGrp="1" noChangeArrowheads="1"/>
          </p:cNvSpPr>
          <p:nvPr>
            <p:ph type="subTitle" idx="1"/>
          </p:nvPr>
        </p:nvSpPr>
        <p:spPr>
          <a:xfrm rot="10800000" flipV="1">
            <a:off x="5029200" y="6248400"/>
            <a:ext cx="3810000" cy="609600"/>
          </a:xfrm>
        </p:spPr>
        <p:txBody>
          <a:bodyPr/>
          <a:lstStyle/>
          <a:p>
            <a:pPr eaLnBrk="1" hangingPunct="1">
              <a:buFont typeface="Wingdings" charset="0"/>
              <a:buNone/>
            </a:pPr>
            <a:r>
              <a:rPr lang="en-US" dirty="0">
                <a:latin typeface="Arial" charset="0"/>
                <a:ea typeface="Geneva" charset="0"/>
                <a:cs typeface="Geneva" charset="0"/>
              </a:rPr>
              <a:t>Here</a:t>
            </a:r>
            <a:r>
              <a:rPr lang="mr-IN" altLang="ja-JP" dirty="0">
                <a:latin typeface="Arial" charset="0"/>
                <a:ea typeface="Geneva" charset="0"/>
                <a:cs typeface="Geneva" charset="0"/>
              </a:rPr>
              <a:t>'</a:t>
            </a:r>
            <a:r>
              <a:rPr lang="en-US" dirty="0">
                <a:latin typeface="Arial" charset="0"/>
                <a:ea typeface="Geneva" charset="0"/>
                <a:cs typeface="Geneva" charset="0"/>
              </a:rPr>
              <a:t>s Dec. 1998</a:t>
            </a:r>
          </a:p>
        </p:txBody>
      </p:sp>
      <p:pic>
        <p:nvPicPr>
          <p:cNvPr id="171011" name="Picture 4" descr="298LC01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46684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Grp="1" noChangeArrowheads="1"/>
          </p:cNvSpPr>
          <p:nvPr>
            <p:ph type="ctrTitle"/>
          </p:nvPr>
        </p:nvSpPr>
        <p:spPr/>
        <p:txBody>
          <a:bodyPr/>
          <a:lstStyle/>
          <a:p>
            <a:pPr eaLnBrk="1" hangingPunct="1"/>
            <a:r>
              <a:rPr lang="en-US">
                <a:latin typeface="Arial" charset="0"/>
                <a:ea typeface="Geneva" charset="0"/>
                <a:cs typeface="Geneva" charset="0"/>
              </a:rPr>
              <a:t>Petra Article Front Page</a:t>
            </a:r>
          </a:p>
        </p:txBody>
      </p:sp>
      <p:sp>
        <p:nvSpPr>
          <p:cNvPr id="173058" name="Rectangle 3"/>
          <p:cNvSpPr>
            <a:spLocks noGrp="1" noChangeArrowheads="1"/>
          </p:cNvSpPr>
          <p:nvPr>
            <p:ph type="subTitle" idx="1"/>
          </p:nvPr>
        </p:nvSpPr>
        <p:spPr/>
        <p:txBody>
          <a:bodyPr/>
          <a:lstStyle/>
          <a:p>
            <a:pPr eaLnBrk="1" hangingPunct="1">
              <a:buFont typeface="Wingdings" charset="0"/>
              <a:buNone/>
            </a:pPr>
            <a:endParaRPr lang="en-US">
              <a:latin typeface="Arial" charset="0"/>
              <a:ea typeface="Geneva" charset="0"/>
              <a:cs typeface="Geneva" charset="0"/>
            </a:endParaRPr>
          </a:p>
        </p:txBody>
      </p:sp>
      <p:pic>
        <p:nvPicPr>
          <p:cNvPr id="173059" name="Picture 4" descr="ArticleIntr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4209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4" descr="MonasterybyA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106" name="Picture 5" descr="MonasterybyA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7"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en-US" b="1">
                <a:latin typeface="Arial" charset="0"/>
                <a:ea typeface="Geneva" charset="0"/>
                <a:cs typeface="Geneva" charset="0"/>
              </a:rPr>
              <a:t>Imagine living in this terrain!</a:t>
            </a:r>
            <a:endParaRPr lang="en-US">
              <a:latin typeface="Arial" charset="0"/>
              <a:ea typeface="Geneva" charset="0"/>
              <a:cs typeface="Geneva" charset="0"/>
            </a:endParaRPr>
          </a:p>
        </p:txBody>
      </p:sp>
    </p:spTree>
    <p:extLst>
      <p:ext uri="{BB962C8B-B14F-4D97-AF65-F5344CB8AC3E}">
        <p14:creationId xmlns:p14="http://schemas.microsoft.com/office/powerpoint/2010/main" val="3379015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Deliverance for Judah (17, 21) will come through the destruction of Edom and other Gentiles that fight against God's people (10).</a:t>
            </a: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361972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r>
              <a:rPr lang="en-US" sz="3200" b="1" dirty="0">
                <a:solidFill>
                  <a:srgbClr val="FFFFFF"/>
                </a:solidFill>
                <a:latin typeface="Arial" charset="0"/>
                <a:ea typeface="Geneva" charset="0"/>
              </a:rPr>
              <a:t>(pronounced </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seek</a:t>
            </a:r>
            <a:r>
              <a:rPr lang="mr-IN" altLang="ja-JP" sz="3200" b="1" dirty="0">
                <a:solidFill>
                  <a:srgbClr val="FFFFFF"/>
                </a:solidFill>
                <a:latin typeface="Arial" charset="0"/>
                <a:ea typeface="Geneva" charset="0"/>
              </a:rPr>
              <a:t>"</a:t>
            </a:r>
            <a:r>
              <a:rPr lang="en-US" sz="3200" b="1" dirty="0">
                <a:solidFill>
                  <a:srgbClr val="FFFFFF"/>
                </a:solidFill>
                <a:latin typeface="Arial" charset="0"/>
                <a:ea typeface="Geneva" charset="0"/>
              </a:rPr>
              <a:t>)</a:t>
            </a: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US" sz="4400" b="1">
                <a:solidFill>
                  <a:srgbClr val="FFFFFF"/>
                </a:solidFill>
                <a:latin typeface="Arial" charset="0"/>
                <a:cs typeface="Arial" charset="0"/>
              </a:rPr>
              <a:t>The only entrance to Petra</a:t>
            </a:r>
            <a:endParaRPr lang="en-US" sz="2800" b="1">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en-US" sz="3600" b="1">
                <a:solidFill>
                  <a:srgbClr val="FFFFFF"/>
                </a:solidFill>
                <a:latin typeface="Arial" charset="0"/>
                <a:cs typeface="Arial" charset="0"/>
              </a:rPr>
              <a:t>Water Course</a:t>
            </a:r>
          </a:p>
        </p:txBody>
      </p:sp>
      <p:sp>
        <p:nvSpPr>
          <p:cNvPr id="177157" name="Text Box 9"/>
          <p:cNvSpPr txBox="1">
            <a:spLocks noChangeArrowheads="1"/>
          </p:cNvSpPr>
          <p:nvPr/>
        </p:nvSpPr>
        <p:spPr bwMode="auto">
          <a:xfrm>
            <a:off x="830580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320948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en-US" sz="3200" b="1">
                <a:solidFill>
                  <a:schemeClr val="tx1">
                    <a:lumMod val="95000"/>
                    <a:lumOff val="5000"/>
                  </a:schemeClr>
                </a:solidFill>
                <a:latin typeface="Arial" charset="0"/>
                <a:ea typeface="Geneva" charset="0"/>
                <a:cs typeface="Geneva" charset="0"/>
              </a:rPr>
              <a:t>Water channels were buried for centuries</a:t>
            </a:r>
            <a:endParaRPr lang="en-US" sz="320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3883267010"/>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5"/>
          <p:cNvSpPr>
            <a:spLocks noGrp="1" noChangeArrowheads="1"/>
          </p:cNvSpPr>
          <p:nvPr>
            <p:ph type="title"/>
          </p:nvPr>
        </p:nvSpPr>
        <p:spPr>
          <a:xfrm>
            <a:off x="4038600" y="5791200"/>
            <a:ext cx="3810000" cy="1143000"/>
          </a:xfrm>
        </p:spPr>
        <p:txBody>
          <a:bodyPr/>
          <a:lstStyle/>
          <a:p>
            <a:pPr eaLnBrk="1" hangingPunct="1"/>
            <a:r>
              <a:rPr lang="en-US">
                <a:solidFill>
                  <a:schemeClr val="tx1"/>
                </a:solidFill>
                <a:latin typeface="Arial" charset="0"/>
                <a:ea typeface="Geneva" charset="0"/>
                <a:cs typeface="Geneva" charset="0"/>
              </a:rPr>
              <a:t>Exit of the Siq</a:t>
            </a:r>
          </a:p>
        </p:txBody>
      </p:sp>
      <p:pic>
        <p:nvPicPr>
          <p:cNvPr id="181250"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76200"/>
            <a:ext cx="4318000" cy="7162800"/>
          </a:xfrm>
          <a:noFill/>
        </p:spPr>
      </p:pic>
      <p:sp>
        <p:nvSpPr>
          <p:cNvPr id="181251" name="Text Box 7"/>
          <p:cNvSpPr txBox="1">
            <a:spLocks noChangeArrowheads="1"/>
          </p:cNvSpPr>
          <p:nvPr/>
        </p:nvSpPr>
        <p:spPr bwMode="auto">
          <a:xfrm>
            <a:off x="8305800" y="76200"/>
            <a:ext cx="8112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795241"/>
                </a:solidFill>
              </a:rPr>
              <a:t>598b</a:t>
            </a:r>
          </a:p>
        </p:txBody>
      </p:sp>
    </p:spTree>
    <p:extLst>
      <p:ext uri="{BB962C8B-B14F-4D97-AF65-F5344CB8AC3E}">
        <p14:creationId xmlns:p14="http://schemas.microsoft.com/office/powerpoint/2010/main" val="1994407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ChangeArrowheads="1"/>
          </p:cNvSpPr>
          <p:nvPr>
            <p:ph type="title"/>
          </p:nvPr>
        </p:nvSpPr>
        <p:spPr/>
        <p:txBody>
          <a:bodyPr/>
          <a:lstStyle/>
          <a:p>
            <a:pPr eaLnBrk="1" hangingPunct="1"/>
            <a:r>
              <a:rPr lang="en-US">
                <a:latin typeface="Arial" charset="0"/>
                <a:ea typeface="Geneva" charset="0"/>
                <a:cs typeface="Geneva" charset="0"/>
              </a:rPr>
              <a:t>Dark Siq Exit</a:t>
            </a:r>
          </a:p>
        </p:txBody>
      </p:sp>
      <p:sp>
        <p:nvSpPr>
          <p:cNvPr id="183298" name="Rectangle 3"/>
          <p:cNvSpPr>
            <a:spLocks noGrp="1" noChangeArrowheads="1"/>
          </p:cNvSpPr>
          <p:nvPr>
            <p:ph type="body" idx="1"/>
          </p:nvPr>
        </p:nvSpPr>
        <p:spPr/>
        <p:txBody>
          <a:bodyPr/>
          <a:lstStyle/>
          <a:p>
            <a:pPr eaLnBrk="1" hangingPunct="1"/>
            <a:endParaRPr lang="en-US">
              <a:latin typeface="Arial" charset="0"/>
              <a:ea typeface="Geneva" charset="0"/>
              <a:cs typeface="Geneva" charset="0"/>
            </a:endParaRPr>
          </a:p>
        </p:txBody>
      </p:sp>
      <p:pic>
        <p:nvPicPr>
          <p:cNvPr id="183299" name="Picture 4" descr="SiqExi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46113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6" descr="Petra_Kazneh4_tb_n031901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346" name="Rectangle 2"/>
          <p:cNvSpPr>
            <a:spLocks noGrp="1" noChangeArrowheads="1"/>
          </p:cNvSpPr>
          <p:nvPr>
            <p:ph type="title"/>
          </p:nvPr>
        </p:nvSpPr>
        <p:spPr>
          <a:xfrm>
            <a:off x="0" y="5715000"/>
            <a:ext cx="4038600" cy="1143000"/>
          </a:xfrm>
        </p:spPr>
        <p:txBody>
          <a:bodyPr/>
          <a:lstStyle/>
          <a:p>
            <a:pPr eaLnBrk="1" hangingPunct="1"/>
            <a:r>
              <a:rPr lang="en-US" sz="4800" b="1">
                <a:solidFill>
                  <a:srgbClr val="FFFFFF"/>
                </a:solidFill>
                <a:latin typeface="Arial" charset="0"/>
                <a:ea typeface="Geneva" charset="0"/>
                <a:cs typeface="Geneva" charset="0"/>
              </a:rPr>
              <a:t>The Treasury</a:t>
            </a:r>
          </a:p>
        </p:txBody>
      </p:sp>
      <p:sp>
        <p:nvSpPr>
          <p:cNvPr id="185347" name="Text Box 7"/>
          <p:cNvSpPr txBox="1">
            <a:spLocks noChangeArrowheads="1"/>
          </p:cNvSpPr>
          <p:nvPr/>
        </p:nvSpPr>
        <p:spPr bwMode="auto">
          <a:xfrm>
            <a:off x="8305800" y="76200"/>
            <a:ext cx="811213" cy="457200"/>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598b</a:t>
            </a:r>
          </a:p>
        </p:txBody>
      </p:sp>
    </p:spTree>
    <p:extLst>
      <p:ext uri="{BB962C8B-B14F-4D97-AF65-F5344CB8AC3E}">
        <p14:creationId xmlns:p14="http://schemas.microsoft.com/office/powerpoint/2010/main" val="28698049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AtopTreasu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394" name="Rectangle 2"/>
          <p:cNvSpPr>
            <a:spLocks noGrp="1" noChangeArrowheads="1"/>
          </p:cNvSpPr>
          <p:nvPr>
            <p:ph type="ctrTitle"/>
          </p:nvPr>
        </p:nvSpPr>
        <p:spPr>
          <a:xfrm>
            <a:off x="0" y="6019800"/>
            <a:ext cx="9144000" cy="838200"/>
          </a:xfrm>
          <a:solidFill>
            <a:srgbClr val="FFFFFF"/>
          </a:solidFill>
        </p:spPr>
        <p:txBody>
          <a:bodyPr/>
          <a:lstStyle/>
          <a:p>
            <a:pPr eaLnBrk="1" hangingPunct="1"/>
            <a:r>
              <a:rPr lang="en-US" b="1">
                <a:latin typeface="Arial" charset="0"/>
                <a:ea typeface="Geneva" charset="0"/>
                <a:cs typeface="Geneva" charset="0"/>
              </a:rPr>
              <a:t>From atop the Treasury</a:t>
            </a:r>
            <a:endParaRPr lang="en-US">
              <a:latin typeface="Arial" charset="0"/>
              <a:ea typeface="Geneva" charset="0"/>
              <a:cs typeface="Geneva" charset="0"/>
            </a:endParaRPr>
          </a:p>
        </p:txBody>
      </p:sp>
    </p:spTree>
    <p:extLst>
      <p:ext uri="{BB962C8B-B14F-4D97-AF65-F5344CB8AC3E}">
        <p14:creationId xmlns:p14="http://schemas.microsoft.com/office/powerpoint/2010/main" val="38035600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0" y="2438400"/>
            <a:ext cx="4419600" cy="4038600"/>
          </a:xfrm>
        </p:spPr>
        <p:txBody>
          <a:bodyPr/>
          <a:lstStyle/>
          <a:p>
            <a:pPr eaLnBrk="1" hangingPunct="1"/>
            <a:r>
              <a:rPr lang="en-US" b="1">
                <a:latin typeface="Arial" charset="0"/>
                <a:ea typeface="Geneva" charset="0"/>
                <a:cs typeface="Geneva" charset="0"/>
              </a:rPr>
              <a:t>Nabataean engineers ingeniously collected the mere 6 inches of annual rainfall.</a:t>
            </a:r>
          </a:p>
        </p:txBody>
      </p:sp>
      <p:pic>
        <p:nvPicPr>
          <p:cNvPr id="189442" name="Picture 4" descr="Waterwa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83560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4"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1490" name="Picture 5"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Rectangle 2"/>
          <p:cNvSpPr>
            <a:spLocks noGrp="1" noChangeArrowheads="1"/>
          </p:cNvSpPr>
          <p:nvPr>
            <p:ph type="title"/>
          </p:nvPr>
        </p:nvSpPr>
        <p:spPr>
          <a:xfrm>
            <a:off x="0" y="6019800"/>
            <a:ext cx="9144000" cy="838200"/>
          </a:xfrm>
          <a:solidFill>
            <a:srgbClr val="FFFFFF"/>
          </a:solidFill>
        </p:spPr>
        <p:txBody>
          <a:bodyPr/>
          <a:lstStyle/>
          <a:p>
            <a:pPr eaLnBrk="1" hangingPunct="1"/>
            <a:r>
              <a:rPr lang="en-US" sz="3600" b="1">
                <a:latin typeface="Arial" charset="0"/>
                <a:ea typeface="Geneva" charset="0"/>
                <a:cs typeface="Geneva" charset="0"/>
              </a:rPr>
              <a:t>Nabatean tombs east of the city center</a:t>
            </a:r>
          </a:p>
        </p:txBody>
      </p:sp>
    </p:spTree>
    <p:extLst>
      <p:ext uri="{BB962C8B-B14F-4D97-AF65-F5344CB8AC3E}">
        <p14:creationId xmlns:p14="http://schemas.microsoft.com/office/powerpoint/2010/main" val="41209593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Mosai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8" name="Rectangle 3"/>
          <p:cNvSpPr>
            <a:spLocks noGrp="1" noChangeArrowheads="1"/>
          </p:cNvSpPr>
          <p:nvPr>
            <p:ph type="title"/>
          </p:nvPr>
        </p:nvSpPr>
        <p:spPr>
          <a:xfrm>
            <a:off x="0" y="914400"/>
            <a:ext cx="6400800" cy="1371600"/>
          </a:xfrm>
        </p:spPr>
        <p:txBody>
          <a:bodyPr/>
          <a:lstStyle/>
          <a:p>
            <a:pPr eaLnBrk="1" hangingPunct="1"/>
            <a:r>
              <a:rPr lang="en-US">
                <a:latin typeface="Arial" charset="0"/>
                <a:ea typeface="Geneva" charset="0"/>
                <a:cs typeface="Geneva" charset="0"/>
              </a:rPr>
              <a:t>Byzantine Church Mosaic (5th century)</a:t>
            </a:r>
          </a:p>
        </p:txBody>
      </p:sp>
    </p:spTree>
    <p:extLst>
      <p:ext uri="{BB962C8B-B14F-4D97-AF65-F5344CB8AC3E}">
        <p14:creationId xmlns:p14="http://schemas.microsoft.com/office/powerpoint/2010/main" val="204327085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The pride of your heart has deceived you, you who live in the clefts of the rock, in your lofty dwelling, who say in your heart, </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Who will bring me down to the ground?</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(Obadiah 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788967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eaLnBrk="0" fontAlgn="base" hangingPunct="0">
              <a:spcBef>
                <a:spcPct val="0"/>
              </a:spcBef>
              <a:spcAft>
                <a:spcPct val="0"/>
              </a:spcAft>
              <a:defRPr sz="32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Christ will judge not only Edom but all nations (15-16) before he reigns with the other deliverers (21).</a:t>
            </a: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36284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a:noFill/>
        </p:spPr>
      </p:pic>
      <p:sp>
        <p:nvSpPr>
          <p:cNvPr id="201730" name="Rectangle 5"/>
          <p:cNvSpPr>
            <a:spLocks noGrp="1" noChangeArrowheads="1"/>
          </p:cNvSpPr>
          <p:nvPr>
            <p:ph type="title"/>
          </p:nvPr>
        </p:nvSpPr>
        <p:spPr>
          <a:xfrm>
            <a:off x="0" y="5867400"/>
            <a:ext cx="9144000" cy="990600"/>
          </a:xfrm>
        </p:spPr>
        <p:txBody>
          <a:bodyPr/>
          <a:lstStyle/>
          <a:p>
            <a:pPr eaLnBrk="1" hangingPunct="1"/>
            <a:r>
              <a:rPr lang="en-US">
                <a:latin typeface="Arial" charset="0"/>
                <a:ea typeface="Geneva" charset="0"/>
              </a:rPr>
              <a:t>Colonnade Envisioned</a:t>
            </a:r>
          </a:p>
        </p:txBody>
      </p:sp>
      <p:sp>
        <p:nvSpPr>
          <p:cNvPr id="201731"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27605965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 y="-304800"/>
            <a:ext cx="9144000" cy="7162800"/>
          </a:xfrm>
          <a:noFill/>
        </p:spPr>
      </p:pic>
      <p:sp>
        <p:nvSpPr>
          <p:cNvPr id="203778" name="Rectangle 5"/>
          <p:cNvSpPr>
            <a:spLocks noGrp="1" noChangeArrowheads="1"/>
          </p:cNvSpPr>
          <p:nvPr>
            <p:ph type="title"/>
          </p:nvPr>
        </p:nvSpPr>
        <p:spPr>
          <a:xfrm>
            <a:off x="-152400" y="5715000"/>
            <a:ext cx="9296400" cy="1295400"/>
          </a:xfrm>
        </p:spPr>
        <p:txBody>
          <a:bodyPr/>
          <a:lstStyle/>
          <a:p>
            <a:pPr eaLnBrk="1" hangingPunct="1"/>
            <a:r>
              <a:rPr lang="en-US">
                <a:latin typeface="Arial" charset="0"/>
                <a:ea typeface="Geneva" charset="0"/>
              </a:rPr>
              <a:t>Colonnade Realized</a:t>
            </a:r>
          </a:p>
        </p:txBody>
      </p:sp>
      <p:sp>
        <p:nvSpPr>
          <p:cNvPr id="203779" name="Text Box 7"/>
          <p:cNvSpPr txBox="1">
            <a:spLocks noChangeArrowheads="1"/>
          </p:cNvSpPr>
          <p:nvPr/>
        </p:nvSpPr>
        <p:spPr bwMode="auto">
          <a:xfrm>
            <a:off x="8305800" y="76200"/>
            <a:ext cx="869950" cy="461963"/>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598c</a:t>
            </a:r>
          </a:p>
        </p:txBody>
      </p:sp>
    </p:spTree>
    <p:extLst>
      <p:ext uri="{BB962C8B-B14F-4D97-AF65-F5344CB8AC3E}">
        <p14:creationId xmlns:p14="http://schemas.microsoft.com/office/powerpoint/2010/main" val="35803965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010400"/>
          </a:xfrm>
          <a:noFill/>
        </p:spPr>
      </p:pic>
      <p:sp>
        <p:nvSpPr>
          <p:cNvPr id="205826" name="Rectangle 5"/>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21490556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7724775"/>
          </a:xfrm>
          <a:noFill/>
        </p:spPr>
      </p:pic>
      <p:sp>
        <p:nvSpPr>
          <p:cNvPr id="207874" name="Rectangle 3"/>
          <p:cNvSpPr>
            <a:spLocks noGrp="1" noChangeArrowheads="1"/>
          </p:cNvSpPr>
          <p:nvPr>
            <p:ph type="title"/>
          </p:nvPr>
        </p:nvSpPr>
        <p:spPr>
          <a:xfrm>
            <a:off x="5791200" y="0"/>
            <a:ext cx="3657600" cy="990600"/>
          </a:xfrm>
        </p:spPr>
        <p:txBody>
          <a:bodyPr/>
          <a:lstStyle/>
          <a:p>
            <a:pPr eaLnBrk="1" hangingPunct="1"/>
            <a:r>
              <a:rPr lang="en-US">
                <a:latin typeface="Arial" charset="0"/>
                <a:ea typeface="Geneva" charset="0"/>
                <a:cs typeface="Geneva" charset="0"/>
              </a:rPr>
              <a:t>Nymphaleon</a:t>
            </a:r>
          </a:p>
        </p:txBody>
      </p:sp>
    </p:spTree>
    <p:extLst>
      <p:ext uri="{BB962C8B-B14F-4D97-AF65-F5344CB8AC3E}">
        <p14:creationId xmlns:p14="http://schemas.microsoft.com/office/powerpoint/2010/main" val="20011995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463634"/>
                </a:solidFill>
                <a:effectLst>
                  <a:outerShdw blurRad="38100" dist="38100" dir="2700000" algn="tl">
                    <a:srgbClr val="000000">
                      <a:alpha val="43137"/>
                    </a:srgbClr>
                  </a:outerShdw>
                </a:effectLst>
                <a:uLnTx/>
                <a:uFillTx/>
                <a:latin typeface="Garamond" charset="0"/>
                <a:ea typeface="ＭＳ Ｐゴシック" charset="0"/>
                <a:cs typeface="+mn-cs"/>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en-US" b="1">
                <a:solidFill>
                  <a:srgbClr val="F3E7F3"/>
                </a:solidFill>
                <a:latin typeface="Arial" panose="020B0604020202020204" pitchFamily="34" charset="0"/>
                <a:cs typeface="Arial" panose="020B0604020202020204" pitchFamily="34" charset="0"/>
              </a:rPr>
              <a:t>Who Lived at Petra?</a:t>
            </a:r>
            <a:endParaRPr lang="en-US" sz="4000" b="1">
              <a:latin typeface="Arial" panose="020B0604020202020204" pitchFamily="34" charset="0"/>
              <a:cs typeface="Arial" panose="020B0604020202020204" pitchFamily="34"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charset="0"/>
                <a:cs typeface="Arial" panose="020B0604020202020204" pitchFamily="34" charset="0"/>
              </a:rPr>
              <a:t>Horites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(Gen. 14:6): </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Pre-1850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hill country of Seir</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Edomites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(Amos 1:12): </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1850-552 </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BC</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err="1">
                <a:ln>
                  <a:noFill/>
                </a:ln>
                <a:solidFill>
                  <a:srgbClr val="F3E7F3"/>
                </a:solidFill>
                <a:effectLst/>
                <a:uLnTx/>
                <a:uFillTx/>
                <a:latin typeface="Arial" panose="020B0604020202020204" pitchFamily="34" charset="0"/>
                <a:ea typeface="ＭＳ Ｐゴシック" charset="0"/>
                <a:cs typeface="Arial" panose="020B0604020202020204" pitchFamily="34" charset="0"/>
              </a:rPr>
              <a:t>Sela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Heb.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rock</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Nabataeans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(not in Bible)</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552 </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BC-AD</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106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Petra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Gr.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rock</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Romans</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(post-NT)</a:t>
            </a:r>
            <a:b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Post-</a:t>
            </a:r>
            <a:r>
              <a:rPr kumimoji="0" lang="en-US" sz="20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AD</a:t>
            </a:r>
            <a:r>
              <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 106 (</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err="1">
                <a:ln>
                  <a:noFill/>
                </a:ln>
                <a:solidFill>
                  <a:srgbClr val="F3E7F3"/>
                </a:solidFill>
                <a:effectLst/>
                <a:uLnTx/>
                <a:uFillTx/>
                <a:latin typeface="Arial" panose="020B0604020202020204" pitchFamily="34" charset="0"/>
                <a:ea typeface="ＭＳ Ｐゴシック" charset="0"/>
                <a:cs typeface="Arial" panose="020B0604020202020204" pitchFamily="34" charset="0"/>
              </a:rPr>
              <a:t>Hadriana</a:t>
            </a:r>
            <a:r>
              <a:rPr kumimoji="0" lang="ja-JP" altLang="en-US" sz="2800" b="1" i="0" u="none" strike="noStrike" kern="1200" cap="none" spc="0" normalizeH="0" baseline="0" noProof="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r>
              <a:rPr kumimoji="0" lang="en-US" altLang="ja-JP"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3E7F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650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Egypt to Mesopotamia Trade</a:t>
            </a: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Tree>
    <p:extLst>
      <p:ext uri="{BB962C8B-B14F-4D97-AF65-F5344CB8AC3E}">
        <p14:creationId xmlns:p14="http://schemas.microsoft.com/office/powerpoint/2010/main" val="228671086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54</a:t>
            </a: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en-US" sz="3200" b="1"/>
              <a:t>The King</a:t>
            </a:r>
            <a:r>
              <a:rPr lang="mr-IN" sz="3200" b="1"/>
              <a:t>'</a:t>
            </a:r>
            <a:r>
              <a:rPr lang="en-US" altLang="ja-JP" sz="3200" b="1"/>
              <a:t>s Highway</a:t>
            </a:r>
            <a:endParaRPr lang="en-US" sz="3200" b="1"/>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Barry Beitzel, </a:t>
            </a:r>
            <a:b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br>
            <a:r>
              <a:rPr kumimoji="0" lang="en-US" sz="1800" b="1" i="1" u="none" strike="noStrike" kern="1200" cap="none" spc="0" normalizeH="0" baseline="0" noProof="0">
                <a:ln>
                  <a:noFill/>
                </a:ln>
                <a:solidFill>
                  <a:srgbClr val="000000"/>
                </a:solidFill>
                <a:effectLst/>
                <a:uLnTx/>
                <a:uFillTx/>
                <a:latin typeface="Times New Roman" charset="0"/>
                <a:ea typeface="ＭＳ Ｐゴシック" charset="0"/>
              </a:rPr>
              <a:t>Moody Atlas of Bible Lands</a:t>
            </a:r>
            <a:r>
              <a:rPr kumimoji="0" lang="en-US" sz="1800" b="1" i="0" u="none" strike="noStrike" kern="1200" cap="none" spc="0" normalizeH="0" baseline="0" noProof="0">
                <a:ln>
                  <a:noFill/>
                </a:ln>
                <a:solidFill>
                  <a:srgbClr val="000000"/>
                </a:solidFill>
                <a:effectLst/>
                <a:uLnTx/>
                <a:uFillTx/>
                <a:latin typeface="Times New Roman" charset="0"/>
                <a:ea typeface="ＭＳ Ｐゴシック" charset="0"/>
              </a:rPr>
              <a:t>, 87</a:t>
            </a: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Petra</a:t>
              </a:r>
            </a:p>
          </p:txBody>
        </p:sp>
        <p:sp>
          <p:nvSpPr>
            <p:cNvPr id="471051" name="Oval 11"/>
            <p:cNvSpPr>
              <a:spLocks noChangeArrowheads="1"/>
            </p:cNvSpPr>
            <p:nvPr/>
          </p:nvSpPr>
          <p:spPr bwMode="auto">
            <a:xfrm>
              <a:off x="3456" y="2496"/>
              <a:ext cx="192" cy="192"/>
            </a:xfrm>
            <a:prstGeom prst="ellipse">
              <a:avLst/>
            </a:prstGeom>
            <a:solidFill>
              <a:schemeClr val="bg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012678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en-US" sz="4000" dirty="0">
                <a:latin typeface="Arial" panose="020B0604020202020204" pitchFamily="34" charset="0"/>
                <a:cs typeface="Arial" panose="020B0604020202020204" pitchFamily="34" charset="0"/>
              </a:rPr>
              <a:t>The Spice Trade</a:t>
            </a: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0" cap="none" spc="0" normalizeH="0" baseline="0" noProof="0">
                <a:ln>
                  <a:noFill/>
                </a:ln>
                <a:solidFill>
                  <a:srgbClr val="000000"/>
                </a:solidFill>
                <a:effectLst/>
                <a:uLnTx/>
                <a:uFillTx/>
                <a:latin typeface="Arial"/>
                <a:ea typeface="ＭＳ Ｐゴシック" charset="0"/>
                <a:cs typeface="Arial"/>
              </a:rPr>
              <a:t>Petra</a:t>
            </a:r>
          </a:p>
        </p:txBody>
      </p:sp>
    </p:spTree>
    <p:extLst>
      <p:ext uri="{BB962C8B-B14F-4D97-AF65-F5344CB8AC3E}">
        <p14:creationId xmlns:p14="http://schemas.microsoft.com/office/powerpoint/2010/main" val="375860818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1752600" y="6477000"/>
            <a:ext cx="7239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pt-BR"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Music:  "Helwa Already Baladi" (My Country is Beautiful) Singer:  Dalidá </a:t>
            </a:r>
            <a:endParaRPr kumimoji="0" lang="en-US"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39943" name="Text Box 7"/>
          <p:cNvSpPr txBox="1">
            <a:spLocks noChangeArrowheads="1"/>
          </p:cNvSpPr>
          <p:nvPr/>
        </p:nvSpPr>
        <p:spPr bwMode="auto">
          <a:xfrm>
            <a:off x="0" y="0"/>
            <a:ext cx="9144000"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4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Jordan’s City of Petra is one of the </a:t>
            </a:r>
            <a:br>
              <a:rPr kumimoji="0" lang="es-PE" altLang="en-US" sz="4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br>
            <a:r>
              <a:rPr kumimoji="0" lang="es-PE" altLang="en-US" sz="4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7 New Wonders of the World</a:t>
            </a: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1800" b="0" i="1"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1534749068"/>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70"/>
                                            </p:txEl>
                                          </p:spTgt>
                                        </p:tgtEl>
                                        <p:attrNameLst>
                                          <p:attrName>style.visibility</p:attrName>
                                        </p:attrNameLst>
                                      </p:cBhvr>
                                      <p:to>
                                        <p:strVal val="visible"/>
                                      </p:to>
                                    </p:set>
                                    <p:animEffect transition="in" filter="fade">
                                      <p:cBhvr>
                                        <p:cTn id="13" dur="2000"/>
                                        <p:tgtEl>
                                          <p:spTgt spid="39943">
                                            <p:txEl>
                                              <p:charRg st="29" end="70"/>
                                            </p:txEl>
                                          </p:spTgt>
                                        </p:tgtEl>
                                      </p:cBhvr>
                                    </p:animEffect>
                                  </p:childTnLst>
                                </p:cTn>
                              </p:par>
                            </p:childTnLst>
                          </p:cTn>
                        </p:par>
                        <p:par>
                          <p:cTn id="14" fill="hold" nodeType="afterGroup">
                            <p:stCondLst>
                              <p:cond delay="504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74" end="74"/>
                                            </p:txEl>
                                          </p:spTgt>
                                        </p:tgtEl>
                                        <p:attrNameLst>
                                          <p:attrName>style.visibility</p:attrName>
                                        </p:attrNameLst>
                                      </p:cBhvr>
                                      <p:to>
                                        <p:strVal val="visible"/>
                                      </p:to>
                                    </p:set>
                                    <p:animEffect transition="in" filter="fade">
                                      <p:cBhvr>
                                        <p:cTn id="17" dur="2000"/>
                                        <p:tgtEl>
                                          <p:spTgt spid="39943">
                                            <p:txEl>
                                              <p:charRg st="74" end="74"/>
                                            </p:txEl>
                                          </p:spTgt>
                                        </p:tgtEl>
                                      </p:cBhvr>
                                    </p:animEffect>
                                  </p:childTnLst>
                                </p:cTn>
                              </p:par>
                            </p:childTnLst>
                          </p:cTn>
                        </p:par>
                        <p:par>
                          <p:cTn id="18" fill="hold" nodeType="afterGroup">
                            <p:stCondLst>
                              <p:cond delay="700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74" end="74"/>
                                            </p:txEl>
                                          </p:spTgt>
                                        </p:tgtEl>
                                        <p:attrNameLst>
                                          <p:attrName>style.visibility</p:attrName>
                                        </p:attrNameLst>
                                      </p:cBhvr>
                                      <p:to>
                                        <p:strVal val="visible"/>
                                      </p:to>
                                    </p:set>
                                    <p:animEffect transition="in" filter="fade">
                                      <p:cBhvr>
                                        <p:cTn id="21" dur="2000"/>
                                        <p:tgtEl>
                                          <p:spTgt spid="39943">
                                            <p:txEl>
                                              <p:charRg st="74" end="74"/>
                                            </p:txEl>
                                          </p:spTgt>
                                        </p:tgtEl>
                                      </p:cBhvr>
                                    </p:animEffect>
                                  </p:childTnLst>
                                </p:cTn>
                              </p:par>
                            </p:childTnLst>
                          </p:cTn>
                        </p:par>
                        <p:par>
                          <p:cTn id="22" fill="hold" nodeType="afterGroup">
                            <p:stCondLst>
                              <p:cond delay="896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1200150"/>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PE"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For 600 years it was thought that this city, in the middle of the desert of Jordan, was not real but only legendary like the Atlantis and Troy</a:t>
            </a:r>
          </a:p>
        </p:txBody>
      </p:sp>
    </p:spTree>
    <p:extLst>
      <p:ext uri="{BB962C8B-B14F-4D97-AF65-F5344CB8AC3E}">
        <p14:creationId xmlns:p14="http://schemas.microsoft.com/office/powerpoint/2010/main" val="856284073"/>
      </p:ext>
    </p:extLst>
  </p:cSld>
  <p:clrMapOvr>
    <a:masterClrMapping/>
  </p:clrMapOvr>
  <mc:AlternateContent xmlns:mc="http://schemas.openxmlformats.org/markup-compatibility/2006" xmlns:p14="http://schemas.microsoft.com/office/powerpoint/2010/main">
    <mc:Choice Requires="p14">
      <p:transition p14:dur="10">
        <p:zoom/>
      </p:transition>
    </mc:Choice>
    <mc:Fallback xmlns="">
      <p:transition>
        <p:zo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theme/_rels/them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0" charset="-52"/>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xmlns="">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21502</TotalTime>
  <Words>11940</Words>
  <Application>Microsoft Macintosh PowerPoint</Application>
  <PresentationFormat>On-screen Show (4:3)</PresentationFormat>
  <Paragraphs>1712</Paragraphs>
  <Slides>204</Slides>
  <Notes>179</Notes>
  <HiddenSlides>0</HiddenSlides>
  <MMClips>0</MMClips>
  <ScaleCrop>false</ScaleCrop>
  <HeadingPairs>
    <vt:vector size="8" baseType="variant">
      <vt:variant>
        <vt:lpstr>Fonts Used</vt:lpstr>
      </vt:variant>
      <vt:variant>
        <vt:i4>26</vt:i4>
      </vt:variant>
      <vt:variant>
        <vt:lpstr>Theme</vt:lpstr>
      </vt:variant>
      <vt:variant>
        <vt:i4>43</vt:i4>
      </vt:variant>
      <vt:variant>
        <vt:lpstr>Embedded OLE Servers</vt:lpstr>
      </vt:variant>
      <vt:variant>
        <vt:i4>3</vt:i4>
      </vt:variant>
      <vt:variant>
        <vt:lpstr>Slide Titles</vt:lpstr>
      </vt:variant>
      <vt:variant>
        <vt:i4>204</vt:i4>
      </vt:variant>
    </vt:vector>
  </HeadingPairs>
  <TitlesOfParts>
    <vt:vector size="276" baseType="lpstr">
      <vt:lpstr>B VAG Rounded Bold</vt:lpstr>
      <vt:lpstr>BONES</vt:lpstr>
      <vt:lpstr>Chicago</vt:lpstr>
      <vt:lpstr>Kosher-Normal</vt:lpstr>
      <vt:lpstr>ＭＳ Ｐゴシック</vt:lpstr>
      <vt:lpstr>Nadianne</vt:lpstr>
      <vt:lpstr>Osaka</vt:lpstr>
      <vt:lpstr>SimSun</vt:lpstr>
      <vt:lpstr>Times</vt:lpstr>
      <vt:lpstr>Arial</vt:lpstr>
      <vt:lpstr>Arial Black</vt:lpstr>
      <vt:lpstr>Arial Narrow</vt:lpstr>
      <vt:lpstr>Book Antiqua</vt:lpstr>
      <vt:lpstr>Braggadocio</vt:lpstr>
      <vt:lpstr>Calibri</vt:lpstr>
      <vt:lpstr>Comic Sans MS</vt:lpstr>
      <vt:lpstr>Garamond</vt:lpstr>
      <vt:lpstr>Helvetica</vt:lpstr>
      <vt:lpstr>Impact</vt:lpstr>
      <vt:lpstr>Monotype Sorts</vt:lpstr>
      <vt:lpstr>Tahoma</vt:lpstr>
      <vt:lpstr>Times New Roman</vt:lpstr>
      <vt:lpstr>Trebuchet MS</vt:lpstr>
      <vt:lpstr>Tw Cen MT</vt:lpstr>
      <vt:lpstr>Wingdings</vt:lpstr>
      <vt:lpstr>Wingdings 2</vt:lpstr>
      <vt:lpstr>Sakura</vt:lpstr>
      <vt:lpstr>Balance</vt:lpstr>
      <vt:lpstr>Radar</vt:lpstr>
      <vt:lpstr>Gesture</vt:lpstr>
      <vt:lpstr>1_Gesture</vt:lpstr>
      <vt:lpstr>Orbit</vt:lpstr>
      <vt:lpstr>Default Design</vt:lpstr>
      <vt:lpstr>49_Blank Presentation</vt:lpstr>
      <vt:lpstr>1_Sakura</vt:lpstr>
      <vt:lpstr>1_blstripc.ppt - Blue Stripes</vt:lpstr>
      <vt:lpstr>Desk Lamp</vt:lpstr>
      <vt:lpstr>2_Default Design</vt:lpstr>
      <vt:lpstr>4_Default Design</vt:lpstr>
      <vt:lpstr>2_untitled 3</vt:lpstr>
      <vt:lpstr>3_untitled 3</vt:lpstr>
      <vt:lpstr>4_untitled 3</vt:lpstr>
      <vt:lpstr>5_untitled 3</vt:lpstr>
      <vt:lpstr>16_Default Design</vt:lpstr>
      <vt:lpstr>1_Orbit</vt:lpstr>
      <vt:lpstr>1_Blank Presentation</vt:lpstr>
      <vt:lpstr>1_Default Design</vt:lpstr>
      <vt:lpstr>2_Sakura</vt:lpstr>
      <vt:lpstr>1_Desk Lamp</vt:lpstr>
      <vt:lpstr>23_Office Theme</vt:lpstr>
      <vt:lpstr>untitled 3</vt:lpstr>
      <vt:lpstr>1_untitled 3</vt:lpstr>
      <vt:lpstr>17_Default Design</vt:lpstr>
      <vt:lpstr>2_Gesture</vt:lpstr>
      <vt:lpstr>2_Office Theme</vt:lpstr>
      <vt:lpstr>3_Sakura</vt:lpstr>
      <vt:lpstr>Stream</vt:lpstr>
      <vt:lpstr>3_Default Design</vt:lpstr>
      <vt:lpstr>2_Stream</vt:lpstr>
      <vt:lpstr>Petraunadelas7maravillasdelmundo</vt:lpstr>
      <vt:lpstr>1_SERENE</vt:lpstr>
      <vt:lpstr>4_Sakura</vt:lpstr>
      <vt:lpstr>50_Blank Presentation</vt:lpstr>
      <vt:lpstr>2_untitled 1</vt:lpstr>
      <vt:lpstr>1_Median</vt:lpstr>
      <vt:lpstr>3_Gesture</vt:lpstr>
      <vt:lpstr>4_Gesture</vt:lpstr>
      <vt:lpstr>3_Blank Presentation</vt:lpstr>
      <vt:lpstr>5_Default Design</vt:lpstr>
      <vt:lpstr>Photo Editor Photo</vt:lpstr>
      <vt:lpstr>Document</vt:lpstr>
      <vt:lpstr>Microsoft ClipArt Gallery</vt:lpstr>
      <vt:lpstr>THE BOOK OF OBADIAH</vt:lpstr>
      <vt:lpstr>Key Word</vt:lpstr>
      <vt:lpstr>Theme</vt:lpstr>
      <vt:lpstr>Key Verse</vt:lpstr>
      <vt:lpstr>Kingdom Statement</vt:lpstr>
      <vt:lpstr>Summary Statement</vt:lpstr>
      <vt:lpstr>Covenant</vt:lpstr>
      <vt:lpstr>Redemption</vt:lpstr>
      <vt:lpstr>Messiah</vt:lpstr>
      <vt:lpstr>Obadiah Summary Chart</vt:lpstr>
      <vt:lpstr>Barry Huddleston, The Acrostic Summarized Bible (Grand Rapids: Baker, 1992)</vt:lpstr>
      <vt:lpstr>OBADIAH</vt:lpstr>
      <vt:lpstr>Time Periods of the Prophets</vt:lpstr>
      <vt:lpstr>To Whom the Prophets Ministered</vt:lpstr>
      <vt:lpstr>Placing the Prophetical Books </vt:lpstr>
      <vt:lpstr>How does God respond to</vt:lpstr>
      <vt:lpstr>I. God judges the proud.</vt:lpstr>
      <vt:lpstr>II. God blesses the humble.</vt:lpstr>
      <vt:lpstr>—Main Idea of Obadiah—</vt:lpstr>
      <vt:lpstr>Black</vt:lpstr>
      <vt:lpstr>Placing the Prophets</vt:lpstr>
      <vt:lpstr>Luther on the Prophets</vt:lpstr>
      <vt:lpstr>Problems &amp; Tips in Interpreting Prophecy</vt:lpstr>
      <vt:lpstr>The Prophetic Message</vt:lpstr>
      <vt:lpstr>The Prophetic Message</vt:lpstr>
      <vt:lpstr>Purpose of the Prophetic Books</vt:lpstr>
      <vt:lpstr>Blessings &amp; Curses</vt:lpstr>
      <vt:lpstr>Prophetic Curses</vt:lpstr>
      <vt:lpstr>Purpose of the Prophetic Books</vt:lpstr>
      <vt:lpstr>Literal * Eternal * Unconditional</vt:lpstr>
      <vt:lpstr>Topography of Israel</vt:lpstr>
      <vt:lpstr>The Elements Expanded</vt:lpstr>
      <vt:lpstr>Types of Unconditional Covenants</vt:lpstr>
      <vt:lpstr>Deuteronomy 30:1-4</vt:lpstr>
      <vt:lpstr>Deuteronomy 30 </vt:lpstr>
      <vt:lpstr>Approaching a Summit</vt:lpstr>
      <vt:lpstr>Time Periods of the Prophets</vt:lpstr>
      <vt:lpstr>We See the Valleys</vt:lpstr>
      <vt:lpstr>Placing the Prophetical Books </vt:lpstr>
      <vt:lpstr>To Whom the Prophets Ministered</vt:lpstr>
      <vt:lpstr>Obadiah</vt:lpstr>
      <vt:lpstr>Characteristics</vt:lpstr>
      <vt:lpstr>Obadiah Summary Chart</vt:lpstr>
      <vt:lpstr>Authorship: External Evidence</vt:lpstr>
      <vt:lpstr>Authorship: External Evidence</vt:lpstr>
      <vt:lpstr>Internal Evidence</vt:lpstr>
      <vt:lpstr>Audience</vt:lpstr>
      <vt:lpstr>Issues</vt:lpstr>
      <vt:lpstr>OBADIAH</vt:lpstr>
      <vt:lpstr>We all hate pride.</vt:lpstr>
      <vt:lpstr>Why do you think we all struggle with</vt:lpstr>
      <vt:lpstr>How does God respond to</vt:lpstr>
      <vt:lpstr>OT Bookshelf</vt:lpstr>
      <vt:lpstr>The Twelve</vt:lpstr>
      <vt:lpstr>What do these men have to offer us?</vt:lpstr>
      <vt:lpstr>How does God respond to</vt:lpstr>
      <vt:lpstr>"The vision of Obadiah"  (Obadiah 1 NIV).</vt:lpstr>
      <vt:lpstr>Different Dates Proposed</vt:lpstr>
      <vt:lpstr>"Because of the violence against your brother Jacob, you will be covered with shame; you will be destroyed forever”  (Obadiah 10 NIV).</vt:lpstr>
      <vt:lpstr>"On the day you stood aloof while strangers carried off his wealth and foreigners entered his gates and cast lots for Jerusalem, you were like one of them” (Obadiah 11 NIV).</vt:lpstr>
      <vt:lpstr>"But when Rehoboam was firmly established and strong, he abandoned the Law of the LORD, and all Israel followed him in this sin. 2 Because they were unfaithful to the LORD, King Shishak of Egypt came up and attacked Jerusalem in the fifth year of King Rehoboam’s reign. 3 He came with 1,200 chariots, 60,000 horses, and a countless army of foot soldiers, including Libyans, Sukkites, and Ethiopians" (2 Chron 12:1-3 NLT).</vt:lpstr>
      <vt:lpstr>"Shishak conquered Judah’s fortified towns and then advanced to attack Jerusalem. 5 The prophet Shemaiah then met with Rehoboam and Judah’s leaders, who had all fled to Jerusalem because of Shishak. Shemaiah told them, 'This is what the LORD says: You have abandoned me, so I am abandoning you to Shishak.' 6 Then the leaders of Israel and the king humbled themselves and said, 'The LORD is right in doing this to us!'" (2 Chron 12:4-6 NLT).</vt:lpstr>
      <vt:lpstr>"When the LORD saw their change of heart, he gave this message to Shemaiah: 'Since the people have humbled themselves, I will not completely destroy them and will soon give them some relief. I will not use Shishak to pour out my anger on Jerusalem.   8 But they will become his subjects, so they will know the difference between serving me and serving earthly rulers'"  (2 Chron 12:7-8 NLT).</vt:lpstr>
      <vt:lpstr>"So King Shishak of Egypt came up and attacked Jerusalem. He ransacked the treasuries of the LORD’s Temple and the royal palace; he stole everything, including all the gold shields Solomon had made"  (2 Chron 12:9 NLT).</vt:lpstr>
      <vt:lpstr>How does God respond to</vt:lpstr>
      <vt:lpstr>Obadiah Summary Chart</vt:lpstr>
      <vt:lpstr>Slides on  Obadiah 1-14</vt:lpstr>
      <vt:lpstr>I. God judges the proud.</vt:lpstr>
      <vt:lpstr>"The vision of Obadiah"  (Obadiah 1 NIV).</vt:lpstr>
      <vt:lpstr>"This is what the Sovereign LORD  says about Edom"  (Obadiah 1b NIV).</vt:lpstr>
      <vt:lpstr>"We have heard a message from the LORD: An envoy was sent to the nations to say,   'Rise, and let us go against her for battle'—"  (Obadiah 1c NIV).</vt:lpstr>
      <vt:lpstr>"See, I will make you small among the nations; you will be utterly despised"  (Obadiah 2 NIV).</vt:lpstr>
      <vt:lpstr>"The pride of your heart has deceived you, you who live in the clefts of the rock, in your lofty dwelling, who say in your heart, 'Who will bring me down to the ground?'" (Obadiah 3)</vt:lpstr>
      <vt:lpstr>Geographical Setting</vt:lpstr>
      <vt:lpstr>Genesis 27:1-40</vt:lpstr>
      <vt:lpstr>Purpose</vt:lpstr>
      <vt:lpstr>National Geographic has several articles on Petra back to 1907</vt:lpstr>
      <vt:lpstr>Petra Article Front Page</vt:lpstr>
      <vt:lpstr>Imagine living in this terrain!</vt:lpstr>
      <vt:lpstr>The Siq  (pronounced "seek")</vt:lpstr>
      <vt:lpstr>Water channels were buried for centuries</vt:lpstr>
      <vt:lpstr>Exit of the Siq</vt:lpstr>
      <vt:lpstr>Dark Siq Exit</vt:lpstr>
      <vt:lpstr>The Treasury</vt:lpstr>
      <vt:lpstr>From atop the Treasury</vt:lpstr>
      <vt:lpstr>Nabataean engineers ingeniously collected the mere 6 inches of annual rainfall.</vt:lpstr>
      <vt:lpstr>Nabatean tombs east of the city center</vt:lpstr>
      <vt:lpstr>Byzantine Church Mosaic (5th century)</vt:lpstr>
      <vt:lpstr>"The pride of your heart has deceived you, you who live in the clefts of the rock, in your lofty dwelling, who say in your heart, 'Who will bring me down to the ground?'" (Obadiah 3)</vt:lpstr>
      <vt:lpstr>Colonnade Envisioned</vt:lpstr>
      <vt:lpstr>Colonnade Realized</vt:lpstr>
      <vt:lpstr>Nymphaleon</vt:lpstr>
      <vt:lpstr>Nymphaleon</vt:lpstr>
      <vt:lpstr>Who Lived at Petra?</vt:lpstr>
      <vt:lpstr>Egypt to Mesopotamia Trade</vt:lpstr>
      <vt:lpstr>The King's Highway</vt:lpstr>
      <vt:lpstr>The Spice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“Though you soar like the eagle and make your nest among the stars, from there I will bring you down,” declares the LORD.</vt:lpstr>
      <vt:lpstr>"Though you soar like the eagle and make your nest among the stars, from there I will bring you down,”  declares the LORD (Obadiah 4 NIV).</vt:lpstr>
      <vt:lpstr>"If thieves came at night and robbed you (what a disaster awaits you!), they would not take everything. Those who harvest grapes always leave a few for the poor. But your enemies will wipe you out completely!”  (Obadiah 5 NLT).</vt:lpstr>
      <vt:lpstr>"Every nook and cranny of Edom will be searched and looted. Every treasure will be found and taken”  (Obadiah 6 NLT).</vt:lpstr>
      <vt:lpstr>"All your allies will turn against you. They will help to chase you from your land. They will promise you peace while plotting to deceive and destroy you. Your trusted friends will set traps for you, and you won't even know about it" (Obadiah 7 NLT).</vt:lpstr>
      <vt:lpstr>"'At that time not a single wise person will be left in the whole land of Edom,' says the LORD. 'For on the mountains of Edom I will destroy everyone who has understanding'" (Obadiah 8 NLT).</vt:lpstr>
      <vt:lpstr>"The mightiest warriors of Teman will be terrified, and everyone on the mountains of Edom will be cut down in the slaughter"  (Obadiah 9 NLT).</vt:lpstr>
      <vt:lpstr>"Because of the violence against your brother Jacob, you will be covered with shame; you will be destroyed forever”  (Obadiah 10 NIV).</vt:lpstr>
      <vt:lpstr>"On the day you stood aloof while strangers carried off his wealth and foreigners entered his gates and cast lots for Jerusalem, you were like one of them” (Obadiah 11 NIV).</vt:lpstr>
      <vt:lpstr>"But when Rehoboam was firmly established and strong, he abandoned the Law of the LORD, and all Israel followed him in this sin. 2 Because they were unfaithful to the LORD, King Shishak of Egypt came up and attacked Jerusalem in the fifth year of King Rehoboam’s reign. 3 He came with 1,200 chariots, 60,000 horses, and a countless army of foot soldiers, including Libyans, Sukkites, and Ethiopians" (2 Chron 12:1-3 NLT).</vt:lpstr>
      <vt:lpstr>"Shishak conquered Judah’s fortified towns and then advanced to attack Jerusalem. 5 The prophet Shemaiah then met with Rehoboam and Judah’s leaders, who had all fled to Jerusalem because of Shishak. Shemaiah told them, 'This is what the LORD says: You have abandoned me, so I am abandoning you to Shishak.' 6 Then the leaders of Israel and the king humbled themselves and said, 'The LORD is right in doing this to us!'" (2 Chron 12:4-6 NLT).</vt:lpstr>
      <vt:lpstr>"When the LORD saw their change of heart, he gave this message to Shemaiah: 'Since the people have humbled themselves, I will not completely destroy them and will soon give them some relief. I will not use Shishak to pour out my anger on Jerusalem.   8 But they will become his subjects, so they will know the difference between serving me and serving earthly rulers'"  (2 Chron 12:7-8 NLT).</vt:lpstr>
      <vt:lpstr>"So King Shishak of Egypt came up and attacked Jerusalem. He ransacked the treasuries of the LORD’s Temple and the royal palace; he stole everything, including all the gold shields Solomon had made"  (2 Chron 12:9 NLT).</vt:lpstr>
      <vt:lpstr>Edom's Excuse</vt:lpstr>
      <vt:lpstr>"You should not look down on your brother in the day of his misfortune, nor rejoice over the people of Judah in the day of their destruction, nor boast so much in the day of their trouble”  (Obadiah 12 NIV).</vt:lpstr>
      <vt:lpstr>"You should not march through the gates of my people in the day of their disaster, nor look down on them in their calamity in the day of their disaster, nor seize their wealth in the day of their disaster" (Obadiah 13 NIV).</vt:lpstr>
      <vt:lpstr>"You should not wait at the crossroads to cut down their fugitives, nor hand over their survivors in the day of their trouble" (Obadiah 14 NIV).</vt:lpstr>
      <vt:lpstr>PowerPoint Presentation</vt:lpstr>
      <vt:lpstr>PowerPoint Presentation</vt:lpstr>
      <vt:lpstr>The Rainbow</vt:lpstr>
      <vt:lpstr>Proverbs 16:5 (NIV)</vt:lpstr>
      <vt:lpstr>"Pride goes before destruction and a haughty spirit before a fall."</vt:lpstr>
      <vt:lpstr>Broken People</vt:lpstr>
      <vt:lpstr>Broken People</vt:lpstr>
      <vt:lpstr>I. God judges the proud.</vt:lpstr>
      <vt:lpstr>How does God respond to</vt:lpstr>
      <vt:lpstr>Key Verses</vt:lpstr>
      <vt:lpstr>Slides on  Obadiah 15-21</vt:lpstr>
      <vt:lpstr>II. God blesses the humble.</vt:lpstr>
      <vt:lpstr>"The day of the LORD is near for all nations. As you have done, it will be done to you; your deeds will return upon your own head" (Obadiah 15 NIV).</vt:lpstr>
      <vt:lpstr>"Just as you swallowed up my people on my holy mountain, so you and the surrounding nations will swallow the punishment I pour out on you. Yes, all you nations will drink and stagger and disappear from history"  (Obadiah 16 NLT).</vt:lpstr>
      <vt:lpstr>Reversal in Obadiah</vt:lpstr>
      <vt:lpstr>Approaching a Summit</vt:lpstr>
      <vt:lpstr>Time Periods of the Prophets</vt:lpstr>
      <vt:lpstr>We See the Valleys</vt:lpstr>
      <vt:lpstr>A Dispensational Timeline</vt:lpstr>
      <vt:lpstr>Reversal in Obadiah</vt:lpstr>
      <vt:lpstr>Reversal in Obadiah</vt:lpstr>
      <vt:lpstr>Is There a Future for Ethnic Jews?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Borders of the Land Promised to Abraham</vt:lpstr>
      <vt:lpstr>God's Promise  (vv. 19-20 NIV84)</vt:lpstr>
      <vt:lpstr>Bible Lands Blank Map</vt:lpstr>
      <vt:lpstr>God's Promise  (v. 20  NIV84)</vt:lpstr>
      <vt:lpstr>God's Promise  (v. 21 NIV84)</vt:lpstr>
      <vt:lpstr>Kingdom &amp; Covenants Timeline</vt:lpstr>
      <vt:lpstr>How does God respond to</vt:lpstr>
      <vt:lpstr>I. God judges the proud.</vt:lpstr>
      <vt:lpstr>II. God blesses the humble.</vt:lpstr>
      <vt:lpstr>—Main Idea of Obadiah—</vt:lpstr>
      <vt:lpstr>Calls to Humility</vt:lpstr>
      <vt:lpstr>PowerPoint Presentation</vt:lpstr>
      <vt:lpstr>PowerPoint Presentation</vt:lpstr>
      <vt:lpstr>PowerPoint Presentation</vt:lpstr>
      <vt:lpstr>PowerPoint Presentation</vt:lpstr>
      <vt:lpstr>Black</vt:lpstr>
      <vt:lpstr>OT Preaching • BibleStudyDownloads.org</vt:lpstr>
      <vt:lpstr>Broken People</vt:lpstr>
      <vt:lpstr>Broken People</vt:lpstr>
      <vt:lpstr>Occasion</vt:lpstr>
      <vt:lpstr>Summary Statement</vt:lpstr>
      <vt:lpstr>Verses 1-14</vt:lpstr>
      <vt:lpstr>Theology</vt:lpstr>
      <vt:lpstr>PowerPoint Presentation</vt:lpstr>
      <vt:lpstr>PowerPoint Presentation</vt:lpstr>
      <vt:lpstr>PowerPoint Presentation</vt:lpstr>
      <vt:lpstr>PowerPoint Presentation</vt:lpstr>
      <vt:lpstr>Problem #1</vt:lpstr>
      <vt:lpstr>Solution</vt:lpstr>
      <vt:lpstr>Problem #2</vt:lpstr>
      <vt:lpstr>Solution</vt:lpstr>
      <vt:lpstr>Solution</vt:lpstr>
      <vt:lpstr>Solution</vt:lpstr>
      <vt:lpstr>Black</vt:lpstr>
      <vt:lpstr>OT Survey link at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Rick Griffith</cp:lastModifiedBy>
  <cp:revision>366</cp:revision>
  <dcterms:created xsi:type="dcterms:W3CDTF">2009-09-22T04:01:50Z</dcterms:created>
  <dcterms:modified xsi:type="dcterms:W3CDTF">2024-02-12T14:01:22Z</dcterms:modified>
</cp:coreProperties>
</file>