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4.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5.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6.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821" r:id="rId2"/>
    <p:sldMasterId id="2147484053" r:id="rId3"/>
    <p:sldMasterId id="2147484161" r:id="rId4"/>
    <p:sldMasterId id="2147484347" r:id="rId5"/>
    <p:sldMasterId id="2147484359" r:id="rId6"/>
    <p:sldMasterId id="2147484375" r:id="rId7"/>
    <p:sldMasterId id="2147484548" r:id="rId8"/>
    <p:sldMasterId id="2147485917" r:id="rId9"/>
    <p:sldMasterId id="2147485943" r:id="rId10"/>
    <p:sldMasterId id="2147485982" r:id="rId11"/>
    <p:sldMasterId id="2147485994" r:id="rId12"/>
    <p:sldMasterId id="2147486006" r:id="rId13"/>
    <p:sldMasterId id="2147486019" r:id="rId14"/>
    <p:sldMasterId id="2147486021" r:id="rId15"/>
    <p:sldMasterId id="2147486034" r:id="rId16"/>
    <p:sldMasterId id="2147486071" r:id="rId17"/>
    <p:sldMasterId id="2147486083" r:id="rId18"/>
    <p:sldMasterId id="2147486134" r:id="rId19"/>
    <p:sldMasterId id="2147486148" r:id="rId20"/>
    <p:sldMasterId id="2147486160" r:id="rId21"/>
    <p:sldMasterId id="2147486172" r:id="rId22"/>
    <p:sldMasterId id="2147486186" r:id="rId23"/>
    <p:sldMasterId id="2147486200" r:id="rId24"/>
    <p:sldMasterId id="2147486214" r:id="rId25"/>
    <p:sldMasterId id="2147486227" r:id="rId26"/>
    <p:sldMasterId id="2147486241" r:id="rId27"/>
    <p:sldMasterId id="2147486253" r:id="rId28"/>
    <p:sldMasterId id="2147486267" r:id="rId29"/>
    <p:sldMasterId id="2147486281" r:id="rId30"/>
    <p:sldMasterId id="2147486293" r:id="rId31"/>
    <p:sldMasterId id="2147486305" r:id="rId32"/>
    <p:sldMasterId id="2147486318" r:id="rId33"/>
    <p:sldMasterId id="2147486330" r:id="rId34"/>
    <p:sldMasterId id="2147486343" r:id="rId35"/>
    <p:sldMasterId id="2147486357" r:id="rId36"/>
    <p:sldMasterId id="2147486370" r:id="rId37"/>
  </p:sldMasterIdLst>
  <p:notesMasterIdLst>
    <p:notesMasterId r:id="rId232"/>
  </p:notesMasterIdLst>
  <p:sldIdLst>
    <p:sldId id="496" r:id="rId38"/>
    <p:sldId id="957" r:id="rId39"/>
    <p:sldId id="958" r:id="rId40"/>
    <p:sldId id="499" r:id="rId41"/>
    <p:sldId id="500" r:id="rId42"/>
    <p:sldId id="501" r:id="rId43"/>
    <p:sldId id="502" r:id="rId44"/>
    <p:sldId id="503" r:id="rId45"/>
    <p:sldId id="504" r:id="rId46"/>
    <p:sldId id="505" r:id="rId47"/>
    <p:sldId id="506" r:id="rId48"/>
    <p:sldId id="514" r:id="rId49"/>
    <p:sldId id="507" r:id="rId50"/>
    <p:sldId id="525" r:id="rId51"/>
    <p:sldId id="526" r:id="rId52"/>
    <p:sldId id="508" r:id="rId53"/>
    <p:sldId id="511" r:id="rId54"/>
    <p:sldId id="512" r:id="rId55"/>
    <p:sldId id="513" r:id="rId56"/>
    <p:sldId id="515" r:id="rId57"/>
    <p:sldId id="465" r:id="rId58"/>
    <p:sldId id="466" r:id="rId59"/>
    <p:sldId id="467" r:id="rId60"/>
    <p:sldId id="468" r:id="rId61"/>
    <p:sldId id="469" r:id="rId62"/>
    <p:sldId id="470" r:id="rId63"/>
    <p:sldId id="471" r:id="rId64"/>
    <p:sldId id="535" r:id="rId65"/>
    <p:sldId id="532" r:id="rId66"/>
    <p:sldId id="533" r:id="rId67"/>
    <p:sldId id="534" r:id="rId68"/>
    <p:sldId id="538" r:id="rId69"/>
    <p:sldId id="537" r:id="rId70"/>
    <p:sldId id="539" r:id="rId71"/>
    <p:sldId id="540" r:id="rId72"/>
    <p:sldId id="396" r:id="rId73"/>
    <p:sldId id="425" r:id="rId74"/>
    <p:sldId id="430" r:id="rId75"/>
    <p:sldId id="397" r:id="rId76"/>
    <p:sldId id="345" r:id="rId77"/>
    <p:sldId id="398" r:id="rId78"/>
    <p:sldId id="399" r:id="rId79"/>
    <p:sldId id="2495" r:id="rId80"/>
    <p:sldId id="605" r:id="rId81"/>
    <p:sldId id="434" r:id="rId82"/>
    <p:sldId id="438" r:id="rId83"/>
    <p:sldId id="368" r:id="rId84"/>
    <p:sldId id="369" r:id="rId85"/>
    <p:sldId id="322" r:id="rId86"/>
    <p:sldId id="300" r:id="rId87"/>
    <p:sldId id="439" r:id="rId88"/>
    <p:sldId id="440" r:id="rId89"/>
    <p:sldId id="527" r:id="rId90"/>
    <p:sldId id="447" r:id="rId91"/>
    <p:sldId id="336" r:id="rId92"/>
    <p:sldId id="346" r:id="rId93"/>
    <p:sldId id="382" r:id="rId94"/>
    <p:sldId id="370" r:id="rId95"/>
    <p:sldId id="437" r:id="rId96"/>
    <p:sldId id="259" r:id="rId97"/>
    <p:sldId id="284" r:id="rId98"/>
    <p:sldId id="261" r:id="rId99"/>
    <p:sldId id="347" r:id="rId100"/>
    <p:sldId id="389" r:id="rId101"/>
    <p:sldId id="390" r:id="rId102"/>
    <p:sldId id="391" r:id="rId103"/>
    <p:sldId id="349" r:id="rId104"/>
    <p:sldId id="348" r:id="rId105"/>
    <p:sldId id="289" r:id="rId106"/>
    <p:sldId id="288" r:id="rId107"/>
    <p:sldId id="283" r:id="rId108"/>
    <p:sldId id="387" r:id="rId109"/>
    <p:sldId id="307" r:id="rId110"/>
    <p:sldId id="308" r:id="rId111"/>
    <p:sldId id="291" r:id="rId112"/>
    <p:sldId id="337" r:id="rId113"/>
    <p:sldId id="356" r:id="rId114"/>
    <p:sldId id="358" r:id="rId115"/>
    <p:sldId id="359" r:id="rId116"/>
    <p:sldId id="357" r:id="rId117"/>
    <p:sldId id="360" r:id="rId118"/>
    <p:sldId id="5518" r:id="rId119"/>
    <p:sldId id="5515" r:id="rId120"/>
    <p:sldId id="5516" r:id="rId121"/>
    <p:sldId id="5517" r:id="rId122"/>
    <p:sldId id="287" r:id="rId123"/>
    <p:sldId id="286" r:id="rId124"/>
    <p:sldId id="448" r:id="rId125"/>
    <p:sldId id="299" r:id="rId126"/>
    <p:sldId id="361" r:id="rId127"/>
    <p:sldId id="362" r:id="rId128"/>
    <p:sldId id="594" r:id="rId129"/>
    <p:sldId id="595" r:id="rId130"/>
    <p:sldId id="339" r:id="rId131"/>
    <p:sldId id="340" r:id="rId132"/>
    <p:sldId id="395" r:id="rId133"/>
    <p:sldId id="432" r:id="rId134"/>
    <p:sldId id="443" r:id="rId135"/>
    <p:sldId id="441" r:id="rId136"/>
    <p:sldId id="442" r:id="rId137"/>
    <p:sldId id="429" r:id="rId138"/>
    <p:sldId id="4442" r:id="rId139"/>
    <p:sldId id="528" r:id="rId140"/>
    <p:sldId id="529" r:id="rId141"/>
    <p:sldId id="449" r:id="rId142"/>
    <p:sldId id="402" r:id="rId143"/>
    <p:sldId id="403" r:id="rId144"/>
    <p:sldId id="446" r:id="rId145"/>
    <p:sldId id="472" r:id="rId146"/>
    <p:sldId id="310" r:id="rId147"/>
    <p:sldId id="317" r:id="rId148"/>
    <p:sldId id="318" r:id="rId149"/>
    <p:sldId id="319" r:id="rId150"/>
    <p:sldId id="320" r:id="rId151"/>
    <p:sldId id="316" r:id="rId152"/>
    <p:sldId id="477" r:id="rId153"/>
    <p:sldId id="271" r:id="rId154"/>
    <p:sldId id="294" r:id="rId155"/>
    <p:sldId id="293" r:id="rId156"/>
    <p:sldId id="295" r:id="rId157"/>
    <p:sldId id="383" r:id="rId158"/>
    <p:sldId id="478" r:id="rId159"/>
    <p:sldId id="959" r:id="rId160"/>
    <p:sldId id="4440" r:id="rId161"/>
    <p:sldId id="4438" r:id="rId162"/>
    <p:sldId id="338" r:id="rId163"/>
    <p:sldId id="352" r:id="rId164"/>
    <p:sldId id="4441" r:id="rId165"/>
    <p:sldId id="541" r:id="rId166"/>
    <p:sldId id="4443" r:id="rId167"/>
    <p:sldId id="313" r:id="rId168"/>
    <p:sldId id="363" r:id="rId169"/>
    <p:sldId id="366" r:id="rId170"/>
    <p:sldId id="367" r:id="rId171"/>
    <p:sldId id="372" r:id="rId172"/>
    <p:sldId id="365" r:id="rId173"/>
    <p:sldId id="373" r:id="rId174"/>
    <p:sldId id="4444" r:id="rId175"/>
    <p:sldId id="378" r:id="rId176"/>
    <p:sldId id="381" r:id="rId177"/>
    <p:sldId id="379" r:id="rId178"/>
    <p:sldId id="5500" r:id="rId179"/>
    <p:sldId id="5501" r:id="rId180"/>
    <p:sldId id="5502" r:id="rId181"/>
    <p:sldId id="5503" r:id="rId182"/>
    <p:sldId id="5504" r:id="rId183"/>
    <p:sldId id="5505" r:id="rId184"/>
    <p:sldId id="5506" r:id="rId185"/>
    <p:sldId id="5507" r:id="rId186"/>
    <p:sldId id="5508" r:id="rId187"/>
    <p:sldId id="5509" r:id="rId188"/>
    <p:sldId id="5510" r:id="rId189"/>
    <p:sldId id="5513" r:id="rId190"/>
    <p:sldId id="5514" r:id="rId191"/>
    <p:sldId id="5511" r:id="rId192"/>
    <p:sldId id="5512" r:id="rId193"/>
    <p:sldId id="380" r:id="rId194"/>
    <p:sldId id="375" r:id="rId195"/>
    <p:sldId id="401" r:id="rId196"/>
    <p:sldId id="450" r:id="rId197"/>
    <p:sldId id="404" r:id="rId198"/>
    <p:sldId id="405" r:id="rId199"/>
    <p:sldId id="454" r:id="rId200"/>
    <p:sldId id="457" r:id="rId201"/>
    <p:sldId id="451" r:id="rId202"/>
    <p:sldId id="520" r:id="rId203"/>
    <p:sldId id="530" r:id="rId204"/>
    <p:sldId id="431" r:id="rId205"/>
    <p:sldId id="524" r:id="rId206"/>
    <p:sldId id="411" r:id="rId207"/>
    <p:sldId id="452" r:id="rId208"/>
    <p:sldId id="453" r:id="rId209"/>
    <p:sldId id="495" r:id="rId210"/>
    <p:sldId id="523" r:id="rId211"/>
    <p:sldId id="473" r:id="rId212"/>
    <p:sldId id="474" r:id="rId213"/>
    <p:sldId id="475" r:id="rId214"/>
    <p:sldId id="476" r:id="rId215"/>
    <p:sldId id="479" r:id="rId216"/>
    <p:sldId id="480" r:id="rId217"/>
    <p:sldId id="481" r:id="rId218"/>
    <p:sldId id="482" r:id="rId219"/>
    <p:sldId id="483" r:id="rId220"/>
    <p:sldId id="484" r:id="rId221"/>
    <p:sldId id="485" r:id="rId222"/>
    <p:sldId id="486" r:id="rId223"/>
    <p:sldId id="487" r:id="rId224"/>
    <p:sldId id="488" r:id="rId225"/>
    <p:sldId id="489" r:id="rId226"/>
    <p:sldId id="490" r:id="rId227"/>
    <p:sldId id="491" r:id="rId228"/>
    <p:sldId id="492" r:id="rId229"/>
    <p:sldId id="493" r:id="rId230"/>
    <p:sldId id="494" r:id="rId2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BAC537B8-DDF9-E149-9FF4-4A970E2E2C14}">
          <p14:sldIdLst>
            <p14:sldId id="496"/>
            <p14:sldId id="957"/>
            <p14:sldId id="958"/>
            <p14:sldId id="499"/>
            <p14:sldId id="500"/>
            <p14:sldId id="501"/>
            <p14:sldId id="502"/>
            <p14:sldId id="503"/>
            <p14:sldId id="504"/>
            <p14:sldId id="505"/>
            <p14:sldId id="506"/>
            <p14:sldId id="514"/>
            <p14:sldId id="507"/>
            <p14:sldId id="525"/>
            <p14:sldId id="526"/>
            <p14:sldId id="508"/>
            <p14:sldId id="511"/>
            <p14:sldId id="512"/>
            <p14:sldId id="513"/>
            <p14:sldId id="515"/>
          </p14:sldIdLst>
        </p14:section>
        <p14:section name="Introduction" id="{7FB8D3EF-30D8-CB45-8CDF-219064F7DC94}">
          <p14:sldIdLst>
            <p14:sldId id="465"/>
            <p14:sldId id="466"/>
            <p14:sldId id="467"/>
            <p14:sldId id="468"/>
            <p14:sldId id="469"/>
            <p14:sldId id="470"/>
            <p14:sldId id="471"/>
            <p14:sldId id="535"/>
            <p14:sldId id="532"/>
            <p14:sldId id="533"/>
            <p14:sldId id="534"/>
            <p14:sldId id="538"/>
            <p14:sldId id="537"/>
            <p14:sldId id="539"/>
            <p14:sldId id="540"/>
          </p14:sldIdLst>
        </p14:section>
        <p14:section name="Sermon" id="{3068054B-56ED-3445-A307-3931B88EE8CF}">
          <p14:sldIdLst>
            <p14:sldId id="396"/>
            <p14:sldId id="425"/>
            <p14:sldId id="430"/>
            <p14:sldId id="397"/>
            <p14:sldId id="345"/>
            <p14:sldId id="398"/>
            <p14:sldId id="399"/>
            <p14:sldId id="2495"/>
            <p14:sldId id="605"/>
            <p14:sldId id="434"/>
            <p14:sldId id="438"/>
            <p14:sldId id="368"/>
            <p14:sldId id="369"/>
            <p14:sldId id="322"/>
            <p14:sldId id="300"/>
            <p14:sldId id="439"/>
            <p14:sldId id="440"/>
            <p14:sldId id="527"/>
            <p14:sldId id="447"/>
          </p14:sldIdLst>
        </p14:section>
        <p14:section name="Chapters" id="{0A61D921-BF7B-D947-8517-8E8B976F6E5C}">
          <p14:sldIdLst>
            <p14:sldId id="336"/>
            <p14:sldId id="346"/>
            <p14:sldId id="382"/>
            <p14:sldId id="370"/>
            <p14:sldId id="437"/>
            <p14:sldId id="259"/>
            <p14:sldId id="284"/>
            <p14:sldId id="261"/>
            <p14:sldId id="347"/>
            <p14:sldId id="389"/>
            <p14:sldId id="390"/>
            <p14:sldId id="391"/>
            <p14:sldId id="349"/>
            <p14:sldId id="348"/>
            <p14:sldId id="289"/>
            <p14:sldId id="288"/>
            <p14:sldId id="283"/>
            <p14:sldId id="387"/>
            <p14:sldId id="307"/>
            <p14:sldId id="308"/>
            <p14:sldId id="291"/>
            <p14:sldId id="337"/>
            <p14:sldId id="356"/>
            <p14:sldId id="358"/>
            <p14:sldId id="359"/>
            <p14:sldId id="357"/>
            <p14:sldId id="360"/>
            <p14:sldId id="5518"/>
            <p14:sldId id="5515"/>
            <p14:sldId id="5516"/>
            <p14:sldId id="5517"/>
            <p14:sldId id="287"/>
            <p14:sldId id="286"/>
            <p14:sldId id="448"/>
            <p14:sldId id="299"/>
            <p14:sldId id="361"/>
            <p14:sldId id="362"/>
            <p14:sldId id="594"/>
            <p14:sldId id="595"/>
            <p14:sldId id="339"/>
            <p14:sldId id="340"/>
            <p14:sldId id="395"/>
            <p14:sldId id="432"/>
            <p14:sldId id="443"/>
            <p14:sldId id="441"/>
            <p14:sldId id="442"/>
            <p14:sldId id="429"/>
            <p14:sldId id="4442"/>
            <p14:sldId id="528"/>
            <p14:sldId id="529"/>
            <p14:sldId id="449"/>
            <p14:sldId id="402"/>
            <p14:sldId id="403"/>
            <p14:sldId id="446"/>
            <p14:sldId id="472"/>
            <p14:sldId id="310"/>
            <p14:sldId id="317"/>
            <p14:sldId id="318"/>
            <p14:sldId id="319"/>
            <p14:sldId id="320"/>
            <p14:sldId id="316"/>
            <p14:sldId id="477"/>
            <p14:sldId id="271"/>
            <p14:sldId id="294"/>
            <p14:sldId id="293"/>
            <p14:sldId id="295"/>
            <p14:sldId id="383"/>
            <p14:sldId id="478"/>
            <p14:sldId id="959"/>
            <p14:sldId id="4440"/>
            <p14:sldId id="4438"/>
            <p14:sldId id="338"/>
            <p14:sldId id="352"/>
            <p14:sldId id="4441"/>
            <p14:sldId id="541"/>
            <p14:sldId id="4443"/>
            <p14:sldId id="313"/>
            <p14:sldId id="363"/>
            <p14:sldId id="366"/>
            <p14:sldId id="367"/>
            <p14:sldId id="372"/>
            <p14:sldId id="365"/>
            <p14:sldId id="373"/>
            <p14:sldId id="4444"/>
            <p14:sldId id="378"/>
            <p14:sldId id="381"/>
            <p14:sldId id="379"/>
            <p14:sldId id="5500"/>
            <p14:sldId id="5501"/>
            <p14:sldId id="5502"/>
            <p14:sldId id="5503"/>
            <p14:sldId id="5504"/>
            <p14:sldId id="5505"/>
            <p14:sldId id="5506"/>
            <p14:sldId id="5507"/>
            <p14:sldId id="5508"/>
            <p14:sldId id="5509"/>
            <p14:sldId id="5510"/>
            <p14:sldId id="5513"/>
            <p14:sldId id="5514"/>
            <p14:sldId id="5511"/>
            <p14:sldId id="5512"/>
            <p14:sldId id="380"/>
            <p14:sldId id="375"/>
            <p14:sldId id="401"/>
            <p14:sldId id="450"/>
            <p14:sldId id="404"/>
            <p14:sldId id="405"/>
            <p14:sldId id="454"/>
          </p14:sldIdLst>
        </p14:section>
        <p14:section name="Conclusion" id="{F0D435EE-AD63-084F-828E-E4D0D2B339EE}">
          <p14:sldIdLst>
            <p14:sldId id="457"/>
            <p14:sldId id="451"/>
            <p14:sldId id="520"/>
            <p14:sldId id="530"/>
            <p14:sldId id="431"/>
            <p14:sldId id="524"/>
            <p14:sldId id="411"/>
            <p14:sldId id="452"/>
            <p14:sldId id="453"/>
            <p14:sldId id="495"/>
            <p14:sldId id="523"/>
          </p14:sldIdLst>
        </p14:section>
        <p14:section name="Supplements" id="{4EEB4A7F-68B9-9D40-99C7-E4AA7ABF67BD}">
          <p14:sldIdLst>
            <p14:sldId id="473"/>
            <p14:sldId id="474"/>
            <p14:sldId id="475"/>
            <p14:sldId id="476"/>
            <p14:sldId id="479"/>
            <p14:sldId id="480"/>
            <p14:sldId id="481"/>
            <p14:sldId id="482"/>
            <p14:sldId id="483"/>
            <p14:sldId id="484"/>
            <p14:sldId id="485"/>
            <p14:sldId id="486"/>
            <p14:sldId id="487"/>
            <p14:sldId id="488"/>
            <p14:sldId id="489"/>
            <p14:sldId id="490"/>
            <p14:sldId id="491"/>
            <p14:sldId id="492"/>
            <p14:sldId id="493"/>
            <p14:sldId id="4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8BBC"/>
    <a:srgbClr val="F8FFF5"/>
    <a:srgbClr val="FFF5D2"/>
    <a:srgbClr val="C4CAE1"/>
    <a:srgbClr val="EDEAE4"/>
    <a:srgbClr val="E4EEFF"/>
    <a:srgbClr val="000000"/>
    <a:srgbClr val="FF0000"/>
    <a:srgbClr val="FFFF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51"/>
    <p:restoredTop sz="58753" autoAdjust="0"/>
  </p:normalViewPr>
  <p:slideViewPr>
    <p:cSldViewPr>
      <p:cViewPr varScale="1">
        <p:scale>
          <a:sx n="73" d="100"/>
          <a:sy n="73" d="100"/>
        </p:scale>
        <p:origin x="320" y="48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70" d="100"/>
        <a:sy n="70" d="100"/>
      </p:scale>
      <p:origin x="0" y="0"/>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slide" Target="slides/slide154.xml"/><Relationship Id="rId205" Type="http://schemas.openxmlformats.org/officeDocument/2006/relationships/slide" Target="slides/slide168.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217" Type="http://schemas.openxmlformats.org/officeDocument/2006/relationships/slide" Target="slides/slide18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93" Type="http://schemas.openxmlformats.org/officeDocument/2006/relationships/slide" Target="slides/slide156.xml"/><Relationship Id="rId207" Type="http://schemas.openxmlformats.org/officeDocument/2006/relationships/slide" Target="slides/slide170.xml"/><Relationship Id="rId228" Type="http://schemas.openxmlformats.org/officeDocument/2006/relationships/slide" Target="slides/slide191.xml"/><Relationship Id="rId13" Type="http://schemas.openxmlformats.org/officeDocument/2006/relationships/slideMaster" Target="slideMasters/slideMaster13.xml"/><Relationship Id="rId109" Type="http://schemas.openxmlformats.org/officeDocument/2006/relationships/slide" Target="slides/slide72.xml"/><Relationship Id="rId34" Type="http://schemas.openxmlformats.org/officeDocument/2006/relationships/slideMaster" Target="slideMasters/slideMaster34.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20" Type="http://schemas.openxmlformats.org/officeDocument/2006/relationships/slide" Target="slides/slide83.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slide" Target="slides/slide19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5" Type="http://schemas.openxmlformats.org/officeDocument/2006/relationships/slide" Target="slides/slide158.xml"/><Relationship Id="rId209" Type="http://schemas.openxmlformats.org/officeDocument/2006/relationships/slide" Target="slides/slide172.xml"/><Relationship Id="rId190" Type="http://schemas.openxmlformats.org/officeDocument/2006/relationships/slide" Target="slides/slide153.xml"/><Relationship Id="rId204" Type="http://schemas.openxmlformats.org/officeDocument/2006/relationships/slide" Target="slides/slide167.xml"/><Relationship Id="rId220" Type="http://schemas.openxmlformats.org/officeDocument/2006/relationships/slide" Target="slides/slide183.xml"/><Relationship Id="rId225"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10" Type="http://schemas.openxmlformats.org/officeDocument/2006/relationships/slide" Target="slides/slide173.xml"/><Relationship Id="rId215" Type="http://schemas.openxmlformats.org/officeDocument/2006/relationships/slide" Target="slides/slide178.xml"/><Relationship Id="rId236" Type="http://schemas.openxmlformats.org/officeDocument/2006/relationships/tableStyles" Target="tableStyles.xml"/><Relationship Id="rId26" Type="http://schemas.openxmlformats.org/officeDocument/2006/relationships/slideMaster" Target="slideMasters/slideMaster26.xml"/><Relationship Id="rId231" Type="http://schemas.openxmlformats.org/officeDocument/2006/relationships/slide" Target="slides/slide194.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33" Type="http://schemas.openxmlformats.org/officeDocument/2006/relationships/presProps" Target="presProps.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202" Type="http://schemas.openxmlformats.org/officeDocument/2006/relationships/slide" Target="slides/slide165.xml"/><Relationship Id="rId223" Type="http://schemas.openxmlformats.org/officeDocument/2006/relationships/slide" Target="slides/slide186.xml"/><Relationship Id="rId18" Type="http://schemas.openxmlformats.org/officeDocument/2006/relationships/slideMaster" Target="slideMasters/slideMaster18.xml"/><Relationship Id="rId39" Type="http://schemas.openxmlformats.org/officeDocument/2006/relationships/slide" Target="slides/slide2.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 Id="rId235" Type="http://schemas.openxmlformats.org/officeDocument/2006/relationships/theme" Target="theme/theme1.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s>
</file>

<file path=ppt/_rels/viewProps.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slide" Target="slides/slide1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1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defRPr sz="1200">
                <a:latin typeface="Times New Roman" pitchFamily="-112" charset="0"/>
                <a:ea typeface="+mn-ea"/>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1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1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defRPr sz="1200">
                <a:latin typeface="Times New Roman" pitchFamily="-112" charset="0"/>
                <a:ea typeface="+mn-ea"/>
                <a:cs typeface="+mn-cs"/>
              </a:defRPr>
            </a:lvl1pPr>
          </a:lstStyle>
          <a:p>
            <a:pPr>
              <a:defRPr/>
            </a:pPr>
            <a:endParaRPr lang="en-US"/>
          </a:p>
        </p:txBody>
      </p:sp>
      <p:sp>
        <p:nvSpPr>
          <p:cNvPr id="571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defRPr sz="1200">
                <a:latin typeface="Times New Roman" charset="0"/>
              </a:defRPr>
            </a:lvl1pPr>
          </a:lstStyle>
          <a:p>
            <a:pPr>
              <a:defRPr/>
            </a:pPr>
            <a:fld id="{93DA688C-5BD7-C344-B3B7-D1D16C19A52A}" type="slidenum">
              <a:rPr lang="en-US"/>
              <a:pPr>
                <a:defRPr/>
              </a:pPr>
              <a:t>‹#›</a:t>
            </a:fld>
            <a:endParaRPr lang="en-US"/>
          </a:p>
        </p:txBody>
      </p:sp>
    </p:spTree>
    <p:extLst>
      <p:ext uri="{BB962C8B-B14F-4D97-AF65-F5344CB8AC3E}">
        <p14:creationId xmlns:p14="http://schemas.microsoft.com/office/powerpoint/2010/main" val="421959237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lists.theepochtimes.com/links/w04KnL1FU/RontmvJPy/wCIDFYUap/D4fXP0tC1g" TargetMode="External"/><Relationship Id="rId13" Type="http://schemas.openxmlformats.org/officeDocument/2006/relationships/hyperlink" Target="https://lists.theepochtimes.com/links/w04KnL1FU/RontmvJPy/wCIDFYUap/iXvP2H2jsx" TargetMode="External"/><Relationship Id="rId18" Type="http://schemas.openxmlformats.org/officeDocument/2006/relationships/hyperlink" Target="https://lists.theepochtimes.com/links/w04KnL1FU/RontmvJPy/wCIDFYUap/2jlgRzCxZY" TargetMode="External"/><Relationship Id="rId3" Type="http://schemas.openxmlformats.org/officeDocument/2006/relationships/hyperlink" Target="https://lists.theepochtimes.com/links/w04KnL1FU/RontmvJPy/wCIDFYUap/7BqcY6DuUK" TargetMode="External"/><Relationship Id="rId21" Type="http://schemas.openxmlformats.org/officeDocument/2006/relationships/hyperlink" Target="https://lists.theepochtimes.com/links/w04KnL1FU/RontmvJPy/wCIDFYUap/JXWirbgcq0" TargetMode="External"/><Relationship Id="rId7" Type="http://schemas.openxmlformats.org/officeDocument/2006/relationships/hyperlink" Target="https://lists.theepochtimes.com/links/w04KnL1FU/RontmvJPy/wCIDFYUap/gb7K4Fd2uZ" TargetMode="External"/><Relationship Id="rId12" Type="http://schemas.openxmlformats.org/officeDocument/2006/relationships/hyperlink" Target="https://lists.theepochtimes.com/links/w04KnL1FU/RontmvJPy/wCIDFYUap/XQSMJKSKcO" TargetMode="External"/><Relationship Id="rId17" Type="http://schemas.openxmlformats.org/officeDocument/2006/relationships/hyperlink" Target="https://lists.theepochtimes.com/links/w04KnL1FU/RontmvJPy/wCIDFYUap/rA62Cn9Dem" TargetMode="External"/><Relationship Id="rId2" Type="http://schemas.openxmlformats.org/officeDocument/2006/relationships/slide" Target="../slides/slide83.xml"/><Relationship Id="rId16" Type="http://schemas.openxmlformats.org/officeDocument/2006/relationships/hyperlink" Target="https://lists.theepochtimes.com/links/w04KnL1FU/RontmvJPy/wCIDFYUap/nhqVRt8go9" TargetMode="External"/><Relationship Id="rId20" Type="http://schemas.openxmlformats.org/officeDocument/2006/relationships/hyperlink" Target="https://lists.theepochtimes.com/links/w04KnL1FU/RontmvJPy/wCIDFYUap/2ehmsV6HGK" TargetMode="External"/><Relationship Id="rId1" Type="http://schemas.openxmlformats.org/officeDocument/2006/relationships/notesMaster" Target="../notesMasters/notesMaster1.xml"/><Relationship Id="rId6" Type="http://schemas.openxmlformats.org/officeDocument/2006/relationships/hyperlink" Target="https://lists.theepochtimes.com/links/w04KnL1FU/RontmvJPy/wCIDFYUap/qLO5THTaNr" TargetMode="External"/><Relationship Id="rId11" Type="http://schemas.openxmlformats.org/officeDocument/2006/relationships/hyperlink" Target="https://lists.theepochtimes.com/links/w04KnL1FU/RontmvJPy/wCIDFYUap/w9cOb3t3Fv" TargetMode="External"/><Relationship Id="rId5" Type="http://schemas.openxmlformats.org/officeDocument/2006/relationships/hyperlink" Target="https://lists.theepochtimes.com/links/w04KnL1FU/RontmvJPy/wCIDFYUap/91Hd0GwSAk" TargetMode="External"/><Relationship Id="rId15" Type="http://schemas.openxmlformats.org/officeDocument/2006/relationships/hyperlink" Target="https://lists.theepochtimes.com/links/w04KnL1FU/RontmvJPy/wCIDFYUap/rwBTZHM1wE" TargetMode="External"/><Relationship Id="rId10" Type="http://schemas.openxmlformats.org/officeDocument/2006/relationships/hyperlink" Target="https://lists.theepochtimes.com/links/w04KnL1FU/RontmvJPy/wCIDFYUap/AzjzMiCuhu" TargetMode="External"/><Relationship Id="rId19" Type="http://schemas.openxmlformats.org/officeDocument/2006/relationships/hyperlink" Target="https://lists.theepochtimes.com/links/w04KnL1FU/RontmvJPy/wCIDFYUap/T5QNabBSTr" TargetMode="External"/><Relationship Id="rId4" Type="http://schemas.openxmlformats.org/officeDocument/2006/relationships/hyperlink" Target="https://lists.theepochtimes.com/links/w04KnL1FU/RontmvJPy/wCIDFYUap/gZ1xRJmTH2" TargetMode="External"/><Relationship Id="rId9" Type="http://schemas.openxmlformats.org/officeDocument/2006/relationships/hyperlink" Target="https://lists.theepochtimes.com/links/w04KnL1FU/RontmvJPy/wCIDFYUap/hkq0DteNy" TargetMode="External"/><Relationship Id="rId14" Type="http://schemas.openxmlformats.org/officeDocument/2006/relationships/hyperlink" Target="https://lists.theepochtimes.com/links/w04KnL1FU/RontmvJPy/wCIDFYUap/9PQ5r6HbeF" TargetMode="External"/><Relationship Id="rId22" Type="http://schemas.openxmlformats.org/officeDocument/2006/relationships/hyperlink" Target="https://lists.theepochtimes.com/links/w04KnL1FU/RontmvJPy/wCIDFYUap/nBrE2Q3Jfv"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860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See Picture #33. The river flowing out the south side of the outer east gate.</a:t>
            </a:r>
          </a:p>
          <a:p>
            <a:r>
              <a:rPr lang="en-US" dirty="0"/>
              <a:t>Ezekiel 47:2, </a:t>
            </a:r>
            <a:r>
              <a:rPr lang="ru-RU" dirty="0"/>
              <a:t>"</a:t>
            </a:r>
            <a:r>
              <a:rPr lang="en-US" dirty="0"/>
              <a:t>Then brought he me out of the way of the gate northward, and led me about [around] the way without [outside] unto the utter [outer] gate by the way that </a:t>
            </a:r>
            <a:r>
              <a:rPr lang="en-US" dirty="0" err="1"/>
              <a:t>looketh</a:t>
            </a:r>
            <a:r>
              <a:rPr lang="en-US" dirty="0"/>
              <a:t> eastward; and, behold, there ran out waters on the right side.</a:t>
            </a:r>
            <a:r>
              <a:rPr lang="ru-RU" dirty="0"/>
              <a:t>"</a:t>
            </a:r>
            <a:r>
              <a:rPr lang="en-US" dirty="0"/>
              <a:t> </a:t>
            </a:r>
            <a:r>
              <a:rPr lang="ru-RU" dirty="0"/>
              <a:t>"</a:t>
            </a:r>
            <a:r>
              <a:rPr lang="en-US" dirty="0"/>
              <a:t>The right side</a:t>
            </a:r>
            <a:r>
              <a:rPr lang="ru-RU" dirty="0"/>
              <a:t>"</a:t>
            </a:r>
            <a:r>
              <a:rPr lang="en-US" dirty="0"/>
              <a:t> of the gate is the south side, since the gate faces east. Why did the angel take Ezekiel out the north gate and around when he wanted to show him something outside the outer east gate? Why didn</a:t>
            </a:r>
            <a:r>
              <a:rPr lang="uk-UA" dirty="0"/>
              <a:t>'</a:t>
            </a:r>
            <a:r>
              <a:rPr lang="en-US" dirty="0"/>
              <a:t>t he just take him through the outer east gate? Well, remember, the outside of the outer east gate has been sealed. So in Picture #33, we are outside the outer east gate where we started this tour, and we see the waters from the temple coming from the south side.</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Bible Study Pictures and Notes for Ezekiel 38-40</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www.jesuslovesyoutoday.org</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bible_study_pictures_and_notes</a:t>
            </a:r>
            <a:r>
              <a:rPr lang="en-US" dirty="0">
                <a:latin typeface="Times New Roman" charset="0"/>
                <a:ea typeface="ＭＳ Ｐゴシック" charset="0"/>
                <a:cs typeface="ＭＳ Ｐゴシック" charset="0"/>
              </a:rPr>
              <a:t>/ezekiel_38-40</a:t>
            </a:r>
          </a:p>
          <a:p>
            <a:r>
              <a:rPr lang="en-US" dirty="0">
                <a:latin typeface="Times New Roman" charset="0"/>
                <a:ea typeface="ＭＳ Ｐゴシック" charset="0"/>
                <a:cs typeface="ＭＳ Ｐゴシック" charset="0"/>
              </a:rPr>
              <a:t>Accessed 30 Aug 2016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B076F1-61AC-0F4F-AB58-9F125B5BD88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E17715-FF0C-D647-BE68-39139E2E403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#34. The river flowing east from the temple compound and getting deeper and wider.</a:t>
            </a:r>
          </a:p>
          <a:p>
            <a:r>
              <a:rPr lang="en-US"/>
              <a:t>Ezekiel 47:3-5, </a:t>
            </a:r>
            <a:r>
              <a:rPr lang="ru-RU"/>
              <a:t>"</a:t>
            </a:r>
            <a:r>
              <a:rPr lang="en-US"/>
              <a:t>And when the man that had the line in his hand went forth eastward, he measured a thousand cubits, and he brought me through the waters; the waters were to the ankles. Again he measured a thousand, and brought me through the waters; the waters were to the knees. Again he measured a thousand, and brought me through; the waters were to the loins. Afterward he measured a thousand; and it was a river that I could not pass over: for the waters were risen, waters to swim in.</a:t>
            </a:r>
            <a:r>
              <a:rPr lang="ru-RU"/>
              <a:t>"</a:t>
            </a:r>
            <a:r>
              <a:rPr lang="en-US"/>
              <a:t> The waters get deeper and deeper as they flow east. The angel is using the flax string to measure each 1000 cubit stretch. The angel gets to stay on dry ground, while Ezekiel has to go through the water.</a:t>
            </a:r>
          </a:p>
          <a:p>
            <a:r>
              <a:rPr lang="en-US"/>
              <a:t>This passage is another reason why the word </a:t>
            </a:r>
            <a:r>
              <a:rPr lang="ru-RU"/>
              <a:t>"</a:t>
            </a:r>
            <a:r>
              <a:rPr lang="en-US"/>
              <a:t>reeds</a:t>
            </a:r>
            <a:r>
              <a:rPr lang="ru-RU"/>
              <a:t>"</a:t>
            </a:r>
            <a:r>
              <a:rPr lang="en-US"/>
              <a:t> in Ezekiel 42:16-19 seems incongruous. If the angel brought the flax line to measure long distances, like these 1,000 cubit stretches, why would he use the reed to measure 500 reeds, or 3,000 cubits, in Ezekiel 42? But if the word </a:t>
            </a:r>
            <a:r>
              <a:rPr lang="ru-RU"/>
              <a:t>"</a:t>
            </a:r>
            <a:r>
              <a:rPr lang="en-US"/>
              <a:t>reeds</a:t>
            </a:r>
            <a:r>
              <a:rPr lang="ru-RU"/>
              <a:t>"</a:t>
            </a:r>
            <a:r>
              <a:rPr lang="en-US"/>
              <a:t> was not in the original in 42:16-19, then the 500 cubit outside wall of the temple compound in Ezekiel 42 was the longest distance the angel measured with the reed, and we could assume all longer distances were measured with the flax line, which would probably be in common medium cubits.</a:t>
            </a:r>
          </a:p>
          <a:p>
            <a:r>
              <a:rPr lang="en-US"/>
              <a:t>Ezekiel 47:7-8, </a:t>
            </a:r>
            <a:r>
              <a:rPr lang="ru-RU"/>
              <a:t>"</a:t>
            </a:r>
            <a:r>
              <a:rPr lang="en-US"/>
              <a:t>Now when I had returned, ... then said he unto me, These waters issue out toward the east country, and go down into the desert, and go into the sea: which being brought forth into the sea, the waters shall be healed.</a:t>
            </a:r>
            <a:r>
              <a:rPr lang="ru-RU"/>
              <a:t>"</a:t>
            </a:r>
            <a:r>
              <a:rPr lang="en-US"/>
              <a:t> The river from the temple goes down to the Dead Sea, and heals their salty waters.</a:t>
            </a:r>
          </a:p>
          <a:p>
            <a:r>
              <a:rPr lang="en-US"/>
              <a:t>Ezekiel 47:9-11, </a:t>
            </a:r>
            <a:r>
              <a:rPr lang="ru-RU"/>
              <a:t>"</a:t>
            </a:r>
            <a:r>
              <a:rPr lang="en-US"/>
              <a:t>And it shall come to pass, that every thing ... whithersoever the rivers shall come, shall live ... And ... fishers shall stand upon it from Engedi even unto Eneglaim, ... their fish shall be according to their kinds, as the fish of the great sea [the Mediterranean], exceeding many. But the miry places thereof and the marshes thereof shall not be healed; they shall be given to salt.</a:t>
            </a:r>
            <a:r>
              <a:rPr lang="ru-RU"/>
              <a:t>"</a:t>
            </a:r>
            <a:r>
              <a:rPr lang="en-US"/>
              <a:t> There</a:t>
            </a:r>
            <a:r>
              <a:rPr lang="uk-UA"/>
              <a:t>'</a:t>
            </a:r>
            <a:r>
              <a:rPr lang="en-US"/>
              <a:t>s no fish in the Dead Sea today, but there will be great fishing there soon.</a:t>
            </a:r>
          </a:p>
          <a:p>
            <a:r>
              <a:rPr lang="en-US"/>
              <a:t>Ezekiel 47:12, </a:t>
            </a:r>
            <a:r>
              <a:rPr lang="ru-RU"/>
              <a:t>"</a:t>
            </a:r>
            <a:r>
              <a:rPr lang="en-US"/>
              <a:t>And by the river upon the bank ... shall grow all trees for meat, whose leaf shall not fade, neither shall the fruit thereof be consumed: it shall bring forth new fruit according to his months, because their waters they issued out of the sanctuary: and the fruit thereof shall be for meat, and the leaf thereof for medicine.</a:t>
            </a:r>
            <a:r>
              <a:rPr lang="ru-RU"/>
              <a:t>"</a:t>
            </a:r>
            <a:r>
              <a:rPr lang="en-US"/>
              <a:t> The trees that are watered by the river from the temple will have leaves that provide healing, so no one will remain sick.</a:t>
            </a:r>
          </a:p>
          <a:p>
            <a:r>
              <a:rPr lang="en-US"/>
              <a:t>Not only will the waters go east and down to the Dead Sea, but half will go towards the Mediterranean Sea. Zechariah 14:8, </a:t>
            </a:r>
            <a:r>
              <a:rPr lang="ru-RU"/>
              <a:t>"</a:t>
            </a:r>
            <a:r>
              <a:rPr lang="en-US"/>
              <a:t>And it shall be in that day, that living waters shall go out from Jerusalem; half of them toward the former sea, and half of them toward the hinder sea: in summer [dryer season] and in winter [wetter season] shall it be.</a:t>
            </a:r>
            <a:r>
              <a:rPr lang="ru-RU"/>
              <a:t>"</a:t>
            </a:r>
            <a:endParaRPr lang="en-US"/>
          </a:p>
          <a:p>
            <a:r>
              <a:rPr lang="en-US"/>
              <a:t>In the east, the river can go down the great valley through the split in the Mount of Olives we talked about earlier to the Dead Sea. In the west, the waters from the temple, which may be at the highest point on the mountain, may first water the rest of the mountain via irrigation channels and so forth, before being gathered at the western base of the mountain to flow on to the Mediterranean. </a:t>
            </a:r>
            <a:r>
              <a:rPr lang="ru-RU"/>
              <a:t>"</a:t>
            </a:r>
            <a:r>
              <a:rPr lang="en-US"/>
              <a:t>Look upon Zion, the city of our solemnities, there the glorious LORD will be unto us a place of broad rivers and streams; wherein shall go no galley with oars, neither shall gallant ship pass thereby,</a:t>
            </a:r>
            <a:r>
              <a:rPr lang="ru-RU"/>
              <a:t>"</a:t>
            </a:r>
            <a:r>
              <a:rPr lang="en-US"/>
              <a:t> Is33:20,21. See picture #36. </a:t>
            </a:r>
            <a:r>
              <a:rPr lang="ru-RU"/>
              <a:t>"</a:t>
            </a:r>
            <a:r>
              <a:rPr lang="en-US"/>
              <a:t>I am the LORD your God dwelling in Zion, my holy mountain: ... in that day ... a fountain shall come forth out of the house of the LORD, and shall water the valley of Shittim,</a:t>
            </a:r>
            <a:r>
              <a:rPr lang="ru-RU"/>
              <a:t>"</a:t>
            </a:r>
            <a:r>
              <a:rPr lang="en-US"/>
              <a:t> Joel3:17-18.</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endParaRPr lang="en-US"/>
          </a:p>
          <a:p>
            <a:r>
              <a:rPr lang="en-US"/>
              <a:t>"The pictures in this chapter were taken from a video tour of a computer-generated model of the future Messianic Kingdom temple. The video tour is available from http://bible.ag. You can also download the computer model and the software to view it from Google SketchUp Warehouse, and walk through it yourself."</a:t>
            </a:r>
          </a:p>
          <a:p>
            <a:endParaRPr lang="en-US"/>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2EF383-8FFF-C749-9F55-18E1BD56846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79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AF721-662B-134D-BB51-A6ED0D4E39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74FF18-8135-6C4E-BDCF-9D87EDD4632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his return, Jesus will split the Mount of Olives in half (Zechariah 14:4), making a large east-west valley for which to channel water eastward from Temple Mount all the way to the Dead Sea. </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153</a:t>
            </a:fld>
            <a:endParaRPr lang="en-US"/>
          </a:p>
        </p:txBody>
      </p:sp>
    </p:spTree>
    <p:extLst>
      <p:ext uri="{BB962C8B-B14F-4D97-AF65-F5344CB8AC3E}">
        <p14:creationId xmlns:p14="http://schemas.microsoft.com/office/powerpoint/2010/main" val="146935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 Ezekiel notes only the water flowing eastward, but Zechariah 14:8 adds that westward water will also reach the Mediterranean.</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154</a:t>
            </a:fld>
            <a:endParaRPr lang="en-US"/>
          </a:p>
        </p:txBody>
      </p:sp>
    </p:spTree>
    <p:extLst>
      <p:ext uri="{BB962C8B-B14F-4D97-AF65-F5344CB8AC3E}">
        <p14:creationId xmlns:p14="http://schemas.microsoft.com/office/powerpoint/2010/main" val="42344938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2</a:t>
            </a:r>
            <a:r>
              <a:rPr lang="en-US" baseline="30000" dirty="0"/>
              <a:t>nd</a:t>
            </a:r>
            <a:r>
              <a:rPr lang="en-US" dirty="0"/>
              <a:t> ed</a:t>
            </a:r>
          </a:p>
          <a:p>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The Millennial River from the Temple appears in Ezekiel 47:1-10, but also in Joel 3:17 and Zechariah 14:8.</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155</a:t>
            </a:fld>
            <a:endParaRPr lang="en-US"/>
          </a:p>
        </p:txBody>
      </p:sp>
    </p:spTree>
    <p:extLst>
      <p:ext uri="{BB962C8B-B14F-4D97-AF65-F5344CB8AC3E}">
        <p14:creationId xmlns:p14="http://schemas.microsoft.com/office/powerpoint/2010/main" val="24071603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Grp="1" noRot="1" noChangeAspect="1" noChangeArrowheads="1"/>
          </p:cNvSpPr>
          <p:nvPr>
            <p:ph type="sldImg"/>
          </p:nvPr>
        </p:nvSpPr>
        <p:spPr>
          <a:solidFill>
            <a:srgbClr val="FFFFFF"/>
          </a:solidFill>
          <a:ln/>
        </p:spPr>
      </p:sp>
      <p:sp>
        <p:nvSpPr>
          <p:cNvPr id="8089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Israel grows crops next to the Dead Sea today. How? </a:t>
            </a:r>
          </a:p>
          <a:p>
            <a:r>
              <a:rPr lang="en-US" dirty="0">
                <a:latin typeface="Times New Roman" charset="0"/>
                <a:ea typeface="ＭＳ Ｐゴシック" charset="0"/>
                <a:cs typeface="ＭＳ Ｐゴシック" charset="0"/>
              </a:rPr>
              <a:t>• An underground oasis!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157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Antonin Scalia, the most conservative Supreme Court justice, died suddenly, and his body was pronounced dead by a coroner who never actually saw the body, then the body was cremated within hours. This set the stage for a huge showdown on whether the Court would shift to the Left for the next generation.</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breaking point came in 2016 when the USA had a candidate (Hillary Clinton) running for office under FBI investigation who destroyed 30,000 government documents.</a:t>
            </a:r>
          </a:p>
          <a:p>
            <a:r>
              <a:rPr lang="en-US" dirty="0">
                <a:latin typeface="Arial"/>
                <a:cs typeface="Arial"/>
              </a:rPr>
              <a:t>God brought American Christians to this breaking point. Franklin Graham devoted the year to 50 prayer vigils—one on the steps of each capital of each state in the USA.</a:t>
            </a:r>
          </a:p>
          <a:p>
            <a:r>
              <a:rPr lang="en-US" dirty="0">
                <a:latin typeface="Arial"/>
                <a:cs typeface="Arial"/>
              </a:rPr>
              <a:t>Election night in Nov 2016 showed a huge lead for Clinton until a massive prayer effort nationwide surged at about 8-9 PM, when it totally shifted. </a:t>
            </a:r>
          </a:p>
          <a:p>
            <a:r>
              <a:rPr lang="en-US" dirty="0">
                <a:latin typeface="Arial"/>
                <a:cs typeface="Arial"/>
              </a:rPr>
              <a:t>The result? From 2008-2016, over 1000 liberal elected officials were removed from office, culminating in the first Republican president, House and Senate in nearly 100 years in 2016. Only 17 of the 50 state governors were liberal in 2016. </a:t>
            </a:r>
          </a:p>
          <a:p>
            <a:endParaRPr lang="en-US" dirty="0">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The culmination came on 7 April 2017 when Neil Gorsuch was confirmed to the Court, restoring the 5-4 Constitutional edge. This was by far the most enduring act President Trump had in his 4-year term of office from 2016-2020.</a:t>
            </a:r>
            <a:r>
              <a:rPr lang="en-SG" dirty="0">
                <a:effectLst/>
                <a:latin typeface="Arial"/>
                <a:cs typeface="Arial"/>
              </a:rPr>
              <a:t> He later went on to appoint two more Justices in this four-year term.</a:t>
            </a:r>
            <a:endParaRPr lang="en-US" dirty="0">
              <a:latin typeface="Arial"/>
              <a:cs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163</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0"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0"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a:t>
            </a:r>
          </a:p>
          <a:p>
            <a:pPr eaLnBrk="1" hangingPunct="1"/>
            <a:r>
              <a:rPr lang="en-US" b="0" dirty="0">
                <a:latin typeface="Arial" panose="020B0604020202020204" pitchFamily="34" charset="0"/>
                <a:ea typeface="ＭＳ Ｐゴシック" charset="0"/>
                <a:cs typeface="Arial" panose="020B0604020202020204" pitchFamily="34" charset="0"/>
              </a:rPr>
              <a:t>BE-05-Deut-82</a:t>
            </a:r>
          </a:p>
          <a:p>
            <a:pPr eaLnBrk="1" hangingPunct="1"/>
            <a:r>
              <a:rPr lang="en-US" b="0" dirty="0">
                <a:latin typeface="Arial" panose="020B0604020202020204" pitchFamily="34" charset="0"/>
                <a:ea typeface="ＭＳ Ｐゴシック" charset="0"/>
                <a:cs typeface="ＭＳ Ｐゴシック" charset="0"/>
              </a:rPr>
              <a:t>OP-05-Deut-71</a:t>
            </a:r>
          </a:p>
          <a:p>
            <a:pPr eaLnBrk="1" hangingPunct="1"/>
            <a:r>
              <a:rPr lang="en-US" b="0"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OS-29-Joel-159</a:t>
            </a:r>
          </a:p>
          <a:p>
            <a:pPr eaLnBrk="1" hangingPunct="1"/>
            <a:endParaRPr lang="en-US" b="0" dirty="0">
              <a:latin typeface="Arial" panose="020B0604020202020204" pitchFamily="34"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So</a:t>
            </a:r>
            <a:r>
              <a:rPr kumimoji="1" lang="en-US" sz="1200" kern="1200" baseline="0" dirty="0">
                <a:solidFill>
                  <a:schemeClr val="tx1"/>
                </a:solidFill>
                <a:effectLst/>
                <a:latin typeface="Arial"/>
                <a:ea typeface="ＭＳ Ｐゴシック" pitchFamily="-112" charset="-128"/>
                <a:cs typeface="Arial"/>
              </a:rPr>
              <a:t> back to our original question</a:t>
            </a:r>
            <a:r>
              <a:rPr kumimoji="1" lang="mr-IN" sz="1200" kern="1200" baseline="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makes things difficult, so we refocus on him, and this change of mind renews our lives.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6840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0470040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The book </a:t>
            </a:r>
            <a:r>
              <a:rPr kumimoji="1" lang="en-US" sz="1200" i="1" kern="1200" dirty="0">
                <a:solidFill>
                  <a:schemeClr val="tx1"/>
                </a:solidFill>
                <a:effectLst/>
                <a:latin typeface="Arial"/>
                <a:ea typeface="ＭＳ Ｐゴシック" pitchFamily="-112" charset="-128"/>
                <a:cs typeface="Arial"/>
              </a:rPr>
              <a:t>Celebration of Discipline</a:t>
            </a:r>
            <a:r>
              <a:rPr kumimoji="1" lang="en-US" sz="1200" kern="1200" dirty="0">
                <a:solidFill>
                  <a:schemeClr val="tx1"/>
                </a:solidFill>
                <a:effectLst/>
                <a:latin typeface="Arial"/>
                <a:ea typeface="ＭＳ Ｐゴシック" pitchFamily="-112" charset="-128"/>
                <a:cs typeface="Arial"/>
              </a:rPr>
              <a:t> shows the value of the spiritual disciplines</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813215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4529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3C010-2D26-5649-ADE3-69E75CD5359E}" type="slidenum">
              <a:rPr lang="en-US" sz="1200">
                <a:solidFill>
                  <a:prstClr val="black"/>
                </a:solidFill>
              </a:rPr>
              <a:pPr eaLnBrk="1" hangingPunct="1"/>
              <a:t>23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a:p>
            <a:pPr eaLnBrk="1" hangingPunct="1"/>
            <a:r>
              <a:rPr lang="en-US">
                <a:latin typeface="Times New Roman" charset="0"/>
                <a:cs typeface="Geneva" charset="0"/>
              </a:rPr>
              <a:t>However, there</a:t>
            </a:r>
            <a:r>
              <a:rPr lang="en-US" baseline="0">
                <a:latin typeface="Times New Roman" charset="0"/>
                <a:cs typeface="Geneva" charset="0"/>
              </a:rPr>
              <a:t> might be significant gaps between the peaks. These were not seen by the prophets who only knew that they spoke of the future, but did not know how far their prophecies referred. Generally there existed five time periods, inlduing the prophet’s own era.</a:t>
            </a:r>
            <a:endParaRPr lang="en-US">
              <a:latin typeface="Times New Roman" charset="0"/>
              <a:cs typeface="Geneva"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authors wrote this small prophecy called Joel? </a:t>
            </a:r>
          </a:p>
          <a:p>
            <a:r>
              <a:rPr lang="en-US" dirty="0"/>
              <a:t>• Some scholars argue that chapters 1 and chapters 2–3 supposedly have a different writing style, thus indicating two or more authors.</a:t>
            </a:r>
          </a:p>
          <a:p>
            <a:r>
              <a:rPr lang="en-US" dirty="0"/>
              <a:t>• Others add that the content also differs, which is true in that it speaks of both judgment and blessing. But this does not mean that two or more authors penned it. The same Joel could speak positively and negatively, as we do today.</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177</a:t>
            </a:fld>
            <a:endParaRPr lang="en-US"/>
          </a:p>
        </p:txBody>
      </p:sp>
    </p:spTree>
    <p:extLst>
      <p:ext uri="{BB962C8B-B14F-4D97-AF65-F5344CB8AC3E}">
        <p14:creationId xmlns:p14="http://schemas.microsoft.com/office/powerpoint/2010/main" val="13790258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40E21-A9AA-414D-9425-9DB298CB945F}" type="slidenum">
              <a:rPr lang="en-US" sz="1200">
                <a:solidFill>
                  <a:srgbClr val="000000"/>
                </a:solidFill>
                <a:latin typeface="Times New Roman" charset="0"/>
              </a:rPr>
              <a:pPr/>
              <a:t>180</a:t>
            </a:fld>
            <a:endParaRPr lang="en-US" sz="1200">
              <a:solidFill>
                <a:srgbClr val="000000"/>
              </a:solidFill>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OS-29-Joel-90, 176</a:t>
            </a:r>
          </a:p>
          <a:p>
            <a:r>
              <a:rPr lang="en-US" dirty="0">
                <a:latin typeface="Times New Roman" charset="0"/>
                <a:ea typeface="ＭＳ Ｐゴシック" charset="0"/>
                <a:cs typeface="ＭＳ Ｐゴシック" charset="0"/>
              </a:rPr>
              <a:t>OS-36-Zephaniah-132</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24</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76F4C9-88F0-244C-A92C-9EC1AE94DF4D}" type="slidenum">
              <a:rPr lang="en-US" sz="1200">
                <a:solidFill>
                  <a:prstClr val="black"/>
                </a:solidFill>
                <a:latin typeface="Times New Roman" charset="0"/>
              </a:rPr>
              <a:pPr/>
              <a:t>26</a:t>
            </a:fld>
            <a:endParaRPr lang="en-US" sz="1200">
              <a:solidFill>
                <a:prstClr val="black"/>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WHOLE ARTICLE BROKEN INTO PARTS IN FOLLOWING SLIDES:</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r>
              <a:rPr lang="en-SG"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dirty="0">
                <a:solidFill>
                  <a:schemeClr val="tx1"/>
                </a:solidFill>
                <a:latin typeface="Arial" panose="020B0604020202020204" pitchFamily="34" charset="0"/>
                <a:cs typeface="Arial" panose="020B0604020202020204" pitchFamily="34" charset="0"/>
              </a:rPr>
              <a:t>Image: UN </a:t>
            </a:r>
            <a:r>
              <a:rPr lang="en-SG" dirty="0" err="1">
                <a:solidFill>
                  <a:schemeClr val="tx1"/>
                </a:solidFill>
                <a:latin typeface="Arial" panose="020B0604020202020204" pitchFamily="34" charset="0"/>
                <a:cs typeface="Arial" panose="020B0604020202020204" pitchFamily="34" charset="0"/>
              </a:rPr>
              <a:t>Fao</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Kenyan farmer picks up a desert locust in Jan. 2020. </a:t>
            </a:r>
          </a:p>
          <a:p>
            <a:r>
              <a:rPr lang="en-SG" dirty="0">
                <a:solidFill>
                  <a:schemeClr val="tx1"/>
                </a:solidFill>
                <a:latin typeface="Arial" panose="020B0604020202020204" pitchFamily="34" charset="0"/>
                <a:cs typeface="Arial" panose="020B0604020202020204" pitchFamily="34" charset="0"/>
              </a:rPr>
              <a:t>Image: DAI KUROKAWA / EPA-EFE / Shutterstock </a:t>
            </a:r>
          </a:p>
          <a:p>
            <a:r>
              <a:rPr lang="en-SG" dirty="0">
                <a:solidFill>
                  <a:schemeClr val="tx1"/>
                </a:solidFill>
                <a:latin typeface="Arial" panose="020B0604020202020204" pitchFamily="34" charset="0"/>
                <a:cs typeface="Arial" panose="020B0604020202020204" pitchFamily="34" charset="0"/>
              </a:rPr>
              <a:t>"Locusts are highly cannibalistic," explained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dirty="0" err="1">
                <a:solidFill>
                  <a:schemeClr val="tx1"/>
                </a:solidFill>
                <a:latin typeface="Arial" panose="020B0604020202020204" pitchFamily="34" charset="0"/>
                <a:cs typeface="Arial" panose="020B0604020202020204" pitchFamily="34" charset="0"/>
              </a:rPr>
              <a:t>Karumba</a:t>
            </a:r>
            <a:r>
              <a:rPr lang="en-SG" dirty="0">
                <a:solidFill>
                  <a:schemeClr val="tx1"/>
                </a:solidFill>
                <a:latin typeface="Arial" panose="020B0604020202020204" pitchFamily="34" charset="0"/>
                <a:cs typeface="Arial" panose="020B0604020202020204" pitchFamily="34" charset="0"/>
              </a:rPr>
              <a:t>/AFP via Getty Images </a:t>
            </a:r>
          </a:p>
          <a:p>
            <a:r>
              <a:rPr lang="en-SG"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dirty="0" err="1">
                <a:solidFill>
                  <a:schemeClr val="tx1"/>
                </a:solidFill>
                <a:latin typeface="Arial" panose="020B0604020202020204" pitchFamily="34" charset="0"/>
                <a:cs typeface="Arial" panose="020B0604020202020204" pitchFamily="34" charset="0"/>
              </a:rPr>
              <a:t>Katone</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Leparole</a:t>
            </a:r>
            <a:r>
              <a:rPr lang="en-SG" dirty="0">
                <a:solidFill>
                  <a:schemeClr val="tx1"/>
                </a:solidFill>
                <a:latin typeface="Arial" panose="020B0604020202020204" pitchFamily="34" charset="0"/>
                <a:cs typeface="Arial" panose="020B0604020202020204" pitchFamily="34" charset="0"/>
              </a:rPr>
              <a:t>, a 68-year-old living in central Kenya,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dirty="0">
                <a:solidFill>
                  <a:schemeClr val="tx1"/>
                </a:solidFill>
                <a:latin typeface="Arial" panose="020B0604020202020204" pitchFamily="34" charset="0"/>
                <a:cs typeface="Arial" panose="020B0604020202020204" pitchFamily="34" charset="0"/>
              </a:rPr>
              <a:t> the New York </a:t>
            </a:r>
            <a:r>
              <a:rPr lang="en-SG" i="1" dirty="0">
                <a:solidFill>
                  <a:schemeClr val="tx1"/>
                </a:solidFill>
                <a:latin typeface="Arial" panose="020B0604020202020204" pitchFamily="34" charset="0"/>
                <a:cs typeface="Arial" panose="020B0604020202020204" pitchFamily="34" charset="0"/>
              </a:rPr>
              <a:t>Times</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dirty="0">
                <a:solidFill>
                  <a:schemeClr val="tx1"/>
                </a:solidFill>
                <a:latin typeface="Arial" panose="020B0604020202020204" pitchFamily="34" charset="0"/>
                <a:cs typeface="Arial" panose="020B0604020202020204" pitchFamily="34" charset="0"/>
              </a:rPr>
              <a:t>To help understand the crisis, </a:t>
            </a:r>
            <a:r>
              <a:rPr lang="en-SG" i="1" dirty="0">
                <a:solidFill>
                  <a:schemeClr val="tx1"/>
                </a:solidFill>
                <a:latin typeface="Arial" panose="020B0604020202020204" pitchFamily="34" charset="0"/>
                <a:cs typeface="Arial" panose="020B0604020202020204" pitchFamily="34" charset="0"/>
              </a:rPr>
              <a:t>Intelligencer</a:t>
            </a:r>
            <a:r>
              <a:rPr lang="en-SG" dirty="0">
                <a:solidFill>
                  <a:schemeClr val="tx1"/>
                </a:solidFill>
                <a:latin typeface="Arial" panose="020B0604020202020204" pitchFamily="34" charset="0"/>
                <a:cs typeface="Arial" panose="020B0604020202020204" pitchFamily="34" charset="0"/>
              </a:rPr>
              <a:t> spoke with the FAO’s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dirty="0">
                <a:solidFill>
                  <a:schemeClr val="tx1"/>
                </a:solidFill>
                <a:latin typeface="Arial" panose="020B0604020202020204" pitchFamily="34" charset="0"/>
                <a:cs typeface="Arial" panose="020B0604020202020204" pitchFamily="34" charset="0"/>
              </a:rPr>
              <a:t>Today Only! Save 60% on unlimited access to Intelligencer and everything else </a:t>
            </a:r>
            <a:r>
              <a:rPr lang="en-SG" i="1" dirty="0">
                <a:solidFill>
                  <a:schemeClr val="tx1"/>
                </a:solidFill>
                <a:latin typeface="Arial" panose="020B0604020202020204" pitchFamily="34" charset="0"/>
                <a:cs typeface="Arial" panose="020B0604020202020204" pitchFamily="34" charset="0"/>
              </a:rPr>
              <a:t>New York</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dirty="0">
                <a:solidFill>
                  <a:schemeClr val="tx1"/>
                </a:solidFill>
                <a:latin typeface="Arial" panose="020B0604020202020204" pitchFamily="34" charset="0"/>
                <a:cs typeface="Arial" panose="020B0604020202020204" pitchFamily="34" charset="0"/>
              </a:rPr>
              <a:t> </a:t>
            </a:r>
            <a:r>
              <a:rPr lang="en-SG" b="1" dirty="0">
                <a:solidFill>
                  <a:schemeClr val="tx1"/>
                </a:solidFill>
                <a:latin typeface="Arial" panose="020B0604020202020204" pitchFamily="34" charset="0"/>
                <a:cs typeface="Arial" panose="020B0604020202020204" pitchFamily="34" charset="0"/>
              </a:rPr>
              <a:t>The FAO projects that the number of locusts could grow 400 times by June if not treated. Could you break that down?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there because of a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dirty="0">
                <a:solidFill>
                  <a:schemeClr val="tx1"/>
                </a:solidFill>
                <a:latin typeface="Arial" panose="020B0604020202020204" pitchFamily="34" charset="0"/>
                <a:cs typeface="Arial" panose="020B0604020202020204" pitchFamily="34" charset="0"/>
              </a:rPr>
              <a:t> in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Somalia in December. Conditions are probably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dirty="0" err="1">
                <a:solidFill>
                  <a:schemeClr val="tx1"/>
                </a:solidFill>
                <a:latin typeface="Arial" panose="020B0604020202020204" pitchFamily="34" charset="0"/>
                <a:cs typeface="Arial" panose="020B0604020202020204" pitchFamily="34" charset="0"/>
              </a:rPr>
              <a:t>drys</a:t>
            </a:r>
            <a:r>
              <a:rPr lang="en-SG"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dirty="0" err="1">
                <a:solidFill>
                  <a:schemeClr val="tx1"/>
                </a:solidFill>
                <a:latin typeface="Arial" panose="020B0604020202020204" pitchFamily="34" charset="0"/>
                <a:cs typeface="Arial" panose="020B0604020202020204" pitchFamily="34" charset="0"/>
              </a:rPr>
              <a:t>cyclones,t</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hese</a:t>
            </a:r>
            <a:r>
              <a:rPr lang="en-SG"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intelligencer is a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dirty="0">
                <a:solidFill>
                  <a:schemeClr val="tx1"/>
                </a:solidFill>
                <a:latin typeface="Arial" panose="020B0604020202020204" pitchFamily="34" charset="0"/>
                <a:cs typeface="Arial" panose="020B0604020202020204" pitchFamily="34" charset="0"/>
              </a:rPr>
              <a:t>. © 2020 Vox Media, Inc. All rights reserved. </a:t>
            </a:r>
          </a:p>
          <a:p>
            <a:r>
              <a:rPr lang="en-SG" dirty="0">
                <a:solidFill>
                  <a:schemeClr val="tx1"/>
                </a:solidFill>
                <a:latin typeface="Arial" panose="020B0604020202020204" pitchFamily="34" charset="0"/>
                <a:cs typeface="Arial" panose="020B0604020202020204" pitchFamily="34" charset="0"/>
              </a:rPr>
              <a:t>https://</a:t>
            </a:r>
            <a:r>
              <a:rPr lang="en-SG" dirty="0" err="1">
                <a:solidFill>
                  <a:schemeClr val="tx1"/>
                </a:solidFill>
                <a:latin typeface="Arial" panose="020B0604020202020204" pitchFamily="34" charset="0"/>
                <a:cs typeface="Arial" panose="020B0604020202020204" pitchFamily="34" charset="0"/>
              </a:rPr>
              <a:t>nymag.com</a:t>
            </a:r>
            <a:r>
              <a:rPr lang="en-SG" dirty="0">
                <a:solidFill>
                  <a:schemeClr val="tx1"/>
                </a:solidFill>
                <a:latin typeface="Arial" panose="020B0604020202020204" pitchFamily="34" charset="0"/>
                <a:cs typeface="Arial" panose="020B0604020202020204" pitchFamily="34" charset="0"/>
              </a:rPr>
              <a:t>/intelligencer/2020/03/a-u-n-locust-forecaster-explains-the-crisis-in-east-</a:t>
            </a:r>
            <a:r>
              <a:rPr lang="en-SG" dirty="0" err="1">
                <a:solidFill>
                  <a:schemeClr val="tx1"/>
                </a:solidFill>
                <a:latin typeface="Arial" panose="020B0604020202020204" pitchFamily="34" charset="0"/>
                <a:cs typeface="Arial" panose="020B0604020202020204" pitchFamily="34" charset="0"/>
              </a:rPr>
              <a:t>africa.html</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Accessed 17 March 2020</a:t>
            </a:r>
          </a:p>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Are</a:t>
            </a:r>
            <a:r>
              <a:rPr lang="en-US" baseline="0">
                <a:latin typeface="Arial"/>
                <a:cs typeface="Arial"/>
              </a:rPr>
              <a:t> you really listening to what God is trying to tell you in your life?</a:t>
            </a:r>
          </a:p>
          <a:p>
            <a:r>
              <a:rPr lang="en-US" baseline="0">
                <a:latin typeface="Arial"/>
                <a:cs typeface="Arial"/>
              </a:rPr>
              <a:t>Maybe he is trying to discipline you.</a:t>
            </a:r>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What should we do when we are </a:t>
            </a:r>
            <a:r>
              <a:rPr kumimoji="1" lang="en-US" sz="1200" u="sng" kern="1200">
                <a:solidFill>
                  <a:schemeClr val="tx1"/>
                </a:solidFill>
                <a:effectLst/>
                <a:latin typeface="Arial"/>
                <a:ea typeface="ＭＳ Ｐゴシック" pitchFamily="-112" charset="-128"/>
                <a:cs typeface="Arial"/>
              </a:rPr>
              <a:t>disciplined</a:t>
            </a:r>
            <a:r>
              <a:rPr kumimoji="1" lang="en-US" sz="1200" kern="1200">
                <a:solidFill>
                  <a:schemeClr val="tx1"/>
                </a:solidFill>
                <a:effectLst/>
                <a:latin typeface="Arial"/>
                <a:ea typeface="ＭＳ Ｐゴシック" pitchFamily="-112" charset="-128"/>
                <a:cs typeface="Arial"/>
              </a:rPr>
              <a:t>? </a:t>
            </a:r>
          </a:p>
          <a:p>
            <a:r>
              <a:rPr kumimoji="1" lang="en-US" sz="1200" kern="1200">
                <a:solidFill>
                  <a:schemeClr val="tx1"/>
                </a:solidFill>
                <a:effectLst/>
                <a:latin typeface="Arial"/>
                <a:ea typeface="ＭＳ Ｐゴシック" pitchFamily="-112" charset="-128"/>
                <a:cs typeface="Arial"/>
              </a:rPr>
              <a:t>Do you catch my double meaning here?</a:t>
            </a:r>
            <a:r>
              <a:rPr lang="en-SG">
                <a:effectLst/>
                <a:latin typeface="Arial"/>
                <a:cs typeface="Arial"/>
              </a:rPr>
              <a:t> </a:t>
            </a:r>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9</a:t>
            </a:fld>
            <a:endParaRPr lang="en-US"/>
          </a:p>
        </p:txBody>
      </p:sp>
    </p:spTree>
    <p:extLst>
      <p:ext uri="{BB962C8B-B14F-4D97-AF65-F5344CB8AC3E}">
        <p14:creationId xmlns:p14="http://schemas.microsoft.com/office/powerpoint/2010/main" val="1030022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C0D7DE-F090-A340-BA13-54A71799DA0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45</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eaLnBrk="1" hangingPunct="1"/>
            <a:r>
              <a:rPr kumimoji="1" lang="en-US" sz="1200" kern="1200">
                <a:solidFill>
                  <a:schemeClr val="tx1"/>
                </a:solidFill>
                <a:effectLst/>
                <a:latin typeface="Arial"/>
                <a:ea typeface="ＭＳ Ｐゴシック" pitchFamily="-112" charset="-128"/>
                <a:cs typeface="Arial"/>
              </a:rPr>
              <a:t>Although I cannot be dogmatic about dating Joel, the best option is that Joel prophesied after the Babylonians took 10,000 people of Judah captive in 597 BC.</a:t>
            </a:r>
            <a:r>
              <a:rPr lang="en-SG">
                <a:effectLst/>
                <a:latin typeface="Arial"/>
                <a:cs typeface="Arial"/>
              </a:rPr>
              <a:t> </a:t>
            </a:r>
          </a:p>
          <a:p>
            <a:pPr eaLnBrk="1" hangingPunct="1"/>
            <a:r>
              <a:rPr kumimoji="1" lang="en-US" sz="1200" kern="1200">
                <a:solidFill>
                  <a:schemeClr val="tx1"/>
                </a:solidFill>
                <a:effectLst/>
                <a:latin typeface="Arial"/>
                <a:ea typeface="ＭＳ Ｐゴシック" pitchFamily="-112" charset="-128"/>
                <a:cs typeface="Arial"/>
              </a:rPr>
              <a:t>However, he doesn’t mention the fall of Jerusalem in 586 BC. Therefore, he seemed to have ministered during this 11-year period just after a locust invasion and drought</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48</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9C4AC-8126-4F46-B116-56920B11B3E4}" type="slidenum">
              <a:rPr lang="en-US" sz="1200">
                <a:solidFill>
                  <a:srgbClr val="000000"/>
                </a:solidFill>
                <a:latin typeface="Times New Roman" charset="0"/>
              </a:rPr>
              <a:pPr/>
              <a:t>49</a:t>
            </a:fld>
            <a:endParaRPr lang="en-US" sz="1200">
              <a:solidFill>
                <a:srgbClr val="000000"/>
              </a:solidFill>
              <a:latin typeface="Times New Roman"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50</a:t>
            </a:fld>
            <a:endParaRPr lang="en-US"/>
          </a:p>
        </p:txBody>
      </p:sp>
    </p:spTree>
    <p:extLst>
      <p:ext uri="{BB962C8B-B14F-4D97-AF65-F5344CB8AC3E}">
        <p14:creationId xmlns:p14="http://schemas.microsoft.com/office/powerpoint/2010/main" val="2968404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First, what should we do when we are disciplined</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251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56</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So</a:t>
            </a:r>
            <a:r>
              <a:rPr kumimoji="1" lang="en-US" sz="1200" kern="1200" baseline="0">
                <a:solidFill>
                  <a:schemeClr val="tx1"/>
                </a:solidFill>
                <a:effectLst/>
                <a:latin typeface="Arial"/>
                <a:ea typeface="ＭＳ Ｐゴシック" pitchFamily="-112" charset="-128"/>
                <a:cs typeface="Arial"/>
              </a:rPr>
              <a:t> back to our original question</a:t>
            </a:r>
            <a:r>
              <a:rPr kumimoji="1" lang="mr-IN" sz="1200" kern="1200" baseline="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F4576D-F20A-5847-9B08-E7003D406CCE}" type="slidenum">
              <a:rPr lang="en-US" sz="1200">
                <a:latin typeface="Times New Roman" charset="0"/>
              </a:rPr>
              <a:pPr/>
              <a:t>69</a:t>
            </a:fld>
            <a:endParaRPr lang="en-US" sz="1200">
              <a:latin typeface="Times New Roman"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Mali: mature gregarious adults copulating (Tamesna, 11/03) http://www.fao.org/NEWS/GLOBAL/LOCUSTS/outbreakpix03.htm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xfrm>
            <a:off x="6604000" y="8774113"/>
            <a:ext cx="254000" cy="3698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61008-B160-744C-9829-F5B036D039DE}" type="slidenum">
              <a:rPr lang="en-US" sz="1200">
                <a:solidFill>
                  <a:srgbClr val="000000"/>
                </a:solidFill>
                <a:latin typeface="Times New Roman" charset="0"/>
              </a:rPr>
              <a:pPr/>
              <a:t>74</a:t>
            </a:fld>
            <a:endParaRPr lang="en-US" sz="1200">
              <a:solidFill>
                <a:srgbClr val="000000"/>
              </a:solidFill>
              <a:latin typeface="Times New Roman"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xfrm>
            <a:off x="914400" y="4343400"/>
            <a:ext cx="57472263" cy="706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3100" b="0">
              <a:solidFill>
                <a:srgbClr val="FFFF00"/>
              </a:solidFill>
              <a:latin typeface="Arial"/>
              <a:ea typeface="宋体" charset="0"/>
              <a:cs typeface="Arial"/>
            </a:endParaRPr>
          </a:p>
          <a:p>
            <a:pPr eaLnBrk="1" hangingPunct="1">
              <a:lnSpc>
                <a:spcPct val="90000"/>
              </a:lnSpc>
              <a:spcBef>
                <a:spcPct val="20000"/>
              </a:spcBef>
              <a:buFont typeface="Wingdings" charset="0"/>
              <a:buNone/>
            </a:pPr>
            <a:r>
              <a:rPr lang="en-US" altLang="zh-CN" sz="3100" b="0">
                <a:solidFill>
                  <a:srgbClr val="FFFF00"/>
                </a:solidFill>
                <a:latin typeface="Arial"/>
                <a:ea typeface="宋体" charset="0"/>
                <a:cs typeface="Arial"/>
              </a:rPr>
              <a:t>The curses of prophets</a:t>
            </a:r>
            <a:r>
              <a:rPr lang="en-US" altLang="zh-CN" sz="3100" b="0" baseline="0">
                <a:solidFill>
                  <a:srgbClr val="FFFF00"/>
                </a:solidFill>
                <a:latin typeface="Arial"/>
                <a:ea typeface="宋体" charset="0"/>
                <a:cs typeface="Arial"/>
              </a:rPr>
              <a:t> like Joel are based on God's warnings to Israel hundreds of years earlier in Deut 28.</a:t>
            </a:r>
            <a:endParaRPr lang="en-US" b="0">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D773-4912-D71A-3891-841FAB05741A}"/>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C6707D2-6A3D-4CC4-7B62-8D35CB94534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023D3C2A-4760-C63E-9C65-F9454E14B099}"/>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234971CA-CEBF-F938-D751-AB7E9D74C53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1504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734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6F59A-9840-F4C4-A6B3-2408C1FF3FD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3C386D17-6747-6F05-69AE-E38D7698CE7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D97F43EE-AE02-7887-F578-F715E15B86B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4CB87A13-6EAD-40B6-B271-78F1D61C186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1" u="none" strike="noStrike" kern="1200">
                <a:solidFill>
                  <a:schemeClr val="tx1"/>
                </a:solidFill>
                <a:effectLst/>
                <a:latin typeface="Times New Roman" pitchFamily="-112" charset="0"/>
                <a:ea typeface="ＭＳ Ｐゴシック" pitchFamily="-112" charset="-128"/>
                <a:cs typeface="ＭＳ Ｐゴシック" pitchFamily="-112" charset="-128"/>
                <a:hlinkClick r:id="rId3">
                  <a:extLst>
                    <a:ext uri="{A12FA001-AC4F-418D-AE19-62706E023703}">
                      <ahyp:hlinkClr xmlns:ahyp="http://schemas.microsoft.com/office/drawing/2018/hyperlinkcolor" val="tx"/>
                    </a:ext>
                  </a:extLst>
                </a:hlinkClick>
              </a:rPr>
              <a:t>Why Drones Are Center of Potential US–China Warfare</a:t>
            </a:r>
            <a:endParaRPr kumimoji="1" lang="en-US" sz="1200" b="1" kern="1200">
              <a:solidFill>
                <a:schemeClr val="tx1"/>
              </a:solidFill>
              <a:effectLst/>
              <a:latin typeface="Times New Roman" pitchFamily="-112" charset="0"/>
              <a:ea typeface="ＭＳ Ｐゴシック" pitchFamily="-112" charset="-128"/>
              <a:cs typeface="ＭＳ Ｐゴシック" pitchFamily="-112" charset="-128"/>
            </a:endParaRPr>
          </a:p>
          <a:p>
            <a:r>
              <a:rPr lang="en-US">
                <a:solidFill>
                  <a:schemeClr val="tx1"/>
                </a:solidFill>
              </a:rPr>
              <a:t>October 12, 2025</a:t>
            </a:r>
          </a:p>
          <a:p>
            <a:r>
              <a:rPr lang="en-US">
                <a:solidFill>
                  <a:schemeClr val="tx1"/>
                </a:solidFill>
              </a:rPr>
              <a:t>The Epoch Times</a:t>
            </a:r>
          </a:p>
          <a:p>
            <a:r>
              <a:rPr lang="en-US">
                <a:solidFill>
                  <a:schemeClr val="tx1"/>
                </a:solidFill>
              </a:rPr>
              <a:t>https://lists.theepochtimes.com/archive/w04KnL1FU/RontmvJPy/wCIDFYUap</a:t>
            </a:r>
          </a:p>
          <a:p>
            <a:endParaRPr lang="en-US">
              <a:solidFill>
                <a:schemeClr val="tx1"/>
              </a:solidFill>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Scale and speed—not a perfect design—will decide drone warfare, pushing Washington to cut red tape and ship autonomous fleets by the thousands, analysts say.</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On today’s battlefields, inexpensive flying robots are capable of locating, jamming, and eliminating targets faster than any human can react. China is determined to flood the skies with them.</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response, the United States is working on building its own swarms, refining smarter software, and tightening curbs on Chinese technology, while Ukraine’s front lines serve as a testing ground for evaluating effective and ineffective technologies.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contest is not about a single “best drone,” an analyst told The Epoch Times. Instead, it’s a race between China’s ability to mobilize a huge civilian drone industry for war and America’s effort to turn clever prototypes into mass production, then bind them together with software and allied networks.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To prevail, the analyst said, Washington must move faster on approvals and testing, buy in large quantities, and adopt strategies proven effective on Ukraine’s battlefield on a larger scale, such as embracing open systems, facilitating quick upgrades, and shipping technology in the thousands.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Any future clash, especially over Taiwan, will be decided by scale, speed, and the lessons that endure from Ukraine, according to the analyst.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China’s Civil‑Military Fusion</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China’s consumer drone machine is enormous.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 delivered more than 3.17 million civilian drones in 2023, with more than 2,300 companies and at least 1,000 models in mass production, the vice minister of industry and information technology told a press conference in April 2024.</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That ecosystem—anchored by Chinese company DJI, the world’s largest drone maker—feeds a low-cost parts chain of motors, optics, radios, and flight controllers that can pivot to military use almost overnight.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This illustrates the civil-military fusion strategy of the Chinese Communist Party (CCP): a state-guided process that transforms consumer dominance into wartime readiness.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Beijing is investing just as heavily in technology used to attack drones.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July, state-owned giant Norinco showcased a truck-mounted 50-kilowatt laser, the OW5-A50, billed as a swarm killer, during a widely publicized “border-control” drill that also paraded an array of uncrewed systems.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September, a military parade pushed new drones alongside anti-drone lasers and microwave weapons. However, such equipment—such as the Hurricane-3000 microwave system—remains under field tests,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4">
                  <a:extLst>
                    <a:ext uri="{A12FA001-AC4F-418D-AE19-62706E023703}">
                      <ahyp:hlinkClr xmlns:ahyp="http://schemas.microsoft.com/office/drawing/2018/hyperlinkcolor" val="tx"/>
                    </a:ext>
                  </a:extLst>
                </a:hlinkClick>
              </a:rPr>
              <a:t>according</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to an exclusive report by Army Recognition Group, a defense news website.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Civil feats could serve as evidence of military capabilities. In Yunnan, for example, in July, a coordinated fleet of heavy-lift drones hauled 180 metric tons of steel and concrete up a mountain to build power-line towers in days rather than weeks—a glimpse of the logistics muscle that could matter in wartime resupply.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recent air shows, China has also touted a “drone mothership,” a large unmanned aircraft designed to launch and retrieve dozens of smaller drones.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However, due to the limited technical details available, observers say its practicality and battlefield value in real-world scenarios remain uncertain.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message is clear: Beijing wants scale on both offense and defense,” Stephen Xia, a former People’s Liberation Army engineer who now works as a military-equipment analyst,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US Counters China</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Sensing the urgency, Washington is trying to decouple from Chinese parts while ramping up U.S. capacity.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June, the Trump administration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5">
                  <a:extLst>
                    <a:ext uri="{A12FA001-AC4F-418D-AE19-62706E023703}">
                      <ahyp:hlinkClr xmlns:ahyp="http://schemas.microsoft.com/office/drawing/2018/hyperlinkcolor" val="tx"/>
                    </a:ext>
                  </a:extLst>
                </a:hlinkClick>
              </a:rPr>
              <a:t>issued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an executive order aimed at accelerating domestic drone manufacturing and reducing reliance on foreign suppliers.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following month, the Commerce Department opened a national-security probe under Section 232 into imports of drones and related components—a move that may lead to tariffs or outright limits.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September, U.S. authorities signaled new rules that could restrict or ban many Chinese drones and parts outright, building on earlier measures. A federal court also upheld the Pentagon’s authority to label DJI a Chinese military company, further tightening restrictions on the world’s biggest consumer drone brand.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Pentagon’s Blue unmanned aerial system (UAS) program maintains a public, vetted roster of small drones and components that meet cybersecurity and supply-chain requirements—excluding those made in China—and guides Department of War buyers and other agencies toward trusted options.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“Policy only sets the stage—the real test is deploying hardware at scale,” said Mark Cao, a U.S.-based military-tech analyst, former materials engineer, and host of the Chinese-language military-news YouTube channel “Mark Space.”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Department of War’s Replicator initiative,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6">
                  <a:extLst>
                    <a:ext uri="{A12FA001-AC4F-418D-AE19-62706E023703}">
                      <ahyp:hlinkClr xmlns:ahyp="http://schemas.microsoft.com/office/drawing/2018/hyperlinkcolor" val="tx"/>
                    </a:ext>
                  </a:extLst>
                </a:hlinkClick>
              </a:rPr>
              <a:t>launched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in August 2023, pledged to deliver “multiple thousands” of low-cost, expandable, autonomous systems by August 2025,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7">
                  <a:extLst>
                    <a:ext uri="{A12FA001-AC4F-418D-AE19-62706E023703}">
                      <ahyp:hlinkClr xmlns:ahyp="http://schemas.microsoft.com/office/drawing/2018/hyperlinkcolor" val="tx"/>
                    </a:ext>
                  </a:extLst>
                </a:hlinkClick>
              </a:rPr>
              <a:t>pressing</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the military services to procure faster and in bulk.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program prioritizes drone systems that can be produced quickly and at scale, bypassing traditional slow defense procurement methods.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Defense officials told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8">
                  <a:extLst>
                    <a:ext uri="{A12FA001-AC4F-418D-AE19-62706E023703}">
                      <ahyp:hlinkClr xmlns:ahyp="http://schemas.microsoft.com/office/drawing/2018/hyperlinkcolor" val="tx"/>
                    </a:ext>
                  </a:extLst>
                </a:hlinkClick>
              </a:rPr>
              <a:t>DefenseScoop</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last month that hundreds have reached military units so far—still short of the original mark—but funding and momentum continue. The Epoch Times could not independently verify this claim.</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concept dovetails with Indo-Pacific Commander Admiral Samuel Paparo’s vow to turn the Taiwan Strait into an “unmanned hellscape” if the Chinese regime launches an attack, using swarms across air, sea, and land to slow the People’s Liberation Army and buy time for heavier forces. He made the remarks during an interview with The Washington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9">
                  <a:extLst>
                    <a:ext uri="{A12FA001-AC4F-418D-AE19-62706E023703}">
                      <ahyp:hlinkClr xmlns:ahyp="http://schemas.microsoft.com/office/drawing/2018/hyperlinkcolor" val="tx"/>
                    </a:ext>
                  </a:extLst>
                </a:hlinkClick>
              </a:rPr>
              <a:t>Post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on the sidelines of the Shangri-La Dialogue in Singapore in June 2024.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the high end, the Air Force’s robotic wingmen are already in the air. General Atomics’ YFQ‑42A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0">
                  <a:extLst>
                    <a:ext uri="{A12FA001-AC4F-418D-AE19-62706E023703}">
                      <ahyp:hlinkClr xmlns:ahyp="http://schemas.microsoft.com/office/drawing/2018/hyperlinkcolor" val="tx"/>
                    </a:ext>
                  </a:extLst>
                </a:hlinkClick>
              </a:rPr>
              <a:t>began</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flight tests in August, while Anduril’s YFQ‑44A is slated to fly in mid-October, the Air Force’s top civilian announced last month.</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glue that holds it all together is software. L3Harris’s AMORPHOUS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1">
                  <a:extLst>
                    <a:ext uri="{A12FA001-AC4F-418D-AE19-62706E023703}">
                      <ahyp:hlinkClr xmlns:ahyp="http://schemas.microsoft.com/office/drawing/2018/hyperlinkcolor" val="tx"/>
                    </a:ext>
                  </a:extLst>
                </a:hlinkClick>
              </a:rPr>
              <a:t>aims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to enable a single operator to task and retask thousands of mixed drones and unmanned boats through a single interface—the command-and-control backbone for large-scale swarming demands.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 YFQ-44A production representative test vehicle is staged in a testing chamber at Costa Mesa, Calif. The vehicle is one of two such test vehicles that will be critical in securing air dominance for the Joint Force in future conflicts, leveraging autonomous capabilities, and crewed-uncrewed teaming to defeat enemy threats in contested environments.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Russian Drones Rely on Chinese Parts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Crack open a wrecked Russian drone and the global supply chain comes into view.</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“There is a good number of Chinese components and microprocessors in Russian drones, along with basically everything that is needed to assemble first-person view drones,” Samuel Bendett, an adviser at the Center for Naval Analyses’ Russia Studies Program who focuses on unmanned systems,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transfer is direct and unobstructed.”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He noted that Russian builders order first-person view drone parts straight from Chinese factories and online marketplaces.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supply is cheap and plentiful,” Bendett said, claiming that it was so plentiful that it hurts Russia’s own attempts to make those parts domestically.</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 Reuters investigation published in July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2">
                  <a:extLst>
                    <a:ext uri="{A12FA001-AC4F-418D-AE19-62706E023703}">
                      <ahyp:hlinkClr xmlns:ahyp="http://schemas.microsoft.com/office/drawing/2018/hyperlinkcolor" val="tx"/>
                    </a:ext>
                  </a:extLst>
                </a:hlinkClick>
              </a:rPr>
              <a:t>tracked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Chinese L550E engines—relabeled as “industrial refrigeration units”—to a sanctioned Russian maker of attack drones used in Ukraine. Kyiv has also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3">
                  <a:extLst>
                    <a:ext uri="{A12FA001-AC4F-418D-AE19-62706E023703}">
                      <ahyp:hlinkClr xmlns:ahyp="http://schemas.microsoft.com/office/drawing/2018/hyperlinkcolor" val="tx"/>
                    </a:ext>
                  </a:extLst>
                </a:hlinkClick>
              </a:rPr>
              <a:t>blacklisted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several Chinese suppliers after finding their parts in downed aircraft.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Beijing has tightened some dual-use exports since July 2024 to safeguard its national security interests—moves that have driven up prices and complicated shipments of components such as infrared cameras and inertial sensors.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Yet this display of leverage also underscored how dependent global buyers remain on Chinese supply, accelerating Washington’s push to reduce reliance through Section 232 measures, the Blue UAS program, and procurement bans,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Ukrainian Drones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“If China’s advantage lies in its mass and supply capabilities, Ukraine’s advantage is speed and adaptation,” Cao told The Epoch Times.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He noted that over the past year, Ukrainian units have transitioned from solo-drone strikes to artificial intelligence (AI)-assisted swarms that coordinate their own attacks under heavy jamming—still small in scale, but designed to expand in scope.</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Pentagon has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4">
                  <a:extLst>
                    <a:ext uri="{A12FA001-AC4F-418D-AE19-62706E023703}">
                      <ahyp:hlinkClr xmlns:ahyp="http://schemas.microsoft.com/office/drawing/2018/hyperlinkcolor" val="tx"/>
                    </a:ext>
                  </a:extLst>
                </a:hlinkClick>
              </a:rPr>
              <a:t>allocated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$50 million for 33,000 AI “strike kits” from Auterion, a Swiss-American defense and robotics software company, to equip the Ukrainian military. These kits transform low-cost drones into jam-resistant, target-tracking weapons, integrating battlefield upgrades into regular inventories.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Ukrainian sea drones such as the Magura V5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5">
                  <a:extLst>
                    <a:ext uri="{A12FA001-AC4F-418D-AE19-62706E023703}">
                      <ahyp:hlinkClr xmlns:ahyp="http://schemas.microsoft.com/office/drawing/2018/hyperlinkcolor" val="tx"/>
                    </a:ext>
                  </a:extLst>
                </a:hlinkClick>
              </a:rPr>
              <a:t>forced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key Russian naval assets to pull back from Crimea, reshaping Black Sea operations since late 2023. U.S. naval planners are taking notes as they draft deterrence concepts for Taiwan.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Electronic warfare delivers the hardest lessons,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“Jamming can blind or hijack a drone; the counter is better autonomy and navigation that doesn’t rely on GPS,” he said, pointing to Russia’s fiber-optic-tethered first-person view drones, which sidestep conventional jammers.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Bendett said that when AI-driven drone swarms arrive in force, cyber defenses alone won’t be enough—armies will also need physical shields such as wire netting, cage armor, decoys, and old-fashioned kinetic weapons.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Both Russia and Ukraine are already developing lasers for that role, he noted.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is also experimenting with directed-energy weapons.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At a live-fire trial in late August, U.S. electromagnetic-warfare company Epirus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6">
                  <a:extLst>
                    <a:ext uri="{A12FA001-AC4F-418D-AE19-62706E023703}">
                      <ahyp:hlinkClr xmlns:ahyp="http://schemas.microsoft.com/office/drawing/2018/hyperlinkcolor" val="tx"/>
                    </a:ext>
                  </a:extLst>
                </a:hlinkClick>
              </a:rPr>
              <a:t>proved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that a single pulse from its Leonidas high-power microwave system can disable a swarm of 61 drones, showcasing a potential low-cost shield.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Who’s Ahead and Why It Matters</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In consumer and commercial drones, as well as the parts ecosystem that supports them, China leads by a considerable margin.</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Civil-military fusion lets Beijing field “good-enough” platforms quickly and back them with a growing suite of counter-drone weapons, Cao said, noting that much of the PLA’s newest gear remains untested in combat.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parade ground is not a battlefield,” he said.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still sets the pace in high-end autonomy, battlefield-proven intelligence, surveillance, and reconnaissance; strike drones; and software that integrates mixed fleets. Its stumbling block is turning rapid-fire innovation into industrial-scale output—precisely what initiatives such as Replicator, the Collaborative Combat Aircraft program, and Blue UAS aim to fix, Cao explained.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The United States pioneered military drones starting from the Vietnam War, setting benchmarks with Predator and Reaper, while China’s early advances leaned heavily on copying, according to Cao.</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“But today’s race isn’t about cloning airframes,” he said. “It’s about standardization, modularity, and speed—treating autonomy like software that can be pushed quickly and bought by the thousand once it works.”</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What the US Can Learn From Ukraine</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Cao identified three lessons that he says frequently reappear.</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First, numbers matter more than perfection: Open-architecture designs, fast logistics, and continual software updates consistently outperform exquisite weapons that arrive too late.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Second, signals have become a battlefield; jammers cut control links, driving drones to rely on onboard autonomy, which, in turn, demands smarter counters. Those counters must be cheap—microwave pulses, lasers, decoys, even wire cages—so a soldier does not fire a million-dollar missile at a hundred-dollar quadcopter, he said.</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Third, supply chains are a strategic element; as long as Chinese parts dominate, sanctions turn into a cat-and-mouse game, according to Cao. The more innovative approach is to out-produce and adapt quickly with allies—and it must be done fast.</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pPr rtl="0" fontAlgn="t"/>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China’s strength is mass mobilization. America’s answer must be software, allied production, and speed, Cao said. If Washington can convert today’s demos—AI strike kits, swarm control, robotic wingmen—into repeat orders and fielded units, it can offset China’s factory edge and raise the cost of any fight for Beijing. If not, he warned, the skies and seas around Taiwan may be dominated by those who ship faster, rather than those who design better.</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 RELATED</a:t>
            </a:r>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The Commerce Department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7">
                  <a:extLst>
                    <a:ext uri="{A12FA001-AC4F-418D-AE19-62706E023703}">
                      <ahyp:hlinkClr xmlns:ahyp="http://schemas.microsoft.com/office/drawing/2018/hyperlinkcolor" val="tx"/>
                    </a:ext>
                  </a:extLst>
                </a:hlinkClick>
              </a:rPr>
              <a:t>added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19 Chinese entities that have supported or supplied drones to terrorist organizations to an entity list on Oct. 8. Among them are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8">
                  <a:extLst>
                    <a:ext uri="{A12FA001-AC4F-418D-AE19-62706E023703}">
                      <ahyp:hlinkClr xmlns:ahyp="http://schemas.microsoft.com/office/drawing/2018/hyperlinkcolor" val="tx"/>
                    </a:ext>
                  </a:extLst>
                </a:hlinkClick>
              </a:rPr>
              <a:t>Goodview Global</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found to be part of an illicit network supplying the sanctioned Islamic Revolutionary Guard Corps with drone parts. The U.S. government in March offered rewards of up to $15 million for information that would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9">
                  <a:extLst>
                    <a:ext uri="{A12FA001-AC4F-418D-AE19-62706E023703}">
                      <ahyp:hlinkClr xmlns:ahyp="http://schemas.microsoft.com/office/drawing/2018/hyperlinkcolor" val="tx"/>
                    </a:ext>
                  </a:extLst>
                </a:hlinkClick>
              </a:rPr>
              <a:t>disrupt</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the Islamic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18">
                  <a:extLst>
                    <a:ext uri="{A12FA001-AC4F-418D-AE19-62706E023703}">
                      <ahyp:hlinkClr xmlns:ahyp="http://schemas.microsoft.com/office/drawing/2018/hyperlinkcolor" val="tx"/>
                    </a:ext>
                  </a:extLst>
                </a:hlinkClick>
              </a:rPr>
              <a:t>Revolutionary Guard Corps funding network</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which supports the Hamas terrorist group, the Hezbollah terrorist group, and other proxies. The bounty notice named four Chinese nationals allegedly providing the terrorists with arms.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Chinese drone experts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have traveled to Russia to work on military drones at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0">
                  <a:extLst>
                    <a:ext uri="{A12FA001-AC4F-418D-AE19-62706E023703}">
                      <ahyp:hlinkClr xmlns:ahyp="http://schemas.microsoft.com/office/drawing/2018/hyperlinkcolor" val="tx"/>
                    </a:ext>
                  </a:extLst>
                </a:hlinkClick>
              </a:rPr>
              <a:t>a state-owned weapons manufacturer</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already under Western sanctions, Reuters reported. The Chinese experts visited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0">
                  <a:extLst>
                    <a:ext uri="{A12FA001-AC4F-418D-AE19-62706E023703}">
                      <ahyp:hlinkClr xmlns:ahyp="http://schemas.microsoft.com/office/drawing/2018/hyperlinkcolor" val="tx"/>
                    </a:ext>
                  </a:extLst>
                </a:hlinkClick>
              </a:rPr>
              <a:t>IEMZ Kupol’s weapon facilities</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more than six times since mid-2024, Reuters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1">
                  <a:extLst>
                    <a:ext uri="{A12FA001-AC4F-418D-AE19-62706E023703}">
                      <ahyp:hlinkClr xmlns:ahyp="http://schemas.microsoft.com/office/drawing/2018/hyperlinkcolor" val="tx"/>
                    </a:ext>
                  </a:extLst>
                </a:hlinkClick>
              </a:rPr>
              <a:t>reported</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on Thursday, citing two European security officials and company documents reviewed by the outlet. </a:t>
            </a:r>
          </a:p>
          <a:p>
            <a:pPr rtl="0" fontAlgn="t"/>
            <a:endParaRPr kumimoji="1" lang="en-US" sz="1200" b="0" kern="1200">
              <a:solidFill>
                <a:schemeClr val="tx1"/>
              </a:solidFill>
              <a:effectLst/>
              <a:latin typeface="Times New Roman" pitchFamily="-112" charset="0"/>
              <a:ea typeface="ＭＳ Ｐゴシック" pitchFamily="-112" charset="-128"/>
              <a:cs typeface="ＭＳ Ｐゴシック" pitchFamily="-112" charset="-128"/>
            </a:endParaRPr>
          </a:p>
          <a:p>
            <a:pPr rtl="0" fontAlgn="t"/>
            <a:r>
              <a:rPr kumimoji="1" lang="en-US" sz="1200" b="1" kern="1200">
                <a:solidFill>
                  <a:schemeClr val="tx1"/>
                </a:solidFill>
                <a:effectLst/>
                <a:latin typeface="Times New Roman" pitchFamily="-112" charset="0"/>
                <a:ea typeface="ＭＳ Ｐゴシック" pitchFamily="-112" charset="-128"/>
                <a:cs typeface="ＭＳ Ｐゴシック" pitchFamily="-112" charset="-128"/>
              </a:rPr>
              <a:t>War-torn Ukraine</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has much to offer its allies and partners in the expanding drone arms race, Ukrainian President Volodymyr Zelenskyy said in a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2">
                  <a:extLst>
                    <a:ext uri="{A12FA001-AC4F-418D-AE19-62706E023703}">
                      <ahyp:hlinkClr xmlns:ahyp="http://schemas.microsoft.com/office/drawing/2018/hyperlinkcolor" val="tx"/>
                    </a:ext>
                  </a:extLst>
                </a:hlinkClick>
              </a:rPr>
              <a:t>speech before the U.N. General Assembly on Sept. 24</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Noting recent developments in unmanned weapons systems and artificial intelligence, Zelenskyy told the assembly, “We are now living through the most destructive arms race in human history.” </a:t>
            </a:r>
            <a:r>
              <a:rPr kumimoji="1" lang="en-US" sz="1200" b="0" u="sng" kern="1200">
                <a:solidFill>
                  <a:schemeClr val="tx1"/>
                </a:solidFill>
                <a:effectLst/>
                <a:latin typeface="Times New Roman" pitchFamily="-112" charset="0"/>
                <a:ea typeface="ＭＳ Ｐゴシック" pitchFamily="-112" charset="-128"/>
                <a:cs typeface="ＭＳ Ｐゴシック" pitchFamily="-112" charset="-128"/>
                <a:hlinkClick r:id="rId22">
                  <a:extLst>
                    <a:ext uri="{A12FA001-AC4F-418D-AE19-62706E023703}">
                      <ahyp:hlinkClr xmlns:ahyp="http://schemas.microsoft.com/office/drawing/2018/hyperlinkcolor" val="tx"/>
                    </a:ext>
                  </a:extLst>
                </a:hlinkClick>
              </a:rPr>
              <a:t>The Ukrainian president touted his country’s successes in employing drones to slow the march of the numerically superior Russian military.</a:t>
            </a:r>
            <a:r>
              <a:rPr kumimoji="1" lang="en-US" sz="1200" b="0" kern="1200">
                <a:solidFill>
                  <a:schemeClr val="tx1"/>
                </a:solidFill>
                <a:effectLst/>
                <a:latin typeface="Times New Roman" pitchFamily="-112" charset="0"/>
                <a:ea typeface="ＭＳ Ｐゴシック" pitchFamily="-112" charset="-128"/>
                <a:cs typeface="ＭＳ Ｐゴシック" pitchFamily="-112" charset="-128"/>
              </a:rPr>
              <a:t> </a:t>
            </a:r>
          </a:p>
          <a:p>
            <a:endParaRPr lang="en-US">
              <a:solidFill>
                <a:schemeClr val="tx1"/>
              </a:solidFill>
            </a:endParaRPr>
          </a:p>
        </p:txBody>
      </p:sp>
    </p:spTree>
    <p:extLst>
      <p:ext uri="{BB962C8B-B14F-4D97-AF65-F5344CB8AC3E}">
        <p14:creationId xmlns:p14="http://schemas.microsoft.com/office/powerpoint/2010/main" val="4092552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153F-2157-CEE4-0527-5851868D3399}"/>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67CDBB51-9247-8BA3-CA36-E68118C4538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EE42132F-9996-231A-88DC-8D828E8283AE}"/>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EE1191CD-D96A-6447-2B55-2885C7E72E5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57922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59EE-EBB3-46DD-2142-8B87F6AA9F94}"/>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36C55811-E78C-577B-132D-E3BCDDFECF1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a:extLst>
              <a:ext uri="{FF2B5EF4-FFF2-40B4-BE49-F238E27FC236}">
                <a16:creationId xmlns:a16="http://schemas.microsoft.com/office/drawing/2014/main" id="{255851D5-362B-DC18-425C-5F681B90969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1380B769-F31B-B9AC-A2E2-EF399B70CE0B}"/>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477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Desert leaping locust</a:t>
            </a:r>
          </a:p>
        </p:txBody>
      </p:sp>
      <p:sp>
        <p:nvSpPr>
          <p:cNvPr id="179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12C28D-353D-8949-B0E1-531EEDA1C77B}" type="slidenum">
              <a:rPr lang="en-US" sz="1200">
                <a:latin typeface="Times New Roman" charset="0"/>
              </a:rPr>
              <a:pPr/>
              <a:t>87</a:t>
            </a:fld>
            <a:endParaRPr lang="en-US" sz="1200">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3891CF-781F-DC46-A087-A4072C5FCA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7FB486-CC4B-9C4E-A077-30332DD425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94</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OS-29-Joel-90, 176</a:t>
            </a:r>
          </a:p>
          <a:p>
            <a:r>
              <a:rPr lang="en-US" dirty="0">
                <a:latin typeface="Times New Roman" charset="0"/>
                <a:ea typeface="ＭＳ Ｐゴシック" charset="0"/>
                <a:cs typeface="ＭＳ Ｐゴシック" charset="0"/>
              </a:rPr>
              <a:t>OS-36-Zephaniah-132</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95</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95</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God’s disciplining us should motivate us to seek the Lord</a:t>
            </a:r>
            <a:r>
              <a:rPr kumimoji="1" lang="en-SG" sz="1200" kern="1200">
                <a:solidFill>
                  <a:schemeClr val="tx1"/>
                </a:solidFill>
                <a:effectLst/>
                <a:latin typeface="Arial"/>
                <a:ea typeface="ＭＳ Ｐゴシック" pitchFamily="-112" charset="-128"/>
                <a:cs typeface="Arial"/>
              </a:rPr>
              <a:t>.</a:t>
            </a:r>
            <a:endParaRPr lang="en-US" dirty="0">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1"/>
              </a:solidFill>
              <a:latin typeface="Arial"/>
              <a:cs typeface="Arial"/>
            </a:endParaRPr>
          </a:p>
          <a:p>
            <a:r>
              <a:rPr kumimoji="1" lang="en-US" sz="1200" kern="120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a:solidFill>
                  <a:schemeClr val="tx1"/>
                </a:solidFill>
                <a:effectLst/>
                <a:latin typeface="Arial"/>
                <a:ea typeface="ＭＳ Ｐゴシック" pitchFamily="-112" charset="-128"/>
                <a:cs typeface="Arial"/>
              </a:rPr>
              <a:t>.</a:t>
            </a:r>
            <a:endParaRPr lang="en-US">
              <a:solidFill>
                <a:schemeClr val="tx1"/>
              </a:solidFill>
              <a:latin typeface="Arial"/>
              <a:cs typeface="Arial"/>
            </a:endParaRPr>
          </a:p>
          <a:p>
            <a:endParaRPr lang="en-US">
              <a:solidFill>
                <a:schemeClr val="tx1"/>
              </a:solidFill>
              <a:latin typeface="Arial"/>
              <a:cs typeface="Arial"/>
            </a:endParaRPr>
          </a:p>
          <a:p>
            <a:r>
              <a:rPr lang="en-US">
                <a:solidFill>
                  <a:schemeClr val="tx1"/>
                </a:solidFill>
                <a:latin typeface="Arial"/>
                <a:cs typeface="Arial"/>
                <a:hlinkClick r:id="rId3"/>
              </a:rPr>
              <a:t>Home</a:t>
            </a:r>
            <a:r>
              <a:rPr lang="en-US">
                <a:solidFill>
                  <a:schemeClr val="tx1"/>
                </a:solidFill>
                <a:latin typeface="Arial"/>
                <a:cs typeface="Arial"/>
              </a:rPr>
              <a:t> &gt; </a:t>
            </a:r>
            <a:r>
              <a:rPr lang="en-US">
                <a:solidFill>
                  <a:schemeClr val="tx1"/>
                </a:solidFill>
                <a:latin typeface="Arial"/>
                <a:cs typeface="Arial"/>
                <a:hlinkClick r:id="rId4"/>
              </a:rPr>
              <a:t>2015 </a:t>
            </a:r>
            <a:r>
              <a:rPr lang="en-US">
                <a:solidFill>
                  <a:schemeClr val="tx1"/>
                </a:solidFill>
                <a:latin typeface="Arial"/>
                <a:cs typeface="Arial"/>
              </a:rPr>
              <a:t>&gt; </a:t>
            </a:r>
            <a:r>
              <a:rPr lang="en-US">
                <a:solidFill>
                  <a:schemeClr val="tx1"/>
                </a:solidFill>
                <a:latin typeface="Arial"/>
                <a:cs typeface="Arial"/>
                <a:hlinkClick r:id="rId5"/>
              </a:rPr>
              <a:t>July</a:t>
            </a:r>
            <a:endParaRPr lang="en-US">
              <a:solidFill>
                <a:schemeClr val="tx1"/>
              </a:solidFill>
              <a:latin typeface="Arial"/>
              <a:cs typeface="Arial"/>
            </a:endParaRPr>
          </a:p>
          <a:p>
            <a:r>
              <a:rPr lang="en-US">
                <a:solidFill>
                  <a:schemeClr val="tx1"/>
                </a:solidFill>
                <a:latin typeface="Arial"/>
                <a:cs typeface="Arial"/>
              </a:rPr>
              <a:t>Jul 3, 2015</a:t>
            </a:r>
          </a:p>
          <a:p>
            <a:r>
              <a:rPr lang="en-US" b="1">
                <a:solidFill>
                  <a:schemeClr val="tx1"/>
                </a:solidFill>
                <a:latin typeface="Arial"/>
                <a:cs typeface="Arial"/>
              </a:rPr>
              <a:t>God and Country: Americans' Views of God's 'Relationship' with the U.S</a:t>
            </a:r>
          </a:p>
          <a:p>
            <a:r>
              <a:rPr lang="en-US">
                <a:solidFill>
                  <a:schemeClr val="tx1"/>
                </a:solidFill>
                <a:latin typeface="Arial"/>
                <a:cs typeface="Arial"/>
              </a:rPr>
              <a:t>What do Americans think about the United States and God? Fascinating new data. |</a:t>
            </a:r>
          </a:p>
          <a:p>
            <a:r>
              <a:rPr lang="en-US">
                <a:solidFill>
                  <a:schemeClr val="tx1"/>
                </a:solidFill>
                <a:latin typeface="Arial"/>
                <a:cs typeface="Arial"/>
              </a:rPr>
              <a:t>Ed Stetzer</a:t>
            </a:r>
          </a:p>
          <a:p>
            <a:r>
              <a:rPr lang="en-US">
                <a:solidFill>
                  <a:schemeClr val="tx1"/>
                </a:solidFill>
                <a:latin typeface="Arial"/>
                <a:cs typeface="Arial"/>
              </a:rPr>
              <a:t>http://www.christianitytoday.com/edstetzer/2015/july/god-and-country-new-research-on-americans-views-of-country.html</a:t>
            </a:r>
          </a:p>
          <a:p>
            <a:r>
              <a:rPr lang="en-US">
                <a:solidFill>
                  <a:schemeClr val="tx1"/>
                </a:solidFill>
                <a:latin typeface="Arial"/>
                <a:cs typeface="Arial"/>
              </a:rPr>
              <a:t>Accessed 9 April 2017</a:t>
            </a:r>
          </a:p>
          <a:p>
            <a:r>
              <a:rPr lang="en-US">
                <a:solidFill>
                  <a:schemeClr val="tx1"/>
                </a:solidFill>
                <a:latin typeface="Arial"/>
                <a:cs typeface="Arial"/>
              </a:rPr>
              <a:t>Happy Fourth of July weekend folks, my American readers!</a:t>
            </a:r>
          </a:p>
          <a:p>
            <a:r>
              <a:rPr lang="en-US">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a:solidFill>
                  <a:schemeClr val="tx1"/>
                </a:solidFill>
                <a:latin typeface="Arial"/>
                <a:cs typeface="Arial"/>
              </a:rPr>
              <a:t>As </a:t>
            </a:r>
            <a:r>
              <a:rPr lang="en-US">
                <a:solidFill>
                  <a:schemeClr val="tx1"/>
                </a:solidFill>
                <a:latin typeface="Arial"/>
                <a:cs typeface="Arial"/>
                <a:hlinkClick r:id="rId6"/>
              </a:rPr>
              <a:t>I explained in a post last year</a:t>
            </a:r>
            <a:r>
              <a:rPr lang="en-US">
                <a:solidFill>
                  <a:schemeClr val="tx1"/>
                </a:solidFill>
                <a:latin typeface="Arial"/>
                <a:cs typeface="Arial"/>
              </a:rPr>
              <a:t>:</a:t>
            </a:r>
          </a:p>
          <a:p>
            <a:r>
              <a:rPr lang="en-US">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a:solidFill>
                  <a:schemeClr val="tx1"/>
                </a:solidFill>
                <a:latin typeface="Arial"/>
                <a:cs typeface="Arial"/>
              </a:rPr>
              <a:t>Just this week, </a:t>
            </a:r>
            <a:r>
              <a:rPr lang="en-US">
                <a:solidFill>
                  <a:schemeClr val="tx1"/>
                </a:solidFill>
                <a:latin typeface="Arial"/>
                <a:cs typeface="Arial"/>
                <a:hlinkClick r:id="rId7"/>
              </a:rPr>
              <a:t>LifeWay Research</a:t>
            </a:r>
            <a:r>
              <a:rPr lang="en-US">
                <a:solidFill>
                  <a:schemeClr val="tx1"/>
                </a:solidFill>
                <a:latin typeface="Arial"/>
                <a:cs typeface="Arial"/>
              </a:rPr>
              <a:t> released </a:t>
            </a:r>
            <a:r>
              <a:rPr lang="en-US">
                <a:solidFill>
                  <a:schemeClr val="tx1"/>
                </a:solidFill>
                <a:latin typeface="Arial"/>
                <a:cs typeface="Arial"/>
                <a:hlinkClick r:id="rId8"/>
              </a:rPr>
              <a:t>some new data on how Americans view their country</a:t>
            </a:r>
            <a:r>
              <a:rPr lang="en-US">
                <a:solidFill>
                  <a:schemeClr val="tx1"/>
                </a:solidFill>
                <a:latin typeface="Arial"/>
                <a:cs typeface="Arial"/>
              </a:rPr>
              <a:t> and how God relates with it. Here's an excerpt from our report:</a:t>
            </a:r>
          </a:p>
          <a:p>
            <a:r>
              <a:rPr lang="en-US">
                <a:solidFill>
                  <a:schemeClr val="tx1"/>
                </a:solidFill>
                <a:latin typeface="Arial"/>
                <a:cs typeface="Arial"/>
              </a:rPr>
              <a:t>In a nation founded on religious liberty, most Americans believe God has a special relationship with the United States, and they’re optimistic the best is yet to come.</a:t>
            </a:r>
          </a:p>
          <a:p>
            <a:r>
              <a:rPr lang="en-US">
                <a:solidFill>
                  <a:schemeClr val="tx1"/>
                </a:solidFill>
                <a:latin typeface="Arial"/>
                <a:cs typeface="Arial"/>
              </a:rPr>
              <a:t>Despite headlines lamenting the global decline of the United States since the Cold War, 54 percent of Americans believe the nation is on the upswing, according to a September survey by LifeWay Research. Only 4 in 10 think “America’s best days are behind us.”</a:t>
            </a:r>
          </a:p>
          <a:p>
            <a:r>
              <a:rPr lang="en-US">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a:solidFill>
                  <a:schemeClr val="tx1"/>
                </a:solidFill>
                <a:latin typeface="Arial"/>
                <a:cs typeface="Arial"/>
              </a:rPr>
              <a:t>“‘God Bless America’ is more than a song or a prayer for many Americans,” said Ed Stetzer, executive director of LifeWay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a:solidFill>
                  <a:schemeClr val="tx1"/>
                </a:solidFill>
                <a:latin typeface="Arial"/>
                <a:cs typeface="Arial"/>
              </a:rPr>
              <a:t>Christianity Today reported on the data, and added additional research, in their article, "</a:t>
            </a:r>
            <a:r>
              <a:rPr lang="en-US">
                <a:solidFill>
                  <a:schemeClr val="tx1"/>
                </a:solidFill>
                <a:latin typeface="Arial"/>
                <a:cs typeface="Arial"/>
                <a:hlinkClick r:id="rId9"/>
              </a:rPr>
              <a:t>God and America: It's Complicated</a:t>
            </a:r>
            <a:r>
              <a:rPr lang="en-US">
                <a:solidFill>
                  <a:schemeClr val="tx1"/>
                </a:solidFill>
                <a:latin typeface="Arial"/>
                <a:cs typeface="Arial"/>
              </a:rPr>
              <a:t>," explaining, "A third of Americans say the United States is a Christian nation. But more than half say the country has a special relationship with the Almighty."</a:t>
            </a:r>
          </a:p>
          <a:p>
            <a:r>
              <a:rPr lang="en-US">
                <a:solidFill>
                  <a:schemeClr val="tx1"/>
                </a:solidFill>
                <a:latin typeface="Arial"/>
                <a:cs typeface="Arial"/>
              </a:rPr>
              <a:t>Christianity Today also included a link to my post providing </a:t>
            </a:r>
            <a:r>
              <a:rPr lang="en-US">
                <a:solidFill>
                  <a:schemeClr val="tx1"/>
                </a:solidFill>
                <a:latin typeface="Arial"/>
                <a:cs typeface="Arial"/>
                <a:hlinkClick r:id="rId6"/>
              </a:rPr>
              <a:t>cautions about combining patriotism and worship</a:t>
            </a:r>
            <a:r>
              <a:rPr lang="en-US">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a:solidFill>
                  <a:schemeClr val="tx1"/>
                </a:solidFill>
                <a:latin typeface="Arial"/>
                <a:cs typeface="Arial"/>
              </a:rPr>
              <a:t>Here are a couple of the graphs depicting the major findings:</a:t>
            </a:r>
          </a:p>
          <a:p>
            <a:r>
              <a:rPr lang="en-US">
                <a:solidFill>
                  <a:schemeClr val="tx1"/>
                </a:solidFill>
                <a:latin typeface="Arial"/>
                <a:cs typeface="Arial"/>
              </a:rPr>
              <a:t>One of the most interesting parts of the survey was the gender divide among the views:</a:t>
            </a:r>
          </a:p>
          <a:p>
            <a:r>
              <a:rPr lang="en-US">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a:solidFill>
                  <a:schemeClr val="tx1"/>
                </a:solidFill>
                <a:latin typeface="Arial"/>
                <a:cs typeface="Arial"/>
              </a:rPr>
              <a:t>LifeWay Research also found differences by age, race, geography, education, and religious preference.</a:t>
            </a:r>
          </a:p>
          <a:p>
            <a:r>
              <a:rPr lang="en-US">
                <a:solidFill>
                  <a:schemeClr val="tx1"/>
                </a:solidFill>
                <a:latin typeface="Arial"/>
                <a:cs typeface="Arial"/>
              </a:rPr>
              <a:t>Nearly two-thirds (63 percent) of Americans 45-54 years old think God has a special relationship with the United States, a belief shared by 48 percent of those 18-44.</a:t>
            </a:r>
          </a:p>
          <a:p>
            <a:r>
              <a:rPr lang="en-US">
                <a:solidFill>
                  <a:schemeClr val="tx1"/>
                </a:solidFill>
                <a:latin typeface="Arial"/>
                <a:cs typeface="Arial"/>
              </a:rPr>
              <a:t>Belief in a special relationship is also high among:</a:t>
            </a:r>
          </a:p>
          <a:p>
            <a:r>
              <a:rPr lang="en-US">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a:solidFill>
                  <a:schemeClr val="tx1"/>
                </a:solidFill>
                <a:latin typeface="Arial"/>
                <a:cs typeface="Arial"/>
              </a:rPr>
              <a:t>A lot of this, of course, is rooted in our sense of American exceptionalism. Here's a bit on that from our report, including a thought from me:</a:t>
            </a:r>
          </a:p>
          <a:p>
            <a:r>
              <a:rPr lang="en-US">
                <a:solidFill>
                  <a:schemeClr val="tx1"/>
                </a:solidFill>
                <a:latin typeface="Arial"/>
                <a:cs typeface="Arial"/>
              </a:rPr>
              <a:t>Both ends of the political spectrum—from </a:t>
            </a:r>
            <a:r>
              <a:rPr lang="en-US">
                <a:solidFill>
                  <a:schemeClr val="tx1"/>
                </a:solidFill>
                <a:latin typeface="Arial"/>
                <a:cs typeface="Arial"/>
                <a:hlinkClick r:id="rId10"/>
              </a:rPr>
              <a:t>President Obama</a:t>
            </a:r>
            <a:r>
              <a:rPr lang="en-US">
                <a:solidFill>
                  <a:schemeClr val="tx1"/>
                </a:solidFill>
                <a:latin typeface="Arial"/>
                <a:cs typeface="Arial"/>
              </a:rPr>
              <a:t> to the </a:t>
            </a:r>
            <a:r>
              <a:rPr lang="en-US">
                <a:solidFill>
                  <a:schemeClr val="tx1"/>
                </a:solidFill>
                <a:latin typeface="Arial"/>
                <a:cs typeface="Arial"/>
                <a:hlinkClick r:id="rId11"/>
              </a:rPr>
              <a:t>Republican Party platform</a:t>
            </a:r>
            <a:r>
              <a:rPr lang="en-US">
                <a:solidFill>
                  <a:schemeClr val="tx1"/>
                </a:solidFill>
                <a:latin typeface="Arial"/>
                <a:cs typeface="Arial"/>
              </a:rPr>
              <a:t>—have touted </a:t>
            </a:r>
            <a:r>
              <a:rPr lang="en-US">
                <a:solidFill>
                  <a:schemeClr val="tx1"/>
                </a:solidFill>
                <a:latin typeface="Arial"/>
                <a:cs typeface="Arial"/>
                <a:hlinkClick r:id="rId12"/>
              </a:rPr>
              <a:t>American exceptionalism</a:t>
            </a:r>
            <a:r>
              <a:rPr lang="en-US">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a:solidFill>
                  <a:schemeClr val="tx1"/>
                </a:solidFill>
                <a:latin typeface="Arial"/>
                <a:cs typeface="Arial"/>
              </a:rPr>
              <a:t>What do you think? Is America exceptional? Does God have a special relationship with the United States? Comment below.</a:t>
            </a:r>
          </a:p>
          <a:p>
            <a:r>
              <a:rPr lang="en-US" b="1" i="1">
                <a:solidFill>
                  <a:schemeClr val="tx1"/>
                </a:solidFill>
                <a:latin typeface="Arial"/>
                <a:cs typeface="Arial"/>
                <a:hlinkClick r:id="rId13"/>
              </a:rPr>
              <a:t>Click here to see the full research report.</a:t>
            </a:r>
            <a:endParaRPr lang="en-US">
              <a:solidFill>
                <a:schemeClr val="tx1"/>
              </a:solidFill>
              <a:latin typeface="Arial"/>
              <a:cs typeface="Arial"/>
            </a:endParaRPr>
          </a:p>
          <a:p>
            <a:r>
              <a:rPr lang="en-US">
                <a:solidFill>
                  <a:schemeClr val="tx1"/>
                </a:solidFill>
                <a:latin typeface="Arial"/>
                <a:cs typeface="Arial"/>
              </a:rPr>
              <a:t>Support our work. Subscribe to CT and </a:t>
            </a:r>
            <a:r>
              <a:rPr lang="en-US">
                <a:solidFill>
                  <a:schemeClr val="tx1"/>
                </a:solidFill>
                <a:latin typeface="Arial"/>
                <a:cs typeface="Arial"/>
                <a:hlinkClick r:id="rId14"/>
              </a:rPr>
              <a:t>get one year free.</a:t>
            </a:r>
            <a:endParaRPr lang="en-US">
              <a:solidFill>
                <a:schemeClr val="tx1"/>
              </a:solidFill>
              <a:latin typeface="Arial"/>
              <a:cs typeface="Arial"/>
            </a:endParaRPr>
          </a:p>
          <a:p>
            <a:endParaRPr lang="en-US">
              <a:solidFill>
                <a:schemeClr val="tx1"/>
              </a:solidFill>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1932944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against Israel in January 2017 a week before the change of power in Washington.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etc</a:t>
            </a:r>
            <a:r>
              <a:rPr kumimoji="1" lang="en-SG"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a:effectLst/>
                <a:latin typeface="Arial"/>
                <a:cs typeface="Arial"/>
              </a:rPr>
              <a:t> </a:t>
            </a:r>
            <a:endParaRPr lang="en-US">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Some of us could share our stories.</a:t>
            </a:r>
          </a:p>
          <a:p>
            <a:r>
              <a:rPr lang="en-US" dirty="0">
                <a:latin typeface="Arial"/>
                <a:cs typeface="Arial"/>
              </a:rPr>
              <a:t>Some have played with sin until we finally got disgusted with ourselves.</a:t>
            </a:r>
          </a:p>
          <a:p>
            <a:r>
              <a:rPr lang="en-US" dirty="0">
                <a:latin typeface="Arial"/>
                <a:cs typeface="Arial"/>
              </a:rPr>
              <a:t>Others of us have become complacent so that we hardly give God a thought until Sunday.</a:t>
            </a:r>
          </a:p>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result? We lack love, joy, peace, patience, kindness, goodness, faithfulness, gentleness and self-control. How could we expect the fruit of the Spirit without being controlled by the Spirit?</a:t>
            </a:r>
          </a:p>
          <a:p>
            <a:r>
              <a:rPr lang="en-US" dirty="0">
                <a:latin typeface="Arial"/>
                <a:cs typeface="Arial"/>
              </a:rPr>
              <a:t>God is calling us to repentance—a change of mind in whom we trust.  He also wants to see in us the fruits of repentance—a change of actions that reveal we really did change our mind. </a:t>
            </a:r>
          </a:p>
          <a:p>
            <a:endParaRPr lang="en-US" dirty="0">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Times of difficulty are great times to change our perspective</a:t>
            </a:r>
            <a:r>
              <a:rPr kumimoji="1" lang="en-SG"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677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ゴシック" pitchFamily="-112" charset="-128"/>
                <a:cs typeface="Arial"/>
              </a:rPr>
              <a:t>Changing our minds about God leads to changing our future</a:t>
            </a:r>
            <a:r>
              <a:rPr kumimoji="1"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592749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108</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(Joel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117</a:t>
            </a:fld>
            <a:endParaRPr lang="en-US"/>
          </a:p>
        </p:txBody>
      </p:sp>
    </p:spTree>
    <p:extLst>
      <p:ext uri="{BB962C8B-B14F-4D97-AF65-F5344CB8AC3E}">
        <p14:creationId xmlns:p14="http://schemas.microsoft.com/office/powerpoint/2010/main" val="405408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a:defRPr/>
            </a:pPr>
            <a:fld id="{93DA688C-5BD7-C344-B3B7-D1D16C19A52A}" type="slidenum">
              <a:rPr lang="en-US" smtClean="0"/>
              <a:pPr>
                <a:defRPr/>
              </a:pPr>
              <a:t>120</a:t>
            </a:fld>
            <a:endParaRPr lang="en-US"/>
          </a:p>
        </p:txBody>
      </p:sp>
    </p:spTree>
    <p:extLst>
      <p:ext uri="{BB962C8B-B14F-4D97-AF65-F5344CB8AC3E}">
        <p14:creationId xmlns:p14="http://schemas.microsoft.com/office/powerpoint/2010/main" val="31244024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6061364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When God restores Israel as a nation He will judge the nations for abusing Judah (3:1-16).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3DA688C-5BD7-C344-B3B7-D1D16C19A52A}" type="slidenum">
              <a:rPr lang="en-US"/>
              <a:pPr>
                <a:defRPr/>
              </a:pPr>
              <a:t>126</a:t>
            </a:fld>
            <a:endParaRPr lang="en-US"/>
          </a:p>
        </p:txBody>
      </p:sp>
    </p:spTree>
    <p:extLst>
      <p:ext uri="{BB962C8B-B14F-4D97-AF65-F5344CB8AC3E}">
        <p14:creationId xmlns:p14="http://schemas.microsoft.com/office/powerpoint/2010/main" val="20657227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time of these events is revealed at the end of Joel 2 to be when Jesus returns. </a:t>
            </a:r>
          </a:p>
          <a:p>
            <a:pPr eaLnBrk="1" hangingPunct="1"/>
            <a:endParaRPr lang="en-US" dirty="0">
              <a:latin typeface="Arial" charset="0"/>
              <a:ea typeface="ＭＳ Ｐゴシック" charset="0"/>
              <a:cs typeface="ＭＳ Ｐゴシック" charset="0"/>
            </a:endParaRPr>
          </a:p>
          <a:p>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In those days I will pour out my Spirit</a:t>
            </a:r>
          </a:p>
          <a:p>
            <a:r>
              <a:rPr lang="en-US">
                <a:effectLst/>
                <a:latin typeface="Lucida Grande" panose="020B0600040502020204" pitchFamily="34" charset="0"/>
              </a:rPr>
              <a:t>even on servants—men and women alike.</a:t>
            </a:r>
          </a:p>
          <a:p>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And I will cause wonders in the heavens and on the earth—</a:t>
            </a:r>
          </a:p>
          <a:p>
            <a:r>
              <a:rPr lang="en-US">
                <a:effectLst/>
                <a:latin typeface="Lucida Grande" panose="020B0600040502020204" pitchFamily="34" charset="0"/>
              </a:rPr>
              <a:t>blood and fire and columns of smoke.</a:t>
            </a:r>
          </a:p>
          <a:p>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The sun will become dark,</a:t>
            </a:r>
          </a:p>
          <a:p>
            <a:r>
              <a:rPr lang="en-US">
                <a:effectLst/>
                <a:latin typeface="Lucida Grande" panose="020B0600040502020204" pitchFamily="34" charset="0"/>
              </a:rPr>
              <a:t>and the moon will turn blood red</a:t>
            </a:r>
          </a:p>
          <a:p>
            <a:r>
              <a:rPr lang="en-US">
                <a:effectLst/>
                <a:latin typeface="Lucida Grande" panose="020B0600040502020204" pitchFamily="34" charset="0"/>
              </a:rPr>
              <a:t>before that great and terrible</a:t>
            </a:r>
            <a:r>
              <a:rPr lang="en-US" baseline="30000">
                <a:effectLst/>
                <a:latin typeface="Lucida Grande" panose="020B0600040502020204" pitchFamily="34" charset="0"/>
              </a:rPr>
              <a:t>a</a:t>
            </a:r>
            <a:r>
              <a:rPr lang="en-US">
                <a:effectLst/>
                <a:latin typeface="Lucida Grande" panose="020B0600040502020204" pitchFamily="34" charset="0"/>
              </a:rPr>
              <a:t> day of the LORD arrives.</a:t>
            </a:r>
          </a:p>
          <a:p>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But everyone who calls on the name of the LORD</a:t>
            </a:r>
          </a:p>
          <a:p>
            <a:r>
              <a:rPr lang="en-US">
                <a:effectLst/>
                <a:latin typeface="Lucida Grande" panose="020B0600040502020204" pitchFamily="34" charset="0"/>
              </a:rPr>
              <a:t>will be saved,</a:t>
            </a:r>
          </a:p>
          <a:p>
            <a:r>
              <a:rPr lang="en-US">
                <a:effectLst/>
                <a:latin typeface="Lucida Grande" panose="020B0600040502020204" pitchFamily="34" charset="0"/>
              </a:rPr>
              <a:t>for some on Mount Zion in Jerusalem will escape,</a:t>
            </a:r>
          </a:p>
          <a:p>
            <a:r>
              <a:rPr lang="en-US">
                <a:effectLst/>
                <a:latin typeface="Lucida Grande" panose="020B0600040502020204" pitchFamily="34" charset="0"/>
              </a:rPr>
              <a:t>just as the LORD has said.</a:t>
            </a:r>
          </a:p>
          <a:p>
            <a:r>
              <a:rPr lang="en-US">
                <a:effectLst/>
                <a:latin typeface="Lucida Grande" panose="020B0600040502020204" pitchFamily="34" charset="0"/>
              </a:rPr>
              <a:t>These will be among the survivors</a:t>
            </a:r>
          </a:p>
          <a:p>
            <a:r>
              <a:rPr lang="en-US">
                <a:effectLst/>
                <a:latin typeface="Lucida Grande" panose="020B0600040502020204" pitchFamily="34" charset="0"/>
              </a:rPr>
              <a:t>whom the LORD has called.</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OS-06-Joshua-187</a:t>
            </a:r>
          </a:p>
          <a:p>
            <a:pPr eaLnBrk="1" hangingPunct="1"/>
            <a:r>
              <a:rPr lang="en-US" dirty="0">
                <a:latin typeface="Arial" charset="0"/>
                <a:ea typeface="ＭＳ Ｐゴシック" charset="0"/>
                <a:cs typeface="ＭＳ Ｐゴシック" charset="0"/>
              </a:rPr>
              <a:t>OS-29-Joel-123</a:t>
            </a:r>
          </a:p>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OS-05-Deuteronomy-313</a:t>
            </a:r>
          </a:p>
          <a:p>
            <a:pPr eaLnBrk="1" hangingPunct="1"/>
            <a:r>
              <a:rPr lang="en-US" dirty="0">
                <a:latin typeface="Arial" charset="0"/>
                <a:ea typeface="ＭＳ Ｐゴシック" charset="0"/>
                <a:cs typeface="ＭＳ Ｐゴシック" charset="0"/>
              </a:rPr>
              <a:t>OS-06-Joshua-188</a:t>
            </a:r>
          </a:p>
          <a:p>
            <a:pPr eaLnBrk="1" hangingPunct="1"/>
            <a:r>
              <a:rPr lang="en-US" dirty="0">
                <a:latin typeface="Arial" charset="0"/>
                <a:ea typeface="ＭＳ Ｐゴシック" charset="0"/>
                <a:cs typeface="ＭＳ Ｐゴシック" charset="0"/>
              </a:rPr>
              <a:t>OS-29-Joel-124</a:t>
            </a:r>
          </a:p>
        </p:txBody>
      </p:sp>
    </p:spTree>
    <p:extLst>
      <p:ext uri="{BB962C8B-B14F-4D97-AF65-F5344CB8AC3E}">
        <p14:creationId xmlns:p14="http://schemas.microsoft.com/office/powerpoint/2010/main" val="29028618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Notice how the word "Israel" does not even appear on this UN Map test.</a:t>
            </a:r>
          </a:p>
        </p:txBody>
      </p:sp>
    </p:spTree>
    <p:extLst>
      <p:ext uri="{BB962C8B-B14F-4D97-AF65-F5344CB8AC3E}">
        <p14:creationId xmlns:p14="http://schemas.microsoft.com/office/powerpoint/2010/main" val="37802763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OS-10-2Sam-93</a:t>
            </a:r>
          </a:p>
          <a:p>
            <a:r>
              <a:rPr lang="en-US" dirty="0"/>
              <a:t>OS-29-Joel-122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308162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135</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141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827CD9-EEF6-1641-B4BF-2DBA850EDEF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47-48. The River and the Land</a:t>
            </a:r>
          </a:p>
          <a:p>
            <a:r>
              <a:rPr lang="en-US"/>
              <a:t>See Picture #32. The river that starts on the south side of the temple entrance.</a:t>
            </a:r>
          </a:p>
          <a:p>
            <a:r>
              <a:rPr lang="en-US"/>
              <a:t>Ezekiel 47:1, </a:t>
            </a:r>
            <a:r>
              <a:rPr lang="ru-RU"/>
              <a:t>"</a:t>
            </a:r>
            <a:r>
              <a:rPr lang="en-US"/>
              <a:t>Afterward he brought me again unto the door of the house,</a:t>
            </a:r>
            <a:r>
              <a:rPr lang="ru-RU"/>
              <a:t>"</a:t>
            </a:r>
            <a:r>
              <a:rPr lang="en-US"/>
              <a:t> the temple, </a:t>
            </a:r>
            <a:r>
              <a:rPr lang="ru-RU"/>
              <a:t>"</a:t>
            </a:r>
            <a:r>
              <a:rPr lang="en-US"/>
              <a:t>and, behold, waters issued out from under the threshold of the house eastward: for the forefront of the house stood toward the east, and the waters came down from under from the right side of the house, at the south side of the altar.</a:t>
            </a:r>
            <a:r>
              <a:rPr lang="ru-RU"/>
              <a:t>"</a:t>
            </a:r>
            <a:r>
              <a:rPr lang="en-US"/>
              <a:t> Picture #32 shows a trickle of water flowing from south side of the threshold of the temple. </a:t>
            </a:r>
            <a:r>
              <a:rPr lang="ru-RU"/>
              <a:t>"</a:t>
            </a:r>
            <a:r>
              <a:rPr lang="en-US"/>
              <a:t>The right side of the house</a:t>
            </a:r>
            <a:r>
              <a:rPr lang="ru-RU"/>
              <a:t>"</a:t>
            </a:r>
            <a:r>
              <a:rPr lang="en-US"/>
              <a:t> is the south side, since the temple faces east.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9.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6.xml"/><Relationship Id="rId4" Type="http://schemas.openxmlformats.org/officeDocument/2006/relationships/image" Target="../media/image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46768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3037929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507678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6953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57387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786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24233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885919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794072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26702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97390530"/>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9729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308232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11714188"/>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05762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0942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273418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29270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09283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97098275"/>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52589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2447846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412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31442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4282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19842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48074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615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3023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1298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0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31120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18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90838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194432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7806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245744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5297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878815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99011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11011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9667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50378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9734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492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634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CF5953D-4CBE-7042-8ED3-2889C9499FF5}" type="slidenum">
              <a:rPr lang="en-US"/>
              <a:pPr>
                <a:defRPr/>
              </a:pPr>
              <a:t>‹#›</a:t>
            </a:fld>
            <a:endParaRPr lang="en-US"/>
          </a:p>
        </p:txBody>
      </p:sp>
    </p:spTree>
    <p:extLst>
      <p:ext uri="{BB962C8B-B14F-4D97-AF65-F5344CB8AC3E}">
        <p14:creationId xmlns:p14="http://schemas.microsoft.com/office/powerpoint/2010/main" val="3753511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9894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435426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412389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2542262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84674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7023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8865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628030"/>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46843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17976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8A345F-345D-354F-B62B-59A85A943192}" type="slidenum">
              <a:rPr lang="en-US"/>
              <a:pPr>
                <a:defRPr/>
              </a:pPr>
              <a:t>‹#›</a:t>
            </a:fld>
            <a:endParaRPr lang="en-US"/>
          </a:p>
        </p:txBody>
      </p:sp>
    </p:spTree>
    <p:extLst>
      <p:ext uri="{BB962C8B-B14F-4D97-AF65-F5344CB8AC3E}">
        <p14:creationId xmlns:p14="http://schemas.microsoft.com/office/powerpoint/2010/main" val="4072346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72570"/>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2813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8173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7244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40246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4258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97770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5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601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616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DF1B416-17FC-A94B-B814-0174A93AE8D6}" type="slidenum">
              <a:rPr lang="en-US"/>
              <a:pPr>
                <a:defRPr/>
              </a:pPr>
              <a:t>‹#›</a:t>
            </a:fld>
            <a:endParaRPr lang="en-US"/>
          </a:p>
        </p:txBody>
      </p:sp>
    </p:spTree>
    <p:extLst>
      <p:ext uri="{BB962C8B-B14F-4D97-AF65-F5344CB8AC3E}">
        <p14:creationId xmlns:p14="http://schemas.microsoft.com/office/powerpoint/2010/main" val="4152947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988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698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6739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58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2700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7562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868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26522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658397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87813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01568C-B128-7249-A5BA-45A578ED7D14}" type="slidenum">
              <a:rPr lang="en-US"/>
              <a:pPr>
                <a:defRPr/>
              </a:pPr>
              <a:t>‹#›</a:t>
            </a:fld>
            <a:endParaRPr lang="en-US"/>
          </a:p>
        </p:txBody>
      </p:sp>
    </p:spTree>
    <p:extLst>
      <p:ext uri="{BB962C8B-B14F-4D97-AF65-F5344CB8AC3E}">
        <p14:creationId xmlns:p14="http://schemas.microsoft.com/office/powerpoint/2010/main" val="20476562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611326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27648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9858927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917886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229823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49224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787921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891794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4469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229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64C167-B3FE-4C42-BC70-00F26CB6DCE4}" type="slidenum">
              <a:rPr lang="en-US"/>
              <a:pPr>
                <a:defRPr/>
              </a:pPr>
              <a:t>‹#›</a:t>
            </a:fld>
            <a:endParaRPr lang="en-US"/>
          </a:p>
        </p:txBody>
      </p:sp>
    </p:spTree>
    <p:extLst>
      <p:ext uri="{BB962C8B-B14F-4D97-AF65-F5344CB8AC3E}">
        <p14:creationId xmlns:p14="http://schemas.microsoft.com/office/powerpoint/2010/main" val="2007315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9158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9193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6874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4328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4750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695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34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9791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3388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7027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E416AF08-701B-F346-A671-97C76E99C6E3}" type="slidenum">
              <a:rPr lang="en-US"/>
              <a:pPr>
                <a:defRPr/>
              </a:pPr>
              <a:t>‹#›</a:t>
            </a:fld>
            <a:endParaRPr lang="en-US"/>
          </a:p>
        </p:txBody>
      </p:sp>
    </p:spTree>
    <p:extLst>
      <p:ext uri="{BB962C8B-B14F-4D97-AF65-F5344CB8AC3E}">
        <p14:creationId xmlns:p14="http://schemas.microsoft.com/office/powerpoint/2010/main" val="3338607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915669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168390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249635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087880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8041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095579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25057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548335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83419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2913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4468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C1ED76D-8B0B-7A4D-90D1-41B4FA82BFC8}" type="slidenum">
              <a:rPr lang="en-US"/>
              <a:pPr>
                <a:defRPr/>
              </a:pPr>
              <a:t>‹#›</a:t>
            </a:fld>
            <a:endParaRPr lang="en-US"/>
          </a:p>
        </p:txBody>
      </p:sp>
    </p:spTree>
    <p:extLst>
      <p:ext uri="{BB962C8B-B14F-4D97-AF65-F5344CB8AC3E}">
        <p14:creationId xmlns:p14="http://schemas.microsoft.com/office/powerpoint/2010/main" val="1509056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690136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32209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7891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3852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315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6633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6320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12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5910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62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A6C253-5DFD-1442-B1EF-C251AADE5E3B}" type="slidenum">
              <a:rPr lang="en-US"/>
              <a:pPr>
                <a:defRPr/>
              </a:pPr>
              <a:t>‹#›</a:t>
            </a:fld>
            <a:endParaRPr lang="en-US"/>
          </a:p>
        </p:txBody>
      </p:sp>
    </p:spTree>
    <p:extLst>
      <p:ext uri="{BB962C8B-B14F-4D97-AF65-F5344CB8AC3E}">
        <p14:creationId xmlns:p14="http://schemas.microsoft.com/office/powerpoint/2010/main" val="3520963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062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2364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910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121380"/>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052817"/>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679285"/>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18821"/>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121127"/>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939922"/>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265317"/>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F69FD4-4FC8-5345-A531-5196892D50EB}" type="slidenum">
              <a:rPr lang="en-US"/>
              <a:pPr>
                <a:defRPr/>
              </a:pPr>
              <a:t>‹#›</a:t>
            </a:fld>
            <a:endParaRPr lang="en-US"/>
          </a:p>
        </p:txBody>
      </p:sp>
    </p:spTree>
    <p:extLst>
      <p:ext uri="{BB962C8B-B14F-4D97-AF65-F5344CB8AC3E}">
        <p14:creationId xmlns:p14="http://schemas.microsoft.com/office/powerpoint/2010/main" val="20224617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373775"/>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430367"/>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90308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13264"/>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01385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313944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89846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325972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10520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569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437B6F7-05C4-F74F-9DD5-ED4F19D67A78}" type="slidenum">
              <a:rPr lang="en-US"/>
              <a:pPr>
                <a:defRPr/>
              </a:pPr>
              <a:t>‹#›</a:t>
            </a:fld>
            <a:endParaRPr lang="en-US"/>
          </a:p>
        </p:txBody>
      </p:sp>
    </p:spTree>
    <p:extLst>
      <p:ext uri="{BB962C8B-B14F-4D97-AF65-F5344CB8AC3E}">
        <p14:creationId xmlns:p14="http://schemas.microsoft.com/office/powerpoint/2010/main" val="33355221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5750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49425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171202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760866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056014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68212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970164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665532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437649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0335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CC17A64-E3D9-5C47-9A66-1E31E78FADD2}" type="slidenum">
              <a:rPr lang="en-US"/>
              <a:pPr>
                <a:defRPr/>
              </a:pPr>
              <a:t>‹#›</a:t>
            </a:fld>
            <a:endParaRPr lang="en-US"/>
          </a:p>
        </p:txBody>
      </p:sp>
    </p:spTree>
    <p:extLst>
      <p:ext uri="{BB962C8B-B14F-4D97-AF65-F5344CB8AC3E}">
        <p14:creationId xmlns:p14="http://schemas.microsoft.com/office/powerpoint/2010/main" val="34086546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0601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67579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136646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786110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904347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030090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60617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11852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453258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3898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17762621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48503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878745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850099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574668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736840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061589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81584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967919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075789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5074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62209408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63442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95311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491556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B13CD47-E588-1048-A1AD-B3B32944EC80}" type="slidenum">
              <a:rPr lang="en-US"/>
              <a:pPr>
                <a:defRPr/>
              </a:pPr>
              <a:t>‹#›</a:t>
            </a:fld>
            <a:endParaRPr lang="en-US"/>
          </a:p>
        </p:txBody>
      </p:sp>
    </p:spTree>
    <p:extLst>
      <p:ext uri="{BB962C8B-B14F-4D97-AF65-F5344CB8AC3E}">
        <p14:creationId xmlns:p14="http://schemas.microsoft.com/office/powerpoint/2010/main" val="13567159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33BBB2E-B3B3-384E-96DC-6AA7AD3D43CB}" type="slidenum">
              <a:rPr lang="en-US"/>
              <a:pPr>
                <a:defRPr/>
              </a:pPr>
              <a:t>‹#›</a:t>
            </a:fld>
            <a:endParaRPr lang="en-US"/>
          </a:p>
        </p:txBody>
      </p:sp>
    </p:spTree>
    <p:extLst>
      <p:ext uri="{BB962C8B-B14F-4D97-AF65-F5344CB8AC3E}">
        <p14:creationId xmlns:p14="http://schemas.microsoft.com/office/powerpoint/2010/main" val="36495468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7D41E86-F9AA-B64D-839A-168FB2887986}" type="slidenum">
              <a:rPr lang="en-US"/>
              <a:pPr>
                <a:defRPr/>
              </a:pPr>
              <a:t>‹#›</a:t>
            </a:fld>
            <a:endParaRPr lang="en-US"/>
          </a:p>
        </p:txBody>
      </p:sp>
    </p:spTree>
    <p:extLst>
      <p:ext uri="{BB962C8B-B14F-4D97-AF65-F5344CB8AC3E}">
        <p14:creationId xmlns:p14="http://schemas.microsoft.com/office/powerpoint/2010/main" val="18593745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836DD0AA-315C-284B-9C78-2780E162A616}" type="slidenum">
              <a:rPr lang="en-US"/>
              <a:pPr>
                <a:defRPr/>
              </a:pPr>
              <a:t>‹#›</a:t>
            </a:fld>
            <a:endParaRPr lang="en-US"/>
          </a:p>
        </p:txBody>
      </p:sp>
    </p:spTree>
    <p:extLst>
      <p:ext uri="{BB962C8B-B14F-4D97-AF65-F5344CB8AC3E}">
        <p14:creationId xmlns:p14="http://schemas.microsoft.com/office/powerpoint/2010/main" val="25667441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2FC2947-F22E-2141-9ABC-640ACE24E5BC}" type="slidenum">
              <a:rPr lang="en-US"/>
              <a:pPr>
                <a:defRPr/>
              </a:pPr>
              <a:t>‹#›</a:t>
            </a:fld>
            <a:endParaRPr lang="en-US"/>
          </a:p>
        </p:txBody>
      </p:sp>
    </p:spTree>
    <p:extLst>
      <p:ext uri="{BB962C8B-B14F-4D97-AF65-F5344CB8AC3E}">
        <p14:creationId xmlns:p14="http://schemas.microsoft.com/office/powerpoint/2010/main" val="25920784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1C4E4CD-FE19-9A41-AE79-DEED1228AD8E}" type="slidenum">
              <a:rPr lang="en-US"/>
              <a:pPr>
                <a:defRPr/>
              </a:pPr>
              <a:t>‹#›</a:t>
            </a:fld>
            <a:endParaRPr lang="en-US"/>
          </a:p>
        </p:txBody>
      </p:sp>
    </p:spTree>
    <p:extLst>
      <p:ext uri="{BB962C8B-B14F-4D97-AF65-F5344CB8AC3E}">
        <p14:creationId xmlns:p14="http://schemas.microsoft.com/office/powerpoint/2010/main" val="38917291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9E02755-FE17-774C-8ED7-3688818A143D}" type="slidenum">
              <a:rPr lang="en-US"/>
              <a:pPr>
                <a:defRPr/>
              </a:pPr>
              <a:t>‹#›</a:t>
            </a:fld>
            <a:endParaRPr lang="en-US"/>
          </a:p>
        </p:txBody>
      </p:sp>
    </p:spTree>
    <p:extLst>
      <p:ext uri="{BB962C8B-B14F-4D97-AF65-F5344CB8AC3E}">
        <p14:creationId xmlns:p14="http://schemas.microsoft.com/office/powerpoint/2010/main" val="964380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05817793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238ED7-A8C0-DA4C-B054-D203722B3C17}" type="slidenum">
              <a:rPr lang="en-US"/>
              <a:pPr>
                <a:defRPr/>
              </a:pPr>
              <a:t>‹#›</a:t>
            </a:fld>
            <a:endParaRPr lang="en-US"/>
          </a:p>
        </p:txBody>
      </p:sp>
    </p:spTree>
    <p:extLst>
      <p:ext uri="{BB962C8B-B14F-4D97-AF65-F5344CB8AC3E}">
        <p14:creationId xmlns:p14="http://schemas.microsoft.com/office/powerpoint/2010/main" val="23112329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DD6F2A-7D45-D149-ADB3-5EA2C834D469}" type="slidenum">
              <a:rPr lang="en-US"/>
              <a:pPr>
                <a:defRPr/>
              </a:pPr>
              <a:t>‹#›</a:t>
            </a:fld>
            <a:endParaRPr lang="en-US"/>
          </a:p>
        </p:txBody>
      </p:sp>
    </p:spTree>
    <p:extLst>
      <p:ext uri="{BB962C8B-B14F-4D97-AF65-F5344CB8AC3E}">
        <p14:creationId xmlns:p14="http://schemas.microsoft.com/office/powerpoint/2010/main" val="2718550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636090D-9A7E-E747-BC31-71B86C16382E}" type="slidenum">
              <a:rPr lang="en-US"/>
              <a:pPr>
                <a:defRPr/>
              </a:pPr>
              <a:t>‹#›</a:t>
            </a:fld>
            <a:endParaRPr lang="en-US"/>
          </a:p>
        </p:txBody>
      </p:sp>
    </p:spTree>
    <p:extLst>
      <p:ext uri="{BB962C8B-B14F-4D97-AF65-F5344CB8AC3E}">
        <p14:creationId xmlns:p14="http://schemas.microsoft.com/office/powerpoint/2010/main" val="37247203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8DB03BC-0EF5-314F-AC9A-854730623763}" type="slidenum">
              <a:rPr lang="en-US"/>
              <a:pPr>
                <a:defRPr/>
              </a:pPr>
              <a:t>‹#›</a:t>
            </a:fld>
            <a:endParaRPr lang="en-US"/>
          </a:p>
        </p:txBody>
      </p:sp>
    </p:spTree>
    <p:extLst>
      <p:ext uri="{BB962C8B-B14F-4D97-AF65-F5344CB8AC3E}">
        <p14:creationId xmlns:p14="http://schemas.microsoft.com/office/powerpoint/2010/main" val="15222669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CAF219D-6F18-4041-ACFA-E9B30BB35072}" type="slidenum">
              <a:rPr lang="en-US"/>
              <a:pPr>
                <a:defRPr/>
              </a:pPr>
              <a:t>‹#›</a:t>
            </a:fld>
            <a:endParaRPr lang="en-US"/>
          </a:p>
        </p:txBody>
      </p:sp>
    </p:spTree>
    <p:extLst>
      <p:ext uri="{BB962C8B-B14F-4D97-AF65-F5344CB8AC3E}">
        <p14:creationId xmlns:p14="http://schemas.microsoft.com/office/powerpoint/2010/main" val="39879632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8315595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4744304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6904119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0563117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650473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09713899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5145925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9886804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1972325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4974484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9695967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5190307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892073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909439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451235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1158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69292219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01248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552550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448340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03187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6500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8562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01954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042091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375651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799084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128757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23045953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61701"/>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9411512"/>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93490"/>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393654"/>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346757"/>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01358"/>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0964027"/>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9120969"/>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364400"/>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44880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35875702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04435829"/>
      </p:ext>
    </p:extLst>
  </p:cSld>
  <p:clrMapOvr>
    <a:masterClrMapping/>
  </p:clrMapOvr>
  <p:transition spd="med">
    <p:cu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610406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34953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53073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726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95044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40140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2525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25174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31534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202138353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621145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401032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0974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190285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143226890"/>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349327"/>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6729720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940234"/>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415639"/>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128643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1828304194"/>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6715"/>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439139958"/>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41302499"/>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665075"/>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8542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20239038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29534819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35315452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31298783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4279351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316986765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7037591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423792712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32389006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36295766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384708544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7873923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27340780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10355386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61430935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840546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82334374"/>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97968785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7780226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20956343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569134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40781176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321512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422315171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167575675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286E70CF-409E-3548-B2BC-E2E6F4A43E90}" type="slidenum">
              <a:rPr lang="en-US"/>
              <a:pPr>
                <a:defRPr/>
              </a:pPr>
              <a:t>‹#›</a:t>
            </a:fld>
            <a:endParaRPr lang="en-US"/>
          </a:p>
        </p:txBody>
      </p:sp>
    </p:spTree>
    <p:extLst>
      <p:ext uri="{BB962C8B-B14F-4D97-AF65-F5344CB8AC3E}">
        <p14:creationId xmlns:p14="http://schemas.microsoft.com/office/powerpoint/2010/main" val="8582571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E39AD503-C79B-E94B-93DA-B72D7682928B}" type="slidenum">
              <a:rPr lang="en-US"/>
              <a:pPr>
                <a:defRPr/>
              </a:pPr>
              <a:t>‹#›</a:t>
            </a:fld>
            <a:endParaRPr lang="en-US"/>
          </a:p>
        </p:txBody>
      </p:sp>
    </p:spTree>
    <p:extLst>
      <p:ext uri="{BB962C8B-B14F-4D97-AF65-F5344CB8AC3E}">
        <p14:creationId xmlns:p14="http://schemas.microsoft.com/office/powerpoint/2010/main" val="3636435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4188232628"/>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AA86538-B579-0944-8B43-31467F539417}" type="slidenum">
              <a:rPr lang="en-US"/>
              <a:pPr>
                <a:defRPr/>
              </a:pPr>
              <a:t>‹#›</a:t>
            </a:fld>
            <a:endParaRPr lang="en-US"/>
          </a:p>
        </p:txBody>
      </p:sp>
    </p:spTree>
    <p:extLst>
      <p:ext uri="{BB962C8B-B14F-4D97-AF65-F5344CB8AC3E}">
        <p14:creationId xmlns:p14="http://schemas.microsoft.com/office/powerpoint/2010/main" val="37867102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7CE0754B-F050-D140-BF92-8B86154E8C40}" type="slidenum">
              <a:rPr lang="en-US"/>
              <a:pPr>
                <a:defRPr/>
              </a:pPr>
              <a:t>‹#›</a:t>
            </a:fld>
            <a:endParaRPr lang="en-US"/>
          </a:p>
        </p:txBody>
      </p:sp>
    </p:spTree>
    <p:extLst>
      <p:ext uri="{BB962C8B-B14F-4D97-AF65-F5344CB8AC3E}">
        <p14:creationId xmlns:p14="http://schemas.microsoft.com/office/powerpoint/2010/main" val="19061642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E14B22B-2DF5-CC42-953B-6202A6E2E1DA}" type="slidenum">
              <a:rPr lang="en-US"/>
              <a:pPr>
                <a:defRPr/>
              </a:pPr>
              <a:t>‹#›</a:t>
            </a:fld>
            <a:endParaRPr lang="en-US"/>
          </a:p>
        </p:txBody>
      </p:sp>
    </p:spTree>
    <p:extLst>
      <p:ext uri="{BB962C8B-B14F-4D97-AF65-F5344CB8AC3E}">
        <p14:creationId xmlns:p14="http://schemas.microsoft.com/office/powerpoint/2010/main" val="19495828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57F522A-8C54-AC4E-BC5C-3A9CD7D6AA62}" type="slidenum">
              <a:rPr lang="en-US"/>
              <a:pPr>
                <a:defRPr/>
              </a:pPr>
              <a:t>‹#›</a:t>
            </a:fld>
            <a:endParaRPr lang="en-US"/>
          </a:p>
        </p:txBody>
      </p:sp>
    </p:spTree>
    <p:extLst>
      <p:ext uri="{BB962C8B-B14F-4D97-AF65-F5344CB8AC3E}">
        <p14:creationId xmlns:p14="http://schemas.microsoft.com/office/powerpoint/2010/main" val="20990692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21A8C01-4625-A14A-9C27-29221CC2997F}" type="slidenum">
              <a:rPr lang="en-US"/>
              <a:pPr>
                <a:defRPr/>
              </a:pPr>
              <a:t>‹#›</a:t>
            </a:fld>
            <a:endParaRPr lang="en-US"/>
          </a:p>
        </p:txBody>
      </p:sp>
    </p:spTree>
    <p:extLst>
      <p:ext uri="{BB962C8B-B14F-4D97-AF65-F5344CB8AC3E}">
        <p14:creationId xmlns:p14="http://schemas.microsoft.com/office/powerpoint/2010/main" val="17468412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F9D7A56-2CDC-1C46-A975-5B9EC68E9892}" type="slidenum">
              <a:rPr lang="en-US"/>
              <a:pPr>
                <a:defRPr/>
              </a:pPr>
              <a:t>‹#›</a:t>
            </a:fld>
            <a:endParaRPr lang="en-US"/>
          </a:p>
        </p:txBody>
      </p:sp>
    </p:spTree>
    <p:extLst>
      <p:ext uri="{BB962C8B-B14F-4D97-AF65-F5344CB8AC3E}">
        <p14:creationId xmlns:p14="http://schemas.microsoft.com/office/powerpoint/2010/main" val="1514174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45504AE9-6201-5543-9BFF-E305FFF13C7D}" type="slidenum">
              <a:rPr lang="en-US"/>
              <a:pPr>
                <a:defRPr/>
              </a:pPr>
              <a:t>‹#›</a:t>
            </a:fld>
            <a:endParaRPr lang="en-US"/>
          </a:p>
        </p:txBody>
      </p:sp>
    </p:spTree>
    <p:extLst>
      <p:ext uri="{BB962C8B-B14F-4D97-AF65-F5344CB8AC3E}">
        <p14:creationId xmlns:p14="http://schemas.microsoft.com/office/powerpoint/2010/main" val="68150148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645C40CD-07A9-0744-8689-D517C3E5E81C}" type="slidenum">
              <a:rPr lang="en-US"/>
              <a:pPr>
                <a:defRPr/>
              </a:pPr>
              <a:t>‹#›</a:t>
            </a:fld>
            <a:endParaRPr lang="en-US"/>
          </a:p>
        </p:txBody>
      </p:sp>
    </p:spTree>
    <p:extLst>
      <p:ext uri="{BB962C8B-B14F-4D97-AF65-F5344CB8AC3E}">
        <p14:creationId xmlns:p14="http://schemas.microsoft.com/office/powerpoint/2010/main" val="27426173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0CB04A05-695A-B84A-A154-2A3E936F1B75}" type="slidenum">
              <a:rPr lang="en-US"/>
              <a:pPr>
                <a:defRPr/>
              </a:pPr>
              <a:t>‹#›</a:t>
            </a:fld>
            <a:endParaRPr lang="en-US"/>
          </a:p>
        </p:txBody>
      </p:sp>
    </p:spTree>
    <p:extLst>
      <p:ext uri="{BB962C8B-B14F-4D97-AF65-F5344CB8AC3E}">
        <p14:creationId xmlns:p14="http://schemas.microsoft.com/office/powerpoint/2010/main" val="19058119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68144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1987500705"/>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1285431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598176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0740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68130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33475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41135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88285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65468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38815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11954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918013652"/>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544535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52FF0A5-97F9-FB43-B322-D3CF5855F754}" type="slidenum">
              <a:rPr lang="en-US"/>
              <a:pPr>
                <a:defRPr/>
              </a:pPr>
              <a:t>‹#›</a:t>
            </a:fld>
            <a:endParaRPr lang="en-US"/>
          </a:p>
        </p:txBody>
      </p:sp>
    </p:spTree>
    <p:extLst>
      <p:ext uri="{BB962C8B-B14F-4D97-AF65-F5344CB8AC3E}">
        <p14:creationId xmlns:p14="http://schemas.microsoft.com/office/powerpoint/2010/main" val="298918557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8758C7-F48D-A441-BF4C-BF90B66D57B9}" type="slidenum">
              <a:rPr lang="en-US"/>
              <a:pPr>
                <a:defRPr/>
              </a:pPr>
              <a:t>‹#›</a:t>
            </a:fld>
            <a:endParaRPr lang="en-US"/>
          </a:p>
        </p:txBody>
      </p:sp>
    </p:spTree>
    <p:extLst>
      <p:ext uri="{BB962C8B-B14F-4D97-AF65-F5344CB8AC3E}">
        <p14:creationId xmlns:p14="http://schemas.microsoft.com/office/powerpoint/2010/main" val="165782427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AF0702-3B84-3E4B-949A-39B17AC3AB33}" type="slidenum">
              <a:rPr lang="en-US"/>
              <a:pPr>
                <a:defRPr/>
              </a:pPr>
              <a:t>‹#›</a:t>
            </a:fld>
            <a:endParaRPr lang="en-US"/>
          </a:p>
        </p:txBody>
      </p:sp>
    </p:spTree>
    <p:extLst>
      <p:ext uri="{BB962C8B-B14F-4D97-AF65-F5344CB8AC3E}">
        <p14:creationId xmlns:p14="http://schemas.microsoft.com/office/powerpoint/2010/main" val="3687575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2D768A5-3827-E940-9D34-33D95793DFFA}" type="slidenum">
              <a:rPr lang="en-US"/>
              <a:pPr>
                <a:defRPr/>
              </a:pPr>
              <a:t>‹#›</a:t>
            </a:fld>
            <a:endParaRPr lang="en-US"/>
          </a:p>
        </p:txBody>
      </p:sp>
    </p:spTree>
    <p:extLst>
      <p:ext uri="{BB962C8B-B14F-4D97-AF65-F5344CB8AC3E}">
        <p14:creationId xmlns:p14="http://schemas.microsoft.com/office/powerpoint/2010/main" val="41226732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E20BF8-42F6-4440-84B5-96F871B01881}" type="slidenum">
              <a:rPr lang="en-US"/>
              <a:pPr>
                <a:defRPr/>
              </a:pPr>
              <a:t>‹#›</a:t>
            </a:fld>
            <a:endParaRPr lang="en-US"/>
          </a:p>
        </p:txBody>
      </p:sp>
    </p:spTree>
    <p:extLst>
      <p:ext uri="{BB962C8B-B14F-4D97-AF65-F5344CB8AC3E}">
        <p14:creationId xmlns:p14="http://schemas.microsoft.com/office/powerpoint/2010/main" val="10355263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697FE69-73FD-9749-967F-74F3B9AD2BA7}" type="slidenum">
              <a:rPr lang="en-US"/>
              <a:pPr>
                <a:defRPr/>
              </a:pPr>
              <a:t>‹#›</a:t>
            </a:fld>
            <a:endParaRPr lang="en-US"/>
          </a:p>
        </p:txBody>
      </p:sp>
    </p:spTree>
    <p:extLst>
      <p:ext uri="{BB962C8B-B14F-4D97-AF65-F5344CB8AC3E}">
        <p14:creationId xmlns:p14="http://schemas.microsoft.com/office/powerpoint/2010/main" val="8961514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20D9064-C683-A247-88D4-7A5909135223}" type="slidenum">
              <a:rPr lang="en-US"/>
              <a:pPr>
                <a:defRPr/>
              </a:pPr>
              <a:t>‹#›</a:t>
            </a:fld>
            <a:endParaRPr lang="en-US"/>
          </a:p>
        </p:txBody>
      </p:sp>
    </p:spTree>
    <p:extLst>
      <p:ext uri="{BB962C8B-B14F-4D97-AF65-F5344CB8AC3E}">
        <p14:creationId xmlns:p14="http://schemas.microsoft.com/office/powerpoint/2010/main" val="112691587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A11423-BD2C-1942-BB95-7B2AF4709650}" type="slidenum">
              <a:rPr lang="en-US"/>
              <a:pPr>
                <a:defRPr/>
              </a:pPr>
              <a:t>‹#›</a:t>
            </a:fld>
            <a:endParaRPr lang="en-US"/>
          </a:p>
        </p:txBody>
      </p:sp>
    </p:spTree>
    <p:extLst>
      <p:ext uri="{BB962C8B-B14F-4D97-AF65-F5344CB8AC3E}">
        <p14:creationId xmlns:p14="http://schemas.microsoft.com/office/powerpoint/2010/main" val="5024091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FDB02-9F22-684E-BCFA-309732678452}" type="slidenum">
              <a:rPr lang="en-US"/>
              <a:pPr>
                <a:defRPr/>
              </a:pPr>
              <a:t>‹#›</a:t>
            </a:fld>
            <a:endParaRPr lang="en-US"/>
          </a:p>
        </p:txBody>
      </p:sp>
    </p:spTree>
    <p:extLst>
      <p:ext uri="{BB962C8B-B14F-4D97-AF65-F5344CB8AC3E}">
        <p14:creationId xmlns:p14="http://schemas.microsoft.com/office/powerpoint/2010/main" val="3763382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199052326"/>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4F9360-433D-414C-A014-0268E64537A1}" type="slidenum">
              <a:rPr lang="en-US"/>
              <a:pPr>
                <a:defRPr/>
              </a:pPr>
              <a:t>‹#›</a:t>
            </a:fld>
            <a:endParaRPr lang="en-US"/>
          </a:p>
        </p:txBody>
      </p:sp>
    </p:spTree>
    <p:extLst>
      <p:ext uri="{BB962C8B-B14F-4D97-AF65-F5344CB8AC3E}">
        <p14:creationId xmlns:p14="http://schemas.microsoft.com/office/powerpoint/2010/main" val="2073105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8C2DC6-D184-CB42-8732-16928993E7D2}" type="slidenum">
              <a:rPr lang="en-US"/>
              <a:pPr>
                <a:defRPr/>
              </a:pPr>
              <a:t>‹#›</a:t>
            </a:fld>
            <a:endParaRPr lang="en-US"/>
          </a:p>
        </p:txBody>
      </p:sp>
    </p:spTree>
    <p:extLst>
      <p:ext uri="{BB962C8B-B14F-4D97-AF65-F5344CB8AC3E}">
        <p14:creationId xmlns:p14="http://schemas.microsoft.com/office/powerpoint/2010/main" val="134795602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92B50F-2D05-D44C-9BBC-E26531307948}" type="slidenum">
              <a:rPr lang="en-US"/>
              <a:pPr>
                <a:defRPr/>
              </a:pPr>
              <a:t>‹#›</a:t>
            </a:fld>
            <a:endParaRPr lang="en-US"/>
          </a:p>
        </p:txBody>
      </p:sp>
    </p:spTree>
    <p:extLst>
      <p:ext uri="{BB962C8B-B14F-4D97-AF65-F5344CB8AC3E}">
        <p14:creationId xmlns:p14="http://schemas.microsoft.com/office/powerpoint/2010/main" val="4030924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091C3F1-8A4C-F346-847A-2EDB2FB6787F}" type="slidenum">
              <a:rPr lang="en-US"/>
              <a:pPr>
                <a:defRPr/>
              </a:pPr>
              <a:t>‹#›</a:t>
            </a:fld>
            <a:endParaRPr lang="en-US"/>
          </a:p>
        </p:txBody>
      </p:sp>
    </p:spTree>
    <p:extLst>
      <p:ext uri="{BB962C8B-B14F-4D97-AF65-F5344CB8AC3E}">
        <p14:creationId xmlns:p14="http://schemas.microsoft.com/office/powerpoint/2010/main" val="351104714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005228"/>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846952"/>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897102"/>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35001"/>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065532"/>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201356"/>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1392041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4176527918"/>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326801"/>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24936"/>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467073"/>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007312"/>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51447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746278"/>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1435"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31436"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fld id="{5CB8530E-8F8C-B54A-846F-24EA52AB6A3F}" type="datetime1">
              <a:rPr lang="en-US">
                <a:solidFill>
                  <a:srgbClr val="FFFFFF"/>
                </a:solidFill>
              </a:rPr>
              <a:pPr>
                <a:defRPr/>
              </a:pPr>
              <a:t>10/13/25</a:t>
            </a:fld>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0E37B833-7D87-664A-9FA8-A85C50856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99273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FBE4FEDD-7963-5B47-A017-3A8BDBD0F414}" type="datetime1">
              <a:rPr lang="en-US">
                <a:solidFill>
                  <a:srgbClr val="FFFFFF"/>
                </a:solidFill>
              </a:rPr>
              <a:pPr>
                <a:defRPr/>
              </a:pPr>
              <a:t>10/13/25</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0347CC66-71DD-6742-9614-62BBDE6D110A}"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40559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fld id="{2CD81E2C-E512-554A-BC8F-19452F7D9A5A}" type="datetime1">
              <a:rPr lang="en-US">
                <a:solidFill>
                  <a:srgbClr val="FFFFFF"/>
                </a:solidFill>
              </a:rPr>
              <a:pPr>
                <a:defRPr/>
              </a:pPr>
              <a:t>10/13/25</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C6F5AC0-1A92-0C44-8C6A-B0772D7D818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65298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fld id="{552FF3AB-6F4E-F64B-B2A3-A8B607B7336E}" type="datetime1">
              <a:rPr lang="en-US">
                <a:solidFill>
                  <a:srgbClr val="FFFFFF"/>
                </a:solidFill>
              </a:rPr>
              <a:pPr>
                <a:defRPr/>
              </a:pPr>
              <a:t>10/13/25</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35C08063-3A80-624F-A3B1-27770B22F63A}"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921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3185549983"/>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fld id="{7E764046-5CE5-8749-81E1-AEC9D4CE587D}" type="datetime1">
              <a:rPr lang="en-US">
                <a:solidFill>
                  <a:srgbClr val="FFFFFF"/>
                </a:solidFill>
              </a:rPr>
              <a:pPr>
                <a:defRPr/>
              </a:pPr>
              <a:t>10/13/25</a:t>
            </a:fld>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91AB700E-E0FF-6D45-ACC7-17D1D9775152}"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93163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fld id="{72C7FA4F-C273-7F43-A5CF-2853583241EC}" type="datetime1">
              <a:rPr lang="en-US">
                <a:solidFill>
                  <a:srgbClr val="FFFFFF"/>
                </a:solidFill>
              </a:rPr>
              <a:pPr>
                <a:defRPr/>
              </a:pPr>
              <a:t>10/13/25</a:t>
            </a:fld>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5AB89C20-3DED-C54E-963F-D775AE6BB834}"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0617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fld id="{E5802068-7D8A-8E48-BE86-1D0020C7091E}" type="datetime1">
              <a:rPr lang="en-US">
                <a:solidFill>
                  <a:srgbClr val="FFFFFF"/>
                </a:solidFill>
              </a:rPr>
              <a:pPr>
                <a:defRPr/>
              </a:pPr>
              <a:t>10/13/25</a:t>
            </a:fld>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71C25122-1AFB-C847-820C-43A630E36A5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826619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25387939-8649-E040-826D-595B4AF5BD47}" type="datetime1">
              <a:rPr lang="en-US">
                <a:solidFill>
                  <a:srgbClr val="FFFFFF"/>
                </a:solidFill>
              </a:rPr>
              <a:pPr>
                <a:defRPr/>
              </a:pPr>
              <a:t>10/13/25</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D8AC723-311A-1B48-86DC-9805A2CC434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011062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fld id="{37F814FD-6E48-F148-81B4-072D12A448F8}" type="datetime1">
              <a:rPr lang="en-US">
                <a:solidFill>
                  <a:srgbClr val="FFFFFF"/>
                </a:solidFill>
              </a:rPr>
              <a:pPr>
                <a:defRPr/>
              </a:pPr>
              <a:t>10/13/25</a:t>
            </a:fld>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1E984352-4CEC-7C4B-9AD5-68B08F2E835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78387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EB420CB2-18DD-F94D-8DBC-E75B50E918C0}" type="datetime1">
              <a:rPr lang="en-US">
                <a:solidFill>
                  <a:srgbClr val="FFFFFF"/>
                </a:solidFill>
              </a:rPr>
              <a:pPr>
                <a:defRPr/>
              </a:pPr>
              <a:t>10/13/25</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C6B202C-6A86-CF48-AC5B-66019767B2D6}"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982133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fld id="{96729E21-C5DE-E140-AED3-84CB99F2D27F}" type="datetime1">
              <a:rPr lang="en-US">
                <a:solidFill>
                  <a:srgbClr val="FFFFFF"/>
                </a:solidFill>
              </a:rPr>
              <a:pPr>
                <a:defRPr/>
              </a:pPr>
              <a:t>10/13/25</a:t>
            </a:fld>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975E8C78-3953-F549-98D2-B1E9B52FE16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42912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1045512057"/>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49518070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75258270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90437319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89475982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65C104E-A5F6-1842-8EA7-6235185C07F2}" type="slidenum">
              <a:rPr lang="en-US"/>
              <a:pPr>
                <a:defRPr/>
              </a:pPr>
              <a:t>‹#›</a:t>
            </a:fld>
            <a:endParaRPr lang="en-US"/>
          </a:p>
        </p:txBody>
      </p:sp>
    </p:spTree>
    <p:extLst>
      <p:ext uri="{BB962C8B-B14F-4D97-AF65-F5344CB8AC3E}">
        <p14:creationId xmlns:p14="http://schemas.microsoft.com/office/powerpoint/2010/main" val="3041466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BB92F9D-FE9F-3A4D-B203-2BFA19424059}" type="slidenum">
              <a:rPr lang="en-US"/>
              <a:pPr>
                <a:defRPr/>
              </a:pPr>
              <a:t>‹#›</a:t>
            </a:fld>
            <a:endParaRPr lang="en-US"/>
          </a:p>
        </p:txBody>
      </p:sp>
    </p:spTree>
    <p:extLst>
      <p:ext uri="{BB962C8B-B14F-4D97-AF65-F5344CB8AC3E}">
        <p14:creationId xmlns:p14="http://schemas.microsoft.com/office/powerpoint/2010/main" val="288504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35F5F6A-C621-DD4F-9B27-6A0815FE2BE9}" type="slidenum">
              <a:rPr lang="en-US"/>
              <a:pPr>
                <a:defRPr/>
              </a:pPr>
              <a:t>‹#›</a:t>
            </a:fld>
            <a:endParaRPr lang="en-US"/>
          </a:p>
        </p:txBody>
      </p:sp>
    </p:spTree>
    <p:extLst>
      <p:ext uri="{BB962C8B-B14F-4D97-AF65-F5344CB8AC3E}">
        <p14:creationId xmlns:p14="http://schemas.microsoft.com/office/powerpoint/2010/main" val="342451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638711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793BB23-B4C6-5446-B804-62637E47B215}" type="slidenum">
              <a:rPr lang="en-US"/>
              <a:pPr>
                <a:defRPr/>
              </a:pPr>
              <a:t>‹#›</a:t>
            </a:fld>
            <a:endParaRPr lang="en-US"/>
          </a:p>
        </p:txBody>
      </p:sp>
    </p:spTree>
    <p:extLst>
      <p:ext uri="{BB962C8B-B14F-4D97-AF65-F5344CB8AC3E}">
        <p14:creationId xmlns:p14="http://schemas.microsoft.com/office/powerpoint/2010/main" val="387751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91FFB1-636F-344B-8126-FDEBC1005308}" type="slidenum">
              <a:rPr lang="en-US"/>
              <a:pPr>
                <a:defRPr/>
              </a:pPr>
              <a:t>‹#›</a:t>
            </a:fld>
            <a:endParaRPr lang="en-US"/>
          </a:p>
        </p:txBody>
      </p:sp>
    </p:spTree>
    <p:extLst>
      <p:ext uri="{BB962C8B-B14F-4D97-AF65-F5344CB8AC3E}">
        <p14:creationId xmlns:p14="http://schemas.microsoft.com/office/powerpoint/2010/main" val="1483556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C8570D4-28F6-4E4E-9C19-70A7212BD28B}" type="slidenum">
              <a:rPr lang="en-US"/>
              <a:pPr>
                <a:defRPr/>
              </a:pPr>
              <a:t>‹#›</a:t>
            </a:fld>
            <a:endParaRPr lang="en-US"/>
          </a:p>
        </p:txBody>
      </p:sp>
    </p:spTree>
    <p:extLst>
      <p:ext uri="{BB962C8B-B14F-4D97-AF65-F5344CB8AC3E}">
        <p14:creationId xmlns:p14="http://schemas.microsoft.com/office/powerpoint/2010/main" val="3296677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43EF61E-CEAC-034A-8A04-C3FF4E898CF4}" type="slidenum">
              <a:rPr lang="en-US"/>
              <a:pPr>
                <a:defRPr/>
              </a:pPr>
              <a:t>‹#›</a:t>
            </a:fld>
            <a:endParaRPr lang="en-US"/>
          </a:p>
        </p:txBody>
      </p:sp>
    </p:spTree>
    <p:extLst>
      <p:ext uri="{BB962C8B-B14F-4D97-AF65-F5344CB8AC3E}">
        <p14:creationId xmlns:p14="http://schemas.microsoft.com/office/powerpoint/2010/main" val="2140842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2706D-8AE2-DD4A-BBEA-75C734426FFA}" type="slidenum">
              <a:rPr lang="en-US"/>
              <a:pPr>
                <a:defRPr/>
              </a:pPr>
              <a:t>‹#›</a:t>
            </a:fld>
            <a:endParaRPr lang="en-US"/>
          </a:p>
        </p:txBody>
      </p:sp>
    </p:spTree>
    <p:extLst>
      <p:ext uri="{BB962C8B-B14F-4D97-AF65-F5344CB8AC3E}">
        <p14:creationId xmlns:p14="http://schemas.microsoft.com/office/powerpoint/2010/main" val="4130305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0A84592-6AB5-3B44-ABD8-059051F79B81}" type="slidenum">
              <a:rPr lang="en-US"/>
              <a:pPr>
                <a:defRPr/>
              </a:pPr>
              <a:t>‹#›</a:t>
            </a:fld>
            <a:endParaRPr lang="en-US"/>
          </a:p>
        </p:txBody>
      </p:sp>
    </p:spTree>
    <p:extLst>
      <p:ext uri="{BB962C8B-B14F-4D97-AF65-F5344CB8AC3E}">
        <p14:creationId xmlns:p14="http://schemas.microsoft.com/office/powerpoint/2010/main" val="392370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85FD52-87AC-F945-96A7-551639588D2C}" type="slidenum">
              <a:rPr lang="en-US"/>
              <a:pPr>
                <a:defRPr/>
              </a:pPr>
              <a:t>‹#›</a:t>
            </a:fld>
            <a:endParaRPr lang="en-US"/>
          </a:p>
        </p:txBody>
      </p:sp>
    </p:spTree>
    <p:extLst>
      <p:ext uri="{BB962C8B-B14F-4D97-AF65-F5344CB8AC3E}">
        <p14:creationId xmlns:p14="http://schemas.microsoft.com/office/powerpoint/2010/main" val="179678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F70FB2B-10B4-5545-BA3A-45347F57E0C1}" type="slidenum">
              <a:rPr lang="en-US"/>
              <a:pPr>
                <a:defRPr/>
              </a:pPr>
              <a:t>‹#›</a:t>
            </a:fld>
            <a:endParaRPr lang="en-US"/>
          </a:p>
        </p:txBody>
      </p:sp>
    </p:spTree>
    <p:extLst>
      <p:ext uri="{BB962C8B-B14F-4D97-AF65-F5344CB8AC3E}">
        <p14:creationId xmlns:p14="http://schemas.microsoft.com/office/powerpoint/2010/main" val="1563781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2291029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151944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3094003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310754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2490701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56852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6434581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3008943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4095322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60394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740560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33130002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165431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4036002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15611150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2032315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2534628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713197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443143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61745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1399032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983620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111254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2502962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39269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20109616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1690827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1700571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3838667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339207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374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6841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05548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8115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0763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5.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image" Target="../media/image4.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image" Target="../media/image3.png"/><Relationship Id="rId2" Type="http://schemas.openxmlformats.org/officeDocument/2006/relationships/slideLayout" Target="../slideLayouts/slideLayout190.xml"/><Relationship Id="rId16" Type="http://schemas.openxmlformats.org/officeDocument/2006/relationships/image" Target="../media/image2.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jpeg"/><Relationship Id="rId10" Type="http://schemas.openxmlformats.org/officeDocument/2006/relationships/slideLayout" Target="../slideLayouts/slideLayout198.xml"/><Relationship Id="rId19" Type="http://schemas.openxmlformats.org/officeDocument/2006/relationships/image" Target="../media/image5.png"/><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2.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3.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6" Type="http://schemas.openxmlformats.org/officeDocument/2006/relationships/image" Target="../media/image16.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15.pn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1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image" Target="../media/image4.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image" Target="../media/image3.png"/><Relationship Id="rId2" Type="http://schemas.openxmlformats.org/officeDocument/2006/relationships/slideLayout" Target="../slideLayouts/slideLayout225.xml"/><Relationship Id="rId16" Type="http://schemas.openxmlformats.org/officeDocument/2006/relationships/image" Target="../media/image2.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1.jpeg"/><Relationship Id="rId10" Type="http://schemas.openxmlformats.org/officeDocument/2006/relationships/slideLayout" Target="../slideLayouts/slideLayout233.xml"/><Relationship Id="rId19" Type="http://schemas.openxmlformats.org/officeDocument/2006/relationships/image" Target="../media/image5.png"/><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image" Target="../media/image4.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image" Target="../media/image3.png"/><Relationship Id="rId2" Type="http://schemas.openxmlformats.org/officeDocument/2006/relationships/slideLayout" Target="../slideLayouts/slideLayout238.xml"/><Relationship Id="rId16" Type="http://schemas.openxmlformats.org/officeDocument/2006/relationships/image" Target="../media/image2.png"/><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jpeg"/><Relationship Id="rId10" Type="http://schemas.openxmlformats.org/officeDocument/2006/relationships/slideLayout" Target="../slideLayouts/slideLayout246.xml"/><Relationship Id="rId19" Type="http://schemas.openxmlformats.org/officeDocument/2006/relationships/image" Target="../media/image5.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image" Target="../media/image4.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image" Target="../media/image3.png"/><Relationship Id="rId2" Type="http://schemas.openxmlformats.org/officeDocument/2006/relationships/slideLayout" Target="../slideLayouts/slideLayout251.xml"/><Relationship Id="rId16" Type="http://schemas.openxmlformats.org/officeDocument/2006/relationships/image" Target="../media/image2.png"/><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image" Target="../media/image1.jpeg"/><Relationship Id="rId10" Type="http://schemas.openxmlformats.org/officeDocument/2006/relationships/slideLayout" Target="../slideLayouts/slideLayout259.xml"/><Relationship Id="rId19" Type="http://schemas.openxmlformats.org/officeDocument/2006/relationships/image" Target="../media/image5.png"/><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image" Target="../media/image4.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image" Target="../media/image3.png"/><Relationship Id="rId2" Type="http://schemas.openxmlformats.org/officeDocument/2006/relationships/slideLayout" Target="../slideLayouts/slideLayout276.xml"/><Relationship Id="rId16" Type="http://schemas.openxmlformats.org/officeDocument/2006/relationships/image" Target="../media/image2.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1.jpeg"/><Relationship Id="rId10" Type="http://schemas.openxmlformats.org/officeDocument/2006/relationships/slideLayout" Target="../slideLayouts/slideLayout284.xml"/><Relationship Id="rId19" Type="http://schemas.openxmlformats.org/officeDocument/2006/relationships/image" Target="../media/image5.pn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8.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2.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17.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theme" Target="../theme/theme34.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3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09"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 id="2147485785" r:id="rId12"/>
    <p:sldLayoutId id="2147485786"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338178671"/>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636173533"/>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760960"/>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 id="214748604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574092060"/>
      </p:ext>
    </p:extLst>
  </p:cSld>
  <p:clrMap bg1="dk2" tx1="lt1" bg2="dk1" tx2="lt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 id="214748601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224482010"/>
      </p:ext>
    </p:extLst>
  </p:cSld>
  <p:clrMap bg1="lt1" tx1="dk1" bg2="lt2" tx2="dk2" accent1="accent1" accent2="accent2" accent3="accent3" accent4="accent4" accent5="accent5" accent6="accent6" hlink="hlink" folHlink="folHlink"/>
  <p:sldLayoutIdLst>
    <p:sldLayoutId id="21474860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2598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1122780866"/>
      </p:ext>
    </p:extLst>
  </p:cSld>
  <p:clrMap bg1="dk2" tx1="lt1" bg2="dk1" tx2="lt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70624108"/>
      </p:ext>
    </p:extLst>
  </p:cSld>
  <p:clrMap bg1="dk2" tx1="lt1" bg2="dk1" tx2="lt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4057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547890"/>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6413"/>
            <a:chOff x="0" y="0"/>
            <a:chExt cx="5760" cy="4319"/>
          </a:xfrm>
        </p:grpSpPr>
        <p:sp>
          <p:nvSpPr>
            <p:cNvPr id="63385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6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6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1"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5373"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374"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6"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6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378"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0"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7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7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7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63388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8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5393"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3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388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8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8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63389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63389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5404" name="Group 39"/>
            <p:cNvGrpSpPr>
              <a:grpSpLocks/>
            </p:cNvGrpSpPr>
            <p:nvPr userDrawn="1"/>
          </p:nvGrpSpPr>
          <p:grpSpPr bwMode="auto">
            <a:xfrm>
              <a:off x="0" y="1632"/>
              <a:ext cx="5758" cy="1858"/>
              <a:chOff x="0" y="1632"/>
              <a:chExt cx="5758" cy="1858"/>
            </a:xfrm>
          </p:grpSpPr>
          <p:sp>
            <p:nvSpPr>
              <p:cNvPr id="63389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3389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63389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38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390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63390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C30CFB8C-D997-BE4D-BF17-6EA65C7C77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0"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00351172"/>
      </p:ext>
    </p:extLst>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1" hangingPunct="1"/>
            <a:endParaRPr lang="en-US" sz="2400">
              <a:solidFill>
                <a:srgbClr val="000000"/>
              </a:solidFill>
              <a:latin typeface="Times New Roman"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sz="2400">
              <a:solidFill>
                <a:srgbClr val="000000"/>
              </a:solidFill>
              <a:latin typeface="Times New Roman"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eaLnBrk="1" hangingPunct="1">
              <a:defRPr/>
            </a:pPr>
            <a:fld id="{25DA176D-4EF2-3640-B13A-D8B8863704DB}"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860572456"/>
      </p:ext>
    </p:extLst>
  </p:cSld>
  <p:clrMap bg1="lt1" tx1="dk1" bg2="lt2" tx2="dk2" accent1="accent1" accent2="accent2" accent3="accent3" accent4="accent4" accent5="accent5" accent6="accent6" hlink="hlink" folHlink="folHlink"/>
  <p:sldLayoutIdLst>
    <p:sldLayoutId id="2147486161" r:id="rId1"/>
    <p:sldLayoutId id="2147486162" r:id="rId2"/>
    <p:sldLayoutId id="2147486163" r:id="rId3"/>
    <p:sldLayoutId id="2147486164" r:id="rId4"/>
    <p:sldLayoutId id="2147486165" r:id="rId5"/>
    <p:sldLayoutId id="2147486166" r:id="rId6"/>
    <p:sldLayoutId id="2147486167" r:id="rId7"/>
    <p:sldLayoutId id="2147486168" r:id="rId8"/>
    <p:sldLayoutId id="2147486169" r:id="rId9"/>
    <p:sldLayoutId id="2147486170" r:id="rId10"/>
    <p:sldLayoutId id="214748617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48396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184" r:id="rId12"/>
    <p:sldLayoutId id="2147486185"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1268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382581"/>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 id="2147486206" r:id="rId6"/>
    <p:sldLayoutId id="2147486207" r:id="rId7"/>
    <p:sldLayoutId id="2147486208" r:id="rId8"/>
    <p:sldLayoutId id="2147486209" r:id="rId9"/>
    <p:sldLayoutId id="2147486210" r:id="rId10"/>
    <p:sldLayoutId id="2147486211" r:id="rId11"/>
    <p:sldLayoutId id="2147486212" r:id="rId12"/>
    <p:sldLayoutId id="2147486213"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8839200" cy="6858000"/>
            <a:chOff x="0" y="0"/>
            <a:chExt cx="5568" cy="4320"/>
          </a:xfrm>
        </p:grpSpPr>
        <p:grpSp>
          <p:nvGrpSpPr>
            <p:cNvPr id="93192" name="Group 3"/>
            <p:cNvGrpSpPr>
              <a:grpSpLocks/>
            </p:cNvGrpSpPr>
            <p:nvPr userDrawn="1"/>
          </p:nvGrpSpPr>
          <p:grpSpPr bwMode="auto">
            <a:xfrm>
              <a:off x="0" y="0"/>
              <a:ext cx="3216" cy="3072"/>
              <a:chOff x="0" y="0"/>
              <a:chExt cx="2928" cy="2784"/>
            </a:xfrm>
          </p:grpSpPr>
          <p:sp>
            <p:nvSpPr>
              <p:cNvPr id="932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93193" name="Group 9"/>
            <p:cNvGrpSpPr>
              <a:grpSpLocks/>
            </p:cNvGrpSpPr>
            <p:nvPr userDrawn="1"/>
          </p:nvGrpSpPr>
          <p:grpSpPr bwMode="auto">
            <a:xfrm>
              <a:off x="2016" y="2016"/>
              <a:ext cx="2448" cy="2304"/>
              <a:chOff x="0" y="0"/>
              <a:chExt cx="2928" cy="2784"/>
            </a:xfrm>
          </p:grpSpPr>
          <p:sp>
            <p:nvSpPr>
              <p:cNvPr id="932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20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93194" name="Group 15"/>
            <p:cNvGrpSpPr>
              <a:grpSpLocks/>
            </p:cNvGrpSpPr>
            <p:nvPr userDrawn="1"/>
          </p:nvGrpSpPr>
          <p:grpSpPr bwMode="auto">
            <a:xfrm>
              <a:off x="2832" y="96"/>
              <a:ext cx="2736" cy="2592"/>
              <a:chOff x="0" y="0"/>
              <a:chExt cx="2928" cy="2784"/>
            </a:xfrm>
          </p:grpSpPr>
          <p:sp>
            <p:nvSpPr>
              <p:cNvPr id="931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931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9E58A42-DCE1-C242-9849-D4EE66EA4414}" type="slidenum">
              <a:rPr lang="en-US"/>
              <a:pPr>
                <a:defRPr/>
              </a:pPr>
              <a:t>‹#›</a:t>
            </a:fld>
            <a:endParaRPr lang="en-US"/>
          </a:p>
        </p:txBody>
      </p:sp>
    </p:spTree>
    <p:extLst>
      <p:ext uri="{BB962C8B-B14F-4D97-AF65-F5344CB8AC3E}">
        <p14:creationId xmlns:p14="http://schemas.microsoft.com/office/powerpoint/2010/main" val="686970932"/>
      </p:ext>
    </p:extLst>
  </p:cSld>
  <p:clrMap bg1="dk2" tx1="lt1" bg2="dk1" tx2="lt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 id="21474862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558066"/>
      </p:ext>
    </p:extLst>
  </p:cSld>
  <p:clrMap bg1="lt1" tx1="dk1" bg2="lt2" tx2="dk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 id="2147486239" r:id="rId12"/>
    <p:sldLayoutId id="2147486240"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10/13/25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662941630"/>
      </p:ext>
    </p:extLst>
  </p:cSld>
  <p:clrMap bg1="lt1" tx1="dk1" bg2="lt2" tx2="dk2" accent1="accent1" accent2="accent2" accent3="accent3" accent4="accent4" accent5="accent5" accent6="accent6" hlink="hlink" folHlink="folHlink"/>
  <p:sldLayoutIdLst>
    <p:sldLayoutId id="2147486242" r:id="rId1"/>
    <p:sldLayoutId id="2147486243" r:id="rId2"/>
    <p:sldLayoutId id="2147486244" r:id="rId3"/>
    <p:sldLayoutId id="2147486245" r:id="rId4"/>
    <p:sldLayoutId id="2147486246" r:id="rId5"/>
    <p:sldLayoutId id="2147486247" r:id="rId6"/>
    <p:sldLayoutId id="2147486248" r:id="rId7"/>
    <p:sldLayoutId id="2147486249" r:id="rId8"/>
    <p:sldLayoutId id="2147486250" r:id="rId9"/>
    <p:sldLayoutId id="2147486251" r:id="rId10"/>
    <p:sldLayoutId id="21474862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Tree>
    <p:extLst>
      <p:ext uri="{BB962C8B-B14F-4D97-AF65-F5344CB8AC3E}">
        <p14:creationId xmlns:p14="http://schemas.microsoft.com/office/powerpoint/2010/main" val="2775417487"/>
      </p:ext>
    </p:extLst>
  </p:cSld>
  <p:clrMap bg1="dk2" tx1="lt1" bg2="dk1" tx2="lt2" accent1="accent1" accent2="accent2" accent3="accent3" accent4="accent4" accent5="accent5" accent6="accent6" hlink="hlink" folHlink="folHlink"/>
  <p:sldLayoutIdLst>
    <p:sldLayoutId id="2147486254" r:id="rId1"/>
    <p:sldLayoutId id="2147486255" r:id="rId2"/>
    <p:sldLayoutId id="2147486256" r:id="rId3"/>
    <p:sldLayoutId id="2147486257" r:id="rId4"/>
    <p:sldLayoutId id="2147486258" r:id="rId5"/>
    <p:sldLayoutId id="2147486259" r:id="rId6"/>
    <p:sldLayoutId id="2147486260" r:id="rId7"/>
    <p:sldLayoutId id="2147486261" r:id="rId8"/>
    <p:sldLayoutId id="2147486262" r:id="rId9"/>
    <p:sldLayoutId id="2147486263" r:id="rId10"/>
    <p:sldLayoutId id="2147486264" r:id="rId11"/>
    <p:sldLayoutId id="214748626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19367800"/>
      </p:ext>
    </p:extLst>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 id="2147486279" r:id="rId12"/>
    <p:sldLayoutId id="21474862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626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796273"/>
      </p:ext>
    </p:extLst>
  </p:cSld>
  <p:clrMap bg1="dk2" tx1="lt1" bg2="dk1" tx2="lt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0" y="3902075"/>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extLst>
      <p:ext uri="{BB962C8B-B14F-4D97-AF65-F5344CB8AC3E}">
        <p14:creationId xmlns:p14="http://schemas.microsoft.com/office/powerpoint/2010/main" val="1542457553"/>
      </p:ext>
    </p:extLst>
  </p:cSld>
  <p:clrMap bg1="dk2" tx1="lt1" bg2="dk1" tx2="lt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3165602068"/>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 id="214748631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kumimoji="0" sz="1400" b="0">
                <a:solidFill>
                  <a:srgbClr val="FFFFFF"/>
                </a:solidFill>
                <a:latin typeface="Times" pitchFamily="-112" charset="0"/>
                <a:ea typeface="+mn-ea"/>
                <a:cs typeface="+mn-cs"/>
              </a:defRPr>
            </a:lvl1pPr>
          </a:lstStyle>
          <a:p>
            <a:pPr defTabSz="914400" eaLnBrk="0" fontAlgn="base" hangingPunct="0">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kumimoji="0" sz="1400" b="0">
                <a:solidFill>
                  <a:srgbClr val="FFFFFF"/>
                </a:solidFill>
                <a:latin typeface="Times" charset="0"/>
              </a:defRPr>
            </a:lvl1pPr>
          </a:lstStyle>
          <a:p>
            <a:pPr defTabSz="914400" eaLnBrk="0" fontAlgn="base" hangingPunct="0">
              <a:spcAft>
                <a:spcPct val="0"/>
              </a:spcAft>
              <a:defRPr/>
            </a:pPr>
            <a:fld id="{6FF00AAE-65D8-7E41-84DA-C5F77D92117F}"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grpSp>
        <p:nvGrpSpPr>
          <p:cNvPr id="7475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476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00172574"/>
      </p:ext>
    </p:extLst>
  </p:cSld>
  <p:clrMap bg1="dk2" tx1="lt1" bg2="dk1" tx2="lt2" accent1="accent1" accent2="accent2" accent3="accent3" accent4="accent4" accent5="accent5" accent6="accent6" hlink="hlink" folHlink="folHlink"/>
  <p:sldLayoutIdLst>
    <p:sldLayoutId id="2147486319" r:id="rId1"/>
    <p:sldLayoutId id="2147486320" r:id="rId2"/>
    <p:sldLayoutId id="2147486321" r:id="rId3"/>
    <p:sldLayoutId id="2147486322" r:id="rId4"/>
    <p:sldLayoutId id="2147486323" r:id="rId5"/>
    <p:sldLayoutId id="2147486324" r:id="rId6"/>
    <p:sldLayoutId id="2147486325" r:id="rId7"/>
    <p:sldLayoutId id="2147486326" r:id="rId8"/>
    <p:sldLayoutId id="2147486327" r:id="rId9"/>
    <p:sldLayoutId id="2147486328" r:id="rId10"/>
    <p:sldLayoutId id="214748632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1145525"/>
      </p:ext>
    </p:extLst>
  </p:cSld>
  <p:clrMap bg1="dk2" tx1="lt1" bg2="dk1" tx2="lt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 id="214748634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7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34891D9-AE5C-B849-BAAE-D85D40BDD634}" type="slidenum">
              <a:rPr lang="en-US"/>
              <a:pPr>
                <a:defRPr/>
              </a:pPr>
              <a:t>‹#›</a:t>
            </a:fld>
            <a:endParaRPr lang="en-US"/>
          </a:p>
        </p:txBody>
      </p:sp>
    </p:spTree>
    <p:extLst>
      <p:ext uri="{BB962C8B-B14F-4D97-AF65-F5344CB8AC3E}">
        <p14:creationId xmlns:p14="http://schemas.microsoft.com/office/powerpoint/2010/main" val="2867390994"/>
      </p:ext>
    </p:extLst>
  </p:cSld>
  <p:clrMap bg1="lt1" tx1="dk1" bg2="lt2" tx2="dk2" accent1="accent1" accent2="accent2" accent3="accent3" accent4="accent4" accent5="accent5" accent6="accent6" hlink="hlink" folHlink="folHlink"/>
  <p:sldLayoutIdLst>
    <p:sldLayoutId id="2147486344" r:id="rId1"/>
    <p:sldLayoutId id="2147486345" r:id="rId2"/>
    <p:sldLayoutId id="2147486346" r:id="rId3"/>
    <p:sldLayoutId id="2147486347" r:id="rId4"/>
    <p:sldLayoutId id="2147486348" r:id="rId5"/>
    <p:sldLayoutId id="2147486349" r:id="rId6"/>
    <p:sldLayoutId id="2147486350" r:id="rId7"/>
    <p:sldLayoutId id="2147486351" r:id="rId8"/>
    <p:sldLayoutId id="2147486352" r:id="rId9"/>
    <p:sldLayoutId id="2147486353" r:id="rId10"/>
    <p:sldLayoutId id="2147486354" r:id="rId11"/>
    <p:sldLayoutId id="2147486355" r:id="rId12"/>
    <p:sldLayoutId id="2147486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061784"/>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fld id="{A0A56493-1F1B-804F-B5EE-9D2C0D2187E3}" type="datetime1">
              <a:rPr lang="en-US">
                <a:solidFill>
                  <a:srgbClr val="FFFFFF"/>
                </a:solidFill>
              </a:rPr>
              <a:pPr>
                <a:defRPr/>
              </a:pPr>
              <a:t>10/13/25</a:t>
            </a:fld>
            <a:endParaRPr lang="en-US">
              <a:solidFill>
                <a:srgbClr val="FFFFFF"/>
              </a:solidFill>
            </a:endParaRPr>
          </a:p>
        </p:txBody>
      </p:sp>
      <p:sp>
        <p:nvSpPr>
          <p:cNvPr id="23040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6F8342-48F6-9C40-BAF7-942A8789040A}"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23040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040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3041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23041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3041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1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solidFill>
                <a:srgbClr val="FFFFFF"/>
              </a:solidFill>
            </a:endParaRPr>
          </a:p>
        </p:txBody>
      </p:sp>
      <p:sp>
        <p:nvSpPr>
          <p:cNvPr id="23041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990541"/>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F00F2F74-4E21-2747-B3CA-411D895AB0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a:defRPr/>
            </a:pPr>
            <a:fld id="{3528EDAE-F66A-9B40-9045-505ED545A2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 id="214748586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40BB746-9DE7-A944-9115-BEAF38ACA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 id="2147485891"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95.xml"/><Relationship Id="rId4" Type="http://schemas.openxmlformats.org/officeDocument/2006/relationships/image" Target="../media/image108.jpeg"/></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audio" Target="../media/audio1.bin"/><Relationship Id="rId1" Type="http://schemas.openxmlformats.org/officeDocument/2006/relationships/slideLayout" Target="../slideLayouts/slideLayout23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30.xml"/><Relationship Id="rId1" Type="http://schemas.openxmlformats.org/officeDocument/2006/relationships/themeOverride" Target="../theme/themeOverride5.xml"/><Relationship Id="rId4" Type="http://schemas.openxmlformats.org/officeDocument/2006/relationships/image" Target="../media/image125.png"/></Relationships>
</file>

<file path=ppt/slides/_rels/slide1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1.xml"/><Relationship Id="rId1" Type="http://schemas.openxmlformats.org/officeDocument/2006/relationships/slideLayout" Target="../slideLayouts/slideLayout324.xml"/></Relationships>
</file>

<file path=ppt/slides/_rels/slide124.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128.jpg"/><Relationship Id="rId1" Type="http://schemas.openxmlformats.org/officeDocument/2006/relationships/slideLayout" Target="../slideLayouts/slideLayout329.xml"/></Relationships>
</file>

<file path=ppt/slides/_rels/slide125.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129.png"/><Relationship Id="rId1" Type="http://schemas.openxmlformats.org/officeDocument/2006/relationships/slideLayout" Target="../slideLayouts/slideLayout329.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130.jpg"/><Relationship Id="rId4" Type="http://schemas.openxmlformats.org/officeDocument/2006/relationships/hyperlink" Target="https://creativecommons.org/licenses/by-sa/3.0/"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5.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9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4.xml"/><Relationship Id="rId1" Type="http://schemas.openxmlformats.org/officeDocument/2006/relationships/slideLayout" Target="../slideLayouts/slideLayout95.xml"/><Relationship Id="rId5" Type="http://schemas.openxmlformats.org/officeDocument/2006/relationships/image" Target="../media/image134.jpeg"/><Relationship Id="rId4" Type="http://schemas.openxmlformats.org/officeDocument/2006/relationships/image" Target="../media/image13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5.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6.xml"/><Relationship Id="rId1" Type="http://schemas.openxmlformats.org/officeDocument/2006/relationships/slideLayout" Target="../slideLayouts/slideLayout345.xml"/></Relationships>
</file>

<file path=ppt/slides/_rels/slide1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7.xml"/><Relationship Id="rId1" Type="http://schemas.openxmlformats.org/officeDocument/2006/relationships/slideLayout" Target="../slideLayouts/slideLayout352.xml"/></Relationships>
</file>

<file path=ppt/slides/_rels/slide1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95.xml"/></Relationships>
</file>

<file path=ppt/slides/_rels/slide1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2.xml"/><Relationship Id="rId1" Type="http://schemas.openxmlformats.org/officeDocument/2006/relationships/slideLayout" Target="../slideLayouts/slideLayout95.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95.xml"/><Relationship Id="rId5" Type="http://schemas.openxmlformats.org/officeDocument/2006/relationships/image" Target="../media/image141.png"/><Relationship Id="rId4" Type="http://schemas.openxmlformats.org/officeDocument/2006/relationships/image" Target="../media/image140.png"/></Relationships>
</file>

<file path=ppt/slides/_rels/slide1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5.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1.xml"/><Relationship Id="rId1" Type="http://schemas.openxmlformats.org/officeDocument/2006/relationships/themeOverride" Target="../theme/themeOverride6.xml"/><Relationship Id="rId4" Type="http://schemas.openxmlformats.org/officeDocument/2006/relationships/image" Target="../media/image144.png"/></Relationships>
</file>

<file path=ppt/slides/_rels/slide1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8.xml"/><Relationship Id="rId1" Type="http://schemas.openxmlformats.org/officeDocument/2006/relationships/slideLayout" Target="../slideLayouts/slideLayout38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9.xml"/><Relationship Id="rId1" Type="http://schemas.openxmlformats.org/officeDocument/2006/relationships/slideLayout" Target="../slideLayouts/slideLayout39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0.xml"/><Relationship Id="rId1" Type="http://schemas.openxmlformats.org/officeDocument/2006/relationships/slideLayout" Target="../slideLayouts/slideLayout39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1.xml"/><Relationship Id="rId1" Type="http://schemas.openxmlformats.org/officeDocument/2006/relationships/slideLayout" Target="../slideLayouts/slideLayout38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2.xml"/><Relationship Id="rId1" Type="http://schemas.openxmlformats.org/officeDocument/2006/relationships/slideLayout" Target="../slideLayouts/slideLayout38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3.xml"/><Relationship Id="rId1" Type="http://schemas.openxmlformats.org/officeDocument/2006/relationships/slideLayout" Target="../slideLayouts/slideLayout381.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395.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5.xml"/><Relationship Id="rId1" Type="http://schemas.openxmlformats.org/officeDocument/2006/relationships/slideLayout" Target="../slideLayouts/slideLayout38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6.xml"/><Relationship Id="rId1" Type="http://schemas.openxmlformats.org/officeDocument/2006/relationships/slideLayout" Target="../slideLayouts/slideLayout38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7.xml"/><Relationship Id="rId1" Type="http://schemas.openxmlformats.org/officeDocument/2006/relationships/slideLayout" Target="../slideLayouts/slideLayout38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381.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9.xml"/><Relationship Id="rId1" Type="http://schemas.openxmlformats.org/officeDocument/2006/relationships/slideLayout" Target="../slideLayouts/slideLayout38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0.xml"/><Relationship Id="rId1" Type="http://schemas.openxmlformats.org/officeDocument/2006/relationships/slideLayout" Target="../slideLayouts/slideLayout38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38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2.xml"/><Relationship Id="rId1" Type="http://schemas.openxmlformats.org/officeDocument/2006/relationships/slideLayout" Target="../slideLayouts/slideLayout40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3.xml"/><Relationship Id="rId1" Type="http://schemas.openxmlformats.org/officeDocument/2006/relationships/slideLayout" Target="../slideLayouts/slideLayout16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4.xml"/><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6.xml"/><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8.xml"/><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9.xml"/><Relationship Id="rId1" Type="http://schemas.openxmlformats.org/officeDocument/2006/relationships/slideLayout" Target="../slideLayouts/slideLayout184.xml"/></Relationships>
</file>

<file path=ppt/slides/_rels/slide1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0.xml"/><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1.xml"/><Relationship Id="rId1" Type="http://schemas.openxmlformats.org/officeDocument/2006/relationships/slideLayout" Target="../slideLayouts/slideLayout95.xml"/></Relationships>
</file>

<file path=ppt/slides/_rels/slide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2.xml"/><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95.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4.xml"/><Relationship Id="rId1" Type="http://schemas.openxmlformats.org/officeDocument/2006/relationships/slideLayout" Target="../slideLayouts/slideLayout95.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5.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6.xml"/><Relationship Id="rId1" Type="http://schemas.openxmlformats.org/officeDocument/2006/relationships/slideLayout" Target="../slideLayouts/slideLayout95.xml"/></Relationships>
</file>

<file path=ppt/slides/_rels/slide1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7.xml"/><Relationship Id="rId1" Type="http://schemas.openxmlformats.org/officeDocument/2006/relationships/slideLayout" Target="../slideLayouts/slideLayout95.xml"/></Relationships>
</file>

<file path=ppt/slides/_rels/slide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8.xml"/><Relationship Id="rId1" Type="http://schemas.openxmlformats.org/officeDocument/2006/relationships/slideLayout" Target="../slideLayouts/slideLayout9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9.xml"/><Relationship Id="rId1" Type="http://schemas.openxmlformats.org/officeDocument/2006/relationships/slideLayout" Target="../slideLayouts/slideLayout35.xml"/><Relationship Id="rId4" Type="http://schemas.openxmlformats.org/officeDocument/2006/relationships/image" Target="../media/image167.png"/></Relationships>
</file>

<file path=ppt/slides/_rels/slide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8.png"/><Relationship Id="rId1" Type="http://schemas.openxmlformats.org/officeDocument/2006/relationships/slideLayout" Target="../slideLayouts/slideLayout22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0.xml"/><Relationship Id="rId1" Type="http://schemas.openxmlformats.org/officeDocument/2006/relationships/slideLayout" Target="../slideLayouts/slideLayout23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7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5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1.xml"/><Relationship Id="rId1" Type="http://schemas.openxmlformats.org/officeDocument/2006/relationships/slideLayout" Target="../slideLayouts/slideLayout269.xml"/><Relationship Id="rId4" Type="http://schemas.openxmlformats.org/officeDocument/2006/relationships/image" Target="../media/image99.jpeg"/></Relationships>
</file>

<file path=ppt/slides/_rels/slide18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www.ipcnys.org/images/locust.jpg" TargetMode="External"/><Relationship Id="rId1" Type="http://schemas.openxmlformats.org/officeDocument/2006/relationships/slideLayout" Target="../slideLayouts/slideLayout251.xml"/></Relationships>
</file>

<file path=ppt/slides/_rels/slide188.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251.xml"/></Relationships>
</file>

<file path=ppt/slides/_rels/slide189.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25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9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51.xml"/></Relationships>
</file>

<file path=ppt/slides/_rels/slide1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26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2.xml"/><Relationship Id="rId1" Type="http://schemas.openxmlformats.org/officeDocument/2006/relationships/slideLayout" Target="../slideLayouts/slideLayout94.xml"/><Relationship Id="rId4" Type="http://schemas.openxmlformats.org/officeDocument/2006/relationships/image" Target="../media/image1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0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northamptonshirewildlife.co.uk/images/locust.jpg" TargetMode="Externa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15.xml"/><Relationship Id="rId1" Type="http://schemas.openxmlformats.org/officeDocument/2006/relationships/slideLayout" Target="../slideLayouts/slideLayout18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90.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1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6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47.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5.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offroaders.com/album/centralia/images/history/locust.-south.jpg" TargetMode="Externa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hyperlink" Target="http://www.offroaders.com/album/centralia/images/history/locust-north.jp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fjexpeditions.com/desert/florafauna/locust.jpg"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5.xml"/><Relationship Id="rId1" Type="http://schemas.openxmlformats.org/officeDocument/2006/relationships/themeOverride" Target="../theme/themeOverride3.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8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cmis.csiro.au/images/PressReleasePics/SaltLake/locust1.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robotcombat.com/images/locust-black.gif"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hemeOverride" Target="../theme/themeOverride4.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jpeg"/><Relationship Id="rId1" Type="http://schemas.openxmlformats.org/officeDocument/2006/relationships/slideLayout" Target="../slideLayouts/slideLayout288.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richard-seaman.com/Insects/Malaysia/Locust.jpg" TargetMode="Externa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88.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375.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375.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137.xml"/><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3707904" y="-488197"/>
            <a:ext cx="1676400" cy="457200"/>
          </a:xfrm>
        </p:spPr>
        <p:txBody>
          <a:bodyPr/>
          <a:lstStyle/>
          <a:p>
            <a:pPr algn="r" eaLnBrk="1" hangingPunct="1"/>
            <a:r>
              <a:rPr lang="en-US" sz="2400">
                <a:latin typeface="Arial" charset="0"/>
                <a:ea typeface="ＭＳ Ｐゴシック" charset="0"/>
                <a:cs typeface="ＭＳ Ｐゴシック" charset="0"/>
              </a:rPr>
              <a:t>Joel Title</a:t>
            </a:r>
          </a:p>
        </p:txBody>
      </p:sp>
      <p:sp>
        <p:nvSpPr>
          <p:cNvPr id="149507" name="WordArt 4"/>
          <p:cNvSpPr>
            <a:spLocks noChangeArrowheads="1" noChangeShapeType="1" noTextEdit="1"/>
          </p:cNvSpPr>
          <p:nvPr/>
        </p:nvSpPr>
        <p:spPr bwMode="auto">
          <a:xfrm>
            <a:off x="3131840" y="182556"/>
            <a:ext cx="3888432" cy="216632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miter lim="800000"/>
                  <a:headEnd/>
                  <a:tailEnd/>
                </a:ln>
                <a:solidFill>
                  <a:schemeClr val="bg1"/>
                </a:solidFill>
                <a:effectLst>
                  <a:outerShdw blurRad="63500" dist="38099" dir="2700000" algn="ctr" rotWithShape="0">
                    <a:srgbClr val="990000">
                      <a:alpha val="74997"/>
                    </a:srgbClr>
                  </a:outerShdw>
                </a:effectLst>
                <a:latin typeface="Impact"/>
                <a:ea typeface="Impact"/>
                <a:cs typeface="Impact"/>
              </a:rPr>
              <a:t>Joel</a:t>
            </a:r>
          </a:p>
        </p:txBody>
      </p:sp>
      <p:sp>
        <p:nvSpPr>
          <p:cNvPr id="7" name="Rectangle 6">
            <a:extLst>
              <a:ext uri="{FF2B5EF4-FFF2-40B4-BE49-F238E27FC236}">
                <a16:creationId xmlns:a16="http://schemas.microsoft.com/office/drawing/2014/main" id="{8EC35F2D-FA51-885F-1C17-5F7F5A7473B5}"/>
              </a:ext>
            </a:extLst>
          </p:cNvPr>
          <p:cNvSpPr>
            <a:spLocks noChangeArrowheads="1"/>
          </p:cNvSpPr>
          <p:nvPr/>
        </p:nvSpPr>
        <p:spPr bwMode="auto">
          <a:xfrm>
            <a:off x="0" y="6093296"/>
            <a:ext cx="9144000" cy="76007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9255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wheel(1)">
                                      <p:cBhvr>
                                        <p:cTn id="7" dur="20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066800" y="381000"/>
            <a:ext cx="7772400" cy="685800"/>
          </a:xfrm>
        </p:spPr>
        <p:txBody>
          <a:bodyPr/>
          <a:lstStyle/>
          <a:p>
            <a:pPr eaLnBrk="1" hangingPunct="1"/>
            <a:r>
              <a:rPr lang="en-US" sz="2000">
                <a:latin typeface="Arial" charset="0"/>
                <a:ea typeface="ＭＳ Ｐゴシック" charset="0"/>
              </a:rPr>
              <a:t>Outline 4 (Griffith)</a:t>
            </a:r>
          </a:p>
        </p:txBody>
      </p:sp>
      <p:grpSp>
        <p:nvGrpSpPr>
          <p:cNvPr id="176131" name="Group 103"/>
          <p:cNvGrpSpPr>
            <a:grpSpLocks/>
          </p:cNvGrpSpPr>
          <p:nvPr/>
        </p:nvGrpSpPr>
        <p:grpSpPr bwMode="auto">
          <a:xfrm>
            <a:off x="755650" y="381000"/>
            <a:ext cx="8388350" cy="2590800"/>
            <a:chOff x="-5" y="-4"/>
            <a:chExt cx="3723" cy="2023"/>
          </a:xfrm>
        </p:grpSpPr>
        <p:grpSp>
          <p:nvGrpSpPr>
            <p:cNvPr id="176210" name="Group 101"/>
            <p:cNvGrpSpPr>
              <a:grpSpLocks/>
            </p:cNvGrpSpPr>
            <p:nvPr/>
          </p:nvGrpSpPr>
          <p:grpSpPr bwMode="auto">
            <a:xfrm>
              <a:off x="-5" y="0"/>
              <a:ext cx="3719" cy="2015"/>
              <a:chOff x="-5" y="0"/>
              <a:chExt cx="3719" cy="2015"/>
            </a:xfrm>
          </p:grpSpPr>
          <p:grpSp>
            <p:nvGrpSpPr>
              <p:cNvPr id="176212" name="Group 84"/>
              <p:cNvGrpSpPr>
                <a:grpSpLocks/>
              </p:cNvGrpSpPr>
              <p:nvPr/>
            </p:nvGrpSpPr>
            <p:grpSpPr bwMode="auto">
              <a:xfrm>
                <a:off x="0" y="0"/>
                <a:ext cx="3714" cy="403"/>
                <a:chOff x="0" y="0"/>
                <a:chExt cx="3714" cy="403"/>
              </a:xfrm>
            </p:grpSpPr>
            <p:sp>
              <p:nvSpPr>
                <p:cNvPr id="588874" name="Rectangle 74"/>
                <p:cNvSpPr>
                  <a:spLocks noChangeArrowheads="1"/>
                </p:cNvSpPr>
                <p:nvPr/>
              </p:nvSpPr>
              <p:spPr bwMode="auto">
                <a:xfrm>
                  <a:off x="43" y="0"/>
                  <a:ext cx="3628" cy="403"/>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a:lstStyle/>
                <a:p>
                  <a:pPr algn="ctr" eaLnBrk="1" hangingPunct="1">
                    <a:defRPr/>
                  </a:pPr>
                  <a:r>
                    <a:rPr kumimoji="1" lang="en-US" sz="2800" b="1">
                      <a:solidFill>
                        <a:srgbClr val="FFFFFF"/>
                      </a:solidFill>
                      <a:ea typeface="Times New Roman" charset="0"/>
                    </a:rPr>
                    <a:t>Day of the LORD</a:t>
                  </a:r>
                  <a:endParaRPr kumimoji="1" lang="en-US" sz="2800" b="1">
                    <a:solidFill>
                      <a:srgbClr val="FFFFFF"/>
                    </a:solidFill>
                    <a:ea typeface="Arial" charset="0"/>
                    <a:cs typeface="Arial" charset="0"/>
                  </a:endParaRPr>
                </a:p>
              </p:txBody>
            </p:sp>
            <p:sp>
              <p:nvSpPr>
                <p:cNvPr id="176238" name="Rectangle 83"/>
                <p:cNvSpPr>
                  <a:spLocks noChangeArrowheads="1"/>
                </p:cNvSpPr>
                <p:nvPr/>
              </p:nvSpPr>
              <p:spPr bwMode="auto">
                <a:xfrm>
                  <a:off x="0" y="0"/>
                  <a:ext cx="3714"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3" name="Group 86"/>
              <p:cNvGrpSpPr>
                <a:grpSpLocks/>
              </p:cNvGrpSpPr>
              <p:nvPr/>
            </p:nvGrpSpPr>
            <p:grpSpPr bwMode="auto">
              <a:xfrm>
                <a:off x="0" y="403"/>
                <a:ext cx="1905" cy="403"/>
                <a:chOff x="0" y="403"/>
                <a:chExt cx="1905" cy="403"/>
              </a:xfrm>
            </p:grpSpPr>
            <p:sp>
              <p:nvSpPr>
                <p:cNvPr id="176235" name="Rectangle 75"/>
                <p:cNvSpPr>
                  <a:spLocks noChangeArrowheads="1"/>
                </p:cNvSpPr>
                <p:nvPr/>
              </p:nvSpPr>
              <p:spPr bwMode="auto">
                <a:xfrm>
                  <a:off x="43" y="403"/>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altLang="ja-JP" sz="2400" b="1">
                      <a:solidFill>
                        <a:srgbClr val="FFFFFF"/>
                      </a:solidFill>
                      <a:cs typeface="Times New Roman" charset="0"/>
                    </a:rPr>
                    <a:t>"</a:t>
                  </a:r>
                  <a:r>
                    <a:rPr kumimoji="1" lang="en-US" sz="2400" b="1">
                      <a:solidFill>
                        <a:srgbClr val="FFFFFF"/>
                      </a:solidFill>
                      <a:cs typeface="Times New Roman" charset="0"/>
                    </a:rPr>
                    <a:t>Locust</a:t>
                  </a:r>
                  <a:r>
                    <a:rPr kumimoji="1" lang="en-US" altLang="ja-JP" sz="2400" b="1">
                      <a:solidFill>
                        <a:srgbClr val="FFFFFF"/>
                      </a:solidFill>
                      <a:cs typeface="Times New Roman" charset="0"/>
                    </a:rPr>
                    <a:t>"</a:t>
                  </a:r>
                  <a:r>
                    <a:rPr kumimoji="1" lang="en-US" sz="2400" b="1">
                      <a:solidFill>
                        <a:srgbClr val="FFFFFF"/>
                      </a:solidFill>
                      <a:cs typeface="Times New Roman" charset="0"/>
                    </a:rPr>
                    <a:t> Plagues</a:t>
                  </a:r>
                </a:p>
                <a:p>
                  <a:pPr algn="ctr"/>
                  <a:endParaRPr kumimoji="1" lang="en-US" sz="2400" b="1">
                    <a:solidFill>
                      <a:srgbClr val="FFFFFF"/>
                    </a:solidFill>
                    <a:cs typeface="Arial" charset="0"/>
                  </a:endParaRPr>
                </a:p>
              </p:txBody>
            </p:sp>
            <p:sp>
              <p:nvSpPr>
                <p:cNvPr id="176236" name="Rectangle 85"/>
                <p:cNvSpPr>
                  <a:spLocks noChangeArrowheads="1"/>
                </p:cNvSpPr>
                <p:nvPr/>
              </p:nvSpPr>
              <p:spPr bwMode="auto">
                <a:xfrm>
                  <a:off x="0" y="403"/>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4" name="Group 88"/>
              <p:cNvGrpSpPr>
                <a:grpSpLocks/>
              </p:cNvGrpSpPr>
              <p:nvPr/>
            </p:nvGrpSpPr>
            <p:grpSpPr bwMode="auto">
              <a:xfrm>
                <a:off x="1905" y="403"/>
                <a:ext cx="1809" cy="403"/>
                <a:chOff x="1905" y="403"/>
                <a:chExt cx="1809" cy="403"/>
              </a:xfrm>
            </p:grpSpPr>
            <p:sp>
              <p:nvSpPr>
                <p:cNvPr id="176233" name="Rectangle 76"/>
                <p:cNvSpPr>
                  <a:spLocks noChangeArrowheads="1"/>
                </p:cNvSpPr>
                <p:nvPr/>
              </p:nvSpPr>
              <p:spPr bwMode="auto">
                <a:xfrm>
                  <a:off x="1948" y="403"/>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400" b="1">
                      <a:solidFill>
                        <a:srgbClr val="FFFFFF"/>
                      </a:solidFill>
                      <a:cs typeface="Times New Roman" charset="0"/>
                    </a:rPr>
                    <a:t>Blessing</a:t>
                  </a:r>
                </a:p>
                <a:p>
                  <a:pPr algn="ctr"/>
                  <a:endParaRPr kumimoji="1" lang="en-US" sz="2400" b="1">
                    <a:solidFill>
                      <a:srgbClr val="FFFFFF"/>
                    </a:solidFill>
                    <a:cs typeface="Arial" charset="0"/>
                  </a:endParaRPr>
                </a:p>
              </p:txBody>
            </p:sp>
            <p:sp>
              <p:nvSpPr>
                <p:cNvPr id="176234" name="Rectangle 87"/>
                <p:cNvSpPr>
                  <a:spLocks noChangeArrowheads="1"/>
                </p:cNvSpPr>
                <p:nvPr/>
              </p:nvSpPr>
              <p:spPr bwMode="auto">
                <a:xfrm>
                  <a:off x="1905" y="403"/>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5" name="Group 90"/>
              <p:cNvGrpSpPr>
                <a:grpSpLocks/>
              </p:cNvGrpSpPr>
              <p:nvPr/>
            </p:nvGrpSpPr>
            <p:grpSpPr bwMode="auto">
              <a:xfrm>
                <a:off x="0" y="806"/>
                <a:ext cx="1905" cy="403"/>
                <a:chOff x="0" y="806"/>
                <a:chExt cx="1905" cy="403"/>
              </a:xfrm>
            </p:grpSpPr>
            <p:sp>
              <p:nvSpPr>
                <p:cNvPr id="176231" name="Rectangle 77"/>
                <p:cNvSpPr>
                  <a:spLocks noChangeArrowheads="1"/>
                </p:cNvSpPr>
                <p:nvPr/>
              </p:nvSpPr>
              <p:spPr bwMode="auto">
                <a:xfrm>
                  <a:off x="43" y="806"/>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1:1–2:17</a:t>
                  </a:r>
                </a:p>
                <a:p>
                  <a:pPr algn="ctr"/>
                  <a:endParaRPr kumimoji="1" lang="en-US" sz="2000" b="1">
                    <a:solidFill>
                      <a:srgbClr val="FFFFFF"/>
                    </a:solidFill>
                    <a:cs typeface="Arial" charset="0"/>
                  </a:endParaRPr>
                </a:p>
              </p:txBody>
            </p:sp>
            <p:sp>
              <p:nvSpPr>
                <p:cNvPr id="176232" name="Rectangle 89"/>
                <p:cNvSpPr>
                  <a:spLocks noChangeArrowheads="1"/>
                </p:cNvSpPr>
                <p:nvPr/>
              </p:nvSpPr>
              <p:spPr bwMode="auto">
                <a:xfrm>
                  <a:off x="0" y="806"/>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6" name="Group 92"/>
              <p:cNvGrpSpPr>
                <a:grpSpLocks/>
              </p:cNvGrpSpPr>
              <p:nvPr/>
            </p:nvGrpSpPr>
            <p:grpSpPr bwMode="auto">
              <a:xfrm>
                <a:off x="1905" y="806"/>
                <a:ext cx="1809" cy="403"/>
                <a:chOff x="1905" y="806"/>
                <a:chExt cx="1809" cy="403"/>
              </a:xfrm>
            </p:grpSpPr>
            <p:sp>
              <p:nvSpPr>
                <p:cNvPr id="176229" name="Rectangle 78"/>
                <p:cNvSpPr>
                  <a:spLocks noChangeArrowheads="1"/>
                </p:cNvSpPr>
                <p:nvPr/>
              </p:nvSpPr>
              <p:spPr bwMode="auto">
                <a:xfrm>
                  <a:off x="1948" y="806"/>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2:18–3:21</a:t>
                  </a:r>
                </a:p>
                <a:p>
                  <a:pPr algn="ctr"/>
                  <a:endParaRPr kumimoji="1" lang="en-US" sz="2000" b="1">
                    <a:solidFill>
                      <a:srgbClr val="FFFFFF"/>
                    </a:solidFill>
                    <a:cs typeface="Arial" charset="0"/>
                  </a:endParaRPr>
                </a:p>
              </p:txBody>
            </p:sp>
            <p:sp>
              <p:nvSpPr>
                <p:cNvPr id="176230" name="Rectangle 91"/>
                <p:cNvSpPr>
                  <a:spLocks noChangeArrowheads="1"/>
                </p:cNvSpPr>
                <p:nvPr/>
              </p:nvSpPr>
              <p:spPr bwMode="auto">
                <a:xfrm>
                  <a:off x="1905" y="806"/>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7" name="Group 94"/>
              <p:cNvGrpSpPr>
                <a:grpSpLocks/>
              </p:cNvGrpSpPr>
              <p:nvPr/>
            </p:nvGrpSpPr>
            <p:grpSpPr bwMode="auto">
              <a:xfrm>
                <a:off x="0" y="1209"/>
                <a:ext cx="1905" cy="403"/>
                <a:chOff x="0" y="1209"/>
                <a:chExt cx="1905" cy="403"/>
              </a:xfrm>
            </p:grpSpPr>
            <p:sp>
              <p:nvSpPr>
                <p:cNvPr id="176227" name="Rectangle 79"/>
                <p:cNvSpPr>
                  <a:spLocks noChangeArrowheads="1"/>
                </p:cNvSpPr>
                <p:nvPr/>
              </p:nvSpPr>
              <p:spPr bwMode="auto">
                <a:xfrm>
                  <a:off x="43" y="1209"/>
                  <a:ext cx="18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Zion</a:t>
                  </a:r>
                  <a:r>
                    <a:rPr kumimoji="1" lang="fr-FR" altLang="ja-JP" sz="2000" b="1">
                      <a:solidFill>
                        <a:srgbClr val="FFFFFF"/>
                      </a:solidFill>
                      <a:cs typeface="Times New Roman" charset="0"/>
                    </a:rPr>
                    <a:t>'</a:t>
                  </a:r>
                  <a:r>
                    <a:rPr kumimoji="1" lang="en-US" sz="2000" b="1">
                      <a:solidFill>
                        <a:srgbClr val="FFFFFF"/>
                      </a:solidFill>
                      <a:cs typeface="Times New Roman" charset="0"/>
                    </a:rPr>
                    <a:t>s Discipline</a:t>
                  </a:r>
                </a:p>
                <a:p>
                  <a:pPr algn="ctr"/>
                  <a:endParaRPr kumimoji="1" lang="en-US" sz="2000" b="1">
                    <a:solidFill>
                      <a:srgbClr val="FFFFFF"/>
                    </a:solidFill>
                    <a:cs typeface="Arial" charset="0"/>
                  </a:endParaRPr>
                </a:p>
              </p:txBody>
            </p:sp>
            <p:sp>
              <p:nvSpPr>
                <p:cNvPr id="176228" name="Rectangle 93"/>
                <p:cNvSpPr>
                  <a:spLocks noChangeArrowheads="1"/>
                </p:cNvSpPr>
                <p:nvPr/>
              </p:nvSpPr>
              <p:spPr bwMode="auto">
                <a:xfrm>
                  <a:off x="0" y="1209"/>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8" name="Group 96"/>
              <p:cNvGrpSpPr>
                <a:grpSpLocks/>
              </p:cNvGrpSpPr>
              <p:nvPr/>
            </p:nvGrpSpPr>
            <p:grpSpPr bwMode="auto">
              <a:xfrm>
                <a:off x="1905" y="1209"/>
                <a:ext cx="1809" cy="403"/>
                <a:chOff x="1905" y="1209"/>
                <a:chExt cx="1809" cy="403"/>
              </a:xfrm>
            </p:grpSpPr>
            <p:sp>
              <p:nvSpPr>
                <p:cNvPr id="176225" name="Rectangle 80"/>
                <p:cNvSpPr>
                  <a:spLocks noChangeArrowheads="1"/>
                </p:cNvSpPr>
                <p:nvPr/>
              </p:nvSpPr>
              <p:spPr bwMode="auto">
                <a:xfrm>
                  <a:off x="1948" y="1209"/>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Zion</a:t>
                  </a:r>
                  <a:r>
                    <a:rPr kumimoji="1" lang="fr-FR" altLang="ja-JP" sz="2000" b="1">
                      <a:solidFill>
                        <a:srgbClr val="FFFFFF"/>
                      </a:solidFill>
                      <a:cs typeface="Times New Roman" charset="0"/>
                    </a:rPr>
                    <a:t>'</a:t>
                  </a:r>
                  <a:r>
                    <a:rPr kumimoji="1" lang="en-US" sz="2000" b="1">
                      <a:solidFill>
                        <a:srgbClr val="FFFFFF"/>
                      </a:solidFill>
                      <a:cs typeface="Times New Roman" charset="0"/>
                    </a:rPr>
                    <a:t>s Deliverance</a:t>
                  </a:r>
                </a:p>
                <a:p>
                  <a:pPr algn="ctr"/>
                  <a:endParaRPr kumimoji="1" lang="en-US" sz="2000" b="1">
                    <a:solidFill>
                      <a:srgbClr val="FFFFFF"/>
                    </a:solidFill>
                    <a:cs typeface="Arial" charset="0"/>
                  </a:endParaRPr>
                </a:p>
              </p:txBody>
            </p:sp>
            <p:sp>
              <p:nvSpPr>
                <p:cNvPr id="176226" name="Rectangle 95"/>
                <p:cNvSpPr>
                  <a:spLocks noChangeArrowheads="1"/>
                </p:cNvSpPr>
                <p:nvPr/>
              </p:nvSpPr>
              <p:spPr bwMode="auto">
                <a:xfrm>
                  <a:off x="1905" y="1209"/>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19" name="Group 98"/>
              <p:cNvGrpSpPr>
                <a:grpSpLocks/>
              </p:cNvGrpSpPr>
              <p:nvPr/>
            </p:nvGrpSpPr>
            <p:grpSpPr bwMode="auto">
              <a:xfrm>
                <a:off x="-5" y="1612"/>
                <a:ext cx="1918" cy="403"/>
                <a:chOff x="-5" y="1612"/>
                <a:chExt cx="1918" cy="403"/>
              </a:xfrm>
            </p:grpSpPr>
            <p:sp>
              <p:nvSpPr>
                <p:cNvPr id="176223" name="Rectangle 81"/>
                <p:cNvSpPr>
                  <a:spLocks noChangeArrowheads="1"/>
                </p:cNvSpPr>
                <p:nvPr/>
              </p:nvSpPr>
              <p:spPr bwMode="auto">
                <a:xfrm>
                  <a:off x="-5" y="1612"/>
                  <a:ext cx="191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The L</a:t>
                  </a:r>
                  <a:r>
                    <a:rPr kumimoji="1" lang="en-US" b="1">
                      <a:solidFill>
                        <a:srgbClr val="FFFFFF"/>
                      </a:solidFill>
                      <a:cs typeface="Times New Roman" charset="0"/>
                    </a:rPr>
                    <a:t>ORD</a:t>
                  </a:r>
                  <a:r>
                    <a:rPr kumimoji="1" lang="en-US" sz="2000" b="1">
                      <a:solidFill>
                        <a:srgbClr val="FFFFFF"/>
                      </a:solidFill>
                      <a:cs typeface="Times New Roman" charset="0"/>
                    </a:rPr>
                    <a:t> fights </a:t>
                  </a:r>
                  <a:r>
                    <a:rPr kumimoji="1" lang="en-US" sz="2000" b="1" i="1">
                      <a:solidFill>
                        <a:srgbClr val="FFFFFF"/>
                      </a:solidFill>
                      <a:cs typeface="Times New Roman" charset="0"/>
                    </a:rPr>
                    <a:t>against</a:t>
                  </a:r>
                  <a:r>
                    <a:rPr kumimoji="1" lang="en-US" sz="2000" b="1">
                      <a:solidFill>
                        <a:srgbClr val="FFFFFF"/>
                      </a:solidFill>
                      <a:cs typeface="Times New Roman" charset="0"/>
                    </a:rPr>
                    <a:t> Israel</a:t>
                  </a:r>
                </a:p>
                <a:p>
                  <a:pPr algn="ctr"/>
                  <a:endParaRPr kumimoji="1" lang="en-US" sz="2000" b="1">
                    <a:solidFill>
                      <a:srgbClr val="FFFFFF"/>
                    </a:solidFill>
                    <a:cs typeface="Arial" charset="0"/>
                  </a:endParaRPr>
                </a:p>
              </p:txBody>
            </p:sp>
            <p:sp>
              <p:nvSpPr>
                <p:cNvPr id="176224" name="Rectangle 97"/>
                <p:cNvSpPr>
                  <a:spLocks noChangeArrowheads="1"/>
                </p:cNvSpPr>
                <p:nvPr/>
              </p:nvSpPr>
              <p:spPr bwMode="auto">
                <a:xfrm>
                  <a:off x="0" y="1612"/>
                  <a:ext cx="1905"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220" name="Group 100"/>
              <p:cNvGrpSpPr>
                <a:grpSpLocks/>
              </p:cNvGrpSpPr>
              <p:nvPr/>
            </p:nvGrpSpPr>
            <p:grpSpPr bwMode="auto">
              <a:xfrm>
                <a:off x="1905" y="1612"/>
                <a:ext cx="1809" cy="403"/>
                <a:chOff x="1905" y="1612"/>
                <a:chExt cx="1809" cy="403"/>
              </a:xfrm>
            </p:grpSpPr>
            <p:sp>
              <p:nvSpPr>
                <p:cNvPr id="176221" name="Rectangle 82"/>
                <p:cNvSpPr>
                  <a:spLocks noChangeArrowheads="1"/>
                </p:cNvSpPr>
                <p:nvPr/>
              </p:nvSpPr>
              <p:spPr bwMode="auto">
                <a:xfrm>
                  <a:off x="1948" y="1612"/>
                  <a:ext cx="172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The L</a:t>
                  </a:r>
                  <a:r>
                    <a:rPr kumimoji="1" lang="en-US" b="1">
                      <a:solidFill>
                        <a:srgbClr val="FFFFFF"/>
                      </a:solidFill>
                      <a:cs typeface="Times New Roman" charset="0"/>
                    </a:rPr>
                    <a:t>ORD</a:t>
                  </a:r>
                  <a:r>
                    <a:rPr kumimoji="1" lang="en-US" sz="2000" b="1">
                      <a:solidFill>
                        <a:srgbClr val="FFFFFF"/>
                      </a:solidFill>
                      <a:cs typeface="Times New Roman" charset="0"/>
                    </a:rPr>
                    <a:t> fights </a:t>
                  </a:r>
                  <a:r>
                    <a:rPr kumimoji="1" lang="en-US" sz="2000" b="1" i="1">
                      <a:solidFill>
                        <a:srgbClr val="FFFFFF"/>
                      </a:solidFill>
                      <a:cs typeface="Times New Roman" charset="0"/>
                    </a:rPr>
                    <a:t>for</a:t>
                  </a:r>
                  <a:r>
                    <a:rPr kumimoji="1" lang="en-US" sz="2000" b="1">
                      <a:solidFill>
                        <a:srgbClr val="FFFFFF"/>
                      </a:solidFill>
                      <a:cs typeface="Times New Roman" charset="0"/>
                    </a:rPr>
                    <a:t> Israel</a:t>
                  </a:r>
                </a:p>
                <a:p>
                  <a:pPr algn="ctr"/>
                  <a:endParaRPr kumimoji="1" lang="en-US" sz="2000" b="1">
                    <a:solidFill>
                      <a:srgbClr val="FFFFFF"/>
                    </a:solidFill>
                    <a:cs typeface="Arial" charset="0"/>
                  </a:endParaRPr>
                </a:p>
              </p:txBody>
            </p:sp>
            <p:sp>
              <p:nvSpPr>
                <p:cNvPr id="176222" name="Rectangle 99"/>
                <p:cNvSpPr>
                  <a:spLocks noChangeArrowheads="1"/>
                </p:cNvSpPr>
                <p:nvPr/>
              </p:nvSpPr>
              <p:spPr bwMode="auto">
                <a:xfrm>
                  <a:off x="1905" y="1612"/>
                  <a:ext cx="180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211" name="Rectangle 102"/>
            <p:cNvSpPr>
              <a:spLocks noChangeArrowheads="1"/>
            </p:cNvSpPr>
            <p:nvPr/>
          </p:nvSpPr>
          <p:spPr bwMode="auto">
            <a:xfrm>
              <a:off x="-4" y="-4"/>
              <a:ext cx="3722" cy="2023"/>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3" name="Group 121"/>
          <p:cNvGrpSpPr>
            <a:grpSpLocks/>
          </p:cNvGrpSpPr>
          <p:nvPr/>
        </p:nvGrpSpPr>
        <p:grpSpPr bwMode="auto">
          <a:xfrm>
            <a:off x="755650" y="2971800"/>
            <a:ext cx="8388350" cy="1760538"/>
            <a:chOff x="-5" y="-4"/>
            <a:chExt cx="3981" cy="875"/>
          </a:xfrm>
        </p:grpSpPr>
        <p:grpSp>
          <p:nvGrpSpPr>
            <p:cNvPr id="176193" name="Group 119"/>
            <p:cNvGrpSpPr>
              <a:grpSpLocks/>
            </p:cNvGrpSpPr>
            <p:nvPr/>
          </p:nvGrpSpPr>
          <p:grpSpPr bwMode="auto">
            <a:xfrm>
              <a:off x="-5" y="0"/>
              <a:ext cx="3977" cy="871"/>
              <a:chOff x="-5" y="0"/>
              <a:chExt cx="3977" cy="871"/>
            </a:xfrm>
          </p:grpSpPr>
          <p:grpSp>
            <p:nvGrpSpPr>
              <p:cNvPr id="176195" name="Group 110"/>
              <p:cNvGrpSpPr>
                <a:grpSpLocks/>
              </p:cNvGrpSpPr>
              <p:nvPr/>
            </p:nvGrpSpPr>
            <p:grpSpPr bwMode="auto">
              <a:xfrm>
                <a:off x="-5" y="0"/>
                <a:ext cx="410" cy="863"/>
                <a:chOff x="-5" y="0"/>
                <a:chExt cx="410" cy="863"/>
              </a:xfrm>
            </p:grpSpPr>
            <p:sp>
              <p:nvSpPr>
                <p:cNvPr id="176208" name="Rectangle 104"/>
                <p:cNvSpPr>
                  <a:spLocks noChangeArrowheads="1"/>
                </p:cNvSpPr>
                <p:nvPr/>
              </p:nvSpPr>
              <p:spPr bwMode="auto">
                <a:xfrm>
                  <a:off x="-5" y="0"/>
                  <a:ext cx="3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Intro</a:t>
                  </a:r>
                </a:p>
                <a:p>
                  <a:pPr algn="ctr"/>
                  <a:r>
                    <a:rPr kumimoji="1" lang="en-US" sz="2000" b="1">
                      <a:solidFill>
                        <a:srgbClr val="FFFFFF"/>
                      </a:solidFill>
                      <a:cs typeface="Times New Roman" charset="0"/>
                    </a:rPr>
                    <a:t>1:1-3</a:t>
                  </a:r>
                </a:p>
                <a:p>
                  <a:pPr algn="ctr"/>
                  <a:r>
                    <a:rPr kumimoji="1" lang="en-US" sz="2000" b="1">
                      <a:solidFill>
                        <a:srgbClr val="FFFFFF"/>
                      </a:solidFill>
                      <a:cs typeface="Times New Roman" charset="0"/>
                    </a:rPr>
                    <a:t> </a:t>
                  </a:r>
                </a:p>
                <a:p>
                  <a:pPr algn="ctr"/>
                  <a:r>
                    <a:rPr kumimoji="1" lang="en-US" sz="2000" b="1">
                      <a:solidFill>
                        <a:srgbClr val="FFFFFF"/>
                      </a:solidFill>
                      <a:cs typeface="Times New Roman" charset="0"/>
                    </a:rPr>
                    <a:t> </a:t>
                  </a:r>
                </a:p>
                <a:p>
                  <a:pPr algn="ctr"/>
                  <a:endParaRPr kumimoji="1" lang="en-US" sz="2000" b="1">
                    <a:solidFill>
                      <a:srgbClr val="FFFFFF"/>
                    </a:solidFill>
                    <a:cs typeface="Arial" charset="0"/>
                  </a:endParaRPr>
                </a:p>
              </p:txBody>
            </p:sp>
            <p:sp>
              <p:nvSpPr>
                <p:cNvPr id="176209" name="Rectangle 109"/>
                <p:cNvSpPr>
                  <a:spLocks noChangeArrowheads="1"/>
                </p:cNvSpPr>
                <p:nvPr/>
              </p:nvSpPr>
              <p:spPr bwMode="auto">
                <a:xfrm>
                  <a:off x="0" y="0"/>
                  <a:ext cx="40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6" name="Group 112"/>
              <p:cNvGrpSpPr>
                <a:grpSpLocks/>
              </p:cNvGrpSpPr>
              <p:nvPr/>
            </p:nvGrpSpPr>
            <p:grpSpPr bwMode="auto">
              <a:xfrm>
                <a:off x="405" y="0"/>
                <a:ext cx="615" cy="871"/>
                <a:chOff x="405" y="0"/>
                <a:chExt cx="615" cy="871"/>
              </a:xfrm>
            </p:grpSpPr>
            <p:sp>
              <p:nvSpPr>
                <p:cNvPr id="176206" name="Rectangle 105"/>
                <p:cNvSpPr>
                  <a:spLocks noChangeArrowheads="1"/>
                </p:cNvSpPr>
                <p:nvPr/>
              </p:nvSpPr>
              <p:spPr bwMode="auto">
                <a:xfrm>
                  <a:off x="405" y="8"/>
                  <a:ext cx="60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Repent from literal locusts</a:t>
                  </a:r>
                </a:p>
                <a:p>
                  <a:pPr algn="ctr"/>
                  <a:r>
                    <a:rPr kumimoji="1" lang="en-US" sz="2000" b="1">
                      <a:solidFill>
                        <a:srgbClr val="FFFFFF"/>
                      </a:solidFill>
                      <a:cs typeface="Times New Roman" charset="0"/>
                    </a:rPr>
                    <a:t>1:4-20</a:t>
                  </a:r>
                </a:p>
                <a:p>
                  <a:pPr algn="ctr"/>
                  <a:r>
                    <a:rPr kumimoji="1" lang="en-US" sz="2000" b="1">
                      <a:solidFill>
                        <a:srgbClr val="FFFFFF"/>
                      </a:solidFill>
                      <a:cs typeface="Times New Roman" charset="0"/>
                    </a:rPr>
                    <a:t> </a:t>
                  </a:r>
                </a:p>
                <a:p>
                  <a:pPr algn="ctr"/>
                  <a:endParaRPr kumimoji="1" lang="en-US" sz="2000" b="1">
                    <a:solidFill>
                      <a:srgbClr val="FFFFFF"/>
                    </a:solidFill>
                    <a:cs typeface="Arial" charset="0"/>
                  </a:endParaRPr>
                </a:p>
              </p:txBody>
            </p:sp>
            <p:sp>
              <p:nvSpPr>
                <p:cNvPr id="176207" name="Rectangle 111"/>
                <p:cNvSpPr>
                  <a:spLocks noChangeArrowheads="1"/>
                </p:cNvSpPr>
                <p:nvPr/>
              </p:nvSpPr>
              <p:spPr bwMode="auto">
                <a:xfrm>
                  <a:off x="405" y="0"/>
                  <a:ext cx="615"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7" name="Group 114"/>
              <p:cNvGrpSpPr>
                <a:grpSpLocks/>
              </p:cNvGrpSpPr>
              <p:nvPr/>
            </p:nvGrpSpPr>
            <p:grpSpPr bwMode="auto">
              <a:xfrm>
                <a:off x="1020" y="0"/>
                <a:ext cx="1056" cy="863"/>
                <a:chOff x="1020" y="0"/>
                <a:chExt cx="1056" cy="863"/>
              </a:xfrm>
            </p:grpSpPr>
            <p:sp>
              <p:nvSpPr>
                <p:cNvPr id="176204" name="Rectangle 106"/>
                <p:cNvSpPr>
                  <a:spLocks noChangeArrowheads="1"/>
                </p:cNvSpPr>
                <p:nvPr/>
              </p:nvSpPr>
              <p:spPr bwMode="auto">
                <a:xfrm>
                  <a:off x="1020" y="0"/>
                  <a:ext cx="101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Repent from Babylonian/ Armageddon </a:t>
                  </a:r>
                  <a:r>
                    <a:rPr kumimoji="1" lang="en-US" altLang="ja-JP" sz="2000" b="1">
                      <a:solidFill>
                        <a:srgbClr val="FFFFFF"/>
                      </a:solidFill>
                      <a:cs typeface="Times New Roman" charset="0"/>
                    </a:rPr>
                    <a:t>"</a:t>
                  </a:r>
                  <a:r>
                    <a:rPr kumimoji="1" lang="en-US" sz="2000" b="1">
                      <a:solidFill>
                        <a:srgbClr val="FFFFFF"/>
                      </a:solidFill>
                      <a:cs typeface="Times New Roman" charset="0"/>
                    </a:rPr>
                    <a:t>locusts</a:t>
                  </a:r>
                  <a:r>
                    <a:rPr kumimoji="1" lang="en-US" altLang="ja-JP" sz="2000" b="1">
                      <a:solidFill>
                        <a:srgbClr val="FFFFFF"/>
                      </a:solidFill>
                      <a:cs typeface="Times New Roman" charset="0"/>
                    </a:rPr>
                    <a:t>"</a:t>
                  </a:r>
                  <a:endParaRPr kumimoji="1" lang="en-US" sz="2000" b="1">
                    <a:solidFill>
                      <a:srgbClr val="FFFFFF"/>
                    </a:solidFill>
                    <a:cs typeface="Times New Roman" charset="0"/>
                  </a:endParaRPr>
                </a:p>
                <a:p>
                  <a:pPr algn="ctr"/>
                  <a:r>
                    <a:rPr kumimoji="1" lang="en-US" sz="2000" b="1">
                      <a:solidFill>
                        <a:srgbClr val="FFFFFF"/>
                      </a:solidFill>
                      <a:cs typeface="Times New Roman" charset="0"/>
                    </a:rPr>
                    <a:t>2:1-17</a:t>
                  </a:r>
                  <a:endParaRPr kumimoji="1" lang="en-US" sz="2000" b="1">
                    <a:solidFill>
                      <a:srgbClr val="FFFFFF"/>
                    </a:solidFill>
                    <a:cs typeface="Arial" charset="0"/>
                  </a:endParaRPr>
                </a:p>
              </p:txBody>
            </p:sp>
            <p:sp>
              <p:nvSpPr>
                <p:cNvPr id="176205" name="Rectangle 113"/>
                <p:cNvSpPr>
                  <a:spLocks noChangeArrowheads="1"/>
                </p:cNvSpPr>
                <p:nvPr/>
              </p:nvSpPr>
              <p:spPr bwMode="auto">
                <a:xfrm>
                  <a:off x="1020" y="0"/>
                  <a:ext cx="105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8" name="Group 116"/>
              <p:cNvGrpSpPr>
                <a:grpSpLocks/>
              </p:cNvGrpSpPr>
              <p:nvPr/>
            </p:nvGrpSpPr>
            <p:grpSpPr bwMode="auto">
              <a:xfrm>
                <a:off x="2076" y="0"/>
                <a:ext cx="948" cy="863"/>
                <a:chOff x="2076" y="0"/>
                <a:chExt cx="948" cy="863"/>
              </a:xfrm>
            </p:grpSpPr>
            <p:sp>
              <p:nvSpPr>
                <p:cNvPr id="176202" name="Rectangle 107"/>
                <p:cNvSpPr>
                  <a:spLocks noChangeArrowheads="1"/>
                </p:cNvSpPr>
                <p:nvPr/>
              </p:nvSpPr>
              <p:spPr bwMode="auto">
                <a:xfrm>
                  <a:off x="2119" y="0"/>
                  <a:ext cx="86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Forgiveness after repentance</a:t>
                  </a:r>
                </a:p>
                <a:p>
                  <a:pPr algn="ctr"/>
                  <a:r>
                    <a:rPr kumimoji="1" lang="en-US" sz="2000" b="1">
                      <a:solidFill>
                        <a:srgbClr val="FFFFFF"/>
                      </a:solidFill>
                      <a:cs typeface="Times New Roman" charset="0"/>
                    </a:rPr>
                    <a:t>2:18-27</a:t>
                  </a:r>
                </a:p>
                <a:p>
                  <a:pPr algn="ctr"/>
                  <a:endParaRPr kumimoji="1" lang="en-US" sz="2000" b="1">
                    <a:solidFill>
                      <a:srgbClr val="FFFFFF"/>
                    </a:solidFill>
                    <a:cs typeface="Arial" charset="0"/>
                  </a:endParaRPr>
                </a:p>
              </p:txBody>
            </p:sp>
            <p:sp>
              <p:nvSpPr>
                <p:cNvPr id="176203" name="Rectangle 115"/>
                <p:cNvSpPr>
                  <a:spLocks noChangeArrowheads="1"/>
                </p:cNvSpPr>
                <p:nvPr/>
              </p:nvSpPr>
              <p:spPr bwMode="auto">
                <a:xfrm>
                  <a:off x="2076" y="0"/>
                  <a:ext cx="94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99" name="Group 118"/>
              <p:cNvGrpSpPr>
                <a:grpSpLocks/>
              </p:cNvGrpSpPr>
              <p:nvPr/>
            </p:nvGrpSpPr>
            <p:grpSpPr bwMode="auto">
              <a:xfrm>
                <a:off x="3024" y="0"/>
                <a:ext cx="948" cy="863"/>
                <a:chOff x="3024" y="0"/>
                <a:chExt cx="948" cy="863"/>
              </a:xfrm>
            </p:grpSpPr>
            <p:sp>
              <p:nvSpPr>
                <p:cNvPr id="176200" name="Rectangle 108"/>
                <p:cNvSpPr>
                  <a:spLocks noChangeArrowheads="1"/>
                </p:cNvSpPr>
                <p:nvPr/>
              </p:nvSpPr>
              <p:spPr bwMode="auto">
                <a:xfrm>
                  <a:off x="3067" y="0"/>
                  <a:ext cx="86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Spiritual awakening </a:t>
                  </a:r>
                </a:p>
                <a:p>
                  <a:pPr algn="ctr"/>
                  <a:r>
                    <a:rPr kumimoji="1" lang="en-US" sz="2000" b="1">
                      <a:solidFill>
                        <a:srgbClr val="FFFFFF"/>
                      </a:solidFill>
                      <a:cs typeface="Times New Roman" charset="0"/>
                    </a:rPr>
                    <a:t>2:28–3:21</a:t>
                  </a:r>
                </a:p>
                <a:p>
                  <a:pPr algn="ctr"/>
                  <a:endParaRPr kumimoji="1" lang="en-US" sz="2000" b="1">
                    <a:solidFill>
                      <a:srgbClr val="FFFFFF"/>
                    </a:solidFill>
                    <a:cs typeface="Arial" charset="0"/>
                  </a:endParaRPr>
                </a:p>
              </p:txBody>
            </p:sp>
            <p:sp>
              <p:nvSpPr>
                <p:cNvPr id="176201" name="Rectangle 117"/>
                <p:cNvSpPr>
                  <a:spLocks noChangeArrowheads="1"/>
                </p:cNvSpPr>
                <p:nvPr/>
              </p:nvSpPr>
              <p:spPr bwMode="auto">
                <a:xfrm>
                  <a:off x="3024" y="0"/>
                  <a:ext cx="948"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194" name="Rectangle 120"/>
            <p:cNvSpPr>
              <a:spLocks noChangeArrowheads="1"/>
            </p:cNvSpPr>
            <p:nvPr/>
          </p:nvSpPr>
          <p:spPr bwMode="auto">
            <a:xfrm>
              <a:off x="-4" y="-4"/>
              <a:ext cx="3980" cy="871"/>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20" name="Group 149"/>
          <p:cNvGrpSpPr>
            <a:grpSpLocks/>
          </p:cNvGrpSpPr>
          <p:nvPr/>
        </p:nvGrpSpPr>
        <p:grpSpPr bwMode="auto">
          <a:xfrm>
            <a:off x="762000" y="4724400"/>
            <a:ext cx="8382000" cy="1801813"/>
            <a:chOff x="-4" y="-4"/>
            <a:chExt cx="4154" cy="2073"/>
          </a:xfrm>
        </p:grpSpPr>
        <p:grpSp>
          <p:nvGrpSpPr>
            <p:cNvPr id="176168" name="Group 147"/>
            <p:cNvGrpSpPr>
              <a:grpSpLocks/>
            </p:cNvGrpSpPr>
            <p:nvPr/>
          </p:nvGrpSpPr>
          <p:grpSpPr bwMode="auto">
            <a:xfrm>
              <a:off x="0" y="0"/>
              <a:ext cx="4146" cy="2069"/>
              <a:chOff x="0" y="0"/>
              <a:chExt cx="4146" cy="2069"/>
            </a:xfrm>
          </p:grpSpPr>
          <p:grpSp>
            <p:nvGrpSpPr>
              <p:cNvPr id="176170" name="Group 134"/>
              <p:cNvGrpSpPr>
                <a:grpSpLocks/>
              </p:cNvGrpSpPr>
              <p:nvPr/>
            </p:nvGrpSpPr>
            <p:grpSpPr bwMode="auto">
              <a:xfrm>
                <a:off x="0" y="0"/>
                <a:ext cx="1818" cy="800"/>
                <a:chOff x="0" y="0"/>
                <a:chExt cx="1818" cy="800"/>
              </a:xfrm>
            </p:grpSpPr>
            <p:sp>
              <p:nvSpPr>
                <p:cNvPr id="176191" name="Rectangle 124"/>
                <p:cNvSpPr>
                  <a:spLocks noChangeArrowheads="1"/>
                </p:cNvSpPr>
                <p:nvPr/>
              </p:nvSpPr>
              <p:spPr bwMode="auto">
                <a:xfrm>
                  <a:off x="43" y="0"/>
                  <a:ext cx="173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Lamentation</a:t>
                  </a:r>
                </a:p>
                <a:p>
                  <a:pPr algn="ctr"/>
                  <a:r>
                    <a:rPr kumimoji="1" lang="en-US" sz="2000" b="1">
                      <a:solidFill>
                        <a:srgbClr val="FFFFFF"/>
                      </a:solidFill>
                      <a:cs typeface="Times New Roman" charset="0"/>
                    </a:rPr>
                    <a:t>1:1–2:17</a:t>
                  </a:r>
                  <a:endParaRPr kumimoji="1" lang="en-US" sz="2000" b="1">
                    <a:solidFill>
                      <a:srgbClr val="FFFFFF"/>
                    </a:solidFill>
                    <a:cs typeface="Arial" charset="0"/>
                  </a:endParaRPr>
                </a:p>
              </p:txBody>
            </p:sp>
            <p:sp>
              <p:nvSpPr>
                <p:cNvPr id="176192" name="Rectangle 133"/>
                <p:cNvSpPr>
                  <a:spLocks noChangeArrowheads="1"/>
                </p:cNvSpPr>
                <p:nvPr/>
              </p:nvSpPr>
              <p:spPr bwMode="auto">
                <a:xfrm>
                  <a:off x="0" y="0"/>
                  <a:ext cx="1818"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1" name="Group 136"/>
              <p:cNvGrpSpPr>
                <a:grpSpLocks/>
              </p:cNvGrpSpPr>
              <p:nvPr/>
            </p:nvGrpSpPr>
            <p:grpSpPr bwMode="auto">
              <a:xfrm>
                <a:off x="1818" y="0"/>
                <a:ext cx="1501" cy="800"/>
                <a:chOff x="1818" y="0"/>
                <a:chExt cx="1501" cy="800"/>
              </a:xfrm>
            </p:grpSpPr>
            <p:sp>
              <p:nvSpPr>
                <p:cNvPr id="176189" name="Rectangle 125"/>
                <p:cNvSpPr>
                  <a:spLocks noChangeArrowheads="1"/>
                </p:cNvSpPr>
                <p:nvPr/>
              </p:nvSpPr>
              <p:spPr bwMode="auto">
                <a:xfrm>
                  <a:off x="2113" y="0"/>
                  <a:ext cx="1206"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Salvation</a:t>
                  </a:r>
                </a:p>
                <a:p>
                  <a:pPr algn="ctr"/>
                  <a:r>
                    <a:rPr kumimoji="1" lang="en-US" sz="2000" b="1">
                      <a:solidFill>
                        <a:srgbClr val="FFFFFF"/>
                      </a:solidFill>
                      <a:cs typeface="Times New Roman" charset="0"/>
                    </a:rPr>
                    <a:t>2:18-32</a:t>
                  </a:r>
                  <a:endParaRPr kumimoji="1" lang="en-US" sz="2000" b="1">
                    <a:solidFill>
                      <a:srgbClr val="FFFFFF"/>
                    </a:solidFill>
                    <a:cs typeface="Arial" charset="0"/>
                  </a:endParaRPr>
                </a:p>
              </p:txBody>
            </p:sp>
            <p:sp>
              <p:nvSpPr>
                <p:cNvPr id="176190" name="Rectangle 135"/>
                <p:cNvSpPr>
                  <a:spLocks noChangeArrowheads="1"/>
                </p:cNvSpPr>
                <p:nvPr/>
              </p:nvSpPr>
              <p:spPr bwMode="auto">
                <a:xfrm>
                  <a:off x="1818" y="0"/>
                  <a:ext cx="129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2" name="Group 138"/>
              <p:cNvGrpSpPr>
                <a:grpSpLocks/>
              </p:cNvGrpSpPr>
              <p:nvPr/>
            </p:nvGrpSpPr>
            <p:grpSpPr bwMode="auto">
              <a:xfrm>
                <a:off x="3110" y="0"/>
                <a:ext cx="1002" cy="1190"/>
                <a:chOff x="3110" y="0"/>
                <a:chExt cx="1002" cy="1190"/>
              </a:xfrm>
            </p:grpSpPr>
            <p:grpSp>
              <p:nvGrpSpPr>
                <p:cNvPr id="176185" name="Group 128"/>
                <p:cNvGrpSpPr>
                  <a:grpSpLocks/>
                </p:cNvGrpSpPr>
                <p:nvPr/>
              </p:nvGrpSpPr>
              <p:grpSpPr bwMode="auto">
                <a:xfrm>
                  <a:off x="3153" y="0"/>
                  <a:ext cx="959" cy="1190"/>
                  <a:chOff x="0" y="236"/>
                  <a:chExt cx="959" cy="1190"/>
                </a:xfrm>
              </p:grpSpPr>
              <p:sp>
                <p:nvSpPr>
                  <p:cNvPr id="176187" name="Rectangle 126"/>
                  <p:cNvSpPr>
                    <a:spLocks noChangeArrowheads="1"/>
                  </p:cNvSpPr>
                  <p:nvPr/>
                </p:nvSpPr>
                <p:spPr bwMode="auto">
                  <a:xfrm>
                    <a:off x="0" y="1036"/>
                    <a:ext cx="75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600">
                      <a:solidFill>
                        <a:srgbClr val="000000"/>
                      </a:solidFill>
                      <a:cs typeface="Arial" charset="0"/>
                    </a:endParaRPr>
                  </a:p>
                </p:txBody>
              </p:sp>
              <p:sp>
                <p:nvSpPr>
                  <p:cNvPr id="176188" name="Rectangle 127"/>
                  <p:cNvSpPr>
                    <a:spLocks noChangeArrowheads="1"/>
                  </p:cNvSpPr>
                  <p:nvPr/>
                </p:nvSpPr>
                <p:spPr bwMode="auto">
                  <a:xfrm>
                    <a:off x="201" y="236"/>
                    <a:ext cx="758" cy="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kumimoji="1" lang="en-US" sz="2000" b="1">
                        <a:solidFill>
                          <a:srgbClr val="FFFFFF"/>
                        </a:solidFill>
                        <a:cs typeface="Arial" charset="0"/>
                      </a:rPr>
                      <a:t>Judgment</a:t>
                    </a:r>
                  </a:p>
                  <a:p>
                    <a:pPr algn="ctr"/>
                    <a:r>
                      <a:rPr kumimoji="1" lang="en-US" sz="2000" b="1">
                        <a:solidFill>
                          <a:srgbClr val="FFFFFF"/>
                        </a:solidFill>
                        <a:cs typeface="Times New Roman" charset="0"/>
                      </a:rPr>
                      <a:t>3:1-21</a:t>
                    </a:r>
                    <a:endParaRPr kumimoji="1" lang="en-US" sz="2000" b="1">
                      <a:solidFill>
                        <a:srgbClr val="FFFFFF"/>
                      </a:solidFill>
                      <a:cs typeface="Arial" charset="0"/>
                    </a:endParaRPr>
                  </a:p>
                </p:txBody>
              </p:sp>
            </p:grpSp>
            <p:sp>
              <p:nvSpPr>
                <p:cNvPr id="176186" name="Rectangle 137"/>
                <p:cNvSpPr>
                  <a:spLocks noChangeArrowheads="1"/>
                </p:cNvSpPr>
                <p:nvPr/>
              </p:nvSpPr>
              <p:spPr bwMode="auto">
                <a:xfrm>
                  <a:off x="3110" y="0"/>
                  <a:ext cx="844"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3" name="Group 140"/>
              <p:cNvGrpSpPr>
                <a:grpSpLocks/>
              </p:cNvGrpSpPr>
              <p:nvPr/>
            </p:nvGrpSpPr>
            <p:grpSpPr bwMode="auto">
              <a:xfrm>
                <a:off x="0" y="800"/>
                <a:ext cx="1817" cy="403"/>
                <a:chOff x="0" y="800"/>
                <a:chExt cx="1817" cy="403"/>
              </a:xfrm>
            </p:grpSpPr>
            <p:sp>
              <p:nvSpPr>
                <p:cNvPr id="176183" name="Rectangle 129"/>
                <p:cNvSpPr>
                  <a:spLocks noChangeArrowheads="1"/>
                </p:cNvSpPr>
                <p:nvPr/>
              </p:nvSpPr>
              <p:spPr bwMode="auto">
                <a:xfrm>
                  <a:off x="43" y="800"/>
                  <a:ext cx="10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dirty="0">
                      <a:solidFill>
                        <a:srgbClr val="FFFFFF"/>
                      </a:solidFill>
                      <a:cs typeface="Times New Roman" charset="0"/>
                    </a:rPr>
                    <a:t> Past</a:t>
                  </a:r>
                </a:p>
                <a:p>
                  <a:pPr algn="ctr"/>
                  <a:endParaRPr kumimoji="1" lang="en-US" sz="2000" b="1" dirty="0">
                    <a:solidFill>
                      <a:srgbClr val="FFFFFF"/>
                    </a:solidFill>
                    <a:cs typeface="Arial" charset="0"/>
                  </a:endParaRPr>
                </a:p>
              </p:txBody>
            </p:sp>
            <p:sp>
              <p:nvSpPr>
                <p:cNvPr id="176184" name="Rectangle 139"/>
                <p:cNvSpPr>
                  <a:spLocks noChangeArrowheads="1"/>
                </p:cNvSpPr>
                <p:nvPr/>
              </p:nvSpPr>
              <p:spPr bwMode="auto">
                <a:xfrm>
                  <a:off x="0" y="800"/>
                  <a:ext cx="18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4" name="Group 142"/>
              <p:cNvGrpSpPr>
                <a:grpSpLocks/>
              </p:cNvGrpSpPr>
              <p:nvPr/>
            </p:nvGrpSpPr>
            <p:grpSpPr bwMode="auto">
              <a:xfrm>
                <a:off x="1817" y="800"/>
                <a:ext cx="2329" cy="403"/>
                <a:chOff x="1817" y="800"/>
                <a:chExt cx="2329" cy="403"/>
              </a:xfrm>
            </p:grpSpPr>
            <p:sp>
              <p:nvSpPr>
                <p:cNvPr id="176181" name="Rectangle 130"/>
                <p:cNvSpPr>
                  <a:spLocks noChangeArrowheads="1"/>
                </p:cNvSpPr>
                <p:nvPr/>
              </p:nvSpPr>
              <p:spPr bwMode="auto">
                <a:xfrm>
                  <a:off x="1860" y="800"/>
                  <a:ext cx="22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Future</a:t>
                  </a:r>
                </a:p>
                <a:p>
                  <a:pPr algn="ctr"/>
                  <a:endParaRPr kumimoji="1" lang="en-US" sz="2000" b="1">
                    <a:solidFill>
                      <a:srgbClr val="FFFFFF"/>
                    </a:solidFill>
                    <a:cs typeface="Arial" charset="0"/>
                  </a:endParaRPr>
                </a:p>
              </p:txBody>
            </p:sp>
            <p:sp>
              <p:nvSpPr>
                <p:cNvPr id="176182" name="Rectangle 141"/>
                <p:cNvSpPr>
                  <a:spLocks noChangeArrowheads="1"/>
                </p:cNvSpPr>
                <p:nvPr/>
              </p:nvSpPr>
              <p:spPr bwMode="auto">
                <a:xfrm>
                  <a:off x="1817" y="800"/>
                  <a:ext cx="232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5" name="Group 144"/>
              <p:cNvGrpSpPr>
                <a:grpSpLocks/>
              </p:cNvGrpSpPr>
              <p:nvPr/>
            </p:nvGrpSpPr>
            <p:grpSpPr bwMode="auto">
              <a:xfrm>
                <a:off x="0" y="1203"/>
                <a:ext cx="4146" cy="500"/>
                <a:chOff x="0" y="1203"/>
                <a:chExt cx="4146" cy="500"/>
              </a:xfrm>
            </p:grpSpPr>
            <p:sp>
              <p:nvSpPr>
                <p:cNvPr id="176179" name="Rectangle 131"/>
                <p:cNvSpPr>
                  <a:spLocks noChangeArrowheads="1"/>
                </p:cNvSpPr>
                <p:nvPr/>
              </p:nvSpPr>
              <p:spPr bwMode="auto">
                <a:xfrm>
                  <a:off x="43" y="1300"/>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Judah</a:t>
                  </a:r>
                </a:p>
                <a:p>
                  <a:pPr algn="ctr"/>
                  <a:endParaRPr kumimoji="1" lang="en-US" sz="2000" b="1">
                    <a:solidFill>
                      <a:srgbClr val="FFFFFF"/>
                    </a:solidFill>
                    <a:cs typeface="Arial" charset="0"/>
                  </a:endParaRPr>
                </a:p>
              </p:txBody>
            </p:sp>
            <p:sp>
              <p:nvSpPr>
                <p:cNvPr id="176180" name="Rectangle 143"/>
                <p:cNvSpPr>
                  <a:spLocks noChangeArrowheads="1"/>
                </p:cNvSpPr>
                <p:nvPr/>
              </p:nvSpPr>
              <p:spPr bwMode="auto">
                <a:xfrm>
                  <a:off x="0" y="1203"/>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76" name="Group 146"/>
              <p:cNvGrpSpPr>
                <a:grpSpLocks/>
              </p:cNvGrpSpPr>
              <p:nvPr/>
            </p:nvGrpSpPr>
            <p:grpSpPr bwMode="auto">
              <a:xfrm>
                <a:off x="0" y="1606"/>
                <a:ext cx="4146" cy="463"/>
                <a:chOff x="0" y="1606"/>
                <a:chExt cx="4146" cy="463"/>
              </a:xfrm>
            </p:grpSpPr>
            <p:sp>
              <p:nvSpPr>
                <p:cNvPr id="176177" name="Rectangle 132"/>
                <p:cNvSpPr>
                  <a:spLocks noChangeArrowheads="1"/>
                </p:cNvSpPr>
                <p:nvPr/>
              </p:nvSpPr>
              <p:spPr bwMode="auto">
                <a:xfrm>
                  <a:off x="43" y="1666"/>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c. 590 BC</a:t>
                  </a:r>
                </a:p>
                <a:p>
                  <a:pPr algn="ctr"/>
                  <a:endParaRPr kumimoji="1" lang="en-US" sz="2000" b="1">
                    <a:solidFill>
                      <a:srgbClr val="FFFFFF"/>
                    </a:solidFill>
                    <a:cs typeface="Arial" charset="0"/>
                  </a:endParaRPr>
                </a:p>
              </p:txBody>
            </p:sp>
            <p:sp>
              <p:nvSpPr>
                <p:cNvPr id="176178" name="Rectangle 145"/>
                <p:cNvSpPr>
                  <a:spLocks noChangeArrowheads="1"/>
                </p:cNvSpPr>
                <p:nvPr/>
              </p:nvSpPr>
              <p:spPr bwMode="auto">
                <a:xfrm>
                  <a:off x="0" y="1606"/>
                  <a:ext cx="414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sp>
          <p:nvSpPr>
            <p:cNvPr id="176169" name="Rectangle 148"/>
            <p:cNvSpPr>
              <a:spLocks noChangeArrowheads="1"/>
            </p:cNvSpPr>
            <p:nvPr/>
          </p:nvSpPr>
          <p:spPr bwMode="auto">
            <a:xfrm>
              <a:off x="-4" y="-4"/>
              <a:ext cx="4154" cy="2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sp>
        <p:nvSpPr>
          <p:cNvPr id="176134" name="Text Box 151"/>
          <p:cNvSpPr txBox="1">
            <a:spLocks noChangeArrowheads="1"/>
          </p:cNvSpPr>
          <p:nvPr/>
        </p:nvSpPr>
        <p:spPr bwMode="auto">
          <a:xfrm>
            <a:off x="8516938"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000" b="1">
                <a:solidFill>
                  <a:srgbClr val="FFFFFF"/>
                </a:solidFill>
                <a:cs typeface="Arial" charset="0"/>
              </a:rPr>
              <a:t>575</a:t>
            </a:r>
          </a:p>
        </p:txBody>
      </p:sp>
      <p:grpSp>
        <p:nvGrpSpPr>
          <p:cNvPr id="30" name="Group 152"/>
          <p:cNvGrpSpPr>
            <a:grpSpLocks/>
          </p:cNvGrpSpPr>
          <p:nvPr/>
        </p:nvGrpSpPr>
        <p:grpSpPr bwMode="auto">
          <a:xfrm>
            <a:off x="609600" y="7620000"/>
            <a:ext cx="8382000" cy="1752600"/>
            <a:chOff x="-4" y="-4"/>
            <a:chExt cx="4154" cy="2017"/>
          </a:xfrm>
        </p:grpSpPr>
        <p:grpSp>
          <p:nvGrpSpPr>
            <p:cNvPr id="176143" name="Group 153"/>
            <p:cNvGrpSpPr>
              <a:grpSpLocks/>
            </p:cNvGrpSpPr>
            <p:nvPr/>
          </p:nvGrpSpPr>
          <p:grpSpPr bwMode="auto">
            <a:xfrm>
              <a:off x="0" y="0"/>
              <a:ext cx="4146" cy="2009"/>
              <a:chOff x="0" y="0"/>
              <a:chExt cx="4146" cy="2009"/>
            </a:xfrm>
          </p:grpSpPr>
          <p:grpSp>
            <p:nvGrpSpPr>
              <p:cNvPr id="176145" name="Group 154"/>
              <p:cNvGrpSpPr>
                <a:grpSpLocks/>
              </p:cNvGrpSpPr>
              <p:nvPr/>
            </p:nvGrpSpPr>
            <p:grpSpPr bwMode="auto">
              <a:xfrm>
                <a:off x="0" y="0"/>
                <a:ext cx="1818" cy="800"/>
                <a:chOff x="0" y="0"/>
                <a:chExt cx="1818" cy="800"/>
              </a:xfrm>
            </p:grpSpPr>
            <p:sp>
              <p:nvSpPr>
                <p:cNvPr id="176166" name="Rectangle 155"/>
                <p:cNvSpPr>
                  <a:spLocks noChangeArrowheads="1"/>
                </p:cNvSpPr>
                <p:nvPr/>
              </p:nvSpPr>
              <p:spPr bwMode="auto">
                <a:xfrm>
                  <a:off x="43" y="0"/>
                  <a:ext cx="1732"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kumimoji="1" lang="en-US">
                    <a:solidFill>
                      <a:srgbClr val="FFFFFF"/>
                    </a:solidFill>
                    <a:cs typeface="Arial" charset="0"/>
                  </a:endParaRPr>
                </a:p>
              </p:txBody>
            </p:sp>
            <p:sp>
              <p:nvSpPr>
                <p:cNvPr id="176167" name="Rectangle 156"/>
                <p:cNvSpPr>
                  <a:spLocks noChangeArrowheads="1"/>
                </p:cNvSpPr>
                <p:nvPr/>
              </p:nvSpPr>
              <p:spPr bwMode="auto">
                <a:xfrm>
                  <a:off x="0" y="0"/>
                  <a:ext cx="1818" cy="80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6" name="Group 157"/>
              <p:cNvGrpSpPr>
                <a:grpSpLocks/>
              </p:cNvGrpSpPr>
              <p:nvPr/>
            </p:nvGrpSpPr>
            <p:grpSpPr bwMode="auto">
              <a:xfrm>
                <a:off x="1818" y="0"/>
                <a:ext cx="1292" cy="800"/>
                <a:chOff x="1818" y="0"/>
                <a:chExt cx="1292" cy="800"/>
              </a:xfrm>
            </p:grpSpPr>
            <p:sp>
              <p:nvSpPr>
                <p:cNvPr id="176164" name="Rectangle 158"/>
                <p:cNvSpPr>
                  <a:spLocks noChangeArrowheads="1"/>
                </p:cNvSpPr>
                <p:nvPr/>
              </p:nvSpPr>
              <p:spPr bwMode="auto">
                <a:xfrm>
                  <a:off x="1861" y="0"/>
                  <a:ext cx="1206"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kumimoji="1" lang="en-US">
                    <a:solidFill>
                      <a:srgbClr val="FFFFFF"/>
                    </a:solidFill>
                    <a:cs typeface="Arial" charset="0"/>
                  </a:endParaRPr>
                </a:p>
              </p:txBody>
            </p:sp>
            <p:sp>
              <p:nvSpPr>
                <p:cNvPr id="176165" name="Rectangle 159"/>
                <p:cNvSpPr>
                  <a:spLocks noChangeArrowheads="1"/>
                </p:cNvSpPr>
                <p:nvPr/>
              </p:nvSpPr>
              <p:spPr bwMode="auto">
                <a:xfrm>
                  <a:off x="1818" y="0"/>
                  <a:ext cx="1292" cy="80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7" name="Group 160"/>
              <p:cNvGrpSpPr>
                <a:grpSpLocks/>
              </p:cNvGrpSpPr>
              <p:nvPr/>
            </p:nvGrpSpPr>
            <p:grpSpPr bwMode="auto">
              <a:xfrm>
                <a:off x="3110" y="0"/>
                <a:ext cx="844" cy="1190"/>
                <a:chOff x="3110" y="0"/>
                <a:chExt cx="844" cy="1190"/>
              </a:xfrm>
            </p:grpSpPr>
            <p:grpSp>
              <p:nvGrpSpPr>
                <p:cNvPr id="176160" name="Group 161"/>
                <p:cNvGrpSpPr>
                  <a:grpSpLocks/>
                </p:cNvGrpSpPr>
                <p:nvPr/>
              </p:nvGrpSpPr>
              <p:grpSpPr bwMode="auto">
                <a:xfrm>
                  <a:off x="3153" y="0"/>
                  <a:ext cx="758" cy="1190"/>
                  <a:chOff x="0" y="236"/>
                  <a:chExt cx="758" cy="1190"/>
                </a:xfrm>
              </p:grpSpPr>
              <p:sp>
                <p:nvSpPr>
                  <p:cNvPr id="176162" name="Rectangle 162"/>
                  <p:cNvSpPr>
                    <a:spLocks noChangeArrowheads="1"/>
                  </p:cNvSpPr>
                  <p:nvPr/>
                </p:nvSpPr>
                <p:spPr bwMode="auto">
                  <a:xfrm>
                    <a:off x="0" y="1036"/>
                    <a:ext cx="758" cy="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sz="1600">
                      <a:solidFill>
                        <a:srgbClr val="000000"/>
                      </a:solidFill>
                      <a:cs typeface="Arial" charset="0"/>
                    </a:endParaRPr>
                  </a:p>
                </p:txBody>
              </p:sp>
              <p:sp>
                <p:nvSpPr>
                  <p:cNvPr id="176163" name="Rectangle 163"/>
                  <p:cNvSpPr>
                    <a:spLocks noChangeArrowheads="1"/>
                  </p:cNvSpPr>
                  <p:nvPr/>
                </p:nvSpPr>
                <p:spPr bwMode="auto">
                  <a:xfrm>
                    <a:off x="0" y="236"/>
                    <a:ext cx="758"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endParaRPr kumimoji="1" lang="en-US">
                      <a:solidFill>
                        <a:srgbClr val="FFFFFF"/>
                      </a:solidFill>
                      <a:cs typeface="Arial" charset="0"/>
                    </a:endParaRPr>
                  </a:p>
                </p:txBody>
              </p:sp>
            </p:grpSp>
            <p:sp>
              <p:nvSpPr>
                <p:cNvPr id="176161" name="Rectangle 164"/>
                <p:cNvSpPr>
                  <a:spLocks noChangeArrowheads="1"/>
                </p:cNvSpPr>
                <p:nvPr/>
              </p:nvSpPr>
              <p:spPr bwMode="auto">
                <a:xfrm>
                  <a:off x="3110" y="0"/>
                  <a:ext cx="844" cy="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a:lstStyle/>
                <a:p>
                  <a:endParaRPr lang="en-US" sz="1600">
                    <a:solidFill>
                      <a:srgbClr val="000000"/>
                    </a:solidFill>
                    <a:cs typeface="Arial" charset="0"/>
                  </a:endParaRPr>
                </a:p>
              </p:txBody>
            </p:sp>
          </p:grpSp>
          <p:grpSp>
            <p:nvGrpSpPr>
              <p:cNvPr id="176148" name="Group 165"/>
              <p:cNvGrpSpPr>
                <a:grpSpLocks/>
              </p:cNvGrpSpPr>
              <p:nvPr/>
            </p:nvGrpSpPr>
            <p:grpSpPr bwMode="auto">
              <a:xfrm>
                <a:off x="0" y="800"/>
                <a:ext cx="1817" cy="403"/>
                <a:chOff x="0" y="800"/>
                <a:chExt cx="1817" cy="403"/>
              </a:xfrm>
            </p:grpSpPr>
            <p:sp>
              <p:nvSpPr>
                <p:cNvPr id="176158" name="Rectangle 166"/>
                <p:cNvSpPr>
                  <a:spLocks noChangeArrowheads="1"/>
                </p:cNvSpPr>
                <p:nvPr/>
              </p:nvSpPr>
              <p:spPr bwMode="auto">
                <a:xfrm>
                  <a:off x="43" y="800"/>
                  <a:ext cx="17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 Past</a:t>
                  </a:r>
                </a:p>
                <a:p>
                  <a:pPr algn="ctr"/>
                  <a:endParaRPr kumimoji="1" lang="en-US" sz="2000" b="1">
                    <a:solidFill>
                      <a:srgbClr val="FFFFFF"/>
                    </a:solidFill>
                    <a:cs typeface="Arial" charset="0"/>
                  </a:endParaRPr>
                </a:p>
              </p:txBody>
            </p:sp>
            <p:sp>
              <p:nvSpPr>
                <p:cNvPr id="176159" name="Rectangle 167"/>
                <p:cNvSpPr>
                  <a:spLocks noChangeArrowheads="1"/>
                </p:cNvSpPr>
                <p:nvPr/>
              </p:nvSpPr>
              <p:spPr bwMode="auto">
                <a:xfrm>
                  <a:off x="0" y="800"/>
                  <a:ext cx="1817"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49" name="Group 168"/>
              <p:cNvGrpSpPr>
                <a:grpSpLocks/>
              </p:cNvGrpSpPr>
              <p:nvPr/>
            </p:nvGrpSpPr>
            <p:grpSpPr bwMode="auto">
              <a:xfrm>
                <a:off x="1817" y="800"/>
                <a:ext cx="2329" cy="403"/>
                <a:chOff x="1817" y="800"/>
                <a:chExt cx="2329" cy="403"/>
              </a:xfrm>
            </p:grpSpPr>
            <p:sp>
              <p:nvSpPr>
                <p:cNvPr id="176156" name="Rectangle 169"/>
                <p:cNvSpPr>
                  <a:spLocks noChangeArrowheads="1"/>
                </p:cNvSpPr>
                <p:nvPr/>
              </p:nvSpPr>
              <p:spPr bwMode="auto">
                <a:xfrm>
                  <a:off x="1860" y="800"/>
                  <a:ext cx="22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Future</a:t>
                  </a:r>
                </a:p>
                <a:p>
                  <a:pPr algn="ctr"/>
                  <a:endParaRPr kumimoji="1" lang="en-US" sz="2000" b="1">
                    <a:solidFill>
                      <a:srgbClr val="FFFFFF"/>
                    </a:solidFill>
                    <a:cs typeface="Arial" charset="0"/>
                  </a:endParaRPr>
                </a:p>
              </p:txBody>
            </p:sp>
            <p:sp>
              <p:nvSpPr>
                <p:cNvPr id="176157" name="Rectangle 170"/>
                <p:cNvSpPr>
                  <a:spLocks noChangeArrowheads="1"/>
                </p:cNvSpPr>
                <p:nvPr/>
              </p:nvSpPr>
              <p:spPr bwMode="auto">
                <a:xfrm>
                  <a:off x="1817" y="800"/>
                  <a:ext cx="2329"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50" name="Group 171"/>
              <p:cNvGrpSpPr>
                <a:grpSpLocks/>
              </p:cNvGrpSpPr>
              <p:nvPr/>
            </p:nvGrpSpPr>
            <p:grpSpPr bwMode="auto">
              <a:xfrm>
                <a:off x="0" y="1203"/>
                <a:ext cx="4146" cy="403"/>
                <a:chOff x="0" y="1203"/>
                <a:chExt cx="4146" cy="403"/>
              </a:xfrm>
            </p:grpSpPr>
            <p:sp>
              <p:nvSpPr>
                <p:cNvPr id="176154" name="Rectangle 172"/>
                <p:cNvSpPr>
                  <a:spLocks noChangeArrowheads="1"/>
                </p:cNvSpPr>
                <p:nvPr/>
              </p:nvSpPr>
              <p:spPr bwMode="auto">
                <a:xfrm>
                  <a:off x="43" y="1203"/>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Judah</a:t>
                  </a:r>
                </a:p>
                <a:p>
                  <a:pPr algn="ctr"/>
                  <a:endParaRPr kumimoji="1" lang="en-US" sz="2000" b="1">
                    <a:solidFill>
                      <a:srgbClr val="FFFFFF"/>
                    </a:solidFill>
                    <a:cs typeface="Arial" charset="0"/>
                  </a:endParaRPr>
                </a:p>
              </p:txBody>
            </p:sp>
            <p:sp>
              <p:nvSpPr>
                <p:cNvPr id="176155" name="Rectangle 173"/>
                <p:cNvSpPr>
                  <a:spLocks noChangeArrowheads="1"/>
                </p:cNvSpPr>
                <p:nvPr/>
              </p:nvSpPr>
              <p:spPr bwMode="auto">
                <a:xfrm>
                  <a:off x="0" y="1203"/>
                  <a:ext cx="4146"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nvGrpSpPr>
              <p:cNvPr id="176151" name="Group 174"/>
              <p:cNvGrpSpPr>
                <a:grpSpLocks/>
              </p:cNvGrpSpPr>
              <p:nvPr/>
            </p:nvGrpSpPr>
            <p:grpSpPr bwMode="auto">
              <a:xfrm>
                <a:off x="0" y="1606"/>
                <a:ext cx="4146" cy="403"/>
                <a:chOff x="0" y="1606"/>
                <a:chExt cx="4146" cy="403"/>
              </a:xfrm>
            </p:grpSpPr>
            <p:sp>
              <p:nvSpPr>
                <p:cNvPr id="176152" name="Rectangle 175"/>
                <p:cNvSpPr>
                  <a:spLocks noChangeArrowheads="1"/>
                </p:cNvSpPr>
                <p:nvPr/>
              </p:nvSpPr>
              <p:spPr bwMode="auto">
                <a:xfrm>
                  <a:off x="43" y="1606"/>
                  <a:ext cx="406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kumimoji="1" lang="en-US" sz="2000" b="1">
                      <a:solidFill>
                        <a:srgbClr val="FFFFFF"/>
                      </a:solidFill>
                      <a:cs typeface="Times New Roman" charset="0"/>
                    </a:rPr>
                    <a:t>c. 590 BC</a:t>
                  </a:r>
                </a:p>
                <a:p>
                  <a:pPr algn="ctr"/>
                  <a:endParaRPr kumimoji="1" lang="en-US" sz="2000" b="1">
                    <a:solidFill>
                      <a:srgbClr val="FFFFFF"/>
                    </a:solidFill>
                    <a:cs typeface="Arial" charset="0"/>
                  </a:endParaRPr>
                </a:p>
              </p:txBody>
            </p:sp>
            <p:sp>
              <p:nvSpPr>
                <p:cNvPr id="176153" name="Rectangle 176"/>
                <p:cNvSpPr>
                  <a:spLocks noChangeArrowheads="1"/>
                </p:cNvSpPr>
                <p:nvPr/>
              </p:nvSpPr>
              <p:spPr bwMode="auto">
                <a:xfrm>
                  <a:off x="0" y="1606"/>
                  <a:ext cx="4146" cy="40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grpSp>
        <p:sp>
          <p:nvSpPr>
            <p:cNvPr id="176144" name="Rectangle 177"/>
            <p:cNvSpPr>
              <a:spLocks noChangeArrowheads="1"/>
            </p:cNvSpPr>
            <p:nvPr/>
          </p:nvSpPr>
          <p:spPr bwMode="auto">
            <a:xfrm>
              <a:off x="-4" y="-4"/>
              <a:ext cx="4154" cy="2017"/>
            </a:xfrm>
            <a:prstGeom prst="rect">
              <a:avLst/>
            </a:prstGeom>
            <a:noFill/>
            <a:ln w="1428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sz="1600">
                <a:solidFill>
                  <a:srgbClr val="000000"/>
                </a:solidFill>
                <a:cs typeface="Arial" charset="0"/>
              </a:endParaRPr>
            </a:p>
          </p:txBody>
        </p:sp>
      </p:grpSp>
      <p:sp>
        <p:nvSpPr>
          <p:cNvPr id="588978" name="Rectangle 178"/>
          <p:cNvSpPr>
            <a:spLocks noChangeArrowheads="1"/>
          </p:cNvSpPr>
          <p:nvPr/>
        </p:nvSpPr>
        <p:spPr bwMode="auto">
          <a:xfrm>
            <a:off x="762000" y="4724400"/>
            <a:ext cx="43434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79" name="Rectangle 179"/>
          <p:cNvSpPr>
            <a:spLocks noChangeArrowheads="1"/>
          </p:cNvSpPr>
          <p:nvPr/>
        </p:nvSpPr>
        <p:spPr bwMode="auto">
          <a:xfrm>
            <a:off x="5105400" y="4724400"/>
            <a:ext cx="22860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0" name="Rectangle 180"/>
          <p:cNvSpPr>
            <a:spLocks noChangeArrowheads="1"/>
          </p:cNvSpPr>
          <p:nvPr/>
        </p:nvSpPr>
        <p:spPr bwMode="auto">
          <a:xfrm>
            <a:off x="7391400" y="4724400"/>
            <a:ext cx="17526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1" name="Rectangle 181"/>
          <p:cNvSpPr>
            <a:spLocks noChangeArrowheads="1"/>
          </p:cNvSpPr>
          <p:nvPr/>
        </p:nvSpPr>
        <p:spPr bwMode="auto">
          <a:xfrm>
            <a:off x="762000" y="5486400"/>
            <a:ext cx="2153007"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2" name="Rectangle 182"/>
          <p:cNvSpPr>
            <a:spLocks noChangeArrowheads="1"/>
          </p:cNvSpPr>
          <p:nvPr/>
        </p:nvSpPr>
        <p:spPr bwMode="auto">
          <a:xfrm>
            <a:off x="2915423" y="5486400"/>
            <a:ext cx="6228577" cy="381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3" name="Rectangle 183"/>
          <p:cNvSpPr>
            <a:spLocks noChangeArrowheads="1"/>
          </p:cNvSpPr>
          <p:nvPr/>
        </p:nvSpPr>
        <p:spPr bwMode="auto">
          <a:xfrm>
            <a:off x="762000" y="5867400"/>
            <a:ext cx="8382000" cy="762000"/>
          </a:xfrm>
          <a:prstGeom prst="rect">
            <a:avLst/>
          </a:prstGeom>
          <a:noFill/>
          <a:ln w="9525">
            <a:solidFill>
              <a:srgbClr val="F0EFE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600">
              <a:solidFill>
                <a:srgbClr val="000000"/>
              </a:solidFill>
              <a:cs typeface="Arial" charset="0"/>
            </a:endParaRPr>
          </a:p>
        </p:txBody>
      </p:sp>
      <p:sp>
        <p:nvSpPr>
          <p:cNvPr id="588984" name="Line 184"/>
          <p:cNvSpPr>
            <a:spLocks noChangeShapeType="1"/>
          </p:cNvSpPr>
          <p:nvPr/>
        </p:nvSpPr>
        <p:spPr bwMode="auto">
          <a:xfrm>
            <a:off x="5105400" y="914400"/>
            <a:ext cx="0" cy="4572000"/>
          </a:xfrm>
          <a:prstGeom prst="line">
            <a:avLst/>
          </a:prstGeom>
          <a:noFill/>
          <a:ln w="76200">
            <a:solidFill>
              <a:srgbClr val="F0EFE0"/>
            </a:solidFill>
            <a:miter lim="800000"/>
            <a:headEnd/>
            <a:tailEnd/>
          </a:ln>
          <a:extLst>
            <a:ext uri="{909E8E84-426E-40dd-AFC4-6F175D3DCCD1}">
              <a14:hiddenFill xmlns:a14="http://schemas.microsoft.com/office/drawing/2010/main" xmlns="">
                <a:noFill/>
              </a14:hiddenFill>
            </a:ext>
          </a:extLst>
        </p:spPr>
        <p:txBody>
          <a:bodyPr wrap="none"/>
          <a:lstStyle/>
          <a:p>
            <a:endParaRPr lang="en-US">
              <a:solidFill>
                <a:srgbClr val="000000"/>
              </a:solidFill>
            </a:endParaRPr>
          </a:p>
        </p:txBody>
      </p:sp>
      <p:sp>
        <p:nvSpPr>
          <p:cNvPr id="111"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510144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amond(in)">
                                      <p:cBhvr>
                                        <p:cTn id="12" dur="2000"/>
                                        <p:tgtEl>
                                          <p:spTgt spid="20"/>
                                        </p:tgtEl>
                                      </p:cBhvr>
                                    </p:animEffect>
                                  </p:childTnLst>
                                </p:cTn>
                              </p:par>
                              <p:par>
                                <p:cTn id="13" presetID="8"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amond(in)">
                                      <p:cBhvr>
                                        <p:cTn id="15" dur="2000"/>
                                        <p:tgtEl>
                                          <p:spTgt spid="3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588978"/>
                                        </p:tgtEl>
                                        <p:attrNameLst>
                                          <p:attrName>style.visibility</p:attrName>
                                        </p:attrNameLst>
                                      </p:cBhvr>
                                      <p:to>
                                        <p:strVal val="visible"/>
                                      </p:to>
                                    </p:set>
                                    <p:animEffect transition="in" filter="diamond(in)">
                                      <p:cBhvr>
                                        <p:cTn id="18" dur="2000"/>
                                        <p:tgtEl>
                                          <p:spTgt spid="58897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88979"/>
                                        </p:tgtEl>
                                        <p:attrNameLst>
                                          <p:attrName>style.visibility</p:attrName>
                                        </p:attrNameLst>
                                      </p:cBhvr>
                                      <p:to>
                                        <p:strVal val="visible"/>
                                      </p:to>
                                    </p:set>
                                    <p:animEffect transition="in" filter="diamond(in)">
                                      <p:cBhvr>
                                        <p:cTn id="21" dur="2000"/>
                                        <p:tgtEl>
                                          <p:spTgt spid="58897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588980"/>
                                        </p:tgtEl>
                                        <p:attrNameLst>
                                          <p:attrName>style.visibility</p:attrName>
                                        </p:attrNameLst>
                                      </p:cBhvr>
                                      <p:to>
                                        <p:strVal val="visible"/>
                                      </p:to>
                                    </p:set>
                                    <p:animEffect transition="in" filter="diamond(in)">
                                      <p:cBhvr>
                                        <p:cTn id="24" dur="2000"/>
                                        <p:tgtEl>
                                          <p:spTgt spid="588980"/>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588981"/>
                                        </p:tgtEl>
                                        <p:attrNameLst>
                                          <p:attrName>style.visibility</p:attrName>
                                        </p:attrNameLst>
                                      </p:cBhvr>
                                      <p:to>
                                        <p:strVal val="visible"/>
                                      </p:to>
                                    </p:set>
                                    <p:animEffect transition="in" filter="diamond(in)">
                                      <p:cBhvr>
                                        <p:cTn id="27" dur="2000"/>
                                        <p:tgtEl>
                                          <p:spTgt spid="58898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588982"/>
                                        </p:tgtEl>
                                        <p:attrNameLst>
                                          <p:attrName>style.visibility</p:attrName>
                                        </p:attrNameLst>
                                      </p:cBhvr>
                                      <p:to>
                                        <p:strVal val="visible"/>
                                      </p:to>
                                    </p:set>
                                    <p:animEffect transition="in" filter="diamond(in)">
                                      <p:cBhvr>
                                        <p:cTn id="30" dur="2000"/>
                                        <p:tgtEl>
                                          <p:spTgt spid="588982"/>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588983"/>
                                        </p:tgtEl>
                                        <p:attrNameLst>
                                          <p:attrName>style.visibility</p:attrName>
                                        </p:attrNameLst>
                                      </p:cBhvr>
                                      <p:to>
                                        <p:strVal val="visible"/>
                                      </p:to>
                                    </p:set>
                                    <p:animEffect transition="in" filter="diamond(in)">
                                      <p:cBhvr>
                                        <p:cTn id="33" dur="2000"/>
                                        <p:tgtEl>
                                          <p:spTgt spid="588983"/>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588984"/>
                                        </p:tgtEl>
                                        <p:attrNameLst>
                                          <p:attrName>style.visibility</p:attrName>
                                        </p:attrNameLst>
                                      </p:cBhvr>
                                      <p:to>
                                        <p:strVal val="visible"/>
                                      </p:to>
                                    </p:set>
                                    <p:animEffect transition="in" filter="diamond(in)">
                                      <p:cBhvr>
                                        <p:cTn id="36" dur="2000"/>
                                        <p:tgtEl>
                                          <p:spTgt spid="58898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978" grpId="0" animBg="1"/>
      <p:bldP spid="588979" grpId="0" animBg="1"/>
      <p:bldP spid="588980" grpId="0" animBg="1"/>
      <p:bldP spid="588981" grpId="0" animBg="1"/>
      <p:bldP spid="588982" grpId="0" animBg="1"/>
      <p:bldP spid="588983" grpId="0" animBg="1"/>
      <p:bldP spid="588984" grpId="0" animBg="1"/>
      <p:bldP spid="1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sp>
        <p:nvSpPr>
          <p:cNvPr id="4" name="Rectangle 2">
            <a:extLst>
              <a:ext uri="{FF2B5EF4-FFF2-40B4-BE49-F238E27FC236}">
                <a16:creationId xmlns:a16="http://schemas.microsoft.com/office/drawing/2014/main" id="{52165D71-79B6-5DF8-D3F4-DC982E40DA7F}"/>
              </a:ext>
            </a:extLst>
          </p:cNvPr>
          <p:cNvSpPr txBox="1">
            <a:spLocks noChangeArrowheads="1"/>
          </p:cNvSpPr>
          <p:nvPr/>
        </p:nvSpPr>
        <p:spPr bwMode="auto">
          <a:xfrm>
            <a:off x="0" y="1052736"/>
            <a:ext cx="7048277" cy="540915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THE PROBLEM IS NOT GUNS!</a:t>
            </a:r>
          </a:p>
          <a:p>
            <a:pPr>
              <a:defRPr/>
            </a:pPr>
            <a:r>
              <a:rPr lang="en-US" sz="4000" b="1" kern="0" dirty="0">
                <a:effectLst>
                  <a:glow rad="127000">
                    <a:schemeClr val="tx1"/>
                  </a:glow>
                </a:effectLst>
                <a:latin typeface="Arial" charset="0"/>
                <a:ea typeface="ＭＳ Ｐゴシック" charset="0"/>
                <a:cs typeface="ＭＳ Ｐゴシック" charset="0"/>
              </a:rPr>
              <a:t>It is hearts without God, homes without discipline, schools without prayer, and courts without justice.</a:t>
            </a:r>
          </a:p>
        </p:txBody>
      </p:sp>
    </p:spTree>
    <p:extLst>
      <p:ext uri="{BB962C8B-B14F-4D97-AF65-F5344CB8AC3E}">
        <p14:creationId xmlns:p14="http://schemas.microsoft.com/office/powerpoint/2010/main" val="2020741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DC1CD2-529D-DB9A-AC9B-F0356E42A12D}"/>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3" name="Rectangle 2">
              <a:extLst>
                <a:ext uri="{FF2B5EF4-FFF2-40B4-BE49-F238E27FC236}">
                  <a16:creationId xmlns:a16="http://schemas.microsoft.com/office/drawing/2014/main" id="{8178C876-F32C-599A-B7C9-7092176867CC}"/>
                </a:ext>
              </a:extLst>
            </p:cNvPr>
            <p:cNvSpPr/>
            <p:nvPr/>
          </p:nvSpPr>
          <p:spPr bwMode="auto">
            <a:xfrm>
              <a:off x="971600" y="2924944"/>
              <a:ext cx="1584176"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996D797A-6DC5-FEFB-6831-E65405A40E7D}"/>
                </a:ext>
              </a:extLst>
            </p:cNvPr>
            <p:cNvSpPr/>
            <p:nvPr/>
          </p:nvSpPr>
          <p:spPr bwMode="auto">
            <a:xfrm>
              <a:off x="4067944" y="2985904"/>
              <a:ext cx="1453670"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48C0BC43-7E55-F5B8-89EC-71DF9DD4783E}"/>
                </a:ext>
              </a:extLst>
            </p:cNvPr>
            <p:cNvSpPr/>
            <p:nvPr/>
          </p:nvSpPr>
          <p:spPr bwMode="auto">
            <a:xfrm>
              <a:off x="6804248" y="3081699"/>
              <a:ext cx="13681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 of Individuals</a:t>
            </a:r>
          </a:p>
        </p:txBody>
      </p:sp>
      <p:sp>
        <p:nvSpPr>
          <p:cNvPr id="4" name="Rectangle 2">
            <a:extLst>
              <a:ext uri="{FF2B5EF4-FFF2-40B4-BE49-F238E27FC236}">
                <a16:creationId xmlns:a16="http://schemas.microsoft.com/office/drawing/2014/main" id="{8D972BBE-DBA8-E4E1-3EB1-17B5E5CBBCD5}"/>
              </a:ext>
            </a:extLst>
          </p:cNvPr>
          <p:cNvSpPr txBox="1">
            <a:spLocks noChangeArrowheads="1"/>
          </p:cNvSpPr>
          <p:nvPr/>
        </p:nvSpPr>
        <p:spPr bwMode="auto">
          <a:xfrm>
            <a:off x="939631" y="2551212"/>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Learned</a:t>
            </a:r>
          </a:p>
        </p:txBody>
      </p:sp>
      <p:sp>
        <p:nvSpPr>
          <p:cNvPr id="8" name="Rectangle 2">
            <a:extLst>
              <a:ext uri="{FF2B5EF4-FFF2-40B4-BE49-F238E27FC236}">
                <a16:creationId xmlns:a16="http://schemas.microsoft.com/office/drawing/2014/main" id="{0C4FACB1-0376-83CD-36DB-251D014E5325}"/>
              </a:ext>
            </a:extLst>
          </p:cNvPr>
          <p:cNvSpPr txBox="1">
            <a:spLocks noChangeArrowheads="1"/>
          </p:cNvSpPr>
          <p:nvPr/>
        </p:nvSpPr>
        <p:spPr bwMode="auto">
          <a:xfrm>
            <a:off x="3923927" y="2555777"/>
            <a:ext cx="1689893"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 Lessons Re-Learned</a:t>
            </a:r>
          </a:p>
        </p:txBody>
      </p:sp>
      <p:sp>
        <p:nvSpPr>
          <p:cNvPr id="9" name="Rectangle 2">
            <a:extLst>
              <a:ext uri="{FF2B5EF4-FFF2-40B4-BE49-F238E27FC236}">
                <a16:creationId xmlns:a16="http://schemas.microsoft.com/office/drawing/2014/main" id="{C097C13F-C7BC-C789-5201-DC4B3927EF95}"/>
              </a:ext>
            </a:extLst>
          </p:cNvPr>
          <p:cNvSpPr txBox="1">
            <a:spLocks noChangeArrowheads="1"/>
          </p:cNvSpPr>
          <p:nvPr/>
        </p:nvSpPr>
        <p:spPr bwMode="auto">
          <a:xfrm>
            <a:off x="6588224" y="2677697"/>
            <a:ext cx="1792584" cy="2115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solidFill>
                  <a:schemeClr val="tx1"/>
                </a:solidFill>
                <a:effectLst/>
                <a:latin typeface="Arial" charset="0"/>
                <a:ea typeface="ＭＳ Ｐゴシック" charset="0"/>
                <a:cs typeface="ＭＳ Ｐゴシック" charset="0"/>
              </a:rPr>
              <a:t>The Dept. of…Oh, for Crying Out Loud!</a:t>
            </a:r>
          </a:p>
        </p:txBody>
      </p:sp>
    </p:spTree>
    <p:extLst>
      <p:ext uri="{BB962C8B-B14F-4D97-AF65-F5344CB8AC3E}">
        <p14:creationId xmlns:p14="http://schemas.microsoft.com/office/powerpoint/2010/main" val="29536705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83361"/>
            <a:ext cx="9144000" cy="146078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 DON’T MAKE EXCUSES</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I MAKE RESULTS</a:t>
            </a:r>
          </a:p>
        </p:txBody>
      </p:sp>
      <p:pic>
        <p:nvPicPr>
          <p:cNvPr id="2" name="Picture 1"/>
          <p:cNvPicPr>
            <a:picLocks noChangeAspect="1"/>
          </p:cNvPicPr>
          <p:nvPr/>
        </p:nvPicPr>
        <p:blipFill>
          <a:blip r:embed="rId3"/>
          <a:stretch>
            <a:fillRect/>
          </a:stretch>
        </p:blipFill>
        <p:spPr>
          <a:xfrm>
            <a:off x="827584" y="0"/>
            <a:ext cx="7727324" cy="6858000"/>
          </a:xfrm>
          <a:prstGeom prst="rect">
            <a:avLst/>
          </a:prstGeom>
        </p:spPr>
      </p:pic>
    </p:spTree>
    <p:extLst>
      <p:ext uri="{BB962C8B-B14F-4D97-AF65-F5344CB8AC3E}">
        <p14:creationId xmlns:p14="http://schemas.microsoft.com/office/powerpoint/2010/main" val="3784021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3793138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03129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476013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Israel’s repentance will bring forgiveness, deliverance and restoration (Joel 2:18–3:21).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67544" y="-27384"/>
            <a:ext cx="8208912" cy="447965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will pity his people and jealously guard the honor of his land. </a:t>
            </a:r>
            <a:r>
              <a:rPr lang="en-US" sz="3200" b="1" baseline="30000" dirty="0">
                <a:effectLst>
                  <a:glow rad="127000">
                    <a:schemeClr val="tx1"/>
                  </a:glow>
                </a:effectLst>
                <a:latin typeface="Arial" charset="0"/>
                <a:ea typeface="ＭＳ Ｐゴシック" charset="0"/>
                <a:cs typeface="ＭＳ Ｐゴシック" charset="0"/>
              </a:rPr>
              <a:t>19</a:t>
            </a:r>
            <a:r>
              <a:rPr lang="en-US" sz="3200" b="1" dirty="0">
                <a:effectLst>
                  <a:glow rad="127000">
                    <a:schemeClr val="tx1"/>
                  </a:glow>
                </a:effectLst>
                <a:latin typeface="Arial" charset="0"/>
                <a:ea typeface="ＭＳ Ｐゴシック" charset="0"/>
                <a:cs typeface="ＭＳ Ｐゴシック" charset="0"/>
              </a:rPr>
              <a:t>The </a:t>
            </a:r>
            <a:r>
              <a:rPr lang="en-US" sz="2800" b="1" dirty="0">
                <a:effectLst>
                  <a:glow rad="127000">
                    <a:schemeClr val="tx1"/>
                  </a:glow>
                </a:effectLst>
                <a:latin typeface="Arial" charset="0"/>
                <a:ea typeface="ＭＳ Ｐゴシック" charset="0"/>
                <a:cs typeface="ＭＳ Ｐゴシック" charset="0"/>
              </a:rPr>
              <a:t>LORD will</a:t>
            </a:r>
            <a:r>
              <a:rPr lang="en-US" sz="3200" b="1" dirty="0">
                <a:effectLst>
                  <a:glow rad="127000">
                    <a:schemeClr val="tx1"/>
                  </a:glow>
                </a:effectLst>
                <a:latin typeface="Arial" charset="0"/>
                <a:ea typeface="ＭＳ Ｐゴシック" charset="0"/>
                <a:cs typeface="ＭＳ Ｐゴシック" charset="0"/>
              </a:rPr>
              <a:t> reply, 'Look! I am sending you grain and new wine and olive oil, enough to satisfy your needs. You will no longer be an object of mockery among the surrounding nations'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024" y="4306096"/>
            <a:ext cx="3625338" cy="2579288"/>
          </a:xfrm>
          <a:prstGeom prst="rect">
            <a:avLst/>
          </a:prstGeom>
        </p:spPr>
      </p:pic>
      <p:pic>
        <p:nvPicPr>
          <p:cNvPr id="1026" name="Picture 2" descr="shelilat ha-galut | Judaism | Britannica">
            <a:extLst>
              <a:ext uri="{FF2B5EF4-FFF2-40B4-BE49-F238E27FC236}">
                <a16:creationId xmlns:a16="http://schemas.microsoft.com/office/drawing/2014/main" id="{D3E7B821-0C0E-A2C9-DB27-F6D3DFA80C4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835" y="4306096"/>
            <a:ext cx="3787637" cy="252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450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God's Future Protection of Israel</a:t>
            </a:r>
          </a:p>
        </p:txBody>
      </p:sp>
      <p:sp>
        <p:nvSpPr>
          <p:cNvPr id="19" name="Text Box 76"/>
          <p:cNvSpPr txBox="1">
            <a:spLocks noChangeArrowheads="1"/>
          </p:cNvSpPr>
          <p:nvPr/>
        </p:nvSpPr>
        <p:spPr bwMode="auto">
          <a:xfrm>
            <a:off x="8016912" y="-52098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drive away these armies from the north. I will send them into the parched wastelands. Those in the front will be driven into the Dead Sea, and those at the rear into the Mediterranean.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The stench of their rotting bodies will rise over the land.' </a:t>
            </a:r>
          </a:p>
          <a:p>
            <a:pPr>
              <a:defRPr/>
            </a:pPr>
            <a:r>
              <a:rPr lang="en-US" sz="2800" b="1" kern="0" dirty="0">
                <a:solidFill>
                  <a:srgbClr val="FFFFFF"/>
                </a:solidFill>
                <a:effectLst>
                  <a:glow rad="127000">
                    <a:srgbClr val="000000"/>
                  </a:glow>
                </a:effectLst>
                <a:latin typeface="Arial" charset="0"/>
                <a:ea typeface="ＭＳ Ｐゴシック" charset="0"/>
                <a:cs typeface="ＭＳ Ｐゴシック" charset="0"/>
              </a:rPr>
              <a:t>Surely the Lord has done great things!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2:20 NLT).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The North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2" name="Right Arrow 11">
            <a:extLst>
              <a:ext uri="{FF2B5EF4-FFF2-40B4-BE49-F238E27FC236}">
                <a16:creationId xmlns:a16="http://schemas.microsoft.com/office/drawing/2014/main" id="{13AEFCC3-8601-158E-3800-924080818A6D}"/>
              </a:ext>
            </a:extLst>
          </p:cNvPr>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3" name="Right Arrow 12">
            <a:extLst>
              <a:ext uri="{FF2B5EF4-FFF2-40B4-BE49-F238E27FC236}">
                <a16:creationId xmlns:a16="http://schemas.microsoft.com/office/drawing/2014/main" id="{509AE63F-86E3-99BF-04B3-216919672A31}"/>
              </a:ext>
            </a:extLst>
          </p:cNvPr>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B63FF6-CCB1-AE8D-6A67-6D99CBC6F7B1}"/>
              </a:ext>
            </a:extLst>
          </p:cNvPr>
          <p:cNvSpPr/>
          <p:nvPr/>
        </p:nvSpPr>
        <p:spPr bwMode="auto">
          <a:xfrm>
            <a:off x="0" y="-26987"/>
            <a:ext cx="9144000" cy="10077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2" name="Title 1"/>
          <p:cNvSpPr>
            <a:spLocks noGrp="1"/>
          </p:cNvSpPr>
          <p:nvPr>
            <p:ph type="title"/>
          </p:nvPr>
        </p:nvSpPr>
        <p:spPr>
          <a:xfrm>
            <a:off x="0" y="-99392"/>
            <a:ext cx="9144000" cy="791691"/>
          </a:xfrm>
          <a:noFill/>
        </p:spPr>
        <p:txBody>
          <a:bodyPr/>
          <a:lstStyle/>
          <a:p>
            <a:pPr>
              <a:defRPr/>
            </a:pPr>
            <a:r>
              <a:rPr lang="en-US" sz="3600" b="1" dirty="0"/>
              <a:t>Contrasting Joel 1 and 2:21-27</a:t>
            </a:r>
          </a:p>
        </p:txBody>
      </p:sp>
      <p:graphicFrame>
        <p:nvGraphicFramePr>
          <p:cNvPr id="4" name="Table 3"/>
          <p:cNvGraphicFramePr>
            <a:graphicFrameLocks noGrp="1"/>
          </p:cNvGraphicFramePr>
          <p:nvPr>
            <p:extLst>
              <p:ext uri="{D42A27DB-BD31-4B8C-83A1-F6EECF244321}">
                <p14:modId xmlns:p14="http://schemas.microsoft.com/office/powerpoint/2010/main" val="1283471576"/>
              </p:ext>
            </p:extLst>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a:solidFill>
                            <a:schemeClr val="tx2"/>
                          </a:solidFill>
                          <a:effectLst/>
                          <a:latin typeface="Arial"/>
                          <a:ea typeface="Times New Roman"/>
                          <a:cs typeface="Times New Roman"/>
                        </a:rPr>
                        <a:t> </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Joel’s Day</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the Day of the L</a:t>
                      </a:r>
                      <a:r>
                        <a:rPr lang="en-US" sz="2000" b="1">
                          <a:solidFill>
                            <a:schemeClr val="tx2"/>
                          </a:solidFill>
                          <a:effectLst/>
                          <a:latin typeface="Arial"/>
                          <a:ea typeface="Times New Roman"/>
                          <a:cs typeface="Times New Roman"/>
                        </a:rPr>
                        <a:t>ORD</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en-US" sz="2400" b="1">
                          <a:solidFill>
                            <a:schemeClr val="tx2"/>
                          </a:solidFill>
                          <a:effectLst/>
                          <a:latin typeface="Arial"/>
                          <a:ea typeface="Times New Roman"/>
                          <a:cs typeface="Times New Roman"/>
                        </a:rPr>
                        <a:t>Land</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Mourned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rejoice and be glad (2:21)</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en-US" sz="2400" b="1">
                          <a:solidFill>
                            <a:schemeClr val="tx2"/>
                          </a:solidFill>
                          <a:effectLst/>
                          <a:latin typeface="Arial"/>
                          <a:ea typeface="Times New Roman"/>
                          <a:cs typeface="Times New Roman"/>
                        </a:rPr>
                        <a:t>Animals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Groaned, wandered, were hungry (1:18)</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not be afraid (2:22a)</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en-US" sz="2400" b="1">
                          <a:solidFill>
                            <a:schemeClr val="tx2"/>
                          </a:solidFill>
                          <a:effectLst/>
                          <a:latin typeface="Arial"/>
                          <a:ea typeface="Times New Roman"/>
                          <a:cs typeface="Times New Roman"/>
                        </a:rPr>
                        <a:t>Fields &amp; Orchards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Were barren &amp; nonproductive </a:t>
                      </a:r>
                      <a:br>
                        <a:rPr lang="en-US" sz="2400">
                          <a:solidFill>
                            <a:schemeClr val="tx2"/>
                          </a:solidFill>
                          <a:effectLst/>
                          <a:latin typeface="Arial"/>
                          <a:ea typeface="Times New Roman"/>
                          <a:cs typeface="Times New Roman"/>
                        </a:rPr>
                      </a:br>
                      <a:r>
                        <a:rPr lang="en-US" sz="2400">
                          <a:solidFill>
                            <a:schemeClr val="tx2"/>
                          </a:solidFill>
                          <a:effectLst/>
                          <a:latin typeface="Arial"/>
                          <a:ea typeface="Times New Roman"/>
                          <a:cs typeface="Times New Roman"/>
                        </a:rPr>
                        <a:t>(1:7, 10-12)</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grow and be fruitful and productive (2:22)</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en-US" sz="2400" b="1">
                          <a:solidFill>
                            <a:schemeClr val="tx2"/>
                          </a:solidFill>
                          <a:effectLst/>
                          <a:latin typeface="Arial"/>
                          <a:ea typeface="Times New Roman"/>
                          <a:cs typeface="Times New Roman"/>
                        </a:rPr>
                        <a:t>Rain</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Drought with dryness causing fire (1:20)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pour down in abundance (2:23)</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en-US" sz="2400" b="1">
                          <a:solidFill>
                            <a:schemeClr val="tx2"/>
                          </a:solidFill>
                          <a:effectLst/>
                          <a:latin typeface="Arial"/>
                          <a:ea typeface="Times New Roman"/>
                          <a:cs typeface="Times New Roman"/>
                        </a:rPr>
                        <a:t>Grain, Wine, Oil</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Ruined and dried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be plentiful (2:24)</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en-US" sz="2400" b="1">
                          <a:solidFill>
                            <a:schemeClr val="tx2"/>
                          </a:solidFill>
                          <a:effectLst/>
                          <a:latin typeface="Arial"/>
                          <a:ea typeface="Times New Roman"/>
                          <a:cs typeface="Times New Roman"/>
                        </a:rPr>
                        <a:t>Crops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Damaged by locusts (1:4)</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 will be replaced with productivity (2:25-26)</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582</a:t>
            </a:r>
          </a:p>
        </p:txBody>
      </p:sp>
      <p:sp>
        <p:nvSpPr>
          <p:cNvPr id="6" name="Title 1"/>
          <p:cNvSpPr txBox="1">
            <a:spLocks/>
          </p:cNvSpPr>
          <p:nvPr/>
        </p:nvSpPr>
        <p:spPr bwMode="auto">
          <a:xfrm>
            <a:off x="0" y="517401"/>
            <a:ext cx="9144000" cy="39092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1400" b="1" i="1" dirty="0">
                <a:solidFill>
                  <a:srgbClr val="FFFFFF"/>
                </a:solidFill>
                <a:latin typeface="Arial"/>
              </a:rPr>
              <a:t>Adapted from an Anonymous Handout (Dallas Seminary, 1985)</a:t>
            </a:r>
          </a:p>
        </p:txBody>
      </p:sp>
    </p:spTree>
    <p:extLst>
      <p:ext uri="{BB962C8B-B14F-4D97-AF65-F5344CB8AC3E}">
        <p14:creationId xmlns:p14="http://schemas.microsoft.com/office/powerpoint/2010/main" val="12430035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en-US" sz="4800" b="1">
                <a:solidFill>
                  <a:prstClr val="white"/>
                </a:solidFill>
                <a:latin typeface="Arial"/>
                <a:cs typeface="Arial"/>
              </a:rPr>
              <a:t>Joel</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Tw Cen MT"/>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God’s blessing</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God’s sovereignty</a:t>
            </a:r>
          </a:p>
        </p:txBody>
      </p:sp>
    </p:spTree>
    <p:extLst>
      <p:ext uri="{BB962C8B-B14F-4D97-AF65-F5344CB8AC3E}">
        <p14:creationId xmlns:p14="http://schemas.microsoft.com/office/powerpoint/2010/main" val="5373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Land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Mourned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land mourns…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glad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 not fear, O land, rejoice and be glad, </a:t>
            </a:r>
          </a:p>
          <a:p>
            <a:pPr>
              <a:spcBef>
                <a:spcPct val="20000"/>
              </a:spcBef>
              <a:defRPr/>
            </a:pPr>
            <a:r>
              <a:rPr lang="en-US" sz="2800" b="1" dirty="0">
                <a:solidFill>
                  <a:srgbClr val="FFFFFF"/>
                </a:solidFill>
                <a:effectLst>
                  <a:glow rad="254000">
                    <a:srgbClr val="000000">
                      <a:alpha val="89000"/>
                    </a:srgbClr>
                  </a:glow>
                </a:effectLst>
              </a:rPr>
              <a:t>For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has done great things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2:21 </a:t>
            </a:r>
            <a:r>
              <a:rPr lang="en-US" b="1" dirty="0">
                <a:solidFill>
                  <a:srgbClr val="FFFFFF"/>
                </a:solidFill>
                <a:effectLst>
                  <a:glow rad="254000">
                    <a:srgbClr val="000000">
                      <a:alpha val="89000"/>
                    </a:srgbClr>
                  </a:glow>
                </a:effectLst>
              </a:rPr>
              <a:t>NAU</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Animal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Groaned, wandered, hungry</a:t>
            </a:r>
            <a:endParaRPr lang="en-US" sz="32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How the animals moan with hunger! The herds of cattle wander about confused, because they have no pasture. The flocks of sheep and goats bleat in misery</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1:18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not be afraid</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Don</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 be afraid, you animals of the field, for the wilderness pastures will soon be green</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2:22a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Fields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Barren and unproductive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It has destroyed my grapevines and ruined my fig trees, stripping their bark and destroying it, leaving the branches white and bare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1:7; cf. 1:10-12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grow…fruitful and 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trees will again be filled with fruit; fig trees and grapevines will be loaded down once more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2:22b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216024"/>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Rain Contrasts in Joel 2:21-27</a:t>
            </a: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Drought (dryness caused fire)</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Even the wild animals cry out to you because the streams have dried up, and fire has consumed the wilderness pastures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1:20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pour down in abundance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Rejoice, you people of Jerusalem! Rejoice in 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your God! For the rain he sends demonstrates his faithfulness</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2:23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Grain, Wine &amp; Oil in Joel 2:21-27</a:t>
            </a: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Ruined and dried </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fields are ruined, the land is stripped bare.  The grain is destroyed, the grapes have shriveled, and the olive oil is gone</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1:10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Will be plentiful</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threshing floors will again be piled high with grain, and the presses will overflow with new wine and olive oil</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a:solidFill>
                <a:srgbClr val="000000"/>
              </a:solidFill>
            </a:endParaRPr>
          </a:p>
        </p:txBody>
      </p:sp>
      <p:sp>
        <p:nvSpPr>
          <p:cNvPr id="2" name="Title 1"/>
          <p:cNvSpPr>
            <a:spLocks noGrp="1"/>
          </p:cNvSpPr>
          <p:nvPr>
            <p:ph type="ctrTitle"/>
          </p:nvPr>
        </p:nvSpPr>
        <p:spPr>
          <a:xfrm>
            <a:off x="0" y="116632"/>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Crop Contrasts in Joel 2:21-27</a:t>
            </a: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Damaged by locusts</a:t>
            </a: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After the cutting locusts finished eating the crops, the swarming locusts took what was left! After them came the hopping locusts, and then the stripping locusts, too!</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(Joel 1:4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3600" b="1" dirty="0">
                <a:solidFill>
                  <a:srgbClr val="FFFF00"/>
                </a:solidFill>
                <a:effectLst>
                  <a:glow rad="254000">
                    <a:srgbClr val="000000">
                      <a:alpha val="89000"/>
                    </a:srgbClr>
                  </a:glow>
                </a:effectLst>
              </a:rPr>
              <a:t>Productive</a:t>
            </a:r>
            <a:endParaRPr lang="en-US" sz="2800" b="1" dirty="0">
              <a:solidFill>
                <a:srgbClr val="FFFF00"/>
              </a:solidFill>
              <a:effectLst>
                <a:glow rad="254000">
                  <a:srgbClr val="000000">
                    <a:alpha val="89000"/>
                  </a:srgbClr>
                </a:glow>
              </a:effectLst>
            </a:endParaRPr>
          </a:p>
          <a:p>
            <a:pPr>
              <a:spcBef>
                <a:spcPct val="20000"/>
              </a:spcBef>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The L</a:t>
            </a:r>
            <a:r>
              <a:rPr lang="en-US" b="1" dirty="0">
                <a:solidFill>
                  <a:srgbClr val="FFFFFF"/>
                </a:solidFill>
                <a:effectLst>
                  <a:glow rad="254000">
                    <a:srgbClr val="000000">
                      <a:alpha val="89000"/>
                    </a:srgbClr>
                  </a:glow>
                </a:effectLst>
              </a:rPr>
              <a:t>ORD</a:t>
            </a:r>
            <a:r>
              <a:rPr lang="en-US" sz="2800" b="1" dirty="0">
                <a:solidFill>
                  <a:srgbClr val="FFFFFF"/>
                </a:solidFill>
                <a:effectLst>
                  <a:glow rad="254000">
                    <a:srgbClr val="000000">
                      <a:alpha val="89000"/>
                    </a:srgbClr>
                  </a:glow>
                </a:effectLst>
              </a:rPr>
              <a:t> says, </a:t>
            </a:r>
            <a:r>
              <a:rPr lang="uk-UA"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I will give you back what you lost to the swarming locusts, the hopping locusts, the stripping locusts, and the cutting locusts. It was I who sent this great destroying army against you…</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(Joel 2:25-26 </a:t>
            </a:r>
            <a:r>
              <a:rPr lang="en-US" b="1" dirty="0">
                <a:solidFill>
                  <a:srgbClr val="FFFFFF"/>
                </a:solidFill>
                <a:effectLst>
                  <a:glow rad="254000">
                    <a:srgbClr val="000000">
                      <a:alpha val="89000"/>
                    </a:srgbClr>
                  </a:glow>
                </a:effectLst>
              </a:rPr>
              <a:t>NLT</a:t>
            </a:r>
            <a:r>
              <a:rPr lang="en-US" sz="2800" b="1" dirty="0">
                <a:solidFill>
                  <a:srgbClr val="FFFFFF"/>
                </a:solidFill>
                <a:effectLst>
                  <a:glow rad="254000">
                    <a:srgbClr val="000000">
                      <a:alpha val="89000"/>
                    </a:srgb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92514" name="Picture 5"/>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2"/>
          <p:cNvSpPr>
            <a:spLocks noGrp="1" noChangeArrowheads="1"/>
          </p:cNvSpPr>
          <p:nvPr>
            <p:ph type="title"/>
          </p:nvPr>
        </p:nvSpPr>
        <p:spPr>
          <a:xfrm rot="16200000">
            <a:off x="-3162300" y="3238500"/>
            <a:ext cx="7086600" cy="609600"/>
          </a:xfrm>
        </p:spPr>
        <p:txBody>
          <a:bodyPr/>
          <a:lstStyle/>
          <a:p>
            <a:pPr algn="ctr" eaLnBrk="1" hangingPunct="1"/>
            <a:r>
              <a:rPr lang="en-US" sz="3600">
                <a:solidFill>
                  <a:srgbClr val="FFFF99"/>
                </a:solidFill>
                <a:latin typeface="Arial" charset="0"/>
                <a:ea typeface="ＭＳ Ｐゴシック" charset="0"/>
              </a:rPr>
              <a:t>Eschatological Terms in Joel</a:t>
            </a:r>
          </a:p>
        </p:txBody>
      </p:sp>
      <p:sp>
        <p:nvSpPr>
          <p:cNvPr id="583686" name="Rectangle 6"/>
          <p:cNvSpPr>
            <a:spLocks noChangeArrowheads="1"/>
          </p:cNvSpPr>
          <p:nvPr/>
        </p:nvSpPr>
        <p:spPr bwMode="auto">
          <a:xfrm>
            <a:off x="685800" y="0"/>
            <a:ext cx="8458200" cy="6858000"/>
          </a:xfrm>
          <a:prstGeom prst="rect">
            <a:avLst/>
          </a:prstGeom>
          <a:gradFill rotWithShape="0">
            <a:gsLst>
              <a:gs pos="0">
                <a:schemeClr val="tx1">
                  <a:alpha val="67000"/>
                </a:schemeClr>
              </a:gs>
              <a:gs pos="100000">
                <a:schemeClr val="tx1">
                  <a:gamma/>
                  <a:shade val="20392"/>
                  <a:invGamma/>
                  <a:alpha val="67000"/>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000000"/>
              </a:solidFill>
              <a:latin typeface="Arial" pitchFamily="-112" charset="0"/>
            </a:endParaRPr>
          </a:p>
        </p:txBody>
      </p:sp>
      <p:sp>
        <p:nvSpPr>
          <p:cNvPr id="583684" name="Rectangle 4"/>
          <p:cNvSpPr>
            <a:spLocks noChangeArrowheads="1"/>
          </p:cNvSpPr>
          <p:nvPr/>
        </p:nvSpPr>
        <p:spPr bwMode="auto">
          <a:xfrm>
            <a:off x="762000" y="188640"/>
            <a:ext cx="8382000" cy="5262980"/>
          </a:xfrm>
          <a:prstGeom prst="rect">
            <a:avLst/>
          </a:prstGeom>
          <a:noFill/>
          <a:ln w="9525">
            <a:noFill/>
            <a:miter lim="800000"/>
            <a:headEnd/>
            <a:tailEnd/>
          </a:ln>
          <a:effectLst/>
        </p:spPr>
        <p:txBody>
          <a:bodyPr>
            <a:spAutoFit/>
          </a:bodyPr>
          <a:lstStyle/>
          <a:p>
            <a:pPr marL="635000" indent="-635000" eaLnBrk="1" hangingPunct="1">
              <a:buFont typeface="Times New Roman" charset="0"/>
              <a:buAutoNum type="arabicPeriod"/>
              <a:tabLst>
                <a:tab pos="1257300" algn="l"/>
              </a:tabLst>
              <a:defRPr/>
            </a:pPr>
            <a:r>
              <a:rPr kumimoji="1" lang="en-US" sz="2800" b="1" dirty="0">
                <a:solidFill>
                  <a:srgbClr val="FFFFFF"/>
                </a:solidFill>
                <a:effectLst/>
                <a:ea typeface="Times New Roman" charset="0"/>
              </a:rPr>
              <a:t>Sanctify…proclaim (1:14; 3:9)</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For the Day of Yahweh is close (1:15; 2:12; 3:14)</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a:t>
            </a:r>
            <a:r>
              <a:rPr kumimoji="1" lang="uk-UA" altLang="ja-JP" sz="2800" b="1" dirty="0">
                <a:solidFill>
                  <a:srgbClr val="FFFFFF"/>
                </a:solidFill>
                <a:effectLst/>
                <a:ea typeface="Times New Roman" charset="0"/>
              </a:rPr>
              <a:t>'</a:t>
            </a:r>
            <a:r>
              <a:rPr kumimoji="1" lang="en-US" sz="2800" b="1" dirty="0">
                <a:solidFill>
                  <a:srgbClr val="FFFFFF"/>
                </a:solidFill>
                <a:effectLst/>
                <a:ea typeface="Times New Roman" charset="0"/>
              </a:rPr>
              <a:t>s Day is coming (2:1;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Darkness (2:2;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An escape (2:3; 2:32)</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Heavens and earth quake (2:10; 3:16)</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Darkening of sun, moon, stars (2:10; 3:15)</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 utters his voice (2:11; 3:16)</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Yahweh</a:t>
            </a:r>
            <a:r>
              <a:rPr kumimoji="1" lang="uk-UA" altLang="ja-JP" sz="2800" b="1" dirty="0">
                <a:solidFill>
                  <a:srgbClr val="FFFFFF"/>
                </a:solidFill>
                <a:effectLst/>
                <a:ea typeface="Times New Roman" charset="0"/>
              </a:rPr>
              <a:t>'</a:t>
            </a:r>
            <a:r>
              <a:rPr kumimoji="1" lang="en-US" sz="2800" b="1" dirty="0">
                <a:solidFill>
                  <a:srgbClr val="FFFFFF"/>
                </a:solidFill>
                <a:effectLst/>
                <a:ea typeface="Times New Roman" charset="0"/>
              </a:rPr>
              <a:t>s Day, great and fearful (2:11; 2:31)</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Gather (2:16; 3:2)</a:t>
            </a:r>
          </a:p>
          <a:p>
            <a:pPr marL="635000" indent="-635000">
              <a:buFont typeface="Times New Roman" charset="0"/>
              <a:buAutoNum type="arabicPeriod"/>
              <a:tabLst>
                <a:tab pos="1257300" algn="l"/>
              </a:tabLst>
              <a:defRPr/>
            </a:pPr>
            <a:r>
              <a:rPr kumimoji="1" lang="en-US" sz="2800" b="1" dirty="0">
                <a:solidFill>
                  <a:srgbClr val="FFFFFF"/>
                </a:solidFill>
                <a:effectLst/>
                <a:ea typeface="Times New Roman" charset="0"/>
              </a:rPr>
              <a:t>My people and my heritage (2:17; 3:2) </a:t>
            </a:r>
            <a:endParaRPr kumimoji="1" lang="en-US" sz="2800" b="1" dirty="0">
              <a:solidFill>
                <a:srgbClr val="FFFFFF"/>
              </a:solidFill>
              <a:effectLst/>
              <a:ea typeface="Arial" charset="0"/>
              <a:cs typeface="Arial" charset="0"/>
            </a:endParaRPr>
          </a:p>
        </p:txBody>
      </p:sp>
    </p:spTree>
    <p:extLst>
      <p:ext uri="{BB962C8B-B14F-4D97-AF65-F5344CB8AC3E}">
        <p14:creationId xmlns:p14="http://schemas.microsoft.com/office/powerpoint/2010/main" val="250806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686"/>
                                        </p:tgtEl>
                                        <p:attrNameLst>
                                          <p:attrName>style.visibility</p:attrName>
                                        </p:attrNameLst>
                                      </p:cBhvr>
                                      <p:to>
                                        <p:strVal val="visible"/>
                                      </p:to>
                                    </p:set>
                                    <p:animEffect transition="in" filter="fade">
                                      <p:cBhvr>
                                        <p:cTn id="7" dur="500"/>
                                        <p:tgtEl>
                                          <p:spTgt spid="58368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83684">
                                            <p:txEl>
                                              <p:pRg st="0" end="0"/>
                                            </p:txEl>
                                          </p:spTgt>
                                        </p:tgtEl>
                                        <p:attrNameLst>
                                          <p:attrName>style.visibility</p:attrName>
                                        </p:attrNameLst>
                                      </p:cBhvr>
                                      <p:to>
                                        <p:strVal val="visible"/>
                                      </p:to>
                                    </p:set>
                                    <p:anim calcmode="lin" valueType="num">
                                      <p:cBhvr additive="base">
                                        <p:cTn id="11" dur="500" fill="hold"/>
                                        <p:tgtEl>
                                          <p:spTgt spid="58368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836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83684">
                                            <p:txEl>
                                              <p:pRg st="1" end="1"/>
                                            </p:txEl>
                                          </p:spTgt>
                                        </p:tgtEl>
                                        <p:attrNameLst>
                                          <p:attrName>style.visibility</p:attrName>
                                        </p:attrNameLst>
                                      </p:cBhvr>
                                      <p:to>
                                        <p:strVal val="visible"/>
                                      </p:to>
                                    </p:set>
                                    <p:anim calcmode="lin" valueType="num">
                                      <p:cBhvr additive="base">
                                        <p:cTn id="16" dur="500" fill="hold"/>
                                        <p:tgtEl>
                                          <p:spTgt spid="583684">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8368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8" fill="hold" nodeType="afterGroup">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83684">
                                            <p:txEl>
                                              <p:pRg st="2" end="2"/>
                                            </p:txEl>
                                          </p:spTgt>
                                        </p:tgtEl>
                                        <p:attrNameLst>
                                          <p:attrName>style.visibility</p:attrName>
                                        </p:attrNameLst>
                                      </p:cBhvr>
                                      <p:to>
                                        <p:strVal val="visible"/>
                                      </p:to>
                                    </p:set>
                                    <p:anim calcmode="lin" valueType="num">
                                      <p:cBhvr additive="base">
                                        <p:cTn id="21" dur="500" fill="hold"/>
                                        <p:tgtEl>
                                          <p:spTgt spid="583684">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8368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3" fill="hold" nodeType="afterGroup">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83684">
                                            <p:txEl>
                                              <p:pRg st="3" end="3"/>
                                            </p:txEl>
                                          </p:spTgt>
                                        </p:tgtEl>
                                        <p:attrNameLst>
                                          <p:attrName>style.visibility</p:attrName>
                                        </p:attrNameLst>
                                      </p:cBhvr>
                                      <p:to>
                                        <p:strVal val="visible"/>
                                      </p:to>
                                    </p:set>
                                    <p:anim calcmode="lin" valueType="num">
                                      <p:cBhvr additive="base">
                                        <p:cTn id="26" dur="500" fill="hold"/>
                                        <p:tgtEl>
                                          <p:spTgt spid="583684">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8368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par>
                          <p:cTn id="28" fill="hold" nodeType="afterGroup">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583684">
                                            <p:txEl>
                                              <p:pRg st="4" end="4"/>
                                            </p:txEl>
                                          </p:spTgt>
                                        </p:tgtEl>
                                        <p:attrNameLst>
                                          <p:attrName>style.visibility</p:attrName>
                                        </p:attrNameLst>
                                      </p:cBhvr>
                                      <p:to>
                                        <p:strVal val="visible"/>
                                      </p:to>
                                    </p:set>
                                    <p:anim calcmode="lin" valueType="num">
                                      <p:cBhvr additive="base">
                                        <p:cTn id="31" dur="500" fill="hold"/>
                                        <p:tgtEl>
                                          <p:spTgt spid="58368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3684">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3" fill="hold" nodeType="afterGroup">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583684">
                                            <p:txEl>
                                              <p:pRg st="5" end="5"/>
                                            </p:txEl>
                                          </p:spTgt>
                                        </p:tgtEl>
                                        <p:attrNameLst>
                                          <p:attrName>style.visibility</p:attrName>
                                        </p:attrNameLst>
                                      </p:cBhvr>
                                      <p:to>
                                        <p:strVal val="visible"/>
                                      </p:to>
                                    </p:set>
                                    <p:anim calcmode="lin" valueType="num">
                                      <p:cBhvr additive="base">
                                        <p:cTn id="36" dur="500" fill="hold"/>
                                        <p:tgtEl>
                                          <p:spTgt spid="583684">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83684">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whoosh.wav"/>
                                        </p:tgtEl>
                                      </p:cMediaNode>
                                    </p:audio>
                                  </p:subTnLst>
                                </p:cTn>
                              </p:par>
                            </p:childTnLst>
                          </p:cTn>
                        </p:par>
                        <p:par>
                          <p:cTn id="38" fill="hold" nodeType="afterGroup">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583684">
                                            <p:txEl>
                                              <p:pRg st="6" end="6"/>
                                            </p:txEl>
                                          </p:spTgt>
                                        </p:tgtEl>
                                        <p:attrNameLst>
                                          <p:attrName>style.visibility</p:attrName>
                                        </p:attrNameLst>
                                      </p:cBhvr>
                                      <p:to>
                                        <p:strVal val="visible"/>
                                      </p:to>
                                    </p:set>
                                    <p:anim calcmode="lin" valueType="num">
                                      <p:cBhvr additive="base">
                                        <p:cTn id="41" dur="500" fill="hold"/>
                                        <p:tgtEl>
                                          <p:spTgt spid="583684">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583684">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3" fill="hold" nodeType="afterGroup">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583684">
                                            <p:txEl>
                                              <p:pRg st="7" end="7"/>
                                            </p:txEl>
                                          </p:spTgt>
                                        </p:tgtEl>
                                        <p:attrNameLst>
                                          <p:attrName>style.visibility</p:attrName>
                                        </p:attrNameLst>
                                      </p:cBhvr>
                                      <p:to>
                                        <p:strVal val="visible"/>
                                      </p:to>
                                    </p:set>
                                    <p:anim calcmode="lin" valueType="num">
                                      <p:cBhvr additive="base">
                                        <p:cTn id="46" dur="500" fill="hold"/>
                                        <p:tgtEl>
                                          <p:spTgt spid="583684">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583684">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whoosh.wav"/>
                                        </p:tgtEl>
                                      </p:cMediaNode>
                                    </p:audio>
                                  </p:subTnLst>
                                </p:cTn>
                              </p:par>
                            </p:childTnLst>
                          </p:cTn>
                        </p:par>
                        <p:par>
                          <p:cTn id="48" fill="hold" nodeType="afterGroup">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583684">
                                            <p:txEl>
                                              <p:pRg st="8" end="8"/>
                                            </p:txEl>
                                          </p:spTgt>
                                        </p:tgtEl>
                                        <p:attrNameLst>
                                          <p:attrName>style.visibility</p:attrName>
                                        </p:attrNameLst>
                                      </p:cBhvr>
                                      <p:to>
                                        <p:strVal val="visible"/>
                                      </p:to>
                                    </p:set>
                                    <p:anim calcmode="lin" valueType="num">
                                      <p:cBhvr additive="base">
                                        <p:cTn id="51" dur="500" fill="hold"/>
                                        <p:tgtEl>
                                          <p:spTgt spid="583684">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583684">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whoosh.wav"/>
                                        </p:tgtEl>
                                      </p:cMediaNode>
                                    </p:audio>
                                  </p:subTnLst>
                                </p:cTn>
                              </p:par>
                            </p:childTnLst>
                          </p:cTn>
                        </p:par>
                        <p:par>
                          <p:cTn id="53" fill="hold" nodeType="afterGroup">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583684">
                                            <p:txEl>
                                              <p:pRg st="9" end="9"/>
                                            </p:txEl>
                                          </p:spTgt>
                                        </p:tgtEl>
                                        <p:attrNameLst>
                                          <p:attrName>style.visibility</p:attrName>
                                        </p:attrNameLst>
                                      </p:cBhvr>
                                      <p:to>
                                        <p:strVal val="visible"/>
                                      </p:to>
                                    </p:set>
                                    <p:anim calcmode="lin" valueType="num">
                                      <p:cBhvr additive="base">
                                        <p:cTn id="56" dur="500" fill="hold"/>
                                        <p:tgtEl>
                                          <p:spTgt spid="583684">
                                            <p:txEl>
                                              <p:pRg st="9" end="9"/>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583684">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whoosh.wav"/>
                                        </p:tgtEl>
                                      </p:cMediaNode>
                                    </p:audio>
                                  </p:subTnLst>
                                </p:cTn>
                              </p:par>
                            </p:childTnLst>
                          </p:cTn>
                        </p:par>
                        <p:par>
                          <p:cTn id="58" fill="hold" nodeType="afterGroup">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583684">
                                            <p:txEl>
                                              <p:pRg st="10" end="10"/>
                                            </p:txEl>
                                          </p:spTgt>
                                        </p:tgtEl>
                                        <p:attrNameLst>
                                          <p:attrName>style.visibility</p:attrName>
                                        </p:attrNameLst>
                                      </p:cBhvr>
                                      <p:to>
                                        <p:strVal val="visible"/>
                                      </p:to>
                                    </p:set>
                                    <p:anim calcmode="lin" valueType="num">
                                      <p:cBhvr additive="base">
                                        <p:cTn id="61" dur="500" fill="hold"/>
                                        <p:tgtEl>
                                          <p:spTgt spid="583684">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83684">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6" grpId="0" animBg="1"/>
      <p:bldP spid="583684" grpId="0" build="p" autoUpdateAnimBg="0" advAuto="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endParaRPr lang="en-US"/>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899567" y="5139134"/>
            <a:ext cx="6408737" cy="1746250"/>
          </a:xfrm>
        </p:spPr>
        <p:txBody>
          <a:bodyPr anchor="ctr"/>
          <a:lstStyle/>
          <a:p>
            <a:pPr marL="0" indent="0" algn="ctr" eaLnBrk="1" hangingPunct="1">
              <a:buFontTx/>
              <a:buNone/>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This is that which was spoken by the prophet Joel…</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(Acts 2:16)</a:t>
            </a:r>
            <a:endParaRPr lang="en-US"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215900" y="188640"/>
            <a:ext cx="5219700" cy="4509815"/>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None/>
            </a:pPr>
            <a:r>
              <a:rPr lang="en-US" altLang="ja-JP" baseline="30000" dirty="0">
                <a:latin typeface="Arial" charset="0"/>
                <a:ea typeface="ＭＳ Ｐゴシック" charset="0"/>
              </a:rPr>
              <a:t>29</a:t>
            </a:r>
            <a:r>
              <a:rPr lang="en-US" altLang="ja-JP" dirty="0">
                <a:latin typeface="Arial" charset="0"/>
                <a:ea typeface="ＭＳ Ｐゴシック" charset="0"/>
              </a:rPr>
              <a:t>In those days I will pour out my Spirit even on servants—men and women alike.</a:t>
            </a:r>
            <a:r>
              <a:rPr lang="ru-RU" altLang="ja-JP" dirty="0">
                <a:latin typeface="Arial" charset="0"/>
                <a:ea typeface="ＭＳ Ｐゴシック" charset="0"/>
              </a:rPr>
              <a:t>"</a:t>
            </a:r>
            <a:endParaRPr lang="en-US" dirty="0">
              <a:latin typeface="Arial"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584200"/>
            <a:ext cx="8485187" cy="684213"/>
          </a:xfrm>
        </p:spPr>
        <p:txBody>
          <a:bodyPr anchor="t"/>
          <a:lstStyle/>
          <a:p>
            <a:pPr eaLnBrk="1" hangingPunct="1"/>
            <a:r>
              <a:rPr lang="en-US" sz="3600">
                <a:latin typeface="Arial" charset="0"/>
                <a:ea typeface="ＭＳ Ｐゴシック" charset="0"/>
                <a:cs typeface="Times New Roman" charset="0"/>
              </a:rPr>
              <a:t>Joel 2:28-29 in the NT (cf. Acts 2)</a:t>
            </a:r>
          </a:p>
        </p:txBody>
      </p:sp>
      <p:sp>
        <p:nvSpPr>
          <p:cNvPr id="589827" name="Rectangle 3"/>
          <p:cNvSpPr>
            <a:spLocks noGrp="1" noChangeArrowheads="1"/>
          </p:cNvSpPr>
          <p:nvPr>
            <p:ph type="body" sz="half" idx="1"/>
          </p:nvPr>
        </p:nvSpPr>
        <p:spPr>
          <a:xfrm>
            <a:off x="609600" y="1538288"/>
            <a:ext cx="4876800" cy="5319712"/>
          </a:xfrm>
        </p:spPr>
        <p:txBody>
          <a:bodyPr/>
          <a:lstStyle/>
          <a:p>
            <a:pPr eaLnBrk="1" hangingPunct="1"/>
            <a:r>
              <a:rPr lang="en-US" altLang="ja-JP" sz="3200">
                <a:latin typeface="Arial" charset="0"/>
                <a:ea typeface="ＭＳ Ｐゴシック" charset="0"/>
                <a:cs typeface="ＭＳ Ｐゴシック" charset="0"/>
              </a:rPr>
              <a:t>Some say this means </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All the </a:t>
            </a:r>
            <a:r>
              <a:rPr lang="en-US">
                <a:latin typeface="Arial" charset="0"/>
                <a:ea typeface="ＭＳ Ｐゴシック" charset="0"/>
                <a:cs typeface="ＭＳ Ｐゴシック" charset="0"/>
              </a:rPr>
              <a:t>LORD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a:t>
            </a:r>
            <a:r>
              <a:rPr lang="en-US" sz="3200">
                <a:latin typeface="Arial" charset="0"/>
                <a:ea typeface="ＭＳ Ｐゴシック" charset="0"/>
                <a:cs typeface="ＭＳ Ｐゴシック" charset="0"/>
              </a:rPr>
              <a:t> people would be prophets</a:t>
            </a:r>
            <a:r>
              <a:rPr lang="ru-RU" altLang="ja-JP"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—but is this what Joel said?  </a:t>
            </a:r>
          </a:p>
          <a:p>
            <a:pPr eaLnBrk="1" hangingPunct="1"/>
            <a:r>
              <a:rPr lang="en-US" sz="3200">
                <a:latin typeface="Arial" charset="0"/>
                <a:ea typeface="ＭＳ Ｐゴシック" charset="0"/>
                <a:cs typeface="ＭＳ Ｐゴシック" charset="0"/>
              </a:rPr>
              <a:t>No, he said only many </a:t>
            </a:r>
            <a:r>
              <a:rPr lang="en-US" sz="3200" i="1">
                <a:latin typeface="Arial" charset="0"/>
                <a:ea typeface="ＭＳ Ｐゴシック" charset="0"/>
                <a:cs typeface="ＭＳ Ｐゴシック" charset="0"/>
              </a:rPr>
              <a:t>types</a:t>
            </a:r>
            <a:r>
              <a:rPr lang="en-US" sz="3200">
                <a:latin typeface="Arial" charset="0"/>
                <a:ea typeface="ＭＳ Ｐゴシック" charset="0"/>
                <a:cs typeface="ＭＳ Ｐゴシック" charset="0"/>
              </a:rPr>
              <a:t> of prophets would exist.</a:t>
            </a:r>
          </a:p>
        </p:txBody>
      </p:sp>
      <p:sp>
        <p:nvSpPr>
          <p:cNvPr id="19558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579</a:t>
            </a: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kern="1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Joel</a:t>
            </a: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a:t>
            </a: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Disciplined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68679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endParaRPr lang="en-US"/>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en-US" altLang="ja-JP" dirty="0">
                <a:latin typeface="Arial" charset="0"/>
                <a:ea typeface="ＭＳ Ｐゴシック" charset="0"/>
              </a:rPr>
              <a:t>But everyone who calls on the name of the L</a:t>
            </a:r>
            <a:r>
              <a:rPr lang="en-US" altLang="ja-JP" sz="2400" dirty="0">
                <a:latin typeface="Arial" charset="0"/>
                <a:ea typeface="ＭＳ Ｐゴシック" charset="0"/>
              </a:rPr>
              <a:t>ORD</a:t>
            </a:r>
            <a:r>
              <a:rPr lang="en-US" altLang="ja-JP" dirty="0">
                <a:latin typeface="Arial" charset="0"/>
                <a:ea typeface="ＭＳ Ｐゴシック" charset="0"/>
              </a:rPr>
              <a:t> will be saved, for some on Mount Zion in Jerusalem will escape, just as the L</a:t>
            </a:r>
            <a:r>
              <a:rPr lang="en-US" altLang="ja-JP" sz="2400" dirty="0">
                <a:latin typeface="Arial" charset="0"/>
                <a:ea typeface="ＭＳ Ｐゴシック" charset="0"/>
              </a:rPr>
              <a:t>ORD</a:t>
            </a:r>
            <a:r>
              <a:rPr lang="en-US" altLang="ja-JP" dirty="0">
                <a:latin typeface="Arial" charset="0"/>
                <a:ea typeface="ＭＳ Ｐゴシック" charset="0"/>
              </a:rPr>
              <a:t> has said.  These will be among the survivors whom the L</a:t>
            </a:r>
            <a:r>
              <a:rPr lang="en-US" altLang="ja-JP" sz="2400" dirty="0">
                <a:latin typeface="Arial" charset="0"/>
                <a:ea typeface="ＭＳ Ｐゴシック" charset="0"/>
              </a:rPr>
              <a:t>ORD</a:t>
            </a:r>
            <a:r>
              <a:rPr lang="en-US" altLang="ja-JP" dirty="0">
                <a:latin typeface="Arial" charset="0"/>
                <a:ea typeface="ＭＳ Ｐゴシック" charset="0"/>
              </a:rPr>
              <a:t> has called.</a:t>
            </a:r>
            <a:r>
              <a:rPr lang="ru-RU" altLang="ja-JP"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19951469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7633" name="Picture 3" descr="locust_canary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41988" y="0"/>
            <a:ext cx="340201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2"/>
          <p:cNvSpPr>
            <a:spLocks noGrp="1" noChangeArrowheads="1"/>
          </p:cNvSpPr>
          <p:nvPr>
            <p:ph type="title"/>
          </p:nvPr>
        </p:nvSpPr>
        <p:spPr>
          <a:xfrm>
            <a:off x="762000" y="571500"/>
            <a:ext cx="4724400" cy="2209800"/>
          </a:xfrm>
        </p:spPr>
        <p:txBody>
          <a:bodyPr/>
          <a:lstStyle/>
          <a:p>
            <a:pPr eaLnBrk="1" hangingPunct="1"/>
            <a:r>
              <a:rPr lang="en-US" sz="3600">
                <a:latin typeface="Arial" charset="0"/>
                <a:ea typeface="ＭＳ Ｐゴシック" charset="0"/>
                <a:cs typeface="ＭＳ Ｐゴシック" charset="0"/>
              </a:rPr>
              <a:t>IV. Problems</a:t>
            </a:r>
            <a:br>
              <a:rPr lang="en-US" sz="3600">
                <a:latin typeface="Arial" charset="0"/>
                <a:ea typeface="ＭＳ Ｐゴシック" charset="0"/>
                <a:cs typeface="ＭＳ Ｐゴシック" charset="0"/>
              </a:rPr>
            </a:b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5 Views of Joel 2:28-32 Fulfillment:</a:t>
            </a:r>
            <a:endParaRPr lang="en-US">
              <a:latin typeface="Arial" charset="0"/>
              <a:ea typeface="ＭＳ Ｐゴシック" charset="0"/>
              <a:cs typeface="ＭＳ Ｐゴシック" charset="0"/>
            </a:endParaRPr>
          </a:p>
        </p:txBody>
      </p:sp>
      <p:sp>
        <p:nvSpPr>
          <p:cNvPr id="590851" name="Rectangle 3"/>
          <p:cNvSpPr>
            <a:spLocks noGrp="1" noChangeArrowheads="1"/>
          </p:cNvSpPr>
          <p:nvPr>
            <p:ph type="body" idx="1"/>
          </p:nvPr>
        </p:nvSpPr>
        <p:spPr>
          <a:xfrm>
            <a:off x="685800" y="2897188"/>
            <a:ext cx="8077200" cy="3579812"/>
          </a:xfrm>
        </p:spPr>
        <p:txBody>
          <a:bodyPr/>
          <a:lstStyle/>
          <a:p>
            <a:pPr marL="609600" indent="-609600" eaLnBrk="1" hangingPunct="1">
              <a:buFontTx/>
              <a:buAutoNum type="alphaUcPeriod"/>
            </a:pPr>
            <a:r>
              <a:rPr lang="en-US" sz="3600">
                <a:latin typeface="Arial" charset="0"/>
                <a:ea typeface="ＭＳ Ｐゴシック" charset="0"/>
                <a:cs typeface="ＭＳ Ｐゴシック" charset="0"/>
              </a:rPr>
              <a:t>Termination at Pentecost</a:t>
            </a:r>
          </a:p>
          <a:p>
            <a:pPr marL="609600" indent="-609600" eaLnBrk="1" hangingPunct="1">
              <a:buFontTx/>
              <a:buAutoNum type="alphaUcPeriod"/>
            </a:pPr>
            <a:r>
              <a:rPr lang="en-US" sz="3600">
                <a:latin typeface="Arial" charset="0"/>
                <a:ea typeface="ＭＳ Ｐゴシック" charset="0"/>
                <a:cs typeface="ＭＳ Ｐゴシック" charset="0"/>
              </a:rPr>
              <a:t>Fulfillment at Pentecost</a:t>
            </a:r>
          </a:p>
          <a:p>
            <a:pPr marL="609600" indent="-609600" eaLnBrk="1" hangingPunct="1">
              <a:buFontTx/>
              <a:buAutoNum type="alphaUcPeriod"/>
            </a:pPr>
            <a:r>
              <a:rPr lang="en-US" sz="3600">
                <a:latin typeface="Arial" charset="0"/>
                <a:ea typeface="ＭＳ Ｐゴシック" charset="0"/>
                <a:cs typeface="ＭＳ Ｐゴシック" charset="0"/>
              </a:rPr>
              <a:t>Non-fulfillment or Eschatological view</a:t>
            </a:r>
          </a:p>
          <a:p>
            <a:pPr marL="609600" indent="-609600" eaLnBrk="1" hangingPunct="1">
              <a:buFontTx/>
              <a:buAutoNum type="alphaUcPeriod"/>
            </a:pPr>
            <a:r>
              <a:rPr lang="en-US" sz="3600">
                <a:latin typeface="Arial" charset="0"/>
                <a:ea typeface="ＭＳ Ｐゴシック" charset="0"/>
                <a:cs typeface="ＭＳ Ｐゴシック" charset="0"/>
              </a:rPr>
              <a:t>Typical Fulfillment view</a:t>
            </a:r>
          </a:p>
          <a:p>
            <a:pPr marL="609600" indent="-609600" eaLnBrk="1" hangingPunct="1">
              <a:buFontTx/>
              <a:buAutoNum type="alphaUcPeriod"/>
            </a:pPr>
            <a:r>
              <a:rPr lang="en-US" sz="3600">
                <a:latin typeface="Arial" charset="0"/>
                <a:ea typeface="ＭＳ Ｐゴシック" charset="0"/>
                <a:cs typeface="ＭＳ Ｐゴシック" charset="0"/>
              </a:rPr>
              <a:t>Continuous Fulfillment view</a:t>
            </a:r>
          </a:p>
        </p:txBody>
      </p:sp>
    </p:spTree>
    <p:extLst>
      <p:ext uri="{BB962C8B-B14F-4D97-AF65-F5344CB8AC3E}">
        <p14:creationId xmlns:p14="http://schemas.microsoft.com/office/powerpoint/2010/main" val="816939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1">
                                            <p:txEl>
                                              <p:pRg st="0" end="0"/>
                                            </p:txEl>
                                          </p:spTgt>
                                        </p:tgtEl>
                                        <p:attrNameLst>
                                          <p:attrName>style.visibility</p:attrName>
                                        </p:attrNameLst>
                                      </p:cBhvr>
                                      <p:to>
                                        <p:strVal val="visible"/>
                                      </p:to>
                                    </p:set>
                                    <p:anim calcmode="lin" valueType="num">
                                      <p:cBhvr additive="base">
                                        <p:cTn id="7" dur="500" fill="hold"/>
                                        <p:tgtEl>
                                          <p:spTgt spid="590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1">
                                            <p:txEl>
                                              <p:pRg st="1" end="1"/>
                                            </p:txEl>
                                          </p:spTgt>
                                        </p:tgtEl>
                                        <p:attrNameLst>
                                          <p:attrName>style.visibility</p:attrName>
                                        </p:attrNameLst>
                                      </p:cBhvr>
                                      <p:to>
                                        <p:strVal val="visible"/>
                                      </p:to>
                                    </p:set>
                                    <p:anim calcmode="lin" valueType="num">
                                      <p:cBhvr additive="base">
                                        <p:cTn id="13" dur="500" fill="hold"/>
                                        <p:tgtEl>
                                          <p:spTgt spid="590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1">
                                            <p:txEl>
                                              <p:pRg st="2" end="2"/>
                                            </p:txEl>
                                          </p:spTgt>
                                        </p:tgtEl>
                                        <p:attrNameLst>
                                          <p:attrName>style.visibility</p:attrName>
                                        </p:attrNameLst>
                                      </p:cBhvr>
                                      <p:to>
                                        <p:strVal val="visible"/>
                                      </p:to>
                                    </p:set>
                                    <p:anim calcmode="lin" valueType="num">
                                      <p:cBhvr additive="base">
                                        <p:cTn id="19" dur="500" fill="hold"/>
                                        <p:tgtEl>
                                          <p:spTgt spid="590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0851">
                                            <p:txEl>
                                              <p:pRg st="3" end="3"/>
                                            </p:txEl>
                                          </p:spTgt>
                                        </p:tgtEl>
                                        <p:attrNameLst>
                                          <p:attrName>style.visibility</p:attrName>
                                        </p:attrNameLst>
                                      </p:cBhvr>
                                      <p:to>
                                        <p:strVal val="visible"/>
                                      </p:to>
                                    </p:set>
                                    <p:anim calcmode="lin" valueType="num">
                                      <p:cBhvr additive="base">
                                        <p:cTn id="25" dur="500" fill="hold"/>
                                        <p:tgtEl>
                                          <p:spTgt spid="590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0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0851">
                                            <p:txEl>
                                              <p:pRg st="4" end="4"/>
                                            </p:txEl>
                                          </p:spTgt>
                                        </p:tgtEl>
                                        <p:attrNameLst>
                                          <p:attrName>style.visibility</p:attrName>
                                        </p:attrNameLst>
                                      </p:cBhvr>
                                      <p:to>
                                        <p:strVal val="visible"/>
                                      </p:to>
                                    </p:set>
                                    <p:anim calcmode="lin" valueType="num">
                                      <p:cBhvr additive="base">
                                        <p:cTn id="31" dur="500" fill="hold"/>
                                        <p:tgtEl>
                                          <p:spTgt spid="590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08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1"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The Gospel is for 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Whole World</a:t>
            </a: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81588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“The Spirit of Christ is the spirit of missions, and the nearer we get to Him, the more intensely missionary we must become.” </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b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—Henry Martyn—</a:t>
            </a:r>
            <a:endParaRPr kumimoji="0" lang="en-US" sz="2800" b="1" i="0" u="none" strike="noStrike" kern="1200" cap="none" spc="0" normalizeH="0" baseline="0" noProof="0" dirty="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208136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4237615896"/>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3" tooltip="https://commons.wikimedia.org/wiki/Language"/>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4" tooltip="https://creativecommons.org/licenses/by-sa/3.0/"/>
              </a:rPr>
              <a:t>CC BY-SA</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6" tooltip="https://southafrica-info.com/arts-culture/11-languages-south-africa/"/>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7" tooltip="https://creativecommons.org/licenses/by/3.0/"/>
              </a:rPr>
              <a:t>CC BY</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3653914727"/>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3</a:t>
            </a:r>
          </a:p>
        </p:txBody>
      </p:sp>
    </p:spTree>
    <p:extLst>
      <p:ext uri="{BB962C8B-B14F-4D97-AF65-F5344CB8AC3E}">
        <p14:creationId xmlns:p14="http://schemas.microsoft.com/office/powerpoint/2010/main" val="6445848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1314369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135835"/>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108970409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14656" cy="108406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6</a:t>
            </a:r>
            <a:r>
              <a:rPr lang="en-US" sz="3600" b="1" baseline="30000" dirty="0">
                <a:effectLst>
                  <a:glow rad="127000">
                    <a:schemeClr val="tx1"/>
                  </a:glow>
                </a:effectLst>
                <a:latin typeface="Arial" charset="0"/>
                <a:ea typeface="ＭＳ Ｐゴシック" charset="0"/>
                <a:cs typeface="ＭＳ Ｐゴシック" charset="0"/>
              </a:rPr>
              <a:t>th</a:t>
            </a:r>
            <a:r>
              <a:rPr lang="en-US" sz="3600" b="1" dirty="0">
                <a:effectLst>
                  <a:glow rad="127000">
                    <a:schemeClr val="tx1"/>
                  </a:glow>
                </a:effectLst>
                <a:latin typeface="Arial" charset="0"/>
                <a:ea typeface="ＭＳ Ｐゴシック" charset="0"/>
                <a:cs typeface="ＭＳ Ｐゴシック" charset="0"/>
              </a:rPr>
              <a:t> Grade Map Test </a:t>
            </a:r>
            <a:br>
              <a:rPr lang="en-US" sz="36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(Curriculum of UN Rights Watch Association, 2021)</a:t>
            </a:r>
            <a:endParaRPr lang="en-US" sz="3600" b="1" dirty="0">
              <a:effectLst>
                <a:glow rad="127000">
                  <a:schemeClr val="tx1"/>
                </a:glow>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BBD83077-C25A-D943-8B2B-2D63FF85CE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4" y="1113531"/>
            <a:ext cx="9144000" cy="5715000"/>
          </a:xfrm>
          <a:prstGeom prst="rect">
            <a:avLst/>
          </a:prstGeom>
        </p:spPr>
      </p:pic>
    </p:spTree>
    <p:extLst>
      <p:ext uri="{BB962C8B-B14F-4D97-AF65-F5344CB8AC3E}">
        <p14:creationId xmlns:p14="http://schemas.microsoft.com/office/powerpoint/2010/main" val="36918981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41945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715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a:xfrm>
            <a:off x="0" y="277813"/>
            <a:ext cx="9144000" cy="1139825"/>
          </a:xfrm>
        </p:spPr>
        <p:txBody>
          <a:bodyPr/>
          <a:lstStyle/>
          <a:p>
            <a:pPr eaLnBrk="1" hangingPunct="1">
              <a:defRPr/>
            </a:pPr>
            <a:r>
              <a:rPr lang="en-US" sz="4000" b="1" dirty="0">
                <a:solidFill>
                  <a:schemeClr val="tx1"/>
                </a:solidFill>
                <a:effectLst>
                  <a:outerShdw blurRad="38100" dist="38100" dir="2700000" algn="tl">
                    <a:schemeClr val="bg1"/>
                  </a:outerShdw>
                </a:effectLst>
                <a:latin typeface="Arial" charset="0"/>
                <a:ea typeface="ＭＳ Ｐゴシック" charset="0"/>
                <a:cs typeface="ＭＳ Ｐゴシック" charset="0"/>
              </a:rPr>
              <a:t>Types of Unconditional Covenants</a:t>
            </a:r>
          </a:p>
        </p:txBody>
      </p:sp>
      <p:grpSp>
        <p:nvGrpSpPr>
          <p:cNvPr id="2" name="Group 4"/>
          <p:cNvGrpSpPr>
            <a:grpSpLocks noGrp="1" noChangeAspect="1"/>
          </p:cNvGrpSpPr>
          <p:nvPr/>
        </p:nvGrpSpPr>
        <p:grpSpPr bwMode="auto">
          <a:xfrm>
            <a:off x="-9525" y="1143000"/>
            <a:ext cx="9266238"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Abrahamic</a:t>
              </a: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Land</a:t>
              </a: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Davidic</a:t>
              </a: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New</a:t>
              </a: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dirty="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0" y="33338"/>
            <a:ext cx="5270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0"/>
            <a:ext cx="4876800" cy="584200"/>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Covenants of Promise</a:t>
            </a:r>
          </a:p>
        </p:txBody>
      </p:sp>
      <p:sp>
        <p:nvSpPr>
          <p:cNvPr id="74756" name="Text Box 4"/>
          <p:cNvSpPr txBox="1">
            <a:spLocks noChangeArrowheads="1"/>
          </p:cNvSpPr>
          <p:nvPr/>
        </p:nvSpPr>
        <p:spPr bwMode="auto">
          <a:xfrm>
            <a:off x="1447800" y="325755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Administrative Covenants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How to experience the blessing</a:t>
            </a: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5"/>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Abrahamic</a:t>
            </a:r>
          </a:p>
        </p:txBody>
      </p:sp>
      <p:sp>
        <p:nvSpPr>
          <p:cNvPr id="74760" name="Text Box 8"/>
          <p:cNvSpPr txBox="1">
            <a:spLocks noChangeArrowheads="1"/>
          </p:cNvSpPr>
          <p:nvPr/>
        </p:nvSpPr>
        <p:spPr bwMode="auto">
          <a:xfrm>
            <a:off x="5657850" y="2311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Davidic</a:t>
            </a:r>
          </a:p>
        </p:txBody>
      </p:sp>
      <p:sp>
        <p:nvSpPr>
          <p:cNvPr id="74761" name="Text Box 9"/>
          <p:cNvSpPr txBox="1">
            <a:spLocks noChangeArrowheads="1"/>
          </p:cNvSpPr>
          <p:nvPr/>
        </p:nvSpPr>
        <p:spPr bwMode="auto">
          <a:xfrm>
            <a:off x="238125" y="479425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Mosaic          </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Israel</a:t>
            </a:r>
            <a:r>
              <a:rPr kumimoji="0" lang="uk-UA" altLang="ja-JP"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 terms of obedience</a:t>
            </a:r>
          </a:p>
        </p:txBody>
      </p:sp>
      <p:sp>
        <p:nvSpPr>
          <p:cNvPr id="74762" name="Text Box 10"/>
          <p:cNvSpPr txBox="1">
            <a:spLocks noChangeArrowheads="1"/>
          </p:cNvSpPr>
          <p:nvPr/>
        </p:nvSpPr>
        <p:spPr bwMode="auto">
          <a:xfrm>
            <a:off x="4800600" y="479425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New                      </a:t>
            </a: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Terms of obedience under Messiah</a:t>
            </a:r>
          </a:p>
        </p:txBody>
      </p:sp>
      <p:sp>
        <p:nvSpPr>
          <p:cNvPr id="74763" name="Text Box 11"/>
          <p:cNvSpPr txBox="1">
            <a:spLocks noChangeArrowheads="1"/>
          </p:cNvSpPr>
          <p:nvPr/>
        </p:nvSpPr>
        <p:spPr bwMode="auto">
          <a:xfrm>
            <a:off x="1143000" y="285750"/>
            <a:ext cx="67056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charset="0"/>
                  <a:cs typeface="Arial"/>
                </a:rPr>
                <a:t>BLESSING</a:t>
              </a: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Superseded by</a:t>
              </a: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Amplified by</a:t>
              </a:r>
            </a:p>
          </p:txBody>
        </p:sp>
      </p:grpSp>
      <p:sp>
        <p:nvSpPr>
          <p:cNvPr id="191502" name="TextBox 5"/>
          <p:cNvSpPr txBox="1">
            <a:spLocks noChangeArrowheads="1"/>
          </p:cNvSpPr>
          <p:nvPr/>
        </p:nvSpPr>
        <p:spPr bwMode="auto">
          <a:xfrm>
            <a:off x="0" y="6492875"/>
            <a:ext cx="91440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a:ln>
                  <a:noFill/>
                </a:ln>
                <a:solidFill>
                  <a:srgbClr val="FFFFFF"/>
                </a:solidFill>
                <a:effectLst/>
                <a:uLnTx/>
                <a:uFillTx/>
                <a:latin typeface="Arial" charset="0"/>
                <a:ea typeface="ＭＳ Ｐゴシック" charset="0"/>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368376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Tyre &amp; Sidon to be Judged</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Tree>
    <p:extLst>
      <p:ext uri="{BB962C8B-B14F-4D97-AF65-F5344CB8AC3E}">
        <p14:creationId xmlns:p14="http://schemas.microsoft.com/office/powerpoint/2010/main" val="72727385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6869844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I will bring them back from all the places to which you sold them, and I will pay you back for everything you have done.  </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8</a:t>
            </a:r>
            <a:r>
              <a:rPr lang="en-US" sz="2800" b="1" kern="0" dirty="0">
                <a:solidFill>
                  <a:srgbClr val="FFFFFF"/>
                </a:solidFill>
                <a:effectLst>
                  <a:glow rad="127000">
                    <a:srgbClr val="000000"/>
                  </a:glow>
                </a:effectLst>
                <a:latin typeface="Arial" charset="0"/>
                <a:ea typeface="ＭＳ Ｐゴシック" charset="0"/>
                <a:cs typeface="ＭＳ Ｐゴシック" charset="0"/>
              </a:rPr>
              <a:t>I will sell your sons and daughters to the people of Judah, and they will sell them to the people of Arabia, a nation far away. I,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en-US" sz="2800" b="1" kern="0" dirty="0">
                <a:solidFill>
                  <a:srgbClr val="FFFFFF"/>
                </a:solidFill>
                <a:effectLst>
                  <a:glow rad="127000">
                    <a:srgbClr val="000000"/>
                  </a:glow>
                </a:effectLst>
                <a:latin typeface="Arial" charset="0"/>
                <a:ea typeface="ＭＳ Ｐゴシック" charset="0"/>
                <a:cs typeface="ＭＳ Ｐゴシック" charset="0"/>
              </a:rPr>
              <a:t>, have spoken!</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a typeface="+mn-ea"/>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Arabia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a typeface="+mn-ea"/>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70030140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the nations far and wide: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Get ready for war!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Call out your best warriors.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Let all your fighting men advance for the attack.</a:t>
            </a: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baseline="30000" dirty="0">
                <a:effectLst>
                  <a:glow rad="127000">
                    <a:schemeClr val="tx1"/>
                  </a:glow>
                </a:effectLst>
                <a:latin typeface="Arial" charset="0"/>
                <a:ea typeface="ＭＳ Ｐゴシック" charset="0"/>
                <a:cs typeface="ＭＳ Ｐゴシック" charset="0"/>
              </a:rPr>
              <a:t>10</a:t>
            </a:r>
            <a:r>
              <a:rPr lang="en-US" sz="2800" b="1" dirty="0">
                <a:effectLst>
                  <a:glow rad="127000">
                    <a:schemeClr val="tx1"/>
                  </a:glow>
                </a:effectLst>
                <a:latin typeface="Arial" charset="0"/>
                <a:ea typeface="ＭＳ Ｐゴシック" charset="0"/>
                <a:cs typeface="ＭＳ Ｐゴシック" charset="0"/>
              </a:rPr>
              <a:t>Hammer your plowshares into swords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your pruning hooks into spears.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Train even your weaklings to be warriors.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Come quickly, all you nations everywhere.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Gather together in the valley.</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now, O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call out your warriors!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3:9-11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5610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Let the nations be called to arms.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Let them march to the valley of Jehoshaphat.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There I, the L</a:t>
            </a:r>
            <a:r>
              <a:rPr lang="en-US" sz="2400" b="1" dirty="0">
                <a:effectLst>
                  <a:glow rad="254000">
                    <a:schemeClr val="tx1"/>
                  </a:glow>
                </a:effectLst>
                <a:latin typeface="Arial" charset="0"/>
                <a:ea typeface="ＭＳ Ｐゴシック" charset="0"/>
                <a:cs typeface="ＭＳ Ｐゴシック" charset="0"/>
              </a:rPr>
              <a:t>ORD</a:t>
            </a:r>
            <a:r>
              <a:rPr lang="en-US" sz="2800" b="1" dirty="0">
                <a:effectLst>
                  <a:glow rad="254000">
                    <a:schemeClr val="tx1"/>
                  </a:glow>
                </a:effectLst>
                <a:latin typeface="Arial" charset="0"/>
                <a:ea typeface="ＭＳ Ｐゴシック" charset="0"/>
                <a:cs typeface="ＭＳ Ｐゴシック" charset="0"/>
              </a:rPr>
              <a:t>, will sit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to pronounce judgment on them all. </a:t>
            </a:r>
            <a:br>
              <a:rPr lang="en-US" sz="2800" b="1" dirty="0">
                <a:effectLst>
                  <a:glow rad="254000">
                    <a:schemeClr val="tx1"/>
                  </a:glow>
                </a:effectLst>
                <a:latin typeface="Arial" charset="0"/>
                <a:ea typeface="ＭＳ Ｐゴシック" charset="0"/>
                <a:cs typeface="ＭＳ Ｐゴシック" charset="0"/>
              </a:rPr>
            </a:br>
            <a:r>
              <a:rPr lang="en-US" sz="2800" b="1" baseline="30000" dirty="0">
                <a:effectLst>
                  <a:glow rad="254000">
                    <a:schemeClr val="tx1"/>
                  </a:glow>
                </a:effectLst>
                <a:latin typeface="Arial" charset="0"/>
                <a:ea typeface="ＭＳ Ｐゴシック" charset="0"/>
                <a:cs typeface="ＭＳ Ｐゴシック" charset="0"/>
              </a:rPr>
              <a:t>13</a:t>
            </a:r>
            <a:r>
              <a:rPr lang="en-US" sz="2800" b="1" dirty="0">
                <a:effectLst>
                  <a:glow rad="254000">
                    <a:schemeClr val="tx1"/>
                  </a:glow>
                </a:effectLst>
                <a:latin typeface="Arial" charset="0"/>
                <a:ea typeface="ＭＳ Ｐゴシック" charset="0"/>
                <a:cs typeface="ＭＳ Ｐゴシック" charset="0"/>
              </a:rPr>
              <a:t>Swing the sickle,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harvest is ripe.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Come, tread the grapes,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for the winepress is full.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The storage vats are overflowing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with the wickedness of these people</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(Joel 3:12-13 </a:t>
            </a:r>
            <a:r>
              <a:rPr lang="en-US" sz="2400" b="1" dirty="0">
                <a:effectLst>
                  <a:glow rad="254000">
                    <a:schemeClr val="tx1"/>
                  </a:glow>
                </a:effectLst>
                <a:latin typeface="Arial" charset="0"/>
                <a:ea typeface="ＭＳ Ｐゴシック" charset="0"/>
                <a:cs typeface="ＭＳ Ｐゴシック" charset="0"/>
              </a:rPr>
              <a:t>NLT</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095087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7FD3BA-363F-E9B1-7C68-5AAC24A99098}"/>
              </a:ext>
            </a:extLst>
          </p:cNvPr>
          <p:cNvGrpSpPr/>
          <p:nvPr/>
        </p:nvGrpSpPr>
        <p:grpSpPr>
          <a:xfrm>
            <a:off x="3518" y="-42193"/>
            <a:ext cx="9111029" cy="6855569"/>
            <a:chOff x="3518" y="-42193"/>
            <a:chExt cx="9111029" cy="6855569"/>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pic>
          <p:nvPicPr>
            <p:cNvPr id="4" name="Picture 3">
              <a:extLst>
                <a:ext uri="{FF2B5EF4-FFF2-40B4-BE49-F238E27FC236}">
                  <a16:creationId xmlns:a16="http://schemas.microsoft.com/office/drawing/2014/main" id="{3D810114-6215-A3F0-0C50-C213745B18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8" y="-27384"/>
              <a:ext cx="4064426" cy="4593704"/>
            </a:xfrm>
            <a:prstGeom prst="rect">
              <a:avLst/>
            </a:prstGeom>
          </p:spPr>
        </p:pic>
        <p:pic>
          <p:nvPicPr>
            <p:cNvPr id="5" name="Picture 4">
              <a:extLst>
                <a:ext uri="{FF2B5EF4-FFF2-40B4-BE49-F238E27FC236}">
                  <a16:creationId xmlns:a16="http://schemas.microsoft.com/office/drawing/2014/main" id="{ACDD61B8-8211-E783-B630-A7BC099E2A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18" y="2219672"/>
              <a:ext cx="4064426" cy="4593704"/>
            </a:xfrm>
            <a:prstGeom prst="rect">
              <a:avLst/>
            </a:prstGeom>
          </p:spPr>
        </p:pic>
        <p:pic>
          <p:nvPicPr>
            <p:cNvPr id="7" name="Picture 6">
              <a:extLst>
                <a:ext uri="{FF2B5EF4-FFF2-40B4-BE49-F238E27FC236}">
                  <a16:creationId xmlns:a16="http://schemas.microsoft.com/office/drawing/2014/main" id="{AFA69B6B-CBE6-77E7-21FF-10011B19D9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51152" y="-42193"/>
              <a:ext cx="4064426" cy="2252769"/>
            </a:xfrm>
            <a:prstGeom prst="rect">
              <a:avLst/>
            </a:prstGeom>
          </p:spPr>
        </p:pic>
        <p:pic>
          <p:nvPicPr>
            <p:cNvPr id="8" name="Picture 7">
              <a:extLst>
                <a:ext uri="{FF2B5EF4-FFF2-40B4-BE49-F238E27FC236}">
                  <a16:creationId xmlns:a16="http://schemas.microsoft.com/office/drawing/2014/main" id="{5DC97F1A-BB28-E967-383D-55CD821A93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44078" y="-42193"/>
              <a:ext cx="4064426" cy="2252769"/>
            </a:xfrm>
            <a:prstGeom prst="rect">
              <a:avLst/>
            </a:prstGeom>
          </p:spPr>
        </p:pic>
      </p:grpSp>
      <p:sp>
        <p:nvSpPr>
          <p:cNvPr id="900098" name="Rectangle 2"/>
          <p:cNvSpPr>
            <a:spLocks noGrp="1" noChangeArrowheads="1"/>
          </p:cNvSpPr>
          <p:nvPr>
            <p:ph type="ctrTitle"/>
          </p:nvPr>
        </p:nvSpPr>
        <p:spPr>
          <a:xfrm>
            <a:off x="0" y="0"/>
            <a:ext cx="9144000" cy="282346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"Thousands upon thousands are waiting in the valley of decision.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There the day of the L</a:t>
            </a:r>
            <a:r>
              <a:rPr lang="en-US" sz="2400" b="1" dirty="0">
                <a:effectLst>
                  <a:glow rad="127000">
                    <a:schemeClr val="tx1"/>
                  </a:glow>
                </a:effectLst>
                <a:latin typeface="Arial" panose="020B0604020202020204" pitchFamily="34" charset="0"/>
                <a:ea typeface="ＭＳ Ｐゴシック" charset="0"/>
                <a:cs typeface="Arial" panose="020B0604020202020204" pitchFamily="34" charset="0"/>
              </a:rPr>
              <a:t>ORD</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 will soon arrive.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baseline="30000" dirty="0">
                <a:effectLst>
                  <a:glow rad="127000">
                    <a:schemeClr val="tx1"/>
                  </a:glow>
                </a:effectLst>
                <a:latin typeface="Arial" panose="020B0604020202020204" pitchFamily="34" charset="0"/>
                <a:ea typeface="ＭＳ Ｐゴシック" charset="0"/>
                <a:cs typeface="Arial" panose="020B0604020202020204" pitchFamily="34" charset="0"/>
              </a:rPr>
              <a:t>15</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The sun and moon will grow dark,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and the stars will no longer shine" </a:t>
            </a:r>
            <a:b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(Joel 3:14-15 NLT).</a:t>
            </a:r>
          </a:p>
        </p:txBody>
      </p:sp>
    </p:spTree>
    <p:extLst>
      <p:ext uri="{BB962C8B-B14F-4D97-AF65-F5344CB8AC3E}">
        <p14:creationId xmlns:p14="http://schemas.microsoft.com/office/powerpoint/2010/main" val="113577210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28531"/>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voice will roar from Zion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thunder from Jerusalem,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 heavens and the earth will shake.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But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be a refuge for his people,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 strong fortress for the people of Israel</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3:16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69196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76472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you will know that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your God,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live in Zion, my holy mountain.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Jerusalem will be holy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foreign armies will never conquer her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FF"/>
                </a:solidFill>
                <a:effectLst>
                  <a:glow rad="254000">
                    <a:srgbClr val="000000">
                      <a:alpha val="89000"/>
                    </a:srgbClr>
                  </a:glow>
                </a:effectLst>
              </a:rPr>
              <a:t>Joel </a:t>
            </a:r>
            <a:r>
              <a:rPr lang="en-US" sz="2800" b="1" dirty="0">
                <a:effectLst>
                  <a:glow rad="127000">
                    <a:schemeClr val="tx1"/>
                  </a:glow>
                </a:effectLst>
                <a:latin typeface="Arial" charset="0"/>
                <a:ea typeface="ＭＳ Ｐゴシック" charset="0"/>
                <a:cs typeface="ＭＳ Ｐゴシック" charset="0"/>
              </a:rPr>
              <a:t>3:17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230086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In that day the mountains will drip with sweet wine,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the hills will flow with milk.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 will fill the streambeds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a fountain will burst forth from the L</a:t>
            </a:r>
            <a:r>
              <a:rPr lang="en-US" sz="2400" b="1" kern="0" dirty="0">
                <a:solidFill>
                  <a:srgbClr val="FFFFFF"/>
                </a:solidFill>
                <a:effectLst>
                  <a:glow rad="127000">
                    <a:srgbClr val="000000"/>
                  </a:glow>
                </a:effectLst>
                <a:latin typeface="Arial" charset="0"/>
                <a:ea typeface="ＭＳ Ｐゴシック" charset="0"/>
                <a:cs typeface="ＭＳ Ｐゴシック" charset="0"/>
              </a:rPr>
              <a:t>ORD</a:t>
            </a:r>
            <a:r>
              <a:rPr lang="uk-UA" sz="2400" b="1" kern="0" dirty="0">
                <a:solidFill>
                  <a:srgbClr val="FFFFFF"/>
                </a:solidFill>
                <a:effectLst>
                  <a:glow rad="127000">
                    <a:srgbClr val="000000"/>
                  </a:glow>
                </a:effectLst>
                <a:latin typeface="Arial" charset="0"/>
                <a:ea typeface="ＭＳ Ｐゴシック" charset="0"/>
                <a:cs typeface="ＭＳ Ｐゴシック" charset="0"/>
              </a:rPr>
              <a:t>'</a:t>
            </a:r>
            <a:r>
              <a:rPr lang="en-US" sz="2400" b="1" kern="0" dirty="0">
                <a:solidFill>
                  <a:srgbClr val="FFFFFF"/>
                </a:solidFill>
                <a:effectLst>
                  <a:glow rad="127000">
                    <a:srgbClr val="000000"/>
                  </a:glow>
                </a:effectLst>
                <a:latin typeface="Arial" charset="0"/>
                <a:ea typeface="ＭＳ Ｐゴシック" charset="0"/>
                <a:cs typeface="ＭＳ Ｐゴシック" charset="0"/>
              </a:rPr>
              <a:t>s</a:t>
            </a:r>
            <a:r>
              <a:rPr lang="en-US" sz="2800" b="1" kern="0" dirty="0">
                <a:solidFill>
                  <a:srgbClr val="FFFFFF"/>
                </a:solidFill>
                <a:effectLst>
                  <a:glow rad="127000">
                    <a:srgbClr val="000000"/>
                  </a:glow>
                </a:effectLst>
                <a:latin typeface="Arial" charset="0"/>
                <a:ea typeface="ＭＳ Ｐゴシック" charset="0"/>
                <a:cs typeface="ＭＳ Ｐゴシック" charset="0"/>
              </a:rPr>
              <a:t> Temple,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watering the arid valley of acacias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3:18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1979712" y="4288613"/>
            <a:ext cx="3483148"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en-US"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Israel’s Prosperity</a:t>
            </a:r>
          </a:p>
        </p:txBody>
      </p:sp>
    </p:spTree>
    <p:extLst>
      <p:ext uri="{BB962C8B-B14F-4D97-AF65-F5344CB8AC3E}">
        <p14:creationId xmlns:p14="http://schemas.microsoft.com/office/powerpoint/2010/main" val="2665465934"/>
      </p:ext>
    </p:extLst>
  </p:cSld>
  <p:clrMapOvr>
    <a:overrideClrMapping bg1="lt1" tx1="dk1" bg2="lt2" tx2="dk2" accent1="accent1" accent2="accent2" accent3="accent3" accent4="accent4" accent5="accent5" accent6="accent6" hlink="hlink" folHlink="folHlink"/>
  </p:clrMapOvr>
  <p:transition>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(47:1-12)</a:t>
            </a:r>
          </a:p>
        </p:txBody>
      </p:sp>
      <p:pic>
        <p:nvPicPr>
          <p:cNvPr id="8058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57338"/>
            <a:ext cx="876935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7152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 y="-1556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&amp; the Land (Ezekiel 47:1) </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877272"/>
            <a:ext cx="9144000" cy="43204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that starts on the south side of the temple entrance</a:t>
            </a:r>
          </a:p>
        </p:txBody>
      </p:sp>
    </p:spTree>
    <p:extLst>
      <p:ext uri="{BB962C8B-B14F-4D97-AF65-F5344CB8AC3E}">
        <p14:creationId xmlns:p14="http://schemas.microsoft.com/office/powerpoint/2010/main" val="134551626"/>
      </p:ext>
    </p:extLst>
  </p:cSld>
  <p:clrMapOvr>
    <a:masterClrMapping/>
  </p:clrMapOvr>
  <p:transition spd="med">
    <p:randomBar dir="ver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5" y="0"/>
            <a:ext cx="4412633" cy="6858000"/>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Beginning of the River (Ezekiel 47:2)</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531440"/>
            <a:ext cx="768350" cy="461665"/>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5004048" y="4221088"/>
            <a:ext cx="4139952" cy="208823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river flowing out the south side of the outer east gate</a:t>
            </a:r>
          </a:p>
        </p:txBody>
      </p:sp>
    </p:spTree>
    <p:extLst>
      <p:ext uri="{BB962C8B-B14F-4D97-AF65-F5344CB8AC3E}">
        <p14:creationId xmlns:p14="http://schemas.microsoft.com/office/powerpoint/2010/main" val="2210684529"/>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1451610"/>
            <a:ext cx="9144000" cy="5406390"/>
          </a:xfrm>
          <a:prstGeom prst="rect">
            <a:avLst/>
          </a:prstGeom>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18264" y="14908"/>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5292080" y="0"/>
            <a:ext cx="3851920" cy="1800199"/>
          </a:xfrm>
          <a:solidFill>
            <a:schemeClr val="tx1"/>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Tree>
    <p:extLst>
      <p:ext uri="{BB962C8B-B14F-4D97-AF65-F5344CB8AC3E}">
        <p14:creationId xmlns:p14="http://schemas.microsoft.com/office/powerpoint/2010/main" val="591674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69326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6657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512921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3851920" cy="180019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sp>
        <p:nvSpPr>
          <p:cNvPr id="4" name="Rectangle 2"/>
          <p:cNvSpPr txBox="1">
            <a:spLocks noChangeArrowheads="1"/>
          </p:cNvSpPr>
          <p:nvPr/>
        </p:nvSpPr>
        <p:spPr bwMode="auto">
          <a:xfrm>
            <a:off x="4283968" y="0"/>
            <a:ext cx="4752528" cy="6843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the man brought me back to the entrance of the Temple. There I saw a stream flowing east from beneath the door of the Temple and passing to the right of the altar on its south side</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676568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River Gets Deeper (Ezekiel 47:3-5)</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451850" y="-529208"/>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river flowing east from the temple compound gets deeper and wider</a:t>
            </a:r>
          </a:p>
        </p:txBody>
      </p:sp>
    </p:spTree>
    <p:extLst>
      <p:ext uri="{BB962C8B-B14F-4D97-AF65-F5344CB8AC3E}">
        <p14:creationId xmlns:p14="http://schemas.microsoft.com/office/powerpoint/2010/main" val="1452615650"/>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7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076056" y="1484784"/>
            <a:ext cx="3960440"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Measuring as he went, he took me along the stream for 1,750 feet and then led me across. The water was up to my ankles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47:3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5852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947643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79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25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0" y="1507947"/>
            <a:ext cx="4139952" cy="53588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measured off another 1,750 feet and led me across again. This time the water was up to my knees</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47:4a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87378901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1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179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4973578" y="4324379"/>
            <a:ext cx="4139952" cy="2501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another 1,750 feet, it was up to my waist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47:4b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09239170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River from Ezekiel</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Temple (47:1-12)</a:t>
            </a:r>
          </a:p>
        </p:txBody>
      </p:sp>
      <p:pic>
        <p:nvPicPr>
          <p:cNvPr id="80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Rectangle 2"/>
          <p:cNvSpPr txBox="1">
            <a:spLocks noChangeArrowheads="1"/>
          </p:cNvSpPr>
          <p:nvPr/>
        </p:nvSpPr>
        <p:spPr bwMode="auto">
          <a:xfrm>
            <a:off x="5208631" y="-8776"/>
            <a:ext cx="3923928" cy="68667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he measured another 1,750 feet, and the river was too deep to walk across. It was deep enough to swim in, but too deep to walk through</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 47:5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0815958"/>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36512" y="-27384"/>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93737" y="5013176"/>
            <a:ext cx="9070975" cy="602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Ezekiel 47:1-12</a:t>
            </a:r>
          </a:p>
        </p:txBody>
      </p:sp>
      <p:pic>
        <p:nvPicPr>
          <p:cNvPr id="4" name="Picture 2" descr="The Millennial River – Ezekiel 47-48 - YouTube">
            <a:extLst>
              <a:ext uri="{FF2B5EF4-FFF2-40B4-BE49-F238E27FC236}">
                <a16:creationId xmlns:a16="http://schemas.microsoft.com/office/drawing/2014/main" id="{8C486356-081F-CCF3-0A35-55EE4A4174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84F3AD1-F137-45FF-FE6E-9E4D8CE36110}"/>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6" name="Title 1">
            <a:extLst>
              <a:ext uri="{FF2B5EF4-FFF2-40B4-BE49-F238E27FC236}">
                <a16:creationId xmlns:a16="http://schemas.microsoft.com/office/drawing/2014/main" id="{CB0ED2BF-2041-40BD-A527-F62C92701ADC}"/>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7" name="Title 1">
            <a:extLst>
              <a:ext uri="{FF2B5EF4-FFF2-40B4-BE49-F238E27FC236}">
                <a16:creationId xmlns:a16="http://schemas.microsoft.com/office/drawing/2014/main" id="{832E2203-28B2-D277-C86C-74F46E84961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8" name="Title 1">
            <a:extLst>
              <a:ext uri="{FF2B5EF4-FFF2-40B4-BE49-F238E27FC236}">
                <a16:creationId xmlns:a16="http://schemas.microsoft.com/office/drawing/2014/main" id="{5C3B814A-6C90-CDC5-F2F0-30BB9182D19F}"/>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1F4D8C41-DC82-9201-D424-DC2D20157107}"/>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97A4782A-9CFB-B085-87D2-2DA0C36BCB12}"/>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Title 1">
            <a:extLst>
              <a:ext uri="{FF2B5EF4-FFF2-40B4-BE49-F238E27FC236}">
                <a16:creationId xmlns:a16="http://schemas.microsoft.com/office/drawing/2014/main" id="{96F6535A-E5A6-97B2-7740-2B3A428876B5}"/>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10CC89C8-9595-ADE2-5150-A2D1D0E5D77F}"/>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7506054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latin typeface="Arial" panose="020B0604020202020204" pitchFamily="34" charset="0"/>
                <a:cs typeface="Arial" panose="020B0604020202020204" pitchFamily="34" charset="0"/>
              </a:rPr>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effectLst/>
                <a:latin typeface="Arial" panose="020B0604020202020204" pitchFamily="34" charset="0"/>
                <a:cs typeface="Arial" panose="020B0604020202020204" pitchFamily="34" charset="0"/>
              </a:rPr>
              <a:t>On that day </a:t>
            </a:r>
            <a:r>
              <a:rPr lang="en-US" sz="2400" b="1" dirty="0">
                <a:solidFill>
                  <a:srgbClr val="FFFF00"/>
                </a:solidFill>
                <a:effectLst/>
                <a:latin typeface="Arial" panose="020B0604020202020204" pitchFamily="34" charset="0"/>
                <a:cs typeface="Arial" panose="020B0604020202020204" pitchFamily="34" charset="0"/>
              </a:rPr>
              <a:t>life-giving waters will flow out from Jerusalem</a:t>
            </a:r>
            <a:r>
              <a:rPr lang="en-US" sz="2400" b="1" dirty="0">
                <a:effectLst/>
                <a:latin typeface="Arial" panose="020B0604020202020204" pitchFamily="34" charset="0"/>
                <a:cs typeface="Arial" panose="020B0604020202020204" pitchFamily="34" charset="0"/>
              </a:rPr>
              <a:t>, half toward the Dead Sea and half toward the Mediterranean, flowing continuously in both summer and winter.</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latin typeface="Arial" panose="020B0604020202020204" pitchFamily="34" charset="0"/>
                <a:cs typeface="Arial" panose="020B0604020202020204" pitchFamily="34" charset="0"/>
              </a:rPr>
              <a:t>Zechariah 14:8</a:t>
            </a:r>
          </a:p>
        </p:txBody>
      </p:sp>
      <p:pic>
        <p:nvPicPr>
          <p:cNvPr id="5" name="Picture 2" descr="The Millennial River – Ezekiel 47-48 - YouTube">
            <a:extLst>
              <a:ext uri="{FF2B5EF4-FFF2-40B4-BE49-F238E27FC236}">
                <a16:creationId xmlns:a16="http://schemas.microsoft.com/office/drawing/2014/main" id="{D14C438E-2595-85B8-8144-498A51F392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3A9CE3F-8082-62D6-D238-E1AD685BD24C}"/>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7" name="Title 1">
            <a:extLst>
              <a:ext uri="{FF2B5EF4-FFF2-40B4-BE49-F238E27FC236}">
                <a16:creationId xmlns:a16="http://schemas.microsoft.com/office/drawing/2014/main" id="{E22E7BE8-7555-CE18-945A-973A8E4DC63A}"/>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8" name="Title 1">
            <a:extLst>
              <a:ext uri="{FF2B5EF4-FFF2-40B4-BE49-F238E27FC236}">
                <a16:creationId xmlns:a16="http://schemas.microsoft.com/office/drawing/2014/main" id="{2AB297ED-44E5-DA6C-4F78-C1D60795E825}"/>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9" name="Title 1">
            <a:extLst>
              <a:ext uri="{FF2B5EF4-FFF2-40B4-BE49-F238E27FC236}">
                <a16:creationId xmlns:a16="http://schemas.microsoft.com/office/drawing/2014/main" id="{E8810E03-9EB5-6CB2-B25A-E4305984952C}"/>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0" name="Oval 9">
            <a:extLst>
              <a:ext uri="{FF2B5EF4-FFF2-40B4-BE49-F238E27FC236}">
                <a16:creationId xmlns:a16="http://schemas.microsoft.com/office/drawing/2014/main" id="{5CB6CA87-65FD-CAD4-5F2A-98AD9803FBA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Oval 10">
            <a:extLst>
              <a:ext uri="{FF2B5EF4-FFF2-40B4-BE49-F238E27FC236}">
                <a16:creationId xmlns:a16="http://schemas.microsoft.com/office/drawing/2014/main" id="{4C3898FD-6FF0-B461-D4DF-19786A45167F}"/>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Title 1">
            <a:extLst>
              <a:ext uri="{FF2B5EF4-FFF2-40B4-BE49-F238E27FC236}">
                <a16:creationId xmlns:a16="http://schemas.microsoft.com/office/drawing/2014/main" id="{9AA934BE-D51B-0A81-9B18-ABC0C1A708DF}"/>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3" name="Title 1">
            <a:extLst>
              <a:ext uri="{FF2B5EF4-FFF2-40B4-BE49-F238E27FC236}">
                <a16:creationId xmlns:a16="http://schemas.microsoft.com/office/drawing/2014/main" id="{D36E6FAE-83E7-2D7B-397D-5DAED72E65E1}"/>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9535465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6637-C155-C7E6-32FF-E2F6E5F7DDF8}"/>
              </a:ext>
            </a:extLst>
          </p:cNvPr>
          <p:cNvSpPr>
            <a:spLocks noGrp="1"/>
          </p:cNvSpPr>
          <p:nvPr>
            <p:ph type="title"/>
          </p:nvPr>
        </p:nvSpPr>
        <p:spPr>
          <a:xfrm>
            <a:off x="45212" y="0"/>
            <a:ext cx="9070975" cy="792088"/>
          </a:xfrm>
        </p:spPr>
        <p:txBody>
          <a:bodyPr/>
          <a:lstStyle/>
          <a:p>
            <a:r>
              <a:rPr lang="en-US" b="1" dirty="0"/>
              <a:t>The Millennial River</a:t>
            </a:r>
          </a:p>
        </p:txBody>
      </p:sp>
      <p:sp>
        <p:nvSpPr>
          <p:cNvPr id="3" name="Title 1">
            <a:extLst>
              <a:ext uri="{FF2B5EF4-FFF2-40B4-BE49-F238E27FC236}">
                <a16:creationId xmlns:a16="http://schemas.microsoft.com/office/drawing/2014/main" id="{46AEC9D1-68AA-9BE7-7397-189B5ECE31C1}"/>
              </a:ext>
            </a:extLst>
          </p:cNvPr>
          <p:cNvSpPr txBox="1">
            <a:spLocks/>
          </p:cNvSpPr>
          <p:nvPr/>
        </p:nvSpPr>
        <p:spPr bwMode="auto">
          <a:xfrm>
            <a:off x="-50977" y="4872769"/>
            <a:ext cx="9215690" cy="1985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effectLst/>
                <a:latin typeface="Arial" panose="020B0604020202020204" pitchFamily="34" charset="0"/>
              </a:rPr>
              <a:t>In that day the mountains will drip with sweet wine,</a:t>
            </a:r>
          </a:p>
          <a:p>
            <a:r>
              <a:rPr lang="en-US" sz="2400" b="1" dirty="0">
                <a:effectLst/>
                <a:latin typeface="Arial" panose="020B0604020202020204" pitchFamily="34" charset="0"/>
              </a:rPr>
              <a:t>and the hills will flow with milk.</a:t>
            </a:r>
          </a:p>
          <a:p>
            <a:r>
              <a:rPr lang="en-US" sz="2400" b="1" dirty="0">
                <a:solidFill>
                  <a:srgbClr val="FFFF00"/>
                </a:solidFill>
                <a:effectLst/>
                <a:latin typeface="Arial" panose="020B0604020202020204" pitchFamily="34" charset="0"/>
              </a:rPr>
              <a:t>Water will fill the streambeds of Judah,</a:t>
            </a:r>
          </a:p>
          <a:p>
            <a:r>
              <a:rPr lang="en-US" sz="2400" b="1" dirty="0">
                <a:solidFill>
                  <a:srgbClr val="FFFF00"/>
                </a:solidFill>
                <a:effectLst/>
                <a:latin typeface="Arial" panose="020B0604020202020204" pitchFamily="34" charset="0"/>
              </a:rPr>
              <a:t>and a fountain will burst forth from the L</a:t>
            </a:r>
            <a:r>
              <a:rPr lang="en-US" sz="2000" b="1" dirty="0">
                <a:solidFill>
                  <a:srgbClr val="FFFF00"/>
                </a:solidFill>
                <a:effectLst/>
                <a:latin typeface="Arial" panose="020B0604020202020204" pitchFamily="34" charset="0"/>
              </a:rPr>
              <a:t>ORD</a:t>
            </a:r>
            <a:r>
              <a:rPr lang="en-US" sz="2400" b="1" dirty="0">
                <a:solidFill>
                  <a:srgbClr val="FFFF00"/>
                </a:solidFill>
                <a:effectLst/>
                <a:latin typeface="Arial" panose="020B0604020202020204" pitchFamily="34" charset="0"/>
              </a:rPr>
              <a:t>’s Temple,</a:t>
            </a:r>
          </a:p>
          <a:p>
            <a:r>
              <a:rPr lang="en-US" sz="2400" b="1" dirty="0">
                <a:solidFill>
                  <a:srgbClr val="FFFF00"/>
                </a:solidFill>
                <a:effectLst/>
                <a:latin typeface="Arial" panose="020B0604020202020204" pitchFamily="34" charset="0"/>
              </a:rPr>
              <a:t>watering the arid valley of acacias.</a:t>
            </a:r>
          </a:p>
        </p:txBody>
      </p:sp>
      <p:sp>
        <p:nvSpPr>
          <p:cNvPr id="4" name="Title 1">
            <a:extLst>
              <a:ext uri="{FF2B5EF4-FFF2-40B4-BE49-F238E27FC236}">
                <a16:creationId xmlns:a16="http://schemas.microsoft.com/office/drawing/2014/main" id="{68729C5E-FAAA-38DD-20F7-63D76128E4F9}"/>
              </a:ext>
            </a:extLst>
          </p:cNvPr>
          <p:cNvSpPr txBox="1">
            <a:spLocks/>
          </p:cNvSpPr>
          <p:nvPr/>
        </p:nvSpPr>
        <p:spPr bwMode="auto">
          <a:xfrm>
            <a:off x="31564" y="4080681"/>
            <a:ext cx="9070975"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kern="0" dirty="0"/>
              <a:t>Joel 3:17</a:t>
            </a:r>
          </a:p>
        </p:txBody>
      </p:sp>
      <p:pic>
        <p:nvPicPr>
          <p:cNvPr id="6" name="Picture 2" descr="The Millennial River – Ezekiel 47-48 - YouTube">
            <a:extLst>
              <a:ext uri="{FF2B5EF4-FFF2-40B4-BE49-F238E27FC236}">
                <a16:creationId xmlns:a16="http://schemas.microsoft.com/office/drawing/2014/main" id="{D39AAA37-B94F-B035-47BD-C975FEF325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908720"/>
            <a:ext cx="8640960" cy="314538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39AE96-21C8-0317-B745-2378CD30966D}"/>
              </a:ext>
            </a:extLst>
          </p:cNvPr>
          <p:cNvSpPr txBox="1">
            <a:spLocks/>
          </p:cNvSpPr>
          <p:nvPr/>
        </p:nvSpPr>
        <p:spPr bwMode="auto">
          <a:xfrm>
            <a:off x="2051720" y="146181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Millennial Temple</a:t>
            </a:r>
          </a:p>
        </p:txBody>
      </p:sp>
      <p:sp>
        <p:nvSpPr>
          <p:cNvPr id="8" name="Title 1">
            <a:extLst>
              <a:ext uri="{FF2B5EF4-FFF2-40B4-BE49-F238E27FC236}">
                <a16:creationId xmlns:a16="http://schemas.microsoft.com/office/drawing/2014/main" id="{0ABFFC7D-ACAC-28D1-2B3B-22761593CECD}"/>
              </a:ext>
            </a:extLst>
          </p:cNvPr>
          <p:cNvSpPr txBox="1">
            <a:spLocks/>
          </p:cNvSpPr>
          <p:nvPr/>
        </p:nvSpPr>
        <p:spPr bwMode="auto">
          <a:xfrm>
            <a:off x="1475656" y="2134402"/>
            <a:ext cx="2520279" cy="2389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Rebuilt Jerusalem</a:t>
            </a:r>
          </a:p>
        </p:txBody>
      </p:sp>
      <p:sp>
        <p:nvSpPr>
          <p:cNvPr id="9" name="Title 1">
            <a:extLst>
              <a:ext uri="{FF2B5EF4-FFF2-40B4-BE49-F238E27FC236}">
                <a16:creationId xmlns:a16="http://schemas.microsoft.com/office/drawing/2014/main" id="{D619500E-3D2A-AE2C-1B13-27FC5C7B12E9}"/>
              </a:ext>
            </a:extLst>
          </p:cNvPr>
          <p:cNvSpPr txBox="1">
            <a:spLocks/>
          </p:cNvSpPr>
          <p:nvPr/>
        </p:nvSpPr>
        <p:spPr bwMode="auto">
          <a:xfrm>
            <a:off x="3337600" y="2475778"/>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rPr>
              <a:t>Rimmon</a:t>
            </a:r>
          </a:p>
        </p:txBody>
      </p:sp>
      <p:sp>
        <p:nvSpPr>
          <p:cNvPr id="10" name="Title 1">
            <a:extLst>
              <a:ext uri="{FF2B5EF4-FFF2-40B4-BE49-F238E27FC236}">
                <a16:creationId xmlns:a16="http://schemas.microsoft.com/office/drawing/2014/main" id="{F962750C-BF34-E3FA-0A12-9AB8FE3AE9D1}"/>
              </a:ext>
            </a:extLst>
          </p:cNvPr>
          <p:cNvSpPr txBox="1">
            <a:spLocks/>
          </p:cNvSpPr>
          <p:nvPr/>
        </p:nvSpPr>
        <p:spPr bwMode="auto">
          <a:xfrm>
            <a:off x="4427984" y="1207810"/>
            <a:ext cx="1306408" cy="18410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chemeClr val="tx1"/>
                </a:solidFill>
                <a:effectLst/>
                <a:uLnTx/>
                <a:uFillTx/>
                <a:latin typeface="Arial"/>
                <a:ea typeface="ＭＳ Ｐゴシック" pitchFamily="-108" charset="-128"/>
                <a:cs typeface="Arial"/>
              </a:rPr>
              <a:t>Geba</a:t>
            </a:r>
            <a:endParaRPr kumimoji="0" lang="en-US" sz="1800" b="1" i="0" u="none" strike="noStrike" kern="0" cap="none" spc="0" normalizeH="0" baseline="0" noProof="0" dirty="0">
              <a:ln>
                <a:noFill/>
              </a:ln>
              <a:solidFill>
                <a:schemeClr val="tx1"/>
              </a:solidFill>
              <a:effectLst/>
              <a:uLnTx/>
              <a:uFillTx/>
              <a:latin typeface="Arial"/>
              <a:ea typeface="ＭＳ Ｐゴシック" pitchFamily="-108" charset="-128"/>
              <a:cs typeface="Arial"/>
            </a:endParaRPr>
          </a:p>
        </p:txBody>
      </p:sp>
      <p:sp>
        <p:nvSpPr>
          <p:cNvPr id="11" name="Oval 10">
            <a:extLst>
              <a:ext uri="{FF2B5EF4-FFF2-40B4-BE49-F238E27FC236}">
                <a16:creationId xmlns:a16="http://schemas.microsoft.com/office/drawing/2014/main" id="{A7C0B77C-CFF4-7D04-D2AF-0DB6ACCE7DDC}"/>
              </a:ext>
            </a:extLst>
          </p:cNvPr>
          <p:cNvSpPr/>
          <p:nvPr/>
        </p:nvSpPr>
        <p:spPr bwMode="auto">
          <a:xfrm>
            <a:off x="6876256" y="2266615"/>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Oval 11">
            <a:extLst>
              <a:ext uri="{FF2B5EF4-FFF2-40B4-BE49-F238E27FC236}">
                <a16:creationId xmlns:a16="http://schemas.microsoft.com/office/drawing/2014/main" id="{5EE675B6-6EE8-E280-4F72-26AD8008F740}"/>
              </a:ext>
            </a:extLst>
          </p:cNvPr>
          <p:cNvSpPr/>
          <p:nvPr/>
        </p:nvSpPr>
        <p:spPr bwMode="auto">
          <a:xfrm>
            <a:off x="7934010" y="3406028"/>
            <a:ext cx="864096" cy="648072"/>
          </a:xfrm>
          <a:prstGeom prst="ellipse">
            <a:avLst/>
          </a:prstGeom>
          <a:solidFill>
            <a:srgbClr val="718BB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Title 1">
            <a:extLst>
              <a:ext uri="{FF2B5EF4-FFF2-40B4-BE49-F238E27FC236}">
                <a16:creationId xmlns:a16="http://schemas.microsoft.com/office/drawing/2014/main" id="{C49BE39B-B1FC-15A9-EA0F-F92FB9AD92C7}"/>
              </a:ext>
            </a:extLst>
          </p:cNvPr>
          <p:cNvSpPr txBox="1">
            <a:spLocks/>
          </p:cNvSpPr>
          <p:nvPr/>
        </p:nvSpPr>
        <p:spPr bwMode="auto">
          <a:xfrm>
            <a:off x="6516216" y="2528998"/>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Dead Sea</a:t>
            </a:r>
          </a:p>
        </p:txBody>
      </p:sp>
      <p:sp>
        <p:nvSpPr>
          <p:cNvPr id="14" name="Title 1">
            <a:extLst>
              <a:ext uri="{FF2B5EF4-FFF2-40B4-BE49-F238E27FC236}">
                <a16:creationId xmlns:a16="http://schemas.microsoft.com/office/drawing/2014/main" id="{D8B525BF-4A3E-F410-7AEF-D518041F8C0E}"/>
              </a:ext>
            </a:extLst>
          </p:cNvPr>
          <p:cNvSpPr txBox="1">
            <a:spLocks/>
          </p:cNvSpPr>
          <p:nvPr/>
        </p:nvSpPr>
        <p:spPr bwMode="auto">
          <a:xfrm>
            <a:off x="7423792" y="3525285"/>
            <a:ext cx="1454129" cy="238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08" charset="-128"/>
                <a:cs typeface="Arial"/>
              </a:rPr>
              <a:t>Marshes</a:t>
            </a:r>
          </a:p>
        </p:txBody>
      </p:sp>
    </p:spTree>
    <p:extLst>
      <p:ext uri="{BB962C8B-B14F-4D97-AF65-F5344CB8AC3E}">
        <p14:creationId xmlns:p14="http://schemas.microsoft.com/office/powerpoint/2010/main" val="13877775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7" name="Picture 2"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Arial" charset="0"/>
              </a:rPr>
              <a:t>Crops from a Fresh Water Oasis</a:t>
            </a:r>
            <a:endParaRPr lang="en-US">
              <a:latin typeface="Arial" charset="0"/>
              <a:ea typeface="ＭＳ Ｐゴシック" charset="0"/>
              <a:cs typeface="Arial" charset="0"/>
            </a:endParaRPr>
          </a:p>
        </p:txBody>
      </p:sp>
      <p:sp>
        <p:nvSpPr>
          <p:cNvPr id="232453" name="Text Box 5"/>
          <p:cNvSpPr txBox="1">
            <a:spLocks noChangeArrowheads="1"/>
          </p:cNvSpPr>
          <p:nvPr/>
        </p:nvSpPr>
        <p:spPr bwMode="auto">
          <a:xfrm>
            <a:off x="8299450" y="0"/>
            <a:ext cx="838200" cy="461963"/>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5E5FF"/>
                </a:solidFill>
                <a:effectLst/>
                <a:uLnTx/>
                <a:uFillTx/>
                <a:latin typeface="Arial" charset="0"/>
                <a:ea typeface="ＭＳ Ｐゴシック" charset="0"/>
                <a:cs typeface="Arial" charset="0"/>
              </a:rPr>
              <a:t>550</a:t>
            </a:r>
            <a:endParaRPr kumimoji="0" lang="en-US" sz="2800" b="0" i="0" u="none" strike="noStrike" kern="1200" cap="none" spc="0" normalizeH="0" baseline="0" noProof="0">
              <a:ln>
                <a:noFill/>
              </a:ln>
              <a:solidFill>
                <a:srgbClr val="E5E5FF"/>
              </a:solidFill>
              <a:effectLst/>
              <a:uLnTx/>
              <a:uFillTx/>
              <a:latin typeface="Arial" charset="0"/>
              <a:ea typeface="ＭＳ Ｐゴシック" charset="0"/>
              <a:cs typeface="Arial" charset="0"/>
            </a:endParaRPr>
          </a:p>
        </p:txBody>
      </p:sp>
      <p:sp>
        <p:nvSpPr>
          <p:cNvPr id="6" name="Text Box 5"/>
          <p:cNvSpPr txBox="1">
            <a:spLocks noChangeArrowheads="1"/>
          </p:cNvSpPr>
          <p:nvPr/>
        </p:nvSpPr>
        <p:spPr bwMode="auto">
          <a:xfrm>
            <a:off x="2411760" y="457200"/>
            <a:ext cx="3744416" cy="646331"/>
          </a:xfrm>
          <a:prstGeom prst="rect">
            <a:avLst/>
          </a:prstGeom>
          <a:solidFill>
            <a:srgbClr val="000000"/>
          </a:solidFill>
          <a:ln w="9525">
            <a:noFill/>
            <a:miter lim="800000"/>
            <a:headEnd/>
            <a:tailEnd/>
          </a:ln>
          <a:effectLst>
            <a:outerShdw blurRad="63500" dist="35921" dir="2700000" algn="ctr" rotWithShape="0">
              <a:srgbClr val="000000">
                <a:alpha val="50000"/>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Ezekiel 47:10</a:t>
            </a:r>
            <a:endParaRPr kumimoji="0" lang="en-US" sz="4000" b="0"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32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heckerboard(across)">
                                      <p:cBhvr>
                                        <p:cTn id="7" dur="5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Egypt</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5292080" y="4304161"/>
            <a:ext cx="3744416" cy="2553839"/>
          </a:xfrm>
          <a:effectLst/>
        </p:spPr>
        <p:txBody>
          <a:bodyPr/>
          <a:lstStyle/>
          <a:p>
            <a:pPr algn="ct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Israel's Neighbors</a:t>
            </a: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Israel</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09" y="2082917"/>
            <a:ext cx="3989700"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But Egypt will become a wasteland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Edom will become a wilderness,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because they attacked the people of Judah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and killed innocent people in their 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3:19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7" name="Text Box 77"/>
          <p:cNvSpPr txBox="1">
            <a:spLocks noChangeArrowheads="1"/>
          </p:cNvSpPr>
          <p:nvPr/>
        </p:nvSpPr>
        <p:spPr bwMode="auto">
          <a:xfrm>
            <a:off x="5796136" y="198884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Edom</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266546593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Judah will be filled with people forever,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Jerusalem will endure through all generations. </a:t>
            </a:r>
            <a:br>
              <a:rPr lang="en-US" sz="2800" b="1" dirty="0">
                <a:effectLst>
                  <a:glow rad="127000">
                    <a:schemeClr val="tx1"/>
                  </a:glow>
                </a:effectLst>
                <a:latin typeface="Arial" charset="0"/>
                <a:ea typeface="ＭＳ Ｐゴシック" charset="0"/>
                <a:cs typeface="ＭＳ Ｐゴシック" charset="0"/>
              </a:rPr>
            </a:br>
            <a:r>
              <a:rPr lang="en-US" sz="2800" b="1" baseline="30000" dirty="0">
                <a:effectLst>
                  <a:glow rad="127000">
                    <a:schemeClr val="tx1"/>
                  </a:glow>
                </a:effectLst>
                <a:latin typeface="Arial" charset="0"/>
                <a:ea typeface="ＭＳ Ｐゴシック" charset="0"/>
                <a:cs typeface="ＭＳ Ｐゴシック" charset="0"/>
              </a:rPr>
              <a:t>21</a:t>
            </a:r>
            <a:r>
              <a:rPr lang="en-US" sz="2800" b="1" dirty="0">
                <a:effectLst>
                  <a:glow rad="127000">
                    <a:schemeClr val="tx1"/>
                  </a:glow>
                </a:effectLst>
                <a:latin typeface="Arial" charset="0"/>
                <a:ea typeface="ＭＳ Ｐゴシック" charset="0"/>
                <a:cs typeface="ＭＳ Ｐゴシック" charset="0"/>
              </a:rPr>
              <a:t>I will pardon my people</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crimes,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which I have not yet pardoned;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will make my home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in Jerusalem with my people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(Joel 3:20-21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27584" y="2868270"/>
            <a:ext cx="7267340" cy="4078609"/>
          </a:xfrm>
          <a:prstGeom prst="rect">
            <a:avLst/>
          </a:prstGeom>
        </p:spPr>
      </p:pic>
    </p:spTree>
    <p:extLst>
      <p:ext uri="{BB962C8B-B14F-4D97-AF65-F5344CB8AC3E}">
        <p14:creationId xmlns:p14="http://schemas.microsoft.com/office/powerpoint/2010/main" val="337961907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193541"/>
          </a:xfrm>
          <a:solidFill>
            <a:srgbClr val="000000"/>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Your trust in the Lord alone will bring his blessing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5" y="1223010"/>
            <a:ext cx="9144000" cy="5634990"/>
          </a:xfrm>
          <a:prstGeom prst="rect">
            <a:avLst/>
          </a:prstGeom>
        </p:spPr>
      </p:pic>
    </p:spTree>
    <p:extLst>
      <p:ext uri="{BB962C8B-B14F-4D97-AF65-F5344CB8AC3E}">
        <p14:creationId xmlns:p14="http://schemas.microsoft.com/office/powerpoint/2010/main" val="23169659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Let discipline bring repentance and repentance bring restoration.</a:t>
            </a: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Discipline</a:t>
              </a: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Repentance</a:t>
              </a: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latin typeface="Arial" charset="0"/>
                  <a:ea typeface="ＭＳ Ｐゴシック" charset="0"/>
                  <a:cs typeface="ＭＳ Ｐゴシック" charset="0"/>
                </a:rPr>
                <a:t>Restoration</a:t>
              </a:r>
              <a:endParaRPr lang="en-US" sz="4000" b="1" dirty="0">
                <a:solidFill>
                  <a:srgbClr val="FFFFFF"/>
                </a:solidFill>
                <a:latin typeface="Arial" charset="0"/>
                <a:ea typeface="ＭＳ Ｐゴシック" charset="0"/>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565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God's Restoration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US Counties: Red Conservative + Blue Liberal</a:t>
            </a:r>
          </a:p>
        </p:txBody>
      </p:sp>
    </p:spTree>
    <p:extLst>
      <p:ext uri="{BB962C8B-B14F-4D97-AF65-F5344CB8AC3E}">
        <p14:creationId xmlns:p14="http://schemas.microsoft.com/office/powerpoint/2010/main" val="152427072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Neil Gorsuch</a:t>
            </a:r>
          </a:p>
        </p:txBody>
      </p:sp>
    </p:spTree>
    <p:extLst>
      <p:ext uri="{BB962C8B-B14F-4D97-AF65-F5344CB8AC3E}">
        <p14:creationId xmlns:p14="http://schemas.microsoft.com/office/powerpoint/2010/main" val="389693692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rPr>
                <a:t>Love God</a:t>
              </a:r>
              <a:endParaRPr lang="en-US" sz="3200" b="1" dirty="0">
                <a:solidFill>
                  <a:srgbClr val="FFFFFF"/>
                </a:solidFill>
                <a:latin typeface="Times New Roman"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1831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21835088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0" y="116632"/>
            <a:ext cx="9144000" cy="936104"/>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Joel</a:t>
            </a: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Let discipline bring repentance and repentance bring restoration.</a:t>
            </a: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Discipline</a:t>
              </a: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Repentance</a:t>
              </a: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dirty="0">
                  <a:solidFill>
                    <a:srgbClr val="FFFFFF"/>
                  </a:solidFill>
                  <a:effectLst/>
                  <a:latin typeface="Arial" charset="0"/>
                  <a:ea typeface="ＭＳ Ｐゴシック" charset="0"/>
                  <a:cs typeface="ＭＳ Ｐゴシック" charset="0"/>
                </a:rPr>
                <a:t>Restoration</a:t>
              </a:r>
              <a:endParaRPr lang="en-US" sz="4000" b="1" dirty="0">
                <a:solidFill>
                  <a:srgbClr val="FFFFFF"/>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31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2220271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5764"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Repentance will bring </a:t>
            </a:r>
            <a:r>
              <a:rPr lang="en-US" sz="6600" b="1" dirty="0">
                <a:solidFill>
                  <a:srgbClr val="FFFF00"/>
                </a:solidFill>
                <a:effectLst>
                  <a:glow rad="127000">
                    <a:schemeClr val="tx1"/>
                  </a:glow>
                </a:effectLst>
                <a:latin typeface="Arial" charset="0"/>
                <a:ea typeface="ＭＳ Ｐゴシック" charset="0"/>
                <a:cs typeface="ＭＳ Ｐゴシック" charset="0"/>
              </a:rPr>
              <a:t>restoration</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839853D1-F557-0A4F-B492-C1E1EB6A9986}"/>
              </a:ext>
            </a:extLst>
          </p:cNvPr>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933753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en-US" sz="5400"/>
              <a:t>Be disciplined or you will be disciplined</a:t>
            </a:r>
            <a:r>
              <a:rPr lang="en-SG" sz="5400"/>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grpSp>
        <p:nvGrpSpPr>
          <p:cNvPr id="6" name="Group 5">
            <a:extLst>
              <a:ext uri="{FF2B5EF4-FFF2-40B4-BE49-F238E27FC236}">
                <a16:creationId xmlns:a16="http://schemas.microsoft.com/office/drawing/2014/main" id="{164C7844-2E1E-D34D-A25B-B549F2B6550E}"/>
              </a:ext>
            </a:extLst>
          </p:cNvPr>
          <p:cNvGrpSpPr/>
          <p:nvPr/>
        </p:nvGrpSpPr>
        <p:grpSpPr>
          <a:xfrm>
            <a:off x="-202392" y="-1742244"/>
            <a:ext cx="9346392" cy="8600244"/>
            <a:chOff x="-202392" y="-1742244"/>
            <a:chExt cx="9346392" cy="8600244"/>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C579F66A-B3FA-534E-8513-FB26500BD34A}"/>
                </a:ext>
              </a:extLst>
            </p:cNvPr>
            <p:cNvSpPr/>
            <p:nvPr/>
          </p:nvSpPr>
          <p:spPr bwMode="auto">
            <a:xfrm>
              <a:off x="0" y="0"/>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A84EAA7D-5577-144C-A113-30CE29267828}"/>
                </a:ext>
              </a:extLst>
            </p:cNvPr>
            <p:cNvSpPr/>
            <p:nvPr/>
          </p:nvSpPr>
          <p:spPr bwMode="auto">
            <a:xfrm rot="20291109">
              <a:off x="-202392" y="372971"/>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78EAE73D-B977-3146-8B52-D231355DE155}"/>
                </a:ext>
              </a:extLst>
            </p:cNvPr>
            <p:cNvSpPr/>
            <p:nvPr/>
          </p:nvSpPr>
          <p:spPr bwMode="auto">
            <a:xfrm rot="1779812">
              <a:off x="289024" y="-1742244"/>
              <a:ext cx="1547664" cy="638132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2">
            <a:extLst>
              <a:ext uri="{FF2B5EF4-FFF2-40B4-BE49-F238E27FC236}">
                <a16:creationId xmlns:a16="http://schemas.microsoft.com/office/drawing/2014/main" id="{91EC2A81-C6EB-7F4B-B049-6FD94A1D3978}"/>
              </a:ext>
            </a:extLst>
          </p:cNvPr>
          <p:cNvSpPr txBox="1">
            <a:spLocks noChangeArrowheads="1"/>
          </p:cNvSpPr>
          <p:nvPr/>
        </p:nvSpPr>
        <p:spPr bwMode="auto">
          <a:xfrm>
            <a:off x="1" y="0"/>
            <a:ext cx="1907703" cy="67139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My son, do not despise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’s discipline and do not resent his rebuke, because the L</a:t>
            </a:r>
            <a:r>
              <a:rPr lang="en-US" sz="2000" b="1" kern="0" dirty="0">
                <a:solidFill>
                  <a:schemeClr val="tx2"/>
                </a:solidFill>
                <a:effectLst>
                  <a:glow rad="127000">
                    <a:schemeClr val="bg1"/>
                  </a:glow>
                </a:effectLst>
                <a:latin typeface="Arial" charset="0"/>
                <a:ea typeface="ＭＳ Ｐゴシック" charset="0"/>
                <a:cs typeface="ＭＳ Ｐゴシック" charset="0"/>
              </a:rPr>
              <a:t>ORD</a:t>
            </a:r>
            <a:r>
              <a:rPr lang="en-US" sz="2400" b="1" kern="0" dirty="0">
                <a:solidFill>
                  <a:schemeClr val="tx2"/>
                </a:solidFill>
                <a:effectLst>
                  <a:glow rad="127000">
                    <a:schemeClr val="bg1"/>
                  </a:glow>
                </a:effectLst>
                <a:latin typeface="Arial" charset="0"/>
                <a:ea typeface="ＭＳ Ｐゴシック" charset="0"/>
                <a:cs typeface="ＭＳ Ｐゴシック" charset="0"/>
              </a:rPr>
              <a:t> disciplines those he loves, as a father the son he delights in.</a:t>
            </a:r>
          </a:p>
          <a:p>
            <a:pPr algn="r">
              <a:defRPr/>
            </a:pPr>
            <a:endParaRPr lang="en-US" sz="1600" b="1" kern="0" dirty="0">
              <a:solidFill>
                <a:schemeClr val="tx2"/>
              </a:solidFill>
              <a:effectLst>
                <a:glow rad="127000">
                  <a:schemeClr val="bg1"/>
                </a:glow>
              </a:effectLst>
              <a:latin typeface="Arial" charset="0"/>
              <a:ea typeface="ＭＳ Ｐゴシック" charset="0"/>
              <a:cs typeface="ＭＳ Ｐゴシック" charset="0"/>
            </a:endParaRPr>
          </a:p>
          <a:p>
            <a:pPr algn="r">
              <a:defRPr/>
            </a:pPr>
            <a:r>
              <a:rPr lang="en-US" sz="1600" b="1" i="1" kern="0" dirty="0">
                <a:solidFill>
                  <a:schemeClr val="tx2"/>
                </a:solidFill>
                <a:effectLst>
                  <a:glow rad="127000">
                    <a:schemeClr val="bg1"/>
                  </a:glow>
                </a:effectLst>
                <a:latin typeface="Arial" charset="0"/>
                <a:ea typeface="ＭＳ Ｐゴシック" charset="0"/>
                <a:cs typeface="ＭＳ Ｐゴシック" charset="0"/>
              </a:rPr>
              <a:t>Proverbs 3:11-12</a:t>
            </a:r>
            <a:endParaRPr lang="en-US" sz="2000" b="1" i="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8047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1. Do you need God to strip you of everything before you repent? (Huang Sabin)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6332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1. Do you need God to strip you of everything before you repent? </a:t>
            </a:r>
          </a:p>
        </p:txBody>
      </p:sp>
      <p:sp>
        <p:nvSpPr>
          <p:cNvPr id="2" name="Rectangle 2">
            <a:extLst>
              <a:ext uri="{FF2B5EF4-FFF2-40B4-BE49-F238E27FC236}">
                <a16:creationId xmlns:a16="http://schemas.microsoft.com/office/drawing/2014/main" id="{C6C27602-CFB2-BB76-E4FF-8C4BAC3A9EA2}"/>
              </a:ext>
            </a:extLst>
          </p:cNvPr>
          <p:cNvSpPr txBox="1">
            <a:spLocks noChangeArrowheads="1"/>
          </p:cNvSpPr>
          <p:nvPr/>
        </p:nvSpPr>
        <p:spPr bwMode="auto">
          <a:xfrm>
            <a:off x="5275138" y="6144675"/>
            <a:ext cx="3896280" cy="790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—Huang Sabin</a:t>
            </a:r>
          </a:p>
        </p:txBody>
      </p:sp>
    </p:spTree>
    <p:extLst>
      <p:ext uri="{BB962C8B-B14F-4D97-AF65-F5344CB8AC3E}">
        <p14:creationId xmlns:p14="http://schemas.microsoft.com/office/powerpoint/2010/main" val="38282486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1268760"/>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2. Is God disciplining you to get your attention on him once again?</a:t>
            </a:r>
          </a:p>
        </p:txBody>
      </p:sp>
    </p:spTree>
    <p:extLst>
      <p:ext uri="{BB962C8B-B14F-4D97-AF65-F5344CB8AC3E}">
        <p14:creationId xmlns:p14="http://schemas.microsoft.com/office/powerpoint/2010/main" val="31783579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772816"/>
            <a:ext cx="9073008" cy="4536504"/>
          </a:xfrm>
          <a:prstGeom prst="rect">
            <a:avLst/>
          </a:prstGeom>
        </p:spPr>
      </p:pic>
      <p:sp>
        <p:nvSpPr>
          <p:cNvPr id="900098" name="Rectangle 2"/>
          <p:cNvSpPr>
            <a:spLocks noGrp="1" noChangeArrowheads="1"/>
          </p:cNvSpPr>
          <p:nvPr>
            <p:ph type="ctrTitle"/>
          </p:nvPr>
        </p:nvSpPr>
        <p:spPr>
          <a:xfrm>
            <a:off x="0" y="232008"/>
            <a:ext cx="9144000" cy="769349"/>
          </a:xfrm>
          <a:ln>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627784" y="1772816"/>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3. Have you considered fasting (1:14; 2:12) or do you think fasting isn’t for our modern age? Why wouldn’t it be?</a:t>
            </a:r>
          </a:p>
        </p:txBody>
      </p:sp>
    </p:spTree>
    <p:extLst>
      <p:ext uri="{BB962C8B-B14F-4D97-AF65-F5344CB8AC3E}">
        <p14:creationId xmlns:p14="http://schemas.microsoft.com/office/powerpoint/2010/main" val="1619413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97875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515" name="Rectangle 3"/>
          <p:cNvSpPr>
            <a:spLocks noGrp="1" noChangeArrowheads="1"/>
          </p:cNvSpPr>
          <p:nvPr>
            <p:ph type="subTitle" idx="1"/>
          </p:nvPr>
        </p:nvSpPr>
        <p:spPr>
          <a:xfrm>
            <a:off x="35496" y="196850"/>
            <a:ext cx="8534400" cy="999902"/>
          </a:xfrm>
          <a:ln w="9525"/>
        </p:spPr>
        <p:txBody>
          <a:bodyPr/>
          <a:lstStyle/>
          <a:p>
            <a:pPr marL="465138" indent="-465138" algn="l" eaLnBrk="1" hangingPunct="1">
              <a:defRPr/>
            </a:pPr>
            <a:r>
              <a:rPr lang="en-US" sz="4400" dirty="0">
                <a:solidFill>
                  <a:srgbClr val="FFFFFF"/>
                </a:solidFill>
                <a:effectLst>
                  <a:glow rad="228600">
                    <a:schemeClr val="tx1"/>
                  </a:glow>
                </a:effectLst>
                <a:latin typeface="Arial" charset="0"/>
                <a:ea typeface="ＭＳ Ｐゴシック" charset="0"/>
                <a:cs typeface="ＭＳ Ｐゴシック" charset="0"/>
              </a:rPr>
              <a:t>F. Canonicity and Text of Joel</a:t>
            </a:r>
            <a:endParaRPr lang="en-US" sz="4400" dirty="0">
              <a:solidFill>
                <a:srgbClr val="FFFFFF"/>
              </a:solidFill>
              <a:effectLst>
                <a:glow rad="228600">
                  <a:schemeClr val="tx1"/>
                </a:glow>
              </a:effectLst>
              <a:latin typeface="Arial" charset="0"/>
              <a:ea typeface="ＭＳ Ｐゴシック" charset="0"/>
              <a:cs typeface="Times New Roman" charset="0"/>
            </a:endParaRPr>
          </a:p>
        </p:txBody>
      </p:sp>
      <p:sp>
        <p:nvSpPr>
          <p:cNvPr id="2" name="Rectangle 3">
            <a:extLst>
              <a:ext uri="{FF2B5EF4-FFF2-40B4-BE49-F238E27FC236}">
                <a16:creationId xmlns:a16="http://schemas.microsoft.com/office/drawing/2014/main" id="{9275F747-B88A-AD82-16AE-AF5CD2F56CF6}"/>
              </a:ext>
            </a:extLst>
          </p:cNvPr>
          <p:cNvSpPr txBox="1">
            <a:spLocks noChangeArrowheads="1"/>
          </p:cNvSpPr>
          <p:nvPr/>
        </p:nvSpPr>
        <p:spPr bwMode="auto">
          <a:xfrm>
            <a:off x="609600" y="1196752"/>
            <a:ext cx="8534400" cy="6477000"/>
          </a:xfrm>
          <a:prstGeom prst="rect">
            <a:avLst/>
          </a:prstGeom>
          <a:noFill/>
          <a:ln w="9525">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3"/>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a:lstStyle>
          <a:p>
            <a:pPr marL="465138" indent="-465138" algn="l" eaLnBrk="1" hangingPunct="1">
              <a:defRPr/>
            </a:pPr>
            <a:r>
              <a:rPr lang="en-US" kern="0" dirty="0">
                <a:solidFill>
                  <a:srgbClr val="FFFFFF"/>
                </a:solidFill>
                <a:effectLst>
                  <a:glow rad="228600">
                    <a:schemeClr val="tx1"/>
                  </a:glow>
                </a:effectLst>
                <a:latin typeface="Symbo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	No serious problems exist on canonicity and text  </a:t>
            </a:r>
          </a:p>
          <a:p>
            <a:pPr marL="465138" indent="-465138" algn="l" eaLnBrk="1" hangingPunct="1">
              <a:defRPr/>
            </a:pPr>
            <a:r>
              <a:rPr lang="en-US" kern="0" dirty="0">
                <a:solidFill>
                  <a:srgbClr val="FFFFFF"/>
                </a:solidFill>
                <a:effectLst>
                  <a:glow rad="228600">
                    <a:schemeClr val="tx1"/>
                  </a:glow>
                </a:effectLst>
                <a:latin typeface="Symbo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	LXX, Peshitta, and Latin Vulgate diverge only slightly from the MT and from one another. </a:t>
            </a:r>
          </a:p>
          <a:p>
            <a:pPr marL="465138" indent="-465138" algn="l" eaLnBrk="1" hangingPunct="1">
              <a:defRPr/>
            </a:pPr>
            <a:r>
              <a:rPr lang="en-US" kern="0" dirty="0">
                <a:solidFill>
                  <a:srgbClr val="FFFFFF"/>
                </a:solidFill>
                <a:effectLst>
                  <a:glow rad="228600">
                    <a:schemeClr val="tx1"/>
                  </a:glow>
                </a:effectLst>
                <a:latin typeface="Symbo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	The recently found portion of Joel from Wadi </a:t>
            </a:r>
            <a:r>
              <a:rPr lang="en-US" kern="0" dirty="0" err="1">
                <a:solidFill>
                  <a:srgbClr val="FFFFFF"/>
                </a:solidFill>
                <a:effectLst>
                  <a:glow rad="228600">
                    <a:schemeClr val="tx1"/>
                  </a:glow>
                </a:effectLst>
                <a:latin typeface="Arial" charset="0"/>
                <a:ea typeface="ＭＳ Ｐゴシック" charset="0"/>
                <a:cs typeface="Times New Roman" charset="0"/>
              </a:rPr>
              <a:t>Murabba</a:t>
            </a:r>
            <a:r>
              <a:rPr lang="uk-UA" kern="0" dirty="0">
                <a:solidFill>
                  <a:srgbClr val="FFFFFF"/>
                </a:solidFill>
                <a:effectLst>
                  <a:glow rad="228600">
                    <a:schemeClr val="tx1"/>
                  </a:glow>
                </a:effectLst>
                <a:latin typeface="Aria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at stands in the tradition of the MT. </a:t>
            </a:r>
          </a:p>
          <a:p>
            <a:pPr marL="465138" indent="-465138" algn="l" eaLnBrk="1" hangingPunct="1">
              <a:defRPr/>
            </a:pPr>
            <a:r>
              <a:rPr lang="en-US" kern="0" dirty="0">
                <a:solidFill>
                  <a:srgbClr val="FFFFFF"/>
                </a:solidFill>
                <a:effectLst>
                  <a:glow rad="228600">
                    <a:schemeClr val="tx1"/>
                  </a:glow>
                </a:effectLst>
                <a:latin typeface="Symbo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	Minor additions to the text in the LXX (1:5, 8, 18; 2:12; 3:1) are of questionable value. </a:t>
            </a:r>
          </a:p>
          <a:p>
            <a:pPr marL="465138" indent="-465138" algn="l" eaLnBrk="1" hangingPunct="1">
              <a:defRPr/>
            </a:pPr>
            <a:r>
              <a:rPr lang="en-US" kern="0" dirty="0">
                <a:solidFill>
                  <a:srgbClr val="FFFFFF"/>
                </a:solidFill>
                <a:effectLst>
                  <a:glow rad="228600">
                    <a:schemeClr val="tx1"/>
                  </a:glow>
                </a:effectLst>
                <a:latin typeface="Symbol" charset="0"/>
                <a:ea typeface="ＭＳ Ｐゴシック" charset="0"/>
                <a:cs typeface="Times New Roman" charset="0"/>
              </a:rPr>
              <a:t>·</a:t>
            </a:r>
            <a:r>
              <a:rPr lang="en-US" kern="0" dirty="0">
                <a:solidFill>
                  <a:srgbClr val="FFFFFF"/>
                </a:solidFill>
                <a:effectLst>
                  <a:glow rad="228600">
                    <a:schemeClr val="tx1"/>
                  </a:glow>
                </a:effectLst>
                <a:latin typeface="Arial" charset="0"/>
                <a:ea typeface="ＭＳ Ｐゴシック" charset="0"/>
                <a:cs typeface="Times New Roman" charset="0"/>
              </a:rPr>
              <a:t>	Supposed corruptions in the MT (1:7, 17-18; 2:11; 3:11) are of doubtful status.</a:t>
            </a:r>
            <a:endParaRPr lang="en-US" kern="0" dirty="0">
              <a:solidFill>
                <a:srgbClr val="FFFFFF"/>
              </a:solidFill>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anim calcmode="lin" valueType="num">
                                      <p:cBhvr additive="base">
                                        <p:cTn id="7" dur="500" fill="hold"/>
                                        <p:tgtEl>
                                          <p:spTgt spid="576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6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autoUpdateAnimBg="0"/>
      <p:bldP spid="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762000" y="228600"/>
            <a:ext cx="7772400" cy="762000"/>
          </a:xfrm>
        </p:spPr>
        <p:txBody>
          <a:bodyPr/>
          <a:lstStyle/>
          <a:p>
            <a:pPr eaLnBrk="1" hangingPunct="1"/>
            <a:r>
              <a:rPr lang="en-US" u="sng">
                <a:latin typeface="Arial" charset="0"/>
                <a:ea typeface="ＭＳ Ｐゴシック" charset="0"/>
                <a:cs typeface="ＭＳ Ｐゴシック" charset="0"/>
              </a:rPr>
              <a:t>G.	Unity of Joel</a:t>
            </a:r>
          </a:p>
        </p:txBody>
      </p:sp>
      <p:sp>
        <p:nvSpPr>
          <p:cNvPr id="189442" name="Rectangle 3"/>
          <p:cNvSpPr>
            <a:spLocks noGrp="1" noChangeArrowheads="1"/>
          </p:cNvSpPr>
          <p:nvPr>
            <p:ph type="body" idx="1"/>
          </p:nvPr>
        </p:nvSpPr>
        <p:spPr>
          <a:xfrm>
            <a:off x="460375" y="1295400"/>
            <a:ext cx="8683625" cy="5562600"/>
          </a:xfrm>
        </p:spPr>
        <p:txBody>
          <a:bodyPr/>
          <a:lstStyle/>
          <a:p>
            <a:pPr eaLnBrk="1" hangingPunct="1">
              <a:lnSpc>
                <a:spcPct val="80000"/>
              </a:lnSpc>
            </a:pPr>
            <a:r>
              <a:rPr lang="en-US" sz="3200">
                <a:latin typeface="Arial" charset="0"/>
                <a:ea typeface="ＭＳ Ｐゴシック" charset="0"/>
                <a:cs typeface="ＭＳ Ｐゴシック" charset="0"/>
              </a:rPr>
              <a:t>Doubted</a:t>
            </a:r>
          </a:p>
          <a:p>
            <a:pPr lvl="1" eaLnBrk="1" hangingPunct="1">
              <a:lnSpc>
                <a:spcPct val="80000"/>
              </a:lnSpc>
            </a:pPr>
            <a:r>
              <a:rPr lang="en-US" sz="2800">
                <a:latin typeface="Arial" charset="0"/>
                <a:ea typeface="ＭＳ Ｐゴシック" charset="0"/>
              </a:rPr>
              <a:t>B. Duhm, </a:t>
            </a:r>
            <a:r>
              <a:rPr lang="ru-RU" sz="2800">
                <a:latin typeface="Arial" charset="0"/>
                <a:ea typeface="ＭＳ Ｐゴシック" charset="0"/>
              </a:rPr>
              <a:t>"</a:t>
            </a:r>
            <a:r>
              <a:rPr lang="en-US" sz="2800">
                <a:latin typeface="Arial" charset="0"/>
                <a:ea typeface="ＭＳ Ｐゴシック" charset="0"/>
              </a:rPr>
              <a:t>Anmerkungen zu den zwolf Propheten,</a:t>
            </a:r>
            <a:r>
              <a:rPr lang="ru-RU" sz="2800">
                <a:latin typeface="Arial" charset="0"/>
                <a:ea typeface="ＭＳ Ｐゴシック" charset="0"/>
              </a:rPr>
              <a:t>"</a:t>
            </a:r>
            <a:r>
              <a:rPr lang="en-US" sz="2800">
                <a:latin typeface="Arial" charset="0"/>
                <a:ea typeface="ＭＳ Ｐゴシック" charset="0"/>
              </a:rPr>
              <a:t> </a:t>
            </a:r>
            <a:r>
              <a:rPr lang="en-US" sz="2800" i="1">
                <a:latin typeface="Arial" charset="0"/>
                <a:ea typeface="ＭＳ Ｐゴシック" charset="0"/>
              </a:rPr>
              <a:t>ZAW</a:t>
            </a:r>
            <a:r>
              <a:rPr lang="en-US" sz="2800">
                <a:latin typeface="Arial" charset="0"/>
                <a:ea typeface="ＭＳ Ｐゴシック" charset="0"/>
              </a:rPr>
              <a:t> 31 (1911): 1-43, 184-88 claims only the nonapocalyptic sections of chapters 1 and 2.</a:t>
            </a:r>
          </a:p>
          <a:p>
            <a:pPr lvl="1" eaLnBrk="1" hangingPunct="1">
              <a:lnSpc>
                <a:spcPct val="80000"/>
              </a:lnSpc>
            </a:pPr>
            <a:r>
              <a:rPr lang="en-US" sz="2800">
                <a:latin typeface="Arial" charset="0"/>
                <a:ea typeface="ＭＳ Ｐゴシック" charset="0"/>
              </a:rPr>
              <a:t>Others agree such as </a:t>
            </a:r>
            <a:r>
              <a:rPr lang="en-US" sz="2800">
                <a:solidFill>
                  <a:srgbClr val="000000"/>
                </a:solidFill>
                <a:latin typeface="Arial" charset="0"/>
                <a:ea typeface="ＭＳ Ｐゴシック" charset="0"/>
              </a:rPr>
              <a:t>Bewer, upholding only </a:t>
            </a:r>
            <a:r>
              <a:rPr lang="en-US" sz="2800">
                <a:latin typeface="Arial" charset="0"/>
                <a:ea typeface="ＭＳ Ｐゴシック" charset="0"/>
              </a:rPr>
              <a:t>the nonapocalyptic sections of chapters 1 and 2, along with 2:28-31a, 3:2a; and 3:9-14a.</a:t>
            </a:r>
          </a:p>
          <a:p>
            <a:pPr eaLnBrk="1" hangingPunct="1">
              <a:lnSpc>
                <a:spcPct val="80000"/>
              </a:lnSpc>
            </a:pPr>
            <a:r>
              <a:rPr lang="en-US" sz="3200">
                <a:latin typeface="Arial" charset="0"/>
                <a:ea typeface="ＭＳ Ｐゴシック" charset="0"/>
                <a:cs typeface="ＭＳ Ｐゴシック" charset="0"/>
              </a:rPr>
              <a:t>Upheld</a:t>
            </a:r>
          </a:p>
          <a:p>
            <a:pPr lvl="1" eaLnBrk="1" hangingPunct="1">
              <a:lnSpc>
                <a:spcPct val="80000"/>
              </a:lnSpc>
            </a:pPr>
            <a:r>
              <a:rPr lang="en-US" sz="2800">
                <a:latin typeface="Arial" charset="0"/>
                <a:ea typeface="ＭＳ Ｐゴシック" charset="0"/>
              </a:rPr>
              <a:t>However, more recent scholars (Allen, Chary, Kapelrud, Keller, Myers, Rudolph, Stuart, Thompson, Weiser, Wolff) view the book as single authorship.</a:t>
            </a:r>
          </a:p>
          <a:p>
            <a:pPr lvl="1" eaLnBrk="1" hangingPunct="1">
              <a:lnSpc>
                <a:spcPct val="80000"/>
              </a:lnSpc>
            </a:pPr>
            <a:r>
              <a:rPr lang="en-US" sz="2800">
                <a:latin typeface="Arial" charset="0"/>
                <a:ea typeface="ＭＳ Ｐゴシック" charset="0"/>
              </a:rPr>
              <a:t>Yet, there are minor redactional additions.</a:t>
            </a:r>
          </a:p>
        </p:txBody>
      </p:sp>
    </p:spTree>
    <p:extLst>
      <p:ext uri="{BB962C8B-B14F-4D97-AF65-F5344CB8AC3E}">
        <p14:creationId xmlns:p14="http://schemas.microsoft.com/office/powerpoint/2010/main" val="28153292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descr="Scroll Fragmen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85800" y="1143000"/>
            <a:ext cx="4311650" cy="5715000"/>
          </a:xfrm>
          <a:noFill/>
        </p:spPr>
      </p:pic>
      <p:sp>
        <p:nvSpPr>
          <p:cNvPr id="190466" name="Rectangle 2"/>
          <p:cNvSpPr>
            <a:spLocks noGrp="1" noChangeArrowheads="1"/>
          </p:cNvSpPr>
          <p:nvPr>
            <p:ph type="title"/>
          </p:nvPr>
        </p:nvSpPr>
        <p:spPr>
          <a:xfrm>
            <a:off x="1066800" y="381000"/>
            <a:ext cx="7772400" cy="685800"/>
          </a:xfrm>
        </p:spPr>
        <p:txBody>
          <a:bodyPr/>
          <a:lstStyle/>
          <a:p>
            <a:pPr eaLnBrk="1" hangingPunct="1"/>
            <a:r>
              <a:rPr lang="en-US">
                <a:latin typeface="Arial" charset="0"/>
                <a:ea typeface="ＭＳ Ｐゴシック" charset="0"/>
                <a:cs typeface="ＭＳ Ｐゴシック" charset="0"/>
              </a:rPr>
              <a:t>Denial of Unity of Joel</a:t>
            </a:r>
          </a:p>
        </p:txBody>
      </p:sp>
      <p:sp>
        <p:nvSpPr>
          <p:cNvPr id="190467" name="Rectangle 3"/>
          <p:cNvSpPr>
            <a:spLocks noGrp="1" noChangeArrowheads="1"/>
          </p:cNvSpPr>
          <p:nvPr>
            <p:ph type="body" sz="half" idx="1"/>
          </p:nvPr>
        </p:nvSpPr>
        <p:spPr>
          <a:xfrm>
            <a:off x="5106988" y="1752600"/>
            <a:ext cx="3808412" cy="4113213"/>
          </a:xfrm>
        </p:spPr>
        <p:txBody>
          <a:bodyPr/>
          <a:lstStyle/>
          <a:p>
            <a:pPr eaLnBrk="1" hangingPunct="1"/>
            <a:r>
              <a:rPr lang="en-US" sz="3600" dirty="0">
                <a:latin typeface="Arial" charset="0"/>
                <a:ea typeface="ＭＳ Ｐゴシック" charset="0"/>
                <a:cs typeface="ＭＳ Ｐゴシック" charset="0"/>
              </a:rPr>
              <a:t>Supposed literary differences</a:t>
            </a:r>
          </a:p>
          <a:p>
            <a:pPr eaLnBrk="1" hangingPunct="1">
              <a:buFontTx/>
              <a:buNone/>
            </a:pPr>
            <a:endParaRPr lang="en-US" sz="3600" dirty="0">
              <a:latin typeface="Arial" charset="0"/>
              <a:ea typeface="ＭＳ Ｐゴシック" charset="0"/>
              <a:cs typeface="ＭＳ Ｐゴシック" charset="0"/>
            </a:endParaRPr>
          </a:p>
          <a:p>
            <a:pPr eaLnBrk="1" hangingPunct="1"/>
            <a:r>
              <a:rPr lang="en-US" sz="3600" dirty="0">
                <a:latin typeface="Arial" charset="0"/>
                <a:ea typeface="ＭＳ Ｐゴシック" charset="0"/>
                <a:cs typeface="ＭＳ Ｐゴシック" charset="0"/>
              </a:rPr>
              <a:t>Difference in thought or outlook</a:t>
            </a:r>
          </a:p>
        </p:txBody>
      </p:sp>
      <p:sp>
        <p:nvSpPr>
          <p:cNvPr id="190468" name="Rectangle 8"/>
          <p:cNvSpPr>
            <a:spLocks noChangeArrowheads="1"/>
          </p:cNvSpPr>
          <p:nvPr/>
        </p:nvSpPr>
        <p:spPr bwMode="auto">
          <a:xfrm>
            <a:off x="4267200" y="5029200"/>
            <a:ext cx="762000" cy="1447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69" name="Rectangle 7"/>
          <p:cNvSpPr>
            <a:spLocks noChangeArrowheads="1"/>
          </p:cNvSpPr>
          <p:nvPr/>
        </p:nvSpPr>
        <p:spPr bwMode="auto">
          <a:xfrm>
            <a:off x="4648200" y="3200400"/>
            <a:ext cx="381000" cy="198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0" name="Rectangle 10"/>
          <p:cNvSpPr>
            <a:spLocks noChangeArrowheads="1"/>
          </p:cNvSpPr>
          <p:nvPr/>
        </p:nvSpPr>
        <p:spPr bwMode="auto">
          <a:xfrm>
            <a:off x="4114800" y="1371600"/>
            <a:ext cx="914400" cy="2133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1" name="Rectangle 11"/>
          <p:cNvSpPr>
            <a:spLocks noChangeArrowheads="1"/>
          </p:cNvSpPr>
          <p:nvPr/>
        </p:nvSpPr>
        <p:spPr bwMode="auto">
          <a:xfrm>
            <a:off x="4343400" y="2133600"/>
            <a:ext cx="307975"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2" name="Rectangle 12"/>
          <p:cNvSpPr>
            <a:spLocks noChangeArrowheads="1"/>
          </p:cNvSpPr>
          <p:nvPr/>
        </p:nvSpPr>
        <p:spPr bwMode="auto">
          <a:xfrm>
            <a:off x="2057400" y="1143000"/>
            <a:ext cx="29718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3" name="Rectangle 13"/>
          <p:cNvSpPr>
            <a:spLocks noChangeArrowheads="1"/>
          </p:cNvSpPr>
          <p:nvPr/>
        </p:nvSpPr>
        <p:spPr bwMode="auto">
          <a:xfrm>
            <a:off x="2895600" y="6477000"/>
            <a:ext cx="2133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4" name="Rectangle 18"/>
          <p:cNvSpPr>
            <a:spLocks noChangeArrowheads="1"/>
          </p:cNvSpPr>
          <p:nvPr/>
        </p:nvSpPr>
        <p:spPr bwMode="auto">
          <a:xfrm>
            <a:off x="4495800" y="4495800"/>
            <a:ext cx="381000" cy="167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0475" name="Text Box 19"/>
          <p:cNvSpPr txBox="1">
            <a:spLocks noChangeArrowheads="1"/>
          </p:cNvSpPr>
          <p:nvPr/>
        </p:nvSpPr>
        <p:spPr bwMode="auto">
          <a:xfrm>
            <a:off x="2914650" y="5486400"/>
            <a:ext cx="1581150" cy="954107"/>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dirty="0">
                <a:solidFill>
                  <a:srgbClr val="FFFFFF"/>
                </a:solidFill>
                <a:cs typeface="Arial" charset="0"/>
              </a:rPr>
              <a:t>One Joel?</a:t>
            </a:r>
          </a:p>
        </p:txBody>
      </p:sp>
      <p:sp>
        <p:nvSpPr>
          <p:cNvPr id="190476" name="Text Box 20"/>
          <p:cNvSpPr txBox="1">
            <a:spLocks noChangeArrowheads="1"/>
          </p:cNvSpPr>
          <p:nvPr/>
        </p:nvSpPr>
        <p:spPr bwMode="auto">
          <a:xfrm>
            <a:off x="2743200" y="1826821"/>
            <a:ext cx="2133600" cy="954107"/>
          </a:xfrm>
          <a:prstGeom prst="rect">
            <a:avLst/>
          </a:prstGeom>
          <a:solidFill>
            <a:srgbClr val="A50021"/>
          </a:solidFill>
          <a:ln w="9525">
            <a:solidFill>
              <a:srgbClr val="F0EFE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dirty="0">
                <a:solidFill>
                  <a:srgbClr val="FFFFFF"/>
                </a:solidFill>
                <a:cs typeface="Arial" charset="0"/>
              </a:rPr>
              <a:t>One Prophecy?</a:t>
            </a:r>
          </a:p>
        </p:txBody>
      </p:sp>
    </p:spTree>
    <p:extLst>
      <p:ext uri="{BB962C8B-B14F-4D97-AF65-F5344CB8AC3E}">
        <p14:creationId xmlns:p14="http://schemas.microsoft.com/office/powerpoint/2010/main" val="93969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Effect transition="in" filter="blinds(horizontal)">
                                      <p:cBhvr>
                                        <p:cTn id="7" dur="500"/>
                                        <p:tgtEl>
                                          <p:spTgt spid="190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0467">
                                            <p:txEl>
                                              <p:pRg st="2" end="2"/>
                                            </p:txEl>
                                          </p:spTgt>
                                        </p:tgtEl>
                                        <p:attrNameLst>
                                          <p:attrName>style.visibility</p:attrName>
                                        </p:attrNameLst>
                                      </p:cBhvr>
                                      <p:to>
                                        <p:strVal val="visible"/>
                                      </p:to>
                                    </p:set>
                                    <p:animEffect transition="in" filter="blinds(horizontal)">
                                      <p:cBhvr>
                                        <p:cTn id="12" dur="500"/>
                                        <p:tgtEl>
                                          <p:spTgt spid="190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However, </a:t>
            </a:r>
            <a:r>
              <a:rPr lang="en-US">
                <a:solidFill>
                  <a:srgbClr val="000000"/>
                </a:solidFill>
                <a:latin typeface="Arial" charset="0"/>
                <a:ea typeface="ＭＳ Ｐゴシック" charset="0"/>
                <a:cs typeface="Times New Roman" charset="0"/>
              </a:rPr>
              <a:t>a careful look shows…</a:t>
            </a:r>
          </a:p>
        </p:txBody>
      </p:sp>
      <p:sp>
        <p:nvSpPr>
          <p:cNvPr id="596995" name="Rectangle 3"/>
          <p:cNvSpPr>
            <a:spLocks noGrp="1" noChangeArrowheads="1"/>
          </p:cNvSpPr>
          <p:nvPr>
            <p:ph type="body" idx="1"/>
          </p:nvPr>
        </p:nvSpPr>
        <p:spPr>
          <a:xfrm>
            <a:off x="762000" y="1766888"/>
            <a:ext cx="8069263" cy="4113212"/>
          </a:xfrm>
        </p:spPr>
        <p:txBody>
          <a:bodyPr/>
          <a:lstStyle/>
          <a:p>
            <a:pPr eaLnBrk="1" hangingPunct="1">
              <a:lnSpc>
                <a:spcPct val="90000"/>
              </a:lnSpc>
            </a:pPr>
            <a:r>
              <a:rPr lang="en-US">
                <a:solidFill>
                  <a:srgbClr val="000000"/>
                </a:solidFill>
                <a:latin typeface="Arial" charset="0"/>
                <a:ea typeface="ＭＳ Ｐゴシック" charset="0"/>
                <a:cs typeface="Times New Roman" charset="0"/>
              </a:rPr>
              <a:t>A consistency of style and vocabulary </a:t>
            </a:r>
          </a:p>
          <a:p>
            <a:pPr eaLnBrk="1" hangingPunct="1">
              <a:lnSpc>
                <a:spcPct val="90000"/>
              </a:lnSpc>
            </a:pPr>
            <a:r>
              <a:rPr lang="en-US">
                <a:solidFill>
                  <a:srgbClr val="000000"/>
                </a:solidFill>
                <a:latin typeface="Arial" charset="0"/>
                <a:ea typeface="ＭＳ Ｐゴシック" charset="0"/>
                <a:cs typeface="Times New Roman" charset="0"/>
              </a:rPr>
              <a:t>Supposed different outlook cannot be proved </a:t>
            </a:r>
          </a:p>
          <a:p>
            <a:pPr eaLnBrk="1" hangingPunct="1">
              <a:lnSpc>
                <a:spcPct val="90000"/>
              </a:lnSpc>
            </a:pPr>
            <a:r>
              <a:rPr lang="en-US">
                <a:solidFill>
                  <a:srgbClr val="000000"/>
                </a:solidFill>
                <a:latin typeface="Arial" charset="0"/>
                <a:ea typeface="ＭＳ Ｐゴシック" charset="0"/>
                <a:cs typeface="Times New Roman" charset="0"/>
              </a:rPr>
              <a:t>A single unifying theme: the locust plague </a:t>
            </a:r>
          </a:p>
          <a:p>
            <a:pPr eaLnBrk="1" hangingPunct="1">
              <a:lnSpc>
                <a:spcPct val="90000"/>
              </a:lnSpc>
            </a:pPr>
            <a:r>
              <a:rPr lang="ru-RU">
                <a:solidFill>
                  <a:srgbClr val="000000"/>
                </a:solidFill>
                <a:latin typeface="Arial" charset="0"/>
                <a:ea typeface="ＭＳ Ｐゴシック" charset="0"/>
                <a:cs typeface="Times New Roman" charset="0"/>
              </a:rPr>
              <a:t>"</a:t>
            </a:r>
            <a:r>
              <a:rPr lang="en-US">
                <a:solidFill>
                  <a:srgbClr val="000000"/>
                </a:solidFill>
                <a:latin typeface="Arial" charset="0"/>
                <a:ea typeface="ＭＳ Ｐゴシック" charset="0"/>
                <a:cs typeface="Times New Roman" charset="0"/>
              </a:rPr>
              <a:t>The Day of the L</a:t>
            </a:r>
            <a:r>
              <a:rPr lang="en-US" sz="2400">
                <a:solidFill>
                  <a:srgbClr val="000000"/>
                </a:solidFill>
                <a:latin typeface="Arial" charset="0"/>
                <a:ea typeface="ＭＳ Ｐゴシック" charset="0"/>
                <a:cs typeface="Times New Roman" charset="0"/>
              </a:rPr>
              <a:t>ORD</a:t>
            </a:r>
            <a:r>
              <a:rPr lang="en-US">
                <a:solidFill>
                  <a:srgbClr val="000000"/>
                </a:solidFill>
                <a:latin typeface="Arial" charset="0"/>
                <a:ea typeface="ＭＳ Ｐゴシック" charset="0"/>
                <a:cs typeface="Times New Roman" charset="0"/>
              </a:rPr>
              <a:t>,</a:t>
            </a:r>
            <a:r>
              <a:rPr lang="ru-RU">
                <a:solidFill>
                  <a:srgbClr val="000000"/>
                </a:solidFill>
                <a:latin typeface="Arial" charset="0"/>
                <a:ea typeface="ＭＳ Ｐゴシック" charset="0"/>
                <a:cs typeface="Times New Roman" charset="0"/>
              </a:rPr>
              <a:t>"</a:t>
            </a:r>
            <a:r>
              <a:rPr lang="en-US">
                <a:solidFill>
                  <a:srgbClr val="000000"/>
                </a:solidFill>
                <a:latin typeface="Arial" charset="0"/>
                <a:ea typeface="ＭＳ Ｐゴシック" charset="0"/>
                <a:cs typeface="Times New Roman" charset="0"/>
              </a:rPr>
              <a:t> rather than betraying a different hand, serves to unite historical occurrence with spiritual lesson </a:t>
            </a:r>
          </a:p>
          <a:p>
            <a:pPr eaLnBrk="1" hangingPunct="1">
              <a:lnSpc>
                <a:spcPct val="90000"/>
              </a:lnSpc>
            </a:pPr>
            <a:r>
              <a:rPr lang="en-US">
                <a:solidFill>
                  <a:srgbClr val="000000"/>
                </a:solidFill>
                <a:latin typeface="Arial" charset="0"/>
                <a:ea typeface="ＭＳ Ｐゴシック" charset="0"/>
                <a:cs typeface="Times New Roman" charset="0"/>
              </a:rPr>
              <a:t>All the extant Hebrew MSS and the ancient versions attest to the unity of the book </a:t>
            </a:r>
          </a:p>
        </p:txBody>
      </p:sp>
    </p:spTree>
    <p:extLst>
      <p:ext uri="{BB962C8B-B14F-4D97-AF65-F5344CB8AC3E}">
        <p14:creationId xmlns:p14="http://schemas.microsoft.com/office/powerpoint/2010/main" val="2117486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6995">
                                            <p:txEl>
                                              <p:pRg st="0" end="0"/>
                                            </p:txEl>
                                          </p:spTgt>
                                        </p:tgtEl>
                                        <p:attrNameLst>
                                          <p:attrName>style.visibility</p:attrName>
                                        </p:attrNameLst>
                                      </p:cBhvr>
                                      <p:to>
                                        <p:strVal val="visible"/>
                                      </p:to>
                                    </p:set>
                                    <p:anim calcmode="lin" valueType="num">
                                      <p:cBhvr additive="base">
                                        <p:cTn id="7" dur="500" fill="hold"/>
                                        <p:tgtEl>
                                          <p:spTgt spid="596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6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6995">
                                            <p:txEl>
                                              <p:pRg st="1" end="1"/>
                                            </p:txEl>
                                          </p:spTgt>
                                        </p:tgtEl>
                                        <p:attrNameLst>
                                          <p:attrName>style.visibility</p:attrName>
                                        </p:attrNameLst>
                                      </p:cBhvr>
                                      <p:to>
                                        <p:strVal val="visible"/>
                                      </p:to>
                                    </p:set>
                                    <p:anim calcmode="lin" valueType="num">
                                      <p:cBhvr additive="base">
                                        <p:cTn id="13" dur="500" fill="hold"/>
                                        <p:tgtEl>
                                          <p:spTgt spid="596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6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6995">
                                            <p:txEl>
                                              <p:pRg st="2" end="2"/>
                                            </p:txEl>
                                          </p:spTgt>
                                        </p:tgtEl>
                                        <p:attrNameLst>
                                          <p:attrName>style.visibility</p:attrName>
                                        </p:attrNameLst>
                                      </p:cBhvr>
                                      <p:to>
                                        <p:strVal val="visible"/>
                                      </p:to>
                                    </p:set>
                                    <p:anim calcmode="lin" valueType="num">
                                      <p:cBhvr additive="base">
                                        <p:cTn id="19" dur="500" fill="hold"/>
                                        <p:tgtEl>
                                          <p:spTgt spid="596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6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6995">
                                            <p:txEl>
                                              <p:pRg st="3" end="3"/>
                                            </p:txEl>
                                          </p:spTgt>
                                        </p:tgtEl>
                                        <p:attrNameLst>
                                          <p:attrName>style.visibility</p:attrName>
                                        </p:attrNameLst>
                                      </p:cBhvr>
                                      <p:to>
                                        <p:strVal val="visible"/>
                                      </p:to>
                                    </p:set>
                                    <p:anim calcmode="lin" valueType="num">
                                      <p:cBhvr additive="base">
                                        <p:cTn id="25" dur="500" fill="hold"/>
                                        <p:tgtEl>
                                          <p:spTgt spid="596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6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6995">
                                            <p:txEl>
                                              <p:pRg st="4" end="4"/>
                                            </p:txEl>
                                          </p:spTgt>
                                        </p:tgtEl>
                                        <p:attrNameLst>
                                          <p:attrName>style.visibility</p:attrName>
                                        </p:attrNameLst>
                                      </p:cBhvr>
                                      <p:to>
                                        <p:strVal val="visible"/>
                                      </p:to>
                                    </p:set>
                                    <p:anim calcmode="lin" valueType="num">
                                      <p:cBhvr additive="base">
                                        <p:cTn id="31" dur="500" fill="hold"/>
                                        <p:tgtEl>
                                          <p:spTgt spid="5969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6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4" descr="Locust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2"/>
          <p:cNvSpPr>
            <a:spLocks noGrp="1" noChangeArrowheads="1"/>
          </p:cNvSpPr>
          <p:nvPr>
            <p:ph type="title"/>
          </p:nvPr>
        </p:nvSpPr>
        <p:spPr>
          <a:xfrm>
            <a:off x="685800" y="228600"/>
            <a:ext cx="3581400" cy="1447800"/>
          </a:xfrm>
        </p:spPr>
        <p:txBody>
          <a:bodyPr/>
          <a:lstStyle/>
          <a:p>
            <a:pPr algn="r" eaLnBrk="1" hangingPunct="1"/>
            <a:r>
              <a:rPr lang="en-US" sz="3600">
                <a:latin typeface="Arial" charset="0"/>
                <a:ea typeface="ＭＳ Ｐゴシック" charset="0"/>
                <a:cs typeface="ＭＳ Ｐゴシック" charset="0"/>
              </a:rPr>
              <a:t>V. Theological Value</a:t>
            </a:r>
          </a:p>
        </p:txBody>
      </p:sp>
      <p:sp>
        <p:nvSpPr>
          <p:cNvPr id="591875" name="Rectangle 3"/>
          <p:cNvSpPr>
            <a:spLocks noGrp="1" noChangeArrowheads="1"/>
          </p:cNvSpPr>
          <p:nvPr>
            <p:ph type="body" idx="1"/>
          </p:nvPr>
        </p:nvSpPr>
        <p:spPr>
          <a:xfrm>
            <a:off x="685800" y="2743200"/>
            <a:ext cx="8458200" cy="4267200"/>
          </a:xfrm>
        </p:spPr>
        <p:txBody>
          <a:bodyPr/>
          <a:lstStyle/>
          <a:p>
            <a:pPr eaLnBrk="1" hangingPunct="1"/>
            <a:r>
              <a:rPr lang="en-US" sz="3600">
                <a:latin typeface="Arial" charset="0"/>
                <a:ea typeface="ＭＳ Ｐゴシック" charset="0"/>
                <a:cs typeface="ＭＳ Ｐゴシック" charset="0"/>
              </a:rPr>
              <a:t>Notion of God</a:t>
            </a:r>
          </a:p>
          <a:p>
            <a:pPr eaLnBrk="1" hangingPunct="1"/>
            <a:r>
              <a:rPr lang="en-US" sz="3600">
                <a:latin typeface="Arial" charset="0"/>
                <a:ea typeface="ＭＳ Ｐゴシック" charset="0"/>
                <a:cs typeface="ＭＳ Ｐゴシック" charset="0"/>
              </a:rPr>
              <a:t>Worship</a:t>
            </a:r>
          </a:p>
          <a:p>
            <a:pPr eaLnBrk="1" hangingPunct="1"/>
            <a:r>
              <a:rPr lang="en-US" sz="3600">
                <a:latin typeface="Arial" charset="0"/>
                <a:ea typeface="ＭＳ Ｐゴシック" charset="0"/>
                <a:cs typeface="ＭＳ Ｐゴシック" charset="0"/>
              </a:rPr>
              <a:t>Judgment</a:t>
            </a:r>
          </a:p>
          <a:p>
            <a:pPr eaLnBrk="1" hangingPunct="1"/>
            <a:r>
              <a:rPr lang="en-US" sz="3600">
                <a:latin typeface="Arial" charset="0"/>
                <a:ea typeface="ＭＳ Ｐゴシック" charset="0"/>
                <a:cs typeface="ＭＳ Ｐゴシック" charset="0"/>
              </a:rPr>
              <a:t>Eschatology</a:t>
            </a:r>
          </a:p>
          <a:p>
            <a:pPr eaLnBrk="1" hangingPunct="1">
              <a:buFontTx/>
              <a:buNone/>
            </a:pPr>
            <a:r>
              <a:rPr lang="en-US" sz="3600">
                <a:latin typeface="Arial" charset="0"/>
                <a:ea typeface="ＭＳ Ｐゴシック" charset="0"/>
                <a:cs typeface="ＭＳ Ｐゴシック" charset="0"/>
              </a:rPr>
              <a:t>   </a:t>
            </a:r>
            <a:r>
              <a:rPr lang="en-US" sz="6000">
                <a:latin typeface="Arial" charset="0"/>
                <a:ea typeface="ＭＳ Ｐゴシック" charset="0"/>
                <a:cs typeface="ＭＳ Ｐゴシック" charset="0"/>
              </a:rPr>
              <a:t>DAY OF THE LORD</a:t>
            </a:r>
          </a:p>
        </p:txBody>
      </p:sp>
    </p:spTree>
    <p:extLst>
      <p:ext uri="{BB962C8B-B14F-4D97-AF65-F5344CB8AC3E}">
        <p14:creationId xmlns:p14="http://schemas.microsoft.com/office/powerpoint/2010/main" val="2042080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anim calcmode="lin" valueType="num">
                                      <p:cBhvr additive="base">
                                        <p:cTn id="7" dur="500" fill="hold"/>
                                        <p:tgtEl>
                                          <p:spTgt spid="591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1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1875">
                                            <p:txEl>
                                              <p:pRg st="1" end="1"/>
                                            </p:txEl>
                                          </p:spTgt>
                                        </p:tgtEl>
                                        <p:attrNameLst>
                                          <p:attrName>style.visibility</p:attrName>
                                        </p:attrNameLst>
                                      </p:cBhvr>
                                      <p:to>
                                        <p:strVal val="visible"/>
                                      </p:to>
                                    </p:set>
                                    <p:anim calcmode="lin" valueType="num">
                                      <p:cBhvr additive="base">
                                        <p:cTn id="13" dur="500" fill="hold"/>
                                        <p:tgtEl>
                                          <p:spTgt spid="591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1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1875">
                                            <p:txEl>
                                              <p:pRg st="2" end="2"/>
                                            </p:txEl>
                                          </p:spTgt>
                                        </p:tgtEl>
                                        <p:attrNameLst>
                                          <p:attrName>style.visibility</p:attrName>
                                        </p:attrNameLst>
                                      </p:cBhvr>
                                      <p:to>
                                        <p:strVal val="visible"/>
                                      </p:to>
                                    </p:set>
                                    <p:anim calcmode="lin" valueType="num">
                                      <p:cBhvr additive="base">
                                        <p:cTn id="19" dur="500" fill="hold"/>
                                        <p:tgtEl>
                                          <p:spTgt spid="591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1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1875">
                                            <p:txEl>
                                              <p:pRg st="3" end="3"/>
                                            </p:txEl>
                                          </p:spTgt>
                                        </p:tgtEl>
                                        <p:attrNameLst>
                                          <p:attrName>style.visibility</p:attrName>
                                        </p:attrNameLst>
                                      </p:cBhvr>
                                      <p:to>
                                        <p:strVal val="visible"/>
                                      </p:to>
                                    </p:set>
                                    <p:anim calcmode="lin" valueType="num">
                                      <p:cBhvr additive="base">
                                        <p:cTn id="25" dur="500" fill="hold"/>
                                        <p:tgtEl>
                                          <p:spTgt spid="591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1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1875">
                                            <p:txEl>
                                              <p:pRg st="4" end="4"/>
                                            </p:txEl>
                                          </p:spTgt>
                                        </p:tgtEl>
                                        <p:attrNameLst>
                                          <p:attrName>style.visibility</p:attrName>
                                        </p:attrNameLst>
                                      </p:cBhvr>
                                      <p:to>
                                        <p:strVal val="visible"/>
                                      </p:to>
                                    </p:set>
                                    <p:anim calcmode="lin" valueType="num">
                                      <p:cBhvr additive="base">
                                        <p:cTn id="31" dur="500" fill="hold"/>
                                        <p:tgtEl>
                                          <p:spTgt spid="5918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918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2. Is God disciplining you to get your attention on him once again?</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3779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292066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252931"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_____</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350894199"/>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6499"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1816499870"/>
      </p:ext>
    </p:extLst>
  </p:cSld>
  <p:clrMapOvr>
    <a:masterClrMapping/>
  </p:clrMapOvr>
  <p:transition spd="med">
    <p:randomBar dir="ver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7523"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873969522"/>
      </p:ext>
    </p:extLst>
  </p:cSld>
  <p:clrMapOvr>
    <a:masterClrMapping/>
  </p:clrMapOvr>
  <p:transition spd="med">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8547"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748548"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319855896"/>
      </p:ext>
    </p:extLst>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
        <p:nvSpPr>
          <p:cNvPr id="749571" name="Text Box 1027"/>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latin typeface="Arial"/>
                <a:cs typeface="Arial"/>
              </a:rPr>
              <a:t>REVIEW QUIZ on Joel</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eaLnBrk="1" hangingPunct="1">
              <a:lnSpc>
                <a:spcPct val="90000"/>
              </a:lnSpc>
              <a:spcBef>
                <a:spcPct val="50000"/>
              </a:spcBef>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eaLnBrk="1" hangingPunct="1">
              <a:lnSpc>
                <a:spcPct val="90000"/>
              </a:lnSpc>
              <a:spcBef>
                <a:spcPct val="50000"/>
              </a:spcBef>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eaLnBrk="1" hangingPunct="1">
              <a:lnSpc>
                <a:spcPct val="90000"/>
              </a:lnSpc>
              <a:spcBef>
                <a:spcPct val="50000"/>
              </a:spcBef>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Peter</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Pentecost</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5"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eaLnBrk="1" hangingPunct="1">
              <a:defRPr/>
            </a:pPr>
            <a:endParaRPr lang="en-US" sz="2000"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151278841"/>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3"/>
          <p:cNvSpPr>
            <a:spLocks noGrp="1" noChangeArrowheads="1"/>
          </p:cNvSpPr>
          <p:nvPr>
            <p:ph type="body" idx="1"/>
          </p:nvPr>
        </p:nvSpPr>
        <p:spPr>
          <a:xfrm>
            <a:off x="1589856" y="1143000"/>
            <a:ext cx="7086600" cy="1202655"/>
          </a:xfrm>
        </p:spPr>
        <p:txBody>
          <a:bodyPr/>
          <a:lstStyle/>
          <a:p>
            <a:pPr eaLnBrk="1" hangingPunct="1">
              <a:buFontTx/>
              <a:buNone/>
            </a:pPr>
            <a:r>
              <a:rPr lang="en-US" sz="3200" dirty="0">
                <a:latin typeface="Arial" charset="0"/>
                <a:ea typeface="ＭＳ Ｐゴシック" charset="0"/>
              </a:rPr>
              <a:t>A. </a:t>
            </a:r>
            <a:r>
              <a:rPr lang="en-US" sz="3200" dirty="0">
                <a:latin typeface="Arial" charset="0"/>
                <a:ea typeface="ＭＳ Ｐゴシック" charset="0"/>
                <a:cs typeface="Times New Roman" charset="0"/>
              </a:rPr>
              <a:t>Williamson</a:t>
            </a:r>
            <a:r>
              <a:rPr lang="uk-UA" altLang="ja-JP" sz="3200" dirty="0">
                <a:latin typeface="Arial" charset="0"/>
                <a:ea typeface="ＭＳ Ｐゴシック" charset="0"/>
                <a:cs typeface="Times New Roman" charset="0"/>
              </a:rPr>
              <a:t>'</a:t>
            </a:r>
            <a:r>
              <a:rPr lang="en-US" sz="3200" dirty="0">
                <a:latin typeface="Arial" charset="0"/>
                <a:ea typeface="ＭＳ Ｐゴシック" charset="0"/>
                <a:cs typeface="Times New Roman" charset="0"/>
              </a:rPr>
              <a:t>s tabular revision of Allen</a:t>
            </a:r>
            <a:r>
              <a:rPr lang="uk-UA" altLang="ja-JP" sz="3200" dirty="0">
                <a:latin typeface="Arial" charset="0"/>
                <a:ea typeface="ＭＳ Ｐゴシック" charset="0"/>
                <a:cs typeface="Times New Roman" charset="0"/>
              </a:rPr>
              <a:t>'</a:t>
            </a:r>
            <a:r>
              <a:rPr lang="en-US" sz="3200" dirty="0">
                <a:latin typeface="Arial" charset="0"/>
                <a:ea typeface="ＭＳ Ｐゴシック" charset="0"/>
                <a:cs typeface="Times New Roman" charset="0"/>
              </a:rPr>
              <a:t>s analysis </a:t>
            </a:r>
          </a:p>
          <a:p>
            <a:pPr eaLnBrk="1" hangingPunct="1">
              <a:buFontTx/>
              <a:buNone/>
            </a:pPr>
            <a:r>
              <a:rPr lang="en-US" sz="3200" dirty="0">
                <a:latin typeface="Arial" charset="0"/>
                <a:ea typeface="ＭＳ Ｐゴシック" charset="0"/>
                <a:cs typeface="Times New Roman" charset="0"/>
              </a:rPr>
              <a:t> </a:t>
            </a:r>
          </a:p>
          <a:p>
            <a:pPr eaLnBrk="1" hangingPunct="1">
              <a:buFontTx/>
              <a:buNone/>
            </a:pPr>
            <a:endParaRPr lang="en-US" sz="3200" dirty="0">
              <a:latin typeface="Arial" charset="0"/>
              <a:ea typeface="ＭＳ Ｐゴシック" charset="0"/>
            </a:endParaRPr>
          </a:p>
        </p:txBody>
      </p:sp>
      <p:sp>
        <p:nvSpPr>
          <p:cNvPr id="206850" name="Rectangle 2"/>
          <p:cNvSpPr>
            <a:spLocks noGrp="1" noChangeArrowheads="1"/>
          </p:cNvSpPr>
          <p:nvPr>
            <p:ph type="title"/>
          </p:nvPr>
        </p:nvSpPr>
        <p:spPr>
          <a:xfrm>
            <a:off x="755576" y="260648"/>
            <a:ext cx="7772400" cy="762000"/>
          </a:xfrm>
        </p:spPr>
        <p:txBody>
          <a:bodyPr/>
          <a:lstStyle/>
          <a:p>
            <a:pPr eaLnBrk="1" hangingPunct="1"/>
            <a:r>
              <a:rPr lang="en-US" sz="4400" dirty="0">
                <a:latin typeface="Arial" charset="0"/>
                <a:ea typeface="ＭＳ Ｐゴシック" charset="0"/>
              </a:rPr>
              <a:t>II. Structure</a:t>
            </a:r>
          </a:p>
        </p:txBody>
      </p:sp>
      <p:sp>
        <p:nvSpPr>
          <p:cNvPr id="206851" name="Rectangle 4"/>
          <p:cNvSpPr>
            <a:spLocks noChangeArrowheads="1"/>
          </p:cNvSpPr>
          <p:nvPr/>
        </p:nvSpPr>
        <p:spPr bwMode="auto">
          <a:xfrm>
            <a:off x="2339280" y="2628230"/>
            <a:ext cx="5181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bIns="0">
            <a:spAutoFit/>
          </a:bodyPr>
          <a:lstStyle/>
          <a:p>
            <a:pPr eaLnBrk="1" hangingPunct="1"/>
            <a:r>
              <a:rPr kumimoji="1" lang="en-US" sz="3200" b="1" dirty="0">
                <a:solidFill>
                  <a:srgbClr val="000000"/>
                </a:solidFill>
                <a:cs typeface="Times New Roman" charset="0"/>
              </a:rPr>
              <a:t>Part I. 1:2-2:17</a:t>
            </a:r>
          </a:p>
          <a:p>
            <a:r>
              <a:rPr kumimoji="1" lang="en-US" sz="3200" b="1" dirty="0">
                <a:solidFill>
                  <a:srgbClr val="000000"/>
                </a:solidFill>
                <a:cs typeface="Times New Roman" charset="0"/>
              </a:rPr>
              <a:t>	A. 1:2-20</a:t>
            </a:r>
          </a:p>
          <a:p>
            <a:r>
              <a:rPr kumimoji="1" lang="en-US" sz="3200" b="1" dirty="0">
                <a:solidFill>
                  <a:srgbClr val="000000"/>
                </a:solidFill>
                <a:cs typeface="Times New Roman" charset="0"/>
              </a:rPr>
              <a:t>	B. 2:1-17</a:t>
            </a:r>
            <a:endParaRPr kumimoji="1" lang="en-US" sz="3200" b="1" dirty="0">
              <a:solidFill>
                <a:srgbClr val="000000"/>
              </a:solidFill>
              <a:cs typeface="Arial" charset="0"/>
            </a:endParaRPr>
          </a:p>
        </p:txBody>
      </p:sp>
      <p:sp>
        <p:nvSpPr>
          <p:cNvPr id="206852" name="Rectangle 5"/>
          <p:cNvSpPr>
            <a:spLocks noChangeArrowheads="1"/>
          </p:cNvSpPr>
          <p:nvPr/>
        </p:nvSpPr>
        <p:spPr bwMode="auto">
          <a:xfrm>
            <a:off x="2339280" y="4379243"/>
            <a:ext cx="65532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kumimoji="1" lang="en-US" sz="3200" b="1">
                <a:solidFill>
                  <a:srgbClr val="000000"/>
                </a:solidFill>
                <a:cs typeface="Times New Roman" charset="0"/>
              </a:rPr>
              <a:t>Part II. 2:18-3:21</a:t>
            </a:r>
          </a:p>
          <a:p>
            <a:r>
              <a:rPr kumimoji="1" lang="en-US" sz="3200" b="1">
                <a:solidFill>
                  <a:srgbClr val="000000"/>
                </a:solidFill>
                <a:cs typeface="Times New Roman" charset="0"/>
              </a:rPr>
              <a:t>        A. 2:18-32</a:t>
            </a:r>
          </a:p>
          <a:p>
            <a:r>
              <a:rPr kumimoji="1" lang="en-US" sz="3200" b="1">
                <a:solidFill>
                  <a:srgbClr val="000000"/>
                </a:solidFill>
                <a:cs typeface="Times New Roman" charset="0"/>
              </a:rPr>
              <a:t>	B. 3:1-21 </a:t>
            </a:r>
            <a:endParaRPr kumimoji="1" lang="en-US" sz="3200" b="1">
              <a:solidFill>
                <a:srgbClr val="000000"/>
              </a:solidFill>
              <a:cs typeface="Arial" charset="0"/>
            </a:endParaRPr>
          </a:p>
        </p:txBody>
      </p:sp>
      <p:sp>
        <p:nvSpPr>
          <p:cNvPr id="206853" name="AutoShape 6"/>
          <p:cNvSpPr>
            <a:spLocks/>
          </p:cNvSpPr>
          <p:nvPr/>
        </p:nvSpPr>
        <p:spPr bwMode="auto">
          <a:xfrm>
            <a:off x="5692080" y="308543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1">
              <a:solidFill>
                <a:srgbClr val="000000"/>
              </a:solidFill>
              <a:cs typeface="Arial" charset="0"/>
            </a:endParaRPr>
          </a:p>
        </p:txBody>
      </p:sp>
      <p:sp>
        <p:nvSpPr>
          <p:cNvPr id="206854" name="AutoShape 7"/>
          <p:cNvSpPr>
            <a:spLocks/>
          </p:cNvSpPr>
          <p:nvPr/>
        </p:nvSpPr>
        <p:spPr bwMode="auto">
          <a:xfrm>
            <a:off x="5692080" y="4914230"/>
            <a:ext cx="304800" cy="914400"/>
          </a:xfrm>
          <a:prstGeom prst="rightBrace">
            <a:avLst>
              <a:gd name="adj1" fmla="val 25000"/>
              <a:gd name="adj2" fmla="val 50000"/>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1">
              <a:solidFill>
                <a:srgbClr val="000000"/>
              </a:solidFill>
              <a:cs typeface="Arial" charset="0"/>
            </a:endParaRPr>
          </a:p>
        </p:txBody>
      </p:sp>
      <p:sp>
        <p:nvSpPr>
          <p:cNvPr id="206855" name="Text Box 8"/>
          <p:cNvSpPr txBox="1">
            <a:spLocks noChangeArrowheads="1"/>
          </p:cNvSpPr>
          <p:nvPr/>
        </p:nvSpPr>
        <p:spPr bwMode="auto">
          <a:xfrm>
            <a:off x="5996880" y="514283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cs typeface="Arial" charset="0"/>
              </a:rPr>
              <a:t>PARALLEL</a:t>
            </a:r>
          </a:p>
        </p:txBody>
      </p:sp>
      <p:sp>
        <p:nvSpPr>
          <p:cNvPr id="206856" name="Text Box 9"/>
          <p:cNvSpPr txBox="1">
            <a:spLocks noChangeArrowheads="1"/>
          </p:cNvSpPr>
          <p:nvPr/>
        </p:nvSpPr>
        <p:spPr bwMode="auto">
          <a:xfrm>
            <a:off x="5996880" y="3314030"/>
            <a:ext cx="2286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cs typeface="Arial" charset="0"/>
              </a:rPr>
              <a:t>PARALLEL</a:t>
            </a:r>
          </a:p>
        </p:txBody>
      </p:sp>
    </p:spTree>
    <p:extLst>
      <p:ext uri="{BB962C8B-B14F-4D97-AF65-F5344CB8AC3E}">
        <p14:creationId xmlns:p14="http://schemas.microsoft.com/office/powerpoint/2010/main" val="13979132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descr="locust">
            <a:hlinkClick r:id="rId2"/>
          </p:cNvPr>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9144000" cy="704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Rectangle 2"/>
          <p:cNvSpPr>
            <a:spLocks noGrp="1" noChangeArrowheads="1"/>
          </p:cNvSpPr>
          <p:nvPr>
            <p:ph type="title"/>
          </p:nvPr>
        </p:nvSpPr>
        <p:spPr>
          <a:xfrm>
            <a:off x="53975" y="609600"/>
            <a:ext cx="8770938" cy="1163638"/>
          </a:xfrm>
          <a:effectLst>
            <a:outerShdw blurRad="63500" dist="38099" dir="2700000" algn="ctr" rotWithShape="0">
              <a:srgbClr val="000000">
                <a:alpha val="74998"/>
              </a:srgbClr>
            </a:outerShdw>
          </a:effectLst>
        </p:spPr>
        <p:txBody>
          <a:bodyPr/>
          <a:lstStyle/>
          <a:p>
            <a:pPr eaLnBrk="1" hangingPunct="1">
              <a:defRPr/>
            </a:pPr>
            <a:r>
              <a:rPr lang="en-US" sz="3600" dirty="0">
                <a:solidFill>
                  <a:schemeClr val="bg1"/>
                </a:solidFill>
                <a:ea typeface="Times New Roman" pitchFamily="-112" charset="0"/>
                <a:cs typeface="Times New Roman" pitchFamily="-112" charset="0"/>
              </a:rPr>
              <a:t>B.  Structural Relations (Finley)</a:t>
            </a:r>
            <a:br>
              <a:rPr lang="en-US" sz="3600" dirty="0">
                <a:solidFill>
                  <a:schemeClr val="bg1"/>
                </a:solidFill>
                <a:ea typeface="Times New Roman" pitchFamily="-112" charset="0"/>
                <a:cs typeface="Times New Roman" pitchFamily="-112" charset="0"/>
              </a:rPr>
            </a:br>
            <a:endParaRPr lang="en-US" sz="3600" dirty="0">
              <a:solidFill>
                <a:schemeClr val="bg1"/>
              </a:solidFill>
              <a:ea typeface="Times New Roman" pitchFamily="-112" charset="0"/>
              <a:cs typeface="Times New Roman" pitchFamily="-112" charset="0"/>
            </a:endParaRPr>
          </a:p>
        </p:txBody>
      </p:sp>
      <p:sp>
        <p:nvSpPr>
          <p:cNvPr id="600067" name="Rectangle 3"/>
          <p:cNvSpPr>
            <a:spLocks noGrp="1" noChangeArrowheads="1"/>
          </p:cNvSpPr>
          <p:nvPr>
            <p:ph type="body" idx="1"/>
          </p:nvPr>
        </p:nvSpPr>
        <p:spPr>
          <a:xfrm>
            <a:off x="0" y="1905000"/>
            <a:ext cx="9144000" cy="4343400"/>
          </a:xfrm>
          <a:effectLst>
            <a:outerShdw blurRad="63500" dist="38099" dir="2700000" algn="ctr" rotWithShape="0">
              <a:srgbClr val="000000">
                <a:alpha val="74998"/>
              </a:srgbClr>
            </a:outerShdw>
          </a:effectLst>
        </p:spPr>
        <p:txBody>
          <a:bodyPr/>
          <a:lstStyle/>
          <a:p>
            <a:pPr algn="ctr" eaLnBrk="1" hangingPunct="1">
              <a:buFontTx/>
              <a:buNone/>
              <a:defRPr/>
            </a:pPr>
            <a:r>
              <a:rPr lang="en-US" sz="2200" dirty="0">
                <a:solidFill>
                  <a:schemeClr val="bg1"/>
                </a:solidFill>
                <a:latin typeface="Arial" charset="0"/>
                <a:ea typeface="ＭＳ Ｐゴシック" charset="0"/>
                <a:cs typeface="Times New Roman" charset="0"/>
              </a:rPr>
              <a:t>Call to Repent (1:2-14)// Gift of the Spirit (2:28-29)</a:t>
            </a:r>
            <a:endParaRPr lang="en-US" sz="2200" dirty="0">
              <a:solidFill>
                <a:schemeClr val="bg1"/>
              </a:solidFill>
              <a:latin typeface="Arial" charset="0"/>
              <a:ea typeface="ＭＳ Ｐゴシック" charset="0"/>
            </a:endParaRPr>
          </a:p>
          <a:p>
            <a:pPr algn="ctr" eaLnBrk="1" hangingPunct="1">
              <a:buFontTx/>
              <a:buNone/>
              <a:defRPr/>
            </a:pPr>
            <a:r>
              <a:rPr lang="en-US" sz="2200" dirty="0">
                <a:solidFill>
                  <a:schemeClr val="bg1"/>
                </a:solidFill>
                <a:latin typeface="Arial" charset="0"/>
                <a:ea typeface="ＭＳ Ｐゴシック" charset="0"/>
                <a:cs typeface="Times New Roman" charset="0"/>
              </a:rPr>
              <a:t>Day of the Lord (1:15-2:2a) // Day of the Lord (2:28-32)</a:t>
            </a:r>
          </a:p>
          <a:p>
            <a:pPr algn="ctr" eaLnBrk="1" hangingPunct="1">
              <a:buFontTx/>
              <a:buNone/>
              <a:defRPr/>
            </a:pPr>
            <a:r>
              <a:rPr lang="en-US" sz="2200" dirty="0">
                <a:solidFill>
                  <a:schemeClr val="bg1"/>
                </a:solidFill>
                <a:latin typeface="Arial" charset="0"/>
                <a:ea typeface="ＭＳ Ｐゴシック" charset="0"/>
                <a:cs typeface="Times New Roman" charset="0"/>
              </a:rPr>
              <a:t>The Lord</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Army (2:2b-11)// The Nation</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Armies (3:1-3)</a:t>
            </a:r>
            <a:r>
              <a:rPr lang="en-US" sz="2200" dirty="0">
                <a:solidFill>
                  <a:schemeClr val="bg1"/>
                </a:solidFill>
                <a:latin typeface="Arial" charset="0"/>
                <a:ea typeface="ＭＳ Ｐゴシック" charset="0"/>
              </a:rPr>
              <a:t> </a:t>
            </a:r>
          </a:p>
          <a:p>
            <a:pPr algn="ctr" eaLnBrk="1" hangingPunct="1">
              <a:buFontTx/>
              <a:buNone/>
              <a:defRPr/>
            </a:pPr>
            <a:r>
              <a:rPr lang="en-US" sz="2200" dirty="0">
                <a:solidFill>
                  <a:schemeClr val="bg1"/>
                </a:solidFill>
                <a:latin typeface="Arial" charset="0"/>
                <a:ea typeface="ＭＳ Ｐゴシック" charset="0"/>
                <a:cs typeface="Times New Roman" charset="0"/>
              </a:rPr>
              <a:t>God</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Covenant Mercy (2:12-14)// God</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Covenant Concern (3:4-8)</a:t>
            </a:r>
            <a:r>
              <a:rPr lang="en-US" sz="2200" dirty="0">
                <a:solidFill>
                  <a:schemeClr val="bg1"/>
                </a:solidFill>
                <a:latin typeface="Arial" charset="0"/>
                <a:ea typeface="ＭＳ Ｐゴシック" charset="0"/>
              </a:rPr>
              <a:t> </a:t>
            </a:r>
          </a:p>
          <a:p>
            <a:pPr algn="ctr" eaLnBrk="1" hangingPunct="1">
              <a:buFontTx/>
              <a:buNone/>
              <a:defRPr/>
            </a:pPr>
            <a:r>
              <a:rPr lang="en-US" sz="2200" dirty="0">
                <a:solidFill>
                  <a:schemeClr val="bg1"/>
                </a:solidFill>
                <a:latin typeface="Arial" charset="0"/>
                <a:ea typeface="ＭＳ Ｐゴシック" charset="0"/>
                <a:cs typeface="Times New Roman" charset="0"/>
              </a:rPr>
              <a:t>Call to Repent (2:15-17) // Call to Holy War (3:9-11)</a:t>
            </a:r>
          </a:p>
          <a:p>
            <a:pPr algn="ctr" eaLnBrk="1" hangingPunct="1">
              <a:buFontTx/>
              <a:buNone/>
              <a:defRPr/>
            </a:pPr>
            <a:r>
              <a:rPr lang="en-US" sz="2200" dirty="0">
                <a:solidFill>
                  <a:schemeClr val="bg1"/>
                </a:solidFill>
                <a:latin typeface="Arial" charset="0"/>
                <a:ea typeface="ＭＳ Ｐゴシック" charset="0"/>
                <a:cs typeface="Times New Roman" charset="0"/>
              </a:rPr>
              <a:t>Lord</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Response (2:18-20) // Lord</a:t>
            </a:r>
            <a:r>
              <a:rPr lang="uk-UA" altLang="ja-JP" sz="2200" dirty="0">
                <a:solidFill>
                  <a:schemeClr val="bg1"/>
                </a:solidFill>
                <a:latin typeface="Arial" charset="0"/>
                <a:ea typeface="ＭＳ Ｐゴシック" charset="0"/>
                <a:cs typeface="Times New Roman" charset="0"/>
              </a:rPr>
              <a:t>'</a:t>
            </a:r>
            <a:r>
              <a:rPr lang="en-US" sz="2200" dirty="0">
                <a:solidFill>
                  <a:schemeClr val="bg1"/>
                </a:solidFill>
                <a:latin typeface="Arial" charset="0"/>
                <a:ea typeface="ＭＳ Ｐゴシック" charset="0"/>
                <a:cs typeface="Times New Roman" charset="0"/>
              </a:rPr>
              <a:t>s Response (3:12-17)</a:t>
            </a:r>
          </a:p>
          <a:p>
            <a:pPr algn="ctr" eaLnBrk="1" hangingPunct="1">
              <a:buFontTx/>
              <a:buNone/>
              <a:defRPr/>
            </a:pPr>
            <a:r>
              <a:rPr lang="en-US" sz="2200" dirty="0">
                <a:solidFill>
                  <a:schemeClr val="bg1"/>
                </a:solidFill>
                <a:latin typeface="Arial" charset="0"/>
                <a:ea typeface="ＭＳ Ｐゴシック" charset="0"/>
                <a:cs typeface="Times New Roman" charset="0"/>
              </a:rPr>
              <a:t>Renewed Blessing (2:21-27) // Renewed Blessing (3:18-21)	 </a:t>
            </a:r>
            <a:endParaRPr lang="en-US" sz="22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78766135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C. Outline 1 (Patterson)</a:t>
            </a:r>
          </a:p>
        </p:txBody>
      </p:sp>
      <p:sp>
        <p:nvSpPr>
          <p:cNvPr id="601091" name="Rectangle 3"/>
          <p:cNvSpPr>
            <a:spLocks noGrp="1" noChangeArrowheads="1"/>
          </p:cNvSpPr>
          <p:nvPr>
            <p:ph type="body" idx="1"/>
          </p:nvPr>
        </p:nvSpPr>
        <p:spPr>
          <a:xfrm>
            <a:off x="1691680" y="2058988"/>
            <a:ext cx="7139583" cy="4113212"/>
          </a:xfrm>
        </p:spPr>
        <p:txBody>
          <a:bodyPr/>
          <a:lstStyle/>
          <a:p>
            <a:pPr marL="812800" indent="-812800" eaLnBrk="1" hangingPunct="1">
              <a:buFontTx/>
              <a:buAutoNum type="romanUcPeriod"/>
            </a:pPr>
            <a:r>
              <a:rPr lang="en-US" dirty="0">
                <a:latin typeface="Arial" charset="0"/>
                <a:ea typeface="ＭＳ Ｐゴシック" charset="0"/>
                <a:cs typeface="Times New Roman" charset="0"/>
              </a:rPr>
              <a:t>Joel</a:t>
            </a:r>
            <a:r>
              <a:rPr lang="uk-UA" dirty="0">
                <a:latin typeface="Arial" charset="0"/>
                <a:ea typeface="ＭＳ Ｐゴシック" charset="0"/>
                <a:cs typeface="Times New Roman" charset="0"/>
              </a:rPr>
              <a:t>'</a:t>
            </a:r>
            <a:r>
              <a:rPr lang="en-US" dirty="0">
                <a:latin typeface="Arial" charset="0"/>
                <a:ea typeface="ＭＳ Ｐゴシック" charset="0"/>
                <a:cs typeface="Times New Roman" charset="0"/>
              </a:rPr>
              <a:t>s Present Instructions: Based on the Locust Plague (1:1-2:27)</a:t>
            </a:r>
          </a:p>
          <a:p>
            <a:pPr marL="812800" indent="-812800" eaLnBrk="1" hangingPunct="1">
              <a:buFontTx/>
              <a:buNone/>
            </a:pPr>
            <a:endParaRPr lang="en-US" dirty="0">
              <a:latin typeface="Arial" charset="0"/>
              <a:ea typeface="ＭＳ Ｐゴシック" charset="0"/>
              <a:cs typeface="Times New Roman" charset="0"/>
            </a:endParaRPr>
          </a:p>
          <a:p>
            <a:pPr marL="812800" indent="-812800" eaLnBrk="1" hangingPunct="1">
              <a:buFontTx/>
              <a:buNone/>
            </a:pPr>
            <a:r>
              <a:rPr lang="en-US" dirty="0">
                <a:latin typeface="Arial" charset="0"/>
                <a:ea typeface="ＭＳ Ｐゴシック" charset="0"/>
                <a:cs typeface="Times New Roman" charset="0"/>
              </a:rPr>
              <a:t>II. 	God</a:t>
            </a:r>
            <a:r>
              <a:rPr lang="uk-UA" dirty="0">
                <a:latin typeface="Arial" charset="0"/>
                <a:ea typeface="ＭＳ Ｐゴシック" charset="0"/>
                <a:cs typeface="Times New Roman" charset="0"/>
              </a:rPr>
              <a:t>'</a:t>
            </a:r>
            <a:r>
              <a:rPr lang="en-US" dirty="0">
                <a:latin typeface="Arial" charset="0"/>
                <a:ea typeface="ＭＳ Ｐゴシック" charset="0"/>
                <a:cs typeface="Times New Roman" charset="0"/>
              </a:rPr>
              <a:t>s Future Intentions: The Eschatological Program (2:28-3:21) </a:t>
            </a:r>
          </a:p>
          <a:p>
            <a:pPr marL="812800" indent="-812800" eaLnBrk="1" hangingPunct="1">
              <a:buFontTx/>
              <a:buNone/>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431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animEffect transition="in" filter="box(out)">
                                      <p:cBhvr>
                                        <p:cTn id="7" dur="500"/>
                                        <p:tgtEl>
                                          <p:spTgt spid="6010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1091">
                                            <p:txEl>
                                              <p:pRg st="2" end="2"/>
                                            </p:txEl>
                                          </p:spTgt>
                                        </p:tgtEl>
                                        <p:attrNameLst>
                                          <p:attrName>style.visibility</p:attrName>
                                        </p:attrNameLst>
                                      </p:cBhvr>
                                      <p:to>
                                        <p:strVal val="visible"/>
                                      </p:to>
                                    </p:set>
                                    <p:animEffect transition="in" filter="box(out)">
                                      <p:cBhvr>
                                        <p:cTn id="12" dur="500"/>
                                        <p:tgtEl>
                                          <p:spTgt spid="60109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D. Outline 2 (</a:t>
            </a:r>
            <a:r>
              <a:rPr lang="en-US" dirty="0" err="1">
                <a:latin typeface="Arial" charset="0"/>
                <a:ea typeface="ＭＳ Ｐゴシック" charset="0"/>
                <a:cs typeface="ＭＳ Ｐゴシック" charset="0"/>
              </a:rPr>
              <a:t>McComiskey</a:t>
            </a:r>
            <a:r>
              <a:rPr lang="en-US" dirty="0">
                <a:latin typeface="Arial" charset="0"/>
                <a:ea typeface="ＭＳ Ｐゴシック" charset="0"/>
                <a:cs typeface="ＭＳ Ｐゴシック" charset="0"/>
              </a:rPr>
              <a:t>)</a:t>
            </a:r>
          </a:p>
        </p:txBody>
      </p:sp>
      <p:sp>
        <p:nvSpPr>
          <p:cNvPr id="602115" name="Rectangle 3"/>
          <p:cNvSpPr>
            <a:spLocks noGrp="1" noChangeArrowheads="1"/>
          </p:cNvSpPr>
          <p:nvPr>
            <p:ph type="body" idx="1"/>
          </p:nvPr>
        </p:nvSpPr>
        <p:spPr>
          <a:xfrm>
            <a:off x="1691680" y="1982788"/>
            <a:ext cx="7139583" cy="4113212"/>
          </a:xfrm>
        </p:spPr>
        <p:txBody>
          <a:bodyPr/>
          <a:lstStyle/>
          <a:p>
            <a:pPr marL="571500" indent="-571500" eaLnBrk="1" hangingPunct="1">
              <a:buFontTx/>
              <a:buAutoNum type="romanUcPeriod"/>
            </a:pPr>
            <a:r>
              <a:rPr lang="en-US" dirty="0">
                <a:latin typeface="Arial" charset="0"/>
                <a:ea typeface="ＭＳ Ｐゴシック" charset="0"/>
                <a:cs typeface="Times New Roman" charset="0"/>
              </a:rPr>
              <a:t>The Locust Plague: The Immediate Disaster (1:2-20) </a:t>
            </a:r>
          </a:p>
          <a:p>
            <a:pPr marL="571500" indent="-571500" eaLnBrk="1" hangingPunct="1">
              <a:buFontTx/>
              <a:buNone/>
            </a:pPr>
            <a:endParaRPr lang="en-US" dirty="0">
              <a:latin typeface="Arial" charset="0"/>
              <a:ea typeface="ＭＳ Ｐゴシック" charset="0"/>
              <a:cs typeface="Times New Roman" charset="0"/>
            </a:endParaRPr>
          </a:p>
          <a:p>
            <a:pPr marL="571500" indent="-571500" eaLnBrk="1" hangingPunct="1">
              <a:buFontTx/>
              <a:buNone/>
            </a:pPr>
            <a:r>
              <a:rPr lang="en-US" dirty="0">
                <a:latin typeface="Arial" charset="0"/>
                <a:ea typeface="ＭＳ Ｐゴシック" charset="0"/>
                <a:cs typeface="Times New Roman" charset="0"/>
              </a:rPr>
              <a:t>II.	The Day of the Lord:  The Impending Disaster (2:1-17) </a:t>
            </a:r>
          </a:p>
          <a:p>
            <a:pPr marL="571500" indent="-571500" eaLnBrk="1" hangingPunct="1">
              <a:buFontTx/>
              <a:buNone/>
            </a:pPr>
            <a:endParaRPr lang="en-US" dirty="0">
              <a:latin typeface="Arial" charset="0"/>
              <a:ea typeface="ＭＳ Ｐゴシック" charset="0"/>
              <a:cs typeface="Times New Roman" charset="0"/>
            </a:endParaRPr>
          </a:p>
          <a:p>
            <a:pPr marL="571500" indent="-571500" eaLnBrk="1" hangingPunct="1">
              <a:buFontTx/>
              <a:buNone/>
            </a:pPr>
            <a:r>
              <a:rPr lang="en-US" dirty="0">
                <a:latin typeface="Arial" charset="0"/>
                <a:ea typeface="ＭＳ Ｐゴシック" charset="0"/>
                <a:cs typeface="Times New Roman" charset="0"/>
              </a:rPr>
              <a:t>III. 	The Lord</a:t>
            </a:r>
            <a:r>
              <a:rPr lang="uk-UA" altLang="ja-JP" dirty="0">
                <a:latin typeface="Arial" charset="0"/>
                <a:ea typeface="ＭＳ Ｐゴシック" charset="0"/>
                <a:cs typeface="Times New Roman" charset="0"/>
              </a:rPr>
              <a:t>'</a:t>
            </a:r>
            <a:r>
              <a:rPr lang="en-US" dirty="0">
                <a:latin typeface="Arial" charset="0"/>
                <a:ea typeface="ＭＳ Ｐゴシック" charset="0"/>
                <a:cs typeface="Times New Roman" charset="0"/>
              </a:rPr>
              <a:t>s Answer (2:18–3:21) </a:t>
            </a:r>
          </a:p>
        </p:txBody>
      </p:sp>
    </p:spTree>
    <p:extLst>
      <p:ext uri="{BB962C8B-B14F-4D97-AF65-F5344CB8AC3E}">
        <p14:creationId xmlns:p14="http://schemas.microsoft.com/office/powerpoint/2010/main" val="3096411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box(out)">
                                      <p:cBhvr>
                                        <p:cTn id="7" dur="500"/>
                                        <p:tgtEl>
                                          <p:spTgt spid="6021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02115">
                                            <p:txEl>
                                              <p:pRg st="2" end="2"/>
                                            </p:txEl>
                                          </p:spTgt>
                                        </p:tgtEl>
                                        <p:attrNameLst>
                                          <p:attrName>style.visibility</p:attrName>
                                        </p:attrNameLst>
                                      </p:cBhvr>
                                      <p:to>
                                        <p:strVal val="visible"/>
                                      </p:to>
                                    </p:set>
                                    <p:animEffect transition="in" filter="box(out)">
                                      <p:cBhvr>
                                        <p:cTn id="12" dur="500"/>
                                        <p:tgtEl>
                                          <p:spTgt spid="60211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02115">
                                            <p:txEl>
                                              <p:pRg st="4" end="4"/>
                                            </p:txEl>
                                          </p:spTgt>
                                        </p:tgtEl>
                                        <p:attrNameLst>
                                          <p:attrName>style.visibility</p:attrName>
                                        </p:attrNameLst>
                                      </p:cBhvr>
                                      <p:to>
                                        <p:strVal val="visible"/>
                                      </p:to>
                                    </p:set>
                                    <p:animEffect transition="in" filter="box(out)">
                                      <p:cBhvr>
                                        <p:cTn id="17" dur="500"/>
                                        <p:tgtEl>
                                          <p:spTgt spid="602115">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 to Consider</a:t>
            </a: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3. Have you considered fasting (1:14; 2:12) or do you think fasting isn’t for our modern age? Why wouldn’t it be?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856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a:xfrm>
            <a:off x="685800" y="260648"/>
            <a:ext cx="7772400" cy="1143000"/>
          </a:xfrm>
        </p:spPr>
        <p:txBody>
          <a:bodyPr/>
          <a:lstStyle/>
          <a:p>
            <a:pPr eaLnBrk="1" hangingPunct="1"/>
            <a:r>
              <a:rPr lang="en-US" dirty="0">
                <a:latin typeface="Arial" charset="0"/>
                <a:ea typeface="ＭＳ Ｐゴシック" charset="0"/>
                <a:cs typeface="ＭＳ Ｐゴシック" charset="0"/>
              </a:rPr>
              <a:t>E.  Outline 3 (Finley)</a:t>
            </a:r>
          </a:p>
        </p:txBody>
      </p:sp>
      <p:sp>
        <p:nvSpPr>
          <p:cNvPr id="603139" name="Rectangle 3"/>
          <p:cNvSpPr>
            <a:spLocks noGrp="1" noChangeArrowheads="1"/>
          </p:cNvSpPr>
          <p:nvPr>
            <p:ph type="body" idx="1"/>
          </p:nvPr>
        </p:nvSpPr>
        <p:spPr>
          <a:xfrm>
            <a:off x="1371600" y="1752600"/>
            <a:ext cx="7772400" cy="4113213"/>
          </a:xfrm>
        </p:spPr>
        <p:txBody>
          <a:bodyPr/>
          <a:lstStyle/>
          <a:p>
            <a:pPr marL="812800" indent="-812800" eaLnBrk="1" hangingPunct="1">
              <a:buFontTx/>
              <a:buAutoNum type="romanUcPeriod"/>
            </a:pPr>
            <a:r>
              <a:rPr lang="en-US" sz="3200" dirty="0">
                <a:latin typeface="Arial" charset="0"/>
                <a:ea typeface="ＭＳ Ｐゴシック" charset="0"/>
                <a:cs typeface="Times New Roman" charset="0"/>
              </a:rPr>
              <a:t>Locust in the Land (1:1-14)</a:t>
            </a:r>
            <a:r>
              <a:rPr lang="en-US" sz="3200" dirty="0">
                <a:latin typeface="Arial" charset="0"/>
                <a:ea typeface="ＭＳ Ｐゴシック" charset="0"/>
                <a:cs typeface="ＭＳ Ｐゴシック" charset="0"/>
              </a:rPr>
              <a:t> </a:t>
            </a:r>
          </a:p>
          <a:p>
            <a:pPr marL="812800" indent="-812800" eaLnBrk="1" hangingPunct="1">
              <a:buFontTx/>
              <a:buAutoNum type="romanUcPeriod"/>
            </a:pPr>
            <a:r>
              <a:rPr lang="en-US" sz="3200" dirty="0">
                <a:latin typeface="Arial" charset="0"/>
                <a:ea typeface="ＭＳ Ｐゴシック" charset="0"/>
                <a:cs typeface="Times New Roman" charset="0"/>
              </a:rPr>
              <a:t>Judgment in the Land (1:15-2:11)</a:t>
            </a:r>
            <a:r>
              <a:rPr lang="en-US" sz="3200" dirty="0">
                <a:latin typeface="Arial" charset="0"/>
                <a:ea typeface="ＭＳ Ｐゴシック" charset="0"/>
                <a:cs typeface="ＭＳ Ｐゴシック" charset="0"/>
              </a:rPr>
              <a:t> </a:t>
            </a:r>
          </a:p>
          <a:p>
            <a:pPr marL="812800" indent="-812800" eaLnBrk="1" hangingPunct="1">
              <a:buFontTx/>
              <a:buAutoNum type="romanUcPeriod"/>
            </a:pPr>
            <a:r>
              <a:rPr lang="en-US" sz="3200" dirty="0">
                <a:latin typeface="Arial" charset="0"/>
                <a:ea typeface="ＭＳ Ｐゴシック" charset="0"/>
                <a:cs typeface="Times New Roman" charset="0"/>
              </a:rPr>
              <a:t>Mercy in the Land (2:12-27)</a:t>
            </a:r>
            <a:r>
              <a:rPr lang="en-US" sz="3200" dirty="0">
                <a:latin typeface="Arial" charset="0"/>
                <a:ea typeface="ＭＳ Ｐゴシック" charset="0"/>
                <a:cs typeface="ＭＳ Ｐゴシック" charset="0"/>
              </a:rPr>
              <a:t> </a:t>
            </a:r>
          </a:p>
          <a:p>
            <a:pPr marL="812800" indent="-812800" eaLnBrk="1" hangingPunct="1">
              <a:buFontTx/>
              <a:buAutoNum type="romanUcPeriod"/>
            </a:pPr>
            <a:r>
              <a:rPr lang="en-US" sz="3200" dirty="0">
                <a:latin typeface="Arial" charset="0"/>
                <a:ea typeface="ＭＳ Ｐゴシック" charset="0"/>
                <a:cs typeface="Times New Roman" charset="0"/>
              </a:rPr>
              <a:t>Wonders in the Earth (2:28-32)</a:t>
            </a:r>
          </a:p>
          <a:p>
            <a:pPr marL="812800" indent="-812800" eaLnBrk="1" hangingPunct="1">
              <a:buFontTx/>
              <a:buNone/>
            </a:pPr>
            <a:r>
              <a:rPr lang="en-US" sz="3200" dirty="0">
                <a:latin typeface="Arial" charset="0"/>
                <a:ea typeface="ＭＳ Ｐゴシック" charset="0"/>
                <a:cs typeface="Times New Roman" charset="0"/>
              </a:rPr>
              <a:t>V.    Judgment in the Earth (3:1-21)</a:t>
            </a:r>
            <a:r>
              <a:rPr lang="en-US" sz="3200" dirty="0">
                <a:latin typeface="Arial" charset="0"/>
                <a:ea typeface="ＭＳ Ｐゴシック" charset="0"/>
                <a:cs typeface="ＭＳ Ｐゴシック" charset="0"/>
              </a:rPr>
              <a:t> </a:t>
            </a:r>
          </a:p>
        </p:txBody>
      </p:sp>
    </p:spTree>
    <p:extLst>
      <p:ext uri="{BB962C8B-B14F-4D97-AF65-F5344CB8AC3E}">
        <p14:creationId xmlns:p14="http://schemas.microsoft.com/office/powerpoint/2010/main" val="378581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anim calcmode="lin" valueType="num">
                                      <p:cBhvr additive="base">
                                        <p:cTn id="7" dur="500" fill="hold"/>
                                        <p:tgtEl>
                                          <p:spTgt spid="603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031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3139">
                                            <p:txEl>
                                              <p:pRg st="1" end="1"/>
                                            </p:txEl>
                                          </p:spTgt>
                                        </p:tgtEl>
                                        <p:attrNameLst>
                                          <p:attrName>style.visibility</p:attrName>
                                        </p:attrNameLst>
                                      </p:cBhvr>
                                      <p:to>
                                        <p:strVal val="visible"/>
                                      </p:to>
                                    </p:set>
                                    <p:anim calcmode="lin" valueType="num">
                                      <p:cBhvr additive="base">
                                        <p:cTn id="13" dur="500" fill="hold"/>
                                        <p:tgtEl>
                                          <p:spTgt spid="603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31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3139">
                                            <p:txEl>
                                              <p:pRg st="2" end="2"/>
                                            </p:txEl>
                                          </p:spTgt>
                                        </p:tgtEl>
                                        <p:attrNameLst>
                                          <p:attrName>style.visibility</p:attrName>
                                        </p:attrNameLst>
                                      </p:cBhvr>
                                      <p:to>
                                        <p:strVal val="visible"/>
                                      </p:to>
                                    </p:set>
                                    <p:anim calcmode="lin" valueType="num">
                                      <p:cBhvr additive="base">
                                        <p:cTn id="19" dur="500" fill="hold"/>
                                        <p:tgtEl>
                                          <p:spTgt spid="603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31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3139">
                                            <p:txEl>
                                              <p:pRg st="3" end="3"/>
                                            </p:txEl>
                                          </p:spTgt>
                                        </p:tgtEl>
                                        <p:attrNameLst>
                                          <p:attrName>style.visibility</p:attrName>
                                        </p:attrNameLst>
                                      </p:cBhvr>
                                      <p:to>
                                        <p:strVal val="visible"/>
                                      </p:to>
                                    </p:set>
                                    <p:anim calcmode="lin" valueType="num">
                                      <p:cBhvr additive="base">
                                        <p:cTn id="25" dur="500" fill="hold"/>
                                        <p:tgtEl>
                                          <p:spTgt spid="603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31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3139">
                                            <p:txEl>
                                              <p:pRg st="4" end="4"/>
                                            </p:txEl>
                                          </p:spTgt>
                                        </p:tgtEl>
                                        <p:attrNameLst>
                                          <p:attrName>style.visibility</p:attrName>
                                        </p:attrNameLst>
                                      </p:cBhvr>
                                      <p:to>
                                        <p:strVal val="visible"/>
                                      </p:to>
                                    </p:set>
                                    <p:anim calcmode="lin" valueType="num">
                                      <p:cBhvr additive="base">
                                        <p:cTn id="31" dur="500" fill="hold"/>
                                        <p:tgtEl>
                                          <p:spTgt spid="6031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31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153804641"/>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7772400" cy="914400"/>
          </a:xfrm>
        </p:spPr>
        <p:txBody>
          <a:bodyPr/>
          <a:lstStyle/>
          <a:p>
            <a:pPr eaLnBrk="1" hangingPunct="1">
              <a:defRPr/>
            </a:pPr>
            <a:r>
              <a:rPr lang="en-US" dirty="0">
                <a:solidFill>
                  <a:srgbClr val="FFFFFF"/>
                </a:solidFill>
                <a:effectLst>
                  <a:glow rad="101600">
                    <a:schemeClr val="tx1">
                      <a:alpha val="75000"/>
                    </a:schemeClr>
                  </a:glow>
                </a:effectLst>
                <a:latin typeface="Arial" charset="0"/>
                <a:ea typeface="ＭＳ Ｐゴシック" charset="0"/>
              </a:rPr>
              <a:t>VI. Application</a:t>
            </a:r>
          </a:p>
        </p:txBody>
      </p:sp>
      <p:sp>
        <p:nvSpPr>
          <p:cNvPr id="59396" name="Rectangle 3"/>
          <p:cNvSpPr>
            <a:spLocks noGrp="1" noChangeArrowheads="1"/>
          </p:cNvSpPr>
          <p:nvPr>
            <p:ph type="body" sz="half" idx="1"/>
          </p:nvPr>
        </p:nvSpPr>
        <p:spPr>
          <a:xfrm>
            <a:off x="381000" y="5576888"/>
            <a:ext cx="8763000" cy="1281112"/>
          </a:xfrm>
        </p:spPr>
        <p:txBody>
          <a:bodyPr/>
          <a:lstStyle/>
          <a:p>
            <a:pPr marL="0" indent="0">
              <a:lnSpc>
                <a:spcPct val="90000"/>
              </a:lnSpc>
              <a:spcBef>
                <a:spcPct val="0"/>
              </a:spcBef>
              <a:buFontTx/>
              <a:buNone/>
              <a:defRPr/>
            </a:pPr>
            <a:r>
              <a:rPr lang="en-US">
                <a:solidFill>
                  <a:schemeClr val="bg1"/>
                </a:solidFill>
                <a:effectLst>
                  <a:glow rad="101600">
                    <a:schemeClr val="tx1">
                      <a:alpha val="75000"/>
                    </a:schemeClr>
                  </a:glow>
                </a:effectLst>
                <a:latin typeface="Arial" charset="0"/>
                <a:ea typeface="ＭＳ Ｐゴシック" charset="0"/>
              </a:rPr>
              <a:t>Do you need God to strip you of </a:t>
            </a:r>
            <a:r>
              <a:rPr lang="en-US" i="1">
                <a:solidFill>
                  <a:schemeClr val="bg1"/>
                </a:solidFill>
                <a:effectLst>
                  <a:glow rad="101600">
                    <a:schemeClr val="tx1">
                      <a:alpha val="75000"/>
                    </a:schemeClr>
                  </a:glow>
                </a:effectLst>
                <a:latin typeface="Arial" charset="0"/>
                <a:ea typeface="ＭＳ Ｐゴシック" charset="0"/>
              </a:rPr>
              <a:t>everything </a:t>
            </a:r>
            <a:r>
              <a:rPr lang="en-US">
                <a:solidFill>
                  <a:schemeClr val="bg1"/>
                </a:solidFill>
                <a:effectLst>
                  <a:glow rad="101600">
                    <a:schemeClr val="tx1">
                      <a:alpha val="75000"/>
                    </a:schemeClr>
                  </a:glow>
                </a:effectLst>
                <a:latin typeface="Arial" charset="0"/>
                <a:ea typeface="ＭＳ Ｐゴシック" charset="0"/>
              </a:rPr>
              <a:t>before you repent? (Huang Sabin)</a:t>
            </a:r>
          </a:p>
          <a:p>
            <a:pPr marL="0" indent="0">
              <a:lnSpc>
                <a:spcPct val="90000"/>
              </a:lnSpc>
              <a:spcBef>
                <a:spcPct val="0"/>
              </a:spcBef>
              <a:buFontTx/>
              <a:buNone/>
              <a:defRPr/>
            </a:pPr>
            <a:endParaRPr lang="en-US">
              <a:solidFill>
                <a:schemeClr val="bg1"/>
              </a:solidFill>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381000" y="1143000"/>
            <a:ext cx="8763000"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u="sng" dirty="0">
                <a:solidFill>
                  <a:srgbClr val="FFFFFF"/>
                </a:solidFill>
                <a:effectLst>
                  <a:glow rad="101600">
                    <a:srgbClr val="000000">
                      <a:alpha val="75000"/>
                    </a:srgbClr>
                  </a:glow>
                </a:effectLst>
              </a:rPr>
              <a:t>Summary Statement</a:t>
            </a:r>
            <a:r>
              <a:rPr lang="en-US" sz="3200" b="1" dirty="0">
                <a:solidFill>
                  <a:srgbClr val="FFFFFF"/>
                </a:solidFill>
                <a:effectLst>
                  <a:glow rad="101600">
                    <a:srgbClr val="000000">
                      <a:alpha val="75000"/>
                    </a:srgbClr>
                  </a:glow>
                </a:effectLst>
              </a:rPr>
              <a:t>:</a:t>
            </a:r>
          </a:p>
          <a:p>
            <a:pPr>
              <a:defRPr/>
            </a:pPr>
            <a:r>
              <a:rPr lang="en-US" sz="3200" b="1" dirty="0">
                <a:solidFill>
                  <a:srgbClr val="FFFFFF"/>
                </a:solidFill>
                <a:effectLst>
                  <a:glow rad="101600">
                    <a:srgbClr val="000000">
                      <a:alpha val="75000"/>
                    </a:srgbClr>
                  </a:glow>
                </a:effectLst>
              </a:rPr>
              <a:t>A recent judgment of Judah by locusts should cause the people to repent as a more dreadful day of the L</a:t>
            </a:r>
            <a:r>
              <a:rPr lang="en-US" sz="2800" b="1" dirty="0">
                <a:solidFill>
                  <a:srgbClr val="FFFFFF"/>
                </a:solidFill>
                <a:effectLst>
                  <a:glow rad="101600">
                    <a:srgbClr val="000000">
                      <a:alpha val="75000"/>
                    </a:srgbClr>
                  </a:glow>
                </a:effectLst>
              </a:rPr>
              <a:t>ORD</a:t>
            </a:r>
            <a:r>
              <a:rPr lang="en-US" sz="3200" b="1" dirty="0">
                <a:solidFill>
                  <a:srgbClr val="FFFFFF"/>
                </a:solidFill>
                <a:effectLst>
                  <a:glow rad="101600">
                    <a:srgbClr val="000000">
                      <a:alpha val="75000"/>
                    </a:srgbClr>
                  </a:glow>
                </a:effectLst>
              </a:rPr>
              <a:t> will come in a Babylonian invasion and at Armageddon, yet God promises forgiveness, deliverance, and restoration by judging the nations.</a:t>
            </a:r>
            <a:endParaRPr lang="en-US" sz="3200" b="1" dirty="0">
              <a:solidFill>
                <a:srgbClr val="FFFFFF"/>
              </a:solidFill>
              <a:effectLst>
                <a:glow rad="101600">
                  <a:srgbClr val="000000">
                    <a:alpha val="75000"/>
                  </a:srgbClr>
                </a:glow>
              </a:effectLst>
              <a:latin typeface="Times New Roman" charset="0"/>
            </a:endParaRPr>
          </a:p>
        </p:txBody>
      </p:sp>
      <p:sp>
        <p:nvSpPr>
          <p:cNvPr id="212997" name="Text Box 11"/>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576</a:t>
            </a:r>
          </a:p>
        </p:txBody>
      </p:sp>
    </p:spTree>
    <p:extLst>
      <p:ext uri="{BB962C8B-B14F-4D97-AF65-F5344CB8AC3E}">
        <p14:creationId xmlns:p14="http://schemas.microsoft.com/office/powerpoint/2010/main" val="5246153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140455774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42507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7910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575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966639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56673" name="Group 1030"/>
          <p:cNvGrpSpPr>
            <a:grpSpLocks/>
          </p:cNvGrpSpPr>
          <p:nvPr/>
        </p:nvGrpSpPr>
        <p:grpSpPr bwMode="auto">
          <a:xfrm>
            <a:off x="762000" y="0"/>
            <a:ext cx="8382000" cy="6019800"/>
            <a:chOff x="480" y="0"/>
            <a:chExt cx="5407" cy="4224"/>
          </a:xfrm>
        </p:grpSpPr>
        <p:pic>
          <p:nvPicPr>
            <p:cNvPr id="156678" name="Picture 102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0800000">
              <a:off x="3168" y="0"/>
              <a:ext cx="2719" cy="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9" name="Picture 10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480" y="31"/>
              <a:ext cx="2730" cy="4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6930" name="Rectangle 1026"/>
          <p:cNvSpPr>
            <a:spLocks noGrp="1" noChangeArrowheads="1"/>
          </p:cNvSpPr>
          <p:nvPr>
            <p:ph type="ctrTitle"/>
          </p:nvPr>
        </p:nvSpPr>
        <p:spPr>
          <a:xfrm>
            <a:off x="0" y="0"/>
            <a:ext cx="5791200" cy="685800"/>
          </a:xfrm>
          <a:solidFill>
            <a:srgbClr val="FF0000"/>
          </a:solidFill>
          <a:effectLst>
            <a:outerShdw blurRad="63500" dist="38099" dir="2700000" algn="ctr" rotWithShape="0">
              <a:srgbClr val="000000">
                <a:alpha val="74998"/>
              </a:srgbClr>
            </a:outerShdw>
          </a:effectLst>
        </p:spPr>
        <p:txBody>
          <a:bodyPr/>
          <a:lstStyle/>
          <a:p>
            <a:pPr eaLnBrk="1" hangingPunct="1">
              <a:defRPr/>
            </a:pPr>
            <a:r>
              <a:rPr lang="en-US">
                <a:solidFill>
                  <a:schemeClr val="bg1"/>
                </a:solidFill>
                <a:effectLst>
                  <a:outerShdw blurRad="38100" dist="38100" dir="2700000" algn="tl">
                    <a:srgbClr val="000000"/>
                  </a:outerShdw>
                </a:effectLst>
                <a:latin typeface="Arial" charset="0"/>
                <a:ea typeface="ＭＳ Ｐゴシック" charset="0"/>
              </a:rPr>
              <a:t>Judgment is Coming!</a:t>
            </a:r>
            <a:endParaRPr lang="en-US">
              <a:solidFill>
                <a:schemeClr val="bg1"/>
              </a:solidFill>
              <a:latin typeface="Arial" charset="0"/>
              <a:ea typeface="ＭＳ Ｐゴシック" charset="0"/>
            </a:endParaRPr>
          </a:p>
        </p:txBody>
      </p:sp>
      <p:sp>
        <p:nvSpPr>
          <p:cNvPr id="636931" name="Rectangle 1027"/>
          <p:cNvSpPr>
            <a:spLocks noGrp="1" noChangeArrowheads="1"/>
          </p:cNvSpPr>
          <p:nvPr>
            <p:ph type="subTitle" idx="1"/>
          </p:nvPr>
        </p:nvSpPr>
        <p:spPr>
          <a:xfrm>
            <a:off x="838200" y="5867400"/>
            <a:ext cx="7315200" cy="685800"/>
          </a:xfrm>
          <a:ln w="9525"/>
        </p:spPr>
        <p:txBody>
          <a:bodyPr/>
          <a:lstStyle/>
          <a:p>
            <a:pPr algn="l" eaLnBrk="1" hangingPunct="1"/>
            <a:r>
              <a:rPr lang="en-US">
                <a:latin typeface="Arial" charset="0"/>
                <a:ea typeface="ＭＳ Ｐゴシック" charset="0"/>
              </a:rPr>
              <a:t>How does this report make you feel?</a:t>
            </a:r>
          </a:p>
        </p:txBody>
      </p:sp>
      <p:sp>
        <p:nvSpPr>
          <p:cNvPr id="636935" name="Rectangle 1031"/>
          <p:cNvSpPr>
            <a:spLocks noChangeArrowheads="1"/>
          </p:cNvSpPr>
          <p:nvPr/>
        </p:nvSpPr>
        <p:spPr bwMode="auto">
          <a:xfrm>
            <a:off x="1371600" y="3124200"/>
            <a:ext cx="3505200" cy="609600"/>
          </a:xfrm>
          <a:prstGeom prst="rect">
            <a:avLst/>
          </a:prstGeom>
          <a:solidFill>
            <a:srgbClr val="FF0000"/>
          </a:solidFill>
          <a:ln w="9525">
            <a:solidFill>
              <a:schemeClr val="tx1"/>
            </a:solidFill>
            <a:miter lim="800000"/>
            <a:headEnd/>
            <a:tailEnd/>
          </a:ln>
        </p:spPr>
        <p:txBody>
          <a:bodyPr wrap="none" anchor="ctr"/>
          <a:lstStyle/>
          <a:p>
            <a:endParaRPr lang="en-US" b="1">
              <a:solidFill>
                <a:srgbClr val="000000"/>
              </a:solidFill>
              <a:cs typeface="Arial" charset="0"/>
            </a:endParaRPr>
          </a:p>
        </p:txBody>
      </p:sp>
      <p:sp>
        <p:nvSpPr>
          <p:cNvPr id="636936" name="Rectangle 1032"/>
          <p:cNvSpPr>
            <a:spLocks noChangeArrowheads="1"/>
          </p:cNvSpPr>
          <p:nvPr/>
        </p:nvSpPr>
        <p:spPr bwMode="auto">
          <a:xfrm>
            <a:off x="838200" y="6324600"/>
            <a:ext cx="89916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lstStyle/>
          <a:p>
            <a:pPr eaLnBrk="1" hangingPunct="1">
              <a:spcBef>
                <a:spcPct val="20000"/>
              </a:spcBef>
            </a:pPr>
            <a:r>
              <a:rPr lang="en-US" sz="3200" b="1">
                <a:solidFill>
                  <a:srgbClr val="000000"/>
                </a:solidFill>
                <a:cs typeface="Arial" charset="0"/>
              </a:rPr>
              <a:t>How does this report make you feel now?</a:t>
            </a:r>
          </a:p>
        </p:txBody>
      </p:sp>
    </p:spTree>
    <p:extLst>
      <p:ext uri="{BB962C8B-B14F-4D97-AF65-F5344CB8AC3E}">
        <p14:creationId xmlns:p14="http://schemas.microsoft.com/office/powerpoint/2010/main" val="358562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6931">
                                            <p:txEl>
                                              <p:pRg st="0" end="0"/>
                                            </p:txEl>
                                          </p:spTgt>
                                        </p:tgtEl>
                                        <p:attrNameLst>
                                          <p:attrName>style.visibility</p:attrName>
                                        </p:attrNameLst>
                                      </p:cBhvr>
                                      <p:to>
                                        <p:strVal val="visible"/>
                                      </p:to>
                                    </p:set>
                                    <p:animEffect transition="in" filter="fade">
                                      <p:cBhvr>
                                        <p:cTn id="7" dur="500"/>
                                        <p:tgtEl>
                                          <p:spTgt spid="636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36935"/>
                                        </p:tgtEl>
                                      </p:cBhvr>
                                    </p:animEffect>
                                    <p:set>
                                      <p:cBhvr>
                                        <p:cTn id="12" dur="1" fill="hold">
                                          <p:stCondLst>
                                            <p:cond delay="499"/>
                                          </p:stCondLst>
                                        </p:cTn>
                                        <p:tgtEl>
                                          <p:spTgt spid="63693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6936">
                                            <p:txEl>
                                              <p:pRg st="0" end="0"/>
                                            </p:txEl>
                                          </p:spTgt>
                                        </p:tgtEl>
                                        <p:attrNameLst>
                                          <p:attrName>style.visibility</p:attrName>
                                        </p:attrNameLst>
                                      </p:cBhvr>
                                      <p:to>
                                        <p:strVal val="visible"/>
                                      </p:to>
                                    </p:set>
                                    <p:animEffect transition="in" filter="fade">
                                      <p:cBhvr>
                                        <p:cTn id="17" dur="500"/>
                                        <p:tgtEl>
                                          <p:spTgt spid="6369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1" grpId="0" build="p" autoUpdateAnimBg="0"/>
      <p:bldP spid="636935" grpId="0" animBg="1"/>
      <p:bldP spid="63693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a:endParaRPr lang="en-US" sz="2400">
              <a:solidFill>
                <a:srgbClr val="000000"/>
              </a:solidFill>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160022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Christ</a:t>
              </a:r>
              <a:r>
                <a:rPr lang="fr-FR" sz="2400" b="1" dirty="0">
                  <a:solidFill>
                    <a:srgbClr val="FFFFFF"/>
                  </a:solidFill>
                  <a:latin typeface="Arial"/>
                  <a:cs typeface="Arial"/>
                </a:rPr>
                <a:t>'</a:t>
              </a:r>
              <a:r>
                <a:rPr lang="en-US" sz="2400" b="1" dirty="0">
                  <a:solidFill>
                    <a:srgbClr val="FFFFFF"/>
                  </a:solidFill>
                  <a:latin typeface="Arial"/>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Christ</a:t>
              </a:r>
              <a:r>
                <a:rPr lang="fr-FR" sz="2400" b="1" dirty="0">
                  <a:solidFill>
                    <a:srgbClr val="FFFFFF"/>
                  </a:solidFill>
                  <a:latin typeface="Arial"/>
                  <a:cs typeface="Arial"/>
                </a:rPr>
                <a:t>'</a:t>
              </a:r>
              <a:r>
                <a:rPr lang="en-US" sz="2400" b="1" dirty="0">
                  <a:solidFill>
                    <a:srgbClr val="FFFFFF"/>
                  </a:solidFill>
                  <a:latin typeface="Arial"/>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algn="ctr" eaLnBrk="1" hangingPunct="1"/>
              <a:r>
                <a:rPr lang="en-US" sz="2400" b="1" dirty="0">
                  <a:solidFill>
                    <a:srgbClr val="FFFFFF"/>
                  </a:solidFill>
                  <a:latin typeface="Arial"/>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28"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algn="ctr" eaLnBrk="1" hangingPunct="1"/>
              <a:r>
                <a:rPr lang="en-US" sz="2400" b="1" dirty="0">
                  <a:solidFill>
                    <a:srgbClr val="000000"/>
                  </a:solidFill>
                  <a:latin typeface="Arial"/>
                  <a:cs typeface="Arial"/>
                </a:rPr>
                <a:t>Prophet</a:t>
              </a:r>
              <a:r>
                <a:rPr lang="fr-FR" sz="2400" b="1" dirty="0">
                  <a:solidFill>
                    <a:srgbClr val="000000"/>
                  </a:solidFill>
                  <a:latin typeface="Arial"/>
                  <a:cs typeface="Arial"/>
                </a:rPr>
                <a:t>'</a:t>
              </a:r>
              <a:r>
                <a:rPr lang="en-US" sz="2400" b="1" dirty="0">
                  <a:solidFill>
                    <a:srgbClr val="000000"/>
                  </a:solidFill>
                  <a:latin typeface="Arial"/>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eaLnBrk="1" hangingPunct="1">
              <a:defRPr/>
            </a:pPr>
            <a:r>
              <a:rPr lang="en-US" sz="1600" b="1" dirty="0">
                <a:solidFill>
                  <a:srgbClr val="FFFFFF"/>
                </a:solidFill>
                <a:effectLst>
                  <a:outerShdw blurRad="38100" dist="38100" dir="2700000" algn="tl">
                    <a:srgbClr val="000000"/>
                  </a:outerShdw>
                </a:effectLst>
                <a:latin typeface="Comic Sans MS" charset="0"/>
              </a:rPr>
              <a:t>Adapted significantly from Salem </a:t>
            </a:r>
            <a:r>
              <a:rPr lang="en-US" sz="1600" b="1" dirty="0" err="1">
                <a:solidFill>
                  <a:srgbClr val="FFFFFF"/>
                </a:solidFill>
                <a:effectLst>
                  <a:outerShdw blurRad="38100" dist="38100" dir="2700000" algn="tl">
                    <a:srgbClr val="000000"/>
                  </a:outerShdw>
                </a:effectLst>
                <a:latin typeface="Comic Sans MS" charset="0"/>
              </a:rPr>
              <a:t>Kirban</a:t>
            </a:r>
            <a:r>
              <a:rPr lang="en-US" sz="1600" b="1" dirty="0">
                <a:solidFill>
                  <a:srgbClr val="FFFFFF"/>
                </a:solidFill>
                <a:effectLst>
                  <a:outerShdw blurRad="38100" dist="38100" dir="2700000" algn="tl">
                    <a:srgbClr val="000000"/>
                  </a:outerShdw>
                </a:effectLst>
                <a:latin typeface="Comic Sans MS" charset="0"/>
              </a:rPr>
              <a:t>, </a:t>
            </a:r>
            <a:r>
              <a:rPr lang="en-US" sz="1600" b="1" i="1" dirty="0">
                <a:solidFill>
                  <a:srgbClr val="FFFFFF"/>
                </a:solidFill>
                <a:effectLst>
                  <a:outerShdw blurRad="38100" dist="38100" dir="2700000" algn="tl">
                    <a:srgbClr val="000000"/>
                  </a:outerShdw>
                </a:effectLst>
                <a:latin typeface="Comic Sans MS" charset="0"/>
              </a:rPr>
              <a:t>Charts on Revelation</a:t>
            </a:r>
            <a:r>
              <a:rPr lang="en-US" sz="1600" b="1" dirty="0">
                <a:solidFill>
                  <a:srgbClr val="FFFFFF"/>
                </a:solidFill>
                <a:effectLst>
                  <a:outerShdw blurRad="38100" dist="38100" dir="2700000" algn="tl">
                    <a:srgbClr val="000000"/>
                  </a:outerShdw>
                </a:effectLst>
                <a:latin typeface="Comic Sans MS"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1397784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a:endParaRPr lang="en-US" sz="2400">
              <a:solidFill>
                <a:srgbClr val="000000"/>
              </a:solidFill>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85463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7" name="Picture 15" descr="locust">
            <a:hlinkClick r:id="rId2"/>
          </p:cNvPr>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42" name="Rectangle 2"/>
          <p:cNvSpPr>
            <a:spLocks noGrp="1" noChangeArrowheads="1"/>
          </p:cNvSpPr>
          <p:nvPr>
            <p:ph type="ctrTitle"/>
          </p:nvPr>
        </p:nvSpPr>
        <p:spPr>
          <a:xfrm>
            <a:off x="1371600" y="2060575"/>
            <a:ext cx="7315200" cy="685800"/>
          </a:xfrm>
        </p:spPr>
        <p:txBody>
          <a:bodyPr/>
          <a:lstStyle/>
          <a:p>
            <a:pPr eaLnBrk="1" hangingPunct="1">
              <a:defRPr/>
            </a:pPr>
            <a:r>
              <a:rPr lang="en-US" dirty="0">
                <a:solidFill>
                  <a:srgbClr val="FFFFFF"/>
                </a:solidFill>
                <a:effectLst>
                  <a:glow rad="241300">
                    <a:schemeClr val="tx1">
                      <a:alpha val="88000"/>
                    </a:schemeClr>
                  </a:glow>
                </a:effectLst>
                <a:latin typeface="Arial" charset="0"/>
                <a:ea typeface="ＭＳ Ｐゴシック" charset="0"/>
              </a:rPr>
              <a:t>II.  Structure and Outline</a:t>
            </a:r>
          </a:p>
        </p:txBody>
      </p:sp>
      <p:sp>
        <p:nvSpPr>
          <p:cNvPr id="573444" name="Rectangle 4"/>
          <p:cNvSpPr>
            <a:spLocks noChangeArrowheads="1"/>
          </p:cNvSpPr>
          <p:nvPr/>
        </p:nvSpPr>
        <p:spPr bwMode="auto">
          <a:xfrm>
            <a:off x="1371600" y="3024188"/>
            <a:ext cx="7662863" cy="609600"/>
          </a:xfrm>
          <a:prstGeom prst="rect">
            <a:avLst/>
          </a:prstGeom>
          <a:noFill/>
          <a:ln w="76200" cmpd="tri">
            <a:noFill/>
            <a:miter lim="800000"/>
            <a:headEnd/>
            <a:tailEnd/>
          </a:ln>
          <a:effectLst/>
        </p:spPr>
        <p:txBody>
          <a:bodyPr anchor="b"/>
          <a:lstStyle/>
          <a:p>
            <a:pPr eaLnBrk="1" hangingPunct="1">
              <a:defRPr/>
            </a:pPr>
            <a:r>
              <a:rPr lang="en-US" sz="4000" b="1">
                <a:solidFill>
                  <a:srgbClr val="FFFFFF"/>
                </a:solidFill>
                <a:effectLst>
                  <a:glow rad="241300">
                    <a:srgbClr val="000000">
                      <a:alpha val="88000"/>
                    </a:srgbClr>
                  </a:glow>
                </a:effectLst>
                <a:cs typeface="Arial" charset="0"/>
              </a:rPr>
              <a:t>III. Approaching NT</a:t>
            </a:r>
          </a:p>
        </p:txBody>
      </p:sp>
      <p:sp>
        <p:nvSpPr>
          <p:cNvPr id="573446" name="Rectangle 6"/>
          <p:cNvSpPr>
            <a:spLocks noGrp="1" noChangeArrowheads="1"/>
          </p:cNvSpPr>
          <p:nvPr>
            <p:ph type="subTitle" idx="1"/>
          </p:nvPr>
        </p:nvSpPr>
        <p:spPr>
          <a:xfrm>
            <a:off x="1371600" y="3911600"/>
            <a:ext cx="7315200" cy="685800"/>
          </a:xfrm>
        </p:spPr>
        <p:txBody>
          <a:bodyPr/>
          <a:lstStyle/>
          <a:p>
            <a:pPr algn="l" eaLnBrk="1" hangingPunct="1">
              <a:spcBef>
                <a:spcPct val="0"/>
              </a:spcBef>
              <a:defRPr/>
            </a:pPr>
            <a:r>
              <a:rPr lang="en-US" sz="4000">
                <a:solidFill>
                  <a:srgbClr val="FFFFFF"/>
                </a:solidFill>
                <a:effectLst>
                  <a:glow rad="241300">
                    <a:schemeClr val="tx1">
                      <a:alpha val="88000"/>
                    </a:schemeClr>
                  </a:glow>
                </a:effectLst>
                <a:latin typeface="Arial" charset="0"/>
                <a:ea typeface="ＭＳ Ｐゴシック" charset="0"/>
              </a:rPr>
              <a:t>IV. Problem Text</a:t>
            </a:r>
          </a:p>
        </p:txBody>
      </p:sp>
      <p:sp>
        <p:nvSpPr>
          <p:cNvPr id="573450" name="Rectangle 10"/>
          <p:cNvSpPr>
            <a:spLocks noChangeArrowheads="1"/>
          </p:cNvSpPr>
          <p:nvPr/>
        </p:nvSpPr>
        <p:spPr bwMode="auto">
          <a:xfrm>
            <a:off x="1371600" y="4875213"/>
            <a:ext cx="5748338" cy="701675"/>
          </a:xfrm>
          <a:prstGeom prst="rect">
            <a:avLst/>
          </a:prstGeom>
          <a:noFill/>
          <a:ln w="9525">
            <a:noFill/>
            <a:miter lim="800000"/>
            <a:headEnd/>
            <a:tailEnd/>
          </a:ln>
          <a:effectLst/>
        </p:spPr>
        <p:txBody>
          <a:bodyPr>
            <a:spAutoFit/>
          </a:bodyPr>
          <a:lstStyle/>
          <a:p>
            <a:pPr eaLnBrk="1" hangingPunct="1">
              <a:spcBef>
                <a:spcPct val="20000"/>
              </a:spcBef>
              <a:defRPr/>
            </a:pPr>
            <a:r>
              <a:rPr lang="en-US" sz="4000" b="1">
                <a:solidFill>
                  <a:srgbClr val="FFFFFF"/>
                </a:solidFill>
                <a:effectLst>
                  <a:glow rad="241300">
                    <a:srgbClr val="000000">
                      <a:alpha val="88000"/>
                    </a:srgbClr>
                  </a:glow>
                </a:effectLst>
                <a:cs typeface="Arial" charset="0"/>
              </a:rPr>
              <a:t>V.  Theological Values</a:t>
            </a:r>
          </a:p>
        </p:txBody>
      </p:sp>
      <p:sp>
        <p:nvSpPr>
          <p:cNvPr id="573451" name="Rectangle 11"/>
          <p:cNvSpPr>
            <a:spLocks noChangeArrowheads="1"/>
          </p:cNvSpPr>
          <p:nvPr/>
        </p:nvSpPr>
        <p:spPr bwMode="auto">
          <a:xfrm>
            <a:off x="1371600" y="5856288"/>
            <a:ext cx="5224463" cy="701675"/>
          </a:xfrm>
          <a:prstGeom prst="rect">
            <a:avLst/>
          </a:prstGeom>
          <a:noFill/>
          <a:ln w="9525">
            <a:noFill/>
            <a:miter lim="800000"/>
            <a:headEnd/>
            <a:tailEnd/>
          </a:ln>
          <a:effectLst/>
        </p:spPr>
        <p:txBody>
          <a:bodyPr>
            <a:spAutoFit/>
          </a:bodyPr>
          <a:lstStyle/>
          <a:p>
            <a:pPr eaLnBrk="1" hangingPunct="1">
              <a:spcBef>
                <a:spcPct val="20000"/>
              </a:spcBef>
              <a:defRPr/>
            </a:pPr>
            <a:r>
              <a:rPr lang="en-US" sz="4000" b="1">
                <a:solidFill>
                  <a:srgbClr val="FFFFFF"/>
                </a:solidFill>
                <a:effectLst>
                  <a:glow rad="241300">
                    <a:srgbClr val="000000">
                      <a:alpha val="88000"/>
                    </a:srgbClr>
                  </a:glow>
                </a:effectLst>
                <a:cs typeface="Arial" charset="0"/>
              </a:rPr>
              <a:t>VI. Application</a:t>
            </a:r>
          </a:p>
        </p:txBody>
      </p:sp>
      <p:sp>
        <p:nvSpPr>
          <p:cNvPr id="573452" name="Rectangle 12"/>
          <p:cNvSpPr>
            <a:spLocks noChangeArrowheads="1"/>
          </p:cNvSpPr>
          <p:nvPr/>
        </p:nvSpPr>
        <p:spPr bwMode="auto">
          <a:xfrm>
            <a:off x="1371600" y="1096963"/>
            <a:ext cx="7315200" cy="685800"/>
          </a:xfrm>
          <a:prstGeom prst="rect">
            <a:avLst/>
          </a:prstGeom>
          <a:noFill/>
          <a:ln w="76200" cmpd="tri">
            <a:noFill/>
            <a:miter lim="800000"/>
            <a:headEnd/>
            <a:tailEnd/>
          </a:ln>
          <a:effectLst/>
        </p:spPr>
        <p:txBody>
          <a:bodyPr anchor="b"/>
          <a:lstStyle/>
          <a:p>
            <a:pPr eaLnBrk="1" hangingPunct="1">
              <a:defRPr/>
            </a:pPr>
            <a:r>
              <a:rPr kumimoji="1" lang="en-US" sz="4000" b="1" dirty="0">
                <a:solidFill>
                  <a:srgbClr val="FFFFFF"/>
                </a:solidFill>
                <a:effectLst>
                  <a:glow rad="241300">
                    <a:srgbClr val="000000">
                      <a:alpha val="88000"/>
                    </a:srgbClr>
                  </a:glow>
                </a:effectLst>
                <a:cs typeface="Arial" charset="0"/>
              </a:rPr>
              <a:t>I.    Introduction</a:t>
            </a:r>
          </a:p>
        </p:txBody>
      </p:sp>
      <p:sp>
        <p:nvSpPr>
          <p:cNvPr id="157704" name="WordArt 13"/>
          <p:cNvSpPr>
            <a:spLocks noChangeArrowheads="1" noChangeShapeType="1" noTextEdit="1"/>
          </p:cNvSpPr>
          <p:nvPr/>
        </p:nvSpPr>
        <p:spPr bwMode="auto">
          <a:xfrm>
            <a:off x="179512" y="0"/>
            <a:ext cx="2304256" cy="1096963"/>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Outline</a:t>
            </a:r>
          </a:p>
        </p:txBody>
      </p:sp>
      <p:sp>
        <p:nvSpPr>
          <p:cNvPr id="3" name="Rectangle 2">
            <a:extLst>
              <a:ext uri="{FF2B5EF4-FFF2-40B4-BE49-F238E27FC236}">
                <a16:creationId xmlns:a16="http://schemas.microsoft.com/office/drawing/2014/main" id="{B095131F-2C60-B6F0-D2BB-8D6D77B41A4A}"/>
              </a:ext>
            </a:extLst>
          </p:cNvPr>
          <p:cNvSpPr/>
          <p:nvPr/>
        </p:nvSpPr>
        <p:spPr bwMode="auto">
          <a:xfrm>
            <a:off x="827584" y="-1159873"/>
            <a:ext cx="7128792" cy="908720"/>
          </a:xfrm>
          <a:prstGeom prst="rect">
            <a:avLst/>
          </a:prstGeom>
          <a:noFill/>
          <a:ln w="76200" cmpd="tri">
            <a:noFill/>
            <a:miter lim="800000"/>
            <a:headEnd/>
            <a:tailEnd/>
          </a:ln>
          <a:effectLst/>
        </p:spPr>
        <p:txBody>
          <a:bodyPr anchor="b"/>
          <a:lstStyle/>
          <a:p>
            <a:pPr algn="ctr" eaLnBrk="1" hangingPunct="1"/>
            <a:r>
              <a:rPr kumimoji="1" lang="en-US" sz="54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rPr>
              <a:t>Outline</a:t>
            </a:r>
            <a:endParaRPr kumimoji="1" lang="en-US" sz="4000" b="1" dirty="0">
              <a:solidFill>
                <a:srgbClr val="FFFFFF"/>
              </a:solidFill>
              <a:effectLst>
                <a:glow rad="2413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72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3452">
                                            <p:txEl>
                                              <p:pRg st="0" end="0"/>
                                            </p:txEl>
                                          </p:spTgt>
                                        </p:tgtEl>
                                        <p:attrNameLst>
                                          <p:attrName>style.visibility</p:attrName>
                                        </p:attrNameLst>
                                      </p:cBhvr>
                                      <p:to>
                                        <p:strVal val="visible"/>
                                      </p:to>
                                    </p:set>
                                    <p:anim calcmode="lin" valueType="num">
                                      <p:cBhvr additive="base">
                                        <p:cTn id="7" dur="500" fill="hold"/>
                                        <p:tgtEl>
                                          <p:spTgt spid="5734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3442">
                                            <p:txEl>
                                              <p:pRg st="0" end="0"/>
                                            </p:txEl>
                                          </p:spTgt>
                                        </p:tgtEl>
                                        <p:attrNameLst>
                                          <p:attrName>style.visibility</p:attrName>
                                        </p:attrNameLst>
                                      </p:cBhvr>
                                      <p:to>
                                        <p:strVal val="visible"/>
                                      </p:to>
                                    </p:set>
                                    <p:anim calcmode="lin" valueType="num">
                                      <p:cBhvr additive="base">
                                        <p:cTn id="13" dur="500" fill="hold"/>
                                        <p:tgtEl>
                                          <p:spTgt spid="57344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3444">
                                            <p:txEl>
                                              <p:pRg st="0" end="0"/>
                                            </p:txEl>
                                          </p:spTgt>
                                        </p:tgtEl>
                                        <p:attrNameLst>
                                          <p:attrName>style.visibility</p:attrName>
                                        </p:attrNameLst>
                                      </p:cBhvr>
                                      <p:to>
                                        <p:strVal val="visible"/>
                                      </p:to>
                                    </p:set>
                                    <p:anim calcmode="lin" valueType="num">
                                      <p:cBhvr additive="base">
                                        <p:cTn id="19" dur="500" fill="hold"/>
                                        <p:tgtEl>
                                          <p:spTgt spid="57344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3446">
                                            <p:txEl>
                                              <p:pRg st="0" end="0"/>
                                            </p:txEl>
                                          </p:spTgt>
                                        </p:tgtEl>
                                        <p:attrNameLst>
                                          <p:attrName>style.visibility</p:attrName>
                                        </p:attrNameLst>
                                      </p:cBhvr>
                                      <p:to>
                                        <p:strVal val="visible"/>
                                      </p:to>
                                    </p:set>
                                    <p:anim calcmode="lin" valueType="num">
                                      <p:cBhvr additive="base">
                                        <p:cTn id="25" dur="500" fill="hold"/>
                                        <p:tgtEl>
                                          <p:spTgt spid="573446">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3450">
                                            <p:txEl>
                                              <p:pRg st="0" end="0"/>
                                            </p:txEl>
                                          </p:spTgt>
                                        </p:tgtEl>
                                        <p:attrNameLst>
                                          <p:attrName>style.visibility</p:attrName>
                                        </p:attrNameLst>
                                      </p:cBhvr>
                                      <p:to>
                                        <p:strVal val="visible"/>
                                      </p:to>
                                    </p:set>
                                    <p:anim calcmode="lin" valueType="num">
                                      <p:cBhvr additive="base">
                                        <p:cTn id="31" dur="500" fill="hold"/>
                                        <p:tgtEl>
                                          <p:spTgt spid="573450">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3451">
                                            <p:txEl>
                                              <p:pRg st="0" end="0"/>
                                            </p:txEl>
                                          </p:spTgt>
                                        </p:tgtEl>
                                        <p:attrNameLst>
                                          <p:attrName>style.visibility</p:attrName>
                                        </p:attrNameLst>
                                      </p:cBhvr>
                                      <p:to>
                                        <p:strVal val="visible"/>
                                      </p:to>
                                    </p:set>
                                    <p:anim calcmode="lin" valueType="num">
                                      <p:cBhvr additive="base">
                                        <p:cTn id="37" dur="500" fill="hold"/>
                                        <p:tgtEl>
                                          <p:spTgt spid="57345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2" grpId="0" build="p" autoUpdateAnimBg="0"/>
      <p:bldP spid="573444" grpId="0" build="p" autoUpdateAnimBg="0"/>
      <p:bldP spid="573446" grpId="0" build="p" autoUpdateAnimBg="0"/>
      <p:bldP spid="573450" grpId="0" build="p" autoUpdateAnimBg="0"/>
      <p:bldP spid="573451" grpId="0" build="p" autoUpdateAnimBg="0"/>
      <p:bldP spid="573452"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9" descr="taste_receptor">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5" name="Text Box 5"/>
          <p:cNvSpPr txBox="1">
            <a:spLocks noChangeArrowheads="1"/>
          </p:cNvSpPr>
          <p:nvPr/>
        </p:nvSpPr>
        <p:spPr bwMode="auto">
          <a:xfrm>
            <a:off x="251520" y="1196752"/>
            <a:ext cx="7560840" cy="5544616"/>
          </a:xfrm>
          <a:prstGeom prst="rect">
            <a:avLst/>
          </a:prstGeom>
          <a:noFill/>
          <a:ln w="76200" cmpd="tri">
            <a:noFill/>
            <a:miter lim="800000"/>
            <a:headEnd/>
            <a:tailEnd/>
          </a:ln>
          <a:effectLst/>
        </p:spPr>
        <p:txBody>
          <a:bodyPr/>
          <a:lstStyle>
            <a:defPPr>
              <a:defRPr lang="en-US"/>
            </a:defPPr>
            <a:lvl1pPr eaLnBrk="1" hangingPunct="1">
              <a:defRPr kumimoji="1" sz="4000" b="1">
                <a:solidFill>
                  <a:srgbClr val="FFFFFF"/>
                </a:solidFill>
                <a:effectLst>
                  <a:glow rad="241300">
                    <a:schemeClr val="tx1">
                      <a:alpha val="88000"/>
                    </a:schemeClr>
                  </a:glow>
                </a:effectLst>
                <a:cs typeface="Arial" charset="0"/>
              </a:defRPr>
            </a:lvl1pPr>
          </a:lstStyle>
          <a:p>
            <a:pPr>
              <a:defRPr/>
            </a:pPr>
            <a:r>
              <a:rPr lang="en-US" sz="4400" dirty="0">
                <a:effectLst>
                  <a:glow rad="241300">
                    <a:srgbClr val="000000">
                      <a:alpha val="88000"/>
                    </a:srgbClr>
                  </a:glow>
                </a:effectLst>
              </a:rPr>
              <a:t>I.   Introduction to the Book</a:t>
            </a:r>
          </a:p>
          <a:p>
            <a:pPr>
              <a:defRPr/>
            </a:pPr>
            <a:r>
              <a:rPr lang="en-US" sz="4400" dirty="0">
                <a:effectLst>
                  <a:glow rad="241300">
                    <a:srgbClr val="000000">
                      <a:alpha val="88000"/>
                    </a:srgbClr>
                  </a:glow>
                </a:effectLst>
              </a:rPr>
              <a:t>	A. Title</a:t>
            </a:r>
          </a:p>
          <a:p>
            <a:pPr>
              <a:defRPr/>
            </a:pPr>
            <a:r>
              <a:rPr lang="en-US" sz="4400" dirty="0">
                <a:effectLst>
                  <a:glow rad="241300">
                    <a:srgbClr val="000000">
                      <a:alpha val="88000"/>
                    </a:srgbClr>
                  </a:glow>
                </a:effectLst>
              </a:rPr>
              <a:t>	B. Authorship</a:t>
            </a:r>
          </a:p>
          <a:p>
            <a:pPr>
              <a:defRPr/>
            </a:pPr>
            <a:r>
              <a:rPr lang="en-US" sz="4400" dirty="0">
                <a:effectLst>
                  <a:glow rad="241300">
                    <a:srgbClr val="000000">
                      <a:alpha val="88000"/>
                    </a:srgbClr>
                  </a:glow>
                </a:effectLst>
              </a:rPr>
              <a:t>	C. Date</a:t>
            </a:r>
          </a:p>
          <a:p>
            <a:pPr>
              <a:defRPr/>
            </a:pPr>
            <a:r>
              <a:rPr lang="en-US" sz="4400" dirty="0">
                <a:effectLst>
                  <a:glow rad="241300">
                    <a:srgbClr val="000000">
                      <a:alpha val="88000"/>
                    </a:srgbClr>
                  </a:glow>
                </a:effectLst>
              </a:rPr>
              <a:t>	D. Recipients</a:t>
            </a:r>
          </a:p>
          <a:p>
            <a:pPr>
              <a:defRPr/>
            </a:pPr>
            <a:r>
              <a:rPr lang="en-US" sz="4400" dirty="0">
                <a:effectLst>
                  <a:glow rad="241300">
                    <a:srgbClr val="000000">
                      <a:alpha val="88000"/>
                    </a:srgbClr>
                  </a:glow>
                </a:effectLst>
              </a:rPr>
              <a:t>	E. Occasion</a:t>
            </a:r>
          </a:p>
          <a:p>
            <a:pPr>
              <a:defRPr/>
            </a:pPr>
            <a:r>
              <a:rPr lang="en-US" sz="4400" dirty="0">
                <a:effectLst>
                  <a:glow rad="241300">
                    <a:srgbClr val="000000">
                      <a:alpha val="88000"/>
                    </a:srgbClr>
                  </a:glow>
                </a:effectLst>
              </a:rPr>
              <a:t>	F. Canonicity and Text</a:t>
            </a:r>
          </a:p>
          <a:p>
            <a:pPr>
              <a:defRPr/>
            </a:pPr>
            <a:r>
              <a:rPr lang="en-US" sz="4400" dirty="0">
                <a:effectLst>
                  <a:glow rad="241300">
                    <a:srgbClr val="000000">
                      <a:alpha val="88000"/>
                    </a:srgbClr>
                  </a:glow>
                </a:effectLst>
              </a:rPr>
              <a:t>	G. Unity</a:t>
            </a:r>
          </a:p>
        </p:txBody>
      </p:sp>
      <p:sp>
        <p:nvSpPr>
          <p:cNvPr id="158723" name="Text Box 10"/>
          <p:cNvSpPr txBox="1">
            <a:spLocks noChangeArrowheads="1"/>
          </p:cNvSpPr>
          <p:nvPr/>
        </p:nvSpPr>
        <p:spPr bwMode="auto">
          <a:xfrm>
            <a:off x="5066445" y="6199656"/>
            <a:ext cx="4042630" cy="769441"/>
          </a:xfrm>
          <a:prstGeom prst="rect">
            <a:avLst/>
          </a:prstGeom>
          <a:noFill/>
          <a:ln w="76200" cmpd="tri">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kumimoji="1" sz="4400" b="1" i="1">
                <a:solidFill>
                  <a:srgbClr val="FFFFFF"/>
                </a:solidFill>
                <a:effectLst>
                  <a:glow rad="241300">
                    <a:schemeClr val="tx1">
                      <a:alpha val="88000"/>
                    </a:schemeClr>
                  </a:glow>
                </a:effectLst>
                <a:cs typeface="Arial" charset="0"/>
              </a:defRPr>
            </a:lvl1pPr>
            <a:lvl2pPr>
              <a:defRPr sz="4000" b="1">
                <a:solidFill>
                  <a:schemeClr val="tx2"/>
                </a:solidFill>
                <a:ea typeface="ＭＳ Ｐゴシック" pitchFamily="-112" charset="-128"/>
                <a:cs typeface="ＭＳ Ｐゴシック" pitchFamily="-112" charset="-128"/>
              </a:defRPr>
            </a:lvl2pPr>
            <a:lvl3pPr>
              <a:defRPr sz="4000" b="1">
                <a:solidFill>
                  <a:schemeClr val="tx2"/>
                </a:solidFill>
                <a:ea typeface="ＭＳ Ｐゴシック" pitchFamily="-112" charset="-128"/>
                <a:cs typeface="ＭＳ Ｐゴシック" pitchFamily="-112" charset="-128"/>
              </a:defRPr>
            </a:lvl3pPr>
            <a:lvl4pPr>
              <a:defRPr sz="4000" b="1">
                <a:solidFill>
                  <a:schemeClr val="tx2"/>
                </a:solidFill>
                <a:ea typeface="ＭＳ Ｐゴシック" pitchFamily="-112" charset="-128"/>
                <a:cs typeface="ＭＳ Ｐゴシック" pitchFamily="-112" charset="-128"/>
              </a:defRPr>
            </a:lvl4pPr>
            <a:lvl5pPr>
              <a:defRPr sz="4000" b="1">
                <a:solidFill>
                  <a:schemeClr val="tx2"/>
                </a:solidFill>
                <a:ea typeface="ＭＳ Ｐゴシック" pitchFamily="-112" charset="-128"/>
                <a:cs typeface="ＭＳ Ｐゴシック" pitchFamily="-112" charset="-128"/>
              </a:defRPr>
            </a:lvl5pPr>
            <a:lvl6pPr marL="457200" fontAlgn="base">
              <a:spcBef>
                <a:spcPct val="0"/>
              </a:spcBef>
              <a:spcAft>
                <a:spcPct val="0"/>
              </a:spcAft>
              <a:defRPr sz="4400">
                <a:solidFill>
                  <a:schemeClr val="tx2"/>
                </a:solidFill>
                <a:latin typeface="Times New Roman" pitchFamily="-112" charset="0"/>
              </a:defRPr>
            </a:lvl6pPr>
            <a:lvl7pPr marL="914400" fontAlgn="base">
              <a:spcBef>
                <a:spcPct val="0"/>
              </a:spcBef>
              <a:spcAft>
                <a:spcPct val="0"/>
              </a:spcAft>
              <a:defRPr sz="4400">
                <a:solidFill>
                  <a:schemeClr val="tx2"/>
                </a:solidFill>
                <a:latin typeface="Times New Roman" pitchFamily="-112" charset="0"/>
              </a:defRPr>
            </a:lvl7pPr>
            <a:lvl8pPr marL="1371600" fontAlgn="base">
              <a:spcBef>
                <a:spcPct val="0"/>
              </a:spcBef>
              <a:spcAft>
                <a:spcPct val="0"/>
              </a:spcAft>
              <a:defRPr sz="4400">
                <a:solidFill>
                  <a:schemeClr val="tx2"/>
                </a:solidFill>
                <a:latin typeface="Times New Roman" pitchFamily="-112" charset="0"/>
              </a:defRPr>
            </a:lvl8pPr>
            <a:lvl9pPr marL="1828800" fontAlgn="base">
              <a:spcBef>
                <a:spcPct val="0"/>
              </a:spcBef>
              <a:spcAft>
                <a:spcPct val="0"/>
              </a:spcAft>
              <a:defRPr sz="4400">
                <a:solidFill>
                  <a:schemeClr val="tx2"/>
                </a:solidFill>
                <a:latin typeface="Times New Roman" pitchFamily="-112" charset="0"/>
              </a:defRPr>
            </a:lvl9pPr>
          </a:lstStyle>
          <a:p>
            <a:r>
              <a:rPr lang="en-US" sz="2800" i="0" dirty="0"/>
              <a:t>Locust taste receptor</a:t>
            </a:r>
          </a:p>
        </p:txBody>
      </p:sp>
      <p:sp>
        <p:nvSpPr>
          <p:cNvPr id="568331" name="Text Box 11"/>
          <p:cNvSpPr txBox="1">
            <a:spLocks noChangeArrowheads="1"/>
          </p:cNvSpPr>
          <p:nvPr/>
        </p:nvSpPr>
        <p:spPr bwMode="auto">
          <a:xfrm>
            <a:off x="830580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DDDDDD"/>
                  </a:outerShdw>
                </a:effectLst>
                <a:cs typeface="Arial" charset="0"/>
              </a:rPr>
              <a:t>577</a:t>
            </a:r>
          </a:p>
        </p:txBody>
      </p:sp>
      <p:sp>
        <p:nvSpPr>
          <p:cNvPr id="568332" name="Rectangle 12"/>
          <p:cNvSpPr>
            <a:spLocks noGrp="1" noChangeArrowheads="1"/>
          </p:cNvSpPr>
          <p:nvPr>
            <p:ph type="ctrTitle"/>
          </p:nvPr>
        </p:nvSpPr>
        <p:spPr>
          <a:xfrm>
            <a:off x="43408" y="144016"/>
            <a:ext cx="6400800" cy="764704"/>
          </a:xfrm>
          <a:ln>
            <a:miter lim="800000"/>
            <a:headEnd/>
            <a:tailEnd/>
          </a:ln>
        </p:spPr>
        <p:txBody>
          <a:bodyPr anchor="t"/>
          <a:lstStyle/>
          <a:p>
            <a:pPr eaLnBrk="1" hangingPunct="1">
              <a:defRPr/>
            </a:pPr>
            <a:r>
              <a:rPr kumimoji="1" lang="en-US" sz="4400" i="1" kern="1200" dirty="0">
                <a:solidFill>
                  <a:srgbClr val="FFFFFF"/>
                </a:solidFill>
                <a:effectLst>
                  <a:glow rad="241300">
                    <a:schemeClr val="tx1">
                      <a:alpha val="88000"/>
                    </a:schemeClr>
                  </a:glow>
                </a:effectLst>
                <a:latin typeface="Arial" charset="0"/>
                <a:ea typeface="ＭＳ Ｐゴシック" charset="0"/>
                <a:cs typeface="Arial" charset="0"/>
              </a:rPr>
              <a:t>Introduction Overview</a:t>
            </a:r>
          </a:p>
        </p:txBody>
      </p:sp>
    </p:spTree>
    <p:extLst>
      <p:ext uri="{BB962C8B-B14F-4D97-AF65-F5344CB8AC3E}">
        <p14:creationId xmlns:p14="http://schemas.microsoft.com/office/powerpoint/2010/main" val="52707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6" descr="locust1.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5"/>
          <p:cNvSpPr>
            <a:spLocks noGrp="1" noChangeArrowheads="1"/>
          </p:cNvSpPr>
          <p:nvPr>
            <p:ph type="title"/>
          </p:nvPr>
        </p:nvSpPr>
        <p:spPr>
          <a:xfrm>
            <a:off x="609600" y="0"/>
            <a:ext cx="8077200" cy="1676400"/>
          </a:xfrm>
        </p:spPr>
        <p:txBody>
          <a:bodyPr/>
          <a:lstStyle/>
          <a:p>
            <a:pPr eaLnBrk="1" hangingPunct="1">
              <a:defRPr/>
            </a:pPr>
            <a:r>
              <a:rPr lang="en-US" sz="3200" dirty="0">
                <a:solidFill>
                  <a:srgbClr val="FFFFFF"/>
                </a:solidFill>
                <a:effectLst>
                  <a:glow rad="254000">
                    <a:schemeClr val="tx1">
                      <a:alpha val="90000"/>
                    </a:schemeClr>
                  </a:glow>
                </a:effectLst>
                <a:latin typeface="Arial" charset="0"/>
                <a:ea typeface="ＭＳ Ｐゴシック" charset="0"/>
              </a:rPr>
              <a:t>Introduction to Joel</a:t>
            </a:r>
            <a:br>
              <a:rPr lang="en-US" sz="3200" dirty="0">
                <a:solidFill>
                  <a:srgbClr val="FFFFFF"/>
                </a:solidFill>
                <a:effectLst>
                  <a:glow rad="254000">
                    <a:schemeClr val="tx1">
                      <a:alpha val="90000"/>
                    </a:schemeClr>
                  </a:glow>
                </a:effectLst>
                <a:latin typeface="Arial" charset="0"/>
                <a:ea typeface="ＭＳ Ｐゴシック" charset="0"/>
              </a:rPr>
            </a:br>
            <a:r>
              <a:rPr lang="en-US" sz="3200" dirty="0">
                <a:solidFill>
                  <a:srgbClr val="FFFFFF"/>
                </a:solidFill>
                <a:effectLst>
                  <a:glow rad="254000">
                    <a:schemeClr val="tx1">
                      <a:alpha val="90000"/>
                    </a:schemeClr>
                  </a:glow>
                </a:effectLst>
                <a:latin typeface="Arial" charset="0"/>
                <a:ea typeface="ＭＳ Ｐゴシック" charset="0"/>
                <a:cs typeface="Times New Roman" charset="0"/>
              </a:rPr>
              <a:t> </a:t>
            </a:r>
            <a:br>
              <a:rPr lang="en-US" sz="3200" dirty="0">
                <a:solidFill>
                  <a:srgbClr val="FFFFFF"/>
                </a:solidFill>
                <a:effectLst>
                  <a:glow rad="254000">
                    <a:schemeClr val="tx1">
                      <a:alpha val="90000"/>
                    </a:schemeClr>
                  </a:glow>
                </a:effectLst>
                <a:latin typeface="Arial" charset="0"/>
                <a:ea typeface="ＭＳ Ｐゴシック" charset="0"/>
                <a:cs typeface="Times New Roman" charset="0"/>
              </a:rPr>
            </a:br>
            <a:r>
              <a:rPr lang="en-US" sz="3200" dirty="0">
                <a:solidFill>
                  <a:srgbClr val="FFFFFF"/>
                </a:solidFill>
                <a:effectLst>
                  <a:glow rad="254000">
                    <a:schemeClr val="tx1">
                      <a:alpha val="90000"/>
                    </a:schemeClr>
                  </a:glow>
                </a:effectLst>
                <a:latin typeface="Arial" charset="0"/>
                <a:ea typeface="ＭＳ Ｐゴシック" charset="0"/>
                <a:cs typeface="Times New Roman" charset="0"/>
              </a:rPr>
              <a:t>A.    Title                 </a:t>
            </a:r>
          </a:p>
        </p:txBody>
      </p:sp>
      <p:sp>
        <p:nvSpPr>
          <p:cNvPr id="33796" name="Rectangle 7"/>
          <p:cNvSpPr>
            <a:spLocks noGrp="1" noChangeArrowheads="1"/>
          </p:cNvSpPr>
          <p:nvPr>
            <p:ph type="body" idx="1"/>
          </p:nvPr>
        </p:nvSpPr>
        <p:spPr>
          <a:xfrm>
            <a:off x="1843088" y="4129088"/>
            <a:ext cx="7239000" cy="2728912"/>
          </a:xfrm>
        </p:spPr>
        <p:txBody>
          <a:bodyPr/>
          <a:lstStyle/>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Son of </a:t>
            </a:r>
            <a:r>
              <a:rPr lang="en-US" dirty="0" err="1">
                <a:solidFill>
                  <a:srgbClr val="FFFFFF"/>
                </a:solidFill>
                <a:effectLst>
                  <a:glow rad="254000">
                    <a:schemeClr val="tx1">
                      <a:alpha val="90000"/>
                    </a:schemeClr>
                  </a:glow>
                </a:effectLst>
                <a:latin typeface="Arial" charset="0"/>
                <a:ea typeface="ＭＳ Ｐゴシック" charset="0"/>
                <a:cs typeface="Times New Roman" charset="0"/>
              </a:rPr>
              <a:t>Pethuel</a:t>
            </a:r>
            <a:r>
              <a:rPr lang="en-US" dirty="0">
                <a:solidFill>
                  <a:srgbClr val="FFFFFF"/>
                </a:solidFill>
                <a:effectLst>
                  <a:glow rad="254000">
                    <a:schemeClr val="tx1">
                      <a:alpha val="90000"/>
                    </a:schemeClr>
                  </a:glow>
                </a:effectLst>
                <a:latin typeface="Arial" charset="0"/>
                <a:ea typeface="ＭＳ Ｐゴシック" charset="0"/>
                <a:cs typeface="Times New Roman" charset="0"/>
              </a:rPr>
              <a:t> (1:1)</a:t>
            </a:r>
          </a:p>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Lived near </a:t>
            </a:r>
            <a:r>
              <a:rPr lang="en-US">
                <a:solidFill>
                  <a:srgbClr val="FFFFFF"/>
                </a:solidFill>
                <a:effectLst>
                  <a:glow rad="254000">
                    <a:schemeClr val="tx1">
                      <a:alpha val="90000"/>
                    </a:schemeClr>
                  </a:glow>
                </a:effectLst>
                <a:latin typeface="Arial" charset="0"/>
                <a:ea typeface="ＭＳ Ｐゴシック" charset="0"/>
                <a:cs typeface="Times New Roman" charset="0"/>
              </a:rPr>
              <a:t>Jerusalem (cf. </a:t>
            </a:r>
            <a:r>
              <a:rPr lang="en-US" dirty="0">
                <a:solidFill>
                  <a:srgbClr val="FFFFFF"/>
                </a:solidFill>
                <a:effectLst>
                  <a:glow rad="254000">
                    <a:schemeClr val="tx1">
                      <a:alpha val="90000"/>
                    </a:schemeClr>
                  </a:glow>
                </a:effectLst>
                <a:latin typeface="Arial" charset="0"/>
                <a:ea typeface="ＭＳ Ｐゴシック" charset="0"/>
                <a:cs typeface="Times New Roman" charset="0"/>
              </a:rPr>
              <a:t>1:9, 13-14; 2:15-17, 23, 32; 3:1, 5-6, 16-17, 20-21)</a:t>
            </a:r>
          </a:p>
          <a:p>
            <a:pPr marL="515938" indent="-515938" eaLnBrk="1" hangingPunct="1">
              <a:lnSpc>
                <a:spcPct val="90000"/>
              </a:lnSpc>
              <a:defRPr/>
            </a:pPr>
            <a:r>
              <a:rPr lang="en-US" dirty="0">
                <a:solidFill>
                  <a:srgbClr val="FFFFFF"/>
                </a:solidFill>
                <a:effectLst>
                  <a:glow rad="254000">
                    <a:schemeClr val="tx1">
                      <a:alpha val="90000"/>
                    </a:schemeClr>
                  </a:glow>
                </a:effectLst>
                <a:latin typeface="Arial" charset="0"/>
                <a:ea typeface="ＭＳ Ｐゴシック" charset="0"/>
                <a:cs typeface="Times New Roman" charset="0"/>
              </a:rPr>
              <a:t>Temple prophet (cf. 1:13-14; 2:17)</a:t>
            </a:r>
          </a:p>
        </p:txBody>
      </p:sp>
      <p:sp>
        <p:nvSpPr>
          <p:cNvPr id="33797" name="Rectangle 9"/>
          <p:cNvSpPr>
            <a:spLocks noChangeArrowheads="1"/>
          </p:cNvSpPr>
          <p:nvPr/>
        </p:nvSpPr>
        <p:spPr bwMode="auto">
          <a:xfrm>
            <a:off x="1843088" y="1752600"/>
            <a:ext cx="7239000" cy="1828800"/>
          </a:xfrm>
          <a:prstGeom prst="rect">
            <a:avLst/>
          </a:prstGeom>
          <a:noFill/>
          <a:ln w="9525">
            <a:noFill/>
            <a:miter lim="800000"/>
            <a:headEnd/>
            <a:tailEnd/>
          </a:ln>
          <a:effectLst/>
        </p:spPr>
        <p:txBody>
          <a:bodyPr/>
          <a:lstStyle/>
          <a:p>
            <a:pPr marL="515938" indent="-515938"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ea typeface="Times New Roman" charset="0"/>
              </a:rPr>
              <a:t> </a:t>
            </a:r>
            <a:r>
              <a:rPr lang="en-US" sz="4800" b="1" dirty="0">
                <a:solidFill>
                  <a:srgbClr val="FFFFFF"/>
                </a:solidFill>
                <a:effectLst>
                  <a:glow rad="254000">
                    <a:srgbClr val="000000">
                      <a:alpha val="90000"/>
                    </a:srgbClr>
                  </a:glow>
                </a:effectLst>
                <a:latin typeface="Bwhebl" charset="0"/>
                <a:ea typeface="Times New Roman" charset="0"/>
              </a:rPr>
              <a:t>laeÞAy</a:t>
            </a:r>
            <a:r>
              <a:rPr lang="en-US" sz="3200" b="1" dirty="0">
                <a:solidFill>
                  <a:srgbClr val="FFFFFF"/>
                </a:solidFill>
                <a:effectLst>
                  <a:glow rad="254000">
                    <a:srgbClr val="000000">
                      <a:alpha val="90000"/>
                    </a:srgbClr>
                  </a:glow>
                </a:effectLst>
                <a:latin typeface="Bwhebl" charset="0"/>
                <a:ea typeface="Times New Roman" charset="0"/>
              </a:rPr>
              <a:t> </a:t>
            </a:r>
            <a:r>
              <a:rPr lang="en-US" sz="3200" b="1" dirty="0">
                <a:solidFill>
                  <a:srgbClr val="FFFFFF"/>
                </a:solidFill>
                <a:effectLst>
                  <a:glow rad="254000">
                    <a:srgbClr val="000000">
                      <a:alpha val="90000"/>
                    </a:srgbClr>
                  </a:glow>
                </a:effectLst>
                <a:ea typeface="Times New Roman" charset="0"/>
              </a:rPr>
              <a:t>(</a:t>
            </a:r>
            <a:r>
              <a:rPr lang="en-US" sz="3200" b="1" i="1" dirty="0">
                <a:solidFill>
                  <a:srgbClr val="FFFFFF"/>
                </a:solidFill>
                <a:effectLst>
                  <a:glow rad="254000">
                    <a:srgbClr val="000000">
                      <a:alpha val="90000"/>
                    </a:srgbClr>
                  </a:glow>
                </a:effectLst>
                <a:ea typeface="Times New Roman" charset="0"/>
              </a:rPr>
              <a:t>Yo</a:t>
            </a:r>
            <a:r>
              <a:rPr lang="uk-UA" altLang="ja-JP" sz="3200" b="1" i="1" dirty="0">
                <a:solidFill>
                  <a:srgbClr val="FFFFFF"/>
                </a:solidFill>
                <a:effectLst>
                  <a:glow rad="254000">
                    <a:srgbClr val="000000">
                      <a:alpha val="90000"/>
                    </a:srgbClr>
                  </a:glow>
                </a:effectLst>
                <a:ea typeface="Times New Roman" charset="0"/>
              </a:rPr>
              <a:t>'</a:t>
            </a:r>
            <a:r>
              <a:rPr lang="en-US" sz="3200" b="1" i="1" dirty="0">
                <a:solidFill>
                  <a:srgbClr val="FFFFFF"/>
                </a:solidFill>
                <a:effectLst>
                  <a:glow rad="254000">
                    <a:srgbClr val="000000">
                      <a:alpha val="90000"/>
                    </a:srgbClr>
                  </a:glow>
                </a:effectLst>
                <a:ea typeface="Times New Roman" charset="0"/>
              </a:rPr>
              <a:t>el</a:t>
            </a:r>
            <a:r>
              <a:rPr lang="en-US" sz="3200" b="1" dirty="0">
                <a:solidFill>
                  <a:srgbClr val="FFFFFF"/>
                </a:solidFill>
                <a:effectLst>
                  <a:glow rad="254000">
                    <a:srgbClr val="000000">
                      <a:alpha val="90000"/>
                    </a:srgbClr>
                  </a:glow>
                </a:effectLst>
                <a:ea typeface="Times New Roman" charset="0"/>
              </a:rPr>
              <a:t>):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Yahweh is God</a:t>
            </a:r>
            <a:r>
              <a:rPr lang="ru-RU" altLang="ja-JP" sz="3200" b="1" dirty="0">
                <a:solidFill>
                  <a:srgbClr val="FFFFFF"/>
                </a:solidFill>
                <a:effectLst>
                  <a:glow rad="254000">
                    <a:srgbClr val="000000">
                      <a:alpha val="90000"/>
                    </a:srgbClr>
                  </a:glow>
                </a:effectLst>
                <a:ea typeface="Times New Roman" charset="0"/>
              </a:rPr>
              <a:t>"</a:t>
            </a:r>
            <a:endParaRPr lang="en-US" sz="3200" b="1" dirty="0">
              <a:solidFill>
                <a:srgbClr val="FFFFFF"/>
              </a:solidFill>
              <a:effectLst>
                <a:glow rad="254000">
                  <a:srgbClr val="000000">
                    <a:alpha val="90000"/>
                  </a:srgbClr>
                </a:glow>
              </a:effectLst>
              <a:ea typeface="Times New Roman" charset="0"/>
            </a:endParaRPr>
          </a:p>
          <a:p>
            <a:pPr marL="515938" indent="-515938" eaLnBrk="1" hangingPunct="1">
              <a:lnSpc>
                <a:spcPct val="90000"/>
              </a:lnSpc>
              <a:spcBef>
                <a:spcPct val="20000"/>
              </a:spcBef>
              <a:buFontTx/>
              <a:buBlip>
                <a:blip r:embed="rId3"/>
              </a:buBlip>
              <a:defRPr/>
            </a:pPr>
            <a:r>
              <a:rPr lang="en-US" sz="3200" b="1" dirty="0">
                <a:solidFill>
                  <a:srgbClr val="FFFFFF"/>
                </a:solidFill>
                <a:effectLst>
                  <a:glow rad="254000">
                    <a:srgbClr val="000000">
                      <a:alpha val="90000"/>
                    </a:srgbClr>
                  </a:glow>
                </a:effectLst>
                <a:ea typeface="Times New Roman" charset="0"/>
              </a:rPr>
              <a:t>Other related meanings may be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strong willed</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 and </a:t>
            </a:r>
            <a:r>
              <a:rPr lang="ru-RU" altLang="ja-JP" sz="3200" b="1" dirty="0">
                <a:solidFill>
                  <a:srgbClr val="FFFFFF"/>
                </a:solidFill>
                <a:effectLst>
                  <a:glow rad="254000">
                    <a:srgbClr val="000000">
                      <a:alpha val="90000"/>
                    </a:srgbClr>
                  </a:glow>
                </a:effectLst>
                <a:ea typeface="Times New Roman" charset="0"/>
              </a:rPr>
              <a:t>"</a:t>
            </a:r>
            <a:r>
              <a:rPr lang="en-US" sz="3200" b="1" dirty="0">
                <a:solidFill>
                  <a:srgbClr val="FFFFFF"/>
                </a:solidFill>
                <a:effectLst>
                  <a:glow rad="254000">
                    <a:srgbClr val="000000">
                      <a:alpha val="90000"/>
                    </a:srgbClr>
                  </a:glow>
                </a:effectLst>
                <a:ea typeface="Times New Roman" charset="0"/>
              </a:rPr>
              <a:t>take refuge</a:t>
            </a:r>
            <a:r>
              <a:rPr lang="ru-RU" altLang="ja-JP" sz="3200" b="1" dirty="0">
                <a:solidFill>
                  <a:srgbClr val="FFFFFF"/>
                </a:solidFill>
                <a:effectLst>
                  <a:glow rad="254000">
                    <a:srgbClr val="000000">
                      <a:alpha val="90000"/>
                    </a:srgbClr>
                  </a:glow>
                </a:effectLst>
                <a:ea typeface="Times New Roman" charset="0"/>
              </a:rPr>
              <a:t>"</a:t>
            </a:r>
            <a:endParaRPr lang="en-US" sz="3200" b="1" dirty="0">
              <a:solidFill>
                <a:srgbClr val="FFFFFF"/>
              </a:solidFill>
              <a:effectLst>
                <a:glow rad="254000">
                  <a:srgbClr val="000000">
                    <a:alpha val="90000"/>
                  </a:srgbClr>
                </a:glow>
              </a:effectLst>
              <a:ea typeface="Times New Roman" charset="0"/>
            </a:endParaRPr>
          </a:p>
        </p:txBody>
      </p:sp>
      <p:sp>
        <p:nvSpPr>
          <p:cNvPr id="33798" name="Rectangle 10"/>
          <p:cNvSpPr>
            <a:spLocks noChangeArrowheads="1"/>
          </p:cNvSpPr>
          <p:nvPr/>
        </p:nvSpPr>
        <p:spPr bwMode="auto">
          <a:xfrm>
            <a:off x="609600" y="3421063"/>
            <a:ext cx="8091488" cy="579437"/>
          </a:xfrm>
          <a:prstGeom prst="rect">
            <a:avLst/>
          </a:prstGeom>
          <a:noFill/>
          <a:ln w="9525">
            <a:noFill/>
            <a:miter lim="800000"/>
            <a:headEnd/>
            <a:tailEnd/>
          </a:ln>
          <a:effectLst/>
        </p:spPr>
        <p:txBody>
          <a:bodyPr>
            <a:spAutoFit/>
          </a:bodyPr>
          <a:lstStyle/>
          <a:p>
            <a:pPr eaLnBrk="1" hangingPunct="1">
              <a:spcBef>
                <a:spcPct val="20000"/>
              </a:spcBef>
              <a:defRPr/>
            </a:pPr>
            <a:r>
              <a:rPr lang="en-US" sz="3200" b="1">
                <a:solidFill>
                  <a:srgbClr val="FFFFFF"/>
                </a:solidFill>
                <a:effectLst>
                  <a:glow rad="254000">
                    <a:srgbClr val="000000">
                      <a:alpha val="90000"/>
                    </a:srgbClr>
                  </a:glow>
                </a:effectLst>
                <a:cs typeface="Arial" charset="0"/>
              </a:rPr>
              <a:t>B.     </a:t>
            </a:r>
            <a:r>
              <a:rPr lang="en-US" sz="3200" b="1">
                <a:solidFill>
                  <a:srgbClr val="FFFFFF"/>
                </a:solidFill>
                <a:effectLst>
                  <a:glow rad="254000">
                    <a:srgbClr val="000000">
                      <a:alpha val="90000"/>
                    </a:srgbClr>
                  </a:glow>
                </a:effectLst>
                <a:ea typeface="Times New Roman" charset="0"/>
              </a:rPr>
              <a:t>Authorship</a:t>
            </a:r>
            <a:r>
              <a:rPr lang="en-US" sz="3200" b="1">
                <a:solidFill>
                  <a:srgbClr val="FFFFFF"/>
                </a:solidFill>
                <a:effectLst>
                  <a:glow rad="254000">
                    <a:srgbClr val="000000">
                      <a:alpha val="90000"/>
                    </a:srgbClr>
                  </a:glow>
                </a:effectLst>
                <a:cs typeface="Arial" charset="0"/>
              </a:rPr>
              <a:t> (Internal Evidence) </a:t>
            </a:r>
          </a:p>
        </p:txBody>
      </p:sp>
      <p:sp>
        <p:nvSpPr>
          <p:cNvPr id="2" name="Text Box 11"/>
          <p:cNvSpPr txBox="1">
            <a:spLocks noChangeArrowheads="1"/>
          </p:cNvSpPr>
          <p:nvPr/>
        </p:nvSpPr>
        <p:spPr bwMode="auto">
          <a:xfrm>
            <a:off x="8305800" y="76200"/>
            <a:ext cx="69215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glow rad="254000">
                    <a:srgbClr val="000000">
                      <a:alpha val="90000"/>
                    </a:srgbClr>
                  </a:glow>
                </a:effectLst>
                <a:cs typeface="Arial" charset="0"/>
              </a:rPr>
              <a:t>576</a:t>
            </a:r>
          </a:p>
        </p:txBody>
      </p:sp>
      <p:pic>
        <p:nvPicPr>
          <p:cNvPr id="6" name="Picture 5">
            <a:extLst>
              <a:ext uri="{FF2B5EF4-FFF2-40B4-BE49-F238E27FC236}">
                <a16:creationId xmlns:a16="http://schemas.microsoft.com/office/drawing/2014/main" id="{3F03CFA2-408B-D09B-D1E1-28BE921F55E6}"/>
              </a:ext>
            </a:extLst>
          </p:cNvPr>
          <p:cNvPicPr>
            <a:picLocks noChangeAspect="1"/>
          </p:cNvPicPr>
          <p:nvPr/>
        </p:nvPicPr>
        <p:blipFill>
          <a:blip r:embed="rId4"/>
          <a:stretch>
            <a:fillRect/>
          </a:stretch>
        </p:blipFill>
        <p:spPr>
          <a:xfrm>
            <a:off x="2483768" y="1803120"/>
            <a:ext cx="1008112" cy="657464"/>
          </a:xfrm>
          <a:prstGeom prst="rect">
            <a:avLst/>
          </a:prstGeom>
        </p:spPr>
      </p:pic>
    </p:spTree>
    <p:extLst>
      <p:ext uri="{BB962C8B-B14F-4D97-AF65-F5344CB8AC3E}">
        <p14:creationId xmlns:p14="http://schemas.microsoft.com/office/powerpoint/2010/main" val="3557453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A desert locust swarm in Kenya on Jan. 24, 2020.</a:t>
            </a: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786270"/>
            <a:ext cx="9144000" cy="3072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Day of the L</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575</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596554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Locust swarms in Kenya on Jan. 24.</a:t>
            </a: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Desert locust movements and prediction released on Jan. 28, 2020</a:t>
            </a: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kern="0" dirty="0">
                <a:effectLst>
                  <a:glow rad="127000">
                    <a:schemeClr val="tx1"/>
                  </a:glow>
                </a:effectLst>
                <a:latin typeface="Arial" charset="0"/>
                <a:ea typeface="ＭＳ Ｐゴシック" charset="0"/>
                <a:cs typeface="ＭＳ Ｐゴシック" charset="0"/>
              </a:rPr>
              <a:t>The green "recession area" is where locusts naturally live, before swarming</a:t>
            </a: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kern="0" dirty="0">
                <a:effectLst>
                  <a:glow rad="127000">
                    <a:schemeClr val="tx1"/>
                  </a:glow>
                </a:effectLst>
                <a:latin typeface="Arial" charset="0"/>
                <a:ea typeface="ＭＳ Ｐゴシック" charset="0"/>
                <a:cs typeface="ＭＳ Ｐゴシック" charset="0"/>
              </a:rPr>
              <a:t>A Kenyan farmer picks up a desert locust in Jan. 2020.</a:t>
            </a: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000" b="1" kern="0" dirty="0">
                <a:effectLst>
                  <a:glow rad="127000">
                    <a:schemeClr val="tx1"/>
                  </a:glow>
                </a:effectLst>
                <a:latin typeface="Arial" charset="0"/>
                <a:ea typeface="ＭＳ Ｐゴシック" charset="0"/>
                <a:cs typeface="ＭＳ Ｐゴシック" charset="0"/>
              </a:rPr>
              <a:t>Photo: United Nations</a:t>
            </a: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Expanded Locusts</a:t>
            </a: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kern="1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Joel</a:t>
            </a:r>
          </a:p>
        </p:txBody>
      </p:sp>
      <p:sp>
        <p:nvSpPr>
          <p:cNvPr id="8" name="Rectangle 2"/>
          <p:cNvSpPr txBox="1">
            <a:spLocks noChangeArrowheads="1"/>
          </p:cNvSpPr>
          <p:nvPr/>
        </p:nvSpPr>
        <p:spPr bwMode="auto">
          <a:xfrm>
            <a:off x="0" y="2348880"/>
            <a:ext cx="4283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The Book of</a:t>
            </a: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Disciplined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49386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disciplined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or you will be disciplined.</a:t>
            </a:r>
          </a:p>
        </p:txBody>
      </p:sp>
    </p:spTree>
    <p:extLst>
      <p:ext uri="{BB962C8B-B14F-4D97-AF65-F5344CB8AC3E}">
        <p14:creationId xmlns:p14="http://schemas.microsoft.com/office/powerpoint/2010/main" val="150849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 day of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is great; it is dreadful.  Who can endure it?  </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Even now,</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declares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return to me with all your heart, with fasting and weeping and mourning</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(2:11b-12).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680949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algn="ctr"/>
            <a:r>
              <a:rPr lang="en-US" sz="2400" b="1">
                <a:solidFill>
                  <a:schemeClr val="bg1"/>
                </a:solidFill>
              </a:rPr>
              <a:t>The traditional Chinese character for "listen" consists of six radicals</a:t>
            </a:r>
          </a:p>
        </p:txBody>
      </p:sp>
      <p:sp>
        <p:nvSpPr>
          <p:cNvPr id="5" name="TextBox 4"/>
          <p:cNvSpPr txBox="1"/>
          <p:nvPr/>
        </p:nvSpPr>
        <p:spPr>
          <a:xfrm>
            <a:off x="0" y="4811668"/>
            <a:ext cx="9144000" cy="1015663"/>
          </a:xfrm>
          <a:prstGeom prst="rect">
            <a:avLst/>
          </a:prstGeom>
          <a:solidFill>
            <a:srgbClr val="800000"/>
          </a:solidFill>
        </p:spPr>
        <p:txBody>
          <a:bodyPr wrap="square" rtlCol="0">
            <a:spAutoFit/>
          </a:bodyPr>
          <a:lstStyle/>
          <a:p>
            <a:pPr algn="ctr"/>
            <a:r>
              <a:rPr lang="en-US" sz="2000" b="1">
                <a:solidFill>
                  <a:schemeClr val="bg1"/>
                </a:solidFill>
              </a:rPr>
              <a:t>When we truly listen to someone, we treat them as a king or queen. A servant never interrupts the king, but wraps his ear around him, attending every word &amp; facial expression with "ten eyes &amp; one heart"</a:t>
            </a: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algn="ctr"/>
            <a:r>
              <a:rPr lang="en-US" sz="2800" b="1">
                <a:solidFill>
                  <a:schemeClr val="bg1"/>
                </a:solidFill>
              </a:rPr>
              <a:t>True listening gives the other person our full respect and undivided attention.</a:t>
            </a:r>
          </a:p>
        </p:txBody>
      </p:sp>
    </p:spTree>
    <p:extLst>
      <p:ext uri="{BB962C8B-B14F-4D97-AF65-F5344CB8AC3E}">
        <p14:creationId xmlns:p14="http://schemas.microsoft.com/office/powerpoint/2010/main" val="377642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412586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spTree>
    <p:extLst>
      <p:ext uri="{BB962C8B-B14F-4D97-AF65-F5344CB8AC3E}">
        <p14:creationId xmlns:p14="http://schemas.microsoft.com/office/powerpoint/2010/main" val="422489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a:t>
            </a:r>
            <a:r>
              <a:rPr lang="en-US" sz="2800" b="1" dirty="0">
                <a:solidFill>
                  <a:schemeClr val="accent3"/>
                </a:solidFill>
                <a:effectLst>
                  <a:glow rad="127000">
                    <a:schemeClr val="tx1"/>
                  </a:glow>
                </a:effectLst>
                <a:latin typeface="Arial" charset="0"/>
                <a:ea typeface="ＭＳ Ｐゴシック" charset="0"/>
                <a:cs typeface="ＭＳ Ｐゴシック" charset="0"/>
              </a:rPr>
              <a:t> L</a:t>
            </a:r>
            <a:r>
              <a:rPr lang="en-US" sz="2400" b="1" dirty="0">
                <a:solidFill>
                  <a:schemeClr val="accent3"/>
                </a:solidFill>
                <a:effectLst>
                  <a:glow rad="127000">
                    <a:schemeClr val="tx1"/>
                  </a:glow>
                </a:effectLst>
                <a:latin typeface="Arial" charset="0"/>
                <a:ea typeface="ＭＳ Ｐゴシック" charset="0"/>
                <a:cs typeface="ＭＳ Ｐゴシック" charset="0"/>
              </a:rPr>
              <a:t>ORD</a:t>
            </a:r>
            <a:r>
              <a:rPr lang="en-US" sz="2800" b="1" dirty="0">
                <a:solidFill>
                  <a:schemeClr val="accent3"/>
                </a:solidFill>
                <a:effectLst>
                  <a:glow rad="127000">
                    <a:schemeClr val="tx1"/>
                  </a:glow>
                </a:effectLst>
                <a:latin typeface="Arial" charset="0"/>
                <a:ea typeface="ＭＳ Ｐゴシック" charset="0"/>
                <a:cs typeface="ＭＳ Ｐゴシック" charset="0"/>
              </a:rPr>
              <a:t> gave this message to Zephaniah when Josiah son of Amon was king of Juda</a:t>
            </a:r>
            <a:r>
              <a:rPr lang="en-US" sz="2800" b="1" dirty="0">
                <a:solidFill>
                  <a:srgbClr val="FFFFFF"/>
                </a:solidFill>
                <a:effectLst>
                  <a:glow rad="127000">
                    <a:schemeClr val="tx1"/>
                  </a:glow>
                </a:effectLst>
                <a:latin typeface="Arial" charset="0"/>
                <a:ea typeface="ＭＳ Ｐゴシック" charset="0"/>
                <a:cs typeface="ＭＳ Ｐゴシック" charset="0"/>
              </a:rPr>
              <a:t>h</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solidFill>
                  <a:srgbClr val="FFFF00"/>
                </a:solidFill>
                <a:effectLst>
                  <a:glow rad="127000">
                    <a:schemeClr val="tx1"/>
                  </a:glow>
                </a:effectLst>
                <a:latin typeface="Arial" charset="0"/>
                <a:ea typeface="ＭＳ Ｐゴシック" charset="0"/>
                <a:cs typeface="ＭＳ Ｐゴシック" charset="0"/>
              </a:rPr>
              <a:t>Zephaniah was the</a:t>
            </a:r>
            <a:r>
              <a:rPr lang="en-US" sz="2800" b="1" dirty="0">
                <a:effectLst>
                  <a:glow rad="127000">
                    <a:schemeClr val="tx1"/>
                  </a:glow>
                </a:effectLst>
                <a:latin typeface="Arial" charset="0"/>
                <a:ea typeface="ＭＳ Ｐゴシック" charset="0"/>
                <a:cs typeface="ＭＳ Ｐゴシック" charset="0"/>
              </a:rPr>
              <a:t> son of Cushi, son of Gedaliah, son of Amariah, </a:t>
            </a:r>
            <a:r>
              <a:rPr lang="en-US" sz="2800" b="1" dirty="0">
                <a:solidFill>
                  <a:srgbClr val="FFFF00"/>
                </a:solidFill>
                <a:effectLst>
                  <a:glow rad="127000">
                    <a:schemeClr val="tx1"/>
                  </a:glow>
                </a:effectLst>
                <a:latin typeface="Arial" charset="0"/>
                <a:ea typeface="ＭＳ Ｐゴシック" charset="0"/>
                <a:cs typeface="ＭＳ Ｐゴシック" charset="0"/>
              </a:rPr>
              <a:t>son of Hezekiah</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(Zephaniah 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20888"/>
            <a:ext cx="8280400" cy="4041215"/>
          </a:xfrm>
          <a:prstGeom prst="rect">
            <a:avLst/>
          </a:prstGeom>
        </p:spPr>
      </p:pic>
    </p:spTree>
    <p:extLst>
      <p:ext uri="{BB962C8B-B14F-4D97-AF65-F5344CB8AC3E}">
        <p14:creationId xmlns:p14="http://schemas.microsoft.com/office/powerpoint/2010/main" val="216246910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152400"/>
            <a:ext cx="7239000"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Zephaniah was of Royal Birth!</a:t>
            </a:r>
          </a:p>
        </p:txBody>
      </p:sp>
      <p:sp>
        <p:nvSpPr>
          <p:cNvPr id="242699" name="Text Box 11"/>
          <p:cNvSpPr txBox="1">
            <a:spLocks noChangeArrowheads="1"/>
          </p:cNvSpPr>
          <p:nvPr/>
        </p:nvSpPr>
        <p:spPr bwMode="auto">
          <a:xfrm>
            <a:off x="6335537" y="2983642"/>
            <a:ext cx="162148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Amariah</a:t>
            </a: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18" name="Line 30"/>
          <p:cNvSpPr>
            <a:spLocks noChangeShapeType="1"/>
          </p:cNvSpPr>
          <p:nvPr/>
        </p:nvSpPr>
        <p:spPr bwMode="auto">
          <a:xfrm>
            <a:off x="1979712" y="3481844"/>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19" name="Text Box 31"/>
          <p:cNvSpPr txBox="1">
            <a:spLocks noChangeArrowheads="1"/>
          </p:cNvSpPr>
          <p:nvPr/>
        </p:nvSpPr>
        <p:spPr bwMode="auto">
          <a:xfrm>
            <a:off x="1403119" y="3769876"/>
            <a:ext cx="1201922"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Amon</a:t>
            </a:r>
            <a:endParaRPr kumimoji="0" lang="en-US" sz="20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22" name="Line 34"/>
          <p:cNvSpPr>
            <a:spLocks noChangeShapeType="1"/>
          </p:cNvSpPr>
          <p:nvPr/>
        </p:nvSpPr>
        <p:spPr bwMode="auto">
          <a:xfrm>
            <a:off x="7111268"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2723" name="Text Box 35"/>
          <p:cNvSpPr txBox="1">
            <a:spLocks noChangeArrowheads="1"/>
          </p:cNvSpPr>
          <p:nvPr/>
        </p:nvSpPr>
        <p:spPr bwMode="auto">
          <a:xfrm>
            <a:off x="3574976" y="980728"/>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Hezekiah</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King of Judah</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(Line of David)</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238</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2735" name="Text Box 47"/>
          <p:cNvSpPr txBox="1">
            <a:spLocks noChangeArrowheads="1"/>
          </p:cNvSpPr>
          <p:nvPr/>
        </p:nvSpPr>
        <p:spPr bwMode="auto">
          <a:xfrm>
            <a:off x="228600" y="6369050"/>
            <a:ext cx="4787539"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Righteous in white; </a:t>
            </a:r>
            <a:r>
              <a:rPr kumimoji="0"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Godless in yellow</a:t>
            </a:r>
            <a:endParaRPr kumimoji="0" lang="en-US" sz="1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9" name="Text Box 11"/>
          <p:cNvSpPr txBox="1">
            <a:spLocks noChangeArrowheads="1"/>
          </p:cNvSpPr>
          <p:nvPr/>
        </p:nvSpPr>
        <p:spPr bwMode="auto">
          <a:xfrm>
            <a:off x="1043608" y="2983642"/>
            <a:ext cx="192094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Manasseh</a:t>
            </a:r>
            <a:endParaRPr kumimoji="0" lang="en-US" sz="20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0" name="Line 34"/>
          <p:cNvSpPr>
            <a:spLocks noChangeShapeType="1"/>
          </p:cNvSpPr>
          <p:nvPr/>
        </p:nvSpPr>
        <p:spPr bwMode="auto">
          <a:xfrm>
            <a:off x="1979712" y="2592621"/>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Line 45"/>
          <p:cNvSpPr>
            <a:spLocks noChangeShapeType="1"/>
          </p:cNvSpPr>
          <p:nvPr/>
        </p:nvSpPr>
        <p:spPr bwMode="auto">
          <a:xfrm flipH="1" flipV="1">
            <a:off x="1979710" y="2592620"/>
            <a:ext cx="5112569" cy="25127"/>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Line 30"/>
          <p:cNvSpPr>
            <a:spLocks noChangeShapeType="1"/>
          </p:cNvSpPr>
          <p:nvPr/>
        </p:nvSpPr>
        <p:spPr bwMode="auto">
          <a:xfrm>
            <a:off x="7111268" y="34098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4" name="Text Box 31"/>
          <p:cNvSpPr txBox="1">
            <a:spLocks noChangeArrowheads="1"/>
          </p:cNvSpPr>
          <p:nvPr/>
        </p:nvSpPr>
        <p:spPr bwMode="auto">
          <a:xfrm>
            <a:off x="6295650" y="3769876"/>
            <a:ext cx="170125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Gedaliah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5" name="Line 30"/>
          <p:cNvSpPr>
            <a:spLocks noChangeShapeType="1"/>
          </p:cNvSpPr>
          <p:nvPr/>
        </p:nvSpPr>
        <p:spPr bwMode="auto">
          <a:xfrm>
            <a:off x="1979712"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 Box 31"/>
          <p:cNvSpPr txBox="1">
            <a:spLocks noChangeArrowheads="1"/>
          </p:cNvSpPr>
          <p:nvPr/>
        </p:nvSpPr>
        <p:spPr bwMode="auto">
          <a:xfrm>
            <a:off x="1342982" y="4633972"/>
            <a:ext cx="13221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 name="Line 30"/>
          <p:cNvSpPr>
            <a:spLocks noChangeShapeType="1"/>
          </p:cNvSpPr>
          <p:nvPr/>
        </p:nvSpPr>
        <p:spPr bwMode="auto">
          <a:xfrm>
            <a:off x="7111268" y="4273932"/>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1"/>
          <p:cNvSpPr txBox="1">
            <a:spLocks noChangeArrowheads="1"/>
          </p:cNvSpPr>
          <p:nvPr/>
        </p:nvSpPr>
        <p:spPr bwMode="auto">
          <a:xfrm>
            <a:off x="6555224" y="4633972"/>
            <a:ext cx="118210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Cushi</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Line 30"/>
          <p:cNvSpPr>
            <a:spLocks noChangeShapeType="1"/>
          </p:cNvSpPr>
          <p:nvPr/>
        </p:nvSpPr>
        <p:spPr bwMode="auto">
          <a:xfrm>
            <a:off x="7111268" y="5210036"/>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0" name="Text Box 31"/>
          <p:cNvSpPr txBox="1">
            <a:spLocks noChangeArrowheads="1"/>
          </p:cNvSpPr>
          <p:nvPr/>
        </p:nvSpPr>
        <p:spPr bwMode="auto">
          <a:xfrm>
            <a:off x="6156176" y="5570076"/>
            <a:ext cx="198020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Zephaniah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8" name="Line 34"/>
          <p:cNvSpPr>
            <a:spLocks noChangeShapeType="1"/>
          </p:cNvSpPr>
          <p:nvPr/>
        </p:nvSpPr>
        <p:spPr bwMode="auto">
          <a:xfrm>
            <a:off x="4469532" y="21857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9" name="Text Box 35"/>
          <p:cNvSpPr txBox="1">
            <a:spLocks noChangeArrowheads="1"/>
          </p:cNvSpPr>
          <p:nvPr/>
        </p:nvSpPr>
        <p:spPr bwMode="auto">
          <a:xfrm rot="20692047">
            <a:off x="137695" y="2094164"/>
            <a:ext cx="297747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Sons who Ruled</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 name="Text Box 35"/>
          <p:cNvSpPr txBox="1">
            <a:spLocks noChangeArrowheads="1"/>
          </p:cNvSpPr>
          <p:nvPr/>
        </p:nvSpPr>
        <p:spPr bwMode="auto">
          <a:xfrm rot="1700525">
            <a:off x="5768832" y="1787439"/>
            <a:ext cx="3032767" cy="954107"/>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Sons who Did Not Rule</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4221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Zephaniah</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Joel</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kumimoji="1" lang="en-US" sz="2800">
                <a:solidFill>
                  <a:srgbClr val="EAEAEA"/>
                </a:solidFill>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1" hangingPunct="1"/>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extLst>
      <p:ext uri="{BB962C8B-B14F-4D97-AF65-F5344CB8AC3E}">
        <p14:creationId xmlns:p14="http://schemas.microsoft.com/office/powerpoint/2010/main" val="1595787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1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threw dice to decide which of my people would be their slaves.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traded boys to obtain prostitutes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sold girls for enough wine to get drunk</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523879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lang="en-SG" sz="2800" b="1" kern="0" baseline="30000">
                <a:solidFill>
                  <a:srgbClr val="FFFFFF"/>
                </a:solidFill>
                <a:effectLst>
                  <a:glow rad="127000">
                    <a:srgbClr val="000000"/>
                  </a:glow>
                </a:effectLst>
                <a:latin typeface="Arial" charset="0"/>
                <a:ea typeface="ＭＳ Ｐゴシック" charset="0"/>
                <a:cs typeface="ＭＳ Ｐゴシック" charset="0"/>
              </a:rPr>
              <a:t>5</a:t>
            </a:r>
            <a:r>
              <a:rPr lang="en-SG" sz="2800" b="1" kern="0">
                <a:solidFill>
                  <a:srgbClr val="FFFFFF"/>
                </a:solidFill>
                <a:effectLst>
                  <a:glow rad="127000">
                    <a:srgbClr val="000000"/>
                  </a:glow>
                </a:effectLst>
                <a:latin typeface="Arial" charset="0"/>
                <a:ea typeface="ＭＳ Ｐゴシック" charset="0"/>
                <a:cs typeface="ＭＳ Ｐゴシック" charset="0"/>
              </a:rPr>
              <a:t>You have taken my silver and gold and all my precious treasures, and have carried them off to your pagan temples</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(Joel 3:4-5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SG" sz="2800" b="1" kern="0">
                <a:solidFill>
                  <a:srgbClr val="FFFFFF"/>
                </a:solidFill>
                <a:effectLst>
                  <a:glow rad="127000">
                    <a:srgbClr val="000000"/>
                  </a:glow>
                </a:effectLst>
                <a:latin typeface="Arial" charset="0"/>
                <a:ea typeface="ＭＳ Ｐゴシック" charset="0"/>
                <a:cs typeface="ＭＳ Ｐゴシック" charset="0"/>
              </a:rPr>
              <a:t>You have sold the people of Judah and Jerusalem to the Greeks, so they could take them far from their homeland</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(Joel 3:6 </a:t>
            </a:r>
            <a:r>
              <a:rPr lang="en-US" sz="2400" b="1" kern="0" dirty="0">
                <a:solidFill>
                  <a:srgbClr val="FFFFFF"/>
                </a:solidFill>
                <a:effectLst>
                  <a:glow rad="127000">
                    <a:srgbClr val="000000"/>
                  </a:glow>
                </a:effectLst>
                <a:latin typeface="Arial" charset="0"/>
                <a:ea typeface="ＭＳ Ｐゴシック" charset="0"/>
                <a:cs typeface="ＭＳ Ｐゴシック" charset="0"/>
              </a:rPr>
              <a:t>NLT</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457200" fontAlgn="auto">
              <a:spcBef>
                <a:spcPts val="0"/>
              </a:spcBef>
              <a:spcAft>
                <a:spcPts val="0"/>
              </a:spcAft>
              <a:defRPr/>
            </a:pPr>
            <a:endParaRPr lang="en-US" sz="2400">
              <a:solidFill>
                <a:srgbClr val="FFFFFF"/>
              </a:solidFill>
              <a:latin typeface="BONES" pitchFamily="-105"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457200" fontAlgn="auto">
              <a:spcBef>
                <a:spcPts val="0"/>
              </a:spcBef>
              <a:spcAft>
                <a:spcPts val="0"/>
              </a:spcAf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a:solidFill>
                <a:srgbClr val="FFFFFF"/>
              </a:solidFill>
              <a:latin typeface="BONES" pitchFamily="-105"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Greeks were not a strong power until around 600-500 BC so Joel probably has a later date</a:t>
            </a: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eaLnBrk="1" hangingPunct="1">
              <a:defRPr/>
            </a:pPr>
            <a:r>
              <a:rPr lang="en-US" sz="2400" b="1" dirty="0">
                <a:solidFill>
                  <a:srgbClr val="FFFFFF"/>
                </a:solidFill>
                <a:latin typeface="Arial"/>
                <a:cs typeface="Arial"/>
              </a:rPr>
              <a:t>232  </a:t>
            </a:r>
          </a:p>
          <a:p>
            <a:pPr algn="ctr" eaLnBrk="1" hangingPunct="1">
              <a:defRPr/>
            </a:pPr>
            <a:r>
              <a:rPr lang="en-US" sz="2400" b="1" dirty="0">
                <a:solidFill>
                  <a:srgbClr val="FFFFFF"/>
                </a:solidFill>
                <a:latin typeface="Arial"/>
                <a:cs typeface="Arial"/>
              </a:rPr>
              <a:t>342</a:t>
            </a:r>
          </a:p>
          <a:p>
            <a:pPr algn="ctr" eaLnBrk="1" hangingPunct="1">
              <a:defRPr/>
            </a:pPr>
            <a:r>
              <a:rPr lang="en-US" sz="2400" b="1" dirty="0">
                <a:solidFill>
                  <a:srgbClr val="FFFFFF"/>
                </a:solidFill>
                <a:latin typeface="Arial"/>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Joel</a:t>
            </a: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uk-UA"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Lamentations</a:t>
            </a: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rgbClr val="99CCFF"/>
              </a:buClr>
              <a:buSzPct val="110000"/>
            </a:pPr>
            <a:r>
              <a:rPr lang="en-US" sz="2800">
                <a:solidFill>
                  <a:srgbClr val="FFFFFF"/>
                </a:solidFill>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a:solidFill>
                  <a:srgbClr val="FFFFFF"/>
                </a:solidFill>
                <a:latin typeface="Arial"/>
                <a:cs typeface="Arial"/>
              </a:rPr>
              <a:t>Key Dates</a:t>
            </a: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eaLnBrk="1" hangingPunct="1"/>
            <a:endParaRPr lang="en-US" sz="2000">
              <a:solidFill>
                <a:srgbClr val="EAEAEA"/>
              </a:solidFill>
              <a:latin typeface="Times New Roman"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99CCFF"/>
              </a:buClr>
              <a:buSzPct val="110000"/>
              <a:defRPr/>
            </a:pPr>
            <a:r>
              <a:rPr lang="en-US" sz="2800" dirty="0">
                <a:solidFill>
                  <a:srgbClr val="FFFFFF"/>
                </a:solidFill>
                <a:latin typeface="Arial"/>
                <a:cs typeface="Arial"/>
              </a:rPr>
              <a:t>606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sz="3200" b="1" kern="0">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God disciplined Israel via locusts (1) and will do so again via other means (2:1-17) but ultimately he will restore the nation</a:t>
            </a:r>
            <a:r>
              <a:rPr lang="uk-UA" dirty="0"/>
              <a:t>'</a:t>
            </a:r>
            <a:r>
              <a:rPr lang="en-US" dirty="0"/>
              <a:t>s rule after repentance (2:18–3:21).</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7525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en-US" sz="3600" b="1" dirty="0">
                <a:effectLst>
                  <a:glow rad="177800">
                    <a:schemeClr val="bg2"/>
                  </a:glow>
                </a:effectLst>
              </a:rPr>
              <a:t>Joel Preached During King Nebuchadnezzar</a:t>
            </a:r>
            <a:r>
              <a:rPr lang="uk-UA" sz="3600" b="1" dirty="0">
                <a:effectLst>
                  <a:glow rad="177800">
                    <a:schemeClr val="bg2"/>
                  </a:glow>
                </a:effectLst>
              </a:rPr>
              <a:t>'</a:t>
            </a:r>
            <a:r>
              <a:rPr lang="en-US" sz="3600" b="1" dirty="0">
                <a:effectLst>
                  <a:glow rad="177800">
                    <a:schemeClr val="bg2"/>
                  </a:glow>
                </a:effectLst>
              </a:rPr>
              <a:t>s Reign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1. What to do now</a:t>
            </a: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2. How this will turn out</a:t>
            </a: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"TO DO" list for today</a:t>
            </a: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should we do when we are </a:t>
            </a:r>
            <a:r>
              <a:rPr lang="en-US" sz="5400" b="1" dirty="0">
                <a:solidFill>
                  <a:srgbClr val="FFFF00"/>
                </a:solidFill>
                <a:effectLst>
                  <a:glow rad="127000">
                    <a:schemeClr val="tx1"/>
                  </a:glow>
                </a:effectLst>
                <a:latin typeface="Arial" charset="0"/>
                <a:ea typeface="ＭＳ Ｐゴシック" charset="0"/>
                <a:cs typeface="ＭＳ Ｐゴシック" charset="0"/>
              </a:rPr>
              <a:t>disciplined</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Tree>
    <p:extLst>
      <p:ext uri="{BB962C8B-B14F-4D97-AF65-F5344CB8AC3E}">
        <p14:creationId xmlns:p14="http://schemas.microsoft.com/office/powerpoint/2010/main" val="736587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Discipline should bring </a:t>
            </a:r>
            <a:r>
              <a:rPr lang="en-US" sz="6000" b="1" dirty="0">
                <a:solidFill>
                  <a:srgbClr val="FFFF00"/>
                </a:solidFill>
                <a:effectLst>
                  <a:glow rad="127000">
                    <a:schemeClr val="tx1"/>
                  </a:glow>
                </a:effectLst>
                <a:latin typeface="Arial" charset="0"/>
                <a:ea typeface="ＭＳ Ｐゴシック" charset="0"/>
                <a:cs typeface="ＭＳ Ｐゴシック" charset="0"/>
              </a:rPr>
              <a:t>repentance</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 </a:t>
            </a:r>
            <a:r>
              <a:rPr lang="fi-FI" sz="4800" b="1" dirty="0">
                <a:solidFill>
                  <a:srgbClr val="FFFFFF"/>
                </a:solidFill>
                <a:effectLst>
                  <a:glow rad="127000">
                    <a:srgbClr val="000000"/>
                  </a:glow>
                </a:effectLst>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06072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1</a:t>
            </a:r>
          </a:p>
        </p:txBody>
      </p:sp>
    </p:spTree>
    <p:extLst>
      <p:ext uri="{BB962C8B-B14F-4D97-AF65-F5344CB8AC3E}">
        <p14:creationId xmlns:p14="http://schemas.microsoft.com/office/powerpoint/2010/main" val="5097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OK.</a:t>
            </a:r>
            <a:r>
              <a:rPr lang="ru-RU" altLang="zh-CN" sz="4400" b="1" dirty="0">
                <a:solidFill>
                  <a:srgbClr val="000000"/>
                </a:solidFill>
              </a:rPr>
              <a:t>"</a:t>
            </a:r>
            <a:endParaRPr lang="en-US" altLang="zh-CN" sz="4400" b="1" dirty="0">
              <a:solidFill>
                <a:srgbClr val="000000"/>
              </a:solidFill>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The L</a:t>
            </a:r>
            <a:r>
              <a:rPr lang="en-US" sz="3200" b="1" dirty="0">
                <a:effectLst>
                  <a:glow rad="127000">
                    <a:schemeClr val="tx1"/>
                  </a:glow>
                </a:effectLst>
                <a:latin typeface="Arial" charset="0"/>
                <a:ea typeface="ＭＳ Ｐゴシック" charset="0"/>
              </a:rPr>
              <a:t>ORD</a:t>
            </a:r>
            <a:r>
              <a:rPr lang="en-US" sz="3600" b="1" dirty="0">
                <a:effectLst>
                  <a:glow rad="127000">
                    <a:schemeClr val="tx1"/>
                  </a:glow>
                </a:effectLst>
                <a:latin typeface="Arial" charset="0"/>
                <a:ea typeface="ＭＳ Ｐゴシック" charset="0"/>
              </a:rPr>
              <a:t> gave this message to Joel son of Pethuel</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rPr>
              <a:t>(Joel 1:1 </a:t>
            </a:r>
            <a:r>
              <a:rPr lang="en-US" sz="3200" b="1" dirty="0">
                <a:effectLst>
                  <a:glow rad="127000">
                    <a:schemeClr val="tx1"/>
                  </a:glow>
                </a:effectLst>
                <a:latin typeface="Arial" charset="0"/>
                <a:ea typeface="ＭＳ Ｐゴシック" charset="0"/>
              </a:rPr>
              <a:t>NLT</a:t>
            </a:r>
            <a:r>
              <a:rPr lang="en-US" sz="3600" b="1" dirty="0">
                <a:effectLst>
                  <a:glow rad="127000">
                    <a:schemeClr val="tx1"/>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ru-RU" altLang="zh-CN" sz="4000" b="1" dirty="0">
                <a:solidFill>
                  <a:schemeClr val="bg1"/>
                </a:solidFill>
                <a:effectLst>
                  <a:glow rad="165100">
                    <a:schemeClr val="tx1"/>
                  </a:glow>
                </a:effectLst>
                <a:latin typeface="Arial" charset="0"/>
                <a:ea typeface="ＭＳ Ｐゴシック" charset="0"/>
              </a:rPr>
              <a:t>"</a:t>
            </a:r>
            <a:r>
              <a:rPr lang="en-US" altLang="zh-CN" sz="4000" b="1" dirty="0">
                <a:solidFill>
                  <a:schemeClr val="bg1"/>
                </a:solidFill>
                <a:effectLst>
                  <a:glow rad="165100">
                    <a:schemeClr val="tx1"/>
                  </a:glow>
                </a:effectLst>
                <a:latin typeface="Arial" charset="0"/>
                <a:ea typeface="ＭＳ Ｐゴシック" charset="0"/>
              </a:rPr>
              <a:t>Tell them about the locusts.</a:t>
            </a:r>
            <a:r>
              <a:rPr lang="ru-RU" altLang="zh-CN" sz="4000" b="1" dirty="0">
                <a:solidFill>
                  <a:schemeClr val="bg1"/>
                </a:solidFill>
                <a:effectLst>
                  <a:glow rad="165100">
                    <a:schemeClr val="tx1"/>
                  </a:glow>
                </a:effectLst>
                <a:latin typeface="Arial" charset="0"/>
                <a:ea typeface="ＭＳ Ｐゴシック" charset="0"/>
              </a:rPr>
              <a:t>"</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rPr>
                <a:t>No king noted = no date noted</a:t>
              </a:r>
            </a:p>
          </p:txBody>
        </p:sp>
      </p:grpSp>
    </p:spTree>
    <p:extLst>
      <p:ext uri="{BB962C8B-B14F-4D97-AF65-F5344CB8AC3E}">
        <p14:creationId xmlns:p14="http://schemas.microsoft.com/office/powerpoint/2010/main" val="2277320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Name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God</a:t>
            </a: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Jehovah</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a:t>
            </a:r>
            <a:r>
              <a:rPr lang="en-US" sz="4000" b="1" i="1" dirty="0">
                <a:effectLst>
                  <a:glow rad="127000">
                    <a:schemeClr val="tx1"/>
                  </a:glow>
                </a:effectLst>
                <a:latin typeface="Arial" charset="0"/>
                <a:ea typeface="ＭＳ Ｐゴシック" charset="0"/>
                <a:cs typeface="ＭＳ Ｐゴシック" charset="0"/>
              </a:rPr>
              <a:t>Elohim</a:t>
            </a:r>
            <a:r>
              <a:rPr lang="en-US" sz="4000" b="1" dirty="0">
                <a:effectLst>
                  <a:glow rad="127000">
                    <a:schemeClr val="tx1"/>
                  </a:glow>
                </a:effectLst>
                <a:latin typeface="Arial" charset="0"/>
                <a:ea typeface="ＭＳ Ｐゴシック" charset="0"/>
                <a:cs typeface="ＭＳ Ｐゴシック" charset="0"/>
              </a:rPr>
              <a:t> = God</a:t>
            </a:r>
          </a:p>
        </p:txBody>
      </p:sp>
    </p:spTree>
    <p:extLst>
      <p:ext uri="{BB962C8B-B14F-4D97-AF65-F5344CB8AC3E}">
        <p14:creationId xmlns:p14="http://schemas.microsoft.com/office/powerpoint/2010/main" val="3384946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0"/>
            <a:ext cx="5652120" cy="675860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 In all your history,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has anything like this happened before?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3</a:t>
            </a:r>
            <a:r>
              <a:rPr lang="en-US" sz="3200" b="1" dirty="0">
                <a:effectLst>
                  <a:glow rad="127000">
                    <a:schemeClr val="tx1"/>
                  </a:glow>
                </a:effectLst>
                <a:latin typeface="Arial" charset="0"/>
                <a:ea typeface="ＭＳ Ｐゴシック" charset="0"/>
                <a:cs typeface="ＭＳ Ｐゴシック" charset="0"/>
              </a:rPr>
              <a:t>Tell your children about it in the years to come,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let your children tell their children.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Pass the story down from generation to generation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70267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mn-ea"/>
                <a:cs typeface="+mn-cs"/>
              </a:rPr>
              <a:t> </a:t>
            </a:r>
            <a:endParaRPr lang="en-US">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en-US" sz="4800" b="1">
                <a:solidFill>
                  <a:prstClr val="white"/>
                </a:solidFill>
                <a:latin typeface="Arial"/>
                <a:cs typeface="Arial"/>
              </a:rPr>
              <a:t>Joel</a:t>
            </a: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defTabSz="457200" eaLnBrk="1" fontAlgn="auto" hangingPunct="1">
              <a:spcBef>
                <a:spcPts val="0"/>
              </a:spcBef>
              <a:spcAft>
                <a:spcPts val="0"/>
              </a:spcAft>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defTabSz="457200" eaLnBrk="1" fontAlgn="auto" hangingPunct="1">
              <a:spcBef>
                <a:spcPts val="0"/>
              </a:spcBef>
              <a:spcAft>
                <a:spcPts val="0"/>
              </a:spcAft>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247573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A recent judgment of Judah by </a:t>
            </a:r>
            <a:r>
              <a:rPr lang="en-US" sz="3200" b="1" kern="0" dirty="0">
                <a:solidFill>
                  <a:srgbClr val="FFFF00"/>
                </a:solidFill>
                <a:effectLst>
                  <a:glow rad="127000">
                    <a:srgbClr val="000000"/>
                  </a:glow>
                </a:effectLst>
                <a:latin typeface="Arial" charset="0"/>
                <a:ea typeface="ＭＳ Ｐゴシック" charset="0"/>
                <a:cs typeface="ＭＳ Ｐゴシック" charset="0"/>
              </a:rPr>
              <a:t>locusts</a:t>
            </a:r>
            <a:r>
              <a:rPr lang="en-US" sz="3200" b="1" kern="0" dirty="0">
                <a:solidFill>
                  <a:srgbClr val="FFFFFF"/>
                </a:solidFill>
                <a:effectLst>
                  <a:glow rad="127000">
                    <a:srgbClr val="000000"/>
                  </a:glow>
                </a:effectLst>
                <a:latin typeface="Arial" charset="0"/>
                <a:ea typeface="ＭＳ Ｐゴシック" charset="0"/>
                <a:cs typeface="ＭＳ Ｐゴシック" charset="0"/>
              </a:rPr>
              <a:t> should cause the people to repent as a more dreadful day of the L</a:t>
            </a:r>
            <a:r>
              <a:rPr lang="en-US" sz="2800" b="1" kern="0" dirty="0">
                <a:solidFill>
                  <a:srgbClr val="FFFFFF"/>
                </a:solidFill>
                <a:effectLst>
                  <a:glow rad="127000">
                    <a:srgbClr val="000000"/>
                  </a:glow>
                </a:effectLst>
                <a:latin typeface="Arial" charset="0"/>
                <a:ea typeface="ＭＳ Ｐゴシック" charset="0"/>
                <a:cs typeface="ＭＳ Ｐゴシック" charset="0"/>
              </a:rPr>
              <a:t>ORD</a:t>
            </a:r>
            <a:r>
              <a:rPr lang="en-US" sz="3200" b="1" kern="0" dirty="0">
                <a:solidFill>
                  <a:srgbClr val="FFFFFF"/>
                </a:solidFill>
                <a:effectLst>
                  <a:glow rad="127000">
                    <a:srgbClr val="000000"/>
                  </a:glow>
                </a:effectLst>
                <a:latin typeface="Arial" charset="0"/>
                <a:ea typeface="ＭＳ Ｐゴシック" charset="0"/>
                <a:cs typeface="ＭＳ Ｐゴシック" charset="0"/>
              </a:rPr>
              <a:t> will come in a Babylonian invasion, yet God promises forgiveness, deliverance, and restoration by judging the nations.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575</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1298912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draft_lens6594562module53438082photo_1251100778LOCUST_-_SWARM_-_old_photo_-_GOOD.jpg"/>
          <p:cNvPicPr>
            <a:picLocks noChangeAspect="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0" name="Text Box 2"/>
          <p:cNvSpPr txBox="1">
            <a:spLocks noChangeArrowheads="1"/>
          </p:cNvSpPr>
          <p:nvPr/>
        </p:nvSpPr>
        <p:spPr bwMode="auto">
          <a:xfrm>
            <a:off x="990600" y="1676400"/>
            <a:ext cx="8153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C.	</a:t>
            </a:r>
            <a:r>
              <a:rPr lang="en-US" sz="3600" b="1" u="sng" dirty="0">
                <a:solidFill>
                  <a:schemeClr val="tx2"/>
                </a:solidFill>
                <a:effectLst>
                  <a:glow rad="127000">
                    <a:schemeClr val="bg1">
                      <a:alpha val="87000"/>
                    </a:schemeClr>
                  </a:glow>
                </a:effectLst>
                <a:cs typeface="Times New Roman" charset="0"/>
              </a:rPr>
              <a:t>Date</a:t>
            </a:r>
            <a:r>
              <a:rPr lang="en-US" sz="3600" b="1" dirty="0">
                <a:solidFill>
                  <a:schemeClr val="tx2"/>
                </a:solidFill>
                <a:effectLst>
                  <a:glow rad="127000">
                    <a:schemeClr val="bg1">
                      <a:alpha val="87000"/>
                    </a:schemeClr>
                  </a:glow>
                </a:effectLst>
                <a:cs typeface="Times New Roman" charset="0"/>
              </a:rPr>
              <a:t>:  late pre-exilic time period (between 597 and 586 BC).</a:t>
            </a:r>
          </a:p>
        </p:txBody>
      </p:sp>
      <p:sp>
        <p:nvSpPr>
          <p:cNvPr id="575493" name="Text Box 5"/>
          <p:cNvSpPr txBox="1">
            <a:spLocks noChangeArrowheads="1"/>
          </p:cNvSpPr>
          <p:nvPr/>
        </p:nvSpPr>
        <p:spPr bwMode="auto">
          <a:xfrm>
            <a:off x="990600" y="3486150"/>
            <a:ext cx="7772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chemeClr val="tx2"/>
                </a:solidFill>
                <a:effectLst>
                  <a:glow rad="127000">
                    <a:schemeClr val="bg1">
                      <a:alpha val="87000"/>
                    </a:schemeClr>
                  </a:glow>
                </a:effectLst>
                <a:cs typeface="Times New Roman" charset="0"/>
              </a:rPr>
              <a:t>D.	</a:t>
            </a:r>
            <a:r>
              <a:rPr lang="en-US" sz="3600" b="1" u="sng" dirty="0">
                <a:solidFill>
                  <a:schemeClr val="tx2"/>
                </a:solidFill>
                <a:effectLst>
                  <a:glow rad="127000">
                    <a:schemeClr val="bg1">
                      <a:alpha val="87000"/>
                    </a:schemeClr>
                  </a:glow>
                </a:effectLst>
                <a:cs typeface="Times New Roman" charset="0"/>
              </a:rPr>
              <a:t>Recipients</a:t>
            </a:r>
            <a:r>
              <a:rPr lang="en-US" sz="3600" b="1" dirty="0">
                <a:solidFill>
                  <a:schemeClr val="tx2"/>
                </a:solidFill>
                <a:effectLst>
                  <a:glow rad="127000">
                    <a:schemeClr val="bg1">
                      <a:alpha val="87000"/>
                    </a:schemeClr>
                  </a:glow>
                </a:effectLst>
                <a:cs typeface="Times New Roman" charset="0"/>
              </a:rPr>
              <a:t>: people in Judah due to many references to Zion and the Temple (1:9, 13-14; 2:15-17, 23, 32; 3:1, 5-6, 16-17, 20-21).</a:t>
            </a:r>
          </a:p>
        </p:txBody>
      </p:sp>
      <p:sp>
        <p:nvSpPr>
          <p:cNvPr id="34820" name="Text Box 6"/>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glow rad="127000">
                    <a:schemeClr val="bg1">
                      <a:alpha val="87000"/>
                    </a:schemeClr>
                  </a:glow>
                </a:effectLst>
                <a:cs typeface="Arial" charset="0"/>
              </a:rPr>
              <a:t>577</a:t>
            </a:r>
          </a:p>
        </p:txBody>
      </p:sp>
      <p:sp>
        <p:nvSpPr>
          <p:cNvPr id="34821" name="Rectangle 7"/>
          <p:cNvSpPr>
            <a:spLocks noGrp="1" noChangeArrowheads="1"/>
          </p:cNvSpPr>
          <p:nvPr>
            <p:ph type="title" idx="4294967295"/>
          </p:nvPr>
        </p:nvSpPr>
        <p:spPr>
          <a:xfrm>
            <a:off x="762000" y="0"/>
            <a:ext cx="7772400" cy="685800"/>
          </a:xfrm>
        </p:spPr>
        <p:txBody>
          <a:bodyPr/>
          <a:lstStyle/>
          <a:p>
            <a:pPr eaLnBrk="1" hangingPunct="1">
              <a:defRPr/>
            </a:pPr>
            <a:r>
              <a:rPr lang="en-US" sz="3200" i="1">
                <a:effectLst>
                  <a:glow rad="127000">
                    <a:schemeClr val="bg1">
                      <a:alpha val="87000"/>
                    </a:schemeClr>
                  </a:glow>
                </a:effectLst>
                <a:latin typeface="Arial" charset="0"/>
                <a:ea typeface="ＭＳ Ｐゴシック" charset="0"/>
              </a:rPr>
              <a:t>Date &amp; Recipients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75490">
                                            <p:txEl>
                                              <p:pRg st="0" end="0"/>
                                            </p:txEl>
                                          </p:spTgt>
                                        </p:tgtEl>
                                        <p:attrNameLst>
                                          <p:attrName>style.visibility</p:attrName>
                                        </p:attrNameLst>
                                      </p:cBhvr>
                                      <p:to>
                                        <p:strVal val="visible"/>
                                      </p:to>
                                    </p:set>
                                    <p:animEffect transition="in" filter="box(out)">
                                      <p:cBhvr>
                                        <p:cTn id="7" dur="500"/>
                                        <p:tgtEl>
                                          <p:spTgt spid="575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75493">
                                            <p:txEl>
                                              <p:pRg st="0" end="0"/>
                                            </p:txEl>
                                          </p:spTgt>
                                        </p:tgtEl>
                                        <p:attrNameLst>
                                          <p:attrName>style.visibility</p:attrName>
                                        </p:attrNameLst>
                                      </p:cBhvr>
                                      <p:to>
                                        <p:strVal val="visible"/>
                                      </p:to>
                                    </p:set>
                                    <p:animEffect transition="in" filter="box(out)">
                                      <p:cBhvr>
                                        <p:cTn id="12" dur="500"/>
                                        <p:tgtEl>
                                          <p:spTgt spid="5754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build="p" autoUpdateAnimBg="0"/>
      <p:bldP spid="5754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9524" name="Picture 4" descr="locust">
            <a:hlinkClick r:id="rId2"/>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62000" y="0"/>
            <a:ext cx="8382000" cy="3352800"/>
          </a:xfrm>
        </p:spPr>
      </p:pic>
      <p:pic>
        <p:nvPicPr>
          <p:cNvPr id="619525" name="Picture 5" descr="locust-north">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6" name="AutoShape 6"/>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525">
            <a:solidFill>
              <a:schemeClr val="tx1"/>
            </a:solidFill>
            <a:miter lim="800000"/>
            <a:headEnd/>
            <a:tailEnd/>
          </a:ln>
        </p:spPr>
        <p:txBody>
          <a:bodyPr wrap="none" anchor="ctr"/>
          <a:lstStyle/>
          <a:p>
            <a:pPr algn="ctr"/>
            <a:r>
              <a:rPr lang="en-US" sz="2400" b="1">
                <a:solidFill>
                  <a:schemeClr val="bg1"/>
                </a:solidFill>
              </a:rPr>
              <a:t>Before Locust Invasion</a:t>
            </a:r>
            <a:endParaRPr lang="en-US">
              <a:solidFill>
                <a:schemeClr val="bg1"/>
              </a:solidFill>
            </a:endParaRPr>
          </a:p>
        </p:txBody>
      </p:sp>
      <p:sp>
        <p:nvSpPr>
          <p:cNvPr id="619529" name="AutoShape 9"/>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525">
            <a:solidFill>
              <a:schemeClr val="tx1"/>
            </a:solidFill>
            <a:miter lim="800000"/>
            <a:headEnd/>
            <a:tailEnd/>
          </a:ln>
        </p:spPr>
        <p:txBody>
          <a:bodyPr wrap="none" anchor="ctr"/>
          <a:lstStyle/>
          <a:p>
            <a:pPr algn="ctr"/>
            <a:r>
              <a:rPr lang="en-US" sz="2400" b="1">
                <a:solidFill>
                  <a:schemeClr val="bg1"/>
                </a:solidFill>
              </a:rPr>
              <a:t>After Locust Invasion</a:t>
            </a:r>
          </a:p>
        </p:txBody>
      </p:sp>
      <p:sp>
        <p:nvSpPr>
          <p:cNvPr id="619531" name="Oval 11"/>
          <p:cNvSpPr>
            <a:spLocks noChangeArrowheads="1"/>
          </p:cNvSpPr>
          <p:nvPr/>
        </p:nvSpPr>
        <p:spPr bwMode="auto">
          <a:xfrm>
            <a:off x="1295400" y="4191000"/>
            <a:ext cx="2590800" cy="20574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32" name="Oval 12"/>
          <p:cNvSpPr>
            <a:spLocks noChangeArrowheads="1"/>
          </p:cNvSpPr>
          <p:nvPr/>
        </p:nvSpPr>
        <p:spPr bwMode="auto">
          <a:xfrm>
            <a:off x="5334000" y="4419600"/>
            <a:ext cx="1447800" cy="1752600"/>
          </a:xfrm>
          <a:prstGeom prst="ellipse">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5895" name="Rectangle 2"/>
          <p:cNvSpPr>
            <a:spLocks noGrp="1" noChangeArrowheads="1"/>
          </p:cNvSpPr>
          <p:nvPr>
            <p:ph type="title"/>
          </p:nvPr>
        </p:nvSpPr>
        <p:spPr>
          <a:xfrm>
            <a:off x="838200" y="-76200"/>
            <a:ext cx="7772400" cy="914400"/>
          </a:xfrm>
        </p:spPr>
        <p:txBody>
          <a:bodyPr/>
          <a:lstStyle/>
          <a:p>
            <a:pPr algn="ctr" eaLnBrk="1" hangingPunct="1"/>
            <a:r>
              <a:rPr lang="en-US" sz="2400">
                <a:latin typeface="Arial" charset="0"/>
                <a:ea typeface="ＭＳ Ｐゴシック" charset="0"/>
              </a:rPr>
              <a:t>A Modern Locust Invasion </a:t>
            </a:r>
            <a:br>
              <a:rPr lang="en-US" sz="2400">
                <a:latin typeface="Arial" charset="0"/>
                <a:ea typeface="ＭＳ Ｐゴシック" charset="0"/>
              </a:rPr>
            </a:br>
            <a:r>
              <a:rPr lang="en-US" sz="2400">
                <a:latin typeface="Arial" charset="0"/>
                <a:ea typeface="ＭＳ Ｐゴシック" charset="0"/>
              </a:rPr>
              <a:t>(Centralia, Pennsylvania, USA)</a:t>
            </a:r>
            <a:endParaRPr lang="en-US">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9524"/>
                                        </p:tgtEl>
                                        <p:attrNameLst>
                                          <p:attrName>style.visibility</p:attrName>
                                        </p:attrNameLst>
                                      </p:cBhvr>
                                      <p:to>
                                        <p:strVal val="visible"/>
                                      </p:to>
                                    </p:set>
                                    <p:animEffect transition="in" filter="fade">
                                      <p:cBhvr>
                                        <p:cTn id="7" dur="500"/>
                                        <p:tgtEl>
                                          <p:spTgt spid="619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9526"/>
                                        </p:tgtEl>
                                        <p:attrNameLst>
                                          <p:attrName>style.visibility</p:attrName>
                                        </p:attrNameLst>
                                      </p:cBhvr>
                                      <p:to>
                                        <p:strVal val="visible"/>
                                      </p:to>
                                    </p:set>
                                    <p:animEffect transition="in" filter="fade">
                                      <p:cBhvr>
                                        <p:cTn id="12" dur="500"/>
                                        <p:tgtEl>
                                          <p:spTgt spid="6195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9529"/>
                                        </p:tgtEl>
                                        <p:attrNameLst>
                                          <p:attrName>style.visibility</p:attrName>
                                        </p:attrNameLst>
                                      </p:cBhvr>
                                      <p:to>
                                        <p:strVal val="visible"/>
                                      </p:to>
                                    </p:set>
                                    <p:animEffect transition="in" filter="fade">
                                      <p:cBhvr>
                                        <p:cTn id="17" dur="500"/>
                                        <p:tgtEl>
                                          <p:spTgt spid="6195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19525"/>
                                        </p:tgtEl>
                                        <p:attrNameLst>
                                          <p:attrName>style.visibility</p:attrName>
                                        </p:attrNameLst>
                                      </p:cBhvr>
                                      <p:to>
                                        <p:strVal val="visible"/>
                                      </p:to>
                                    </p:set>
                                    <p:animEffect transition="in" filter="fade">
                                      <p:cBhvr>
                                        <p:cTn id="22" dur="500"/>
                                        <p:tgtEl>
                                          <p:spTgt spid="6195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9531"/>
                                        </p:tgtEl>
                                        <p:attrNameLst>
                                          <p:attrName>style.visibility</p:attrName>
                                        </p:attrNameLst>
                                      </p:cBhvr>
                                      <p:to>
                                        <p:strVal val="visible"/>
                                      </p:to>
                                    </p:set>
                                    <p:animEffect transition="in" filter="fade">
                                      <p:cBhvr>
                                        <p:cTn id="27" dur="500"/>
                                        <p:tgtEl>
                                          <p:spTgt spid="61953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9532"/>
                                        </p:tgtEl>
                                        <p:attrNameLst>
                                          <p:attrName>style.visibility</p:attrName>
                                        </p:attrNameLst>
                                      </p:cBhvr>
                                      <p:to>
                                        <p:strVal val="visible"/>
                                      </p:to>
                                    </p:set>
                                    <p:animEffect transition="in" filter="fade">
                                      <p:cBhvr>
                                        <p:cTn id="32" dur="500"/>
                                        <p:tgtEl>
                                          <p:spTgt spid="619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26" grpId="0" animBg="1" autoUpdateAnimBg="0"/>
      <p:bldP spid="619529" grpId="0" animBg="1" autoUpdateAnimBg="0"/>
      <p:bldP spid="619531" grpId="0" animBg="1"/>
      <p:bldP spid="6195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9" descr="locust">
            <a:hlinkClick r:id="rId2"/>
          </p:cNvPr>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77539" name="Rectangle 3"/>
          <p:cNvSpPr>
            <a:spLocks noGrp="1" noChangeArrowheads="1"/>
          </p:cNvSpPr>
          <p:nvPr>
            <p:ph type="title"/>
          </p:nvPr>
        </p:nvSpPr>
        <p:spPr/>
        <p:txBody>
          <a:bodyPr/>
          <a:lstStyle/>
          <a:p>
            <a:pPr eaLnBrk="1" hangingPunct="1">
              <a:defRPr/>
            </a:pPr>
            <a:r>
              <a:rPr lang="en-US">
                <a:solidFill>
                  <a:schemeClr val="bg1"/>
                </a:solidFill>
                <a:effectLst>
                  <a:outerShdw blurRad="50800" dist="76200" dir="2700000" algn="tl" rotWithShape="0">
                    <a:srgbClr val="000000">
                      <a:alpha val="76000"/>
                    </a:srgbClr>
                  </a:outerShdw>
                </a:effectLst>
                <a:latin typeface="Arial" charset="0"/>
                <a:ea typeface="ＭＳ Ｐゴシック" charset="0"/>
              </a:rPr>
              <a:t>E.	Occasion</a:t>
            </a:r>
            <a:endParaRPr lang="en-US" u="sng">
              <a:solidFill>
                <a:schemeClr val="bg1"/>
              </a:solidFill>
              <a:effectLst>
                <a:outerShdw blurRad="50800" dist="76200" dir="2700000" algn="tl" rotWithShape="0">
                  <a:srgbClr val="000000">
                    <a:alpha val="76000"/>
                  </a:srgbClr>
                </a:outerShdw>
              </a:effectLst>
              <a:latin typeface="Arial" charset="0"/>
              <a:ea typeface="ＭＳ Ｐゴシック" charset="0"/>
            </a:endParaRPr>
          </a:p>
        </p:txBody>
      </p:sp>
      <p:sp>
        <p:nvSpPr>
          <p:cNvPr id="577540" name="Rectangle 4"/>
          <p:cNvSpPr>
            <a:spLocks noGrp="1" noChangeArrowheads="1"/>
          </p:cNvSpPr>
          <p:nvPr>
            <p:ph type="body" sz="half" idx="1"/>
          </p:nvPr>
        </p:nvSpPr>
        <p:spPr>
          <a:xfrm>
            <a:off x="1062038" y="1766888"/>
            <a:ext cx="6786562" cy="3795712"/>
          </a:xfrm>
        </p:spPr>
        <p:txBody>
          <a:bodyPr/>
          <a:lstStyle/>
          <a:p>
            <a:pPr eaLnBrk="1" hangingPunct="1">
              <a:lnSpc>
                <a:spcPct val="80000"/>
              </a:lnSpc>
              <a:defRPr/>
            </a:pPr>
            <a:r>
              <a:rPr lang="en-US" sz="3600">
                <a:solidFill>
                  <a:schemeClr val="bg1"/>
                </a:solidFill>
                <a:effectLst>
                  <a:outerShdw blurRad="50800" dist="76200" dir="2700000" algn="tl" rotWithShape="0">
                    <a:srgbClr val="000000">
                      <a:alpha val="76000"/>
                    </a:srgbClr>
                  </a:outerShdw>
                </a:effectLst>
                <a:ea typeface="+mn-ea"/>
                <a:cs typeface="+mn-cs"/>
              </a:rPr>
              <a:t>A recent locust plague had invaded Judah</a:t>
            </a:r>
          </a:p>
        </p:txBody>
      </p:sp>
      <p:sp>
        <p:nvSpPr>
          <p:cNvPr id="577548" name="Text Box 12"/>
          <p:cNvSpPr txBox="1">
            <a:spLocks noChangeArrowheads="1"/>
          </p:cNvSpPr>
          <p:nvPr/>
        </p:nvSpPr>
        <p:spPr bwMode="auto">
          <a:xfrm>
            <a:off x="8305800" y="76200"/>
            <a:ext cx="692150" cy="457200"/>
          </a:xfrm>
          <a:prstGeom prst="rect">
            <a:avLst/>
          </a:prstGeom>
          <a:noFill/>
          <a:ln w="9525">
            <a:noFill/>
            <a:miter lim="800000"/>
            <a:headEnd/>
            <a:tailEnd/>
          </a:ln>
          <a:effectLst/>
        </p:spPr>
        <p:txBody>
          <a:bodyPr wrap="none">
            <a:spAutoFit/>
          </a:bodyPr>
          <a:lstStyle/>
          <a:p>
            <a:pPr>
              <a:defRPr/>
            </a:pPr>
            <a:r>
              <a:rPr lang="en-US" sz="2400" b="1">
                <a:solidFill>
                  <a:schemeClr val="bg1"/>
                </a:solidFill>
                <a:effectLst>
                  <a:outerShdw blurRad="50800" dist="76200" dir="2700000" algn="tl" rotWithShape="0">
                    <a:srgbClr val="000000">
                      <a:alpha val="76000"/>
                    </a:srgbClr>
                  </a:outerShdw>
                </a:effectLst>
                <a:latin typeface="Arial" pitchFamily="-112" charset="0"/>
                <a:ea typeface="+mn-ea"/>
                <a:cs typeface="+mn-cs"/>
              </a:rPr>
              <a:t>577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the </a:t>
            </a:r>
            <a:r>
              <a:rPr lang="en-US" sz="3600" b="1" dirty="0">
                <a:solidFill>
                  <a:srgbClr val="FFFF00"/>
                </a:solidFill>
                <a:effectLst>
                  <a:glow rad="127000">
                    <a:schemeClr val="tx1"/>
                  </a:glow>
                </a:effectLst>
                <a:latin typeface="Arial" charset="0"/>
                <a:ea typeface="ＭＳ Ｐゴシック" charset="0"/>
                <a:cs typeface="ＭＳ Ｐゴシック" charset="0"/>
              </a:rPr>
              <a:t>cutting</a:t>
            </a:r>
            <a:r>
              <a:rPr lang="en-US" sz="3600" b="1" dirty="0">
                <a:effectLst>
                  <a:glow rad="127000">
                    <a:schemeClr val="tx1"/>
                  </a:glow>
                </a:effectLst>
                <a:latin typeface="Arial" charset="0"/>
                <a:ea typeface="ＭＳ Ｐゴシック" charset="0"/>
                <a:cs typeface="ＭＳ Ｐゴシック" charset="0"/>
              </a:rPr>
              <a:t> locusts finished eating the crops,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a:t>
            </a:r>
            <a:r>
              <a:rPr lang="en-US" sz="3600" b="1" dirty="0">
                <a:solidFill>
                  <a:srgbClr val="FFFF00"/>
                </a:solidFill>
                <a:effectLst>
                  <a:glow rad="127000">
                    <a:schemeClr val="tx1"/>
                  </a:glow>
                </a:effectLst>
                <a:latin typeface="Arial" charset="0"/>
                <a:ea typeface="ＭＳ Ｐゴシック" charset="0"/>
                <a:cs typeface="ＭＳ Ｐゴシック" charset="0"/>
              </a:rPr>
              <a:t>swarming</a:t>
            </a:r>
            <a:r>
              <a:rPr lang="en-US" sz="3600" b="1" dirty="0">
                <a:effectLst>
                  <a:glow rad="127000">
                    <a:schemeClr val="tx1"/>
                  </a:glow>
                </a:effectLst>
                <a:latin typeface="Arial" charset="0"/>
                <a:ea typeface="ＭＳ Ｐゴシック" charset="0"/>
                <a:cs typeface="ＭＳ Ｐゴシック" charset="0"/>
              </a:rPr>
              <a:t> locusts took what was left!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After them came the </a:t>
            </a:r>
            <a:r>
              <a:rPr lang="en-US" sz="3600" b="1" dirty="0">
                <a:solidFill>
                  <a:srgbClr val="FFFF00"/>
                </a:solidFill>
                <a:effectLst>
                  <a:glow rad="127000">
                    <a:schemeClr val="tx1"/>
                  </a:glow>
                </a:effectLst>
                <a:latin typeface="Arial" charset="0"/>
                <a:ea typeface="ＭＳ Ｐゴシック" charset="0"/>
                <a:cs typeface="ＭＳ Ｐゴシック" charset="0"/>
              </a:rPr>
              <a:t>hopping</a:t>
            </a:r>
            <a:r>
              <a:rPr lang="en-US" sz="3600" b="1" dirty="0">
                <a:effectLst>
                  <a:glow rad="127000">
                    <a:schemeClr val="tx1"/>
                  </a:glow>
                </a:effectLst>
                <a:latin typeface="Arial" charset="0"/>
                <a:ea typeface="ＭＳ Ｐゴシック" charset="0"/>
                <a:cs typeface="ＭＳ Ｐゴシック" charset="0"/>
              </a:rPr>
              <a:t> locusts,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then the </a:t>
            </a:r>
            <a:r>
              <a:rPr lang="en-US" sz="3600" b="1" dirty="0">
                <a:solidFill>
                  <a:srgbClr val="FFFF00"/>
                </a:solidFill>
                <a:effectLst>
                  <a:glow rad="127000">
                    <a:schemeClr val="tx1"/>
                  </a:glow>
                </a:effectLst>
                <a:latin typeface="Arial" charset="0"/>
                <a:ea typeface="ＭＳ Ｐゴシック" charset="0"/>
                <a:cs typeface="ＭＳ Ｐゴシック" charset="0"/>
              </a:rPr>
              <a:t>stripping</a:t>
            </a:r>
            <a:r>
              <a:rPr lang="en-US" sz="3600" b="1" dirty="0">
                <a:effectLst>
                  <a:glow rad="127000">
                    <a:schemeClr val="tx1"/>
                  </a:glow>
                </a:effectLst>
                <a:latin typeface="Arial" charset="0"/>
                <a:ea typeface="ＭＳ Ｐゴシック" charset="0"/>
                <a:cs typeface="ＭＳ Ｐゴシック" charset="0"/>
              </a:rPr>
              <a:t> locusts, too!</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(Joel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783797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Wake up, you drunkards, and weep!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Wail, all you wine-drinkers!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All the grapes are ruined,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and all your sweet wine is gone</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a:t>
            </a:r>
            <a:br>
              <a:rPr lang="en-US" sz="3200" b="1" dirty="0">
                <a:solidFill>
                  <a:schemeClr val="tx1"/>
                </a:solidFill>
                <a:latin typeface="Arial" charset="0"/>
                <a:ea typeface="ＭＳ Ｐゴシック" charset="0"/>
                <a:cs typeface="ＭＳ Ｐゴシック" charset="0"/>
              </a:rPr>
            </a:br>
            <a:r>
              <a:rPr lang="en-US" sz="3200" b="1" dirty="0">
                <a:solidFill>
                  <a:schemeClr val="tx1"/>
                </a:solidFill>
                <a:latin typeface="Arial" charset="0"/>
                <a:ea typeface="ＭＳ Ｐゴシック" charset="0"/>
                <a:cs typeface="ＭＳ Ｐゴシック" charset="0"/>
              </a:rPr>
              <a:t>(Joel 1:5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90338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 vast army of locusts has invaded my land,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terrible army too numerous to count.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teeth are like lions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teeth,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its fangs like those of a lioness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4266770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It has destroyed my grapevines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ruined my fig trees,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stripping their bark and destroying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leaving the branches white and bare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046976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1" y="166"/>
            <a:ext cx="9143779" cy="6857834"/>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25952" y="2132856"/>
            <a:ext cx="4762072" cy="4725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is near, </a:t>
            </a:r>
          </a:p>
          <a:p>
            <a:pPr>
              <a:defRPr/>
            </a:pPr>
            <a:r>
              <a:rPr lang="en-US" sz="3600" b="1" dirty="0">
                <a:effectLst>
                  <a:glow rad="127000">
                    <a:schemeClr val="tx1"/>
                  </a:glow>
                </a:effectLst>
                <a:latin typeface="Arial" charset="0"/>
                <a:ea typeface="ＭＳ Ｐゴシック" charset="0"/>
                <a:cs typeface="ＭＳ Ｐゴシック" charset="0"/>
              </a:rPr>
              <a:t>the day when destruction comes from the Almighty. </a:t>
            </a:r>
          </a:p>
          <a:p>
            <a:pPr>
              <a:defRPr/>
            </a:pPr>
            <a:r>
              <a:rPr lang="en-US" sz="3600" b="1" dirty="0">
                <a:effectLst>
                  <a:glow rad="127000">
                    <a:schemeClr val="tx1"/>
                  </a:glow>
                </a:effectLst>
                <a:latin typeface="Arial" charset="0"/>
                <a:ea typeface="ＭＳ Ｐゴシック" charset="0"/>
                <a:cs typeface="ＭＳ Ｐゴシック" charset="0"/>
              </a:rPr>
              <a:t>How terrible that day will be!"</a:t>
            </a:r>
          </a:p>
        </p:txBody>
      </p:sp>
    </p:spTree>
    <p:extLst>
      <p:ext uri="{BB962C8B-B14F-4D97-AF65-F5344CB8AC3E}">
        <p14:creationId xmlns:p14="http://schemas.microsoft.com/office/powerpoint/2010/main" val="41378964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en-US" sz="4000" b="1" dirty="0">
                <a:solidFill>
                  <a:srgbClr val="FFFFFF"/>
                </a:solidFill>
                <a:effectLst/>
                <a:latin typeface="Arial" charset="0"/>
                <a:ea typeface="ＭＳ Ｐゴシック" charset="0"/>
                <a:cs typeface="ＭＳ Ｐゴシック" charset="0"/>
              </a:rPr>
              <a:t>NATIONAL DISASTERS IN JOEL 1</a:t>
            </a: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Two serious plagues razed Judah:</a:t>
            </a: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Locusts</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latin typeface="Arial" charset="0"/>
                <a:ea typeface="ＭＳ Ｐゴシック" charset="0"/>
                <a:cs typeface="ＭＳ Ｐゴシック" charset="0"/>
              </a:rPr>
              <a:t>Drought</a:t>
            </a:r>
            <a:br>
              <a:rPr lang="en-US" sz="2400" b="1" dirty="0">
                <a:effectLst/>
                <a:latin typeface="Arial" charset="0"/>
                <a:ea typeface="ＭＳ Ｐゴシック" charset="0"/>
                <a:cs typeface="ＭＳ Ｐゴシック" charset="0"/>
              </a:rPr>
            </a:br>
            <a:r>
              <a:rPr lang="en-US" sz="2400" b="1" dirty="0">
                <a:effectLst/>
                <a:latin typeface="Arial" charset="0"/>
                <a:ea typeface="ＭＳ Ｐゴシック" charset="0"/>
                <a:cs typeface="ＭＳ Ｐゴシック" charset="0"/>
              </a:rPr>
              <a:t>(Joel 1:20)</a:t>
            </a:r>
          </a:p>
        </p:txBody>
      </p:sp>
    </p:spTree>
    <p:extLst>
      <p:ext uri="{BB962C8B-B14F-4D97-AF65-F5344CB8AC3E}">
        <p14:creationId xmlns:p14="http://schemas.microsoft.com/office/powerpoint/2010/main" val="4111860734"/>
      </p:ext>
    </p:extLst>
  </p:cSld>
  <p:clrMapOvr>
    <a:overrideClrMapping bg1="lt1" tx1="dk1" bg2="lt2" tx2="dk2" accent1="accent1" accent2="accent2" accent3="accent3" accent4="accent4" accent5="accent5" accent6="accent6" hlink="hlink" folHlink="folHlink"/>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630786" name="Rectangle 2"/>
          <p:cNvSpPr>
            <a:spLocks noGrp="1" noChangeArrowheads="1"/>
          </p:cNvSpPr>
          <p:nvPr>
            <p:ph type="title"/>
          </p:nvPr>
        </p:nvSpPr>
        <p:spPr>
          <a:xfrm>
            <a:off x="6096000" y="2286000"/>
            <a:ext cx="2819400" cy="2057400"/>
          </a:xfrm>
          <a:solidFill>
            <a:srgbClr val="A50021"/>
          </a:solidFill>
          <a:effectLst>
            <a:outerShdw blurRad="63500" dist="38099" dir="2700000" algn="ctr" rotWithShape="0">
              <a:schemeClr val="tx1">
                <a:alpha val="74998"/>
              </a:schemeClr>
            </a:outerShdw>
          </a:effectLst>
        </p:spPr>
        <p:txBody>
          <a:bodyPr/>
          <a:lstStyle/>
          <a:p>
            <a:pPr algn="r" eaLnBrk="1" hangingPunct="1">
              <a:defRPr/>
            </a:pPr>
            <a:r>
              <a:rPr lang="en-US">
                <a:solidFill>
                  <a:schemeClr val="bg1"/>
                </a:solidFill>
                <a:effectLst>
                  <a:outerShdw blurRad="38100" dist="38100" dir="2700000" algn="tl">
                    <a:srgbClr val="000000"/>
                  </a:outerShdw>
                </a:effectLst>
                <a:latin typeface="Arial" charset="0"/>
                <a:ea typeface="ＭＳ Ｐゴシック" charset="0"/>
              </a:rPr>
              <a:t>Mature adults copulating</a:t>
            </a:r>
            <a:endParaRPr lang="en-US">
              <a:solidFill>
                <a:schemeClr val="bg1"/>
              </a:solidFill>
              <a:latin typeface="Arial"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promise to dwell in Jerusalem forever (3:17-21) and send his Spirit (2:18-32) is rooted in his covenant to protect Jerusalem as his chosen city (1 Kings 8:23-61; cf. Rev. 21:3).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856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5" descr="locust1">
            <a:hlinkClick r:id="rId2"/>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27714" name="Rectangle 2"/>
          <p:cNvSpPr>
            <a:spLocks noGrp="1" noChangeArrowheads="1"/>
          </p:cNvSpPr>
          <p:nvPr>
            <p:ph type="title"/>
          </p:nvPr>
        </p:nvSpPr>
        <p:spPr>
          <a:xfrm>
            <a:off x="-36513" y="228600"/>
            <a:ext cx="9236076" cy="838200"/>
          </a:xfrm>
          <a:effectLst/>
        </p:spPr>
        <p:txBody>
          <a:bodyPr/>
          <a:lstStyle/>
          <a:p>
            <a:pPr algn="ctr" eaLnBrk="1" hangingPunct="1">
              <a:defRPr/>
            </a:pPr>
            <a:r>
              <a:rPr lang="en-US" sz="3600" dirty="0">
                <a:solidFill>
                  <a:srgbClr val="FFFFFF"/>
                </a:solidFill>
                <a:effectLst>
                  <a:glow rad="228600">
                    <a:schemeClr val="accent4">
                      <a:satMod val="175000"/>
                      <a:alpha val="72072"/>
                    </a:schemeClr>
                  </a:glow>
                </a:effectLst>
                <a:ea typeface="+mj-ea"/>
                <a:cs typeface="+mj-cs"/>
              </a:rPr>
              <a:t>Locust Grave Yard, Salt Lake, Utah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5" descr="locust-black">
            <a:hlinkClick r:id="rId2"/>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b="14706"/>
          <a:stretch/>
        </p:blipFill>
        <p:spPr>
          <a:xfrm>
            <a:off x="1752600" y="0"/>
            <a:ext cx="7086600" cy="5765483"/>
          </a:xfrm>
        </p:spPr>
      </p:pic>
      <p:sp>
        <p:nvSpPr>
          <p:cNvPr id="171011" name="Rectangle 2"/>
          <p:cNvSpPr>
            <a:spLocks noGrp="1" noChangeArrowheads="1"/>
          </p:cNvSpPr>
          <p:nvPr>
            <p:ph type="title" idx="4294967295"/>
          </p:nvPr>
        </p:nvSpPr>
        <p:spPr>
          <a:xfrm>
            <a:off x="1371600" y="381000"/>
            <a:ext cx="7772400" cy="1143000"/>
          </a:xfrm>
        </p:spPr>
        <p:txBody>
          <a:bodyPr/>
          <a:lstStyle/>
          <a:p>
            <a:pPr eaLnBrk="1" hangingPunct="1"/>
            <a:r>
              <a:rPr lang="en-US" sz="4800">
                <a:solidFill>
                  <a:schemeClr val="bg1"/>
                </a:solidFill>
                <a:latin typeface="Arial" charset="0"/>
                <a:ea typeface="ＭＳ Ｐゴシック" charset="0"/>
                <a:cs typeface="ＭＳ Ｐゴシック" charset="0"/>
              </a:rPr>
              <a:t>Key Word</a:t>
            </a:r>
          </a:p>
        </p:txBody>
      </p:sp>
      <p:sp>
        <p:nvSpPr>
          <p:cNvPr id="171012" name="Text Box 7"/>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577</a:t>
            </a:r>
          </a:p>
        </p:txBody>
      </p:sp>
      <p:sp>
        <p:nvSpPr>
          <p:cNvPr id="2" name="Rectangle 1"/>
          <p:cNvSpPr/>
          <p:nvPr/>
        </p:nvSpPr>
        <p:spPr bwMode="auto">
          <a:xfrm>
            <a:off x="3203848" y="5013176"/>
            <a:ext cx="1008112" cy="1008112"/>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sp>
        <p:nvSpPr>
          <p:cNvPr id="171016" name="TextBox 4"/>
          <p:cNvSpPr txBox="1">
            <a:spLocks noChangeArrowheads="1"/>
          </p:cNvSpPr>
          <p:nvPr/>
        </p:nvSpPr>
        <p:spPr bwMode="auto">
          <a:xfrm>
            <a:off x="683568" y="4293096"/>
            <a:ext cx="8460432" cy="264687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600" i="1">
                <a:solidFill>
                  <a:srgbClr val="81F828"/>
                </a:solidFill>
                <a:latin typeface="Baoli SC Regular" charset="0"/>
                <a:cs typeface="Baoli SC Regular" charset="0"/>
              </a:rPr>
              <a:t>Locust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So what does the Torah say about locusts?</a:t>
            </a:r>
          </a:p>
        </p:txBody>
      </p:sp>
    </p:spTree>
    <p:extLst>
      <p:ext uri="{BB962C8B-B14F-4D97-AF65-F5344CB8AC3E}">
        <p14:creationId xmlns:p14="http://schemas.microsoft.com/office/powerpoint/2010/main" val="237192144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34" name="Title 1"/>
          <p:cNvSpPr>
            <a:spLocks noGrp="1"/>
          </p:cNvSpPr>
          <p:nvPr>
            <p:ph type="title"/>
          </p:nvPr>
        </p:nvSpPr>
        <p:spPr>
          <a:xfrm>
            <a:off x="2124075" y="115888"/>
            <a:ext cx="7056438" cy="792162"/>
          </a:xfrm>
        </p:spPr>
        <p:txBody>
          <a:bodyPr/>
          <a:lstStyle/>
          <a:p>
            <a:pPr algn="l"/>
            <a:r>
              <a:rPr lang="en-US" sz="3600" b="1">
                <a:solidFill>
                  <a:srgbClr val="000090"/>
                </a:solidFill>
                <a:latin typeface="Arial" charset="0"/>
                <a:ea typeface="ＭＳ Ｐゴシック" charset="0"/>
              </a:rPr>
              <a:t>Blessings </a:t>
            </a:r>
            <a:r>
              <a:rPr lang="en-US" sz="3600" b="1">
                <a:solidFill>
                  <a:schemeClr val="bg1"/>
                </a:solidFill>
                <a:latin typeface="Arial" charset="0"/>
                <a:ea typeface="ＭＳ Ｐゴシック" charset="0"/>
              </a:rPr>
              <a:t>&amp; </a:t>
            </a:r>
            <a:r>
              <a:rPr lang="en-US" sz="3600" b="1">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towns and your fields </a:t>
            </a:r>
            <a:br>
              <a:rPr lang="en-US" sz="2000" b="1">
                <a:solidFill>
                  <a:srgbClr val="000090"/>
                </a:solidFill>
                <a:cs typeface="Arial" charset="0"/>
              </a:rPr>
            </a:br>
            <a:r>
              <a:rPr lang="en-US" sz="2000" b="1">
                <a:solidFill>
                  <a:srgbClr val="000090"/>
                </a:solidFill>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children and your crops </a:t>
            </a:r>
            <a:br>
              <a:rPr lang="en-US" sz="2000" b="1">
                <a:solidFill>
                  <a:srgbClr val="000090"/>
                </a:solidFill>
                <a:cs typeface="Arial" charset="0"/>
              </a:rPr>
            </a:br>
            <a:r>
              <a:rPr lang="en-US" sz="2000" b="1">
                <a:solidFill>
                  <a:srgbClr val="000090"/>
                </a:solidFill>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000090"/>
                </a:solidFill>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towns and your fields </a:t>
            </a:r>
            <a:br>
              <a:rPr lang="en-US" sz="2000" b="1">
                <a:solidFill>
                  <a:srgbClr val="FFFFFF"/>
                </a:solidFill>
                <a:cs typeface="Arial" charset="0"/>
              </a:rPr>
            </a:br>
            <a:r>
              <a:rPr lang="en-US" sz="2000" b="1">
                <a:solidFill>
                  <a:srgbClr val="FFFFFF"/>
                </a:solidFill>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children and your crops </a:t>
            </a:r>
            <a:br>
              <a:rPr lang="en-US" sz="2000" b="1">
                <a:solidFill>
                  <a:srgbClr val="FFFFFF"/>
                </a:solidFill>
                <a:cs typeface="Arial" charset="0"/>
              </a:rPr>
            </a:br>
            <a:r>
              <a:rPr lang="en-US" sz="2000" b="1">
                <a:solidFill>
                  <a:srgbClr val="FFFFFF"/>
                </a:solidFill>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They will lend to money to you, but you will not lend to them </a:t>
            </a:r>
            <a:br>
              <a:rPr lang="en-US" sz="2000" b="1">
                <a:solidFill>
                  <a:srgbClr val="FFFFFF"/>
                </a:solidFill>
                <a:cs typeface="Arial" charset="0"/>
              </a:rPr>
            </a:br>
            <a:r>
              <a:rPr lang="en-US" sz="2000" b="1">
                <a:solidFill>
                  <a:srgbClr val="FFFFFF"/>
                </a:solidFill>
                <a:cs typeface="Arial" charset="0"/>
              </a:rPr>
              <a:t>(44)</a:t>
            </a:r>
          </a:p>
        </p:txBody>
      </p:sp>
      <p:sp>
        <p:nvSpPr>
          <p:cNvPr id="172047"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endParaRPr lang="en-US" sz="2400">
              <a:solidFill>
                <a:srgbClr val="000000"/>
              </a:solidFill>
              <a:latin typeface="Times New Roman" charset="0"/>
            </a:endParaRPr>
          </a:p>
        </p:txBody>
      </p:sp>
      <p:sp>
        <p:nvSpPr>
          <p:cNvPr id="172048"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
        <p:nvSpPr>
          <p:cNvPr id="172049" name="Title 1"/>
          <p:cNvSpPr txBox="1">
            <a:spLocks/>
          </p:cNvSpPr>
          <p:nvPr/>
        </p:nvSpPr>
        <p:spPr bwMode="auto">
          <a:xfrm>
            <a:off x="34925" y="115888"/>
            <a:ext cx="309721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a:solidFill>
                  <a:srgbClr val="000090"/>
                </a:solidFill>
                <a:cs typeface="Arial" charset="0"/>
              </a:rPr>
              <a:t>Deut. 28</a:t>
            </a:r>
            <a:endParaRPr lang="en-US" sz="3600" b="1">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spcBef>
                <a:spcPct val="50000"/>
              </a:spcBef>
            </a:pPr>
            <a:endParaRPr lang="en-US" sz="2800">
              <a:solidFill>
                <a:srgbClr val="000000"/>
              </a:solidFill>
              <a:latin typeface="Times New Roman" charset="0"/>
            </a:endParaRPr>
          </a:p>
        </p:txBody>
      </p:sp>
      <p:sp>
        <p:nvSpPr>
          <p:cNvPr id="173058"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173059"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p>
        </p:txBody>
      </p:sp>
      <p:pic>
        <p:nvPicPr>
          <p:cNvPr id="173060"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p>
            <a:pPr algn="ctr" eaLnBrk="1" hangingPunct="1">
              <a:spcBef>
                <a:spcPct val="50000"/>
              </a:spcBef>
            </a:pPr>
            <a:endParaRPr lang="en-US" sz="280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a:solidFill>
              <a:srgbClr val="FFFFFF"/>
            </a:solidFill>
            <a:miter lim="800000"/>
            <a:headEnd/>
            <a:tailEnd/>
          </a:ln>
        </p:spPr>
        <p:txBody>
          <a:bodyPr wrap="none" anchor="ctr">
            <a:spAutoFit/>
          </a:bodyPr>
          <a:lstStyle/>
          <a:p>
            <a:pPr algn="ctr" eaLnBrk="1" hangingPunct="1">
              <a:spcBef>
                <a:spcPct val="50000"/>
              </a:spcBef>
            </a:pPr>
            <a:r>
              <a:rPr lang="en-US" sz="7200">
                <a:solidFill>
                  <a:srgbClr val="FFFFFF"/>
                </a:solidFill>
              </a:rPr>
              <a:t>Exile</a:t>
            </a:r>
            <a:endParaRPr lang="en-US" sz="2800">
              <a:solidFill>
                <a:srgbClr val="000000"/>
              </a:solidFill>
            </a:endParaRPr>
          </a:p>
        </p:txBody>
      </p:sp>
      <p:sp>
        <p:nvSpPr>
          <p:cNvPr id="97296" name="AutoShape 16"/>
          <p:cNvSpPr>
            <a:spLocks noChangeArrowheads="1"/>
          </p:cNvSpPr>
          <p:nvPr/>
        </p:nvSpPr>
        <p:spPr bwMode="auto">
          <a:xfrm>
            <a:off x="103188" y="3963988"/>
            <a:ext cx="3100387" cy="1225550"/>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spcBef>
                <a:spcPct val="50000"/>
              </a:spcBef>
            </a:pPr>
            <a:r>
              <a:rPr lang="en-US" sz="5400" b="1">
                <a:solidFill>
                  <a:srgbClr val="000000"/>
                </a:solidFill>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spcBef>
                <a:spcPct val="50000"/>
              </a:spcBef>
            </a:pPr>
            <a:endParaRPr lang="en-US" sz="2800">
              <a:solidFill>
                <a:srgbClr val="000000"/>
              </a:solidFill>
              <a:latin typeface="Times New Roman" charset="0"/>
            </a:endParaRPr>
          </a:p>
        </p:txBody>
      </p:sp>
      <p:sp>
        <p:nvSpPr>
          <p:cNvPr id="173066" name="Text Box 4"/>
          <p:cNvSpPr txBox="1">
            <a:spLocks noChangeArrowheads="1"/>
          </p:cNvSpPr>
          <p:nvPr/>
        </p:nvSpPr>
        <p:spPr bwMode="auto">
          <a:xfrm>
            <a:off x="8266113" y="-26988"/>
            <a:ext cx="914400" cy="122396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FFFF"/>
                </a:solidFill>
              </a:rPr>
              <a:t>577</a:t>
            </a:r>
            <a:br>
              <a:rPr lang="en-US" b="1">
                <a:solidFill>
                  <a:srgbClr val="FFFFFF"/>
                </a:solidFill>
              </a:rPr>
            </a:br>
            <a:r>
              <a:rPr lang="en-US" b="1">
                <a:solidFill>
                  <a:srgbClr val="FFFFFF"/>
                </a:solidFill>
              </a:rPr>
              <a:t>154</a:t>
            </a:r>
            <a:br>
              <a:rPr lang="en-US" b="1">
                <a:solidFill>
                  <a:srgbClr val="FFFFFF"/>
                </a:solidFill>
              </a:rPr>
            </a:br>
            <a:r>
              <a:rPr lang="en-US" b="1">
                <a:solidFill>
                  <a:srgbClr val="FFFFFF"/>
                </a:solidFill>
              </a:rPr>
              <a:t>220</a:t>
            </a:r>
            <a:endParaRPr lang="en-US">
              <a:solidFill>
                <a:srgbClr val="FFFFFF"/>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2" descr="Qumran0001"/>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907" name="Rectangle 3"/>
          <p:cNvSpPr>
            <a:spLocks noGrp="1" noChangeArrowheads="1"/>
          </p:cNvSpPr>
          <p:nvPr>
            <p:ph type="title"/>
          </p:nvPr>
        </p:nvSpPr>
        <p:spPr>
          <a:xfrm>
            <a:off x="228600" y="277813"/>
            <a:ext cx="8686800" cy="1143000"/>
          </a:xfrm>
          <a:effectLst>
            <a:outerShdw blurRad="63500" dist="38099" dir="2700000" algn="ctr" rotWithShape="0">
              <a:srgbClr val="000000">
                <a:alpha val="74998"/>
              </a:srgbClr>
            </a:outerShdw>
          </a:effectLst>
        </p:spPr>
        <p:txBody>
          <a:bodyPr/>
          <a:lstStyle/>
          <a:p>
            <a:pPr eaLnBrk="1" hangingPunct="1">
              <a:defRPr/>
            </a:pPr>
            <a:r>
              <a:rPr lang="en-US">
                <a:latin typeface="Arial" charset="0"/>
                <a:ea typeface="ＭＳ Ｐゴシック" charset="0"/>
                <a:cs typeface="ＭＳ Ｐゴシック" charset="0"/>
              </a:rPr>
              <a:t>What Did a Locust Plague Mean?</a:t>
            </a:r>
          </a:p>
        </p:txBody>
      </p:sp>
      <p:sp>
        <p:nvSpPr>
          <p:cNvPr id="635908" name="Rectangle 4"/>
          <p:cNvSpPr>
            <a:spLocks noGrp="1" noChangeArrowheads="1"/>
          </p:cNvSpPr>
          <p:nvPr>
            <p:ph type="body" idx="1"/>
          </p:nvPr>
        </p:nvSpPr>
        <p:spPr>
          <a:xfrm>
            <a:off x="457200" y="1844675"/>
            <a:ext cx="8153400" cy="3124200"/>
          </a:xfrm>
          <a:effectLst>
            <a:outerShdw blurRad="63500" dist="53882" dir="2700000" algn="ctr" rotWithShape="0">
              <a:srgbClr val="000000">
                <a:alpha val="74998"/>
              </a:srgbClr>
            </a:outerShdw>
          </a:effectLst>
        </p:spPr>
        <p:txBody>
          <a:bodyPr/>
          <a:lstStyle/>
          <a:p>
            <a:pPr eaLnBrk="1" hangingPunct="1">
              <a:lnSpc>
                <a:spcPct val="90000"/>
              </a:lnSpc>
              <a:defRPr/>
            </a:pPr>
            <a:r>
              <a:rPr lang="en-US" sz="4400" b="1" dirty="0">
                <a:solidFill>
                  <a:schemeClr val="tx2"/>
                </a:solidFill>
                <a:latin typeface="Arial" charset="0"/>
                <a:ea typeface="ＭＳ Ｐゴシック" charset="0"/>
                <a:cs typeface="ＭＳ Ｐゴシック" charset="0"/>
              </a:rPr>
              <a:t>NLT Deuteronomy 28:38 </a:t>
            </a:r>
            <a:r>
              <a:rPr lang="ru-RU" sz="4400" b="1" dirty="0">
                <a:solidFill>
                  <a:schemeClr val="tx2"/>
                </a:solidFill>
                <a:latin typeface="Arial" charset="0"/>
                <a:ea typeface="ＭＳ Ｐゴシック" charset="0"/>
                <a:cs typeface="ＭＳ Ｐゴシック" charset="0"/>
              </a:rPr>
              <a:t>"</a:t>
            </a:r>
            <a:r>
              <a:rPr lang="en-US" sz="4400" b="1" dirty="0">
                <a:solidFill>
                  <a:schemeClr val="tx2"/>
                </a:solidFill>
                <a:latin typeface="Arial" charset="0"/>
                <a:ea typeface="ＭＳ Ｐゴシック" charset="0"/>
                <a:cs typeface="ＭＳ Ｐゴシック" charset="0"/>
              </a:rPr>
              <a:t>You will plant much but harvest little, for </a:t>
            </a:r>
            <a:r>
              <a:rPr lang="en-US" sz="4400" b="1" dirty="0">
                <a:solidFill>
                  <a:srgbClr val="FFFF00"/>
                </a:solidFill>
                <a:latin typeface="Arial" charset="0"/>
                <a:ea typeface="ＭＳ Ｐゴシック" charset="0"/>
                <a:cs typeface="ＭＳ Ｐゴシック" charset="0"/>
              </a:rPr>
              <a:t>locusts will eat your crops</a:t>
            </a:r>
            <a:r>
              <a:rPr lang="en-US" sz="4400" b="1" dirty="0">
                <a:solidFill>
                  <a:schemeClr val="tx2"/>
                </a:solidFill>
                <a:latin typeface="Arial" charset="0"/>
                <a:ea typeface="ＭＳ Ｐゴシック" charset="0"/>
                <a:cs typeface="ＭＳ Ｐゴシック" charset="0"/>
              </a:rPr>
              <a:t>.</a:t>
            </a:r>
            <a:r>
              <a:rPr lang="ru-RU" altLang="ja-JP" sz="4400" b="1" dirty="0">
                <a:solidFill>
                  <a:schemeClr val="tx2"/>
                </a:solidFill>
                <a:latin typeface="Arial" charset="0"/>
                <a:ea typeface="ＭＳ Ｐゴシック" charset="0"/>
                <a:cs typeface="ＭＳ Ｐゴシック" charset="0"/>
              </a:rPr>
              <a:t>"</a:t>
            </a:r>
            <a:endParaRPr lang="en-US" sz="4400" b="1" dirty="0">
              <a:solidFill>
                <a:schemeClr val="tx2"/>
              </a:solidFill>
              <a:latin typeface="Arial" charset="0"/>
              <a:ea typeface="ＭＳ Ｐゴシック" charset="0"/>
              <a:cs typeface="ＭＳ Ｐゴシック" charset="0"/>
            </a:endParaRPr>
          </a:p>
        </p:txBody>
      </p:sp>
      <p:sp>
        <p:nvSpPr>
          <p:cNvPr id="175108" name="Text Box 5"/>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75109"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908">
                                            <p:txEl>
                                              <p:pRg st="0" end="0"/>
                                            </p:txEl>
                                          </p:spTgt>
                                        </p:tgtEl>
                                        <p:attrNameLst>
                                          <p:attrName>style.visibility</p:attrName>
                                        </p:attrNameLst>
                                      </p:cBhvr>
                                      <p:to>
                                        <p:strVal val="visible"/>
                                      </p:to>
                                    </p:set>
                                    <p:animEffect transition="in" filter="fade">
                                      <p:cBhvr>
                                        <p:cTn id="7" dur="500"/>
                                        <p:tgtEl>
                                          <p:spTgt spid="635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Joel 2</a:t>
            </a:r>
          </a:p>
        </p:txBody>
      </p:sp>
    </p:spTree>
    <p:extLst>
      <p:ext uri="{BB962C8B-B14F-4D97-AF65-F5344CB8AC3E}">
        <p14:creationId xmlns:p14="http://schemas.microsoft.com/office/powerpoint/2010/main" val="3213729628"/>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Sound the alarm in Jerusalem!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Raise the battle cry on my holy mountain!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Let everyone tremble in fear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because the day of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is upon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(Joel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299825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 </a:t>
            </a:r>
            <a:r>
              <a:rPr lang="en-SG" sz="2800" b="1">
                <a:effectLst>
                  <a:glow rad="127000">
                    <a:schemeClr val="tx1"/>
                  </a:glow>
                </a:effectLst>
                <a:latin typeface="Arial" charset="0"/>
                <a:ea typeface="ＭＳ Ｐゴシック" charset="0"/>
                <a:cs typeface="ＭＳ Ｐゴシック" charset="0"/>
              </a:rPr>
              <a:t>day of the L</a:t>
            </a:r>
            <a:r>
              <a:rPr lang="en-SG" sz="2400" b="1">
                <a:effectLst>
                  <a:glow rad="127000">
                    <a:schemeClr val="tx1"/>
                  </a:glow>
                </a:effectLst>
                <a:latin typeface="Arial" charset="0"/>
                <a:ea typeface="ＭＳ Ｐゴシック" charset="0"/>
                <a:cs typeface="ＭＳ Ｐゴシック" charset="0"/>
              </a:rPr>
              <a:t>ORD]</a:t>
            </a:r>
            <a:r>
              <a:rPr lang="is-IS" sz="24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is 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darkness and gloom,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thick clouds and deep blackness.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Suddenly, like dawn spreading across the mountains,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great and mighty army appears.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Nothing like it has been seen before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or will ever be seen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400776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Fire burns in front of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flames follow after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Ahead of them the land lies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 beautiful as the Garden of Eden.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Behind them is nothing but desolation;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one thing escapes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963622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Salvation from God's judgments (1:1-2:17) will come only on a repentant Israel who calls on the name of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(2:32; cf. 2:12-14).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40799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They look like horses;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they charge forward like war horses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831637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895896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61F8-2A61-3FFE-1C0D-0372E96A8B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912291-D902-54EF-109C-66208C8707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29200" y="450304"/>
            <a:ext cx="4114800" cy="5715000"/>
          </a:xfrm>
          <a:prstGeom prst="rect">
            <a:avLst/>
          </a:prstGeom>
        </p:spPr>
      </p:pic>
      <p:sp>
        <p:nvSpPr>
          <p:cNvPr id="900098" name="Rectangle 2">
            <a:extLst>
              <a:ext uri="{FF2B5EF4-FFF2-40B4-BE49-F238E27FC236}">
                <a16:creationId xmlns:a16="http://schemas.microsoft.com/office/drawing/2014/main" id="{D752F327-17BD-7E63-0278-C629350D617A}"/>
              </a:ext>
            </a:extLst>
          </p:cNvPr>
          <p:cNvSpPr>
            <a:spLocks noGrp="1" noChangeArrowheads="1"/>
          </p:cNvSpPr>
          <p:nvPr>
            <p:ph type="ctrTitle"/>
          </p:nvPr>
        </p:nvSpPr>
        <p:spPr>
          <a:xfrm>
            <a:off x="0" y="29469"/>
            <a:ext cx="4932040" cy="6711899"/>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2:5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5313962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E391F-0218-755C-BAF2-FDDE894CC99A}"/>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8EA75255-C48B-707D-EFCB-F99E60F56D68}"/>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17AD738C-149F-BD63-CCF0-2730DD3C87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23" y="404664"/>
            <a:ext cx="9202623" cy="6165304"/>
          </a:xfrm>
          <a:prstGeom prst="rect">
            <a:avLst/>
          </a:prstGeom>
        </p:spPr>
      </p:pic>
    </p:spTree>
    <p:extLst>
      <p:ext uri="{BB962C8B-B14F-4D97-AF65-F5344CB8AC3E}">
        <p14:creationId xmlns:p14="http://schemas.microsoft.com/office/powerpoint/2010/main" val="157957733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6C0A-3D84-AB4D-5C23-BFAAF2A2E7EC}"/>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30CB8D0D-8E80-D318-D302-666800DAE03B}"/>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4" name="Picture 3">
            <a:extLst>
              <a:ext uri="{FF2B5EF4-FFF2-40B4-BE49-F238E27FC236}">
                <a16:creationId xmlns:a16="http://schemas.microsoft.com/office/drawing/2014/main" id="{E2DF812D-0017-B645-D745-D80D3BD07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12" y="404664"/>
            <a:ext cx="9193331" cy="5745832"/>
          </a:xfrm>
          <a:prstGeom prst="rect">
            <a:avLst/>
          </a:prstGeom>
        </p:spPr>
      </p:pic>
    </p:spTree>
    <p:extLst>
      <p:ext uri="{BB962C8B-B14F-4D97-AF65-F5344CB8AC3E}">
        <p14:creationId xmlns:p14="http://schemas.microsoft.com/office/powerpoint/2010/main" val="28810277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FF92-8CBB-7DD5-CDCC-39B60BB12603}"/>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31482654-A945-E4F8-9747-AC5BA11240EB}"/>
              </a:ext>
            </a:extLst>
          </p:cNvPr>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Look at them as they leap along the mountaintops. Listen to the noise they make—like the rumbling of chariots, like the roar of fire sweeping across a field of stubble, or like a mighty army moving into battle</a:t>
            </a:r>
            <a:r>
              <a:rPr lang="ru-RU" sz="3200" b="1" dirty="0">
                <a:solidFill>
                  <a:schemeClr val="tx1"/>
                </a:solidFill>
                <a:effectLst>
                  <a:glow rad="127000">
                    <a:schemeClr val="tx1"/>
                  </a:glow>
                </a:effectLst>
                <a:latin typeface="Arial" charset="0"/>
                <a:ea typeface="ＭＳ Ｐゴシック" charset="0"/>
                <a:cs typeface="ＭＳ Ｐゴシック" charset="0"/>
              </a:rPr>
              <a:t>"</a:t>
            </a:r>
            <a:r>
              <a:rPr lang="en-US" sz="3200" b="1" dirty="0">
                <a:solidFill>
                  <a:schemeClr val="tx1"/>
                </a:solidFill>
                <a:effectLst>
                  <a:glow rad="127000">
                    <a:schemeClr val="tx1"/>
                  </a:glow>
                </a:effectLst>
                <a:latin typeface="Arial" charset="0"/>
                <a:ea typeface="ＭＳ Ｐゴシック" charset="0"/>
                <a:cs typeface="ＭＳ Ｐゴシック" charset="0"/>
              </a:rPr>
              <a:t> </a:t>
            </a:r>
            <a:br>
              <a:rPr lang="en-US" sz="3200" b="1" dirty="0">
                <a:solidFill>
                  <a:schemeClr val="tx1"/>
                </a:solidFill>
                <a:effectLst>
                  <a:glow rad="127000">
                    <a:schemeClr val="tx1"/>
                  </a:glow>
                </a:effectLst>
                <a:latin typeface="Arial" charset="0"/>
                <a:ea typeface="ＭＳ Ｐゴシック" charset="0"/>
                <a:cs typeface="ＭＳ Ｐゴシック" charset="0"/>
              </a:rPr>
            </a:br>
            <a:r>
              <a:rPr lang="en-US" sz="3200" b="1" dirty="0">
                <a:solidFill>
                  <a:schemeClr val="tx1"/>
                </a:solidFill>
                <a:effectLst>
                  <a:glow rad="127000">
                    <a:schemeClr val="tx1"/>
                  </a:glow>
                </a:effectLst>
                <a:latin typeface="Arial" charset="0"/>
                <a:ea typeface="ＭＳ Ｐゴシック" charset="0"/>
                <a:cs typeface="ＭＳ Ｐゴシック" charset="0"/>
              </a:rPr>
              <a:t>(Joel 2:5 </a:t>
            </a:r>
            <a:r>
              <a:rPr lang="en-US" sz="2800" b="1" dirty="0">
                <a:solidFill>
                  <a:schemeClr val="tx1"/>
                </a:solidFill>
                <a:effectLst>
                  <a:glow rad="127000">
                    <a:schemeClr val="tx1"/>
                  </a:glow>
                </a:effectLst>
                <a:latin typeface="Arial" charset="0"/>
                <a:ea typeface="ＭＳ Ｐゴシック" charset="0"/>
                <a:cs typeface="ＭＳ Ｐゴシック" charset="0"/>
              </a:rPr>
              <a:t>NLT</a:t>
            </a:r>
            <a:r>
              <a:rPr lang="en-US" sz="3200" b="1" dirty="0">
                <a:solidFill>
                  <a:schemeClr val="tx1"/>
                </a:solidFill>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5B56E0FC-434E-77B7-B2F0-EB6A9D525A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80512" cy="5737820"/>
          </a:xfrm>
          <a:prstGeom prst="rect">
            <a:avLst/>
          </a:prstGeom>
        </p:spPr>
      </p:pic>
    </p:spTree>
    <p:extLst>
      <p:ext uri="{BB962C8B-B14F-4D97-AF65-F5344CB8AC3E}">
        <p14:creationId xmlns:p14="http://schemas.microsoft.com/office/powerpoint/2010/main" val="343245395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5" descr="Locust">
            <a:hlinkClick r:id="rId2"/>
          </p:cNvPr>
          <p:cNvPicPr>
            <a:picLocks noGrp="1" noChangeAspect="1" noChangeArrowheads="1"/>
          </p:cNvPicPr>
          <p:nvPr>
            <p:ph sz="half" idx="2"/>
          </p:nvPr>
        </p:nvPicPr>
        <p:blipFill>
          <a:blip r:embed="rId3" cstate="screen">
            <a:lum bright="-18000"/>
            <a:extLst>
              <a:ext uri="{28A0092B-C50C-407E-A947-70E740481C1C}">
                <a14:useLocalDpi xmlns:a14="http://schemas.microsoft.com/office/drawing/2010/main"/>
              </a:ext>
            </a:extLst>
          </a:blip>
          <a:srcRect/>
          <a:stretch>
            <a:fillRect/>
          </a:stretch>
        </p:blipFill>
        <p:spPr>
          <a:xfrm>
            <a:off x="0" y="-42863"/>
            <a:ext cx="9144000" cy="6900863"/>
          </a:xfrm>
        </p:spPr>
      </p:pic>
      <p:sp>
        <p:nvSpPr>
          <p:cNvPr id="44034" name="Rectangle 2"/>
          <p:cNvSpPr>
            <a:spLocks noGrp="1" noChangeArrowheads="1"/>
          </p:cNvSpPr>
          <p:nvPr>
            <p:ph type="title"/>
          </p:nvPr>
        </p:nvSpPr>
        <p:spPr>
          <a:xfrm>
            <a:off x="457200" y="0"/>
            <a:ext cx="4267200" cy="914400"/>
          </a:xfrm>
        </p:spPr>
        <p:txBody>
          <a:bodyPr/>
          <a:lstStyle/>
          <a:p>
            <a:pPr eaLnBrk="1" hangingPunct="1">
              <a:defRPr/>
            </a:pPr>
            <a:r>
              <a:rPr lang="en-US" sz="4800">
                <a:solidFill>
                  <a:srgbClr val="FFFFFF"/>
                </a:solidFill>
                <a:effectLst>
                  <a:glow rad="101600">
                    <a:schemeClr val="tx1">
                      <a:alpha val="75000"/>
                    </a:schemeClr>
                  </a:glow>
                </a:effectLst>
                <a:latin typeface="Arial" charset="0"/>
                <a:ea typeface="ＭＳ Ｐゴシック" charset="0"/>
                <a:cs typeface="ＭＳ Ｐゴシック" charset="0"/>
              </a:rPr>
              <a:t>Key Verse</a:t>
            </a:r>
          </a:p>
        </p:txBody>
      </p:sp>
      <p:sp>
        <p:nvSpPr>
          <p:cNvPr id="625667" name="Rectangle 3"/>
          <p:cNvSpPr>
            <a:spLocks noGrp="1" noChangeArrowheads="1"/>
          </p:cNvSpPr>
          <p:nvPr>
            <p:ph type="body" sz="half" idx="1"/>
          </p:nvPr>
        </p:nvSpPr>
        <p:spPr>
          <a:xfrm>
            <a:off x="3276600" y="3214688"/>
            <a:ext cx="5872163" cy="3643312"/>
          </a:xfrm>
          <a:effectLst>
            <a:outerShdw blurRad="63500" dist="38099" dir="2700000" algn="ctr" rotWithShape="0">
              <a:schemeClr val="tx1">
                <a:alpha val="74998"/>
              </a:schemeClr>
            </a:outerShdw>
          </a:effectLst>
        </p:spPr>
        <p:txBody>
          <a:bodyPr/>
          <a:lstStyle/>
          <a:p>
            <a:pPr algn="ctr" eaLnBrk="1" hangingPunct="1">
              <a:defRPr/>
            </a:pP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 . The day of the L</a:t>
            </a:r>
            <a:r>
              <a:rPr lang="en-US" sz="2400" dirty="0">
                <a:solidFill>
                  <a:srgbClr val="FFFFFF"/>
                </a:solidFill>
                <a:effectLst>
                  <a:glow rad="101600">
                    <a:schemeClr val="tx1">
                      <a:alpha val="75000"/>
                    </a:schemeClr>
                  </a:glow>
                </a:effectLst>
              </a:rPr>
              <a:t>ORD</a:t>
            </a:r>
            <a:r>
              <a:rPr lang="en-US" dirty="0">
                <a:solidFill>
                  <a:srgbClr val="FFFFFF"/>
                </a:solidFill>
                <a:effectLst>
                  <a:glow rad="101600">
                    <a:schemeClr val="tx1">
                      <a:alpha val="75000"/>
                    </a:schemeClr>
                  </a:glow>
                </a:effectLst>
                <a:ea typeface="+mn-ea"/>
                <a:cs typeface="+mn-cs"/>
              </a:rPr>
              <a:t> is great; it is dreadful.  Who can endure it?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Even now,</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declares the L</a:t>
            </a:r>
            <a:r>
              <a:rPr lang="en-US" sz="2400" dirty="0">
                <a:solidFill>
                  <a:srgbClr val="FFFFFF"/>
                </a:solidFill>
                <a:effectLst>
                  <a:glow rad="101600">
                    <a:schemeClr val="tx1">
                      <a:alpha val="75000"/>
                    </a:schemeClr>
                  </a:glow>
                </a:effectLst>
                <a:ea typeface="+mn-ea"/>
                <a:cs typeface="+mn-cs"/>
              </a:rPr>
              <a:t>ORD</a:t>
            </a:r>
            <a:r>
              <a:rPr lang="en-US" dirty="0">
                <a:solidFill>
                  <a:srgbClr val="FFFFFF"/>
                </a:solidFill>
                <a:effectLst>
                  <a:glow rad="101600">
                    <a:schemeClr val="tx1">
                      <a:alpha val="75000"/>
                    </a:schemeClr>
                  </a:glow>
                </a:effectLst>
                <a:ea typeface="+mn-ea"/>
                <a:cs typeface="+mn-cs"/>
              </a:rPr>
              <a:t>, </a:t>
            </a:r>
            <a:r>
              <a:rPr lang="uk-UA"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return to me with all your heart, with fasting and weeping and mourning</a:t>
            </a:r>
            <a:r>
              <a:rPr lang="ru-RU" dirty="0">
                <a:solidFill>
                  <a:srgbClr val="FFFFFF"/>
                </a:solidFill>
                <a:effectLst>
                  <a:glow rad="101600">
                    <a:schemeClr val="tx1">
                      <a:alpha val="75000"/>
                    </a:schemeClr>
                  </a:glow>
                </a:effectLst>
                <a:ea typeface="+mn-ea"/>
                <a:cs typeface="+mn-cs"/>
              </a:rPr>
              <a:t>"</a:t>
            </a:r>
            <a:r>
              <a:rPr lang="en-US" dirty="0">
                <a:solidFill>
                  <a:srgbClr val="FFFFFF"/>
                </a:solidFill>
                <a:effectLst>
                  <a:glow rad="101600">
                    <a:schemeClr val="tx1">
                      <a:alpha val="75000"/>
                    </a:schemeClr>
                  </a:glow>
                </a:effectLst>
                <a:ea typeface="+mn-ea"/>
                <a:cs typeface="+mn-cs"/>
              </a:rPr>
              <a:t> (Joel 2:11b-12)</a:t>
            </a:r>
          </a:p>
        </p:txBody>
      </p:sp>
      <p:sp>
        <p:nvSpPr>
          <p:cNvPr id="625671" name="Text Box 7"/>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2400" b="1">
                <a:solidFill>
                  <a:schemeClr val="bg1"/>
                </a:solidFill>
                <a:effectLst>
                  <a:glow rad="101600">
                    <a:schemeClr val="tx1">
                      <a:alpha val="75000"/>
                    </a:schemeClr>
                  </a:glow>
                </a:effectLst>
                <a:latin typeface="Arial" pitchFamily="-112" charset="0"/>
                <a:ea typeface="+mn-ea"/>
                <a:cs typeface="+mn-cs"/>
              </a:rPr>
              <a:t>575</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9" descr="locust-in-ai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8" name="Rectangle 2"/>
          <p:cNvSpPr>
            <a:spLocks noGrp="1" noChangeArrowheads="1"/>
          </p:cNvSpPr>
          <p:nvPr>
            <p:ph type="title"/>
          </p:nvPr>
        </p:nvSpPr>
        <p:spPr>
          <a:xfrm>
            <a:off x="304800" y="381000"/>
            <a:ext cx="6931496" cy="1143000"/>
          </a:xfrm>
          <a:effectLst>
            <a:outerShdw blurRad="63500" dist="38099" dir="2700000" algn="ctr" rotWithShape="0">
              <a:schemeClr val="tx1">
                <a:alpha val="74998"/>
              </a:schemeClr>
            </a:outerShdw>
          </a:effectLst>
        </p:spPr>
        <p:txBody>
          <a:bodyPr/>
          <a:lstStyle/>
          <a:p>
            <a:pPr eaLnBrk="1" hangingPunct="1">
              <a:defRPr/>
            </a:pPr>
            <a:r>
              <a:rPr lang="en-US">
                <a:solidFill>
                  <a:srgbClr val="FFFFFF"/>
                </a:solidFill>
                <a:ea typeface="+mj-ea"/>
              </a:rPr>
              <a:t>What are the </a:t>
            </a:r>
            <a:r>
              <a:rPr lang="ru-RU">
                <a:solidFill>
                  <a:srgbClr val="FFFFFF"/>
                </a:solidFill>
                <a:ea typeface="+mj-ea"/>
              </a:rPr>
              <a:t>"</a:t>
            </a:r>
            <a:r>
              <a:rPr lang="en-US">
                <a:solidFill>
                  <a:srgbClr val="FFFFFF"/>
                </a:solidFill>
                <a:ea typeface="+mj-ea"/>
              </a:rPr>
              <a:t>locusts</a:t>
            </a:r>
            <a:r>
              <a:rPr lang="ru-RU">
                <a:solidFill>
                  <a:srgbClr val="FFFFFF"/>
                </a:solidFill>
                <a:ea typeface="+mj-ea"/>
              </a:rPr>
              <a:t>"</a:t>
            </a:r>
            <a:r>
              <a:rPr lang="en-US">
                <a:solidFill>
                  <a:srgbClr val="FFFFFF"/>
                </a:solidFill>
                <a:ea typeface="+mj-ea"/>
              </a:rPr>
              <a:t> of Joel 2:1-11?</a:t>
            </a:r>
          </a:p>
        </p:txBody>
      </p:sp>
      <p:sp>
        <p:nvSpPr>
          <p:cNvPr id="623619" name="Rectangle 3"/>
          <p:cNvSpPr>
            <a:spLocks noGrp="1" noChangeArrowheads="1"/>
          </p:cNvSpPr>
          <p:nvPr>
            <p:ph type="body" idx="1"/>
          </p:nvPr>
        </p:nvSpPr>
        <p:spPr>
          <a:xfrm>
            <a:off x="609600" y="3886200"/>
            <a:ext cx="2900363" cy="1204913"/>
          </a:xfrm>
          <a:effectLst/>
        </p:spPr>
        <p:txBody>
          <a:bodyPr/>
          <a:lstStyle/>
          <a:p>
            <a:pPr eaLnBrk="1" hangingPunct="1">
              <a:defRPr/>
            </a:pPr>
            <a:r>
              <a:rPr lang="en-US" sz="3200">
                <a:solidFill>
                  <a:srgbClr val="FFFFFF"/>
                </a:solidFill>
                <a:ea typeface="+mn-ea"/>
              </a:rPr>
              <a:t>Literal Locusts?</a:t>
            </a:r>
          </a:p>
        </p:txBody>
      </p:sp>
      <p:sp>
        <p:nvSpPr>
          <p:cNvPr id="623623" name="Rectangle 7"/>
          <p:cNvSpPr>
            <a:spLocks noChangeArrowheads="1"/>
          </p:cNvSpPr>
          <p:nvPr/>
        </p:nvSpPr>
        <p:spPr bwMode="auto">
          <a:xfrm>
            <a:off x="3200400" y="4292600"/>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Many Armies?</a:t>
            </a:r>
          </a:p>
        </p:txBody>
      </p:sp>
      <p:sp>
        <p:nvSpPr>
          <p:cNvPr id="623624" name="Rectangle 8"/>
          <p:cNvSpPr>
            <a:spLocks noChangeArrowheads="1"/>
          </p:cNvSpPr>
          <p:nvPr/>
        </p:nvSpPr>
        <p:spPr bwMode="auto">
          <a:xfrm>
            <a:off x="5724525" y="1412875"/>
            <a:ext cx="2971800"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a:solidFill>
                  <a:srgbClr val="FFFFFF"/>
                </a:solidFill>
                <a:latin typeface="Arial"/>
                <a:ea typeface="+mn-ea"/>
                <a:cs typeface="Arial"/>
              </a:rPr>
              <a:t>Both Locusts and Armies?</a:t>
            </a:r>
          </a:p>
        </p:txBody>
      </p:sp>
      <p:sp>
        <p:nvSpPr>
          <p:cNvPr id="623625" name="Rectangle 9"/>
          <p:cNvSpPr>
            <a:spLocks noChangeArrowheads="1"/>
          </p:cNvSpPr>
          <p:nvPr/>
        </p:nvSpPr>
        <p:spPr bwMode="auto">
          <a:xfrm>
            <a:off x="900113" y="2057400"/>
            <a:ext cx="3595687" cy="16764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Supernatural Creatures?</a:t>
            </a:r>
          </a:p>
        </p:txBody>
      </p:sp>
      <p:sp>
        <p:nvSpPr>
          <p:cNvPr id="623626" name="Rectangle 10"/>
          <p:cNvSpPr>
            <a:spLocks noChangeArrowheads="1"/>
          </p:cNvSpPr>
          <p:nvPr/>
        </p:nvSpPr>
        <p:spPr bwMode="auto">
          <a:xfrm>
            <a:off x="6105525" y="3851275"/>
            <a:ext cx="2667000" cy="1600200"/>
          </a:xfrm>
          <a:prstGeom prst="rect">
            <a:avLst/>
          </a:prstGeom>
          <a:noFill/>
          <a:ln w="9525">
            <a:noFill/>
            <a:miter lim="800000"/>
            <a:headEnd/>
            <a:tailEnd/>
          </a:ln>
          <a:effectLst/>
        </p:spPr>
        <p:txBody>
          <a:bodyPr/>
          <a:lstStyle/>
          <a:p>
            <a:pPr marL="342900" indent="-342900" eaLnBrk="1" hangingPunct="1">
              <a:spcBef>
                <a:spcPct val="20000"/>
              </a:spcBef>
              <a:buFontTx/>
              <a:buBlip>
                <a:blip r:embed="rId4"/>
              </a:buBlip>
              <a:defRPr/>
            </a:pPr>
            <a:r>
              <a:rPr lang="en-US" sz="3200" b="1" dirty="0">
                <a:solidFill>
                  <a:srgbClr val="FFFFFF"/>
                </a:solidFill>
                <a:latin typeface="Arial"/>
                <a:ea typeface="+mn-ea"/>
                <a:cs typeface="Arial"/>
              </a:rPr>
              <a:t>Figurative of One Army?</a:t>
            </a:r>
          </a:p>
        </p:txBody>
      </p:sp>
      <p:sp>
        <p:nvSpPr>
          <p:cNvPr id="178184"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625"/>
                                        </p:tgtEl>
                                        <p:attrNameLst>
                                          <p:attrName>style.visibility</p:attrName>
                                        </p:attrNameLst>
                                      </p:cBhvr>
                                      <p:to>
                                        <p:strVal val="visible"/>
                                      </p:to>
                                    </p:set>
                                    <p:animEffect transition="in" filter="fade">
                                      <p:cBhvr>
                                        <p:cTn id="7" dur="500"/>
                                        <p:tgtEl>
                                          <p:spTgt spid="6236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23"/>
                                        </p:tgtEl>
                                        <p:attrNameLst>
                                          <p:attrName>style.visibility</p:attrName>
                                        </p:attrNameLst>
                                      </p:cBhvr>
                                      <p:to>
                                        <p:strVal val="visible"/>
                                      </p:to>
                                    </p:set>
                                    <p:animEffect transition="in" filter="fade">
                                      <p:cBhvr>
                                        <p:cTn id="12" dur="500"/>
                                        <p:tgtEl>
                                          <p:spTgt spid="6236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3626"/>
                                        </p:tgtEl>
                                        <p:attrNameLst>
                                          <p:attrName>style.visibility</p:attrName>
                                        </p:attrNameLst>
                                      </p:cBhvr>
                                      <p:to>
                                        <p:strVal val="visible"/>
                                      </p:to>
                                    </p:set>
                                    <p:animEffect transition="in" filter="fade">
                                      <p:cBhvr>
                                        <p:cTn id="17" dur="500"/>
                                        <p:tgtEl>
                                          <p:spTgt spid="6236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3619">
                                            <p:txEl>
                                              <p:pRg st="0" end="0"/>
                                            </p:txEl>
                                          </p:spTgt>
                                        </p:tgtEl>
                                        <p:attrNameLst>
                                          <p:attrName>style.visibility</p:attrName>
                                        </p:attrNameLst>
                                      </p:cBhvr>
                                      <p:to>
                                        <p:strVal val="visible"/>
                                      </p:to>
                                    </p:set>
                                    <p:animEffect transition="in" filter="fade">
                                      <p:cBhvr>
                                        <p:cTn id="22" dur="500"/>
                                        <p:tgtEl>
                                          <p:spTgt spid="62361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3624"/>
                                        </p:tgtEl>
                                        <p:attrNameLst>
                                          <p:attrName>style.visibility</p:attrName>
                                        </p:attrNameLst>
                                      </p:cBhvr>
                                      <p:to>
                                        <p:strVal val="visible"/>
                                      </p:to>
                                    </p:set>
                                    <p:animEffect transition="in" filter="fade">
                                      <p:cBhvr>
                                        <p:cTn id="27" dur="500"/>
                                        <p:tgtEl>
                                          <p:spTgt spid="623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utoUpdateAnimBg="0"/>
      <p:bldP spid="623623" grpId="0" autoUpdateAnimBg="0"/>
      <p:bldP spid="623624" grpId="0" autoUpdateAnimBg="0"/>
      <p:bldP spid="623625" grpId="0" autoUpdateAnimBg="0"/>
      <p:bldP spid="62362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r" eaLnBrk="1" hangingPunct="1">
              <a:defRPr/>
            </a:pPr>
            <a:endParaRPr lang="en-US" sz="2400" b="1">
              <a:solidFill>
                <a:srgbClr val="000000"/>
              </a:solidFill>
              <a:effectLst>
                <a:outerShdw blurRad="38100" dist="38100" dir="2700000" algn="tl">
                  <a:srgbClr val="FFFFFF"/>
                </a:outerShdw>
              </a:effectLst>
              <a:latin typeface="Times New Roman"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101600">
                    <a:srgbClr val="000000"/>
                  </a:glow>
                </a:effectLst>
                <a:latin typeface="Arial"/>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1" hangingPunct="1">
              <a:spcBef>
                <a:spcPct val="50000"/>
              </a:spcBef>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600" b="1" dirty="0">
                <a:solidFill>
                  <a:srgbClr val="FFFFFF"/>
                </a:solidFill>
                <a:effectLst>
                  <a:glow rad="101600">
                    <a:srgbClr val="000000"/>
                  </a:glow>
                </a:effectLst>
                <a:latin typeface="Arial"/>
                <a:cs typeface="Arial"/>
              </a:rPr>
              <a:t> The Day of the L</a:t>
            </a:r>
            <a:r>
              <a:rPr lang="en-US" sz="3200" b="1" dirty="0">
                <a:solidFill>
                  <a:srgbClr val="FFFFFF"/>
                </a:solidFill>
                <a:effectLst>
                  <a:glow rad="101600">
                    <a:srgbClr val="000000"/>
                  </a:glow>
                </a:effectLst>
                <a:latin typeface="Arial"/>
                <a:cs typeface="Arial"/>
              </a:rPr>
              <a:t>ORD</a:t>
            </a:r>
            <a:endParaRPr lang="en-US" sz="3600" b="1" dirty="0">
              <a:solidFill>
                <a:srgbClr val="808080"/>
              </a:solidFill>
              <a:effectLst>
                <a:glow rad="101600">
                  <a:srgbClr val="000000"/>
                </a:glow>
              </a:effectLst>
              <a:latin typeface="Arial"/>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Prophecy</a:t>
            </a:r>
            <a:endParaRPr lang="en-US" sz="3200" b="1">
              <a:solidFill>
                <a:srgbClr val="808080"/>
              </a:solidFill>
              <a:effectLst>
                <a:glow rad="101600">
                  <a:srgbClr val="000000"/>
                </a:glow>
              </a:effectLst>
              <a:latin typeface="Arial"/>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200" b="1" dirty="0">
                <a:solidFill>
                  <a:srgbClr val="FFFFFF"/>
                </a:solidFill>
                <a:effectLst>
                  <a:glow rad="101600">
                    <a:srgbClr val="000000"/>
                  </a:glow>
                </a:effectLst>
                <a:latin typeface="Arial"/>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sz="3200" b="1">
                <a:solidFill>
                  <a:srgbClr val="FFFFFF"/>
                </a:solidFill>
                <a:effectLst>
                  <a:glow rad="101600">
                    <a:srgbClr val="000000"/>
                  </a:glow>
                </a:effectLst>
                <a:latin typeface="Arial"/>
                <a:cs typeface="Arial"/>
              </a:rPr>
              <a:t>History</a:t>
            </a:r>
            <a:endParaRPr lang="en-US" sz="3200" b="1">
              <a:solidFill>
                <a:srgbClr val="808080"/>
              </a:solidFill>
              <a:effectLst>
                <a:glow rad="101600">
                  <a:srgbClr val="000000"/>
                </a:glow>
              </a:effectLst>
              <a:latin typeface="Arial"/>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Restoration </a:t>
            </a:r>
            <a:r>
              <a:rPr lang="en-US" sz="7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eaLnBrk="1" hangingPunct="1">
              <a:defRPr/>
            </a:pPr>
            <a:endParaRPr lang="en-US" sz="2000" b="1">
              <a:solidFill>
                <a:srgbClr val="000000"/>
              </a:solidFill>
              <a:effectLst>
                <a:glow rad="101600">
                  <a:srgbClr val="000000"/>
                </a:glow>
                <a:outerShdw blurRad="38100" dist="38100" dir="2700000" algn="tl">
                  <a:srgbClr val="FFFFFF"/>
                </a:outerShdw>
              </a:effectLst>
              <a:latin typeface="Arial"/>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sz="2800" b="1">
                <a:solidFill>
                  <a:srgbClr val="FFFFFF"/>
                </a:solidFill>
                <a:effectLst>
                  <a:glow rad="101600">
                    <a:srgbClr val="000000"/>
                  </a:glow>
                </a:effectLst>
                <a:latin typeface="Arial"/>
                <a:cs typeface="Arial"/>
              </a:rPr>
              <a:t>Blessing </a:t>
            </a:r>
            <a:r>
              <a:rPr lang="en-US" sz="2400" b="1">
                <a:solidFill>
                  <a:srgbClr val="FFFFFF"/>
                </a:solidFill>
                <a:effectLst>
                  <a:glow rad="101600">
                    <a:srgbClr val="000000"/>
                  </a:glow>
                </a:effectLst>
                <a:latin typeface="Arial"/>
                <a:cs typeface="Arial"/>
              </a:rPr>
              <a:t> </a:t>
            </a:r>
            <a:r>
              <a:rPr lang="en-US" sz="2800" b="1">
                <a:solidFill>
                  <a:srgbClr val="FFFFFF"/>
                </a:solidFill>
                <a:effectLst>
                  <a:glow rad="101600">
                    <a:srgbClr val="000000"/>
                  </a:glow>
                </a:effectLst>
                <a:latin typeface="Arial"/>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eaLnBrk="1" hangingPunct="1">
              <a:defRPr/>
            </a:pPr>
            <a:endParaRPr lang="en-US" sz="2000" b="1">
              <a:solidFill>
                <a:srgbClr val="000000"/>
              </a:solidFill>
              <a:effectLst>
                <a:glow rad="101600">
                  <a:srgbClr val="000000"/>
                </a:glow>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515498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0" y="0"/>
            <a:ext cx="4702629" cy="6858000"/>
          </a:xfrm>
          <a:prstGeom prst="rect">
            <a:avLst/>
          </a:prstGeom>
        </p:spPr>
      </p:pic>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Christ's judging role in the Valley of Jehoshaphat (3:2, 12; cf. Matt. 25) balances his sending of the Spirit (2:28-32; cf. John 16:7-15; Acts 1:8) at Pentecost (Acts 2:16-21). </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Joel</a:t>
            </a:r>
          </a:p>
        </p:txBody>
      </p:sp>
    </p:spTree>
    <p:extLst>
      <p:ext uri="{BB962C8B-B14F-4D97-AF65-F5344CB8AC3E}">
        <p14:creationId xmlns:p14="http://schemas.microsoft.com/office/powerpoint/2010/main" val="24757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323528" y="2564904"/>
            <a:ext cx="4050065" cy="4005064"/>
          </a:xfrm>
          <a:prstGeom prst="rect">
            <a:avLst/>
          </a:prstGeom>
        </p:spPr>
      </p:pic>
    </p:spTree>
    <p:extLst>
      <p:ext uri="{BB962C8B-B14F-4D97-AF65-F5344CB8AC3E}">
        <p14:creationId xmlns:p14="http://schemas.microsoft.com/office/powerpoint/2010/main" val="206594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en-US" b="1" dirty="0"/>
              <a:t>Why Future?</a:t>
            </a:r>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513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1.  Imagery heightened: earthquake, signs in skies (Joel 2:10, 30-31; Matt. 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2.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(Joel 2:2, 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3.  Locusts never invade from the north like this </a:t>
            </a:r>
            <a:r>
              <a:rPr lang="ru-RU" sz="2800" b="1">
                <a:solidFill>
                  <a:schemeClr val="tx2"/>
                </a:solidFill>
              </a:rPr>
              <a:t>"</a:t>
            </a:r>
            <a:r>
              <a:rPr lang="en-US" sz="2800" b="1">
                <a:solidFill>
                  <a:schemeClr val="tx2"/>
                </a:solidFill>
              </a:rPr>
              <a:t>army</a:t>
            </a:r>
            <a:r>
              <a:rPr lang="ru-RU" sz="2800" b="1">
                <a:solidFill>
                  <a:schemeClr val="tx2"/>
                </a:solidFill>
              </a:rPr>
              <a:t>"</a:t>
            </a:r>
            <a:r>
              <a:rPr lang="en-US" sz="2800" b="1">
                <a:solidFill>
                  <a:schemeClr val="tx2"/>
                </a:solidFill>
              </a:rPr>
              <a:t> </a:t>
            </a:r>
            <a:br>
              <a:rPr lang="en-US" sz="2800" b="1">
                <a:solidFill>
                  <a:schemeClr val="tx2"/>
                </a:solidFill>
              </a:rPr>
            </a:br>
            <a:r>
              <a:rPr lang="en-US" sz="2800" b="1">
                <a:solidFill>
                  <a:schemeClr val="tx2"/>
                </a:solidFill>
              </a:rPr>
              <a:t>(Joel 2:20)</a:t>
            </a:r>
          </a:p>
        </p:txBody>
      </p:sp>
      <p:sp>
        <p:nvSpPr>
          <p:cNvPr id="7" name="Title 1"/>
          <p:cNvSpPr txBox="1">
            <a:spLocks/>
          </p:cNvSpPr>
          <p:nvPr/>
        </p:nvSpPr>
        <p:spPr bwMode="auto">
          <a:xfrm>
            <a:off x="3347865" y="4941888"/>
            <a:ext cx="5829474"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chemeClr val="tx2"/>
                </a:solidFill>
              </a:rPr>
              <a:t>4.  The </a:t>
            </a:r>
            <a:r>
              <a:rPr lang="ru-RU" sz="2800" b="1">
                <a:solidFill>
                  <a:schemeClr val="tx2"/>
                </a:solidFill>
              </a:rPr>
              <a:t>"</a:t>
            </a:r>
            <a:r>
              <a:rPr lang="en-US" sz="2800" b="1">
                <a:solidFill>
                  <a:schemeClr val="tx2"/>
                </a:solidFill>
              </a:rPr>
              <a:t>northern one</a:t>
            </a:r>
            <a:r>
              <a:rPr lang="ru-RU" sz="2800" b="1">
                <a:solidFill>
                  <a:schemeClr val="tx2"/>
                </a:solidFill>
              </a:rPr>
              <a:t>"</a:t>
            </a:r>
            <a:r>
              <a:rPr lang="en-US" sz="2800" b="1">
                <a:solidFill>
                  <a:schemeClr val="tx2"/>
                </a:solidFill>
              </a:rPr>
              <a:t> (Joel 2:20) matches eschatological enemies invading from the north (Zech. 6:8, etc.)</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eaLnBrk="1" hangingPunct="1"/>
            <a:endParaRPr lang="en-US" sz="2400">
              <a:latin typeface="Times New Roman"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2810680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a:effectLst>
                  <a:outerShdw blurRad="38100" dist="38100" dir="2700000" algn="tl">
                    <a:srgbClr val="000000"/>
                  </a:outerShdw>
                </a:effectLst>
                <a:latin typeface="Arial" charset="0"/>
                <a:ea typeface="ＭＳ Ｐゴシック" charset="0"/>
              </a:rPr>
              <a:t>Judgment!</a:t>
            </a:r>
          </a:p>
        </p:txBody>
      </p:sp>
    </p:spTree>
    <p:extLst>
      <p:ext uri="{BB962C8B-B14F-4D97-AF65-F5344CB8AC3E}">
        <p14:creationId xmlns:p14="http://schemas.microsoft.com/office/powerpoint/2010/main" val="4071873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outerShdw blurRad="38100" dist="38100" dir="2700000" algn="tl">
                    <a:srgbClr val="000000"/>
                  </a:outerShdw>
                </a:effectLst>
                <a:latin typeface="Arial" charset="0"/>
                <a:ea typeface="ＭＳ Ｐゴシック" charset="0"/>
              </a:rPr>
              <a:t>Blessing</a:t>
            </a:r>
            <a:r>
              <a:rPr lang="en-US" sz="13800">
                <a:effectLst>
                  <a:outerShdw blurRad="38100" dist="38100" dir="2700000" algn="tl">
                    <a:srgbClr val="000000"/>
                  </a:outerShdw>
                </a:effectLst>
                <a:latin typeface="Arial" charset="0"/>
                <a:ea typeface="ＭＳ Ｐゴシック" charset="0"/>
              </a:rPr>
              <a:t>!</a:t>
            </a:r>
          </a:p>
        </p:txBody>
      </p:sp>
    </p:spTree>
    <p:extLst>
      <p:ext uri="{BB962C8B-B14F-4D97-AF65-F5344CB8AC3E}">
        <p14:creationId xmlns:p14="http://schemas.microsoft.com/office/powerpoint/2010/main" val="6754179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en-US" sz="4800" b="1" dirty="0"/>
              <a:t>What to do?</a:t>
            </a:r>
          </a:p>
        </p:txBody>
      </p:sp>
      <p:sp>
        <p:nvSpPr>
          <p:cNvPr id="3" name="Title 1"/>
          <p:cNvSpPr txBox="1">
            <a:spLocks/>
          </p:cNvSpPr>
          <p:nvPr/>
        </p:nvSpPr>
        <p:spPr bwMode="auto">
          <a:xfrm>
            <a:off x="0" y="1412875"/>
            <a:ext cx="9036496"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ru-RU" sz="3600" b="1" dirty="0"/>
              <a:t>"</a:t>
            </a:r>
            <a:r>
              <a:rPr lang="uk-UA" sz="3600" b="1" dirty="0"/>
              <a:t>'</a:t>
            </a:r>
            <a:r>
              <a:rPr lang="en-SG" sz="3600" b="1" dirty="0"/>
              <a:t>Even now,</a:t>
            </a:r>
            <a:r>
              <a:rPr lang="uk-UA" sz="3600" b="1" dirty="0"/>
              <a:t>'</a:t>
            </a:r>
            <a:r>
              <a:rPr lang="en-SG" sz="3600" b="1" dirty="0"/>
              <a:t> declares the L</a:t>
            </a:r>
            <a:r>
              <a:rPr lang="en-SG" sz="3200" b="1" dirty="0"/>
              <a:t>ORD</a:t>
            </a:r>
            <a:r>
              <a:rPr lang="en-SG" sz="3600" b="1" dirty="0"/>
              <a:t>,</a:t>
            </a:r>
          </a:p>
          <a:p>
            <a:pPr>
              <a:defRPr/>
            </a:pPr>
            <a:r>
              <a:rPr lang="uk-UA" sz="3600" b="1" dirty="0"/>
              <a:t>'</a:t>
            </a:r>
            <a:r>
              <a:rPr lang="en-SG" sz="3600" b="1" dirty="0"/>
              <a:t>return to me with all your heart, with fasting and weeping and mourning.</a:t>
            </a:r>
            <a:r>
              <a:rPr lang="uk-UA" sz="3600" b="1" dirty="0"/>
              <a:t>'</a:t>
            </a:r>
            <a:r>
              <a:rPr lang="en-SG" sz="3600" b="1" dirty="0"/>
              <a:t> </a:t>
            </a:r>
          </a:p>
          <a:p>
            <a:pPr>
              <a:defRPr/>
            </a:pPr>
            <a:r>
              <a:rPr lang="en-SG" sz="3600" b="1" dirty="0"/>
              <a:t>Rend your heart and not your garments. Return to the L</a:t>
            </a:r>
            <a:r>
              <a:rPr lang="en-SG" sz="3200" b="1" dirty="0"/>
              <a:t>ORD</a:t>
            </a:r>
            <a:r>
              <a:rPr lang="en-SG" sz="3600" b="1" dirty="0"/>
              <a:t> your God, for he is gracious and compassionate, slow to anger and abounding in love, and he relents from sending calamity</a:t>
            </a:r>
            <a:r>
              <a:rPr lang="ru-RU" sz="3600" b="1" dirty="0"/>
              <a:t>"</a:t>
            </a:r>
            <a:r>
              <a:rPr lang="en-SG" sz="3600" b="1" dirty="0"/>
              <a:t> </a:t>
            </a:r>
            <a:br>
              <a:rPr lang="en-SG" sz="3600" b="1" dirty="0"/>
            </a:br>
            <a:r>
              <a:rPr lang="en-SG" sz="3600" b="1" dirty="0"/>
              <a:t>(</a:t>
            </a:r>
            <a:r>
              <a:rPr lang="en-US" sz="3600" b="1"/>
              <a:t>Joel </a:t>
            </a:r>
            <a:r>
              <a:rPr lang="en-SG" sz="3600" b="1" dirty="0"/>
              <a:t>2:12-13 NIV).</a:t>
            </a:r>
            <a:endParaRPr lang="en-US" sz="3600" b="1" dirty="0"/>
          </a:p>
        </p:txBody>
      </p:sp>
    </p:spTree>
    <p:extLst>
      <p:ext uri="{BB962C8B-B14F-4D97-AF65-F5344CB8AC3E}">
        <p14:creationId xmlns:p14="http://schemas.microsoft.com/office/powerpoint/2010/main" val="44264741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 you reject God's discipline?</a:t>
            </a:r>
          </a:p>
        </p:txBody>
      </p:sp>
    </p:spTree>
    <p:extLst>
      <p:ext uri="{BB962C8B-B14F-4D97-AF65-F5344CB8AC3E}">
        <p14:creationId xmlns:p14="http://schemas.microsoft.com/office/powerpoint/2010/main" val="149320386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&amp; the USA</a:t>
            </a:r>
          </a:p>
        </p:txBody>
      </p:sp>
      <p:sp>
        <p:nvSpPr>
          <p:cNvPr id="5" name="TextBox 4"/>
          <p:cNvSpPr txBox="1"/>
          <p:nvPr/>
        </p:nvSpPr>
        <p:spPr>
          <a:xfrm>
            <a:off x="526608" y="6350717"/>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94110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13044</TotalTime>
  <Words>19380</Words>
  <Application>Microsoft Macintosh PowerPoint</Application>
  <PresentationFormat>On-screen Show (4:3)</PresentationFormat>
  <Paragraphs>1458</Paragraphs>
  <Slides>194</Slides>
  <Notes>132</Notes>
  <HiddenSlides>0</HiddenSlides>
  <MMClips>0</MMClips>
  <ScaleCrop>false</ScaleCrop>
  <HeadingPairs>
    <vt:vector size="6" baseType="variant">
      <vt:variant>
        <vt:lpstr>Fonts Used</vt:lpstr>
      </vt:variant>
      <vt:variant>
        <vt:i4>25</vt:i4>
      </vt:variant>
      <vt:variant>
        <vt:lpstr>Theme</vt:lpstr>
      </vt:variant>
      <vt:variant>
        <vt:i4>37</vt:i4>
      </vt:variant>
      <vt:variant>
        <vt:lpstr>Slide Titles</vt:lpstr>
      </vt:variant>
      <vt:variant>
        <vt:i4>194</vt:i4>
      </vt:variant>
    </vt:vector>
  </HeadingPairs>
  <TitlesOfParts>
    <vt:vector size="256" baseType="lpstr">
      <vt:lpstr>26</vt:lpstr>
      <vt:lpstr>Baoli SC Regular</vt:lpstr>
      <vt:lpstr>BONES</vt:lpstr>
      <vt:lpstr>ＭＳ Ｐゴシック</vt:lpstr>
      <vt:lpstr>ＭＳ Ｐゴシック</vt:lpstr>
      <vt:lpstr>Osaka</vt:lpstr>
      <vt:lpstr>Times</vt:lpstr>
      <vt:lpstr>Arial</vt:lpstr>
      <vt:lpstr>Arial Narrow</vt:lpstr>
      <vt:lpstr>Bwhebl</vt:lpstr>
      <vt:lpstr>Calibri</vt:lpstr>
      <vt:lpstr>Candara</vt:lpstr>
      <vt:lpstr>Comic Sans MS</vt:lpstr>
      <vt:lpstr>Garamond</vt:lpstr>
      <vt:lpstr>Helvetica</vt:lpstr>
      <vt:lpstr>Helvetica Neue</vt:lpstr>
      <vt:lpstr>Impact</vt:lpstr>
      <vt:lpstr>Lucida Grande</vt:lpstr>
      <vt:lpstr>Monotype Sorts</vt:lpstr>
      <vt:lpstr>Symbol</vt:lpstr>
      <vt:lpstr>Times New Roman</vt:lpstr>
      <vt:lpstr>Trebuchet MS</vt:lpstr>
      <vt:lpstr>Tw Cen MT</vt:lpstr>
      <vt:lpstr>Wingdings</vt:lpstr>
      <vt:lpstr>Wingdings 2</vt:lpstr>
      <vt:lpstr>Expedition</vt:lpstr>
      <vt:lpstr>Beam</vt:lpstr>
      <vt:lpstr>Orbit</vt:lpstr>
      <vt:lpstr>Default Design</vt:lpstr>
      <vt:lpstr>2_Default Design</vt:lpstr>
      <vt:lpstr>4_Default Design</vt:lpstr>
      <vt:lpstr>1_Blank Presentation</vt:lpstr>
      <vt:lpstr>2_Radar</vt:lpstr>
      <vt:lpstr>1_Orbit</vt:lpstr>
      <vt:lpstr>49_Blank Presentation</vt:lpstr>
      <vt:lpstr>Median</vt:lpstr>
      <vt:lpstr>Blank Presentation</vt:lpstr>
      <vt:lpstr>1_Radar</vt:lpstr>
      <vt:lpstr>23_Office Theme</vt:lpstr>
      <vt:lpstr>5_Default Design</vt:lpstr>
      <vt:lpstr>untitled 1</vt:lpstr>
      <vt:lpstr>3_Radar</vt:lpstr>
      <vt:lpstr>1_Default Design</vt:lpstr>
      <vt:lpstr>1_Expedition</vt:lpstr>
      <vt:lpstr>Desk Lamp</vt:lpstr>
      <vt:lpstr>Gesture</vt:lpstr>
      <vt:lpstr>3_Expedition</vt:lpstr>
      <vt:lpstr>4_Expedition</vt:lpstr>
      <vt:lpstr>5_Expedition</vt:lpstr>
      <vt:lpstr>Radar</vt:lpstr>
      <vt:lpstr>2_Expedition</vt:lpstr>
      <vt:lpstr>1_Office Theme</vt:lpstr>
      <vt:lpstr>1_untitled 1</vt:lpstr>
      <vt:lpstr>50_Blank Presentation</vt:lpstr>
      <vt:lpstr>11_Custom Design</vt:lpstr>
      <vt:lpstr>2_Orbit</vt:lpstr>
      <vt:lpstr>20_Default Design</vt:lpstr>
      <vt:lpstr>1_Shimmer</vt:lpstr>
      <vt:lpstr>4_Radar</vt:lpstr>
      <vt:lpstr>51_Blank Presentation</vt:lpstr>
      <vt:lpstr>3_Default Design</vt:lpstr>
      <vt:lpstr>14 Literary 2 - Dead Sea Scrolls</vt:lpstr>
      <vt:lpstr>Joel Title</vt:lpstr>
      <vt:lpstr>Key Word</vt:lpstr>
      <vt:lpstr>Theme</vt:lpstr>
      <vt:lpstr>Key Verse</vt:lpstr>
      <vt:lpstr>Kingdom Statement</vt:lpstr>
      <vt:lpstr>Summary Statement</vt:lpstr>
      <vt:lpstr>Covenant</vt:lpstr>
      <vt:lpstr>Redemption</vt:lpstr>
      <vt:lpstr>Messiah</vt:lpstr>
      <vt:lpstr>Outline 4 (Griffith)</vt:lpstr>
      <vt:lpstr>Barry Huddleston, The Acrostic Summarized Bible (Grand Rapids: Baker, 1992)</vt:lpstr>
      <vt:lpstr>Be Disciplined</vt:lpstr>
      <vt:lpstr>What should we do when we are disciplined?</vt:lpstr>
      <vt:lpstr>I. Discipline should bring repentance.</vt:lpstr>
      <vt:lpstr>II. Repentance will bring restoration.</vt:lpstr>
      <vt:lpstr>Main Idea</vt:lpstr>
      <vt:lpstr>Questions to Consider</vt:lpstr>
      <vt:lpstr>Questions to Consider</vt:lpstr>
      <vt:lpstr>Questions to Consider</vt:lpstr>
      <vt:lpstr>Black</vt:lpstr>
      <vt:lpstr>Judgment is Coming!</vt:lpstr>
      <vt:lpstr>Approaching a Summit</vt:lpstr>
      <vt:lpstr>Time Periods of the Prophets</vt:lpstr>
      <vt:lpstr>We See the Valleys</vt:lpstr>
      <vt:lpstr>II.  Structure and Outline</vt:lpstr>
      <vt:lpstr>Introduction Overview</vt:lpstr>
      <vt:lpstr>Introduction to Joel   A.    Title                 </vt:lpstr>
      <vt:lpstr>2020 Kenyan Locusts</vt:lpstr>
      <vt:lpstr>2020 Kenyan Locusts</vt:lpstr>
      <vt:lpstr>2020 Kenyan Locusts</vt:lpstr>
      <vt:lpstr>2020 Kenyan Locusts</vt:lpstr>
      <vt:lpstr>2020 Kenyan Locusts</vt:lpstr>
      <vt:lpstr>2020 Kenyan Locusts</vt:lpstr>
      <vt:lpstr>2020 Kenyan Locusts</vt:lpstr>
      <vt:lpstr>2020 Expanded Locusts</vt:lpstr>
      <vt:lpstr>Be Disciplined</vt:lpstr>
      <vt:lpstr>Discipline</vt:lpstr>
      <vt:lpstr>Discipline</vt:lpstr>
      <vt:lpstr>Be disciplined  or you will be disciplined.</vt:lpstr>
      <vt:lpstr>"Hear this, you leaders of the people.  Listen, all who live in the land"  (Joel 1:2a NLT).</vt:lpstr>
      <vt:lpstr>What should we do when we are disciplined?</vt:lpstr>
      <vt:lpstr>Background</vt:lpstr>
      <vt:lpstr>"The LORD gave this message to Zephaniah when Josiah son of Amon was king of Judah.  Zephaniah was the son of Cushi, son of Gedaliah, son of Amariah, son of Hezekiah"  (Zephaniah 1:1 NLT).</vt:lpstr>
      <vt:lpstr>Zephaniah was of Royal Birth!</vt:lpstr>
      <vt:lpstr>Placing the Prophets</vt:lpstr>
      <vt:lpstr>"They threw dice to decide which of my people would be their slaves.  They traded boys to obtain prostitutes  and sold girls for enough wine to get drunk"  (Joel 3:3 NLT).</vt:lpstr>
      <vt:lpstr>The Sale of Judeans to the Greeks</vt:lpstr>
      <vt:lpstr>The Sale of Judeans to the Greeks</vt:lpstr>
      <vt:lpstr>Jerusalem's Fall</vt:lpstr>
      <vt:lpstr>Joel Preached During King Nebuchadnezzar's Reign </vt:lpstr>
      <vt:lpstr>1. What to do now</vt:lpstr>
      <vt:lpstr>What should we do when we are disciplined?</vt:lpstr>
      <vt:lpstr>I. Discipline should bring repentance.</vt:lpstr>
      <vt:lpstr>PowerPoint Presentation</vt:lpstr>
      <vt:lpstr>Slides on  Joel 1</vt:lpstr>
      <vt:lpstr>"Tell them about the locusts."</vt:lpstr>
      <vt:lpstr>The Name "Joel" = LORD God</vt:lpstr>
      <vt:lpstr>"Hear this, you leaders of the people.  Listen, all who live in the land. In all your history,  has anything like this happened before?  3Tell your children about it in the years to come,  and let your children tell their children.  Pass the story down from generation to generation"  (Joel 1:2-3 NLT).</vt:lpstr>
      <vt:lpstr>Barry Huddleston, The Acrostic Summarized Bible (Grand Rapids: Baker, 1992)</vt:lpstr>
      <vt:lpstr>Date &amp; Recipients</vt:lpstr>
      <vt:lpstr>A Modern Locust Invasion  (Centralia, Pennsylvania, USA)</vt:lpstr>
      <vt:lpstr>E. Occasion</vt:lpstr>
      <vt:lpstr>"After the cutting locusts finished eating the crops,  the swarming locusts took what was left!  After them came the hopping locusts,  and then the stripping locusts, too!"  (Joel 1:4 NLT).</vt:lpstr>
      <vt:lpstr>"Wake up, you drunkards, and weep!  Wail, all you wine-drinkers!  All the grapes are ruined,  and all your sweet wine is gone"  (Joel 1:5 NLT).</vt:lpstr>
      <vt:lpstr>"A vast army of locusts has invaded my land,  a terrible army too numerous to count.  Its teeth are like lions' teeth,  its fangs like those of a lioness"  (Joel 1:6 NLT).</vt:lpstr>
      <vt:lpstr>"It has destroyed my grapevines  and ruined my fig trees,  stripping their bark and destroying it,   leaving the branches white and bare"  (Joel 1:7 NLT).</vt:lpstr>
      <vt:lpstr>The Day of the LORD (Joel 1:15 NLT).</vt:lpstr>
      <vt:lpstr>NATIONAL DISASTERS IN JOEL 1</vt:lpstr>
      <vt:lpstr>Mature adults copulating</vt:lpstr>
      <vt:lpstr>Locust Grave Yard, Salt Lake, Utah</vt:lpstr>
      <vt:lpstr>Key Word</vt:lpstr>
      <vt:lpstr>So what does the Torah say about locusts?</vt:lpstr>
      <vt:lpstr>Blessings &amp; Curses</vt:lpstr>
      <vt:lpstr>Prophetic Curses</vt:lpstr>
      <vt:lpstr>What Did a Locust Plague Mean?</vt:lpstr>
      <vt:lpstr>Slides on  Joel 2</vt:lpstr>
      <vt:lpstr>"Sound the alarm in Jerusalem!  Raise the battle cry on my holy mountain!  Let everyone tremble in fear  because the day of the LORD is upon us" (Joel 2:1 NLT).</vt:lpstr>
      <vt:lpstr>"[The day of the LORD]… is a day of darkness and gloom,  a day of thick clouds and deep blackness.  Suddenly, like dawn spreading across the mountains,  a great and mighty army appears.  Nothing like it has been seen before  or will ever be seen again"  (Joel 2:2 NLT).</vt:lpstr>
      <vt:lpstr>"Fire burns in front of them,  and flames follow after them.  Ahead of them the land lies  as beautiful as the Garden of Eden.  Behind them is nothing but desolation;  not one thing escapes"  (Joel 2:3 NLT).</vt:lpstr>
      <vt:lpstr>"They look like horses;  they charge forward like war horses"  (Joel 2:4 NLT).</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"Look at them as they leap along the mountaintops. Listen to the noise they make—like the rumbling of chariots, like the roar of fire sweeping across a field of stubble, or like a mighty army moving into battle"  (Joel 2:5 NLT).</vt:lpstr>
      <vt:lpstr>Key Verse</vt:lpstr>
      <vt:lpstr>What are the "locusts" of Joel 2:1-11?</vt:lpstr>
      <vt:lpstr>PowerPoint Presentation</vt:lpstr>
      <vt:lpstr>Why Future?</vt:lpstr>
      <vt:lpstr>Why Future?</vt:lpstr>
      <vt:lpstr>Why Future?</vt:lpstr>
      <vt:lpstr>Judgment!</vt:lpstr>
      <vt:lpstr>Blessing!</vt:lpstr>
      <vt:lpstr>The Day of the LORD</vt:lpstr>
      <vt:lpstr>A Dispensational Timeline</vt:lpstr>
      <vt:lpstr>What to do?</vt:lpstr>
      <vt:lpstr>Do you reject God's discipline?</vt:lpstr>
      <vt:lpstr>God &amp; the USA</vt:lpstr>
      <vt:lpstr>God's Discipline of the USA</vt:lpstr>
      <vt:lpstr>God's Discipline of the USA</vt:lpstr>
      <vt:lpstr>Discipline of Individuals</vt:lpstr>
      <vt:lpstr>I DON’T MAKE EXCUSES I MAKE RESULTS</vt:lpstr>
      <vt:lpstr>I. Discipline should bring repentance.</vt:lpstr>
      <vt:lpstr>II. Repentance will bring restoration.</vt:lpstr>
      <vt:lpstr>PowerPoint Presentation</vt:lpstr>
      <vt:lpstr>Israel’s repentance will bring forgiveness, deliverance and restoration (Joel 2:18–3:21). </vt:lpstr>
      <vt:lpstr>"Then the LORD will pity his people and jealously guard the honor of his land. 19The LORD will reply, 'Look! I am sending you grain and new wine and olive oil, enough to satisfy your needs. You will no longer be an object of mockery among the surrounding nations'"  (Joel 2:18-19 NLT).</vt:lpstr>
      <vt:lpstr>God's Future Protection of Israel</vt:lpstr>
      <vt:lpstr>Contrasting Joel 1 and 2:21-27</vt:lpstr>
      <vt:lpstr>Land Contrasts in Joel 2:21-27</vt:lpstr>
      <vt:lpstr>Animal Contrasts in Joel 2:21-27</vt:lpstr>
      <vt:lpstr>Fields Contrasts in Joel 2:21-27</vt:lpstr>
      <vt:lpstr>Rain Contrasts in Joel 2:21-27</vt:lpstr>
      <vt:lpstr>Grain, Wine &amp; Oil in Joel 2:21-27</vt:lpstr>
      <vt:lpstr>Crop Contrasts in Joel 2:21-27</vt:lpstr>
      <vt:lpstr>Eschatological Terms in Joel</vt:lpstr>
      <vt:lpstr>Joel 2:28-29 in Acts 2:16-21</vt:lpstr>
      <vt:lpstr>Joel 2:28-29; Acts 2:17-18 NLT</vt:lpstr>
      <vt:lpstr>Joel 2:28-29 in the NT (cf. Acts 2)</vt:lpstr>
      <vt:lpstr>Joel 2:30-31; Acts 2:19-20 NLT</vt:lpstr>
      <vt:lpstr>Joel 2:32; Acts 2:21 NLT</vt:lpstr>
      <vt:lpstr>IV. Problems  5 Views of Joel 2:28-32 Fulfillment:</vt:lpstr>
      <vt:lpstr>The Gospel is for the  Whole World</vt:lpstr>
      <vt:lpstr>PowerPoint Presentation</vt:lpstr>
      <vt:lpstr>PowerPoint Presentation</vt:lpstr>
      <vt:lpstr>Slides on  Joel 3</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6th Grade Map Test  (Curriculum of UN Rights Watch Association, 2021)</vt:lpstr>
      <vt:lpstr>Types of Unconditional Covenants</vt:lpstr>
      <vt:lpstr>Covenants of Promise</vt:lpstr>
      <vt:lpstr>"They threw dice to decide which of my people would be their slaves.  They traded boys to obtain prostitutes  and sold girls for enough wine to get drunk"  (Joel 3:3 NLT).</vt:lpstr>
      <vt:lpstr>Tyre &amp; Sidon to be Judged</vt:lpstr>
      <vt:lpstr>The Sale of Judeans to the Greeks</vt:lpstr>
      <vt:lpstr>The Restoration of Judah</vt:lpstr>
      <vt:lpstr>"Say to the nations far and wide:   'Get ready for war!  Call out your best warriors.  Let all your fighting men advance for the attack.</vt:lpstr>
      <vt:lpstr>"Let the nations be called to arms.  Let them march to the valley of Jehoshaphat.  There I, the LORD, will sit  to pronounce judgment on them all.  13Swing the sickle,  for the harvest is ripe.  Come, tread the grapes,  for the winepress is full.  The storage vats are overflowing  with the wickedness of these people"  (Joel 3:12-13 NLT).</vt:lpstr>
      <vt:lpstr>"Thousands upon thousands are waiting in the valley of decision.  There the day of the LORD will soon arrive.  15The sun and moon will grow dark,  and the stars will no longer shine"  (Joel 3:14-15 NLT).</vt:lpstr>
      <vt:lpstr>"The LORD's voice will roar from Zion  and thunder from Jerusalem,  and the heavens and the earth will shake.  But the LORD will be a refuge for his people,  a strong fortress for the people of Israel"  (Joel 3:16 NLT).</vt:lpstr>
      <vt:lpstr>"Then you will know that I, the LORD your God,  live in Zion, my holy mountain.  Jerusalem will be holy forever,  and foreign armies will never conquer her again"  (Joel 3:17 NLT).</vt:lpstr>
      <vt:lpstr>Israel’s Prosperity</vt:lpstr>
      <vt:lpstr>The River from Ezekiel's Temple  (47:1-12)</vt:lpstr>
      <vt:lpstr>The River &amp; the Land (Ezekiel 47:1) </vt:lpstr>
      <vt:lpstr>The Beginning of the River (Ezekiel 47:2)</vt:lpstr>
      <vt:lpstr>The River from Ezekiel's Temple (47:1-12)</vt:lpstr>
      <vt:lpstr>The River from Ezekiel's Temple (47:1-12)</vt:lpstr>
      <vt:lpstr>The River from Ezekiel's Temple (47:1-12)</vt:lpstr>
      <vt:lpstr>The River Gets Deeper (Ezekiel 47:3-5)</vt:lpstr>
      <vt:lpstr>The River from Ezekiel's Temple (47:1-12)</vt:lpstr>
      <vt:lpstr>The River from Ezekiel's Temple (47:1-12)</vt:lpstr>
      <vt:lpstr>The River from Ezekiel's Temple (47:1-12)</vt:lpstr>
      <vt:lpstr>The River from Ezekiel's Temple (47:1-12)</vt:lpstr>
      <vt:lpstr>The Millennial River</vt:lpstr>
      <vt:lpstr>The Millennial River</vt:lpstr>
      <vt:lpstr>The Millennial River</vt:lpstr>
      <vt:lpstr>Crops from a Fresh Water Oasis</vt:lpstr>
      <vt:lpstr>Israel's Neighbors</vt:lpstr>
      <vt:lpstr>"But Judah will be filled with people forever,  and Jerusalem will endure through all generations.  21I will pardon my people's crimes,  which I have not yet pardoned;  and I, the LORD, will make my home  in Jerusalem with my people" (Joel 3:20-21 NLT).</vt:lpstr>
      <vt:lpstr>Your trust in the Lord alone will bring his blessing </vt:lpstr>
      <vt:lpstr>God's Restoration of the USA</vt:lpstr>
      <vt:lpstr>US Counties: Red Conservative + Blue Liberal</vt:lpstr>
      <vt:lpstr>Neil Gorsuch</vt:lpstr>
      <vt:lpstr>Our Vision</vt:lpstr>
      <vt:lpstr>What should we do when we are disciplined?</vt:lpstr>
      <vt:lpstr>Main Idea of Joel</vt:lpstr>
      <vt:lpstr>I. Discipline should bring repentance.</vt:lpstr>
      <vt:lpstr>II. Repentance will bring restoration.</vt:lpstr>
      <vt:lpstr>Be disciplined or you will be disciplined.</vt:lpstr>
      <vt:lpstr>Accept God's discipline.</vt:lpstr>
      <vt:lpstr>Questions to Consider</vt:lpstr>
      <vt:lpstr>Questions to Consider</vt:lpstr>
      <vt:lpstr>Questions to Consider</vt:lpstr>
      <vt:lpstr>Black</vt:lpstr>
      <vt:lpstr>OT Preaching • BibleStudyDownloads.org</vt:lpstr>
      <vt:lpstr>PowerPoint Presentation</vt:lpstr>
      <vt:lpstr>G. Unity of Joel</vt:lpstr>
      <vt:lpstr>Denial of Unity of Joel</vt:lpstr>
      <vt:lpstr>However, a careful look shows…</vt:lpstr>
      <vt:lpstr>V. Theological Value</vt:lpstr>
      <vt:lpstr>The Day of the LORD</vt:lpstr>
      <vt:lpstr>PowerPoint Presentation</vt:lpstr>
      <vt:lpstr>PowerPoint Presentation</vt:lpstr>
      <vt:lpstr>PowerPoint Presentation</vt:lpstr>
      <vt:lpstr>PowerPoint Presentation</vt:lpstr>
      <vt:lpstr>PowerPoint Presentation</vt:lpstr>
      <vt:lpstr>II. Structure</vt:lpstr>
      <vt:lpstr>B.  Structural Relations (Finley) </vt:lpstr>
      <vt:lpstr>C. Outline 1 (Patterson)</vt:lpstr>
      <vt:lpstr>D. Outline 2 (McComiskey)</vt:lpstr>
      <vt:lpstr>E.  Outline 3 (Finley)</vt:lpstr>
      <vt:lpstr>PowerPoint Presentation</vt:lpstr>
      <vt:lpstr>VI. Application</vt:lpstr>
      <vt:lpstr>Black</vt:lpstr>
      <vt:lpstr>OT Survey link at BibleStudyDownloads.org</vt:lpstr>
    </vt:vector>
  </TitlesOfParts>
  <Company>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413</cp:revision>
  <cp:lastPrinted>2025-10-13T06:50:06Z</cp:lastPrinted>
  <dcterms:created xsi:type="dcterms:W3CDTF">2002-02-28T20:10:49Z</dcterms:created>
  <dcterms:modified xsi:type="dcterms:W3CDTF">2025-10-13T06:50:22Z</dcterms:modified>
</cp:coreProperties>
</file>