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6.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4.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5.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6.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 id="2147483821" r:id="rId2"/>
    <p:sldMasterId id="2147484053" r:id="rId3"/>
    <p:sldMasterId id="2147484161" r:id="rId4"/>
    <p:sldMasterId id="2147484347" r:id="rId5"/>
    <p:sldMasterId id="2147484359" r:id="rId6"/>
    <p:sldMasterId id="2147484375" r:id="rId7"/>
    <p:sldMasterId id="2147484548" r:id="rId8"/>
    <p:sldMasterId id="2147485917" r:id="rId9"/>
    <p:sldMasterId id="2147485943" r:id="rId10"/>
    <p:sldMasterId id="2147485982" r:id="rId11"/>
    <p:sldMasterId id="2147485994" r:id="rId12"/>
    <p:sldMasterId id="2147486006" r:id="rId13"/>
    <p:sldMasterId id="2147486019" r:id="rId14"/>
    <p:sldMasterId id="2147486021" r:id="rId15"/>
    <p:sldMasterId id="2147486034" r:id="rId16"/>
    <p:sldMasterId id="2147486071" r:id="rId17"/>
    <p:sldMasterId id="2147486083" r:id="rId18"/>
    <p:sldMasterId id="2147486134" r:id="rId19"/>
    <p:sldMasterId id="2147486148" r:id="rId20"/>
    <p:sldMasterId id="2147486160" r:id="rId21"/>
    <p:sldMasterId id="2147486172" r:id="rId22"/>
    <p:sldMasterId id="2147486186" r:id="rId23"/>
    <p:sldMasterId id="2147486200" r:id="rId24"/>
    <p:sldMasterId id="2147486214" r:id="rId25"/>
    <p:sldMasterId id="2147486227" r:id="rId26"/>
    <p:sldMasterId id="2147486241" r:id="rId27"/>
    <p:sldMasterId id="2147486253" r:id="rId28"/>
    <p:sldMasterId id="2147486267" r:id="rId29"/>
    <p:sldMasterId id="2147486281" r:id="rId30"/>
    <p:sldMasterId id="2147486293" r:id="rId31"/>
    <p:sldMasterId id="2147486305" r:id="rId32"/>
    <p:sldMasterId id="2147486318" r:id="rId33"/>
    <p:sldMasterId id="2147486330" r:id="rId34"/>
    <p:sldMasterId id="2147486343" r:id="rId35"/>
    <p:sldMasterId id="2147486357" r:id="rId36"/>
    <p:sldMasterId id="2147486370" r:id="rId37"/>
  </p:sldMasterIdLst>
  <p:notesMasterIdLst>
    <p:notesMasterId r:id="rId228"/>
  </p:notesMasterIdLst>
  <p:sldIdLst>
    <p:sldId id="496" r:id="rId38"/>
    <p:sldId id="957" r:id="rId39"/>
    <p:sldId id="958" r:id="rId40"/>
    <p:sldId id="499" r:id="rId41"/>
    <p:sldId id="500" r:id="rId42"/>
    <p:sldId id="501" r:id="rId43"/>
    <p:sldId id="502" r:id="rId44"/>
    <p:sldId id="503" r:id="rId45"/>
    <p:sldId id="504" r:id="rId46"/>
    <p:sldId id="505" r:id="rId47"/>
    <p:sldId id="506" r:id="rId48"/>
    <p:sldId id="514" r:id="rId49"/>
    <p:sldId id="507" r:id="rId50"/>
    <p:sldId id="525" r:id="rId51"/>
    <p:sldId id="526" r:id="rId52"/>
    <p:sldId id="508" r:id="rId53"/>
    <p:sldId id="511" r:id="rId54"/>
    <p:sldId id="512" r:id="rId55"/>
    <p:sldId id="513" r:id="rId56"/>
    <p:sldId id="515" r:id="rId57"/>
    <p:sldId id="465" r:id="rId58"/>
    <p:sldId id="466" r:id="rId59"/>
    <p:sldId id="467" r:id="rId60"/>
    <p:sldId id="468" r:id="rId61"/>
    <p:sldId id="469" r:id="rId62"/>
    <p:sldId id="470" r:id="rId63"/>
    <p:sldId id="471" r:id="rId64"/>
    <p:sldId id="535" r:id="rId65"/>
    <p:sldId id="532" r:id="rId66"/>
    <p:sldId id="533" r:id="rId67"/>
    <p:sldId id="534" r:id="rId68"/>
    <p:sldId id="538" r:id="rId69"/>
    <p:sldId id="537" r:id="rId70"/>
    <p:sldId id="539" r:id="rId71"/>
    <p:sldId id="540" r:id="rId72"/>
    <p:sldId id="396" r:id="rId73"/>
    <p:sldId id="425" r:id="rId74"/>
    <p:sldId id="430" r:id="rId75"/>
    <p:sldId id="397" r:id="rId76"/>
    <p:sldId id="345" r:id="rId77"/>
    <p:sldId id="398" r:id="rId78"/>
    <p:sldId id="399" r:id="rId79"/>
    <p:sldId id="2495" r:id="rId80"/>
    <p:sldId id="605" r:id="rId81"/>
    <p:sldId id="434" r:id="rId82"/>
    <p:sldId id="438" r:id="rId83"/>
    <p:sldId id="368" r:id="rId84"/>
    <p:sldId id="369" r:id="rId85"/>
    <p:sldId id="322" r:id="rId86"/>
    <p:sldId id="300" r:id="rId87"/>
    <p:sldId id="439" r:id="rId88"/>
    <p:sldId id="440" r:id="rId89"/>
    <p:sldId id="527" r:id="rId90"/>
    <p:sldId id="447" r:id="rId91"/>
    <p:sldId id="336" r:id="rId92"/>
    <p:sldId id="346" r:id="rId93"/>
    <p:sldId id="382" r:id="rId94"/>
    <p:sldId id="370" r:id="rId95"/>
    <p:sldId id="437" r:id="rId96"/>
    <p:sldId id="259" r:id="rId97"/>
    <p:sldId id="284" r:id="rId98"/>
    <p:sldId id="261" r:id="rId99"/>
    <p:sldId id="347" r:id="rId100"/>
    <p:sldId id="389" r:id="rId101"/>
    <p:sldId id="390" r:id="rId102"/>
    <p:sldId id="391" r:id="rId103"/>
    <p:sldId id="349" r:id="rId104"/>
    <p:sldId id="348" r:id="rId105"/>
    <p:sldId id="289" r:id="rId106"/>
    <p:sldId id="288" r:id="rId107"/>
    <p:sldId id="283" r:id="rId108"/>
    <p:sldId id="387" r:id="rId109"/>
    <p:sldId id="307" r:id="rId110"/>
    <p:sldId id="308" r:id="rId111"/>
    <p:sldId id="291" r:id="rId112"/>
    <p:sldId id="337" r:id="rId113"/>
    <p:sldId id="356" r:id="rId114"/>
    <p:sldId id="358" r:id="rId115"/>
    <p:sldId id="359" r:id="rId116"/>
    <p:sldId id="357" r:id="rId117"/>
    <p:sldId id="360" r:id="rId118"/>
    <p:sldId id="287" r:id="rId119"/>
    <p:sldId id="286" r:id="rId120"/>
    <p:sldId id="448" r:id="rId121"/>
    <p:sldId id="299" r:id="rId122"/>
    <p:sldId id="361" r:id="rId123"/>
    <p:sldId id="362" r:id="rId124"/>
    <p:sldId id="594" r:id="rId125"/>
    <p:sldId id="595" r:id="rId126"/>
    <p:sldId id="339" r:id="rId127"/>
    <p:sldId id="340" r:id="rId128"/>
    <p:sldId id="395" r:id="rId129"/>
    <p:sldId id="432" r:id="rId130"/>
    <p:sldId id="443" r:id="rId131"/>
    <p:sldId id="441" r:id="rId132"/>
    <p:sldId id="442" r:id="rId133"/>
    <p:sldId id="429" r:id="rId134"/>
    <p:sldId id="4442" r:id="rId135"/>
    <p:sldId id="528" r:id="rId136"/>
    <p:sldId id="529" r:id="rId137"/>
    <p:sldId id="449" r:id="rId138"/>
    <p:sldId id="402" r:id="rId139"/>
    <p:sldId id="403" r:id="rId140"/>
    <p:sldId id="446" r:id="rId141"/>
    <p:sldId id="472" r:id="rId142"/>
    <p:sldId id="310" r:id="rId143"/>
    <p:sldId id="317" r:id="rId144"/>
    <p:sldId id="318" r:id="rId145"/>
    <p:sldId id="319" r:id="rId146"/>
    <p:sldId id="320" r:id="rId147"/>
    <p:sldId id="316" r:id="rId148"/>
    <p:sldId id="477" r:id="rId149"/>
    <p:sldId id="271" r:id="rId150"/>
    <p:sldId id="294" r:id="rId151"/>
    <p:sldId id="293" r:id="rId152"/>
    <p:sldId id="295" r:id="rId153"/>
    <p:sldId id="383" r:id="rId154"/>
    <p:sldId id="478" r:id="rId155"/>
    <p:sldId id="959" r:id="rId156"/>
    <p:sldId id="4440" r:id="rId157"/>
    <p:sldId id="4438" r:id="rId158"/>
    <p:sldId id="338" r:id="rId159"/>
    <p:sldId id="352" r:id="rId160"/>
    <p:sldId id="4441" r:id="rId161"/>
    <p:sldId id="541" r:id="rId162"/>
    <p:sldId id="4443" r:id="rId163"/>
    <p:sldId id="313" r:id="rId164"/>
    <p:sldId id="363" r:id="rId165"/>
    <p:sldId id="366" r:id="rId166"/>
    <p:sldId id="367" r:id="rId167"/>
    <p:sldId id="372" r:id="rId168"/>
    <p:sldId id="365" r:id="rId169"/>
    <p:sldId id="373" r:id="rId170"/>
    <p:sldId id="4444" r:id="rId171"/>
    <p:sldId id="378" r:id="rId172"/>
    <p:sldId id="381" r:id="rId173"/>
    <p:sldId id="379" r:id="rId174"/>
    <p:sldId id="5500" r:id="rId175"/>
    <p:sldId id="5501" r:id="rId176"/>
    <p:sldId id="5502" r:id="rId177"/>
    <p:sldId id="5503" r:id="rId178"/>
    <p:sldId id="5504" r:id="rId179"/>
    <p:sldId id="5505" r:id="rId180"/>
    <p:sldId id="5506" r:id="rId181"/>
    <p:sldId id="5507" r:id="rId182"/>
    <p:sldId id="5508" r:id="rId183"/>
    <p:sldId id="5509" r:id="rId184"/>
    <p:sldId id="5510" r:id="rId185"/>
    <p:sldId id="5513" r:id="rId186"/>
    <p:sldId id="5514" r:id="rId187"/>
    <p:sldId id="5511" r:id="rId188"/>
    <p:sldId id="5512" r:id="rId189"/>
    <p:sldId id="380" r:id="rId190"/>
    <p:sldId id="375" r:id="rId191"/>
    <p:sldId id="401" r:id="rId192"/>
    <p:sldId id="450" r:id="rId193"/>
    <p:sldId id="404" r:id="rId194"/>
    <p:sldId id="405" r:id="rId195"/>
    <p:sldId id="454" r:id="rId196"/>
    <p:sldId id="457" r:id="rId197"/>
    <p:sldId id="451" r:id="rId198"/>
    <p:sldId id="520" r:id="rId199"/>
    <p:sldId id="530" r:id="rId200"/>
    <p:sldId id="431" r:id="rId201"/>
    <p:sldId id="524" r:id="rId202"/>
    <p:sldId id="411" r:id="rId203"/>
    <p:sldId id="452" r:id="rId204"/>
    <p:sldId id="453" r:id="rId205"/>
    <p:sldId id="495" r:id="rId206"/>
    <p:sldId id="523" r:id="rId207"/>
    <p:sldId id="473" r:id="rId208"/>
    <p:sldId id="474" r:id="rId209"/>
    <p:sldId id="475" r:id="rId210"/>
    <p:sldId id="476" r:id="rId211"/>
    <p:sldId id="479" r:id="rId212"/>
    <p:sldId id="480" r:id="rId213"/>
    <p:sldId id="481" r:id="rId214"/>
    <p:sldId id="482" r:id="rId215"/>
    <p:sldId id="483" r:id="rId216"/>
    <p:sldId id="484" r:id="rId217"/>
    <p:sldId id="485" r:id="rId218"/>
    <p:sldId id="486" r:id="rId219"/>
    <p:sldId id="487" r:id="rId220"/>
    <p:sldId id="488" r:id="rId221"/>
    <p:sldId id="489" r:id="rId222"/>
    <p:sldId id="490" r:id="rId223"/>
    <p:sldId id="491" r:id="rId224"/>
    <p:sldId id="492" r:id="rId225"/>
    <p:sldId id="493" r:id="rId226"/>
    <p:sldId id="494" r:id="rId2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BAC537B8-DDF9-E149-9FF4-4A970E2E2C14}">
          <p14:sldIdLst>
            <p14:sldId id="496"/>
            <p14:sldId id="957"/>
            <p14:sldId id="958"/>
            <p14:sldId id="499"/>
            <p14:sldId id="500"/>
            <p14:sldId id="501"/>
            <p14:sldId id="502"/>
            <p14:sldId id="503"/>
            <p14:sldId id="504"/>
            <p14:sldId id="505"/>
            <p14:sldId id="506"/>
            <p14:sldId id="514"/>
            <p14:sldId id="507"/>
            <p14:sldId id="525"/>
            <p14:sldId id="526"/>
            <p14:sldId id="508"/>
            <p14:sldId id="511"/>
            <p14:sldId id="512"/>
            <p14:sldId id="513"/>
            <p14:sldId id="515"/>
          </p14:sldIdLst>
        </p14:section>
        <p14:section name="Introduction" id="{7FB8D3EF-30D8-CB45-8CDF-219064F7DC94}">
          <p14:sldIdLst>
            <p14:sldId id="465"/>
            <p14:sldId id="466"/>
            <p14:sldId id="467"/>
            <p14:sldId id="468"/>
            <p14:sldId id="469"/>
            <p14:sldId id="470"/>
            <p14:sldId id="471"/>
            <p14:sldId id="535"/>
            <p14:sldId id="532"/>
            <p14:sldId id="533"/>
            <p14:sldId id="534"/>
            <p14:sldId id="538"/>
            <p14:sldId id="537"/>
            <p14:sldId id="539"/>
            <p14:sldId id="540"/>
          </p14:sldIdLst>
        </p14:section>
        <p14:section name="Sermon" id="{3068054B-56ED-3445-A307-3931B88EE8CF}">
          <p14:sldIdLst>
            <p14:sldId id="396"/>
            <p14:sldId id="425"/>
            <p14:sldId id="430"/>
            <p14:sldId id="397"/>
            <p14:sldId id="345"/>
            <p14:sldId id="398"/>
            <p14:sldId id="399"/>
            <p14:sldId id="2495"/>
            <p14:sldId id="605"/>
            <p14:sldId id="434"/>
            <p14:sldId id="438"/>
            <p14:sldId id="368"/>
            <p14:sldId id="369"/>
            <p14:sldId id="322"/>
            <p14:sldId id="300"/>
            <p14:sldId id="439"/>
            <p14:sldId id="440"/>
            <p14:sldId id="527"/>
            <p14:sldId id="447"/>
          </p14:sldIdLst>
        </p14:section>
        <p14:section name="Chapters" id="{0A61D921-BF7B-D947-8517-8E8B976F6E5C}">
          <p14:sldIdLst>
            <p14:sldId id="336"/>
            <p14:sldId id="346"/>
            <p14:sldId id="382"/>
            <p14:sldId id="370"/>
            <p14:sldId id="437"/>
            <p14:sldId id="259"/>
            <p14:sldId id="284"/>
            <p14:sldId id="261"/>
            <p14:sldId id="347"/>
            <p14:sldId id="389"/>
            <p14:sldId id="390"/>
            <p14:sldId id="391"/>
            <p14:sldId id="349"/>
            <p14:sldId id="348"/>
            <p14:sldId id="289"/>
            <p14:sldId id="288"/>
            <p14:sldId id="283"/>
            <p14:sldId id="387"/>
            <p14:sldId id="307"/>
            <p14:sldId id="308"/>
            <p14:sldId id="291"/>
            <p14:sldId id="337"/>
            <p14:sldId id="356"/>
            <p14:sldId id="358"/>
            <p14:sldId id="359"/>
            <p14:sldId id="357"/>
            <p14:sldId id="360"/>
            <p14:sldId id="287"/>
            <p14:sldId id="286"/>
            <p14:sldId id="448"/>
            <p14:sldId id="299"/>
            <p14:sldId id="361"/>
            <p14:sldId id="362"/>
            <p14:sldId id="594"/>
            <p14:sldId id="595"/>
            <p14:sldId id="339"/>
            <p14:sldId id="340"/>
            <p14:sldId id="395"/>
            <p14:sldId id="432"/>
            <p14:sldId id="443"/>
            <p14:sldId id="441"/>
            <p14:sldId id="442"/>
            <p14:sldId id="429"/>
            <p14:sldId id="4442"/>
            <p14:sldId id="528"/>
            <p14:sldId id="529"/>
            <p14:sldId id="449"/>
            <p14:sldId id="402"/>
            <p14:sldId id="403"/>
            <p14:sldId id="446"/>
            <p14:sldId id="472"/>
            <p14:sldId id="310"/>
            <p14:sldId id="317"/>
            <p14:sldId id="318"/>
            <p14:sldId id="319"/>
            <p14:sldId id="320"/>
            <p14:sldId id="316"/>
            <p14:sldId id="477"/>
            <p14:sldId id="271"/>
            <p14:sldId id="294"/>
            <p14:sldId id="293"/>
            <p14:sldId id="295"/>
            <p14:sldId id="383"/>
            <p14:sldId id="478"/>
            <p14:sldId id="959"/>
            <p14:sldId id="4440"/>
            <p14:sldId id="4438"/>
            <p14:sldId id="338"/>
            <p14:sldId id="352"/>
            <p14:sldId id="4441"/>
            <p14:sldId id="541"/>
            <p14:sldId id="4443"/>
            <p14:sldId id="313"/>
            <p14:sldId id="363"/>
            <p14:sldId id="366"/>
            <p14:sldId id="367"/>
            <p14:sldId id="372"/>
            <p14:sldId id="365"/>
            <p14:sldId id="373"/>
            <p14:sldId id="4444"/>
            <p14:sldId id="378"/>
            <p14:sldId id="381"/>
            <p14:sldId id="379"/>
            <p14:sldId id="5500"/>
            <p14:sldId id="5501"/>
            <p14:sldId id="5502"/>
            <p14:sldId id="5503"/>
            <p14:sldId id="5504"/>
            <p14:sldId id="5505"/>
            <p14:sldId id="5506"/>
            <p14:sldId id="5507"/>
            <p14:sldId id="5508"/>
            <p14:sldId id="5509"/>
            <p14:sldId id="5510"/>
            <p14:sldId id="5513"/>
            <p14:sldId id="5514"/>
            <p14:sldId id="5511"/>
            <p14:sldId id="5512"/>
            <p14:sldId id="380"/>
            <p14:sldId id="375"/>
            <p14:sldId id="401"/>
            <p14:sldId id="450"/>
            <p14:sldId id="404"/>
            <p14:sldId id="405"/>
            <p14:sldId id="454"/>
          </p14:sldIdLst>
        </p14:section>
        <p14:section name="Conclusion" id="{F0D435EE-AD63-084F-828E-E4D0D2B339EE}">
          <p14:sldIdLst>
            <p14:sldId id="457"/>
            <p14:sldId id="451"/>
            <p14:sldId id="520"/>
            <p14:sldId id="530"/>
            <p14:sldId id="431"/>
            <p14:sldId id="524"/>
            <p14:sldId id="411"/>
            <p14:sldId id="452"/>
            <p14:sldId id="453"/>
            <p14:sldId id="495"/>
            <p14:sldId id="523"/>
          </p14:sldIdLst>
        </p14:section>
        <p14:section name="Supplements" id="{4EEB4A7F-68B9-9D40-99C7-E4AA7ABF67BD}">
          <p14:sldIdLst>
            <p14:sldId id="473"/>
            <p14:sldId id="474"/>
            <p14:sldId id="475"/>
            <p14:sldId id="476"/>
            <p14:sldId id="479"/>
            <p14:sldId id="480"/>
            <p14:sldId id="481"/>
            <p14:sldId id="482"/>
            <p14:sldId id="483"/>
            <p14:sldId id="484"/>
            <p14:sldId id="485"/>
            <p14:sldId id="486"/>
            <p14:sldId id="487"/>
            <p14:sldId id="488"/>
            <p14:sldId id="489"/>
            <p14:sldId id="490"/>
            <p14:sldId id="491"/>
            <p14:sldId id="492"/>
            <p14:sldId id="493"/>
            <p14:sldId id="4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8BBC"/>
    <a:srgbClr val="F8FFF5"/>
    <a:srgbClr val="FFF5D2"/>
    <a:srgbClr val="C4CAE1"/>
    <a:srgbClr val="EDEAE4"/>
    <a:srgbClr val="E4EEFF"/>
    <a:srgbClr val="000000"/>
    <a:srgbClr val="FF0000"/>
    <a:srgbClr val="FFFF99"/>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96"/>
    <p:restoredTop sz="80689" autoAdjust="0"/>
  </p:normalViewPr>
  <p:slideViewPr>
    <p:cSldViewPr>
      <p:cViewPr varScale="1">
        <p:scale>
          <a:sx n="82" d="100"/>
          <a:sy n="82" d="100"/>
        </p:scale>
        <p:origin x="160" y="108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70" d="100"/>
        <a:sy n="70" d="100"/>
      </p:scale>
      <p:origin x="0" y="0"/>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openxmlformats.org/officeDocument/2006/relationships/slide" Target="slides/slide122.xml"/><Relationship Id="rId170" Type="http://schemas.openxmlformats.org/officeDocument/2006/relationships/slide" Target="slides/slide133.xml"/><Relationship Id="rId191" Type="http://schemas.openxmlformats.org/officeDocument/2006/relationships/slide" Target="slides/slide154.xml"/><Relationship Id="rId205" Type="http://schemas.openxmlformats.org/officeDocument/2006/relationships/slide" Target="slides/slide168.xml"/><Relationship Id="rId226" Type="http://schemas.openxmlformats.org/officeDocument/2006/relationships/slide" Target="slides/slide189.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160" Type="http://schemas.openxmlformats.org/officeDocument/2006/relationships/slide" Target="slides/slide123.xml"/><Relationship Id="rId181" Type="http://schemas.openxmlformats.org/officeDocument/2006/relationships/slide" Target="slides/slide144.xml"/><Relationship Id="rId216" Type="http://schemas.openxmlformats.org/officeDocument/2006/relationships/slide" Target="slides/slide179.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5" Type="http://schemas.openxmlformats.org/officeDocument/2006/relationships/slide" Target="slides/slide48.xml"/><Relationship Id="rId150" Type="http://schemas.openxmlformats.org/officeDocument/2006/relationships/slide" Target="slides/slide113.xml"/><Relationship Id="rId171" Type="http://schemas.openxmlformats.org/officeDocument/2006/relationships/slide" Target="slides/slide134.xml"/><Relationship Id="rId192" Type="http://schemas.openxmlformats.org/officeDocument/2006/relationships/slide" Target="slides/slide155.xml"/><Relationship Id="rId206" Type="http://schemas.openxmlformats.org/officeDocument/2006/relationships/slide" Target="slides/slide169.xml"/><Relationship Id="rId227" Type="http://schemas.openxmlformats.org/officeDocument/2006/relationships/slide" Target="slides/slide19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1.xml"/><Relationship Id="rId129" Type="http://schemas.openxmlformats.org/officeDocument/2006/relationships/slide" Target="slides/slide92.xml"/><Relationship Id="rId54" Type="http://schemas.openxmlformats.org/officeDocument/2006/relationships/slide" Target="slides/slide17.xml"/><Relationship Id="rId75" Type="http://schemas.openxmlformats.org/officeDocument/2006/relationships/slide" Target="slides/slide38.xml"/><Relationship Id="rId96" Type="http://schemas.openxmlformats.org/officeDocument/2006/relationships/slide" Target="slides/slide59.xml"/><Relationship Id="rId140" Type="http://schemas.openxmlformats.org/officeDocument/2006/relationships/slide" Target="slides/slide103.xml"/><Relationship Id="rId161" Type="http://schemas.openxmlformats.org/officeDocument/2006/relationships/slide" Target="slides/slide124.xml"/><Relationship Id="rId182" Type="http://schemas.openxmlformats.org/officeDocument/2006/relationships/slide" Target="slides/slide145.xml"/><Relationship Id="rId217" Type="http://schemas.openxmlformats.org/officeDocument/2006/relationships/slide" Target="slides/slide18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2.xml"/><Relationship Id="rId44" Type="http://schemas.openxmlformats.org/officeDocument/2006/relationships/slide" Target="slides/slide7.xml"/><Relationship Id="rId65" Type="http://schemas.openxmlformats.org/officeDocument/2006/relationships/slide" Target="slides/slide28.xml"/><Relationship Id="rId86" Type="http://schemas.openxmlformats.org/officeDocument/2006/relationships/slide" Target="slides/slide49.xml"/><Relationship Id="rId130" Type="http://schemas.openxmlformats.org/officeDocument/2006/relationships/slide" Target="slides/slide93.xml"/><Relationship Id="rId151" Type="http://schemas.openxmlformats.org/officeDocument/2006/relationships/slide" Target="slides/slide114.xml"/><Relationship Id="rId172" Type="http://schemas.openxmlformats.org/officeDocument/2006/relationships/slide" Target="slides/slide135.xml"/><Relationship Id="rId193" Type="http://schemas.openxmlformats.org/officeDocument/2006/relationships/slide" Target="slides/slide156.xml"/><Relationship Id="rId207" Type="http://schemas.openxmlformats.org/officeDocument/2006/relationships/slide" Target="slides/slide170.xml"/><Relationship Id="rId228"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72.xml"/><Relationship Id="rId34" Type="http://schemas.openxmlformats.org/officeDocument/2006/relationships/slideMaster" Target="slideMasters/slideMaster34.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20" Type="http://schemas.openxmlformats.org/officeDocument/2006/relationships/slide" Target="slides/slide83.xml"/><Relationship Id="rId141" Type="http://schemas.openxmlformats.org/officeDocument/2006/relationships/slide" Target="slides/slide104.xml"/><Relationship Id="rId7" Type="http://schemas.openxmlformats.org/officeDocument/2006/relationships/slideMaster" Target="slideMasters/slideMaster7.xml"/><Relationship Id="rId162" Type="http://schemas.openxmlformats.org/officeDocument/2006/relationships/slide" Target="slides/slide125.xml"/><Relationship Id="rId183" Type="http://schemas.openxmlformats.org/officeDocument/2006/relationships/slide" Target="slides/slide146.xml"/><Relationship Id="rId218" Type="http://schemas.openxmlformats.org/officeDocument/2006/relationships/slide" Target="slides/slide181.xml"/><Relationship Id="rId24" Type="http://schemas.openxmlformats.org/officeDocument/2006/relationships/slideMaster" Target="slideMasters/slideMaster24.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31" Type="http://schemas.openxmlformats.org/officeDocument/2006/relationships/slide" Target="slides/slide94.xml"/><Relationship Id="rId152" Type="http://schemas.openxmlformats.org/officeDocument/2006/relationships/slide" Target="slides/slide115.xml"/><Relationship Id="rId173" Type="http://schemas.openxmlformats.org/officeDocument/2006/relationships/slide" Target="slides/slide136.xml"/><Relationship Id="rId194" Type="http://schemas.openxmlformats.org/officeDocument/2006/relationships/slide" Target="slides/slide157.xml"/><Relationship Id="rId208" Type="http://schemas.openxmlformats.org/officeDocument/2006/relationships/slide" Target="slides/slide171.xml"/><Relationship Id="rId229" Type="http://schemas.openxmlformats.org/officeDocument/2006/relationships/presProps" Target="pres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8" Type="http://schemas.openxmlformats.org/officeDocument/2006/relationships/slideMaster" Target="slideMasters/slideMaster8.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184" Type="http://schemas.openxmlformats.org/officeDocument/2006/relationships/slide" Target="slides/slide147.xml"/><Relationship Id="rId219" Type="http://schemas.openxmlformats.org/officeDocument/2006/relationships/slide" Target="slides/slide182.xml"/><Relationship Id="rId230"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slide" Target="slides/slide137.xml"/><Relationship Id="rId179" Type="http://schemas.openxmlformats.org/officeDocument/2006/relationships/slide" Target="slides/slide142.xml"/><Relationship Id="rId195" Type="http://schemas.openxmlformats.org/officeDocument/2006/relationships/slide" Target="slides/slide158.xml"/><Relationship Id="rId209" Type="http://schemas.openxmlformats.org/officeDocument/2006/relationships/slide" Target="slides/slide172.xml"/><Relationship Id="rId190" Type="http://schemas.openxmlformats.org/officeDocument/2006/relationships/slide" Target="slides/slide153.xml"/><Relationship Id="rId204" Type="http://schemas.openxmlformats.org/officeDocument/2006/relationships/slide" Target="slides/slide167.xml"/><Relationship Id="rId220" Type="http://schemas.openxmlformats.org/officeDocument/2006/relationships/slide" Target="slides/slide183.xml"/><Relationship Id="rId225"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164" Type="http://schemas.openxmlformats.org/officeDocument/2006/relationships/slide" Target="slides/slide127.xml"/><Relationship Id="rId169" Type="http://schemas.openxmlformats.org/officeDocument/2006/relationships/slide" Target="slides/slide132.xml"/><Relationship Id="rId185"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3.xml"/><Relationship Id="rId210" Type="http://schemas.openxmlformats.org/officeDocument/2006/relationships/slide" Target="slides/slide173.xml"/><Relationship Id="rId215" Type="http://schemas.openxmlformats.org/officeDocument/2006/relationships/slide" Target="slides/slide178.xml"/><Relationship Id="rId26" Type="http://schemas.openxmlformats.org/officeDocument/2006/relationships/slideMaster" Target="slideMasters/slideMaster26.xml"/><Relationship Id="rId231" Type="http://schemas.openxmlformats.org/officeDocument/2006/relationships/theme" Target="theme/theme1.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slide" Target="slides/slide138.xml"/><Relationship Id="rId196" Type="http://schemas.openxmlformats.org/officeDocument/2006/relationships/slide" Target="slides/slide159.xml"/><Relationship Id="rId200" Type="http://schemas.openxmlformats.org/officeDocument/2006/relationships/slide" Target="slides/slide163.xml"/><Relationship Id="rId16" Type="http://schemas.openxmlformats.org/officeDocument/2006/relationships/slideMaster" Target="slideMasters/slideMaster16.xml"/><Relationship Id="rId221" Type="http://schemas.openxmlformats.org/officeDocument/2006/relationships/slide" Target="slides/slide184.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186" Type="http://schemas.openxmlformats.org/officeDocument/2006/relationships/slide" Target="slides/slide149.xml"/><Relationship Id="rId211" Type="http://schemas.openxmlformats.org/officeDocument/2006/relationships/slide" Target="slides/slide174.xml"/><Relationship Id="rId232"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slide" Target="slides/slide139.xml"/><Relationship Id="rId197" Type="http://schemas.openxmlformats.org/officeDocument/2006/relationships/slide" Target="slides/slide160.xml"/><Relationship Id="rId201" Type="http://schemas.openxmlformats.org/officeDocument/2006/relationships/slide" Target="slides/slide164.xml"/><Relationship Id="rId222" Type="http://schemas.openxmlformats.org/officeDocument/2006/relationships/slide" Target="slides/slide185.xml"/><Relationship Id="rId17" Type="http://schemas.openxmlformats.org/officeDocument/2006/relationships/slideMaster" Target="slideMasters/slideMaster17.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24" Type="http://schemas.openxmlformats.org/officeDocument/2006/relationships/slide" Target="slides/slide87.xml"/><Relationship Id="rId70" Type="http://schemas.openxmlformats.org/officeDocument/2006/relationships/slide" Target="slides/slide33.xml"/><Relationship Id="rId91" Type="http://schemas.openxmlformats.org/officeDocument/2006/relationships/slide" Target="slides/slide54.xml"/><Relationship Id="rId145" Type="http://schemas.openxmlformats.org/officeDocument/2006/relationships/slide" Target="slides/slide108.xml"/><Relationship Id="rId166" Type="http://schemas.openxmlformats.org/officeDocument/2006/relationships/slide" Target="slides/slide129.xml"/><Relationship Id="rId187" Type="http://schemas.openxmlformats.org/officeDocument/2006/relationships/slide" Target="slides/slide150.xml"/><Relationship Id="rId1" Type="http://schemas.openxmlformats.org/officeDocument/2006/relationships/slideMaster" Target="slideMasters/slideMaster1.xml"/><Relationship Id="rId212" Type="http://schemas.openxmlformats.org/officeDocument/2006/relationships/slide" Target="slides/slide175.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60" Type="http://schemas.openxmlformats.org/officeDocument/2006/relationships/slide" Target="slides/slide23.xml"/><Relationship Id="rId81" Type="http://schemas.openxmlformats.org/officeDocument/2006/relationships/slide" Target="slides/slide44.xml"/><Relationship Id="rId135" Type="http://schemas.openxmlformats.org/officeDocument/2006/relationships/slide" Target="slides/slide98.xml"/><Relationship Id="rId156" Type="http://schemas.openxmlformats.org/officeDocument/2006/relationships/slide" Target="slides/slide119.xml"/><Relationship Id="rId177" Type="http://schemas.openxmlformats.org/officeDocument/2006/relationships/slide" Target="slides/slide140.xml"/><Relationship Id="rId198" Type="http://schemas.openxmlformats.org/officeDocument/2006/relationships/slide" Target="slides/slide161.xml"/><Relationship Id="rId202" Type="http://schemas.openxmlformats.org/officeDocument/2006/relationships/slide" Target="slides/slide165.xml"/><Relationship Id="rId223" Type="http://schemas.openxmlformats.org/officeDocument/2006/relationships/slide" Target="slides/slide186.xml"/><Relationship Id="rId18" Type="http://schemas.openxmlformats.org/officeDocument/2006/relationships/slideMaster" Target="slideMasters/slideMaster18.xml"/><Relationship Id="rId39" Type="http://schemas.openxmlformats.org/officeDocument/2006/relationships/slide" Target="slides/slide2.xml"/><Relationship Id="rId50" Type="http://schemas.openxmlformats.org/officeDocument/2006/relationships/slide" Target="slides/slide13.xml"/><Relationship Id="rId104" Type="http://schemas.openxmlformats.org/officeDocument/2006/relationships/slide" Target="slides/slide67.xml"/><Relationship Id="rId125" Type="http://schemas.openxmlformats.org/officeDocument/2006/relationships/slide" Target="slides/slide88.xml"/><Relationship Id="rId146" Type="http://schemas.openxmlformats.org/officeDocument/2006/relationships/slide" Target="slides/slide109.xml"/><Relationship Id="rId167" Type="http://schemas.openxmlformats.org/officeDocument/2006/relationships/slide" Target="slides/slide130.xml"/><Relationship Id="rId188" Type="http://schemas.openxmlformats.org/officeDocument/2006/relationships/slide" Target="slides/slide151.xml"/><Relationship Id="rId71" Type="http://schemas.openxmlformats.org/officeDocument/2006/relationships/slide" Target="slides/slide34.xml"/><Relationship Id="rId92" Type="http://schemas.openxmlformats.org/officeDocument/2006/relationships/slide" Target="slides/slide55.xml"/><Relationship Id="rId213"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3.xml"/><Relationship Id="rId115" Type="http://schemas.openxmlformats.org/officeDocument/2006/relationships/slide" Target="slides/slide78.xml"/><Relationship Id="rId136" Type="http://schemas.openxmlformats.org/officeDocument/2006/relationships/slide" Target="slides/slide99.xml"/><Relationship Id="rId157" Type="http://schemas.openxmlformats.org/officeDocument/2006/relationships/slide" Target="slides/slide120.xml"/><Relationship Id="rId178" Type="http://schemas.openxmlformats.org/officeDocument/2006/relationships/slide" Target="slides/slide141.xml"/><Relationship Id="rId61" Type="http://schemas.openxmlformats.org/officeDocument/2006/relationships/slide" Target="slides/slide24.xml"/><Relationship Id="rId82" Type="http://schemas.openxmlformats.org/officeDocument/2006/relationships/slide" Target="slides/slide45.xml"/><Relationship Id="rId199" Type="http://schemas.openxmlformats.org/officeDocument/2006/relationships/slide" Target="slides/slide162.xml"/><Relationship Id="rId203" Type="http://schemas.openxmlformats.org/officeDocument/2006/relationships/slide" Target="slides/slide166.xml"/><Relationship Id="rId19" Type="http://schemas.openxmlformats.org/officeDocument/2006/relationships/slideMaster" Target="slideMasters/slideMaster19.xml"/><Relationship Id="rId224" Type="http://schemas.openxmlformats.org/officeDocument/2006/relationships/slide" Target="slides/slide187.xml"/><Relationship Id="rId30" Type="http://schemas.openxmlformats.org/officeDocument/2006/relationships/slideMaster" Target="slideMasters/slideMaster30.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189" Type="http://schemas.openxmlformats.org/officeDocument/2006/relationships/slide" Target="slides/slide152.xml"/><Relationship Id="rId3" Type="http://schemas.openxmlformats.org/officeDocument/2006/relationships/slideMaster" Target="slideMasters/slideMaster3.xml"/><Relationship Id="rId214" Type="http://schemas.openxmlformats.org/officeDocument/2006/relationships/slide" Target="slides/slide177.xml"/></Relationships>
</file>

<file path=ppt/_rels/viewProps.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1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20000"/>
              </a:spcBef>
              <a:defRPr sz="1200">
                <a:latin typeface="Times New Roman" pitchFamily="-112" charset="0"/>
                <a:ea typeface="+mn-ea"/>
                <a:cs typeface="+mn-cs"/>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1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1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20000"/>
              </a:spcBef>
              <a:defRPr sz="1200">
                <a:latin typeface="Times New Roman" charset="0"/>
              </a:defRPr>
            </a:lvl1pPr>
          </a:lstStyle>
          <a:p>
            <a:pPr>
              <a:defRPr/>
            </a:pPr>
            <a:fld id="{93DA688C-5BD7-C344-B3B7-D1D16C19A52A}" type="slidenum">
              <a:rPr lang="en-US"/>
              <a:pPr>
                <a:defRPr/>
              </a:pPr>
              <a:t>‹#›</a:t>
            </a:fld>
            <a:endParaRPr lang="en-US"/>
          </a:p>
        </p:txBody>
      </p:sp>
    </p:spTree>
    <p:extLst>
      <p:ext uri="{BB962C8B-B14F-4D97-AF65-F5344CB8AC3E}">
        <p14:creationId xmlns:p14="http://schemas.microsoft.com/office/powerpoint/2010/main" val="421959237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nytimes.com/1976/05/23/archives/locusts-watched-by-world-center-early-warning-observation-helps.html" TargetMode="External"/><Relationship Id="rId13" Type="http://schemas.openxmlformats.org/officeDocument/2006/relationships/hyperlink" Target="https://www.ipcc.ch/site/assets/uploads/2018/02/WG1AR5_Chapter12_FINAL.pdf" TargetMode="External"/><Relationship Id="rId3" Type="http://schemas.openxmlformats.org/officeDocument/2006/relationships/hyperlink" Target="https://www.nationalguard.mil/News/Article-View/Article/575751/in-1937-colorado-guard-used-flamethrowers-and-explosives-against-plague-of-locu/" TargetMode="External"/><Relationship Id="rId7" Type="http://schemas.openxmlformats.org/officeDocument/2006/relationships/hyperlink" Target="https://www.nature.com/articles/158231d0" TargetMode="External"/><Relationship Id="rId12" Type="http://schemas.openxmlformats.org/officeDocument/2006/relationships/hyperlink" Target="https://mashable.com/article/2019-second-warmest-year-on-recor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qdl.qa/en/forgotten-war-against-locusts-helped-win-war" TargetMode="External"/><Relationship Id="rId11" Type="http://schemas.openxmlformats.org/officeDocument/2006/relationships/hyperlink" Target="https://mashable.com/article/australia-fires-climate-change/?utm_cid=a-seealso" TargetMode="External"/><Relationship Id="rId5" Type="http://schemas.openxmlformats.org/officeDocument/2006/relationships/hyperlink" Target="https://earthobservatory.nasa.gov/features/Locusts/locusts2.php" TargetMode="External"/><Relationship Id="rId10" Type="http://schemas.openxmlformats.org/officeDocument/2006/relationships/hyperlink" Target="https://mashable.com/article/smokey-bear-climate-change-wildfires-history/" TargetMode="External"/><Relationship Id="rId4" Type="http://schemas.openxmlformats.org/officeDocument/2006/relationships/hyperlink" Target="https://news.un.org/en/story/2020/01/1055631" TargetMode="External"/><Relationship Id="rId9" Type="http://schemas.openxmlformats.org/officeDocument/2006/relationships/hyperlink" Target="https://www.fs.fed.us/rm/pubs_other/rmrs_2012_miller_c001.pdf" TargetMode="External"/><Relationship Id="rId14" Type="http://schemas.openxmlformats.org/officeDocument/2006/relationships/hyperlink" Target="https://mashable.com/author/mark-kaufman/"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ionalguard.mil/News/Article-View/Article/575751/in-1937-colorado-guard-used-flamethrowers-and-explosives-against-plague-of-locu/"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news.un.org/en/story/2020/01/105563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7" Type="http://schemas.openxmlformats.org/officeDocument/2006/relationships/hyperlink" Target="https://mashable.com/author/mark-kaufma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ytimes.com/1976/05/23/archives/locusts-watched-by-world-center-early-warning-observation-helps.html" TargetMode="External"/><Relationship Id="rId5" Type="http://schemas.openxmlformats.org/officeDocument/2006/relationships/hyperlink" Target="https://www.nature.com/articles/158231d0" TargetMode="External"/><Relationship Id="rId4" Type="http://schemas.openxmlformats.org/officeDocument/2006/relationships/hyperlink" Target="https://www.qdl.qa/en/forgotten-war-against-locusts-helped-win-war"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mashable.com/author/mark-kaufma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s.fed.us/rm/pubs_other/rmrs_2012_miller_c001.pdf"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mashable.com/article/smokey-bear-climate-change-wildfires-history/"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ashable.com/article/australia-fires-climate-change/?utm_cid=a-seealso"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mashable.com/author/mark-kaufman/" TargetMode="External"/><Relationship Id="rId5" Type="http://schemas.openxmlformats.org/officeDocument/2006/relationships/hyperlink" Target="https://www.ipcc.ch/site/assets/uploads/2018/02/WG1AR5_Chapter12_FINAL.pdf" TargetMode="External"/><Relationship Id="rId4" Type="http://schemas.openxmlformats.org/officeDocument/2006/relationships/hyperlink" Target="https://mashable.com/article/2019-second-warmest-year-on-record/"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npr.org/2020/02/21/807483297/why-are-swarms-of-locusts-wreaking-havoc-in-east-africa" TargetMode="External"/><Relationship Id="rId3" Type="http://schemas.openxmlformats.org/officeDocument/2006/relationships/hyperlink" Target="https://nymag.com/tags/just-asking-questions/" TargetMode="External"/><Relationship Id="rId7" Type="http://schemas.openxmlformats.org/officeDocument/2006/relationships/hyperlink" Target="https://www.jpost.com/Middle-East/Starving-Yemenis-find-food-source-in-massive-locust-outbreak-591426" TargetMode="External"/><Relationship Id="rId12" Type="http://schemas.openxmlformats.org/officeDocument/2006/relationships/hyperlink" Target="https://www.voxmedia.com/a/go-deeper"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nytimes.com/2020/02/21/world/africa/locusts-kenya-east-africa.html" TargetMode="External"/><Relationship Id="rId11" Type="http://schemas.openxmlformats.org/officeDocument/2006/relationships/hyperlink" Target="http://www.fao.org/ag/locusts/common/ecg/75/en/200302forecast.jpg" TargetMode="External"/><Relationship Id="rId5" Type="http://schemas.openxmlformats.org/officeDocument/2006/relationships/hyperlink" Target="https://www.vulture.com/2020/03/coronavirus-empty-spaces-photo-video-roundup.html#_ga=2.91960986.1475023414.1583638507-1449795920.1579121881" TargetMode="External"/><Relationship Id="rId10" Type="http://schemas.openxmlformats.org/officeDocument/2006/relationships/hyperlink" Target="http://floodlist.com/africa/somalia-tropical-cyclone-pawan-december-2019" TargetMode="External"/><Relationship Id="rId4" Type="http://schemas.openxmlformats.org/officeDocument/2006/relationships/hyperlink" Target="https://nymag.com/author/matt-stieb/" TargetMode="External"/><Relationship Id="rId9" Type="http://schemas.openxmlformats.org/officeDocument/2006/relationships/hyperlink" Target="https://subs.nymag.com/magazine/subscribe/official-subscriptionpt2.html?utm_source=disitepromo&amp;utm_medium=siteacquisition&amp;utm_campaign=bump"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8601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#34. The river flowing east from the temple compound and getting deeper and wider.</a:t>
            </a:r>
          </a:p>
          <a:p>
            <a:r>
              <a:rPr lang="en-US"/>
              <a:t>Ezekiel 47:3-5, </a:t>
            </a:r>
            <a:r>
              <a:rPr lang="ru-RU"/>
              <a:t>"</a:t>
            </a:r>
            <a:r>
              <a:rPr lang="en-US"/>
              <a:t>And when the man that had the line in his hand went forth eastward, he measured a thousand cubits, and he brought me through the waters; the waters were to the ankles. Again he measured a thousand, and brought me through the waters; the waters were to the knees. Again he measured a thousand, and brought me through; the waters were to the loins. Afterward he measured a thousand; and it was a river that I could not pass over: for the waters were risen, waters to swim in.</a:t>
            </a:r>
            <a:r>
              <a:rPr lang="ru-RU"/>
              <a:t>"</a:t>
            </a:r>
            <a:r>
              <a:rPr lang="en-US"/>
              <a:t> The waters get deeper and deeper as they flow east. The angel is using the flax string to measure each 1000 cubit stretch. The angel gets to stay on dry ground, while Ezekiel has to go through the water.</a:t>
            </a:r>
          </a:p>
          <a:p>
            <a:r>
              <a:rPr lang="en-US"/>
              <a:t>This passage is another reason why the word </a:t>
            </a:r>
            <a:r>
              <a:rPr lang="ru-RU"/>
              <a:t>"</a:t>
            </a:r>
            <a:r>
              <a:rPr lang="en-US"/>
              <a:t>reeds</a:t>
            </a:r>
            <a:r>
              <a:rPr lang="ru-RU"/>
              <a:t>"</a:t>
            </a:r>
            <a:r>
              <a:rPr lang="en-US"/>
              <a:t> in Ezekiel 42:16-19 seems incongruous. If the angel brought the flax line to measure long distances, like these 1,000 cubit stretches, why would he use the reed to measure 500 reeds, or 3,000 cubits, in Ezekiel 42? But if the word </a:t>
            </a:r>
            <a:r>
              <a:rPr lang="ru-RU"/>
              <a:t>"</a:t>
            </a:r>
            <a:r>
              <a:rPr lang="en-US"/>
              <a:t>reeds</a:t>
            </a:r>
            <a:r>
              <a:rPr lang="ru-RU"/>
              <a:t>"</a:t>
            </a:r>
            <a:r>
              <a:rPr lang="en-US"/>
              <a:t> was not in the original in 42:16-19, then the 500 cubit outside wall of the temple compound in Ezekiel 42 was the longest distance the angel measured with the reed, and we could assume all longer distances were measured with the flax line, which would probably be in common medium cubits.</a:t>
            </a:r>
          </a:p>
          <a:p>
            <a:r>
              <a:rPr lang="en-US"/>
              <a:t>Ezekiel 47:7-8, </a:t>
            </a:r>
            <a:r>
              <a:rPr lang="ru-RU"/>
              <a:t>"</a:t>
            </a:r>
            <a:r>
              <a:rPr lang="en-US"/>
              <a:t>Now when I had returned, ... then said he unto me, These waters issue out toward the east country, and go down into the desert, and go into the sea: which being brought forth into the sea, the waters shall be healed.</a:t>
            </a:r>
            <a:r>
              <a:rPr lang="ru-RU"/>
              <a:t>"</a:t>
            </a:r>
            <a:r>
              <a:rPr lang="en-US"/>
              <a:t> The river from the temple goes down to the Dead Sea, and heals their salty waters.</a:t>
            </a:r>
          </a:p>
          <a:p>
            <a:r>
              <a:rPr lang="en-US"/>
              <a:t>Ezekiel 47:9-11, </a:t>
            </a:r>
            <a:r>
              <a:rPr lang="ru-RU"/>
              <a:t>"</a:t>
            </a:r>
            <a:r>
              <a:rPr lang="en-US"/>
              <a:t>And it shall come to pass, that every thing ... whithersoever the rivers shall come, shall live ... And ... fishers shall stand upon it from Engedi even unto Eneglaim, ... their fish shall be according to their kinds, as the fish of the great sea [the Mediterranean], exceeding many. But the miry places thereof and the marshes thereof shall not be healed; they shall be given to salt.</a:t>
            </a:r>
            <a:r>
              <a:rPr lang="ru-RU"/>
              <a:t>"</a:t>
            </a:r>
            <a:r>
              <a:rPr lang="en-US"/>
              <a:t> There</a:t>
            </a:r>
            <a:r>
              <a:rPr lang="uk-UA"/>
              <a:t>'</a:t>
            </a:r>
            <a:r>
              <a:rPr lang="en-US"/>
              <a:t>s no fish in the Dead Sea today, but there will be great fishing there soon.</a:t>
            </a:r>
          </a:p>
          <a:p>
            <a:r>
              <a:rPr lang="en-US"/>
              <a:t>Ezekiel 47:12, </a:t>
            </a:r>
            <a:r>
              <a:rPr lang="ru-RU"/>
              <a:t>"</a:t>
            </a:r>
            <a:r>
              <a:rPr lang="en-US"/>
              <a:t>And by the river upon the bank ...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a:t>
            </a:r>
            <a:r>
              <a:rPr lang="ru-RU"/>
              <a:t>"</a:t>
            </a:r>
            <a:r>
              <a:rPr lang="en-US"/>
              <a:t> The trees that are watered by the river from the temple will have leaves that provide healing, so no one will remain sick.</a:t>
            </a:r>
          </a:p>
          <a:p>
            <a:r>
              <a:rPr lang="en-US"/>
              <a:t>Not only will the waters go east and down to the Dead Sea, but half will go towards the Mediterranean Sea. Zechariah 14:8, </a:t>
            </a:r>
            <a:r>
              <a:rPr lang="ru-RU"/>
              <a:t>"</a:t>
            </a:r>
            <a:r>
              <a:rPr lang="en-US"/>
              <a:t>And it shall be in that day, that living waters shall go out from Jerusalem; half of them toward the former sea, and half of them toward the hinder sea: in summer [dryer season] and in winter [wetter season] shall it be.</a:t>
            </a:r>
            <a:r>
              <a:rPr lang="ru-RU"/>
              <a:t>"</a:t>
            </a:r>
            <a:endParaRPr lang="en-US"/>
          </a:p>
          <a:p>
            <a:r>
              <a:rPr lang="en-US"/>
              <a:t>In the east, the river can go down the great valley through the split in the Mount of Olives we talked about earlier to the Dead Sea. In the west, the waters from the temple, which may be at the highest point on the mountain, may first water the rest of the mountain via irrigation channels and so forth, before being gathered at the western base of the mountain to flow on to the Mediterranean. </a:t>
            </a:r>
            <a:r>
              <a:rPr lang="ru-RU"/>
              <a:t>"</a:t>
            </a:r>
            <a:r>
              <a:rPr lang="en-US"/>
              <a:t>Look upon Zion, the city of our solemnities, there the glorious LORD will be unto us a place of broad rivers and streams; wherein shall go no galley with oars, neither shall gallant ship pass thereby,</a:t>
            </a:r>
            <a:r>
              <a:rPr lang="ru-RU"/>
              <a:t>"</a:t>
            </a:r>
            <a:r>
              <a:rPr lang="en-US"/>
              <a:t> Is33:20,21. See picture #36. </a:t>
            </a:r>
            <a:r>
              <a:rPr lang="ru-RU"/>
              <a:t>"</a:t>
            </a:r>
            <a:r>
              <a:rPr lang="en-US"/>
              <a:t>I am the LORD your God dwelling in Zion, my holy mountain: ... in that day ... a fountain shall come forth out of the house of the LORD, and shall water the valley of Shittim,</a:t>
            </a:r>
            <a:r>
              <a:rPr lang="ru-RU"/>
              <a:t>"</a:t>
            </a:r>
            <a:r>
              <a:rPr lang="en-US"/>
              <a:t> Joel3:17-18.</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endParaRPr lang="en-US"/>
          </a:p>
          <a:p>
            <a:r>
              <a:rPr lang="en-US"/>
              <a:t>"The pictures in this chapter were taken from a video tour of a computer-generated model of the future Messianic Kingdom temple. The video tour is available from http://bible.ag. You can also download the computer model and the software to view it from Google SketchUp Warehouse, and walk through it yourself."</a:t>
            </a:r>
          </a:p>
          <a:p>
            <a:endParaRPr lang="en-US"/>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2EF383-8FFF-C749-9F55-18E1BD56846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AF721-662B-134D-BB51-A6ED0D4E39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74FF18-8135-6C4E-BDCF-9D87EDD463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his return, Jesus will split the Mount of Olives in half (Zechariah 14:4), making a large east-west valley for which to channel water eastward from Temple Mount all the way to the Dead Sea. </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149</a:t>
            </a:fld>
            <a:endParaRPr lang="en-US"/>
          </a:p>
        </p:txBody>
      </p:sp>
    </p:spTree>
    <p:extLst>
      <p:ext uri="{BB962C8B-B14F-4D97-AF65-F5344CB8AC3E}">
        <p14:creationId xmlns:p14="http://schemas.microsoft.com/office/powerpoint/2010/main" val="14693578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 Ezekiel notes only the water flowing eastward, but Zechariah 14:8 adds that westward water will also reach the Mediterranean.</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150</a:t>
            </a:fld>
            <a:endParaRPr lang="en-US"/>
          </a:p>
        </p:txBody>
      </p:sp>
    </p:spTree>
    <p:extLst>
      <p:ext uri="{BB962C8B-B14F-4D97-AF65-F5344CB8AC3E}">
        <p14:creationId xmlns:p14="http://schemas.microsoft.com/office/powerpoint/2010/main" val="42344938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151</a:t>
            </a:fld>
            <a:endParaRPr lang="en-US"/>
          </a:p>
        </p:txBody>
      </p:sp>
    </p:spTree>
    <p:extLst>
      <p:ext uri="{BB962C8B-B14F-4D97-AF65-F5344CB8AC3E}">
        <p14:creationId xmlns:p14="http://schemas.microsoft.com/office/powerpoint/2010/main" val="24071603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Rot="1" noChangeAspect="1" noChangeArrowheads="1"/>
          </p:cNvSpPr>
          <p:nvPr>
            <p:ph type="sldImg"/>
          </p:nvPr>
        </p:nvSpPr>
        <p:spPr>
          <a:solidFill>
            <a:srgbClr val="FFFFFF"/>
          </a:solidFill>
          <a:ln/>
        </p:spPr>
      </p:sp>
      <p:sp>
        <p:nvSpPr>
          <p:cNvPr id="8089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Israel grows crops next to the Dead Sea today. How? </a:t>
            </a:r>
          </a:p>
          <a:p>
            <a:r>
              <a:rPr lang="en-US" dirty="0">
                <a:latin typeface="Times New Roman" charset="0"/>
                <a:ea typeface="ＭＳ Ｐゴシック" charset="0"/>
                <a:cs typeface="ＭＳ Ｐゴシック" charset="0"/>
              </a:rPr>
              <a:t>• An underground oasis!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153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dirty="0">
                <a:solidFill>
                  <a:schemeClr val="tx1"/>
                </a:solidFill>
                <a:effectLst/>
                <a:latin typeface="Arial"/>
                <a:ea typeface="ＭＳ Ｐゴシック" pitchFamily="-112" charset="-128"/>
                <a:cs typeface="Arial"/>
              </a:rPr>
              <a:t>.</a:t>
            </a:r>
          </a:p>
          <a:p>
            <a:r>
              <a:rPr kumimoji="1" lang="en-US" sz="1200" kern="1200" dirty="0">
                <a:solidFill>
                  <a:schemeClr val="tx1"/>
                </a:solidFill>
                <a:effectLst/>
                <a:latin typeface="Arial"/>
                <a:ea typeface="ＭＳ Ｐゴシック" pitchFamily="-112" charset="-128"/>
                <a:cs typeface="Arial"/>
              </a:rPr>
              <a:t>In April 2016, Samuel Alito, the most conservative Supreme Court justice, died suddenly, and his body was pronounced dead by a coroner who never actually saw the body, then the body was cremated within hours. This set the stage for a huge showdown on whether the Court would shift to the Left for the next generation.</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breaking point came in 2016 when the USA had a candidate (Hillary Clinton) running for office under FBI investigation who destroyed 30,000 government documents.</a:t>
            </a:r>
          </a:p>
          <a:p>
            <a:r>
              <a:rPr lang="en-US" dirty="0">
                <a:latin typeface="Arial"/>
                <a:cs typeface="Arial"/>
              </a:rPr>
              <a:t>God brought American Christians to this breaking point. Franklin Graham devoted the year to 50 prayer vigils—one on the steps of each capital of each state in the USA.</a:t>
            </a:r>
          </a:p>
          <a:p>
            <a:r>
              <a:rPr lang="en-US" dirty="0">
                <a:latin typeface="Arial"/>
                <a:cs typeface="Arial"/>
              </a:rPr>
              <a:t>Election night in Nov 2016 showed a huge lead for Clinton until a massive prayer effort nationwide surged at about 8-9 PM, when it totally shifted. </a:t>
            </a:r>
          </a:p>
          <a:p>
            <a:r>
              <a:rPr lang="en-US" dirty="0">
                <a:latin typeface="Arial"/>
                <a:cs typeface="Arial"/>
              </a:rPr>
              <a:t>The result? From 2008-2016, over 1000 liberal elected officials were removed from office, culminating in the first Republican president, House and Senate in nearly 100 years in 2016. Only 17 of the 50 state governors were liberal in 2016. </a:t>
            </a:r>
          </a:p>
          <a:p>
            <a:endParaRPr lang="en-US" dirty="0">
              <a:latin typeface="Arial"/>
              <a:cs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The culmination came on 7 April 2017 when Neil Gorsuch was confirmed to the Court, restoring the 5-4 Constitutional edge. This was by far the most enduring act President Trump had in his 4-year term of office from 2016-2020.</a:t>
            </a:r>
            <a:r>
              <a:rPr lang="en-SG" dirty="0">
                <a:effectLst/>
                <a:latin typeface="Arial"/>
                <a:cs typeface="Arial"/>
              </a:rPr>
              <a:t> He later went on to appoint two more Justices in this four-year term.</a:t>
            </a:r>
            <a:endParaRPr lang="en-US" dirty="0">
              <a:latin typeface="Arial"/>
              <a:cs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B0E3E-4C19-1E4E-BB60-77CA92537176}" type="slidenum">
              <a:rPr lang="en-US" sz="1200">
                <a:solidFill>
                  <a:prstClr val="black"/>
                </a:solidFill>
              </a:rPr>
              <a:pPr/>
              <a:t>159</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0"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0"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a:t>
            </a:r>
          </a:p>
          <a:p>
            <a:pPr eaLnBrk="1" hangingPunct="1"/>
            <a:r>
              <a:rPr lang="en-US" b="0" dirty="0">
                <a:latin typeface="Arial" panose="020B0604020202020204" pitchFamily="34" charset="0"/>
                <a:ea typeface="ＭＳ Ｐゴシック" charset="0"/>
                <a:cs typeface="Arial" panose="020B0604020202020204" pitchFamily="34" charset="0"/>
              </a:rPr>
              <a:t>BE-05-Deut-82</a:t>
            </a:r>
          </a:p>
          <a:p>
            <a:pPr eaLnBrk="1" hangingPunct="1"/>
            <a:r>
              <a:rPr lang="en-US" b="0" dirty="0">
                <a:latin typeface="Arial" panose="020B0604020202020204" pitchFamily="34" charset="0"/>
                <a:ea typeface="ＭＳ Ｐゴシック" charset="0"/>
                <a:cs typeface="ＭＳ Ｐゴシック" charset="0"/>
              </a:rPr>
              <a:t>OP-05-Deut-71</a:t>
            </a:r>
          </a:p>
          <a:p>
            <a:pPr eaLnBrk="1" hangingPunct="1"/>
            <a:r>
              <a:rPr lang="en-US" b="0"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OS-29-Joel-159</a:t>
            </a:r>
          </a:p>
          <a:p>
            <a:pPr eaLnBrk="1" hangingPunct="1"/>
            <a:endParaRPr lang="en-US" b="0">
              <a:latin typeface="Arial" panose="020B0604020202020204" pitchFamily="34" charset="0"/>
              <a:ea typeface="ＭＳ Ｐゴシック" charset="0"/>
              <a:cs typeface="ＭＳ Ｐゴシック" charset="0"/>
            </a:endParaRPr>
          </a:p>
          <a:p>
            <a:pPr eaLnBrk="1" hangingPunct="1"/>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So</a:t>
            </a:r>
            <a:r>
              <a:rPr kumimoji="1" lang="en-US" sz="1200" kern="1200" baseline="0" dirty="0">
                <a:solidFill>
                  <a:schemeClr val="tx1"/>
                </a:solidFill>
                <a:effectLst/>
                <a:latin typeface="Arial"/>
                <a:ea typeface="ＭＳ Ｐゴシック" pitchFamily="-112" charset="-128"/>
                <a:cs typeface="Arial"/>
              </a:rPr>
              <a:t> back to our original question</a:t>
            </a:r>
            <a:r>
              <a:rPr kumimoji="1" lang="mr-IN" sz="1200" kern="1200" baseline="0" dirty="0">
                <a:solidFill>
                  <a:schemeClr val="tx1"/>
                </a:solidFill>
                <a:effectLst/>
                <a:latin typeface="Arial"/>
                <a:ea typeface="ＭＳ Ｐゴシック" pitchFamily="-112" charset="-128"/>
                <a:cs typeface="Arial"/>
              </a:rPr>
              <a:t>…</a:t>
            </a:r>
            <a:endParaRPr lang="en-US" dirty="0">
              <a:latin typeface="Arial"/>
              <a:cs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God makes things difficult so we refocus on him and this change of mind renews our lives.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6840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2047004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22</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When we approach</a:t>
            </a:r>
            <a:r>
              <a:rPr lang="en-US" baseline="0">
                <a:latin typeface="Times New Roman" charset="0"/>
                <a:ea typeface="ＭＳ Ｐゴシック" charset="0"/>
                <a:cs typeface="ＭＳ Ｐゴシック" charset="0"/>
              </a:rPr>
              <a:t> the summit of a mountain range, it looks like the peaks continually go upward.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book </a:t>
            </a:r>
            <a:r>
              <a:rPr kumimoji="1" lang="en-US" sz="1200" i="1" kern="1200">
                <a:solidFill>
                  <a:schemeClr val="tx1"/>
                </a:solidFill>
                <a:effectLst/>
                <a:latin typeface="Arial"/>
                <a:ea typeface="ＭＳ Ｐゴシック" pitchFamily="-112" charset="-128"/>
                <a:cs typeface="Arial"/>
              </a:rPr>
              <a:t>Celebration of Discipline</a:t>
            </a:r>
            <a:r>
              <a:rPr kumimoji="1" lang="en-US" sz="1200" kern="1200">
                <a:solidFill>
                  <a:schemeClr val="tx1"/>
                </a:solidFill>
                <a:effectLst/>
                <a:latin typeface="Arial"/>
                <a:ea typeface="ＭＳ Ｐゴシック" pitchFamily="-112" charset="-128"/>
                <a:cs typeface="Arial"/>
              </a:rPr>
              <a:t> shows the value of spiritual disciplines</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813215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452991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740E21-A9AA-414D-9425-9DB298CB945F}" type="slidenum">
              <a:rPr lang="en-US" sz="1200">
                <a:solidFill>
                  <a:srgbClr val="000000"/>
                </a:solidFill>
                <a:latin typeface="Times New Roman" charset="0"/>
              </a:rPr>
              <a:pPr/>
              <a:t>176</a:t>
            </a:fld>
            <a:endParaRPr lang="en-US" sz="1200">
              <a:solidFill>
                <a:srgbClr val="000000"/>
              </a:solidFill>
              <a:latin typeface="Times New Roman"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73C010-2D26-5649-ADE3-69E75CD5359E}" type="slidenum">
              <a:rPr lang="en-US" sz="1200">
                <a:solidFill>
                  <a:prstClr val="black"/>
                </a:solidFill>
              </a:rPr>
              <a:pPr eaLnBrk="1" hangingPunct="1"/>
              <a:t>23</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a:p>
            <a:pPr eaLnBrk="1" hangingPunct="1"/>
            <a:r>
              <a:rPr lang="en-US">
                <a:latin typeface="Times New Roman" charset="0"/>
                <a:cs typeface="Geneva" charset="0"/>
              </a:rPr>
              <a:t>However, there</a:t>
            </a:r>
            <a:r>
              <a:rPr lang="en-US" baseline="0">
                <a:latin typeface="Times New Roman" charset="0"/>
                <a:cs typeface="Geneva" charset="0"/>
              </a:rPr>
              <a:t> might be significant gaps between the peaks. These were not seen by the prophets who only knew that they spoke of the future, but did not know how far their prophecies referred. Generally there existed five time periods, inlduing the prophet’s own era.</a:t>
            </a:r>
            <a:endParaRPr lang="en-US">
              <a:latin typeface="Times New Roman" charset="0"/>
              <a:cs typeface="Genev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24</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From our vantage point, we clearly see that the Messiah would come twice. It’s like being able to see the valleys</a:t>
            </a:r>
            <a:r>
              <a:rPr lang="en-US" baseline="0">
                <a:latin typeface="Times New Roman" charset="0"/>
                <a:ea typeface="ＭＳ Ｐゴシック" charset="0"/>
                <a:cs typeface="ＭＳ Ｐゴシック" charset="0"/>
              </a:rPr>
              <a:t> between each set of peaks. However, the prophets did not see these valleys but only saw the future as a whole.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76F4C9-88F0-244C-A92C-9EC1AE94DF4D}" type="slidenum">
              <a:rPr lang="en-US" sz="1200">
                <a:solidFill>
                  <a:prstClr val="black"/>
                </a:solidFill>
                <a:latin typeface="Times New Roman" charset="0"/>
              </a:rPr>
              <a:pPr/>
              <a:t>26</a:t>
            </a:fld>
            <a:endParaRPr lang="en-US" sz="1200">
              <a:solidFill>
                <a:prstClr val="black"/>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WHOLE ARTICLE BROKEN INTO PARTS IN FOLLOWING SLIDES:</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r>
              <a:rPr lang="en-SG" dirty="0">
                <a:solidFill>
                  <a:schemeClr val="tx1"/>
                </a:solidFill>
                <a:latin typeface="Arial" panose="020B0604020202020204" pitchFamily="34" charset="0"/>
                <a:cs typeface="Arial" panose="020B0604020202020204" pitchFamily="34" charset="0"/>
              </a:rPr>
              <a:t>Desert locust movements and prediction released on Jan. 28, 2020. </a:t>
            </a:r>
          </a:p>
          <a:p>
            <a:r>
              <a:rPr lang="en-SG" dirty="0">
                <a:solidFill>
                  <a:schemeClr val="tx1"/>
                </a:solidFill>
                <a:latin typeface="Arial" panose="020B0604020202020204" pitchFamily="34" charset="0"/>
                <a:cs typeface="Arial" panose="020B0604020202020204" pitchFamily="34" charset="0"/>
              </a:rPr>
              <a:t>Image: UN </a:t>
            </a:r>
            <a:r>
              <a:rPr lang="en-SG" dirty="0" err="1">
                <a:solidFill>
                  <a:schemeClr val="tx1"/>
                </a:solidFill>
                <a:latin typeface="Arial" panose="020B0604020202020204" pitchFamily="34" charset="0"/>
                <a:cs typeface="Arial" panose="020B0604020202020204" pitchFamily="34" charset="0"/>
              </a:rPr>
              <a:t>Fao</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Kenyan farmer picks up a desert locust in Jan. 2020. </a:t>
            </a:r>
          </a:p>
          <a:p>
            <a:r>
              <a:rPr lang="en-SG" dirty="0">
                <a:solidFill>
                  <a:schemeClr val="tx1"/>
                </a:solidFill>
                <a:latin typeface="Arial" panose="020B0604020202020204" pitchFamily="34" charset="0"/>
                <a:cs typeface="Arial" panose="020B0604020202020204" pitchFamily="34" charset="0"/>
              </a:rPr>
              <a:t>Image: DAI KUROKAWA / EPA-EFE / Shutterstock </a:t>
            </a:r>
          </a:p>
          <a:p>
            <a:r>
              <a:rPr lang="en-SG" dirty="0">
                <a:solidFill>
                  <a:schemeClr val="tx1"/>
                </a:solidFill>
                <a:latin typeface="Arial" panose="020B0604020202020204" pitchFamily="34" charset="0"/>
                <a:cs typeface="Arial" panose="020B0604020202020204" pitchFamily="34" charset="0"/>
              </a:rPr>
              <a:t>"Locusts are highly cannibalistic," explained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noting that they start cannibalizing when swarming begins and food starts to vanish. "As soon as resources are limited they turn on each other."</a:t>
            </a:r>
          </a:p>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223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0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670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99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327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41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just asking questions</a:t>
            </a:r>
            <a:r>
              <a:rPr lang="en-SG" dirty="0">
                <a:solidFill>
                  <a:schemeClr val="tx1"/>
                </a:solidFill>
                <a:latin typeface="Arial" panose="020B0604020202020204" pitchFamily="34" charset="0"/>
                <a:cs typeface="Arial" panose="020B0604020202020204" pitchFamily="34" charset="0"/>
              </a:rPr>
              <a:t> Mar. 14, 2020 </a:t>
            </a:r>
          </a:p>
          <a:p>
            <a:r>
              <a:rPr lang="en-SG" b="1" dirty="0">
                <a:solidFill>
                  <a:schemeClr val="tx1"/>
                </a:solidFill>
                <a:latin typeface="Arial" panose="020B0604020202020204" pitchFamily="34" charset="0"/>
                <a:cs typeface="Arial" panose="020B0604020202020204" pitchFamily="34" charset="0"/>
              </a:rPr>
              <a:t>So There’s a Locust Plague Too?</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Matt Stieb</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volunteer sprays pesticide in eastern Kenya — which is suffering from its worst locust outbreak in 70 years. Photo: Tony </a:t>
            </a:r>
            <a:r>
              <a:rPr lang="en-SG" dirty="0" err="1">
                <a:solidFill>
                  <a:schemeClr val="tx1"/>
                </a:solidFill>
                <a:latin typeface="Arial" panose="020B0604020202020204" pitchFamily="34" charset="0"/>
                <a:cs typeface="Arial" panose="020B0604020202020204" pitchFamily="34" charset="0"/>
              </a:rPr>
              <a:t>Karumba</a:t>
            </a:r>
            <a:r>
              <a:rPr lang="en-SG" dirty="0">
                <a:solidFill>
                  <a:schemeClr val="tx1"/>
                </a:solidFill>
                <a:latin typeface="Arial" panose="020B0604020202020204" pitchFamily="34" charset="0"/>
                <a:cs typeface="Arial" panose="020B0604020202020204" pitchFamily="34" charset="0"/>
              </a:rPr>
              <a:t>/AFP via Getty Images </a:t>
            </a:r>
          </a:p>
          <a:p>
            <a:r>
              <a:rPr lang="en-SG" dirty="0">
                <a:solidFill>
                  <a:schemeClr val="tx1"/>
                </a:solidFill>
                <a:latin typeface="Arial" panose="020B0604020202020204" pitchFamily="34" charset="0"/>
                <a:cs typeface="Arial" panose="020B0604020202020204" pitchFamily="34" charset="0"/>
              </a:rPr>
              <a:t>It’d be easy to quip biblically about the simultaneous breakout of pandemic and plague if not for the vast human toll that the intercontinental crises are exacting. As the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coronavirus</a:t>
            </a:r>
            <a:r>
              <a:rPr lang="en-SG" dirty="0">
                <a:solidFill>
                  <a:schemeClr val="tx1"/>
                </a:solidFill>
                <a:latin typeface="Arial" panose="020B0604020202020204" pitchFamily="34" charset="0"/>
                <a:cs typeface="Arial" panose="020B0604020202020204" pitchFamily="34" charset="0"/>
              </a:rPr>
              <a:t> continues to spread on six continents, a desert locust outbreak has inundated East Africa with hundreds of billions of bugs, causing food shortages in Kenya, Somalia, and Ethiopia. “It was like an umbrella had covered the sky,” Joseph </a:t>
            </a:r>
            <a:r>
              <a:rPr lang="en-SG" dirty="0" err="1">
                <a:solidFill>
                  <a:schemeClr val="tx1"/>
                </a:solidFill>
                <a:latin typeface="Arial" panose="020B0604020202020204" pitchFamily="34" charset="0"/>
                <a:cs typeface="Arial" panose="020B0604020202020204" pitchFamily="34" charset="0"/>
              </a:rPr>
              <a:t>Katone</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Leparole</a:t>
            </a:r>
            <a:r>
              <a:rPr lang="en-SG" dirty="0">
                <a:solidFill>
                  <a:schemeClr val="tx1"/>
                </a:solidFill>
                <a:latin typeface="Arial" panose="020B0604020202020204" pitchFamily="34" charset="0"/>
                <a:cs typeface="Arial" panose="020B0604020202020204" pitchFamily="34" charset="0"/>
              </a:rPr>
              <a:t>, a 68-year-old living in central Kenya,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told</a:t>
            </a:r>
            <a:r>
              <a:rPr lang="en-SG" dirty="0">
                <a:solidFill>
                  <a:schemeClr val="tx1"/>
                </a:solidFill>
                <a:latin typeface="Arial" panose="020B0604020202020204" pitchFamily="34" charset="0"/>
                <a:cs typeface="Arial" panose="020B0604020202020204" pitchFamily="34" charset="0"/>
              </a:rPr>
              <a:t> the New York </a:t>
            </a:r>
            <a:r>
              <a:rPr lang="en-SG" i="1" dirty="0">
                <a:solidFill>
                  <a:schemeClr val="tx1"/>
                </a:solidFill>
                <a:latin typeface="Arial" panose="020B0604020202020204" pitchFamily="34" charset="0"/>
                <a:cs typeface="Arial" panose="020B0604020202020204" pitchFamily="34" charset="0"/>
              </a:rPr>
              <a:t>Times</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latin typeface="Arial" panose="020B0604020202020204" pitchFamily="34" charset="0"/>
                <a:cs typeface="Arial" panose="020B0604020202020204" pitchFamily="34" charset="0"/>
              </a:rPr>
              <a:t>In our age of overlapping crises, it shouldn’t be a surprise that climate change can be identified as a factor in the upsurge, the technical term used for such a natural disaster that is just below plague. It began in 2018, when a pair of cyclones came in from the Indian Ocean and hit the “empty quarter” of the Arabian peninsula — the vast desert region near the borders of Saudi Arabia, Yemen, and Oman. In a speech before the African Union in February, U.N. general secretary António Guterres explained the unfortunate cycle: “Warmer seas mean more cyclones, generating the perfect breeding ground for locusts.”</a:t>
            </a:r>
          </a:p>
          <a:p>
            <a:r>
              <a:rPr lang="en-SG" dirty="0">
                <a:solidFill>
                  <a:schemeClr val="tx1"/>
                </a:solidFill>
                <a:latin typeface="Arial" panose="020B0604020202020204" pitchFamily="34" charset="0"/>
                <a:cs typeface="Arial" panose="020B0604020202020204" pitchFamily="34" charset="0"/>
              </a:rPr>
              <a:t>“When you have rains associated with cyclones, they’re much stronger than normal,” said Keith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the senior locust-forecasting officer at the United Nations’ Food and Agriculture Organization. “When those rains fall in desert areas with sandy soil, that will flood the soil. Once those floods recede, the soil retains so much moisture that it allows desert locust females to lay their eggs probably for a period of around six months.”</a:t>
            </a:r>
          </a:p>
          <a:p>
            <a:r>
              <a:rPr lang="en-SG" dirty="0">
                <a:solidFill>
                  <a:schemeClr val="tx1"/>
                </a:solidFill>
                <a:latin typeface="Arial" panose="020B0604020202020204" pitchFamily="34" charset="0"/>
                <a:cs typeface="Arial" panose="020B0604020202020204" pitchFamily="34" charset="0"/>
              </a:rPr>
              <a:t>From these ideal conditions, the bugs moved south into Yemen (already in a food crisis, Yemenis turned to them as a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protein source</a:t>
            </a:r>
            <a:r>
              <a:rPr lang="en-SG" dirty="0">
                <a:solidFill>
                  <a:schemeClr val="tx1"/>
                </a:solidFill>
                <a:latin typeface="Arial" panose="020B0604020202020204" pitchFamily="34" charset="0"/>
                <a:cs typeface="Arial" panose="020B0604020202020204" pitchFamily="34" charset="0"/>
              </a:rPr>
              <a:t>) and into the Horn of Africa. The spread was rapid: A single locust can travel up to 90 miles in a day and eat its own weight in plant matter, of which there was a bounty, thanks to the excessive rains. They also turned north, across the Persian Gulf into Iran, and into India and Pakistan last summer. National emergencies have been declared in Pakistan, Jordan, and Somalia to help mobilize a response: The only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effective</a:t>
            </a:r>
            <a:r>
              <a:rPr lang="en-SG" dirty="0">
                <a:solidFill>
                  <a:schemeClr val="tx1"/>
                </a:solidFill>
                <a:latin typeface="Arial" panose="020B0604020202020204" pitchFamily="34" charset="0"/>
                <a:cs typeface="Arial" panose="020B0604020202020204" pitchFamily="34" charset="0"/>
              </a:rPr>
              <a:t> control operation once a swarm is in motion is to spray pesticide directly on the bugs from the air.</a:t>
            </a:r>
          </a:p>
          <a:p>
            <a:r>
              <a:rPr lang="en-SG" dirty="0">
                <a:solidFill>
                  <a:schemeClr val="tx1"/>
                </a:solidFill>
                <a:latin typeface="Arial" panose="020B0604020202020204" pitchFamily="34" charset="0"/>
                <a:cs typeface="Arial" panose="020B0604020202020204" pitchFamily="34" charset="0"/>
              </a:rPr>
              <a:t>To help understand the crisis, </a:t>
            </a:r>
            <a:r>
              <a:rPr lang="en-SG" i="1" dirty="0">
                <a:solidFill>
                  <a:schemeClr val="tx1"/>
                </a:solidFill>
                <a:latin typeface="Arial" panose="020B0604020202020204" pitchFamily="34" charset="0"/>
                <a:cs typeface="Arial" panose="020B0604020202020204" pitchFamily="34" charset="0"/>
              </a:rPr>
              <a:t>Intelligencer</a:t>
            </a:r>
            <a:r>
              <a:rPr lang="en-SG" dirty="0">
                <a:solidFill>
                  <a:schemeClr val="tx1"/>
                </a:solidFill>
                <a:latin typeface="Arial" panose="020B0604020202020204" pitchFamily="34" charset="0"/>
                <a:cs typeface="Arial" panose="020B0604020202020204" pitchFamily="34" charset="0"/>
              </a:rPr>
              <a:t> spoke with the FAO’s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about some of the bugs’ idiosyncrasies and what to expect in the coming months.</a:t>
            </a:r>
          </a:p>
          <a:p>
            <a:r>
              <a:rPr lang="en-SG" dirty="0">
                <a:solidFill>
                  <a:schemeClr val="tx1"/>
                </a:solidFill>
                <a:latin typeface="Arial" panose="020B0604020202020204" pitchFamily="34" charset="0"/>
                <a:cs typeface="Arial" panose="020B0604020202020204" pitchFamily="34" charset="0"/>
              </a:rPr>
              <a:t>Today Only! Save 60% on unlimited access to Intelligencer and everything else </a:t>
            </a:r>
            <a:r>
              <a:rPr lang="en-SG" i="1" dirty="0">
                <a:solidFill>
                  <a:schemeClr val="tx1"/>
                </a:solidFill>
                <a:latin typeface="Arial" panose="020B0604020202020204" pitchFamily="34" charset="0"/>
                <a:cs typeface="Arial" panose="020B0604020202020204" pitchFamily="34" charset="0"/>
              </a:rPr>
              <a:t>New York</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LEARN MORE »</a:t>
            </a:r>
            <a:r>
              <a:rPr lang="en-SG" dirty="0">
                <a:solidFill>
                  <a:schemeClr val="tx1"/>
                </a:solidFill>
                <a:latin typeface="Arial" panose="020B0604020202020204" pitchFamily="34" charset="0"/>
                <a:cs typeface="Arial" panose="020B0604020202020204" pitchFamily="34" charset="0"/>
              </a:rPr>
              <a:t> </a:t>
            </a:r>
            <a:r>
              <a:rPr lang="en-SG" b="1" dirty="0">
                <a:solidFill>
                  <a:schemeClr val="tx1"/>
                </a:solidFill>
                <a:latin typeface="Arial" panose="020B0604020202020204" pitchFamily="34" charset="0"/>
                <a:cs typeface="Arial" panose="020B0604020202020204" pitchFamily="34" charset="0"/>
              </a:rPr>
              <a:t>The FAO projects that the number of locusts could grow 400 times by June if not treated. Could you break that down?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life cycle of a locust is about three months, so after three months the adults are ready to lay eggs again. With each three-month generation, there’s a 20-fold increase in locust numbers. Locust females lay around 300 or more eggs — more than 90 percent of them die or the resulting hoppers don’t make it to adulthood. Out of all that breeding, for every single female locust there’s about 20 locusts in the new generation that make it. It’s an exponential increase, so after three months you have 20 times, after six months you have 20 squared, so that’s 400 times. After nine months, you’d have 20 cubed, which is 8,000 times. When you get that type of exponential breeding, then those locust numbers rapidly increase, and that’s how swarms form, basically.</a:t>
            </a:r>
          </a:p>
          <a:p>
            <a:r>
              <a:rPr lang="en-SG" b="1" dirty="0">
                <a:solidFill>
                  <a:schemeClr val="tx1"/>
                </a:solidFill>
                <a:latin typeface="Arial" panose="020B0604020202020204" pitchFamily="34" charset="0"/>
                <a:cs typeface="Arial" panose="020B0604020202020204" pitchFamily="34" charset="0"/>
              </a:rPr>
              <a:t>So with these new generations, countries in East Africa that have already been inundated could face even more locusts?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Absolutely. There’s a generation in progress now and breeding in Ethiopia, Somalia, and in Kenya. Conditions will probably remain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there because of a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cyclone</a:t>
            </a:r>
            <a:r>
              <a:rPr lang="en-SG" dirty="0">
                <a:solidFill>
                  <a:schemeClr val="tx1"/>
                </a:solidFill>
                <a:latin typeface="Arial" panose="020B0604020202020204" pitchFamily="34" charset="0"/>
                <a:cs typeface="Arial" panose="020B0604020202020204" pitchFamily="34" charset="0"/>
              </a:rPr>
              <a:t> in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Somalia in December. Conditions are probably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in those three countries until June, so that will allow another generation to occur before then.</a:t>
            </a:r>
          </a:p>
          <a:p>
            <a:r>
              <a:rPr lang="en-SG" b="1" dirty="0">
                <a:solidFill>
                  <a:schemeClr val="tx1"/>
                </a:solidFill>
                <a:latin typeface="Arial" panose="020B0604020202020204" pitchFamily="34" charset="0"/>
                <a:cs typeface="Arial" panose="020B0604020202020204" pitchFamily="34" charset="0"/>
              </a:rPr>
              <a:t>How are the outbreaks in Pakistan, Iran, and China connected to those in East Africa?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 China, it’s a completely different species — apples and oranges. But the one in Iran and Pakistan, yes. What’s going on now in Pakistan is old swarms leftover from last summer that have been slowly maturing and now they’re ready to lay eggs, not in the deserts on the border of India and Pakistan but in the desert closer to Iran and Afghanistan.</a:t>
            </a:r>
          </a:p>
          <a:p>
            <a:r>
              <a:rPr lang="en-SG" b="1" dirty="0">
                <a:solidFill>
                  <a:schemeClr val="tx1"/>
                </a:solidFill>
                <a:latin typeface="Arial" panose="020B0604020202020204" pitchFamily="34" charset="0"/>
                <a:cs typeface="Arial" panose="020B0604020202020204" pitchFamily="34" charset="0"/>
              </a:rPr>
              <a:t>There’s an </a:t>
            </a:r>
            <a:r>
              <a:rPr lang="en-SG" b="1"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FAO map</a:t>
            </a:r>
            <a:r>
              <a:rPr lang="en-SG" b="1" dirty="0">
                <a:solidFill>
                  <a:schemeClr val="tx1"/>
                </a:solidFill>
                <a:latin typeface="Arial" panose="020B0604020202020204" pitchFamily="34" charset="0"/>
                <a:cs typeface="Arial" panose="020B0604020202020204" pitchFamily="34" charset="0"/>
              </a:rPr>
              <a:t> that shows them traveling directionally from the horn of Africa over Arabian sea. Can they travel over water?</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No problem. In the late ’80s, they went from West Africa to the Caribbean. They crossed the Atlantic in about ten days.</a:t>
            </a:r>
          </a:p>
          <a:p>
            <a:r>
              <a:rPr lang="en-SG" dirty="0">
                <a:solidFill>
                  <a:schemeClr val="tx1"/>
                </a:solidFill>
                <a:latin typeface="Arial" panose="020B0604020202020204" pitchFamily="34" charset="0"/>
                <a:cs typeface="Arial" panose="020B0604020202020204" pitchFamily="34" charset="0"/>
              </a:rPr>
              <a:t>Photo: United Nations </a:t>
            </a:r>
          </a:p>
          <a:p>
            <a:r>
              <a:rPr lang="en-SG" b="1" dirty="0">
                <a:solidFill>
                  <a:schemeClr val="tx1"/>
                </a:solidFill>
                <a:latin typeface="Arial" panose="020B0604020202020204" pitchFamily="34" charset="0"/>
                <a:cs typeface="Arial" panose="020B0604020202020204" pitchFamily="34" charset="0"/>
              </a:rPr>
              <a:t>How does that work if there’s no food?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eat a lot before or after! The way it worked crossing the Atlantic was, they had enough fuel in the tanks but still needed to rest sometimes, so they’d rest onboard ships, and then they’d take off again. If there weren’t any ships, they’d land on the surface of the ocean, and then a second swarm would come and land on top of the first swarm and rest, and the second swarm would take off and continue flying and the first swarm would drown.</a:t>
            </a:r>
          </a:p>
          <a:p>
            <a:r>
              <a:rPr lang="en-SG" b="1" dirty="0">
                <a:solidFill>
                  <a:schemeClr val="tx1"/>
                </a:solidFill>
                <a:latin typeface="Arial" panose="020B0604020202020204" pitchFamily="34" charset="0"/>
                <a:cs typeface="Arial" panose="020B0604020202020204" pitchFamily="34" charset="0"/>
              </a:rPr>
              <a:t>My impression was that they choose to go where food is. Do they have choice as a unit where they’re going or is it randomized by wind?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seem to decide whether they want to take off or fly with the prevailing wind or not, in which case they’ll sit on the ground. They can somehow sense winds when they come from different directions, but they can’t fly like birds against the wind. So they are a victim of the wind, but still they do control motion to an extent.</a:t>
            </a:r>
          </a:p>
          <a:p>
            <a:r>
              <a:rPr lang="en-SG" b="1" dirty="0">
                <a:solidFill>
                  <a:schemeClr val="tx1"/>
                </a:solidFill>
                <a:latin typeface="Arial" panose="020B0604020202020204" pitchFamily="34" charset="0"/>
                <a:cs typeface="Arial" panose="020B0604020202020204" pitchFamily="34" charset="0"/>
              </a:rPr>
              <a:t>Without human intervention, how does a locust outbreak end?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There would have to be a failure of the seasonal rains — that’s usually how mother nature helps to bring these things under control. Sometimes the winds will push locusts into areas they just don’t want to be in. For instance, if they got pushed further into the Democratic Republic of the Congo or into cold areas where they would die, or areas that are very tropical where they would pick up a lot of pathogens and die. They’re very susceptible to funguses. Like those guys that got pushed across the Atlantic ocean in the ’80s, they died immediately when they landed.</a:t>
            </a:r>
          </a:p>
          <a:p>
            <a:r>
              <a:rPr lang="en-SG" b="1" dirty="0">
                <a:solidFill>
                  <a:schemeClr val="tx1"/>
                </a:solidFill>
                <a:latin typeface="Arial" panose="020B0604020202020204" pitchFamily="34" charset="0"/>
                <a:cs typeface="Arial" panose="020B0604020202020204" pitchFamily="34" charset="0"/>
              </a:rPr>
              <a:t>What happens in a country like Iran where there’s a simultaneous outbreak of locusts and the coronavirus.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Fortunately, different parts of the government are responding, so the Ministry of Agriculture is dealing with locusts and the Ministry of Health has to deal with the coronavirus. The resources and manpower are in completely different sectors of the economy. But any additional challenges that a country faces, they can have impacts on the control operations, and they might not be as effective as hoped.</a:t>
            </a:r>
          </a:p>
          <a:p>
            <a:r>
              <a:rPr lang="en-SG" b="1" dirty="0">
                <a:solidFill>
                  <a:schemeClr val="tx1"/>
                </a:solidFill>
                <a:latin typeface="Arial" panose="020B0604020202020204" pitchFamily="34" charset="0"/>
                <a:cs typeface="Arial" panose="020B0604020202020204" pitchFamily="34" charset="0"/>
              </a:rPr>
              <a:t>What about states in open conflict or with major security issues, like Yemen or Somalia?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Yemen is very critical because it’s a frontline country for desert locusts. Desert locusts are there every year, and there’s a number of different breeding areas along the coast in the wintertime in the interior. It’s a country that has a really spectacular habitat for desert locusts, and when it rains, those locusts take advantage of it.</a:t>
            </a:r>
          </a:p>
          <a:p>
            <a:r>
              <a:rPr lang="en-SG" dirty="0">
                <a:solidFill>
                  <a:schemeClr val="tx1"/>
                </a:solidFill>
                <a:latin typeface="Arial" panose="020B0604020202020204" pitchFamily="34" charset="0"/>
                <a:cs typeface="Arial" panose="020B0604020202020204" pitchFamily="34" charset="0"/>
              </a:rPr>
              <a:t>That’s probably one of the reasons why the locust infestation shifted from the empty corridor in 2019 across to the Horn of Africa in the summer, because they stopped off in Yemen for a generation of breeding in the spring. Because of the conflict, there’s very little that can be done. It’s just not safe for the national locust teams to to operate throughout the country to undertake the survey for control operations. There are a few limited areas they can work in, but it simply isn’t enough.</a:t>
            </a:r>
          </a:p>
          <a:p>
            <a:r>
              <a:rPr lang="en-SG" dirty="0">
                <a:solidFill>
                  <a:schemeClr val="tx1"/>
                </a:solidFill>
                <a:latin typeface="Arial" panose="020B0604020202020204" pitchFamily="34" charset="0"/>
                <a:cs typeface="Arial" panose="020B0604020202020204" pitchFamily="34" charset="0"/>
              </a:rPr>
              <a:t>Fortunately, in Somalia, the key locust breeding areas are in the north of the country, which is a region that’s much easier to operate in. It’s much safer, so national teams can get in there and do the survey and control operations. However, in the south and central parts of the country, it is much more challenging. Those parts of the country don’t see locusts often, maybe once every few decades, so they also have very little capacity.</a:t>
            </a:r>
          </a:p>
          <a:p>
            <a:r>
              <a:rPr lang="en-SG" b="1" dirty="0">
                <a:solidFill>
                  <a:schemeClr val="tx1"/>
                </a:solidFill>
                <a:latin typeface="Arial" panose="020B0604020202020204" pitchFamily="34" charset="0"/>
                <a:cs typeface="Arial" panose="020B0604020202020204" pitchFamily="34" charset="0"/>
              </a:rPr>
              <a:t>What about in South Sudan, where there is already a food shortage?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good news is, it’s not really their typical habitat. It’s not dry enough, and they don’t have so much sandy soil. It’s more of a clay soil, and there’s much more vegetation cover, so this makes it hard for the females to find bare, empty places to lay their eggs. And we’ve seen this with those locusts that got into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Uganda and the southeast of South Sudan: They flew around, and the females became so desperate that they just kind of dropped their eggs on top of the soil, which means that they immediately dry out and die. Desert locusts don’t do this very often. These guys are masters of survival. They’re professionals, so this means that those females are really desperate. So probably South Sudan is much more of a transit zone. Later on in the spring, a new generation of swarms will likely form in northern Kenya. Once it </a:t>
            </a:r>
            <a:r>
              <a:rPr lang="en-SG" dirty="0" err="1">
                <a:solidFill>
                  <a:schemeClr val="tx1"/>
                </a:solidFill>
                <a:latin typeface="Arial" panose="020B0604020202020204" pitchFamily="34" charset="0"/>
                <a:cs typeface="Arial" panose="020B0604020202020204" pitchFamily="34" charset="0"/>
              </a:rPr>
              <a:t>drys</a:t>
            </a:r>
            <a:r>
              <a:rPr lang="en-SG" dirty="0">
                <a:solidFill>
                  <a:schemeClr val="tx1"/>
                </a:solidFill>
                <a:latin typeface="Arial" panose="020B0604020202020204" pitchFamily="34" charset="0"/>
                <a:cs typeface="Arial" panose="020B0604020202020204" pitchFamily="34" charset="0"/>
              </a:rPr>
              <a:t> out there, they will be moving back into Somalia, back into Ethiopia, and probably into north Sudan to get really into the Sahara and the deserts they prefer.</a:t>
            </a:r>
          </a:p>
          <a:p>
            <a:r>
              <a:rPr lang="en-SG" b="1" dirty="0">
                <a:solidFill>
                  <a:schemeClr val="tx1"/>
                </a:solidFill>
                <a:latin typeface="Arial" panose="020B0604020202020204" pitchFamily="34" charset="0"/>
                <a:cs typeface="Arial" panose="020B0604020202020204" pitchFamily="34" charset="0"/>
              </a:rPr>
              <a:t>What’s the most effective form of prevention and treatment if an outbreak is already in motion?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When you have these cyclones, it comes back to climate change: We’re starting to see more patterns of severe weather, which means unusually heavy rainfall, </a:t>
            </a:r>
            <a:r>
              <a:rPr lang="en-SG" dirty="0" err="1">
                <a:solidFill>
                  <a:schemeClr val="tx1"/>
                </a:solidFill>
                <a:latin typeface="Arial" panose="020B0604020202020204" pitchFamily="34" charset="0"/>
                <a:cs typeface="Arial" panose="020B0604020202020204" pitchFamily="34" charset="0"/>
              </a:rPr>
              <a:t>cyclones,t</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hese</a:t>
            </a:r>
            <a:r>
              <a:rPr lang="en-SG" dirty="0">
                <a:solidFill>
                  <a:schemeClr val="tx1"/>
                </a:solidFill>
                <a:latin typeface="Arial" panose="020B0604020202020204" pitchFamily="34" charset="0"/>
                <a:cs typeface="Arial" panose="020B0604020202020204" pitchFamily="34" charset="0"/>
              </a:rPr>
              <a:t> things. You can’t prevent them really. So we’re going to have to develop better mechanisms to respond to them better. Basically it means that countries are going to have to be very well prepared. To visit a wildfire metaphor, you need to have a lot of good fire stations with well trained crews and fire trucks — it’s the same with desert locusts. You need to have a good national locust program that’s well-equipped, well-trained, well-funded so that they can respond to these situations. But it’s probably too idealist to think these nations are always going to have sufficient resources. At one point, it will probably overwhelm capacities — that’s what’s happened now in Kenya, Somalia, and Ethiopia. Then the international community has to step in.</a:t>
            </a:r>
          </a:p>
          <a:p>
            <a:r>
              <a:rPr lang="en-SG" b="1" dirty="0">
                <a:solidFill>
                  <a:schemeClr val="tx1"/>
                </a:solidFill>
                <a:latin typeface="Arial" panose="020B0604020202020204" pitchFamily="34" charset="0"/>
                <a:cs typeface="Arial" panose="020B0604020202020204" pitchFamily="34" charset="0"/>
              </a:rPr>
              <a:t>The U.N. is calling for $138 million to mitigate the crisis. What does the allocation of that money look like?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Roughly, it’s about half for control operations — that’s upscaling the aerial control operations and getting in more aircraft, more ground logistical teams, supplemented by ground control like vehicles, sprayers, pesticide. The other half is basically to protect the livelihoods or to help those who have already been damaged to help them to recover. This can be seed packages to farmers if their initial crop has been lost. For pastures, it would be animal feed, because there’s a lot of pastoralists in the Horn of Africa who rely on pastures for their grazing animals.</a:t>
            </a:r>
          </a:p>
          <a:p>
            <a:r>
              <a:rPr lang="en-SG" b="1" dirty="0">
                <a:solidFill>
                  <a:schemeClr val="tx1"/>
                </a:solidFill>
                <a:latin typeface="Arial" panose="020B0604020202020204" pitchFamily="34" charset="0"/>
                <a:cs typeface="Arial" panose="020B0604020202020204" pitchFamily="34" charset="0"/>
              </a:rPr>
              <a:t>What are the most concerning and the most hopeful aspects about the upsurge as it stands today?</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greatest concern is where it’s occurring, in the Horn of Africa — which is already extremely vulnerable to any slight disruption to food security and livelihood, simply because they’ve had a series of droughts in the past. Now they’ve got floods and heavy rains, and on top of that, locusts. No. 2 is that the swarms are in countries that either do not have very robust national programs or don’t have them at all. Kenya has seen locusts twice in the last 70 years — don’t expect it to have a strong locust program compared to a country that has to deal with locusts every year that’s much better.</a:t>
            </a:r>
          </a:p>
          <a:p>
            <a:r>
              <a:rPr lang="en-SG" dirty="0">
                <a:solidFill>
                  <a:schemeClr val="tx1"/>
                </a:solidFill>
                <a:latin typeface="Arial" panose="020B0604020202020204" pitchFamily="34" charset="0"/>
                <a:cs typeface="Arial" panose="020B0604020202020204" pitchFamily="34" charset="0"/>
              </a:rPr>
              <a:t>Maybe the silver lining here is that they’re not going to stay in the Horn of Africa forever. Desert locusts are migratory in nature. When they move, they’ll move back north and into those countries where they are normally present — like Sudan, Eritrea, Saudi Arabia, Oman, Iran, Pakistan, India, and Egypt — and those countries have much stronger national programs to address them.</a:t>
            </a:r>
          </a:p>
          <a:p>
            <a:r>
              <a:rPr lang="en-SG" b="1" dirty="0">
                <a:solidFill>
                  <a:schemeClr val="tx1"/>
                </a:solidFill>
                <a:latin typeface="Arial" panose="020B0604020202020204" pitchFamily="34" charset="0"/>
                <a:cs typeface="Arial" panose="020B0604020202020204" pitchFamily="34" charset="0"/>
              </a:rPr>
              <a:t>Sign Up for the Intelligencer Newsletter</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intelligencer is a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Vox Media Network</a:t>
            </a:r>
            <a:r>
              <a:rPr lang="en-SG" dirty="0">
                <a:solidFill>
                  <a:schemeClr val="tx1"/>
                </a:solidFill>
                <a:latin typeface="Arial" panose="020B0604020202020204" pitchFamily="34" charset="0"/>
                <a:cs typeface="Arial" panose="020B0604020202020204" pitchFamily="34" charset="0"/>
              </a:rPr>
              <a:t>. © 2020 Vox Media, Inc. All rights reserved. </a:t>
            </a:r>
          </a:p>
          <a:p>
            <a:r>
              <a:rPr lang="en-SG" dirty="0">
                <a:solidFill>
                  <a:schemeClr val="tx1"/>
                </a:solidFill>
                <a:latin typeface="Arial" panose="020B0604020202020204" pitchFamily="34" charset="0"/>
                <a:cs typeface="Arial" panose="020B0604020202020204" pitchFamily="34" charset="0"/>
              </a:rPr>
              <a:t>https://</a:t>
            </a:r>
            <a:r>
              <a:rPr lang="en-SG" dirty="0" err="1">
                <a:solidFill>
                  <a:schemeClr val="tx1"/>
                </a:solidFill>
                <a:latin typeface="Arial" panose="020B0604020202020204" pitchFamily="34" charset="0"/>
                <a:cs typeface="Arial" panose="020B0604020202020204" pitchFamily="34" charset="0"/>
              </a:rPr>
              <a:t>nymag.com</a:t>
            </a:r>
            <a:r>
              <a:rPr lang="en-SG" dirty="0">
                <a:solidFill>
                  <a:schemeClr val="tx1"/>
                </a:solidFill>
                <a:latin typeface="Arial" panose="020B0604020202020204" pitchFamily="34" charset="0"/>
                <a:cs typeface="Arial" panose="020B0604020202020204" pitchFamily="34" charset="0"/>
              </a:rPr>
              <a:t>/intelligencer/2020/03/a-u-n-locust-forecaster-explains-the-crisis-in-east-</a:t>
            </a:r>
            <a:r>
              <a:rPr lang="en-SG" dirty="0" err="1">
                <a:solidFill>
                  <a:schemeClr val="tx1"/>
                </a:solidFill>
                <a:latin typeface="Arial" panose="020B0604020202020204" pitchFamily="34" charset="0"/>
                <a:cs typeface="Arial" panose="020B0604020202020204" pitchFamily="34" charset="0"/>
              </a:rPr>
              <a:t>africa.html</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Accessed 17 March 2020</a:t>
            </a:r>
          </a:p>
          <a:p>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135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909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Be disciplined or you will be disciplined. </a:t>
            </a:r>
            <a:endParaRPr lang="en-US">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This is true because any good leader disciplines those he cares about, and ultimately, God is the best disciplinarian</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Which better describes your life now? Disciplining yourself or being disciplined by God?</a:t>
            </a:r>
            <a:r>
              <a:rPr lang="en-SG">
                <a:effectLst/>
                <a:latin typeface="Arial"/>
                <a:cs typeface="Arial"/>
              </a:rPr>
              <a:t> </a:t>
            </a:r>
          </a:p>
          <a:p>
            <a:r>
              <a:rPr kumimoji="1" lang="en-US" sz="1200" kern="1200">
                <a:solidFill>
                  <a:schemeClr val="tx1"/>
                </a:solidFill>
                <a:effectLst/>
                <a:latin typeface="Arial"/>
                <a:ea typeface="ＭＳ Ｐゴシック" pitchFamily="-112" charset="-128"/>
                <a:cs typeface="Arial"/>
              </a:rPr>
              <a:t>If your experiences are </a:t>
            </a:r>
            <a:r>
              <a:rPr kumimoji="1" lang="en-US" sz="1200" i="1" kern="1200">
                <a:solidFill>
                  <a:schemeClr val="tx1"/>
                </a:solidFill>
                <a:effectLst/>
                <a:latin typeface="Arial"/>
                <a:ea typeface="ＭＳ Ｐゴシック" pitchFamily="-112" charset="-128"/>
                <a:cs typeface="Arial"/>
              </a:rPr>
              <a:t>sweet</a:t>
            </a:r>
            <a:r>
              <a:rPr kumimoji="1" lang="en-US" sz="1200" kern="1200">
                <a:solidFill>
                  <a:schemeClr val="tx1"/>
                </a:solidFill>
                <a:effectLst/>
                <a:latin typeface="Arial"/>
                <a:ea typeface="ＭＳ Ｐゴシック" pitchFamily="-112" charset="-128"/>
                <a:cs typeface="Arial"/>
              </a:rPr>
              <a:t>, thank God. Maybe you are disciplining yourself so God doesn’t have to get your attention</a:t>
            </a:r>
            <a:r>
              <a:rPr kumimoji="1" lang="en-SG" sz="1200" kern="1200">
                <a:solidFill>
                  <a:schemeClr val="tx1"/>
                </a:solidFill>
                <a:effectLst/>
                <a:latin typeface="Arial"/>
                <a:ea typeface="ＭＳ Ｐゴシック" pitchFamily="-112" charset="-128"/>
                <a:cs typeface="Arial"/>
              </a:rPr>
              <a:t>. </a:t>
            </a:r>
            <a:r>
              <a:rPr kumimoji="1" lang="en-US" sz="1200" kern="1200">
                <a:solidFill>
                  <a:schemeClr val="tx1"/>
                </a:solidFill>
                <a:effectLst/>
                <a:latin typeface="Arial"/>
                <a:ea typeface="ＭＳ Ｐゴシック" pitchFamily="-112" charset="-128"/>
                <a:cs typeface="Arial"/>
              </a:rPr>
              <a:t>But if your experiences are </a:t>
            </a:r>
            <a:r>
              <a:rPr kumimoji="1" lang="en-US" sz="1200" i="1" kern="1200">
                <a:solidFill>
                  <a:schemeClr val="tx1"/>
                </a:solidFill>
                <a:effectLst/>
                <a:latin typeface="Arial"/>
                <a:ea typeface="ＭＳ Ｐゴシック" pitchFamily="-112" charset="-128"/>
                <a:cs typeface="Arial"/>
              </a:rPr>
              <a:t>sour</a:t>
            </a:r>
            <a:r>
              <a:rPr kumimoji="1" lang="en-US" sz="1200" kern="1200">
                <a:solidFill>
                  <a:schemeClr val="tx1"/>
                </a:solidFill>
                <a:effectLst/>
                <a:latin typeface="Arial"/>
                <a:ea typeface="ＭＳ Ｐゴシック" pitchFamily="-112" charset="-128"/>
                <a:cs typeface="Arial"/>
              </a:rPr>
              <a:t>, thank God also. Maybe this is just what you need for God to get your attention. Are you listening?</a:t>
            </a:r>
            <a:r>
              <a:rPr lang="en-SG">
                <a:effectLst/>
                <a:latin typeface="Arial"/>
                <a:cs typeface="Arial"/>
              </a:rPr>
              <a:t> </a:t>
            </a:r>
            <a:endParaRPr lang="en-US">
              <a:latin typeface="Aria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Are</a:t>
            </a:r>
            <a:r>
              <a:rPr lang="en-US" baseline="0">
                <a:latin typeface="Arial"/>
                <a:cs typeface="Arial"/>
              </a:rPr>
              <a:t> you really listening to what God is trying to tell you in your life?</a:t>
            </a:r>
          </a:p>
          <a:p>
            <a:r>
              <a:rPr lang="en-US" baseline="0">
                <a:latin typeface="Arial"/>
                <a:cs typeface="Arial"/>
              </a:rPr>
              <a:t>Maybe he is trying to discipline you.</a:t>
            </a:r>
            <a:endParaRPr lang="en-US">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What should we do when we are </a:t>
            </a:r>
            <a:r>
              <a:rPr kumimoji="1" lang="en-US" sz="1200" u="sng" kern="1200">
                <a:solidFill>
                  <a:schemeClr val="tx1"/>
                </a:solidFill>
                <a:effectLst/>
                <a:latin typeface="Arial"/>
                <a:ea typeface="ＭＳ Ｐゴシック" pitchFamily="-112" charset="-128"/>
                <a:cs typeface="Arial"/>
              </a:rPr>
              <a:t>disciplined</a:t>
            </a:r>
            <a:r>
              <a:rPr kumimoji="1" lang="en-US" sz="1200" kern="1200">
                <a:solidFill>
                  <a:schemeClr val="tx1"/>
                </a:solidFill>
                <a:effectLst/>
                <a:latin typeface="Arial"/>
                <a:ea typeface="ＭＳ Ｐゴシック" pitchFamily="-112" charset="-128"/>
                <a:cs typeface="Arial"/>
              </a:rPr>
              <a:t>? </a:t>
            </a:r>
          </a:p>
          <a:p>
            <a:r>
              <a:rPr kumimoji="1" lang="en-US" sz="1200" kern="1200">
                <a:solidFill>
                  <a:schemeClr val="tx1"/>
                </a:solidFill>
                <a:effectLst/>
                <a:latin typeface="Arial"/>
                <a:ea typeface="ＭＳ Ｐゴシック" pitchFamily="-112" charset="-128"/>
                <a:cs typeface="Arial"/>
              </a:rPr>
              <a:t>Do you catch my double meaning here?</a:t>
            </a:r>
            <a:r>
              <a:rPr lang="en-SG">
                <a:effectLst/>
                <a:latin typeface="Arial"/>
                <a:cs typeface="Arial"/>
              </a:rPr>
              <a:t> </a:t>
            </a:r>
            <a:endParaRPr lang="en-US">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9</a:t>
            </a:fld>
            <a:endParaRPr lang="en-US"/>
          </a:p>
        </p:txBody>
      </p:sp>
    </p:spTree>
    <p:extLst>
      <p:ext uri="{BB962C8B-B14F-4D97-AF65-F5344CB8AC3E}">
        <p14:creationId xmlns:p14="http://schemas.microsoft.com/office/powerpoint/2010/main" val="1030022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C0D7DE-F090-A340-BA13-54A71799DA0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45</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cs typeface="Arial"/>
            </a:endParaRPr>
          </a:p>
          <a:p>
            <a:pPr eaLnBrk="1" hangingPunct="1"/>
            <a:r>
              <a:rPr kumimoji="1" lang="en-US" sz="1200" kern="1200">
                <a:solidFill>
                  <a:schemeClr val="tx1"/>
                </a:solidFill>
                <a:effectLst/>
                <a:latin typeface="Arial"/>
                <a:ea typeface="ＭＳ Ｐゴシック" pitchFamily="-112" charset="-128"/>
                <a:cs typeface="Arial"/>
              </a:rPr>
              <a:t>Although I cannot be dogmatic about dating Joel, the best option is that Joel prophesied after the Babylonians took 10,000 people of Judah captive in 597 BC.</a:t>
            </a:r>
            <a:r>
              <a:rPr lang="en-SG">
                <a:effectLst/>
                <a:latin typeface="Arial"/>
                <a:cs typeface="Arial"/>
              </a:rPr>
              <a:t> </a:t>
            </a:r>
          </a:p>
          <a:p>
            <a:pPr eaLnBrk="1" hangingPunct="1"/>
            <a:r>
              <a:rPr kumimoji="1" lang="en-US" sz="1200" kern="1200">
                <a:solidFill>
                  <a:schemeClr val="tx1"/>
                </a:solidFill>
                <a:effectLst/>
                <a:latin typeface="Arial"/>
                <a:ea typeface="ＭＳ Ｐゴシック" pitchFamily="-112" charset="-128"/>
                <a:cs typeface="Arial"/>
              </a:rPr>
              <a:t>However, he doesn’t mention the fall of Jerusalem in 586 BC. Therefore, he seemed to have ministered during this 11-year period just after a locust invasion and drought</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Ar</a:t>
            </a:r>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47</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a:ea typeface="ＭＳ Ｐゴシック" charset="0"/>
              <a:cs typeface="Arial"/>
            </a:endParaRPr>
          </a:p>
          <a:p>
            <a:pPr eaLnBrk="1" hangingPunct="1"/>
            <a:r>
              <a:rPr kumimoji="1" lang="en-US" sz="1200" kern="1200">
                <a:solidFill>
                  <a:schemeClr val="tx1"/>
                </a:solidFill>
                <a:effectLst/>
                <a:latin typeface="Arial"/>
                <a:ea typeface="ＭＳ Ｐゴシック" pitchFamily="-112" charset="-128"/>
                <a:cs typeface="Arial"/>
              </a:rPr>
              <a:t>Joel also mentions selling people to Greeks, which also happened only after about 600 BC when Greece became strong</a:t>
            </a:r>
            <a:r>
              <a:rPr kumimoji="1" lang="en-SG" sz="1200" kern="1200">
                <a:solidFill>
                  <a:schemeClr val="tx1"/>
                </a:solidFill>
                <a:effectLst/>
                <a:latin typeface="Arial"/>
                <a:ea typeface="ＭＳ Ｐゴシック" pitchFamily="-112" charset="-128"/>
                <a:cs typeface="Arial"/>
              </a:rPr>
              <a:t>.</a:t>
            </a:r>
            <a:endParaRPr lang="en-US" dirty="0">
              <a:latin typeface="Arial"/>
              <a:ea typeface="ＭＳ Ｐゴシック" charset="0"/>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48</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C9C4AC-8126-4F46-B116-56920B11B3E4}" type="slidenum">
              <a:rPr lang="en-US" sz="1200">
                <a:solidFill>
                  <a:srgbClr val="000000"/>
                </a:solidFill>
                <a:latin typeface="Times New Roman" charset="0"/>
              </a:rPr>
              <a:pPr/>
              <a:t>49</a:t>
            </a:fld>
            <a:endParaRPr lang="en-US" sz="1200">
              <a:solidFill>
                <a:srgbClr val="000000"/>
              </a:solidFill>
              <a:latin typeface="Times New Roman"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In our study of the Minor Prophets we are now near the time of the destruction of Jerusalem in 586 BC under Nebuchadnezzar. This was one of the two key times the city was destroyed as God’s discipline of his wayward people.</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God's instrument of discipline was this pagan Babylonian</a:t>
            </a:r>
            <a:r>
              <a:rPr lang="en-US" baseline="0">
                <a:latin typeface="Arial"/>
                <a:cs typeface="Arial"/>
              </a:rPr>
              <a:t> king.</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50</a:t>
            </a:fld>
            <a:endParaRPr lang="en-US"/>
          </a:p>
        </p:txBody>
      </p:sp>
    </p:spTree>
    <p:extLst>
      <p:ext uri="{BB962C8B-B14F-4D97-AF65-F5344CB8AC3E}">
        <p14:creationId xmlns:p14="http://schemas.microsoft.com/office/powerpoint/2010/main" val="2968404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First, what should we do when we are disciplined</a:t>
            </a:r>
            <a:r>
              <a:rPr kumimoji="1" lang="en-SG" sz="1200" kern="1200" dirty="0">
                <a:solidFill>
                  <a:schemeClr val="tx1"/>
                </a:solidFill>
                <a:effectLst/>
                <a:latin typeface="Times New Roman" pitchFamily="-112" charset="0"/>
                <a:ea typeface="ＭＳ Ｐゴシック" pitchFamily="-112" charset="-128"/>
                <a:cs typeface="ＭＳ Ｐゴシック" pitchFamily="-112" charset="-128"/>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251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56</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So</a:t>
            </a:r>
            <a:r>
              <a:rPr kumimoji="1" lang="en-US" sz="1200" kern="1200" baseline="0">
                <a:solidFill>
                  <a:schemeClr val="tx1"/>
                </a:solidFill>
                <a:effectLst/>
                <a:latin typeface="Arial"/>
                <a:ea typeface="ＭＳ Ｐゴシック" pitchFamily="-112" charset="-128"/>
                <a:cs typeface="Arial"/>
              </a:rPr>
              <a:t> back to our original question</a:t>
            </a:r>
            <a:r>
              <a:rPr kumimoji="1" lang="mr-IN" sz="1200" kern="1200" baseline="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F4576D-F20A-5847-9B08-E7003D406CCE}" type="slidenum">
              <a:rPr lang="en-US" sz="1200">
                <a:latin typeface="Times New Roman" charset="0"/>
              </a:rPr>
              <a:pPr/>
              <a:t>69</a:t>
            </a:fld>
            <a:endParaRPr lang="en-US" sz="1200">
              <a:latin typeface="Times New Roman"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Mali: mature gregarious adults copulating (Tamesna, 11/03) http://www.fao.org/NEWS/GLOBAL/LOCUSTS/outbreakpix03.htm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xfrm>
            <a:off x="6604000" y="8774113"/>
            <a:ext cx="254000" cy="3698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961008-B160-744C-9829-F5B036D039DE}" type="slidenum">
              <a:rPr lang="en-US" sz="1200">
                <a:solidFill>
                  <a:srgbClr val="000000"/>
                </a:solidFill>
                <a:latin typeface="Times New Roman" charset="0"/>
              </a:rPr>
              <a:pPr/>
              <a:t>74</a:t>
            </a:fld>
            <a:endParaRPr lang="en-US" sz="1200">
              <a:solidFill>
                <a:srgbClr val="000000"/>
              </a:solidFill>
              <a:latin typeface="Times New Roman"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14400" y="4343400"/>
            <a:ext cx="57472263" cy="706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a:solidFill>
                <a:srgbClr val="FFFF00"/>
              </a:solidFill>
              <a:latin typeface="Arial"/>
              <a:ea typeface="宋体" charset="0"/>
              <a:cs typeface="Arial"/>
            </a:endParaRPr>
          </a:p>
          <a:p>
            <a:pPr eaLnBrk="1" hangingPunct="1">
              <a:lnSpc>
                <a:spcPct val="90000"/>
              </a:lnSpc>
              <a:spcBef>
                <a:spcPct val="20000"/>
              </a:spcBef>
              <a:buFont typeface="Wingdings" charset="0"/>
              <a:buNone/>
            </a:pPr>
            <a:r>
              <a:rPr lang="en-US" altLang="zh-CN" sz="3100" b="0">
                <a:solidFill>
                  <a:srgbClr val="FFFF00"/>
                </a:solidFill>
                <a:latin typeface="Arial"/>
                <a:ea typeface="宋体" charset="0"/>
                <a:cs typeface="Arial"/>
              </a:rPr>
              <a:t>The curses of prophets</a:t>
            </a:r>
            <a:r>
              <a:rPr lang="en-US" altLang="zh-CN" sz="3100" b="0" baseline="0">
                <a:solidFill>
                  <a:srgbClr val="FFFF00"/>
                </a:solidFill>
                <a:latin typeface="Arial"/>
                <a:ea typeface="宋体" charset="0"/>
                <a:cs typeface="Arial"/>
              </a:rPr>
              <a:t> like Joel are based on God's warnings to Israel hundreds of years earlier in Deut 28.</a:t>
            </a:r>
            <a:endParaRPr lang="en-US" b="0">
              <a:latin typeface="Arial"/>
              <a:ea typeface="ＭＳ Ｐゴシック" charset="0"/>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Desert leaping locust</a:t>
            </a:r>
          </a:p>
        </p:txBody>
      </p:sp>
      <p:sp>
        <p:nvSpPr>
          <p:cNvPr id="179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12C28D-353D-8949-B0E1-531EEDA1C77B}" type="slidenum">
              <a:rPr lang="en-US" sz="1200">
                <a:latin typeface="Times New Roman" charset="0"/>
              </a:rPr>
              <a:pPr/>
              <a:t>83</a:t>
            </a:fld>
            <a:endParaRPr lang="en-US" sz="120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3734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3891CF-781F-DC46-A087-A4072C5FCA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7FB486-CC4B-9C4E-A077-30332DD4255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90</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91</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latin typeface="Calibri" charset="0"/>
              </a:rPr>
              <a:pPr algn="r" defTabSz="449263" eaLnBrk="1" hangingPunct="1">
                <a:buClr>
                  <a:srgbClr val="000000"/>
                </a:buClr>
                <a:buSzPct val="100000"/>
                <a:buFont typeface="Calibri" charset="0"/>
                <a:buNone/>
              </a:pPr>
              <a:t>91</a:t>
            </a:fld>
            <a:endParaRPr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a:solidFill>
                  <a:schemeClr val="tx1"/>
                </a:solidFill>
                <a:effectLst/>
                <a:latin typeface="Arial"/>
                <a:ea typeface="ＭＳ Ｐゴシック" pitchFamily="-112" charset="-128"/>
                <a:cs typeface="Arial"/>
              </a:rPr>
              <a:t>God’s disciplining us should motivate us to seek the Lord</a:t>
            </a:r>
            <a:r>
              <a:rPr kumimoji="1" lang="en-SG" sz="1200" kern="1200">
                <a:solidFill>
                  <a:schemeClr val="tx1"/>
                </a:solidFill>
                <a:effectLst/>
                <a:latin typeface="Arial"/>
                <a:ea typeface="ＭＳ Ｐゴシック" pitchFamily="-112" charset="-128"/>
                <a:cs typeface="Arial"/>
              </a:rPr>
              <a:t>.</a:t>
            </a:r>
            <a:endParaRPr lang="en-US" dirty="0">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solidFill>
                <a:schemeClr val="tx1"/>
              </a:solidFill>
              <a:latin typeface="Arial"/>
              <a:cs typeface="Arial"/>
            </a:endParaRPr>
          </a:p>
          <a:p>
            <a:r>
              <a:rPr kumimoji="1" lang="en-US" sz="1200" kern="1200">
                <a:solidFill>
                  <a:schemeClr val="tx1"/>
                </a:solidFill>
                <a:effectLst/>
                <a:latin typeface="Arial"/>
                <a:ea typeface="ＭＳ Ｐゴシック" pitchFamily="-112" charset="-128"/>
                <a:cs typeface="Arial"/>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kern="1200">
                <a:solidFill>
                  <a:schemeClr val="tx1"/>
                </a:solidFill>
                <a:effectLst/>
                <a:latin typeface="Arial"/>
                <a:ea typeface="ＭＳ Ｐゴシック" pitchFamily="-112" charset="-128"/>
                <a:cs typeface="Arial"/>
              </a:rPr>
              <a:t>.</a:t>
            </a:r>
            <a:endParaRPr lang="en-US">
              <a:solidFill>
                <a:schemeClr val="tx1"/>
              </a:solidFill>
              <a:latin typeface="Arial"/>
              <a:cs typeface="Arial"/>
            </a:endParaRPr>
          </a:p>
          <a:p>
            <a:endParaRPr lang="en-US">
              <a:solidFill>
                <a:schemeClr val="tx1"/>
              </a:solidFill>
              <a:latin typeface="Arial"/>
              <a:cs typeface="Arial"/>
            </a:endParaRPr>
          </a:p>
          <a:p>
            <a:r>
              <a:rPr lang="en-US">
                <a:solidFill>
                  <a:schemeClr val="tx1"/>
                </a:solidFill>
                <a:latin typeface="Arial"/>
                <a:cs typeface="Arial"/>
                <a:hlinkClick r:id="rId3"/>
              </a:rPr>
              <a:t>Home</a:t>
            </a:r>
            <a:r>
              <a:rPr lang="en-US">
                <a:solidFill>
                  <a:schemeClr val="tx1"/>
                </a:solidFill>
                <a:latin typeface="Arial"/>
                <a:cs typeface="Arial"/>
              </a:rPr>
              <a:t> &gt; </a:t>
            </a:r>
            <a:r>
              <a:rPr lang="en-US">
                <a:solidFill>
                  <a:schemeClr val="tx1"/>
                </a:solidFill>
                <a:latin typeface="Arial"/>
                <a:cs typeface="Arial"/>
                <a:hlinkClick r:id="rId4"/>
              </a:rPr>
              <a:t>2015 </a:t>
            </a:r>
            <a:r>
              <a:rPr lang="en-US">
                <a:solidFill>
                  <a:schemeClr val="tx1"/>
                </a:solidFill>
                <a:latin typeface="Arial"/>
                <a:cs typeface="Arial"/>
              </a:rPr>
              <a:t>&gt; </a:t>
            </a:r>
            <a:r>
              <a:rPr lang="en-US">
                <a:solidFill>
                  <a:schemeClr val="tx1"/>
                </a:solidFill>
                <a:latin typeface="Arial"/>
                <a:cs typeface="Arial"/>
                <a:hlinkClick r:id="rId5"/>
              </a:rPr>
              <a:t>July</a:t>
            </a:r>
            <a:endParaRPr lang="en-US">
              <a:solidFill>
                <a:schemeClr val="tx1"/>
              </a:solidFill>
              <a:latin typeface="Arial"/>
              <a:cs typeface="Arial"/>
            </a:endParaRPr>
          </a:p>
          <a:p>
            <a:r>
              <a:rPr lang="en-US">
                <a:solidFill>
                  <a:schemeClr val="tx1"/>
                </a:solidFill>
                <a:latin typeface="Arial"/>
                <a:cs typeface="Arial"/>
              </a:rPr>
              <a:t>Jul 3, 2015</a:t>
            </a:r>
          </a:p>
          <a:p>
            <a:r>
              <a:rPr lang="en-US" b="1">
                <a:solidFill>
                  <a:schemeClr val="tx1"/>
                </a:solidFill>
                <a:latin typeface="Arial"/>
                <a:cs typeface="Arial"/>
              </a:rPr>
              <a:t>God and Country: Americans' Views of God's 'Relationship' with the U.S</a:t>
            </a:r>
          </a:p>
          <a:p>
            <a:r>
              <a:rPr lang="en-US">
                <a:solidFill>
                  <a:schemeClr val="tx1"/>
                </a:solidFill>
                <a:latin typeface="Arial"/>
                <a:cs typeface="Arial"/>
              </a:rPr>
              <a:t>What do Americans think about the United States and God? Fascinating new data. |</a:t>
            </a:r>
          </a:p>
          <a:p>
            <a:r>
              <a:rPr lang="en-US">
                <a:solidFill>
                  <a:schemeClr val="tx1"/>
                </a:solidFill>
                <a:latin typeface="Arial"/>
                <a:cs typeface="Arial"/>
              </a:rPr>
              <a:t>Ed Stetzer</a:t>
            </a:r>
          </a:p>
          <a:p>
            <a:r>
              <a:rPr lang="en-US">
                <a:solidFill>
                  <a:schemeClr val="tx1"/>
                </a:solidFill>
                <a:latin typeface="Arial"/>
                <a:cs typeface="Arial"/>
              </a:rPr>
              <a:t>http://www.christianitytoday.com/edstetzer/2015/july/god-and-country-new-research-on-americans-views-of-country.html</a:t>
            </a:r>
          </a:p>
          <a:p>
            <a:r>
              <a:rPr lang="en-US">
                <a:solidFill>
                  <a:schemeClr val="tx1"/>
                </a:solidFill>
                <a:latin typeface="Arial"/>
                <a:cs typeface="Arial"/>
              </a:rPr>
              <a:t>Accessed 9 April 2017</a:t>
            </a:r>
          </a:p>
          <a:p>
            <a:r>
              <a:rPr lang="en-US">
                <a:solidFill>
                  <a:schemeClr val="tx1"/>
                </a:solidFill>
                <a:latin typeface="Arial"/>
                <a:cs typeface="Arial"/>
              </a:rPr>
              <a:t>Happy Fourth of July weekend folks, my American readers!</a:t>
            </a:r>
          </a:p>
          <a:p>
            <a:r>
              <a:rPr lang="en-US">
                <a:solidFill>
                  <a:schemeClr val="tx1"/>
                </a:solidFill>
                <a:latin typeface="Arial"/>
                <a:cs typeface="Arial"/>
              </a:rPr>
              <a:t>Two hundred thirty-nine years ago tomorrow, Congress adopted the Declaration of Independence, nearly a month before it would eventually be signed. I hope you're having a fun weekend, getting to enjoy some time with family and friends.</a:t>
            </a:r>
          </a:p>
          <a:p>
            <a:r>
              <a:rPr lang="en-US">
                <a:solidFill>
                  <a:schemeClr val="tx1"/>
                </a:solidFill>
                <a:latin typeface="Arial"/>
                <a:cs typeface="Arial"/>
              </a:rPr>
              <a:t>As </a:t>
            </a:r>
            <a:r>
              <a:rPr lang="en-US">
                <a:solidFill>
                  <a:schemeClr val="tx1"/>
                </a:solidFill>
                <a:latin typeface="Arial"/>
                <a:cs typeface="Arial"/>
                <a:hlinkClick r:id="rId6"/>
              </a:rPr>
              <a:t>I explained in a post last year</a:t>
            </a:r>
            <a:r>
              <a:rPr lang="en-US">
                <a:solidFill>
                  <a:schemeClr val="tx1"/>
                </a:solidFill>
                <a:latin typeface="Arial"/>
                <a:cs typeface="Arial"/>
              </a:rPr>
              <a:t>:</a:t>
            </a:r>
          </a:p>
          <a:p>
            <a:r>
              <a:rPr lang="en-US">
                <a:solidFill>
                  <a:schemeClr val="tx1"/>
                </a:solidFill>
                <a:latin typeface="Arial"/>
                <a:cs typeface="Arial"/>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a:solidFill>
                  <a:schemeClr val="tx1"/>
                </a:solidFill>
                <a:latin typeface="Arial"/>
                <a:cs typeface="Arial"/>
              </a:rPr>
              <a:t>Just this week, </a:t>
            </a:r>
            <a:r>
              <a:rPr lang="en-US">
                <a:solidFill>
                  <a:schemeClr val="tx1"/>
                </a:solidFill>
                <a:latin typeface="Arial"/>
                <a:cs typeface="Arial"/>
                <a:hlinkClick r:id="rId7"/>
              </a:rPr>
              <a:t>LifeWay Research</a:t>
            </a:r>
            <a:r>
              <a:rPr lang="en-US">
                <a:solidFill>
                  <a:schemeClr val="tx1"/>
                </a:solidFill>
                <a:latin typeface="Arial"/>
                <a:cs typeface="Arial"/>
              </a:rPr>
              <a:t> released </a:t>
            </a:r>
            <a:r>
              <a:rPr lang="en-US">
                <a:solidFill>
                  <a:schemeClr val="tx1"/>
                </a:solidFill>
                <a:latin typeface="Arial"/>
                <a:cs typeface="Arial"/>
                <a:hlinkClick r:id="rId8"/>
              </a:rPr>
              <a:t>some new data on how Americans view their country</a:t>
            </a:r>
            <a:r>
              <a:rPr lang="en-US">
                <a:solidFill>
                  <a:schemeClr val="tx1"/>
                </a:solidFill>
                <a:latin typeface="Arial"/>
                <a:cs typeface="Arial"/>
              </a:rPr>
              <a:t> and how God relates with it. Here's an excerpt from our report:</a:t>
            </a:r>
          </a:p>
          <a:p>
            <a:r>
              <a:rPr lang="en-US">
                <a:solidFill>
                  <a:schemeClr val="tx1"/>
                </a:solidFill>
                <a:latin typeface="Arial"/>
                <a:cs typeface="Arial"/>
              </a:rPr>
              <a:t>In a nation founded on religious liberty, most Americans believe God has a special relationship with the United States, and they’re optimistic the best is yet to come.</a:t>
            </a:r>
          </a:p>
          <a:p>
            <a:r>
              <a:rPr lang="en-US">
                <a:solidFill>
                  <a:schemeClr val="tx1"/>
                </a:solidFill>
                <a:latin typeface="Arial"/>
                <a:cs typeface="Arial"/>
              </a:rPr>
              <a:t>Despite headlines lamenting the global decline of the United States since the Cold War, 54 percent of Americans believe the nation is on the upswing, according to a September survey by LifeWay Research. Only 4 in 10 think “America’s best days are behind us.”</a:t>
            </a:r>
          </a:p>
          <a:p>
            <a:r>
              <a:rPr lang="en-US">
                <a:solidFill>
                  <a:schemeClr val="tx1"/>
                </a:solidFill>
                <a:latin typeface="Arial"/>
                <a:cs typeface="Arial"/>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a:solidFill>
                  <a:schemeClr val="tx1"/>
                </a:solidFill>
                <a:latin typeface="Arial"/>
                <a:cs typeface="Arial"/>
              </a:rPr>
              <a:t>“‘God Bless America’ is more than a song or a prayer for many Americans,” said Ed Stetzer, executive director of LifeWay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a:solidFill>
                  <a:schemeClr val="tx1"/>
                </a:solidFill>
                <a:latin typeface="Arial"/>
                <a:cs typeface="Arial"/>
              </a:rPr>
              <a:t>Christianity Today reported on the data, and added additional research, in their article, "</a:t>
            </a:r>
            <a:r>
              <a:rPr lang="en-US">
                <a:solidFill>
                  <a:schemeClr val="tx1"/>
                </a:solidFill>
                <a:latin typeface="Arial"/>
                <a:cs typeface="Arial"/>
                <a:hlinkClick r:id="rId9"/>
              </a:rPr>
              <a:t>God and America: It's Complicated</a:t>
            </a:r>
            <a:r>
              <a:rPr lang="en-US">
                <a:solidFill>
                  <a:schemeClr val="tx1"/>
                </a:solidFill>
                <a:latin typeface="Arial"/>
                <a:cs typeface="Arial"/>
              </a:rPr>
              <a:t>," explaining, "A third of Americans say the United States is a Christian nation. But more than half say the country has a special relationship with the Almighty."</a:t>
            </a:r>
          </a:p>
          <a:p>
            <a:r>
              <a:rPr lang="en-US">
                <a:solidFill>
                  <a:schemeClr val="tx1"/>
                </a:solidFill>
                <a:latin typeface="Arial"/>
                <a:cs typeface="Arial"/>
              </a:rPr>
              <a:t>Christianity Today also included a link to my post providing </a:t>
            </a:r>
            <a:r>
              <a:rPr lang="en-US">
                <a:solidFill>
                  <a:schemeClr val="tx1"/>
                </a:solidFill>
                <a:latin typeface="Arial"/>
                <a:cs typeface="Arial"/>
                <a:hlinkClick r:id="rId6"/>
              </a:rPr>
              <a:t>cautions about combining patriotism and worship</a:t>
            </a:r>
            <a:r>
              <a:rPr lang="en-US">
                <a:solidFill>
                  <a:schemeClr val="tx1"/>
                </a:solidFill>
                <a:latin typeface="Arial"/>
                <a:cs typeface="Arial"/>
              </a:rPr>
              <a:t>, where I explained the importance of patriotism (and not just in the U.S.), but also cautioned, "If your church service was driven more by America than by Jesus, I think you need a change."</a:t>
            </a:r>
          </a:p>
          <a:p>
            <a:r>
              <a:rPr lang="en-US">
                <a:solidFill>
                  <a:schemeClr val="tx1"/>
                </a:solidFill>
                <a:latin typeface="Arial"/>
                <a:cs typeface="Arial"/>
              </a:rPr>
              <a:t>Here are a couple of the graphs depicting the major findings:</a:t>
            </a:r>
          </a:p>
          <a:p>
            <a:r>
              <a:rPr lang="en-US">
                <a:solidFill>
                  <a:schemeClr val="tx1"/>
                </a:solidFill>
                <a:latin typeface="Arial"/>
                <a:cs typeface="Arial"/>
              </a:rPr>
              <a:t>One of the most interesting parts of the survey was the gender divide among the views:</a:t>
            </a:r>
          </a:p>
          <a:p>
            <a:r>
              <a:rPr lang="en-US">
                <a:solidFill>
                  <a:schemeClr val="tx1"/>
                </a:solidFill>
                <a:latin typeface="Arial"/>
                <a:cs typeface="Arial"/>
              </a:rPr>
              <a:t>Women are significantly more likely than men to believe God has a special relationship with the United States. While 49 percent of men have that view, the number rises to 58 percent for women.</a:t>
            </a:r>
          </a:p>
          <a:p>
            <a:r>
              <a:rPr lang="en-US">
                <a:solidFill>
                  <a:schemeClr val="tx1"/>
                </a:solidFill>
                <a:latin typeface="Arial"/>
                <a:cs typeface="Arial"/>
              </a:rPr>
              <a:t>LifeWay Research also found differences by age, race, geography, education, and religious preference.</a:t>
            </a:r>
          </a:p>
          <a:p>
            <a:r>
              <a:rPr lang="en-US">
                <a:solidFill>
                  <a:schemeClr val="tx1"/>
                </a:solidFill>
                <a:latin typeface="Arial"/>
                <a:cs typeface="Arial"/>
              </a:rPr>
              <a:t>Nearly two-thirds (63 percent) of Americans 45-54 years old think God has a special relationship with the United States, a belief shared by 48 percent of those 18-44.</a:t>
            </a:r>
          </a:p>
          <a:p>
            <a:r>
              <a:rPr lang="en-US">
                <a:solidFill>
                  <a:schemeClr val="tx1"/>
                </a:solidFill>
                <a:latin typeface="Arial"/>
                <a:cs typeface="Arial"/>
              </a:rPr>
              <a:t>Belief in a special relationship is also high among:</a:t>
            </a:r>
          </a:p>
          <a:p>
            <a:r>
              <a:rPr lang="en-US">
                <a:solidFill>
                  <a:schemeClr val="tx1"/>
                </a:solidFill>
                <a:latin typeface="Arial"/>
                <a:cs typeface="Arial"/>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a:solidFill>
                  <a:schemeClr val="tx1"/>
                </a:solidFill>
                <a:latin typeface="Arial"/>
                <a:cs typeface="Arial"/>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a:solidFill>
                  <a:schemeClr val="tx1"/>
                </a:solidFill>
                <a:latin typeface="Arial"/>
                <a:cs typeface="Arial"/>
              </a:rPr>
              <a:t>A lot of this, of course, is rooted in our sense of American exceptionalism. Here's a bit on that from our report, including a thought from me:</a:t>
            </a:r>
          </a:p>
          <a:p>
            <a:r>
              <a:rPr lang="en-US">
                <a:solidFill>
                  <a:schemeClr val="tx1"/>
                </a:solidFill>
                <a:latin typeface="Arial"/>
                <a:cs typeface="Arial"/>
              </a:rPr>
              <a:t>Both ends of the political spectrum—from </a:t>
            </a:r>
            <a:r>
              <a:rPr lang="en-US">
                <a:solidFill>
                  <a:schemeClr val="tx1"/>
                </a:solidFill>
                <a:latin typeface="Arial"/>
                <a:cs typeface="Arial"/>
                <a:hlinkClick r:id="rId10"/>
              </a:rPr>
              <a:t>President Obama</a:t>
            </a:r>
            <a:r>
              <a:rPr lang="en-US">
                <a:solidFill>
                  <a:schemeClr val="tx1"/>
                </a:solidFill>
                <a:latin typeface="Arial"/>
                <a:cs typeface="Arial"/>
              </a:rPr>
              <a:t> to the </a:t>
            </a:r>
            <a:r>
              <a:rPr lang="en-US">
                <a:solidFill>
                  <a:schemeClr val="tx1"/>
                </a:solidFill>
                <a:latin typeface="Arial"/>
                <a:cs typeface="Arial"/>
                <a:hlinkClick r:id="rId11"/>
              </a:rPr>
              <a:t>Republican Party platform</a:t>
            </a:r>
            <a:r>
              <a:rPr lang="en-US">
                <a:solidFill>
                  <a:schemeClr val="tx1"/>
                </a:solidFill>
                <a:latin typeface="Arial"/>
                <a:cs typeface="Arial"/>
              </a:rPr>
              <a:t>—have touted </a:t>
            </a:r>
            <a:r>
              <a:rPr lang="en-US">
                <a:solidFill>
                  <a:schemeClr val="tx1"/>
                </a:solidFill>
                <a:latin typeface="Arial"/>
                <a:cs typeface="Arial"/>
                <a:hlinkClick r:id="rId12"/>
              </a:rPr>
              <a:t>American exceptionalism</a:t>
            </a:r>
            <a:r>
              <a:rPr lang="en-US">
                <a:solidFill>
                  <a:schemeClr val="tx1"/>
                </a:solidFill>
                <a:latin typeface="Arial"/>
                <a:cs typeface="Arial"/>
              </a:rPr>
              <a:t>, the belief that the United States plays a unique role in human history. For some, the concept includes the idea of a special relationship with God, although beliefs about the nature of the relationship vary.</a:t>
            </a:r>
          </a:p>
          <a:p>
            <a:r>
              <a:rPr lang="en-US">
                <a:solidFill>
                  <a:schemeClr val="tx1"/>
                </a:solidFill>
                <a:latin typeface="Arial"/>
                <a:cs typeface="Arial"/>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a:solidFill>
                  <a:schemeClr val="tx1"/>
                </a:solidFill>
                <a:latin typeface="Arial"/>
                <a:cs typeface="Arial"/>
              </a:rPr>
              <a:t>What do you think? Is America exceptional? Does God have a special relationship with the United States? Comment below.</a:t>
            </a:r>
          </a:p>
          <a:p>
            <a:r>
              <a:rPr lang="en-US" b="1" i="1">
                <a:solidFill>
                  <a:schemeClr val="tx1"/>
                </a:solidFill>
                <a:latin typeface="Arial"/>
                <a:cs typeface="Arial"/>
                <a:hlinkClick r:id="rId13"/>
              </a:rPr>
              <a:t>Click here to see the full research report.</a:t>
            </a:r>
            <a:endParaRPr lang="en-US">
              <a:solidFill>
                <a:schemeClr val="tx1"/>
              </a:solidFill>
              <a:latin typeface="Arial"/>
              <a:cs typeface="Arial"/>
            </a:endParaRPr>
          </a:p>
          <a:p>
            <a:r>
              <a:rPr lang="en-US">
                <a:solidFill>
                  <a:schemeClr val="tx1"/>
                </a:solidFill>
                <a:latin typeface="Arial"/>
                <a:cs typeface="Arial"/>
              </a:rPr>
              <a:t>Support our work. Subscribe to CT and </a:t>
            </a:r>
            <a:r>
              <a:rPr lang="en-US">
                <a:solidFill>
                  <a:schemeClr val="tx1"/>
                </a:solidFill>
                <a:latin typeface="Arial"/>
                <a:cs typeface="Arial"/>
                <a:hlinkClick r:id="rId14"/>
              </a:rPr>
              <a:t>get one year free.</a:t>
            </a:r>
            <a:endParaRPr lang="en-US">
              <a:solidFill>
                <a:schemeClr val="tx1"/>
              </a:solidFill>
              <a:latin typeface="Arial"/>
              <a:cs typeface="Arial"/>
            </a:endParaRPr>
          </a:p>
          <a:p>
            <a:endParaRPr lang="en-US">
              <a:solidFill>
                <a:schemeClr val="tx1"/>
              </a:solidFill>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kumimoji="1" lang="en-US" sz="1200" kern="1200" dirty="0">
              <a:solidFill>
                <a:schemeClr val="tx1"/>
              </a:solidFill>
              <a:effectLst/>
              <a:latin typeface="Arial"/>
              <a:ea typeface="ＭＳ Ｐゴシック" pitchFamily="-112" charset="-128"/>
              <a:cs typeface="Arial"/>
            </a:endParaRPr>
          </a:p>
          <a:p>
            <a:r>
              <a:rPr kumimoji="1" lang="en-US" sz="1200" kern="1200" dirty="0">
                <a:solidFill>
                  <a:schemeClr val="tx1"/>
                </a:solidFill>
                <a:effectLst/>
                <a:latin typeface="Arial"/>
                <a:ea typeface="ＭＳ Ｐゴシック" pitchFamily="-112" charset="-128"/>
                <a:cs typeface="Arial"/>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kern="1200" dirty="0">
                <a:solidFill>
                  <a:schemeClr val="tx1"/>
                </a:solidFill>
                <a:effectLst/>
                <a:latin typeface="Arial"/>
                <a:ea typeface="ＭＳ Ｐゴシック" pitchFamily="-112" charset="-128"/>
                <a:cs typeface="Arial"/>
              </a:rPr>
              <a:t>The last straw was America turning its back on Israel in recent years, even sponsoring a conference against Israel in January 2017 a week before the change of power in Washington.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As a result, the USA has been in horrible disarray: 78 million abortions, half of births to unwed mothers, 110 million people with STDs, disrespect around the world, involved in the longest war in US history in Afghanistan and Iraq, etc</a:t>
            </a:r>
            <a:r>
              <a:rPr kumimoji="1" lang="en-SG" sz="1200" kern="1200">
                <a:solidFill>
                  <a:schemeClr val="tx1"/>
                </a:solidFill>
                <a:effectLst/>
                <a:latin typeface="Arial"/>
                <a:ea typeface="ＭＳ Ｐゴシック" pitchFamily="-112" charset="-128"/>
                <a:cs typeface="Arial"/>
              </a:rPr>
              <a:t>.</a:t>
            </a:r>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The USA has been under the disciplining hand of God in order that the country might turn back to him.</a:t>
            </a:r>
            <a:r>
              <a:rPr lang="en-SG">
                <a:effectLst/>
                <a:latin typeface="Arial"/>
                <a:cs typeface="Arial"/>
              </a:rPr>
              <a:t> </a:t>
            </a:r>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Some of us could share our stories.</a:t>
            </a:r>
          </a:p>
          <a:p>
            <a:r>
              <a:rPr lang="en-US" dirty="0">
                <a:latin typeface="Arial"/>
                <a:cs typeface="Arial"/>
              </a:rPr>
              <a:t>Some have played with sin until we finally got disgusted with ourselves.</a:t>
            </a:r>
          </a:p>
          <a:p>
            <a:r>
              <a:rPr lang="en-US" dirty="0">
                <a:latin typeface="Arial"/>
                <a:cs typeface="Arial"/>
              </a:rPr>
              <a:t>Others of us have become complacent so that we hardly give God a thought until Sunday.</a:t>
            </a:r>
          </a:p>
          <a:p>
            <a:endParaRPr lang="en-US" dirty="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result? We lack love, joy, peace, patience, kindness, goodness, faithfulness, gentleness and self-control. How could we expect the fruit of the Spirit without being controlled by the Spirit?</a:t>
            </a:r>
          </a:p>
          <a:p>
            <a:r>
              <a:rPr lang="en-US" dirty="0">
                <a:latin typeface="Arial"/>
                <a:cs typeface="Arial"/>
              </a:rPr>
              <a:t>God is calling us to repentance—a change of mind in whom we trust.  He also wants to see in us the fruits of repentance—a change of actions that reveal we really did change our mind. </a:t>
            </a:r>
          </a:p>
          <a:p>
            <a:endParaRPr lang="en-US" dirty="0">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21932944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6773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592749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Israel’s repentance will bring forgiveness and blessing (2:18-27)</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104</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a:ea typeface="ＭＳ Ｐゴシック" pitchFamily="-112" charset="-128"/>
                <a:cs typeface="Arial"/>
              </a:rPr>
              <a:t>In the day of the LORD, God will send the indwelling of the Spirit upon all Jews and celestial signs [when the Jewish nation repents at the return of Christ] (Joel 2:28-32).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113</a:t>
            </a:fld>
            <a:endParaRPr lang="en-US"/>
          </a:p>
        </p:txBody>
      </p:sp>
    </p:spTree>
    <p:extLst>
      <p:ext uri="{BB962C8B-B14F-4D97-AF65-F5344CB8AC3E}">
        <p14:creationId xmlns:p14="http://schemas.microsoft.com/office/powerpoint/2010/main" val="40540839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116</a:t>
            </a:fld>
            <a:endParaRPr lang="en-US"/>
          </a:p>
        </p:txBody>
      </p:sp>
    </p:spTree>
    <p:extLst>
      <p:ext uri="{BB962C8B-B14F-4D97-AF65-F5344CB8AC3E}">
        <p14:creationId xmlns:p14="http://schemas.microsoft.com/office/powerpoint/2010/main" val="31244024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“Another reason for this gift of tongues was to let the people know that the Gospel was for the whole world. God wants to speak to every person in his or her own language and give the saving message of salvation in Jesus Christ. The emphasis in the Book of Acts is on worldwide evangelization, ‘unto the uttermost part of the earth’ (Acts 1:8). ‘The Spirit of Christ is the spirit of missions,’ said Henry Martyn, ‘and the nearer we get to Him, the more intensely missionary we must become’” (Wiersbe, BEC).</a:t>
            </a:r>
          </a:p>
          <a:p>
            <a:endParaRPr lang="en-US" dirty="0"/>
          </a:p>
        </p:txBody>
      </p:sp>
    </p:spTree>
    <p:extLst>
      <p:ext uri="{BB962C8B-B14F-4D97-AF65-F5344CB8AC3E}">
        <p14:creationId xmlns:p14="http://schemas.microsoft.com/office/powerpoint/2010/main" val="6061364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When God restores Israel as a nation He will judge the nations for abusing Judah (3:1-16).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122</a:t>
            </a:fld>
            <a:endParaRPr lang="en-US"/>
          </a:p>
        </p:txBody>
      </p:sp>
    </p:spTree>
    <p:extLst>
      <p:ext uri="{BB962C8B-B14F-4D97-AF65-F5344CB8AC3E}">
        <p14:creationId xmlns:p14="http://schemas.microsoft.com/office/powerpoint/2010/main" val="20657227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29028618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Notice how the word "Israel" does not even appear on this UN Map test.</a:t>
            </a:r>
          </a:p>
        </p:txBody>
      </p:sp>
    </p:spTree>
    <p:extLst>
      <p:ext uri="{BB962C8B-B14F-4D97-AF65-F5344CB8AC3E}">
        <p14:creationId xmlns:p14="http://schemas.microsoft.com/office/powerpoint/2010/main" val="37802763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8FCB9-98D6-4342-B05E-D989F975D4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OS-10-2Sam-93</a:t>
            </a:r>
          </a:p>
          <a:p>
            <a:r>
              <a:rPr lang="en-US" dirty="0"/>
              <a:t>OS-29-Joel-122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OS-12-2Sam-79</a:t>
            </a:r>
          </a:p>
          <a:p>
            <a:r>
              <a:rPr lang="en-US" dirty="0"/>
              <a:t>OS-29-Joel-123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308162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129</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130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131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137</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827CD9-EEF6-1641-B4BF-2DBA850EDEF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47-48. The River and the Land</a:t>
            </a:r>
          </a:p>
          <a:p>
            <a:r>
              <a:rPr lang="en-US"/>
              <a:t>See Picture #32. The river that starts on the south side of the temple entrance.</a:t>
            </a:r>
          </a:p>
          <a:p>
            <a:r>
              <a:rPr lang="en-US"/>
              <a:t>Ezekiel 47:1, </a:t>
            </a:r>
            <a:r>
              <a:rPr lang="ru-RU"/>
              <a:t>"</a:t>
            </a:r>
            <a:r>
              <a:rPr lang="en-US"/>
              <a:t>Afterward he brought me again unto the door of the house,</a:t>
            </a:r>
            <a:r>
              <a:rPr lang="ru-RU"/>
              <a:t>"</a:t>
            </a:r>
            <a:r>
              <a:rPr lang="en-US"/>
              <a:t> the temple, </a:t>
            </a:r>
            <a:r>
              <a:rPr lang="ru-RU"/>
              <a:t>"</a:t>
            </a:r>
            <a:r>
              <a:rPr lang="en-US"/>
              <a:t>and, behold, waters issued out from under the threshold of the house eastward: for the forefront of the house stood toward the east, and the waters came down from under from the right side of the house, at the south side of the altar.</a:t>
            </a:r>
            <a:r>
              <a:rPr lang="ru-RU"/>
              <a:t>"</a:t>
            </a:r>
            <a:r>
              <a:rPr lang="en-US"/>
              <a:t> Picture #32 shows a trickle of water flowing from south side of the threshold of the temple. </a:t>
            </a:r>
            <a:r>
              <a:rPr lang="ru-RU"/>
              <a:t>"</a:t>
            </a:r>
            <a:r>
              <a:rPr lang="en-US"/>
              <a:t>The right side of the house</a:t>
            </a:r>
            <a:r>
              <a:rPr lang="ru-RU"/>
              <a:t>"</a:t>
            </a:r>
            <a:r>
              <a:rPr lang="en-US"/>
              <a:t> is the south side, since the temple faces east.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#33. The river flowing out the south side of the outer east gate.</a:t>
            </a:r>
          </a:p>
          <a:p>
            <a:r>
              <a:rPr lang="en-US" dirty="0"/>
              <a:t>Ezekiel 47:2, </a:t>
            </a:r>
            <a:r>
              <a:rPr lang="ru-RU" dirty="0"/>
              <a:t>"</a:t>
            </a:r>
            <a:r>
              <a:rPr lang="en-US" dirty="0"/>
              <a:t>Then brought he me out of the way of the gate northward, and led me about [around] the way without [outside] unto the utter [outer] gate by the way that </a:t>
            </a:r>
            <a:r>
              <a:rPr lang="en-US" dirty="0" err="1"/>
              <a:t>looketh</a:t>
            </a:r>
            <a:r>
              <a:rPr lang="en-US" dirty="0"/>
              <a:t> eastward; and, behold, there ran out waters on the right side.</a:t>
            </a:r>
            <a:r>
              <a:rPr lang="ru-RU" dirty="0"/>
              <a:t>"</a:t>
            </a:r>
            <a:r>
              <a:rPr lang="en-US" dirty="0"/>
              <a:t> </a:t>
            </a:r>
            <a:r>
              <a:rPr lang="ru-RU" dirty="0"/>
              <a:t>"</a:t>
            </a:r>
            <a:r>
              <a:rPr lang="en-US" dirty="0"/>
              <a:t>The right side</a:t>
            </a:r>
            <a:r>
              <a:rPr lang="ru-RU" dirty="0"/>
              <a:t>"</a:t>
            </a:r>
            <a:r>
              <a:rPr lang="en-US" dirty="0"/>
              <a:t> of the gate is the south side, since the gate faces east. Why did the angel take Ezekiel out the north gate and around when he wanted to show him something outside the outer east gate? Why didn</a:t>
            </a:r>
            <a:r>
              <a:rPr lang="uk-UA" dirty="0"/>
              <a:t>'</a:t>
            </a:r>
            <a:r>
              <a:rPr lang="en-US" dirty="0"/>
              <a:t>t he just take him through the outer east gate? Well, remember, the outside of the outer east gate has been sealed. So in Picture #33, we are outside the outer east gate where we started this tour, and we see the waters from the temple coming from the south side.</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Bible Study Pictures and Notes for Ezekiel 38-40</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www.jesuslovesyoutoday.org</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bible_study_pictures_and_notes</a:t>
            </a:r>
            <a:r>
              <a:rPr lang="en-US" dirty="0">
                <a:latin typeface="Times New Roman" charset="0"/>
                <a:ea typeface="ＭＳ Ｐゴシック" charset="0"/>
                <a:cs typeface="ＭＳ Ｐゴシック" charset="0"/>
              </a:rPr>
              <a:t>/ezekiel_38-40</a:t>
            </a:r>
          </a:p>
          <a:p>
            <a:r>
              <a:rPr lang="en-US" dirty="0">
                <a:latin typeface="Times New Roman" charset="0"/>
                <a:ea typeface="ＭＳ Ｐゴシック" charset="0"/>
                <a:cs typeface="ＭＳ Ｐゴシック" charset="0"/>
              </a:rPr>
              <a:t>Accessed 30 Aug 2016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E17715-FF0C-D647-BE68-39139E2E403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9.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4.xml"/><Relationship Id="rId4" Type="http://schemas.openxmlformats.org/officeDocument/2006/relationships/image" Target="../media/image3.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6.xml"/><Relationship Id="rId4" Type="http://schemas.openxmlformats.org/officeDocument/2006/relationships/image" Target="../media/image3.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46768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3037929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07678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69537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57387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5786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242338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885919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94072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6702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11/02/24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97390530"/>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11/02/24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9729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2308232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11/02/24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11714188"/>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11/02/24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057621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11/02/24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50942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11/02/24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273418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11/02/24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7292700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11/02/24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09283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11/02/24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97098275"/>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11/02/24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52589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11/02/24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224478462"/>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9412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194432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31442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44282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19842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48074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6155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30231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01298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0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31120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180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2729083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1944325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27806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245744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5297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878815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990114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211011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296674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50378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97341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63492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634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CF5953D-4CBE-7042-8ED3-2889C9499FF5}" type="slidenum">
              <a:rPr lang="en-US"/>
              <a:pPr>
                <a:defRPr/>
              </a:pPr>
              <a:t>‹#›</a:t>
            </a:fld>
            <a:endParaRPr lang="en-US"/>
          </a:p>
        </p:txBody>
      </p:sp>
    </p:spTree>
    <p:extLst>
      <p:ext uri="{BB962C8B-B14F-4D97-AF65-F5344CB8AC3E}">
        <p14:creationId xmlns:p14="http://schemas.microsoft.com/office/powerpoint/2010/main" val="3753511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498940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435426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412389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2542262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84674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70233"/>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688651"/>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628030"/>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468434"/>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179764"/>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8A345F-345D-354F-B62B-59A85A943192}" type="slidenum">
              <a:rPr lang="en-US"/>
              <a:pPr>
                <a:defRPr/>
              </a:pPr>
              <a:t>‹#›</a:t>
            </a:fld>
            <a:endParaRPr lang="en-US"/>
          </a:p>
        </p:txBody>
      </p:sp>
    </p:spTree>
    <p:extLst>
      <p:ext uri="{BB962C8B-B14F-4D97-AF65-F5344CB8AC3E}">
        <p14:creationId xmlns:p14="http://schemas.microsoft.com/office/powerpoint/2010/main" val="4072346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72570"/>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628139"/>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817349"/>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872442"/>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40246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4258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397770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375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6018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616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DF1B416-17FC-A94B-B814-0174A93AE8D6}" type="slidenum">
              <a:rPr lang="en-US"/>
              <a:pPr>
                <a:defRPr/>
              </a:pPr>
              <a:t>‹#›</a:t>
            </a:fld>
            <a:endParaRPr lang="en-US"/>
          </a:p>
        </p:txBody>
      </p:sp>
    </p:spTree>
    <p:extLst>
      <p:ext uri="{BB962C8B-B14F-4D97-AF65-F5344CB8AC3E}">
        <p14:creationId xmlns:p14="http://schemas.microsoft.com/office/powerpoint/2010/main" val="4152947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882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6986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6739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7583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2700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7562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868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265226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658397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87813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A01568C-B128-7249-A5BA-45A578ED7D14}" type="slidenum">
              <a:rPr lang="en-US"/>
              <a:pPr>
                <a:defRPr/>
              </a:pPr>
              <a:t>‹#›</a:t>
            </a:fld>
            <a:endParaRPr lang="en-US"/>
          </a:p>
        </p:txBody>
      </p:sp>
    </p:spTree>
    <p:extLst>
      <p:ext uri="{BB962C8B-B14F-4D97-AF65-F5344CB8AC3E}">
        <p14:creationId xmlns:p14="http://schemas.microsoft.com/office/powerpoint/2010/main" val="20476562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611326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276484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858927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917886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229823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49224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787921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891794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4469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229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8164C167-B3FE-4C42-BC70-00F26CB6DCE4}" type="slidenum">
              <a:rPr lang="en-US"/>
              <a:pPr>
                <a:defRPr/>
              </a:pPr>
              <a:t>‹#›</a:t>
            </a:fld>
            <a:endParaRPr lang="en-US"/>
          </a:p>
        </p:txBody>
      </p:sp>
    </p:spTree>
    <p:extLst>
      <p:ext uri="{BB962C8B-B14F-4D97-AF65-F5344CB8AC3E}">
        <p14:creationId xmlns:p14="http://schemas.microsoft.com/office/powerpoint/2010/main" val="2007315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9158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9193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6874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4328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4750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6958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9349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9791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3388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70270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E416AF08-701B-F346-A671-97C76E99C6E3}" type="slidenum">
              <a:rPr lang="en-US"/>
              <a:pPr>
                <a:defRPr/>
              </a:pPr>
              <a:t>‹#›</a:t>
            </a:fld>
            <a:endParaRPr lang="en-US"/>
          </a:p>
        </p:txBody>
      </p:sp>
    </p:spTree>
    <p:extLst>
      <p:ext uri="{BB962C8B-B14F-4D97-AF65-F5344CB8AC3E}">
        <p14:creationId xmlns:p14="http://schemas.microsoft.com/office/powerpoint/2010/main" val="33386070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915669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168390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2496355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087880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8041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095579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250572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548335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83419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2913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84468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C1ED76D-8B0B-7A4D-90D1-41B4FA82BFC8}" type="slidenum">
              <a:rPr lang="en-US"/>
              <a:pPr>
                <a:defRPr/>
              </a:pPr>
              <a:t>‹#›</a:t>
            </a:fld>
            <a:endParaRPr lang="en-US"/>
          </a:p>
        </p:txBody>
      </p:sp>
    </p:spTree>
    <p:extLst>
      <p:ext uri="{BB962C8B-B14F-4D97-AF65-F5344CB8AC3E}">
        <p14:creationId xmlns:p14="http://schemas.microsoft.com/office/powerpoint/2010/main" val="15090569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690136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432209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7891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3852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6315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66332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6320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12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5910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62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5A6C253-5DFD-1442-B1EF-C251AADE5E3B}" type="slidenum">
              <a:rPr lang="en-US"/>
              <a:pPr>
                <a:defRPr/>
              </a:pPr>
              <a:t>‹#›</a:t>
            </a:fld>
            <a:endParaRPr lang="en-US"/>
          </a:p>
        </p:txBody>
      </p:sp>
    </p:spTree>
    <p:extLst>
      <p:ext uri="{BB962C8B-B14F-4D97-AF65-F5344CB8AC3E}">
        <p14:creationId xmlns:p14="http://schemas.microsoft.com/office/powerpoint/2010/main" val="3520963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062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2364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0910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Times New Roman"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Times New Roman"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121380"/>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052817"/>
      </p:ext>
    </p:extLst>
  </p:cSld>
  <p:clrMapOvr>
    <a:masterClrMapping/>
  </p:clrMapOvr>
  <p:transition>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679285"/>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18821"/>
      </p:ext>
    </p:extLst>
  </p:cSld>
  <p:clrMapOvr>
    <a:masterClrMapping/>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121127"/>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939922"/>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265317"/>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3F69FD4-4FC8-5345-A531-5196892D50EB}" type="slidenum">
              <a:rPr lang="en-US"/>
              <a:pPr>
                <a:defRPr/>
              </a:pPr>
              <a:t>‹#›</a:t>
            </a:fld>
            <a:endParaRPr lang="en-US"/>
          </a:p>
        </p:txBody>
      </p:sp>
    </p:spTree>
    <p:extLst>
      <p:ext uri="{BB962C8B-B14F-4D97-AF65-F5344CB8AC3E}">
        <p14:creationId xmlns:p14="http://schemas.microsoft.com/office/powerpoint/2010/main" val="20224617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373775"/>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430367"/>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90308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13264"/>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01385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313944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89846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325972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10520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75690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437B6F7-05C4-F74F-9DD5-ED4F19D67A78}" type="slidenum">
              <a:rPr lang="en-US"/>
              <a:pPr>
                <a:defRPr/>
              </a:pPr>
              <a:t>‹#›</a:t>
            </a:fld>
            <a:endParaRPr lang="en-US"/>
          </a:p>
        </p:txBody>
      </p:sp>
    </p:spTree>
    <p:extLst>
      <p:ext uri="{BB962C8B-B14F-4D97-AF65-F5344CB8AC3E}">
        <p14:creationId xmlns:p14="http://schemas.microsoft.com/office/powerpoint/2010/main" val="33355221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45750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49425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1712020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760866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056014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68212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9701641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6655323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437649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0335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CC17A64-E3D9-5C47-9A66-1E31E78FADD2}" type="slidenum">
              <a:rPr lang="en-US"/>
              <a:pPr>
                <a:defRPr/>
              </a:pPr>
              <a:t>‹#›</a:t>
            </a:fld>
            <a:endParaRPr lang="en-US"/>
          </a:p>
        </p:txBody>
      </p:sp>
    </p:spTree>
    <p:extLst>
      <p:ext uri="{BB962C8B-B14F-4D97-AF65-F5344CB8AC3E}">
        <p14:creationId xmlns:p14="http://schemas.microsoft.com/office/powerpoint/2010/main" val="34086546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306012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67579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136646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786110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904347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030090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606176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111852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453258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3898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177626219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48503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878745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850099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574668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736840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061589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815848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967919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075789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5074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362209408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63442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7953114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4915568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B13CD47-E588-1048-A1AD-B3B32944EC80}" type="slidenum">
              <a:rPr lang="en-US"/>
              <a:pPr>
                <a:defRPr/>
              </a:pPr>
              <a:t>‹#›</a:t>
            </a:fld>
            <a:endParaRPr lang="en-US"/>
          </a:p>
        </p:txBody>
      </p:sp>
    </p:spTree>
    <p:extLst>
      <p:ext uri="{BB962C8B-B14F-4D97-AF65-F5344CB8AC3E}">
        <p14:creationId xmlns:p14="http://schemas.microsoft.com/office/powerpoint/2010/main" val="13567159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33BBB2E-B3B3-384E-96DC-6AA7AD3D43CB}" type="slidenum">
              <a:rPr lang="en-US"/>
              <a:pPr>
                <a:defRPr/>
              </a:pPr>
              <a:t>‹#›</a:t>
            </a:fld>
            <a:endParaRPr lang="en-US"/>
          </a:p>
        </p:txBody>
      </p:sp>
    </p:spTree>
    <p:extLst>
      <p:ext uri="{BB962C8B-B14F-4D97-AF65-F5344CB8AC3E}">
        <p14:creationId xmlns:p14="http://schemas.microsoft.com/office/powerpoint/2010/main" val="36495468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7D41E86-F9AA-B64D-839A-168FB2887986}" type="slidenum">
              <a:rPr lang="en-US"/>
              <a:pPr>
                <a:defRPr/>
              </a:pPr>
              <a:t>‹#›</a:t>
            </a:fld>
            <a:endParaRPr lang="en-US"/>
          </a:p>
        </p:txBody>
      </p:sp>
    </p:spTree>
    <p:extLst>
      <p:ext uri="{BB962C8B-B14F-4D97-AF65-F5344CB8AC3E}">
        <p14:creationId xmlns:p14="http://schemas.microsoft.com/office/powerpoint/2010/main" val="18593745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836DD0AA-315C-284B-9C78-2780E162A616}" type="slidenum">
              <a:rPr lang="en-US"/>
              <a:pPr>
                <a:defRPr/>
              </a:pPr>
              <a:t>‹#›</a:t>
            </a:fld>
            <a:endParaRPr lang="en-US"/>
          </a:p>
        </p:txBody>
      </p:sp>
    </p:spTree>
    <p:extLst>
      <p:ext uri="{BB962C8B-B14F-4D97-AF65-F5344CB8AC3E}">
        <p14:creationId xmlns:p14="http://schemas.microsoft.com/office/powerpoint/2010/main" val="25667441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2FC2947-F22E-2141-9ABC-640ACE24E5BC}" type="slidenum">
              <a:rPr lang="en-US"/>
              <a:pPr>
                <a:defRPr/>
              </a:pPr>
              <a:t>‹#›</a:t>
            </a:fld>
            <a:endParaRPr lang="en-US"/>
          </a:p>
        </p:txBody>
      </p:sp>
    </p:spTree>
    <p:extLst>
      <p:ext uri="{BB962C8B-B14F-4D97-AF65-F5344CB8AC3E}">
        <p14:creationId xmlns:p14="http://schemas.microsoft.com/office/powerpoint/2010/main" val="25920784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1C4E4CD-FE19-9A41-AE79-DEED1228AD8E}" type="slidenum">
              <a:rPr lang="en-US"/>
              <a:pPr>
                <a:defRPr/>
              </a:pPr>
              <a:t>‹#›</a:t>
            </a:fld>
            <a:endParaRPr lang="en-US"/>
          </a:p>
        </p:txBody>
      </p:sp>
    </p:spTree>
    <p:extLst>
      <p:ext uri="{BB962C8B-B14F-4D97-AF65-F5344CB8AC3E}">
        <p14:creationId xmlns:p14="http://schemas.microsoft.com/office/powerpoint/2010/main" val="38917291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9E02755-FE17-774C-8ED7-3688818A143D}" type="slidenum">
              <a:rPr lang="en-US"/>
              <a:pPr>
                <a:defRPr/>
              </a:pPr>
              <a:t>‹#›</a:t>
            </a:fld>
            <a:endParaRPr lang="en-US"/>
          </a:p>
        </p:txBody>
      </p:sp>
    </p:spTree>
    <p:extLst>
      <p:ext uri="{BB962C8B-B14F-4D97-AF65-F5344CB8AC3E}">
        <p14:creationId xmlns:p14="http://schemas.microsoft.com/office/powerpoint/2010/main" val="964380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105817793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238ED7-A8C0-DA4C-B054-D203722B3C17}" type="slidenum">
              <a:rPr lang="en-US"/>
              <a:pPr>
                <a:defRPr/>
              </a:pPr>
              <a:t>‹#›</a:t>
            </a:fld>
            <a:endParaRPr lang="en-US"/>
          </a:p>
        </p:txBody>
      </p:sp>
    </p:spTree>
    <p:extLst>
      <p:ext uri="{BB962C8B-B14F-4D97-AF65-F5344CB8AC3E}">
        <p14:creationId xmlns:p14="http://schemas.microsoft.com/office/powerpoint/2010/main" val="23112329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DD6F2A-7D45-D149-ADB3-5EA2C834D469}" type="slidenum">
              <a:rPr lang="en-US"/>
              <a:pPr>
                <a:defRPr/>
              </a:pPr>
              <a:t>‹#›</a:t>
            </a:fld>
            <a:endParaRPr lang="en-US"/>
          </a:p>
        </p:txBody>
      </p:sp>
    </p:spTree>
    <p:extLst>
      <p:ext uri="{BB962C8B-B14F-4D97-AF65-F5344CB8AC3E}">
        <p14:creationId xmlns:p14="http://schemas.microsoft.com/office/powerpoint/2010/main" val="27185505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636090D-9A7E-E747-BC31-71B86C16382E}" type="slidenum">
              <a:rPr lang="en-US"/>
              <a:pPr>
                <a:defRPr/>
              </a:pPr>
              <a:t>‹#›</a:t>
            </a:fld>
            <a:endParaRPr lang="en-US"/>
          </a:p>
        </p:txBody>
      </p:sp>
    </p:spTree>
    <p:extLst>
      <p:ext uri="{BB962C8B-B14F-4D97-AF65-F5344CB8AC3E}">
        <p14:creationId xmlns:p14="http://schemas.microsoft.com/office/powerpoint/2010/main" val="37247203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8DB03BC-0EF5-314F-AC9A-854730623763}" type="slidenum">
              <a:rPr lang="en-US"/>
              <a:pPr>
                <a:defRPr/>
              </a:pPr>
              <a:t>‹#›</a:t>
            </a:fld>
            <a:endParaRPr lang="en-US"/>
          </a:p>
        </p:txBody>
      </p:sp>
    </p:spTree>
    <p:extLst>
      <p:ext uri="{BB962C8B-B14F-4D97-AF65-F5344CB8AC3E}">
        <p14:creationId xmlns:p14="http://schemas.microsoft.com/office/powerpoint/2010/main" val="15222669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CAF219D-6F18-4041-ACFA-E9B30BB35072}" type="slidenum">
              <a:rPr lang="en-US"/>
              <a:pPr>
                <a:defRPr/>
              </a:pPr>
              <a:t>‹#›</a:t>
            </a:fld>
            <a:endParaRPr lang="en-US"/>
          </a:p>
        </p:txBody>
      </p:sp>
    </p:spTree>
    <p:extLst>
      <p:ext uri="{BB962C8B-B14F-4D97-AF65-F5344CB8AC3E}">
        <p14:creationId xmlns:p14="http://schemas.microsoft.com/office/powerpoint/2010/main" val="39879632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8315595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4744304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6904119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0563117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650473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309713899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5145925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9886804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1972325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49744841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9695967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51903071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7892073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909439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451235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1158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69292219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01248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552550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2/11/24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448340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2/11/24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03187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2/11/24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56500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38562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01954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0420914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0375651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7990847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3128757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2230459534"/>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61701"/>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59411512"/>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693490"/>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5393654"/>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3346757"/>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201358"/>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0964027"/>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9120969"/>
      </p:ext>
    </p:extLst>
  </p:cSld>
  <p:clrMapOvr>
    <a:masterClrMapping/>
  </p:clrMapOvr>
  <p:transitio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364400"/>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44880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235875702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04435829"/>
      </p:ext>
    </p:extLst>
  </p:cSld>
  <p:clrMapOvr>
    <a:masterClrMapping/>
  </p:clrMapOvr>
  <p:transition spd="med">
    <p:cu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6104069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134953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53073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7266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95044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40140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22525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2251742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31534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202138353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6211459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4010329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09747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190285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143226890"/>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349327"/>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67297207"/>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940234"/>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415639"/>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128643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1828304194"/>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16715"/>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439139958"/>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241302499"/>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665075"/>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85425"/>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097CF261-2D5D-6F48-BBD8-91807B40F52E}" type="slidenum">
              <a:rPr lang="en-US"/>
              <a:pPr>
                <a:defRPr/>
              </a:pPr>
              <a:t>‹#›</a:t>
            </a:fld>
            <a:endParaRPr lang="en-US"/>
          </a:p>
        </p:txBody>
      </p:sp>
    </p:spTree>
    <p:extLst>
      <p:ext uri="{BB962C8B-B14F-4D97-AF65-F5344CB8AC3E}">
        <p14:creationId xmlns:p14="http://schemas.microsoft.com/office/powerpoint/2010/main" val="20239038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B9824D9-7BA5-CF42-83A1-2C4255E6D280}" type="slidenum">
              <a:rPr lang="en-US"/>
              <a:pPr>
                <a:defRPr/>
              </a:pPr>
              <a:t>‹#›</a:t>
            </a:fld>
            <a:endParaRPr lang="en-US"/>
          </a:p>
        </p:txBody>
      </p:sp>
    </p:spTree>
    <p:extLst>
      <p:ext uri="{BB962C8B-B14F-4D97-AF65-F5344CB8AC3E}">
        <p14:creationId xmlns:p14="http://schemas.microsoft.com/office/powerpoint/2010/main" val="295348198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ECF449AA-194E-6444-9D1A-CFB6DD82D980}" type="slidenum">
              <a:rPr lang="en-US"/>
              <a:pPr>
                <a:defRPr/>
              </a:pPr>
              <a:t>‹#›</a:t>
            </a:fld>
            <a:endParaRPr lang="en-US"/>
          </a:p>
        </p:txBody>
      </p:sp>
    </p:spTree>
    <p:extLst>
      <p:ext uri="{BB962C8B-B14F-4D97-AF65-F5344CB8AC3E}">
        <p14:creationId xmlns:p14="http://schemas.microsoft.com/office/powerpoint/2010/main" val="353154521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CF372176-3AF5-2945-9B0B-3C141429363B}" type="slidenum">
              <a:rPr lang="en-US"/>
              <a:pPr>
                <a:defRPr/>
              </a:pPr>
              <a:t>‹#›</a:t>
            </a:fld>
            <a:endParaRPr lang="en-US"/>
          </a:p>
        </p:txBody>
      </p:sp>
    </p:spTree>
    <p:extLst>
      <p:ext uri="{BB962C8B-B14F-4D97-AF65-F5344CB8AC3E}">
        <p14:creationId xmlns:p14="http://schemas.microsoft.com/office/powerpoint/2010/main" val="312987834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9F457A52-2488-724A-B06E-5FA37FF0A7F7}" type="slidenum">
              <a:rPr lang="en-US"/>
              <a:pPr>
                <a:defRPr/>
              </a:pPr>
              <a:t>‹#›</a:t>
            </a:fld>
            <a:endParaRPr lang="en-US"/>
          </a:p>
        </p:txBody>
      </p:sp>
    </p:spTree>
    <p:extLst>
      <p:ext uri="{BB962C8B-B14F-4D97-AF65-F5344CB8AC3E}">
        <p14:creationId xmlns:p14="http://schemas.microsoft.com/office/powerpoint/2010/main" val="4279351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3169867655"/>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605863E7-A73B-E841-8F7C-CC97D97BF6EC}" type="slidenum">
              <a:rPr lang="en-US"/>
              <a:pPr>
                <a:defRPr/>
              </a:pPr>
              <a:t>‹#›</a:t>
            </a:fld>
            <a:endParaRPr lang="en-US"/>
          </a:p>
        </p:txBody>
      </p:sp>
    </p:spTree>
    <p:extLst>
      <p:ext uri="{BB962C8B-B14F-4D97-AF65-F5344CB8AC3E}">
        <p14:creationId xmlns:p14="http://schemas.microsoft.com/office/powerpoint/2010/main" val="7037591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80390BF3-A95B-0349-8AC0-E92CDB33825E}" type="slidenum">
              <a:rPr lang="en-US"/>
              <a:pPr>
                <a:defRPr/>
              </a:pPr>
              <a:t>‹#›</a:t>
            </a:fld>
            <a:endParaRPr lang="en-US"/>
          </a:p>
        </p:txBody>
      </p:sp>
    </p:spTree>
    <p:extLst>
      <p:ext uri="{BB962C8B-B14F-4D97-AF65-F5344CB8AC3E}">
        <p14:creationId xmlns:p14="http://schemas.microsoft.com/office/powerpoint/2010/main" val="42379271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C5F02E40-401E-654A-863C-78B9834FCC2D}" type="slidenum">
              <a:rPr lang="en-US"/>
              <a:pPr>
                <a:defRPr/>
              </a:pPr>
              <a:t>‹#›</a:t>
            </a:fld>
            <a:endParaRPr lang="en-US"/>
          </a:p>
        </p:txBody>
      </p:sp>
    </p:spTree>
    <p:extLst>
      <p:ext uri="{BB962C8B-B14F-4D97-AF65-F5344CB8AC3E}">
        <p14:creationId xmlns:p14="http://schemas.microsoft.com/office/powerpoint/2010/main" val="32389006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DB8484E9-177C-C141-BE6B-02B9ABC50133}" type="slidenum">
              <a:rPr lang="en-US"/>
              <a:pPr>
                <a:defRPr/>
              </a:pPr>
              <a:t>‹#›</a:t>
            </a:fld>
            <a:endParaRPr lang="en-US"/>
          </a:p>
        </p:txBody>
      </p:sp>
    </p:spTree>
    <p:extLst>
      <p:ext uri="{BB962C8B-B14F-4D97-AF65-F5344CB8AC3E}">
        <p14:creationId xmlns:p14="http://schemas.microsoft.com/office/powerpoint/2010/main" val="36295766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3621164-51C5-7442-A40F-530D9A44C036}" type="slidenum">
              <a:rPr lang="en-US"/>
              <a:pPr>
                <a:defRPr/>
              </a:pPr>
              <a:t>‹#›</a:t>
            </a:fld>
            <a:endParaRPr lang="en-US"/>
          </a:p>
        </p:txBody>
      </p:sp>
    </p:spTree>
    <p:extLst>
      <p:ext uri="{BB962C8B-B14F-4D97-AF65-F5344CB8AC3E}">
        <p14:creationId xmlns:p14="http://schemas.microsoft.com/office/powerpoint/2010/main" val="384708544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29178EF-8A55-9B44-BB41-E1EF82C38AAC}" type="slidenum">
              <a:rPr lang="en-US"/>
              <a:pPr>
                <a:defRPr/>
              </a:pPr>
              <a:t>‹#›</a:t>
            </a:fld>
            <a:endParaRPr lang="en-US"/>
          </a:p>
        </p:txBody>
      </p:sp>
    </p:spTree>
    <p:extLst>
      <p:ext uri="{BB962C8B-B14F-4D97-AF65-F5344CB8AC3E}">
        <p14:creationId xmlns:p14="http://schemas.microsoft.com/office/powerpoint/2010/main" val="27873923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27340780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10355386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61430935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840546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82334374"/>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9796878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177802263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20956343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21569134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407811762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23215125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422315171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167575675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286E70CF-409E-3548-B2BC-E2E6F4A43E90}" type="slidenum">
              <a:rPr lang="en-US"/>
              <a:pPr>
                <a:defRPr/>
              </a:pPr>
              <a:t>‹#›</a:t>
            </a:fld>
            <a:endParaRPr lang="en-US"/>
          </a:p>
        </p:txBody>
      </p:sp>
    </p:spTree>
    <p:extLst>
      <p:ext uri="{BB962C8B-B14F-4D97-AF65-F5344CB8AC3E}">
        <p14:creationId xmlns:p14="http://schemas.microsoft.com/office/powerpoint/2010/main" val="85825718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E39AD503-C79B-E94B-93DA-B72D7682928B}" type="slidenum">
              <a:rPr lang="en-US"/>
              <a:pPr>
                <a:defRPr/>
              </a:pPr>
              <a:t>‹#›</a:t>
            </a:fld>
            <a:endParaRPr lang="en-US"/>
          </a:p>
        </p:txBody>
      </p:sp>
    </p:spTree>
    <p:extLst>
      <p:ext uri="{BB962C8B-B14F-4D97-AF65-F5344CB8AC3E}">
        <p14:creationId xmlns:p14="http://schemas.microsoft.com/office/powerpoint/2010/main" val="3636435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4188232628"/>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AA86538-B579-0944-8B43-31467F539417}" type="slidenum">
              <a:rPr lang="en-US"/>
              <a:pPr>
                <a:defRPr/>
              </a:pPr>
              <a:t>‹#›</a:t>
            </a:fld>
            <a:endParaRPr lang="en-US"/>
          </a:p>
        </p:txBody>
      </p:sp>
    </p:spTree>
    <p:extLst>
      <p:ext uri="{BB962C8B-B14F-4D97-AF65-F5344CB8AC3E}">
        <p14:creationId xmlns:p14="http://schemas.microsoft.com/office/powerpoint/2010/main" val="378671023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7CE0754B-F050-D140-BF92-8B86154E8C40}" type="slidenum">
              <a:rPr lang="en-US"/>
              <a:pPr>
                <a:defRPr/>
              </a:pPr>
              <a:t>‹#›</a:t>
            </a:fld>
            <a:endParaRPr lang="en-US"/>
          </a:p>
        </p:txBody>
      </p:sp>
    </p:spTree>
    <p:extLst>
      <p:ext uri="{BB962C8B-B14F-4D97-AF65-F5344CB8AC3E}">
        <p14:creationId xmlns:p14="http://schemas.microsoft.com/office/powerpoint/2010/main" val="190616428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E14B22B-2DF5-CC42-953B-6202A6E2E1DA}" type="slidenum">
              <a:rPr lang="en-US"/>
              <a:pPr>
                <a:defRPr/>
              </a:pPr>
              <a:t>‹#›</a:t>
            </a:fld>
            <a:endParaRPr lang="en-US"/>
          </a:p>
        </p:txBody>
      </p:sp>
    </p:spTree>
    <p:extLst>
      <p:ext uri="{BB962C8B-B14F-4D97-AF65-F5344CB8AC3E}">
        <p14:creationId xmlns:p14="http://schemas.microsoft.com/office/powerpoint/2010/main" val="194958280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57F522A-8C54-AC4E-BC5C-3A9CD7D6AA62}" type="slidenum">
              <a:rPr lang="en-US"/>
              <a:pPr>
                <a:defRPr/>
              </a:pPr>
              <a:t>‹#›</a:t>
            </a:fld>
            <a:endParaRPr lang="en-US"/>
          </a:p>
        </p:txBody>
      </p:sp>
    </p:spTree>
    <p:extLst>
      <p:ext uri="{BB962C8B-B14F-4D97-AF65-F5344CB8AC3E}">
        <p14:creationId xmlns:p14="http://schemas.microsoft.com/office/powerpoint/2010/main" val="209906929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21A8C01-4625-A14A-9C27-29221CC2997F}" type="slidenum">
              <a:rPr lang="en-US"/>
              <a:pPr>
                <a:defRPr/>
              </a:pPr>
              <a:t>‹#›</a:t>
            </a:fld>
            <a:endParaRPr lang="en-US"/>
          </a:p>
        </p:txBody>
      </p:sp>
    </p:spTree>
    <p:extLst>
      <p:ext uri="{BB962C8B-B14F-4D97-AF65-F5344CB8AC3E}">
        <p14:creationId xmlns:p14="http://schemas.microsoft.com/office/powerpoint/2010/main" val="174684126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F9D7A56-2CDC-1C46-A975-5B9EC68E9892}" type="slidenum">
              <a:rPr lang="en-US"/>
              <a:pPr>
                <a:defRPr/>
              </a:pPr>
              <a:t>‹#›</a:t>
            </a:fld>
            <a:endParaRPr lang="en-US"/>
          </a:p>
        </p:txBody>
      </p:sp>
    </p:spTree>
    <p:extLst>
      <p:ext uri="{BB962C8B-B14F-4D97-AF65-F5344CB8AC3E}">
        <p14:creationId xmlns:p14="http://schemas.microsoft.com/office/powerpoint/2010/main" val="15141744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5504AE9-6201-5543-9BFF-E305FFF13C7D}" type="slidenum">
              <a:rPr lang="en-US"/>
              <a:pPr>
                <a:defRPr/>
              </a:pPr>
              <a:t>‹#›</a:t>
            </a:fld>
            <a:endParaRPr lang="en-US"/>
          </a:p>
        </p:txBody>
      </p:sp>
    </p:spTree>
    <p:extLst>
      <p:ext uri="{BB962C8B-B14F-4D97-AF65-F5344CB8AC3E}">
        <p14:creationId xmlns:p14="http://schemas.microsoft.com/office/powerpoint/2010/main" val="68150148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645C40CD-07A9-0744-8689-D517C3E5E81C}" type="slidenum">
              <a:rPr lang="en-US"/>
              <a:pPr>
                <a:defRPr/>
              </a:pPr>
              <a:t>‹#›</a:t>
            </a:fld>
            <a:endParaRPr lang="en-US"/>
          </a:p>
        </p:txBody>
      </p:sp>
    </p:spTree>
    <p:extLst>
      <p:ext uri="{BB962C8B-B14F-4D97-AF65-F5344CB8AC3E}">
        <p14:creationId xmlns:p14="http://schemas.microsoft.com/office/powerpoint/2010/main" val="27426173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CB04A05-695A-B84A-A154-2A3E936F1B75}" type="slidenum">
              <a:rPr lang="en-US"/>
              <a:pPr>
                <a:defRPr/>
              </a:pPr>
              <a:t>‹#›</a:t>
            </a:fld>
            <a:endParaRPr lang="en-US"/>
          </a:p>
        </p:txBody>
      </p:sp>
    </p:spTree>
    <p:extLst>
      <p:ext uri="{BB962C8B-B14F-4D97-AF65-F5344CB8AC3E}">
        <p14:creationId xmlns:p14="http://schemas.microsoft.com/office/powerpoint/2010/main" val="190581193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68144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1987500705"/>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1285431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5981762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07406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681307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334751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241135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88285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654682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388155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11954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2918013652"/>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544535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2FF0A5-97F9-FB43-B322-D3CF5855F754}" type="slidenum">
              <a:rPr lang="en-US"/>
              <a:pPr>
                <a:defRPr/>
              </a:pPr>
              <a:t>‹#›</a:t>
            </a:fld>
            <a:endParaRPr lang="en-US"/>
          </a:p>
        </p:txBody>
      </p:sp>
    </p:spTree>
    <p:extLst>
      <p:ext uri="{BB962C8B-B14F-4D97-AF65-F5344CB8AC3E}">
        <p14:creationId xmlns:p14="http://schemas.microsoft.com/office/powerpoint/2010/main" val="298918557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8758C7-F48D-A441-BF4C-BF90B66D57B9}" type="slidenum">
              <a:rPr lang="en-US"/>
              <a:pPr>
                <a:defRPr/>
              </a:pPr>
              <a:t>‹#›</a:t>
            </a:fld>
            <a:endParaRPr lang="en-US"/>
          </a:p>
        </p:txBody>
      </p:sp>
    </p:spTree>
    <p:extLst>
      <p:ext uri="{BB962C8B-B14F-4D97-AF65-F5344CB8AC3E}">
        <p14:creationId xmlns:p14="http://schemas.microsoft.com/office/powerpoint/2010/main" val="165782427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AF0702-3B84-3E4B-949A-39B17AC3AB33}" type="slidenum">
              <a:rPr lang="en-US"/>
              <a:pPr>
                <a:defRPr/>
              </a:pPr>
              <a:t>‹#›</a:t>
            </a:fld>
            <a:endParaRPr lang="en-US"/>
          </a:p>
        </p:txBody>
      </p:sp>
    </p:spTree>
    <p:extLst>
      <p:ext uri="{BB962C8B-B14F-4D97-AF65-F5344CB8AC3E}">
        <p14:creationId xmlns:p14="http://schemas.microsoft.com/office/powerpoint/2010/main" val="36875758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D768A5-3827-E940-9D34-33D95793DFFA}" type="slidenum">
              <a:rPr lang="en-US"/>
              <a:pPr>
                <a:defRPr/>
              </a:pPr>
              <a:t>‹#›</a:t>
            </a:fld>
            <a:endParaRPr lang="en-US"/>
          </a:p>
        </p:txBody>
      </p:sp>
    </p:spTree>
    <p:extLst>
      <p:ext uri="{BB962C8B-B14F-4D97-AF65-F5344CB8AC3E}">
        <p14:creationId xmlns:p14="http://schemas.microsoft.com/office/powerpoint/2010/main" val="41226732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E20BF8-42F6-4440-84B5-96F871B01881}" type="slidenum">
              <a:rPr lang="en-US"/>
              <a:pPr>
                <a:defRPr/>
              </a:pPr>
              <a:t>‹#›</a:t>
            </a:fld>
            <a:endParaRPr lang="en-US"/>
          </a:p>
        </p:txBody>
      </p:sp>
    </p:spTree>
    <p:extLst>
      <p:ext uri="{BB962C8B-B14F-4D97-AF65-F5344CB8AC3E}">
        <p14:creationId xmlns:p14="http://schemas.microsoft.com/office/powerpoint/2010/main" val="103552632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697FE69-73FD-9749-967F-74F3B9AD2BA7}" type="slidenum">
              <a:rPr lang="en-US"/>
              <a:pPr>
                <a:defRPr/>
              </a:pPr>
              <a:t>‹#›</a:t>
            </a:fld>
            <a:endParaRPr lang="en-US"/>
          </a:p>
        </p:txBody>
      </p:sp>
    </p:spTree>
    <p:extLst>
      <p:ext uri="{BB962C8B-B14F-4D97-AF65-F5344CB8AC3E}">
        <p14:creationId xmlns:p14="http://schemas.microsoft.com/office/powerpoint/2010/main" val="89615144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20D9064-C683-A247-88D4-7A5909135223}" type="slidenum">
              <a:rPr lang="en-US"/>
              <a:pPr>
                <a:defRPr/>
              </a:pPr>
              <a:t>‹#›</a:t>
            </a:fld>
            <a:endParaRPr lang="en-US"/>
          </a:p>
        </p:txBody>
      </p:sp>
    </p:spTree>
    <p:extLst>
      <p:ext uri="{BB962C8B-B14F-4D97-AF65-F5344CB8AC3E}">
        <p14:creationId xmlns:p14="http://schemas.microsoft.com/office/powerpoint/2010/main" val="112691587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11423-BD2C-1942-BB95-7B2AF4709650}" type="slidenum">
              <a:rPr lang="en-US"/>
              <a:pPr>
                <a:defRPr/>
              </a:pPr>
              <a:t>‹#›</a:t>
            </a:fld>
            <a:endParaRPr lang="en-US"/>
          </a:p>
        </p:txBody>
      </p:sp>
    </p:spTree>
    <p:extLst>
      <p:ext uri="{BB962C8B-B14F-4D97-AF65-F5344CB8AC3E}">
        <p14:creationId xmlns:p14="http://schemas.microsoft.com/office/powerpoint/2010/main" val="5024091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FDB02-9F22-684E-BCFA-309732678452}" type="slidenum">
              <a:rPr lang="en-US"/>
              <a:pPr>
                <a:defRPr/>
              </a:pPr>
              <a:t>‹#›</a:t>
            </a:fld>
            <a:endParaRPr lang="en-US"/>
          </a:p>
        </p:txBody>
      </p:sp>
    </p:spTree>
    <p:extLst>
      <p:ext uri="{BB962C8B-B14F-4D97-AF65-F5344CB8AC3E}">
        <p14:creationId xmlns:p14="http://schemas.microsoft.com/office/powerpoint/2010/main" val="3763382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1199052326"/>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4F9360-433D-414C-A014-0268E64537A1}" type="slidenum">
              <a:rPr lang="en-US"/>
              <a:pPr>
                <a:defRPr/>
              </a:pPr>
              <a:t>‹#›</a:t>
            </a:fld>
            <a:endParaRPr lang="en-US"/>
          </a:p>
        </p:txBody>
      </p:sp>
    </p:spTree>
    <p:extLst>
      <p:ext uri="{BB962C8B-B14F-4D97-AF65-F5344CB8AC3E}">
        <p14:creationId xmlns:p14="http://schemas.microsoft.com/office/powerpoint/2010/main" val="2073105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8C2DC6-D184-CB42-8732-16928993E7D2}" type="slidenum">
              <a:rPr lang="en-US"/>
              <a:pPr>
                <a:defRPr/>
              </a:pPr>
              <a:t>‹#›</a:t>
            </a:fld>
            <a:endParaRPr lang="en-US"/>
          </a:p>
        </p:txBody>
      </p:sp>
    </p:spTree>
    <p:extLst>
      <p:ext uri="{BB962C8B-B14F-4D97-AF65-F5344CB8AC3E}">
        <p14:creationId xmlns:p14="http://schemas.microsoft.com/office/powerpoint/2010/main" val="134795602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92B50F-2D05-D44C-9BBC-E26531307948}" type="slidenum">
              <a:rPr lang="en-US"/>
              <a:pPr>
                <a:defRPr/>
              </a:pPr>
              <a:t>‹#›</a:t>
            </a:fld>
            <a:endParaRPr lang="en-US"/>
          </a:p>
        </p:txBody>
      </p:sp>
    </p:spTree>
    <p:extLst>
      <p:ext uri="{BB962C8B-B14F-4D97-AF65-F5344CB8AC3E}">
        <p14:creationId xmlns:p14="http://schemas.microsoft.com/office/powerpoint/2010/main" val="40309244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091C3F1-8A4C-F346-847A-2EDB2FB6787F}" type="slidenum">
              <a:rPr lang="en-US"/>
              <a:pPr>
                <a:defRPr/>
              </a:pPr>
              <a:t>‹#›</a:t>
            </a:fld>
            <a:endParaRPr lang="en-US"/>
          </a:p>
        </p:txBody>
      </p:sp>
    </p:spTree>
    <p:extLst>
      <p:ext uri="{BB962C8B-B14F-4D97-AF65-F5344CB8AC3E}">
        <p14:creationId xmlns:p14="http://schemas.microsoft.com/office/powerpoint/2010/main" val="351104714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005228"/>
      </p:ext>
    </p:extLst>
  </p:cSld>
  <p:clrMapOvr>
    <a:masterClrMapping/>
  </p:clrMapOvr>
  <p:transition spd="med">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846952"/>
      </p:ext>
    </p:extLst>
  </p:cSld>
  <p:clrMapOvr>
    <a:masterClrMapping/>
  </p:clrMapOvr>
  <p:transition spd="med">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897102"/>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935001"/>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065532"/>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201356"/>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1392041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4176527918"/>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326801"/>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24936"/>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467073"/>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007312"/>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514475"/>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746278"/>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1435"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31436"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fld id="{5CB8530E-8F8C-B54A-846F-24EA52AB6A3F}" type="datetime1">
              <a:rPr lang="en-US">
                <a:solidFill>
                  <a:srgbClr val="FFFFFF"/>
                </a:solidFill>
              </a:rPr>
              <a:pPr>
                <a:defRPr/>
              </a:pPr>
              <a:t>2/11/24</a:t>
            </a:fld>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0E37B833-7D87-664A-9FA8-A85C50856E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992730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FBE4FEDD-7963-5B47-A017-3A8BDBD0F414}" type="datetime1">
              <a:rPr lang="en-US">
                <a:solidFill>
                  <a:srgbClr val="FFFFFF"/>
                </a:solidFill>
              </a:rPr>
              <a:pPr>
                <a:defRPr/>
              </a:pPr>
              <a:t>2/11/24</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0347CC66-71DD-6742-9614-62BBDE6D110A}"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8405598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fld id="{2CD81E2C-E512-554A-BC8F-19452F7D9A5A}" type="datetime1">
              <a:rPr lang="en-US">
                <a:solidFill>
                  <a:srgbClr val="FFFFFF"/>
                </a:solidFill>
              </a:rPr>
              <a:pPr>
                <a:defRPr/>
              </a:pPr>
              <a:t>2/11/24</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C6F5AC0-1A92-0C44-8C6A-B0772D7D818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652980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fld id="{552FF3AB-6F4E-F64B-B2A3-A8B607B7336E}" type="datetime1">
              <a:rPr lang="en-US">
                <a:solidFill>
                  <a:srgbClr val="FFFFFF"/>
                </a:solidFill>
              </a:rPr>
              <a:pPr>
                <a:defRPr/>
              </a:pPr>
              <a:t>2/11/24</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35C08063-3A80-624F-A3B1-27770B22F63A}"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1921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3185549983"/>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fld id="{7E764046-5CE5-8749-81E1-AEC9D4CE587D}" type="datetime1">
              <a:rPr lang="en-US">
                <a:solidFill>
                  <a:srgbClr val="FFFFFF"/>
                </a:solidFill>
              </a:rPr>
              <a:pPr>
                <a:defRPr/>
              </a:pPr>
              <a:t>2/11/24</a:t>
            </a:fld>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91AB700E-E0FF-6D45-ACC7-17D1D9775152}"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93163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fld id="{72C7FA4F-C273-7F43-A5CF-2853583241EC}" type="datetime1">
              <a:rPr lang="en-US">
                <a:solidFill>
                  <a:srgbClr val="FFFFFF"/>
                </a:solidFill>
              </a:rPr>
              <a:pPr>
                <a:defRPr/>
              </a:pPr>
              <a:t>2/11/24</a:t>
            </a:fld>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AB89C20-3DED-C54E-963F-D775AE6BB834}"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206173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fld id="{E5802068-7D8A-8E48-BE86-1D0020C7091E}" type="datetime1">
              <a:rPr lang="en-US">
                <a:solidFill>
                  <a:srgbClr val="FFFFFF"/>
                </a:solidFill>
              </a:rPr>
              <a:pPr>
                <a:defRPr/>
              </a:pPr>
              <a:t>2/11/24</a:t>
            </a:fld>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71C25122-1AFB-C847-820C-43A630E36A5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826619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fld id="{25387939-8649-E040-826D-595B4AF5BD47}" type="datetime1">
              <a:rPr lang="en-US">
                <a:solidFill>
                  <a:srgbClr val="FFFFFF"/>
                </a:solidFill>
              </a:rPr>
              <a:pPr>
                <a:defRPr/>
              </a:pPr>
              <a:t>2/11/24</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D8AC723-311A-1B48-86DC-9805A2CC434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011062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fld id="{37F814FD-6E48-F148-81B4-072D12A448F8}" type="datetime1">
              <a:rPr lang="en-US">
                <a:solidFill>
                  <a:srgbClr val="FFFFFF"/>
                </a:solidFill>
              </a:rPr>
              <a:pPr>
                <a:defRPr/>
              </a:pPr>
              <a:t>2/11/24</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1E984352-4CEC-7C4B-9AD5-68B08F2E835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778387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EB420CB2-18DD-F94D-8DBC-E75B50E918C0}" type="datetime1">
              <a:rPr lang="en-US">
                <a:solidFill>
                  <a:srgbClr val="FFFFFF"/>
                </a:solidFill>
              </a:rPr>
              <a:pPr>
                <a:defRPr/>
              </a:pPr>
              <a:t>2/11/24</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C6B202C-6A86-CF48-AC5B-66019767B2D6}"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982133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96729E21-C5DE-E140-AED3-84CB99F2D27F}" type="datetime1">
              <a:rPr lang="en-US">
                <a:solidFill>
                  <a:srgbClr val="FFFFFF"/>
                </a:solidFill>
              </a:rPr>
              <a:pPr>
                <a:defRPr/>
              </a:pPr>
              <a:t>2/11/24</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975E8C78-3953-F549-98D2-B1E9B52FE16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42912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1045512057"/>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149518070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75258270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190437319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3894759828"/>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65C104E-A5F6-1842-8EA7-6235185C07F2}" type="slidenum">
              <a:rPr lang="en-US"/>
              <a:pPr>
                <a:defRPr/>
              </a:pPr>
              <a:t>‹#›</a:t>
            </a:fld>
            <a:endParaRPr lang="en-US"/>
          </a:p>
        </p:txBody>
      </p:sp>
    </p:spTree>
    <p:extLst>
      <p:ext uri="{BB962C8B-B14F-4D97-AF65-F5344CB8AC3E}">
        <p14:creationId xmlns:p14="http://schemas.microsoft.com/office/powerpoint/2010/main" val="3041466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BB92F9D-FE9F-3A4D-B203-2BFA19424059}" type="slidenum">
              <a:rPr lang="en-US"/>
              <a:pPr>
                <a:defRPr/>
              </a:pPr>
              <a:t>‹#›</a:t>
            </a:fld>
            <a:endParaRPr lang="en-US"/>
          </a:p>
        </p:txBody>
      </p:sp>
    </p:spTree>
    <p:extLst>
      <p:ext uri="{BB962C8B-B14F-4D97-AF65-F5344CB8AC3E}">
        <p14:creationId xmlns:p14="http://schemas.microsoft.com/office/powerpoint/2010/main" val="2885045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35F5F6A-C621-DD4F-9B27-6A0815FE2BE9}" type="slidenum">
              <a:rPr lang="en-US"/>
              <a:pPr>
                <a:defRPr/>
              </a:pPr>
              <a:t>‹#›</a:t>
            </a:fld>
            <a:endParaRPr lang="en-US"/>
          </a:p>
        </p:txBody>
      </p:sp>
    </p:spTree>
    <p:extLst>
      <p:ext uri="{BB962C8B-B14F-4D97-AF65-F5344CB8AC3E}">
        <p14:creationId xmlns:p14="http://schemas.microsoft.com/office/powerpoint/2010/main" val="342451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638711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793BB23-B4C6-5446-B804-62637E47B215}" type="slidenum">
              <a:rPr lang="en-US"/>
              <a:pPr>
                <a:defRPr/>
              </a:pPr>
              <a:t>‹#›</a:t>
            </a:fld>
            <a:endParaRPr lang="en-US"/>
          </a:p>
        </p:txBody>
      </p:sp>
    </p:spTree>
    <p:extLst>
      <p:ext uri="{BB962C8B-B14F-4D97-AF65-F5344CB8AC3E}">
        <p14:creationId xmlns:p14="http://schemas.microsoft.com/office/powerpoint/2010/main" val="3877519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591FFB1-636F-344B-8126-FDEBC1005308}" type="slidenum">
              <a:rPr lang="en-US"/>
              <a:pPr>
                <a:defRPr/>
              </a:pPr>
              <a:t>‹#›</a:t>
            </a:fld>
            <a:endParaRPr lang="en-US"/>
          </a:p>
        </p:txBody>
      </p:sp>
    </p:spTree>
    <p:extLst>
      <p:ext uri="{BB962C8B-B14F-4D97-AF65-F5344CB8AC3E}">
        <p14:creationId xmlns:p14="http://schemas.microsoft.com/office/powerpoint/2010/main" val="1483556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C8570D4-28F6-4E4E-9C19-70A7212BD28B}" type="slidenum">
              <a:rPr lang="en-US"/>
              <a:pPr>
                <a:defRPr/>
              </a:pPr>
              <a:t>‹#›</a:t>
            </a:fld>
            <a:endParaRPr lang="en-US"/>
          </a:p>
        </p:txBody>
      </p:sp>
    </p:spTree>
    <p:extLst>
      <p:ext uri="{BB962C8B-B14F-4D97-AF65-F5344CB8AC3E}">
        <p14:creationId xmlns:p14="http://schemas.microsoft.com/office/powerpoint/2010/main" val="32966771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43EF61E-CEAC-034A-8A04-C3FF4E898CF4}" type="slidenum">
              <a:rPr lang="en-US"/>
              <a:pPr>
                <a:defRPr/>
              </a:pPr>
              <a:t>‹#›</a:t>
            </a:fld>
            <a:endParaRPr lang="en-US"/>
          </a:p>
        </p:txBody>
      </p:sp>
    </p:spTree>
    <p:extLst>
      <p:ext uri="{BB962C8B-B14F-4D97-AF65-F5344CB8AC3E}">
        <p14:creationId xmlns:p14="http://schemas.microsoft.com/office/powerpoint/2010/main" val="21408428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CB2706D-8AE2-DD4A-BBEA-75C734426FFA}" type="slidenum">
              <a:rPr lang="en-US"/>
              <a:pPr>
                <a:defRPr/>
              </a:pPr>
              <a:t>‹#›</a:t>
            </a:fld>
            <a:endParaRPr lang="en-US"/>
          </a:p>
        </p:txBody>
      </p:sp>
    </p:spTree>
    <p:extLst>
      <p:ext uri="{BB962C8B-B14F-4D97-AF65-F5344CB8AC3E}">
        <p14:creationId xmlns:p14="http://schemas.microsoft.com/office/powerpoint/2010/main" val="41303054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0A84592-6AB5-3B44-ABD8-059051F79B81}" type="slidenum">
              <a:rPr lang="en-US"/>
              <a:pPr>
                <a:defRPr/>
              </a:pPr>
              <a:t>‹#›</a:t>
            </a:fld>
            <a:endParaRPr lang="en-US"/>
          </a:p>
        </p:txBody>
      </p:sp>
    </p:spTree>
    <p:extLst>
      <p:ext uri="{BB962C8B-B14F-4D97-AF65-F5344CB8AC3E}">
        <p14:creationId xmlns:p14="http://schemas.microsoft.com/office/powerpoint/2010/main" val="3923708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985FD52-87AC-F945-96A7-551639588D2C}" type="slidenum">
              <a:rPr lang="en-US"/>
              <a:pPr>
                <a:defRPr/>
              </a:pPr>
              <a:t>‹#›</a:t>
            </a:fld>
            <a:endParaRPr lang="en-US"/>
          </a:p>
        </p:txBody>
      </p:sp>
    </p:spTree>
    <p:extLst>
      <p:ext uri="{BB962C8B-B14F-4D97-AF65-F5344CB8AC3E}">
        <p14:creationId xmlns:p14="http://schemas.microsoft.com/office/powerpoint/2010/main" val="1796787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F70FB2B-10B4-5545-BA3A-45347F57E0C1}" type="slidenum">
              <a:rPr lang="en-US"/>
              <a:pPr>
                <a:defRPr/>
              </a:pPr>
              <a:t>‹#›</a:t>
            </a:fld>
            <a:endParaRPr lang="en-US"/>
          </a:p>
        </p:txBody>
      </p:sp>
    </p:spTree>
    <p:extLst>
      <p:ext uri="{BB962C8B-B14F-4D97-AF65-F5344CB8AC3E}">
        <p14:creationId xmlns:p14="http://schemas.microsoft.com/office/powerpoint/2010/main" val="1563781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4310A5C-917D-3642-8581-5DB0B751CF50}" type="slidenum">
              <a:rPr lang="en-US"/>
              <a:pPr>
                <a:defRPr/>
              </a:pPr>
              <a:t>‹#›</a:t>
            </a:fld>
            <a:endParaRPr lang="en-US"/>
          </a:p>
        </p:txBody>
      </p:sp>
    </p:spTree>
    <p:extLst>
      <p:ext uri="{BB962C8B-B14F-4D97-AF65-F5344CB8AC3E}">
        <p14:creationId xmlns:p14="http://schemas.microsoft.com/office/powerpoint/2010/main" val="22910292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568FBCF4-0C41-D547-AC6A-D93568A01BCD}" type="slidenum">
              <a:rPr lang="en-US"/>
              <a:pPr>
                <a:defRPr/>
              </a:pPr>
              <a:t>‹#›</a:t>
            </a:fld>
            <a:endParaRPr lang="en-US"/>
          </a:p>
        </p:txBody>
      </p:sp>
    </p:spTree>
    <p:extLst>
      <p:ext uri="{BB962C8B-B14F-4D97-AF65-F5344CB8AC3E}">
        <p14:creationId xmlns:p14="http://schemas.microsoft.com/office/powerpoint/2010/main" val="151944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3094003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644F3C80-B5EA-6948-936B-B498DB54DE2E}" type="slidenum">
              <a:rPr lang="en-US"/>
              <a:pPr>
                <a:defRPr/>
              </a:pPr>
              <a:t>‹#›</a:t>
            </a:fld>
            <a:endParaRPr lang="en-US"/>
          </a:p>
        </p:txBody>
      </p:sp>
    </p:spTree>
    <p:extLst>
      <p:ext uri="{BB962C8B-B14F-4D97-AF65-F5344CB8AC3E}">
        <p14:creationId xmlns:p14="http://schemas.microsoft.com/office/powerpoint/2010/main" val="310754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DD06805-0F30-7248-81F4-EF6A8833DBCE}" type="slidenum">
              <a:rPr lang="en-US"/>
              <a:pPr>
                <a:defRPr/>
              </a:pPr>
              <a:t>‹#›</a:t>
            </a:fld>
            <a:endParaRPr lang="en-US"/>
          </a:p>
        </p:txBody>
      </p:sp>
    </p:spTree>
    <p:extLst>
      <p:ext uri="{BB962C8B-B14F-4D97-AF65-F5344CB8AC3E}">
        <p14:creationId xmlns:p14="http://schemas.microsoft.com/office/powerpoint/2010/main" val="2490701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AD633E85-8EDE-D946-9E3D-D0995B00C003}" type="slidenum">
              <a:rPr lang="en-US"/>
              <a:pPr>
                <a:defRPr/>
              </a:pPr>
              <a:t>‹#›</a:t>
            </a:fld>
            <a:endParaRPr lang="en-US"/>
          </a:p>
        </p:txBody>
      </p:sp>
    </p:spTree>
    <p:extLst>
      <p:ext uri="{BB962C8B-B14F-4D97-AF65-F5344CB8AC3E}">
        <p14:creationId xmlns:p14="http://schemas.microsoft.com/office/powerpoint/2010/main" val="56852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0F6CA432-38AF-4D4B-B02A-061608E16D7E}" type="slidenum">
              <a:rPr lang="en-US"/>
              <a:pPr>
                <a:defRPr/>
              </a:pPr>
              <a:t>‹#›</a:t>
            </a:fld>
            <a:endParaRPr lang="en-US"/>
          </a:p>
        </p:txBody>
      </p:sp>
    </p:spTree>
    <p:extLst>
      <p:ext uri="{BB962C8B-B14F-4D97-AF65-F5344CB8AC3E}">
        <p14:creationId xmlns:p14="http://schemas.microsoft.com/office/powerpoint/2010/main" val="6434581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8D2FAC72-1137-2D44-A816-1BEDE92F87D6}" type="slidenum">
              <a:rPr lang="en-US"/>
              <a:pPr>
                <a:defRPr/>
              </a:pPr>
              <a:t>‹#›</a:t>
            </a:fld>
            <a:endParaRPr lang="en-US"/>
          </a:p>
        </p:txBody>
      </p:sp>
    </p:spTree>
    <p:extLst>
      <p:ext uri="{BB962C8B-B14F-4D97-AF65-F5344CB8AC3E}">
        <p14:creationId xmlns:p14="http://schemas.microsoft.com/office/powerpoint/2010/main" val="3008943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AE1E09E-F9AF-2A44-A29B-66F43122C796}" type="slidenum">
              <a:rPr lang="en-US"/>
              <a:pPr>
                <a:defRPr/>
              </a:pPr>
              <a:t>‹#›</a:t>
            </a:fld>
            <a:endParaRPr lang="en-US"/>
          </a:p>
        </p:txBody>
      </p:sp>
    </p:spTree>
    <p:extLst>
      <p:ext uri="{BB962C8B-B14F-4D97-AF65-F5344CB8AC3E}">
        <p14:creationId xmlns:p14="http://schemas.microsoft.com/office/powerpoint/2010/main" val="4095322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5921CC7-EBCB-8741-BB28-66D0F8900927}" type="slidenum">
              <a:rPr lang="en-US"/>
              <a:pPr>
                <a:defRPr/>
              </a:pPr>
              <a:t>‹#›</a:t>
            </a:fld>
            <a:endParaRPr lang="en-US"/>
          </a:p>
        </p:txBody>
      </p:sp>
    </p:spTree>
    <p:extLst>
      <p:ext uri="{BB962C8B-B14F-4D97-AF65-F5344CB8AC3E}">
        <p14:creationId xmlns:p14="http://schemas.microsoft.com/office/powerpoint/2010/main" val="60394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3A09CB9F-15B0-8E47-BD5E-2F3DA283ABD6}" type="slidenum">
              <a:rPr lang="en-US"/>
              <a:pPr>
                <a:defRPr/>
              </a:pPr>
              <a:t>‹#›</a:t>
            </a:fld>
            <a:endParaRPr lang="en-US"/>
          </a:p>
        </p:txBody>
      </p:sp>
    </p:spTree>
    <p:extLst>
      <p:ext uri="{BB962C8B-B14F-4D97-AF65-F5344CB8AC3E}">
        <p14:creationId xmlns:p14="http://schemas.microsoft.com/office/powerpoint/2010/main" val="740560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D73B74DB-78CA-984A-8FDF-A3F33EB1AC5E}" type="slidenum">
              <a:rPr lang="en-US"/>
              <a:pPr>
                <a:defRPr/>
              </a:pPr>
              <a:t>‹#›</a:t>
            </a:fld>
            <a:endParaRPr lang="en-US"/>
          </a:p>
        </p:txBody>
      </p:sp>
    </p:spTree>
    <p:extLst>
      <p:ext uri="{BB962C8B-B14F-4D97-AF65-F5344CB8AC3E}">
        <p14:creationId xmlns:p14="http://schemas.microsoft.com/office/powerpoint/2010/main" val="3313000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72A9C82-B2B6-144B-9C0B-93DC2FFE212D}" type="slidenum">
              <a:rPr lang="en-US"/>
              <a:pPr>
                <a:defRPr/>
              </a:pPr>
              <a:t>‹#›</a:t>
            </a:fld>
            <a:endParaRPr lang="en-US"/>
          </a:p>
        </p:txBody>
      </p:sp>
    </p:spTree>
    <p:extLst>
      <p:ext uri="{BB962C8B-B14F-4D97-AF65-F5344CB8AC3E}">
        <p14:creationId xmlns:p14="http://schemas.microsoft.com/office/powerpoint/2010/main" val="2165431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4036002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9021C7C1-085C-4345-91A7-3E9A57D8AFEA}" type="slidenum">
              <a:rPr lang="en-US"/>
              <a:pPr>
                <a:defRPr/>
              </a:pPr>
              <a:t>‹#›</a:t>
            </a:fld>
            <a:endParaRPr lang="en-US"/>
          </a:p>
        </p:txBody>
      </p:sp>
    </p:spTree>
    <p:extLst>
      <p:ext uri="{BB962C8B-B14F-4D97-AF65-F5344CB8AC3E}">
        <p14:creationId xmlns:p14="http://schemas.microsoft.com/office/powerpoint/2010/main" val="15611150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96326-6FC9-B040-83E3-02CE0E026AA5}" type="slidenum">
              <a:rPr lang="en-US"/>
              <a:pPr>
                <a:defRPr/>
              </a:pPr>
              <a:t>‹#›</a:t>
            </a:fld>
            <a:endParaRPr lang="en-US"/>
          </a:p>
        </p:txBody>
      </p:sp>
    </p:spTree>
    <p:extLst>
      <p:ext uri="{BB962C8B-B14F-4D97-AF65-F5344CB8AC3E}">
        <p14:creationId xmlns:p14="http://schemas.microsoft.com/office/powerpoint/2010/main" val="2032315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CA00B84D-B698-934F-9756-026B99832A21}" type="slidenum">
              <a:rPr lang="en-US"/>
              <a:pPr>
                <a:defRPr/>
              </a:pPr>
              <a:t>‹#›</a:t>
            </a:fld>
            <a:endParaRPr lang="en-US"/>
          </a:p>
        </p:txBody>
      </p:sp>
    </p:spTree>
    <p:extLst>
      <p:ext uri="{BB962C8B-B14F-4D97-AF65-F5344CB8AC3E}">
        <p14:creationId xmlns:p14="http://schemas.microsoft.com/office/powerpoint/2010/main" val="25346282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7EF49B18-89A9-0645-A67B-BF712CC54880}" type="slidenum">
              <a:rPr lang="en-US"/>
              <a:pPr>
                <a:defRPr/>
              </a:pPr>
              <a:t>‹#›</a:t>
            </a:fld>
            <a:endParaRPr lang="en-US"/>
          </a:p>
        </p:txBody>
      </p:sp>
    </p:spTree>
    <p:extLst>
      <p:ext uri="{BB962C8B-B14F-4D97-AF65-F5344CB8AC3E}">
        <p14:creationId xmlns:p14="http://schemas.microsoft.com/office/powerpoint/2010/main" val="7131977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AA35EEB-4EC4-2D4D-93B7-E0ABA80E62DC}" type="slidenum">
              <a:rPr lang="en-US"/>
              <a:pPr>
                <a:defRPr/>
              </a:pPr>
              <a:t>‹#›</a:t>
            </a:fld>
            <a:endParaRPr lang="en-US"/>
          </a:p>
        </p:txBody>
      </p:sp>
    </p:spTree>
    <p:extLst>
      <p:ext uri="{BB962C8B-B14F-4D97-AF65-F5344CB8AC3E}">
        <p14:creationId xmlns:p14="http://schemas.microsoft.com/office/powerpoint/2010/main" val="443143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B0DA8AE2-1EE6-644E-AC18-F3797629087F}" type="slidenum">
              <a:rPr lang="en-US"/>
              <a:pPr>
                <a:defRPr/>
              </a:pPr>
              <a:t>‹#›</a:t>
            </a:fld>
            <a:endParaRPr lang="en-US"/>
          </a:p>
        </p:txBody>
      </p:sp>
    </p:spTree>
    <p:extLst>
      <p:ext uri="{BB962C8B-B14F-4D97-AF65-F5344CB8AC3E}">
        <p14:creationId xmlns:p14="http://schemas.microsoft.com/office/powerpoint/2010/main" val="3617450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E457117-4510-4649-9ACD-F7E9B486F610}" type="slidenum">
              <a:rPr lang="en-US"/>
              <a:pPr>
                <a:defRPr/>
              </a:pPr>
              <a:t>‹#›</a:t>
            </a:fld>
            <a:endParaRPr lang="en-US"/>
          </a:p>
        </p:txBody>
      </p:sp>
    </p:spTree>
    <p:extLst>
      <p:ext uri="{BB962C8B-B14F-4D97-AF65-F5344CB8AC3E}">
        <p14:creationId xmlns:p14="http://schemas.microsoft.com/office/powerpoint/2010/main" val="1399032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8B5FD0D-E5A9-414E-A60A-E1C2A063967D}" type="slidenum">
              <a:rPr lang="en-US"/>
              <a:pPr>
                <a:defRPr/>
              </a:pPr>
              <a:t>‹#›</a:t>
            </a:fld>
            <a:endParaRPr lang="en-US"/>
          </a:p>
        </p:txBody>
      </p:sp>
    </p:spTree>
    <p:extLst>
      <p:ext uri="{BB962C8B-B14F-4D97-AF65-F5344CB8AC3E}">
        <p14:creationId xmlns:p14="http://schemas.microsoft.com/office/powerpoint/2010/main" val="39836200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3BCE044-60D2-FA44-A5B0-BE8EBD7C3F2C}" type="slidenum">
              <a:rPr lang="en-US"/>
              <a:pPr>
                <a:defRPr/>
              </a:pPr>
              <a:t>‹#›</a:t>
            </a:fld>
            <a:endParaRPr lang="en-US"/>
          </a:p>
        </p:txBody>
      </p:sp>
    </p:spTree>
    <p:extLst>
      <p:ext uri="{BB962C8B-B14F-4D97-AF65-F5344CB8AC3E}">
        <p14:creationId xmlns:p14="http://schemas.microsoft.com/office/powerpoint/2010/main" val="31112545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8025AC3-F452-E14B-A3C7-7DC04D6F390C}" type="slidenum">
              <a:rPr lang="en-US"/>
              <a:pPr>
                <a:defRPr/>
              </a:pPr>
              <a:t>‹#›</a:t>
            </a:fld>
            <a:endParaRPr lang="en-US"/>
          </a:p>
        </p:txBody>
      </p:sp>
    </p:spTree>
    <p:extLst>
      <p:ext uri="{BB962C8B-B14F-4D97-AF65-F5344CB8AC3E}">
        <p14:creationId xmlns:p14="http://schemas.microsoft.com/office/powerpoint/2010/main" val="2502962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1392697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4DAED70-71E5-AB4F-8C69-9595982C7905}" type="slidenum">
              <a:rPr lang="en-US"/>
              <a:pPr>
                <a:defRPr/>
              </a:pPr>
              <a:t>‹#›</a:t>
            </a:fld>
            <a:endParaRPr lang="en-US"/>
          </a:p>
        </p:txBody>
      </p:sp>
    </p:spTree>
    <p:extLst>
      <p:ext uri="{BB962C8B-B14F-4D97-AF65-F5344CB8AC3E}">
        <p14:creationId xmlns:p14="http://schemas.microsoft.com/office/powerpoint/2010/main" val="20109616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5F74D73-C70C-8E44-A39A-A71DC158365D}" type="slidenum">
              <a:rPr lang="en-US"/>
              <a:pPr>
                <a:defRPr/>
              </a:pPr>
              <a:t>‹#›</a:t>
            </a:fld>
            <a:endParaRPr lang="en-US"/>
          </a:p>
        </p:txBody>
      </p:sp>
    </p:spTree>
    <p:extLst>
      <p:ext uri="{BB962C8B-B14F-4D97-AF65-F5344CB8AC3E}">
        <p14:creationId xmlns:p14="http://schemas.microsoft.com/office/powerpoint/2010/main" val="16908276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6BBD1FE-A050-2E46-A067-9AF32E620AD7}" type="slidenum">
              <a:rPr lang="en-US"/>
              <a:pPr>
                <a:defRPr/>
              </a:pPr>
              <a:t>‹#›</a:t>
            </a:fld>
            <a:endParaRPr lang="en-US"/>
          </a:p>
        </p:txBody>
      </p:sp>
    </p:spTree>
    <p:extLst>
      <p:ext uri="{BB962C8B-B14F-4D97-AF65-F5344CB8AC3E}">
        <p14:creationId xmlns:p14="http://schemas.microsoft.com/office/powerpoint/2010/main" val="1700571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8880E67-E89E-3247-A465-D751891791AC}" type="slidenum">
              <a:rPr lang="en-US"/>
              <a:pPr>
                <a:defRPr/>
              </a:pPr>
              <a:t>‹#›</a:t>
            </a:fld>
            <a:endParaRPr lang="en-US"/>
          </a:p>
        </p:txBody>
      </p:sp>
    </p:spTree>
    <p:extLst>
      <p:ext uri="{BB962C8B-B14F-4D97-AF65-F5344CB8AC3E}">
        <p14:creationId xmlns:p14="http://schemas.microsoft.com/office/powerpoint/2010/main" val="3838667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004761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3847818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061455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9480753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5422581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596823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33920786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5810017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27009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974009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418854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753749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36841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05548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81155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0763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5.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image" Target="../media/image4.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image" Target="../media/image3.png"/><Relationship Id="rId2" Type="http://schemas.openxmlformats.org/officeDocument/2006/relationships/slideLayout" Target="../slideLayouts/slideLayout190.xml"/><Relationship Id="rId16" Type="http://schemas.openxmlformats.org/officeDocument/2006/relationships/image" Target="../media/image2.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1.jpeg"/><Relationship Id="rId10" Type="http://schemas.openxmlformats.org/officeDocument/2006/relationships/slideLayout" Target="../slideLayouts/slideLayout198.xml"/><Relationship Id="rId19" Type="http://schemas.openxmlformats.org/officeDocument/2006/relationships/image" Target="../media/image5.png"/><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9.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2.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3.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6" Type="http://schemas.openxmlformats.org/officeDocument/2006/relationships/image" Target="../media/image16.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image" Target="../media/image15.png"/><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1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image" Target="../media/image4.pn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image" Target="../media/image3.png"/><Relationship Id="rId2" Type="http://schemas.openxmlformats.org/officeDocument/2006/relationships/slideLayout" Target="../slideLayouts/slideLayout225.xml"/><Relationship Id="rId16" Type="http://schemas.openxmlformats.org/officeDocument/2006/relationships/image" Target="../media/image2.png"/><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image" Target="../media/image1.jpeg"/><Relationship Id="rId10" Type="http://schemas.openxmlformats.org/officeDocument/2006/relationships/slideLayout" Target="../slideLayouts/slideLayout233.xml"/><Relationship Id="rId19" Type="http://schemas.openxmlformats.org/officeDocument/2006/relationships/image" Target="../media/image5.png"/><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image" Target="../media/image4.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image" Target="../media/image3.png"/><Relationship Id="rId2" Type="http://schemas.openxmlformats.org/officeDocument/2006/relationships/slideLayout" Target="../slideLayouts/slideLayout238.xml"/><Relationship Id="rId16" Type="http://schemas.openxmlformats.org/officeDocument/2006/relationships/image" Target="../media/image2.png"/><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image" Target="../media/image1.jpeg"/><Relationship Id="rId10" Type="http://schemas.openxmlformats.org/officeDocument/2006/relationships/slideLayout" Target="../slideLayouts/slideLayout246.xml"/><Relationship Id="rId19" Type="http://schemas.openxmlformats.org/officeDocument/2006/relationships/image" Target="../media/image5.png"/><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image" Target="../media/image4.pn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image" Target="../media/image3.png"/><Relationship Id="rId2" Type="http://schemas.openxmlformats.org/officeDocument/2006/relationships/slideLayout" Target="../slideLayouts/slideLayout251.xml"/><Relationship Id="rId16" Type="http://schemas.openxmlformats.org/officeDocument/2006/relationships/image" Target="../media/image2.png"/><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image" Target="../media/image1.jpeg"/><Relationship Id="rId10" Type="http://schemas.openxmlformats.org/officeDocument/2006/relationships/slideLayout" Target="../slideLayouts/slideLayout259.xml"/><Relationship Id="rId19" Type="http://schemas.openxmlformats.org/officeDocument/2006/relationships/image" Target="../media/image5.png"/><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image" Target="../media/image4.pn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image" Target="../media/image3.png"/><Relationship Id="rId2" Type="http://schemas.openxmlformats.org/officeDocument/2006/relationships/slideLayout" Target="../slideLayouts/slideLayout276.xml"/><Relationship Id="rId16" Type="http://schemas.openxmlformats.org/officeDocument/2006/relationships/image" Target="../media/image2.png"/><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image" Target="../media/image1.jpeg"/><Relationship Id="rId10" Type="http://schemas.openxmlformats.org/officeDocument/2006/relationships/slideLayout" Target="../slideLayouts/slideLayout284.xml"/><Relationship Id="rId19" Type="http://schemas.openxmlformats.org/officeDocument/2006/relationships/image" Target="../media/image5.png"/><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8.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2.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image" Target="../media/image17.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3.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theme" Target="../theme/theme34.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slideLayout" Target="../slideLayouts/slideLayout393.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theme" Target="../theme/theme36.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3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09"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 id="2147485785" r:id="rId12"/>
    <p:sldLayoutId id="2147485786"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38178671"/>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 id="2147485955" r:id="rId12"/>
    <p:sldLayoutId id="21474859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11/02/24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636173533"/>
      </p:ext>
    </p:extLst>
  </p:cSld>
  <p:clrMap bg1="lt1" tx1="dk1" bg2="lt2" tx2="dk2" accent1="accent1" accent2="accent2" accent3="accent3" accent4="accent4" accent5="accent5" accent6="accent6" hlink="hlink" folHlink="folHlink"/>
  <p:sldLayoutIdLst>
    <p:sldLayoutId id="2147485983" r:id="rId1"/>
    <p:sldLayoutId id="2147485984" r:id="rId2"/>
    <p:sldLayoutId id="2147485985" r:id="rId3"/>
    <p:sldLayoutId id="2147485986" r:id="rId4"/>
    <p:sldLayoutId id="2147485987" r:id="rId5"/>
    <p:sldLayoutId id="2147485988" r:id="rId6"/>
    <p:sldLayoutId id="2147485989" r:id="rId7"/>
    <p:sldLayoutId id="2147485990" r:id="rId8"/>
    <p:sldLayoutId id="2147485991" r:id="rId9"/>
    <p:sldLayoutId id="2147485992" r:id="rId10"/>
    <p:sldLayoutId id="214748599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760960"/>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 id="2147486046"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574092060"/>
      </p:ext>
    </p:extLst>
  </p:cSld>
  <p:clrMap bg1="dk2" tx1="lt1" bg2="dk1" tx2="lt2" accent1="accent1" accent2="accent2" accent3="accent3" accent4="accent4" accent5="accent5" accent6="accent6" hlink="hlink" folHlink="folHlink"/>
  <p:sldLayoutIdLst>
    <p:sldLayoutId id="2147486007" r:id="rId1"/>
    <p:sldLayoutId id="2147486008" r:id="rId2"/>
    <p:sldLayoutId id="2147486009" r:id="rId3"/>
    <p:sldLayoutId id="2147486010" r:id="rId4"/>
    <p:sldLayoutId id="2147486011" r:id="rId5"/>
    <p:sldLayoutId id="2147486012" r:id="rId6"/>
    <p:sldLayoutId id="2147486013" r:id="rId7"/>
    <p:sldLayoutId id="2147486014" r:id="rId8"/>
    <p:sldLayoutId id="2147486015" r:id="rId9"/>
    <p:sldLayoutId id="2147486016" r:id="rId10"/>
    <p:sldLayoutId id="2147486017" r:id="rId11"/>
    <p:sldLayoutId id="214748601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pPr defTabSz="449263" eaLnBrk="1" hangingPunct="1">
                <a:defRPr/>
              </a:pPr>
              <a:t>‹#›</a:t>
            </a:fld>
            <a:endParaRPr lang="en-GB"/>
          </a:p>
        </p:txBody>
      </p:sp>
    </p:spTree>
    <p:extLst>
      <p:ext uri="{BB962C8B-B14F-4D97-AF65-F5344CB8AC3E}">
        <p14:creationId xmlns:p14="http://schemas.microsoft.com/office/powerpoint/2010/main" val="2224482010"/>
      </p:ext>
    </p:extLst>
  </p:cSld>
  <p:clrMap bg1="lt1" tx1="dk1" bg2="lt2" tx2="dk2" accent1="accent1" accent2="accent2" accent3="accent3" accent4="accent4" accent5="accent5" accent6="accent6" hlink="hlink" folHlink="folHlink"/>
  <p:sldLayoutIdLst>
    <p:sldLayoutId id="214748602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25987"/>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1122780866"/>
      </p:ext>
    </p:extLst>
  </p:cSld>
  <p:clrMap bg1="dk2" tx1="lt1" bg2="dk1" tx2="lt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970624108"/>
      </p:ext>
    </p:extLst>
  </p:cSld>
  <p:clrMap bg1="dk2" tx1="lt1" bg2="dk1" tx2="lt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4057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7547890"/>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856413"/>
            <a:chOff x="0" y="0"/>
            <a:chExt cx="5760" cy="4319"/>
          </a:xfrm>
        </p:grpSpPr>
        <p:sp>
          <p:nvSpPr>
            <p:cNvPr id="63385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6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6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1"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6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5373"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374"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6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6"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6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8"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0"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7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7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7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63388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8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63388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5393"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8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8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8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8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63389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15404" name="Group 39"/>
            <p:cNvGrpSpPr>
              <a:grpSpLocks/>
            </p:cNvGrpSpPr>
            <p:nvPr userDrawn="1"/>
          </p:nvGrpSpPr>
          <p:grpSpPr bwMode="auto">
            <a:xfrm>
              <a:off x="0" y="1632"/>
              <a:ext cx="5758" cy="1858"/>
              <a:chOff x="0" y="1632"/>
              <a:chExt cx="5758" cy="1858"/>
            </a:xfrm>
          </p:grpSpPr>
          <p:sp>
            <p:nvSpPr>
              <p:cNvPr id="63389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9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63389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38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390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63390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63390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C30CFB8C-D997-BE4D-BF17-6EA65C7C77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10"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500351172"/>
      </p:ext>
    </p:extLst>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Times New Roman"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eaLnBrk="1" hangingPunct="1">
              <a:defRPr/>
            </a:pPr>
            <a:fld id="{25DA176D-4EF2-3640-B13A-D8B8863704DB}"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860572456"/>
      </p:ext>
    </p:extLst>
  </p:cSld>
  <p:clrMap bg1="lt1" tx1="dk1" bg2="lt2" tx2="dk2" accent1="accent1" accent2="accent2" accent3="accent3" accent4="accent4" accent5="accent5" accent6="accent6" hlink="hlink" folHlink="folHlink"/>
  <p:sldLayoutIdLst>
    <p:sldLayoutId id="2147486161" r:id="rId1"/>
    <p:sldLayoutId id="2147486162" r:id="rId2"/>
    <p:sldLayoutId id="2147486163" r:id="rId3"/>
    <p:sldLayoutId id="2147486164" r:id="rId4"/>
    <p:sldLayoutId id="2147486165" r:id="rId5"/>
    <p:sldLayoutId id="2147486166" r:id="rId6"/>
    <p:sldLayoutId id="2147486167" r:id="rId7"/>
    <p:sldLayoutId id="2147486168" r:id="rId8"/>
    <p:sldLayoutId id="2147486169" r:id="rId9"/>
    <p:sldLayoutId id="2147486170" r:id="rId10"/>
    <p:sldLayoutId id="2147486171"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483969"/>
      </p:ext>
    </p:extLst>
  </p:cSld>
  <p:clrMap bg1="lt1" tx1="dk1" bg2="lt2" tx2="dk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 id="2147486184" r:id="rId12"/>
    <p:sldLayoutId id="2147486185"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212685"/>
      </p:ext>
    </p:extLst>
  </p:cSld>
  <p:clrMap bg1="lt1" tx1="dk1" bg2="lt2" tx2="dk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 id="2147486198" r:id="rId12"/>
    <p:sldLayoutId id="2147486199"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382581"/>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 id="2147486212" r:id="rId12"/>
    <p:sldLayoutId id="2147486213"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8839200" cy="6858000"/>
            <a:chOff x="0" y="0"/>
            <a:chExt cx="5568" cy="4320"/>
          </a:xfrm>
        </p:grpSpPr>
        <p:grpSp>
          <p:nvGrpSpPr>
            <p:cNvPr id="93192" name="Group 3"/>
            <p:cNvGrpSpPr>
              <a:grpSpLocks/>
            </p:cNvGrpSpPr>
            <p:nvPr userDrawn="1"/>
          </p:nvGrpSpPr>
          <p:grpSpPr bwMode="auto">
            <a:xfrm>
              <a:off x="0" y="0"/>
              <a:ext cx="3216" cy="3072"/>
              <a:chOff x="0" y="0"/>
              <a:chExt cx="2928" cy="2784"/>
            </a:xfrm>
          </p:grpSpPr>
          <p:sp>
            <p:nvSpPr>
              <p:cNvPr id="9320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93193" name="Group 9"/>
            <p:cNvGrpSpPr>
              <a:grpSpLocks/>
            </p:cNvGrpSpPr>
            <p:nvPr userDrawn="1"/>
          </p:nvGrpSpPr>
          <p:grpSpPr bwMode="auto">
            <a:xfrm>
              <a:off x="2016" y="2016"/>
              <a:ext cx="2448" cy="2304"/>
              <a:chOff x="0" y="0"/>
              <a:chExt cx="2928" cy="2784"/>
            </a:xfrm>
          </p:grpSpPr>
          <p:sp>
            <p:nvSpPr>
              <p:cNvPr id="9320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93194" name="Group 15"/>
            <p:cNvGrpSpPr>
              <a:grpSpLocks/>
            </p:cNvGrpSpPr>
            <p:nvPr userDrawn="1"/>
          </p:nvGrpSpPr>
          <p:grpSpPr bwMode="auto">
            <a:xfrm>
              <a:off x="2832" y="96"/>
              <a:ext cx="2736" cy="2592"/>
              <a:chOff x="0" y="0"/>
              <a:chExt cx="2928" cy="2784"/>
            </a:xfrm>
          </p:grpSpPr>
          <p:sp>
            <p:nvSpPr>
              <p:cNvPr id="9319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19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19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19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19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9E58A42-DCE1-C242-9849-D4EE66EA4414}" type="slidenum">
              <a:rPr lang="en-US"/>
              <a:pPr>
                <a:defRPr/>
              </a:pPr>
              <a:t>‹#›</a:t>
            </a:fld>
            <a:endParaRPr lang="en-US"/>
          </a:p>
        </p:txBody>
      </p:sp>
    </p:spTree>
    <p:extLst>
      <p:ext uri="{BB962C8B-B14F-4D97-AF65-F5344CB8AC3E}">
        <p14:creationId xmlns:p14="http://schemas.microsoft.com/office/powerpoint/2010/main" val="686970932"/>
      </p:ext>
    </p:extLst>
  </p:cSld>
  <p:clrMap bg1="dk2" tx1="lt1" bg2="dk1" tx2="lt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 id="214748622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558066"/>
      </p:ext>
    </p:extLst>
  </p:cSld>
  <p:clrMap bg1="lt1" tx1="dk1" bg2="lt2" tx2="dk2" accent1="accent1" accent2="accent2" accent3="accent3" accent4="accent4" accent5="accent5" accent6="accent6" hlink="hlink" folHlink="folHlink"/>
  <p:sldLayoutIdLst>
    <p:sldLayoutId id="2147486228" r:id="rId1"/>
    <p:sldLayoutId id="2147486229" r:id="rId2"/>
    <p:sldLayoutId id="2147486230" r:id="rId3"/>
    <p:sldLayoutId id="2147486231" r:id="rId4"/>
    <p:sldLayoutId id="2147486232" r:id="rId5"/>
    <p:sldLayoutId id="2147486233" r:id="rId6"/>
    <p:sldLayoutId id="2147486234" r:id="rId7"/>
    <p:sldLayoutId id="2147486235" r:id="rId8"/>
    <p:sldLayoutId id="2147486236" r:id="rId9"/>
    <p:sldLayoutId id="2147486237" r:id="rId10"/>
    <p:sldLayoutId id="2147486238" r:id="rId11"/>
    <p:sldLayoutId id="2147486239" r:id="rId12"/>
    <p:sldLayoutId id="2147486240"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2/11/24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3662941630"/>
      </p:ext>
    </p:extLst>
  </p:cSld>
  <p:clrMap bg1="lt1" tx1="dk1" bg2="lt2" tx2="dk2" accent1="accent1" accent2="accent2" accent3="accent3" accent4="accent4" accent5="accent5" accent6="accent6" hlink="hlink" folHlink="folHlink"/>
  <p:sldLayoutIdLst>
    <p:sldLayoutId id="2147486242" r:id="rId1"/>
    <p:sldLayoutId id="2147486243" r:id="rId2"/>
    <p:sldLayoutId id="2147486244" r:id="rId3"/>
    <p:sldLayoutId id="2147486245" r:id="rId4"/>
    <p:sldLayoutId id="2147486246" r:id="rId5"/>
    <p:sldLayoutId id="2147486247" r:id="rId6"/>
    <p:sldLayoutId id="2147486248" r:id="rId7"/>
    <p:sldLayoutId id="2147486249" r:id="rId8"/>
    <p:sldLayoutId id="2147486250" r:id="rId9"/>
    <p:sldLayoutId id="2147486251" r:id="rId10"/>
    <p:sldLayoutId id="21474862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Tree>
    <p:extLst>
      <p:ext uri="{BB962C8B-B14F-4D97-AF65-F5344CB8AC3E}">
        <p14:creationId xmlns:p14="http://schemas.microsoft.com/office/powerpoint/2010/main" val="2775417487"/>
      </p:ext>
    </p:extLst>
  </p:cSld>
  <p:clrMap bg1="dk2" tx1="lt1" bg2="dk1" tx2="lt2" accent1="accent1" accent2="accent2" accent3="accent3" accent4="accent4" accent5="accent5" accent6="accent6" hlink="hlink" folHlink="folHlink"/>
  <p:sldLayoutIdLst>
    <p:sldLayoutId id="2147486254" r:id="rId1"/>
    <p:sldLayoutId id="2147486255" r:id="rId2"/>
    <p:sldLayoutId id="2147486256" r:id="rId3"/>
    <p:sldLayoutId id="2147486257" r:id="rId4"/>
    <p:sldLayoutId id="2147486258" r:id="rId5"/>
    <p:sldLayoutId id="2147486259" r:id="rId6"/>
    <p:sldLayoutId id="2147486260" r:id="rId7"/>
    <p:sldLayoutId id="2147486261" r:id="rId8"/>
    <p:sldLayoutId id="2147486262" r:id="rId9"/>
    <p:sldLayoutId id="2147486263" r:id="rId10"/>
    <p:sldLayoutId id="2147486264" r:id="rId11"/>
    <p:sldLayoutId id="214748626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19367800"/>
      </p:ext>
    </p:extLst>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 id="2147486279" r:id="rId12"/>
    <p:sldLayoutId id="21474862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7BC6420-5CBD-994E-930C-DB2BE84E95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626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796273"/>
      </p:ext>
    </p:extLst>
  </p:cSld>
  <p:clrMap bg1="dk2" tx1="lt1" bg2="dk1" tx2="lt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0" y="3902075"/>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endParaRPr>
            </a:p>
          </p:txBody>
        </p:sp>
      </p:grpSp>
      <p:sp>
        <p:nvSpPr>
          <p:cNvPr id="3585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85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2882AF80-7F88-EF4C-9BC6-63B19987D881}" type="slidenum">
              <a:rPr lang="en-US"/>
              <a:pPr>
                <a:defRPr/>
              </a:pPr>
              <a:t>‹#›</a:t>
            </a:fld>
            <a:endParaRPr lang="en-US"/>
          </a:p>
        </p:txBody>
      </p:sp>
    </p:spTree>
    <p:extLst>
      <p:ext uri="{BB962C8B-B14F-4D97-AF65-F5344CB8AC3E}">
        <p14:creationId xmlns:p14="http://schemas.microsoft.com/office/powerpoint/2010/main" val="1542457553"/>
      </p:ext>
    </p:extLst>
  </p:cSld>
  <p:clrMap bg1="dk2" tx1="lt1" bg2="dk1" tx2="lt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extLst>
      <p:ext uri="{BB962C8B-B14F-4D97-AF65-F5344CB8AC3E}">
        <p14:creationId xmlns:p14="http://schemas.microsoft.com/office/powerpoint/2010/main" val="3165602068"/>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 id="214748631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solidFill>
                  <a:srgbClr val="FFFFFF"/>
                </a:solidFill>
                <a:latin typeface="Times" charset="0"/>
              </a:defRPr>
            </a:lvl1pPr>
          </a:lstStyle>
          <a:p>
            <a:pPr defTabSz="914400" eaLnBrk="0" fontAlgn="base" hangingPunct="0">
              <a:spcAft>
                <a:spcPct val="0"/>
              </a:spcAft>
              <a:defRPr/>
            </a:pPr>
            <a:fld id="{6FF00AAE-65D8-7E41-84DA-C5F77D92117F}"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grpSp>
        <p:nvGrpSpPr>
          <p:cNvPr id="7475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476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00172574"/>
      </p:ext>
    </p:extLst>
  </p:cSld>
  <p:clrMap bg1="dk2" tx1="lt1" bg2="dk1" tx2="lt2" accent1="accent1" accent2="accent2" accent3="accent3" accent4="accent4" accent5="accent5" accent6="accent6" hlink="hlink" folHlink="folHlink"/>
  <p:sldLayoutIdLst>
    <p:sldLayoutId id="2147486319" r:id="rId1"/>
    <p:sldLayoutId id="2147486320" r:id="rId2"/>
    <p:sldLayoutId id="2147486321" r:id="rId3"/>
    <p:sldLayoutId id="2147486322" r:id="rId4"/>
    <p:sldLayoutId id="2147486323" r:id="rId5"/>
    <p:sldLayoutId id="2147486324" r:id="rId6"/>
    <p:sldLayoutId id="2147486325" r:id="rId7"/>
    <p:sldLayoutId id="2147486326" r:id="rId8"/>
    <p:sldLayoutId id="2147486327" r:id="rId9"/>
    <p:sldLayoutId id="2147486328" r:id="rId10"/>
    <p:sldLayoutId id="214748632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61145525"/>
      </p:ext>
    </p:extLst>
  </p:cSld>
  <p:clrMap bg1="dk2" tx1="lt1" bg2="dk1" tx2="lt2" accent1="accent1" accent2="accent2" accent3="accent3" accent4="accent4" accent5="accent5" accent6="accent6" hlink="hlink" folHlink="folHlink"/>
  <p:sldLayoutIdLst>
    <p:sldLayoutId id="2147486331" r:id="rId1"/>
    <p:sldLayoutId id="2147486332" r:id="rId2"/>
    <p:sldLayoutId id="2147486333" r:id="rId3"/>
    <p:sldLayoutId id="2147486334" r:id="rId4"/>
    <p:sldLayoutId id="2147486335" r:id="rId5"/>
    <p:sldLayoutId id="2147486336" r:id="rId6"/>
    <p:sldLayoutId id="2147486337" r:id="rId7"/>
    <p:sldLayoutId id="2147486338" r:id="rId8"/>
    <p:sldLayoutId id="2147486339" r:id="rId9"/>
    <p:sldLayoutId id="2147486340" r:id="rId10"/>
    <p:sldLayoutId id="2147486341" r:id="rId11"/>
    <p:sldLayoutId id="214748634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7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34891D9-AE5C-B849-BAAE-D85D40BDD634}" type="slidenum">
              <a:rPr lang="en-US"/>
              <a:pPr>
                <a:defRPr/>
              </a:pPr>
              <a:t>‹#›</a:t>
            </a:fld>
            <a:endParaRPr lang="en-US"/>
          </a:p>
        </p:txBody>
      </p:sp>
    </p:spTree>
    <p:extLst>
      <p:ext uri="{BB962C8B-B14F-4D97-AF65-F5344CB8AC3E}">
        <p14:creationId xmlns:p14="http://schemas.microsoft.com/office/powerpoint/2010/main" val="2867390994"/>
      </p:ext>
    </p:extLst>
  </p:cSld>
  <p:clrMap bg1="lt1" tx1="dk1" bg2="lt2" tx2="dk2" accent1="accent1" accent2="accent2" accent3="accent3" accent4="accent4" accent5="accent5" accent6="accent6" hlink="hlink" folHlink="folHlink"/>
  <p:sldLayoutIdLst>
    <p:sldLayoutId id="2147486344" r:id="rId1"/>
    <p:sldLayoutId id="2147486345" r:id="rId2"/>
    <p:sldLayoutId id="2147486346" r:id="rId3"/>
    <p:sldLayoutId id="2147486347" r:id="rId4"/>
    <p:sldLayoutId id="2147486348" r:id="rId5"/>
    <p:sldLayoutId id="2147486349" r:id="rId6"/>
    <p:sldLayoutId id="2147486350" r:id="rId7"/>
    <p:sldLayoutId id="2147486351" r:id="rId8"/>
    <p:sldLayoutId id="2147486352" r:id="rId9"/>
    <p:sldLayoutId id="2147486353" r:id="rId10"/>
    <p:sldLayoutId id="2147486354" r:id="rId11"/>
    <p:sldLayoutId id="2147486355" r:id="rId12"/>
    <p:sldLayoutId id="21474863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2061784"/>
      </p:ext>
    </p:extLst>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 id="2147486369"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fld id="{A0A56493-1F1B-804F-B5EE-9D2C0D2187E3}" type="datetime1">
              <a:rPr lang="en-US">
                <a:solidFill>
                  <a:srgbClr val="FFFFFF"/>
                </a:solidFill>
              </a:rPr>
              <a:pPr>
                <a:defRPr/>
              </a:pPr>
              <a:t>2/11/24</a:t>
            </a:fld>
            <a:endParaRPr lang="en-US">
              <a:solidFill>
                <a:srgbClr val="FFFFFF"/>
              </a:solidFill>
            </a:endParaRPr>
          </a:p>
        </p:txBody>
      </p:sp>
      <p:sp>
        <p:nvSpPr>
          <p:cNvPr id="23040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86F8342-48F6-9C40-BAF7-942A8789040A}"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23040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040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040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3041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23041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041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1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solidFill>
                <a:srgbClr val="FFFFFF"/>
              </a:solidFill>
            </a:endParaRPr>
          </a:p>
        </p:txBody>
      </p:sp>
      <p:sp>
        <p:nvSpPr>
          <p:cNvPr id="23041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990541"/>
      </p:ext>
    </p:extLst>
  </p:cSld>
  <p:clrMap bg1="dk2" tx1="lt1" bg2="dk1" tx2="lt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F00F2F74-4E21-2747-B3CA-411D895AB0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3528EDAE-F66A-9B40-9045-505ED545A2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 id="2147485866" r:id="rId12"/>
    <p:sldLayoutId id="214748586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640BB746-9DE7-A944-9115-BEAF38ACA5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9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8839200" cy="6858000"/>
            <a:chOff x="0" y="0"/>
            <a:chExt cx="5568" cy="4320"/>
          </a:xfrm>
        </p:grpSpPr>
        <p:grpSp>
          <p:nvGrpSpPr>
            <p:cNvPr id="106504" name="Group 3"/>
            <p:cNvGrpSpPr>
              <a:grpSpLocks/>
            </p:cNvGrpSpPr>
            <p:nvPr userDrawn="1"/>
          </p:nvGrpSpPr>
          <p:grpSpPr bwMode="auto">
            <a:xfrm>
              <a:off x="0" y="0"/>
              <a:ext cx="3216" cy="3072"/>
              <a:chOff x="0" y="0"/>
              <a:chExt cx="2928" cy="2784"/>
            </a:xfrm>
          </p:grpSpPr>
          <p:sp>
            <p:nvSpPr>
              <p:cNvPr id="10651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5" name="Group 9"/>
            <p:cNvGrpSpPr>
              <a:grpSpLocks/>
            </p:cNvGrpSpPr>
            <p:nvPr userDrawn="1"/>
          </p:nvGrpSpPr>
          <p:grpSpPr bwMode="auto">
            <a:xfrm>
              <a:off x="2016" y="2016"/>
              <a:ext cx="2448" cy="2304"/>
              <a:chOff x="0" y="0"/>
              <a:chExt cx="2928" cy="2784"/>
            </a:xfrm>
          </p:grpSpPr>
          <p:sp>
            <p:nvSpPr>
              <p:cNvPr id="10651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6" name="Group 15"/>
            <p:cNvGrpSpPr>
              <a:grpSpLocks/>
            </p:cNvGrpSpPr>
            <p:nvPr userDrawn="1"/>
          </p:nvGrpSpPr>
          <p:grpSpPr bwMode="auto">
            <a:xfrm>
              <a:off x="2832" y="96"/>
              <a:ext cx="2736" cy="2592"/>
              <a:chOff x="0" y="0"/>
              <a:chExt cx="2928" cy="2784"/>
            </a:xfrm>
          </p:grpSpPr>
          <p:sp>
            <p:nvSpPr>
              <p:cNvPr id="10650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121F3B32-35EA-7144-BDD4-EF7A500C0B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80" r:id="rId1"/>
    <p:sldLayoutId id="2147485881" r:id="rId2"/>
    <p:sldLayoutId id="2147485882" r:id="rId3"/>
    <p:sldLayoutId id="2147485883" r:id="rId4"/>
    <p:sldLayoutId id="2147485884" r:id="rId5"/>
    <p:sldLayoutId id="2147485885" r:id="rId6"/>
    <p:sldLayoutId id="2147485886" r:id="rId7"/>
    <p:sldLayoutId id="2147485887" r:id="rId8"/>
    <p:sldLayoutId id="2147485888" r:id="rId9"/>
    <p:sldLayoutId id="2147485889" r:id="rId10"/>
    <p:sldLayoutId id="2147485890" r:id="rId11"/>
    <p:sldLayoutId id="2147485891"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12999065"/>
      </p:ext>
    </p:extLst>
  </p:cSld>
  <p:clrMap bg1="dk2" tx1="lt1" bg2="dk1" tx2="lt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95.xml"/><Relationship Id="rId4" Type="http://schemas.openxmlformats.org/officeDocument/2006/relationships/image" Target="../media/image104.jpeg"/></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audio" Target="../media/audio1.bin"/><Relationship Id="rId1" Type="http://schemas.openxmlformats.org/officeDocument/2006/relationships/slideLayout" Target="../slideLayouts/slideLayout238.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30.xml"/><Relationship Id="rId1" Type="http://schemas.openxmlformats.org/officeDocument/2006/relationships/themeOverride" Target="../theme/themeOverride5.xml"/><Relationship Id="rId4" Type="http://schemas.openxmlformats.org/officeDocument/2006/relationships/image" Target="../media/image121.png"/></Relationships>
</file>

<file path=ppt/slides/_rels/slide11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7.xml"/><Relationship Id="rId1" Type="http://schemas.openxmlformats.org/officeDocument/2006/relationships/slideLayout" Target="../slideLayouts/slideLayout32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120.xml.rels><?xml version="1.0" encoding="UTF-8" standalone="yes"?>
<Relationships xmlns="http://schemas.openxmlformats.org/package/2006/relationships"><Relationship Id="rId3" Type="http://schemas.openxmlformats.org/officeDocument/2006/relationships/hyperlink" Target="https://pochp.wordpress.com/2012/08/11/on-learning-a-new-language/" TargetMode="External"/><Relationship Id="rId2" Type="http://schemas.openxmlformats.org/officeDocument/2006/relationships/image" Target="../media/image124.jpg"/><Relationship Id="rId1" Type="http://schemas.openxmlformats.org/officeDocument/2006/relationships/slideLayout" Target="../slideLayouts/slideLayout329.xml"/></Relationships>
</file>

<file path=ppt/slides/_rels/slide121.xml.rels><?xml version="1.0" encoding="UTF-8" standalone="yes"?>
<Relationships xmlns="http://schemas.openxmlformats.org/package/2006/relationships"><Relationship Id="rId3" Type="http://schemas.openxmlformats.org/officeDocument/2006/relationships/hyperlink" Target="https://commons.wikimedia.org/wiki/Language" TargetMode="External"/><Relationship Id="rId7" Type="http://schemas.openxmlformats.org/officeDocument/2006/relationships/hyperlink" Target="https://creativecommons.org/licenses/by/3.0/" TargetMode="External"/><Relationship Id="rId2" Type="http://schemas.openxmlformats.org/officeDocument/2006/relationships/image" Target="../media/image125.png"/><Relationship Id="rId1" Type="http://schemas.openxmlformats.org/officeDocument/2006/relationships/slideLayout" Target="../slideLayouts/slideLayout329.xml"/><Relationship Id="rId6" Type="http://schemas.openxmlformats.org/officeDocument/2006/relationships/hyperlink" Target="https://southafrica-info.com/arts-culture/11-languages-south-africa/" TargetMode="External"/><Relationship Id="rId5" Type="http://schemas.openxmlformats.org/officeDocument/2006/relationships/image" Target="../media/image126.jpg"/><Relationship Id="rId4" Type="http://schemas.openxmlformats.org/officeDocument/2006/relationships/hyperlink" Target="https://creativecommons.org/licenses/by-sa/3.0/"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9.xml"/><Relationship Id="rId1" Type="http://schemas.openxmlformats.org/officeDocument/2006/relationships/slideLayout" Target="../slideLayouts/slideLayout95.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95.xml"/><Relationship Id="rId5" Type="http://schemas.openxmlformats.org/officeDocument/2006/relationships/image" Target="../media/image130.jpeg"/><Relationship Id="rId4" Type="http://schemas.openxmlformats.org/officeDocument/2006/relationships/image" Target="../media/image12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1.xml"/><Relationship Id="rId1" Type="http://schemas.openxmlformats.org/officeDocument/2006/relationships/slideLayout" Target="../slideLayouts/slideLayout95.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2.xml"/><Relationship Id="rId1" Type="http://schemas.openxmlformats.org/officeDocument/2006/relationships/slideLayout" Target="../slideLayouts/slideLayout345.xml"/></Relationships>
</file>

<file path=ppt/slides/_rels/slide1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3.xml"/><Relationship Id="rId1" Type="http://schemas.openxmlformats.org/officeDocument/2006/relationships/slideLayout" Target="../slideLayouts/slideLayout352.xml"/></Relationships>
</file>

<file path=ppt/slides/_rels/slide1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95.xml"/></Relationships>
</file>

<file path=ppt/slides/_rels/slide1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1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1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7.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1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8.xml"/><Relationship Id="rId1" Type="http://schemas.openxmlformats.org/officeDocument/2006/relationships/slideLayout" Target="../slideLayouts/slideLayout95.xml"/></Relationships>
</file>

<file path=ppt/slides/_rels/slide13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9.xml"/><Relationship Id="rId1" Type="http://schemas.openxmlformats.org/officeDocument/2006/relationships/slideLayout" Target="../slideLayouts/slideLayout95.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0.xml"/><Relationship Id="rId1" Type="http://schemas.openxmlformats.org/officeDocument/2006/relationships/slideLayout" Target="../slideLayouts/slideLayout95.xml"/></Relationships>
</file>

<file path=ppt/slides/_rels/slide1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1.xml"/><Relationship Id="rId1" Type="http://schemas.openxmlformats.org/officeDocument/2006/relationships/slideLayout" Target="../slideLayouts/slideLayout95.xml"/></Relationships>
</file>

<file path=ppt/slides/_rels/slide1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2.xml"/><Relationship Id="rId1" Type="http://schemas.openxmlformats.org/officeDocument/2006/relationships/slideLayout" Target="../slideLayouts/slideLayout9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01.xml"/><Relationship Id="rId1" Type="http://schemas.openxmlformats.org/officeDocument/2006/relationships/themeOverride" Target="../theme/themeOverride6.xml"/><Relationship Id="rId4" Type="http://schemas.openxmlformats.org/officeDocument/2006/relationships/image" Target="../media/image138.png"/></Relationships>
</file>

<file path=ppt/slides/_rels/slide1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4.xml"/><Relationship Id="rId1" Type="http://schemas.openxmlformats.org/officeDocument/2006/relationships/slideLayout" Target="../slideLayouts/slideLayout38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5.xml"/><Relationship Id="rId1" Type="http://schemas.openxmlformats.org/officeDocument/2006/relationships/slideLayout" Target="../slideLayouts/slideLayout39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6.xml"/><Relationship Id="rId1" Type="http://schemas.openxmlformats.org/officeDocument/2006/relationships/slideLayout" Target="../slideLayouts/slideLayout395.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7.xml"/><Relationship Id="rId1" Type="http://schemas.openxmlformats.org/officeDocument/2006/relationships/slideLayout" Target="../slideLayouts/slideLayout38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8.xml"/><Relationship Id="rId1" Type="http://schemas.openxmlformats.org/officeDocument/2006/relationships/slideLayout" Target="../slideLayouts/slideLayout38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9.xml"/><Relationship Id="rId1" Type="http://schemas.openxmlformats.org/officeDocument/2006/relationships/slideLayout" Target="../slideLayouts/slideLayout381.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0.xml"/><Relationship Id="rId1" Type="http://schemas.openxmlformats.org/officeDocument/2006/relationships/slideLayout" Target="../slideLayouts/slideLayout395.xml"/></Relationships>
</file>

<file path=ppt/slides/_rels/slide14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1.xml"/><Relationship Id="rId1" Type="http://schemas.openxmlformats.org/officeDocument/2006/relationships/slideLayout" Target="../slideLayouts/slideLayout38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2.xml"/><Relationship Id="rId1" Type="http://schemas.openxmlformats.org/officeDocument/2006/relationships/slideLayout" Target="../slideLayouts/slideLayout38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3.xml"/><Relationship Id="rId1" Type="http://schemas.openxmlformats.org/officeDocument/2006/relationships/slideLayout" Target="../slideLayouts/slideLayout381.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4.xml"/><Relationship Id="rId1" Type="http://schemas.openxmlformats.org/officeDocument/2006/relationships/slideLayout" Target="../slideLayouts/slideLayout381.xml"/></Relationships>
</file>

<file path=ppt/slides/_rels/slide1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5.xml"/><Relationship Id="rId1" Type="http://schemas.openxmlformats.org/officeDocument/2006/relationships/slideLayout" Target="../slideLayouts/slideLayout38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5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6.xml"/><Relationship Id="rId1" Type="http://schemas.openxmlformats.org/officeDocument/2006/relationships/slideLayout" Target="../slideLayouts/slideLayout38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7.xml"/><Relationship Id="rId1" Type="http://schemas.openxmlformats.org/officeDocument/2006/relationships/slideLayout" Target="../slideLayouts/slideLayout38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8.xml"/><Relationship Id="rId1" Type="http://schemas.openxmlformats.org/officeDocument/2006/relationships/slideLayout" Target="../slideLayouts/slideLayout40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9.xml"/><Relationship Id="rId1" Type="http://schemas.openxmlformats.org/officeDocument/2006/relationships/slideLayout" Target="../slideLayouts/slideLayout16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0.xml"/><Relationship Id="rId1" Type="http://schemas.openxmlformats.org/officeDocument/2006/relationships/slideLayout" Target="../slideLayouts/slideLayout9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1.xml"/><Relationship Id="rId1" Type="http://schemas.openxmlformats.org/officeDocument/2006/relationships/slideLayout" Target="../slideLayouts/slideLayout95.xml"/></Relationships>
</file>

<file path=ppt/slides/_rels/slide1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2.xml"/><Relationship Id="rId1" Type="http://schemas.openxmlformats.org/officeDocument/2006/relationships/slideLayout" Target="../slideLayouts/slideLayout9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3.xml"/><Relationship Id="rId1" Type="http://schemas.openxmlformats.org/officeDocument/2006/relationships/slideLayout" Target="../slideLayouts/slideLayout95.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4.xml"/><Relationship Id="rId1" Type="http://schemas.openxmlformats.org/officeDocument/2006/relationships/slideLayout" Target="../slideLayouts/slideLayout95.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5.xml"/><Relationship Id="rId1" Type="http://schemas.openxmlformats.org/officeDocument/2006/relationships/slideLayout" Target="../slideLayouts/slideLayout18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6.xml"/><Relationship Id="rId1" Type="http://schemas.openxmlformats.org/officeDocument/2006/relationships/slideLayout" Target="../slideLayouts/slideLayout95.xml"/></Relationships>
</file>

<file path=ppt/slides/_rels/slide1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7.xml"/><Relationship Id="rId1" Type="http://schemas.openxmlformats.org/officeDocument/2006/relationships/slideLayout" Target="../slideLayouts/slideLayout95.xml"/></Relationships>
</file>

<file path=ppt/slides/_rels/slide1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8.xml"/><Relationship Id="rId1" Type="http://schemas.openxmlformats.org/officeDocument/2006/relationships/slideLayout" Target="../slideLayouts/slideLayout95.xml"/></Relationships>
</file>

<file path=ppt/slides/_rels/slide1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9.xml"/><Relationship Id="rId1" Type="http://schemas.openxmlformats.org/officeDocument/2006/relationships/slideLayout" Target="../slideLayouts/slideLayout95.xml"/></Relationships>
</file>

<file path=ppt/slides/_rels/slide16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0.xml"/><Relationship Id="rId1" Type="http://schemas.openxmlformats.org/officeDocument/2006/relationships/slideLayout" Target="../slideLayouts/slideLayout95.xml"/></Relationships>
</file>

<file path=ppt/slides/_rels/slide1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1.xml"/><Relationship Id="rId1" Type="http://schemas.openxmlformats.org/officeDocument/2006/relationships/slideLayout" Target="../slideLayouts/slideLayout95.xml"/></Relationships>
</file>

<file path=ppt/slides/_rels/slide1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2.xml"/><Relationship Id="rId1" Type="http://schemas.openxmlformats.org/officeDocument/2006/relationships/slideLayout" Target="../slideLayouts/slideLayout95.xml"/></Relationships>
</file>

<file path=ppt/slides/_rels/slide1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3.xml"/><Relationship Id="rId1" Type="http://schemas.openxmlformats.org/officeDocument/2006/relationships/slideLayout" Target="../slideLayouts/slideLayout95.xml"/></Relationships>
</file>

<file path=ppt/slides/_rels/slide1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4.xml"/><Relationship Id="rId1" Type="http://schemas.openxmlformats.org/officeDocument/2006/relationships/slideLayout" Target="../slideLayouts/slideLayout9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5.xml"/><Relationship Id="rId1" Type="http://schemas.openxmlformats.org/officeDocument/2006/relationships/slideLayout" Target="../slideLayouts/slideLayout35.xml"/><Relationship Id="rId4" Type="http://schemas.openxmlformats.org/officeDocument/2006/relationships/image" Target="../media/image161.png"/></Relationships>
</file>

<file path=ppt/slides/_rels/slide17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2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7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3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7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51.xml"/></Relationships>
</file>

<file path=ppt/slides/_rels/slide1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6.xml"/><Relationship Id="rId1" Type="http://schemas.openxmlformats.org/officeDocument/2006/relationships/slideLayout" Target="../slideLayouts/slideLayout269.xml"/><Relationship Id="rId4" Type="http://schemas.openxmlformats.org/officeDocument/2006/relationships/image" Target="../media/image95.jpeg"/></Relationships>
</file>

<file path=ppt/slides/_rels/slide17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8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8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www.ipcnys.org/images/locust.jpg" TargetMode="External"/><Relationship Id="rId1" Type="http://schemas.openxmlformats.org/officeDocument/2006/relationships/slideLayout" Target="../slideLayouts/slideLayout251.xml"/></Relationships>
</file>

<file path=ppt/slides/_rels/slide184.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251.xml"/></Relationships>
</file>

<file path=ppt/slides/_rels/slide185.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251.xml"/></Relationships>
</file>

<file path=ppt/slides/_rels/slide18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51.xml"/></Relationships>
</file>

<file path=ppt/slides/_rels/slide18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18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hyperlink" Target="http://www.tuat.ac.jp/~ethology/Sasaki/locust2-L.jpeg" TargetMode="External"/><Relationship Id="rId1" Type="http://schemas.openxmlformats.org/officeDocument/2006/relationships/slideLayout" Target="../slideLayouts/slideLayout26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9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7.xml"/><Relationship Id="rId1" Type="http://schemas.openxmlformats.org/officeDocument/2006/relationships/slideLayout" Target="../slideLayouts/slideLayout94.xml"/><Relationship Id="rId4" Type="http://schemas.openxmlformats.org/officeDocument/2006/relationships/image" Target="../media/image1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9.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0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19.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0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northamptonshirewildlife.co.uk/images/locust.jpg" TargetMode="External"/><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3" Type="http://schemas.openxmlformats.org/officeDocument/2006/relationships/hyperlink" Target="http://www.bbsrc.ac.uk/news/media/locust/taste_receptor.jpg" TargetMode="External"/><Relationship Id="rId2" Type="http://schemas.openxmlformats.org/officeDocument/2006/relationships/notesSlide" Target="../notesSlides/notesSlide15.xml"/><Relationship Id="rId1" Type="http://schemas.openxmlformats.org/officeDocument/2006/relationships/slideLayout" Target="../slideLayouts/slideLayout189.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90.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1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8.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47.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5.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offroaders.com/album/centralia/images/history/locust.-south.jpg" TargetMode="External"/><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hyperlink" Target="http://www.offroaders.com/album/centralia/images/history/locust-north.jp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fjexpeditions.com/desert/florafauna/locust.jpg"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5.xml"/><Relationship Id="rId1" Type="http://schemas.openxmlformats.org/officeDocument/2006/relationships/themeOverride" Target="../theme/themeOverride3.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288.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cmis.csiro.au/images/PressReleasePics/SaltLake/locust1.jp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robotcombat.com/images/locust-black.gif"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3.xml"/><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25.xml"/><Relationship Id="rId1" Type="http://schemas.openxmlformats.org/officeDocument/2006/relationships/themeOverride" Target="../theme/themeOverride4.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jpeg"/><Relationship Id="rId1" Type="http://schemas.openxmlformats.org/officeDocument/2006/relationships/slideLayout" Target="../slideLayouts/slideLayout288.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richard-seaman.com/Insects/Malaysia/Locust.jpg"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375.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37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88.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137.xml"/><Relationship Id="rId4" Type="http://schemas.openxmlformats.org/officeDocument/2006/relationships/image" Target="../media/image95.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24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7"/>
          <p:cNvSpPr>
            <a:spLocks noGrp="1" noChangeArrowheads="1"/>
          </p:cNvSpPr>
          <p:nvPr>
            <p:ph type="title" idx="4294967295"/>
          </p:nvPr>
        </p:nvSpPr>
        <p:spPr>
          <a:xfrm>
            <a:off x="-2014541" y="1058856"/>
            <a:ext cx="1676400" cy="457200"/>
          </a:xfrm>
        </p:spPr>
        <p:txBody>
          <a:bodyPr/>
          <a:lstStyle/>
          <a:p>
            <a:pPr algn="r" eaLnBrk="1" hangingPunct="1"/>
            <a:r>
              <a:rPr lang="en-US" sz="2400">
                <a:latin typeface="Arial" charset="0"/>
                <a:ea typeface="ＭＳ Ｐゴシック" charset="0"/>
                <a:cs typeface="ＭＳ Ｐゴシック" charset="0"/>
              </a:rPr>
              <a:t>Joel Title</a:t>
            </a:r>
          </a:p>
        </p:txBody>
      </p:sp>
      <p:sp>
        <p:nvSpPr>
          <p:cNvPr id="149507" name="WordArt 4"/>
          <p:cNvSpPr>
            <a:spLocks noChangeArrowheads="1" noChangeShapeType="1" noTextEdit="1"/>
          </p:cNvSpPr>
          <p:nvPr/>
        </p:nvSpPr>
        <p:spPr bwMode="auto">
          <a:xfrm>
            <a:off x="3131840" y="182556"/>
            <a:ext cx="3888432" cy="216632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miter lim="800000"/>
                  <a:headEnd/>
                  <a:tailEnd/>
                </a:ln>
                <a:solidFill>
                  <a:schemeClr val="bg1"/>
                </a:solidFill>
                <a:effectLst>
                  <a:outerShdw blurRad="63500" dist="38099" dir="2700000" algn="ctr" rotWithShape="0">
                    <a:srgbClr val="990000">
                      <a:alpha val="74997"/>
                    </a:srgbClr>
                  </a:outerShdw>
                </a:effectLst>
                <a:latin typeface="Impact"/>
                <a:ea typeface="Impact"/>
                <a:cs typeface="Impact"/>
              </a:rPr>
              <a:t>Joel</a:t>
            </a:r>
          </a:p>
        </p:txBody>
      </p:sp>
      <p:sp>
        <p:nvSpPr>
          <p:cNvPr id="7" name="Rectangle 6">
            <a:extLst>
              <a:ext uri="{FF2B5EF4-FFF2-40B4-BE49-F238E27FC236}">
                <a16:creationId xmlns:a16="http://schemas.microsoft.com/office/drawing/2014/main" id="{8EC35F2D-FA51-885F-1C17-5F7F5A7473B5}"/>
              </a:ext>
            </a:extLst>
          </p:cNvPr>
          <p:cNvSpPr>
            <a:spLocks noChangeArrowheads="1"/>
          </p:cNvSpPr>
          <p:nvPr/>
        </p:nvSpPr>
        <p:spPr bwMode="auto">
          <a:xfrm>
            <a:off x="0" y="6093296"/>
            <a:ext cx="9144000" cy="76007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92552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9507"/>
                                        </p:tgtEl>
                                        <p:attrNameLst>
                                          <p:attrName>style.visibility</p:attrName>
                                        </p:attrNameLst>
                                      </p:cBhvr>
                                      <p:to>
                                        <p:strVal val="visible"/>
                                      </p:to>
                                    </p:set>
                                    <p:animEffect transition="in" filter="wheel(1)">
                                      <p:cBhvr>
                                        <p:cTn id="7" dur="2000"/>
                                        <p:tgtEl>
                                          <p:spTgt spid="14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066800" y="381000"/>
            <a:ext cx="7772400" cy="685800"/>
          </a:xfrm>
        </p:spPr>
        <p:txBody>
          <a:bodyPr/>
          <a:lstStyle/>
          <a:p>
            <a:pPr eaLnBrk="1" hangingPunct="1"/>
            <a:r>
              <a:rPr lang="en-US" sz="2000">
                <a:latin typeface="Arial" charset="0"/>
                <a:ea typeface="ＭＳ Ｐゴシック" charset="0"/>
              </a:rPr>
              <a:t>Outline 4 (Griffith)</a:t>
            </a:r>
          </a:p>
        </p:txBody>
      </p:sp>
      <p:grpSp>
        <p:nvGrpSpPr>
          <p:cNvPr id="176131" name="Group 103"/>
          <p:cNvGrpSpPr>
            <a:grpSpLocks/>
          </p:cNvGrpSpPr>
          <p:nvPr/>
        </p:nvGrpSpPr>
        <p:grpSpPr bwMode="auto">
          <a:xfrm>
            <a:off x="755650" y="381000"/>
            <a:ext cx="8388350" cy="2590800"/>
            <a:chOff x="-5" y="-4"/>
            <a:chExt cx="3723" cy="2023"/>
          </a:xfrm>
        </p:grpSpPr>
        <p:grpSp>
          <p:nvGrpSpPr>
            <p:cNvPr id="176210" name="Group 101"/>
            <p:cNvGrpSpPr>
              <a:grpSpLocks/>
            </p:cNvGrpSpPr>
            <p:nvPr/>
          </p:nvGrpSpPr>
          <p:grpSpPr bwMode="auto">
            <a:xfrm>
              <a:off x="-5" y="0"/>
              <a:ext cx="3719" cy="2015"/>
              <a:chOff x="-5" y="0"/>
              <a:chExt cx="3719" cy="2015"/>
            </a:xfrm>
          </p:grpSpPr>
          <p:grpSp>
            <p:nvGrpSpPr>
              <p:cNvPr id="176212" name="Group 84"/>
              <p:cNvGrpSpPr>
                <a:grpSpLocks/>
              </p:cNvGrpSpPr>
              <p:nvPr/>
            </p:nvGrpSpPr>
            <p:grpSpPr bwMode="auto">
              <a:xfrm>
                <a:off x="0" y="0"/>
                <a:ext cx="3714" cy="403"/>
                <a:chOff x="0" y="0"/>
                <a:chExt cx="3714" cy="403"/>
              </a:xfrm>
            </p:grpSpPr>
            <p:sp>
              <p:nvSpPr>
                <p:cNvPr id="588874" name="Rectangle 74"/>
                <p:cNvSpPr>
                  <a:spLocks noChangeArrowheads="1"/>
                </p:cNvSpPr>
                <p:nvPr/>
              </p:nvSpPr>
              <p:spPr bwMode="auto">
                <a:xfrm>
                  <a:off x="43" y="0"/>
                  <a:ext cx="3628" cy="403"/>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a:lstStyle/>
                <a:p>
                  <a:pPr algn="ctr" eaLnBrk="1" hangingPunct="1">
                    <a:defRPr/>
                  </a:pPr>
                  <a:r>
                    <a:rPr kumimoji="1" lang="en-US" sz="2800" b="1">
                      <a:solidFill>
                        <a:srgbClr val="FFFFFF"/>
                      </a:solidFill>
                      <a:ea typeface="Times New Roman" charset="0"/>
                    </a:rPr>
                    <a:t>Day of the LORD</a:t>
                  </a:r>
                  <a:endParaRPr kumimoji="1" lang="en-US" sz="2800" b="1">
                    <a:solidFill>
                      <a:srgbClr val="FFFFFF"/>
                    </a:solidFill>
                    <a:ea typeface="Arial" charset="0"/>
                    <a:cs typeface="Arial" charset="0"/>
                  </a:endParaRPr>
                </a:p>
              </p:txBody>
            </p:sp>
            <p:sp>
              <p:nvSpPr>
                <p:cNvPr id="176238" name="Rectangle 83"/>
                <p:cNvSpPr>
                  <a:spLocks noChangeArrowheads="1"/>
                </p:cNvSpPr>
                <p:nvPr/>
              </p:nvSpPr>
              <p:spPr bwMode="auto">
                <a:xfrm>
                  <a:off x="0" y="0"/>
                  <a:ext cx="3714"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3" name="Group 86"/>
              <p:cNvGrpSpPr>
                <a:grpSpLocks/>
              </p:cNvGrpSpPr>
              <p:nvPr/>
            </p:nvGrpSpPr>
            <p:grpSpPr bwMode="auto">
              <a:xfrm>
                <a:off x="0" y="403"/>
                <a:ext cx="1905" cy="403"/>
                <a:chOff x="0" y="403"/>
                <a:chExt cx="1905" cy="403"/>
              </a:xfrm>
            </p:grpSpPr>
            <p:sp>
              <p:nvSpPr>
                <p:cNvPr id="176235" name="Rectangle 75"/>
                <p:cNvSpPr>
                  <a:spLocks noChangeArrowheads="1"/>
                </p:cNvSpPr>
                <p:nvPr/>
              </p:nvSpPr>
              <p:spPr bwMode="auto">
                <a:xfrm>
                  <a:off x="43" y="403"/>
                  <a:ext cx="18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altLang="ja-JP" sz="2400" b="1">
                      <a:solidFill>
                        <a:srgbClr val="FFFFFF"/>
                      </a:solidFill>
                      <a:cs typeface="Times New Roman" charset="0"/>
                    </a:rPr>
                    <a:t>"</a:t>
                  </a:r>
                  <a:r>
                    <a:rPr kumimoji="1" lang="en-US" sz="2400" b="1">
                      <a:solidFill>
                        <a:srgbClr val="FFFFFF"/>
                      </a:solidFill>
                      <a:cs typeface="Times New Roman" charset="0"/>
                    </a:rPr>
                    <a:t>Locust</a:t>
                  </a:r>
                  <a:r>
                    <a:rPr kumimoji="1" lang="en-US" altLang="ja-JP" sz="2400" b="1">
                      <a:solidFill>
                        <a:srgbClr val="FFFFFF"/>
                      </a:solidFill>
                      <a:cs typeface="Times New Roman" charset="0"/>
                    </a:rPr>
                    <a:t>"</a:t>
                  </a:r>
                  <a:r>
                    <a:rPr kumimoji="1" lang="en-US" sz="2400" b="1">
                      <a:solidFill>
                        <a:srgbClr val="FFFFFF"/>
                      </a:solidFill>
                      <a:cs typeface="Times New Roman" charset="0"/>
                    </a:rPr>
                    <a:t> Plagues</a:t>
                  </a:r>
                </a:p>
                <a:p>
                  <a:pPr algn="ctr"/>
                  <a:endParaRPr kumimoji="1" lang="en-US" sz="2400" b="1">
                    <a:solidFill>
                      <a:srgbClr val="FFFFFF"/>
                    </a:solidFill>
                    <a:cs typeface="Arial" charset="0"/>
                  </a:endParaRPr>
                </a:p>
              </p:txBody>
            </p:sp>
            <p:sp>
              <p:nvSpPr>
                <p:cNvPr id="176236" name="Rectangle 85"/>
                <p:cNvSpPr>
                  <a:spLocks noChangeArrowheads="1"/>
                </p:cNvSpPr>
                <p:nvPr/>
              </p:nvSpPr>
              <p:spPr bwMode="auto">
                <a:xfrm>
                  <a:off x="0" y="403"/>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4" name="Group 88"/>
              <p:cNvGrpSpPr>
                <a:grpSpLocks/>
              </p:cNvGrpSpPr>
              <p:nvPr/>
            </p:nvGrpSpPr>
            <p:grpSpPr bwMode="auto">
              <a:xfrm>
                <a:off x="1905" y="403"/>
                <a:ext cx="1809" cy="403"/>
                <a:chOff x="1905" y="403"/>
                <a:chExt cx="1809" cy="403"/>
              </a:xfrm>
            </p:grpSpPr>
            <p:sp>
              <p:nvSpPr>
                <p:cNvPr id="176233" name="Rectangle 76"/>
                <p:cNvSpPr>
                  <a:spLocks noChangeArrowheads="1"/>
                </p:cNvSpPr>
                <p:nvPr/>
              </p:nvSpPr>
              <p:spPr bwMode="auto">
                <a:xfrm>
                  <a:off x="1948" y="403"/>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400" b="1">
                      <a:solidFill>
                        <a:srgbClr val="FFFFFF"/>
                      </a:solidFill>
                      <a:cs typeface="Times New Roman" charset="0"/>
                    </a:rPr>
                    <a:t>Blessing</a:t>
                  </a:r>
                </a:p>
                <a:p>
                  <a:pPr algn="ctr"/>
                  <a:endParaRPr kumimoji="1" lang="en-US" sz="2400" b="1">
                    <a:solidFill>
                      <a:srgbClr val="FFFFFF"/>
                    </a:solidFill>
                    <a:cs typeface="Arial" charset="0"/>
                  </a:endParaRPr>
                </a:p>
              </p:txBody>
            </p:sp>
            <p:sp>
              <p:nvSpPr>
                <p:cNvPr id="176234" name="Rectangle 87"/>
                <p:cNvSpPr>
                  <a:spLocks noChangeArrowheads="1"/>
                </p:cNvSpPr>
                <p:nvPr/>
              </p:nvSpPr>
              <p:spPr bwMode="auto">
                <a:xfrm>
                  <a:off x="1905" y="403"/>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5" name="Group 90"/>
              <p:cNvGrpSpPr>
                <a:grpSpLocks/>
              </p:cNvGrpSpPr>
              <p:nvPr/>
            </p:nvGrpSpPr>
            <p:grpSpPr bwMode="auto">
              <a:xfrm>
                <a:off x="0" y="806"/>
                <a:ext cx="1905" cy="403"/>
                <a:chOff x="0" y="806"/>
                <a:chExt cx="1905" cy="403"/>
              </a:xfrm>
            </p:grpSpPr>
            <p:sp>
              <p:nvSpPr>
                <p:cNvPr id="176231" name="Rectangle 77"/>
                <p:cNvSpPr>
                  <a:spLocks noChangeArrowheads="1"/>
                </p:cNvSpPr>
                <p:nvPr/>
              </p:nvSpPr>
              <p:spPr bwMode="auto">
                <a:xfrm>
                  <a:off x="43" y="806"/>
                  <a:ext cx="18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1:1–2:17</a:t>
                  </a:r>
                </a:p>
                <a:p>
                  <a:pPr algn="ctr"/>
                  <a:endParaRPr kumimoji="1" lang="en-US" sz="2000" b="1">
                    <a:solidFill>
                      <a:srgbClr val="FFFFFF"/>
                    </a:solidFill>
                    <a:cs typeface="Arial" charset="0"/>
                  </a:endParaRPr>
                </a:p>
              </p:txBody>
            </p:sp>
            <p:sp>
              <p:nvSpPr>
                <p:cNvPr id="176232" name="Rectangle 89"/>
                <p:cNvSpPr>
                  <a:spLocks noChangeArrowheads="1"/>
                </p:cNvSpPr>
                <p:nvPr/>
              </p:nvSpPr>
              <p:spPr bwMode="auto">
                <a:xfrm>
                  <a:off x="0" y="806"/>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6" name="Group 92"/>
              <p:cNvGrpSpPr>
                <a:grpSpLocks/>
              </p:cNvGrpSpPr>
              <p:nvPr/>
            </p:nvGrpSpPr>
            <p:grpSpPr bwMode="auto">
              <a:xfrm>
                <a:off x="1905" y="806"/>
                <a:ext cx="1809" cy="403"/>
                <a:chOff x="1905" y="806"/>
                <a:chExt cx="1809" cy="403"/>
              </a:xfrm>
            </p:grpSpPr>
            <p:sp>
              <p:nvSpPr>
                <p:cNvPr id="176229" name="Rectangle 78"/>
                <p:cNvSpPr>
                  <a:spLocks noChangeArrowheads="1"/>
                </p:cNvSpPr>
                <p:nvPr/>
              </p:nvSpPr>
              <p:spPr bwMode="auto">
                <a:xfrm>
                  <a:off x="1948" y="806"/>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2:18–3:21</a:t>
                  </a:r>
                </a:p>
                <a:p>
                  <a:pPr algn="ctr"/>
                  <a:endParaRPr kumimoji="1" lang="en-US" sz="2000" b="1">
                    <a:solidFill>
                      <a:srgbClr val="FFFFFF"/>
                    </a:solidFill>
                    <a:cs typeface="Arial" charset="0"/>
                  </a:endParaRPr>
                </a:p>
              </p:txBody>
            </p:sp>
            <p:sp>
              <p:nvSpPr>
                <p:cNvPr id="176230" name="Rectangle 91"/>
                <p:cNvSpPr>
                  <a:spLocks noChangeArrowheads="1"/>
                </p:cNvSpPr>
                <p:nvPr/>
              </p:nvSpPr>
              <p:spPr bwMode="auto">
                <a:xfrm>
                  <a:off x="1905" y="806"/>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7" name="Group 94"/>
              <p:cNvGrpSpPr>
                <a:grpSpLocks/>
              </p:cNvGrpSpPr>
              <p:nvPr/>
            </p:nvGrpSpPr>
            <p:grpSpPr bwMode="auto">
              <a:xfrm>
                <a:off x="0" y="1209"/>
                <a:ext cx="1905" cy="403"/>
                <a:chOff x="0" y="1209"/>
                <a:chExt cx="1905" cy="403"/>
              </a:xfrm>
            </p:grpSpPr>
            <p:sp>
              <p:nvSpPr>
                <p:cNvPr id="176227" name="Rectangle 79"/>
                <p:cNvSpPr>
                  <a:spLocks noChangeArrowheads="1"/>
                </p:cNvSpPr>
                <p:nvPr/>
              </p:nvSpPr>
              <p:spPr bwMode="auto">
                <a:xfrm>
                  <a:off x="43" y="1209"/>
                  <a:ext cx="18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Zion</a:t>
                  </a:r>
                  <a:r>
                    <a:rPr kumimoji="1" lang="fr-FR" altLang="ja-JP" sz="2000" b="1">
                      <a:solidFill>
                        <a:srgbClr val="FFFFFF"/>
                      </a:solidFill>
                      <a:cs typeface="Times New Roman" charset="0"/>
                    </a:rPr>
                    <a:t>'</a:t>
                  </a:r>
                  <a:r>
                    <a:rPr kumimoji="1" lang="en-US" sz="2000" b="1">
                      <a:solidFill>
                        <a:srgbClr val="FFFFFF"/>
                      </a:solidFill>
                      <a:cs typeface="Times New Roman" charset="0"/>
                    </a:rPr>
                    <a:t>s Discipline</a:t>
                  </a:r>
                </a:p>
                <a:p>
                  <a:pPr algn="ctr"/>
                  <a:endParaRPr kumimoji="1" lang="en-US" sz="2000" b="1">
                    <a:solidFill>
                      <a:srgbClr val="FFFFFF"/>
                    </a:solidFill>
                    <a:cs typeface="Arial" charset="0"/>
                  </a:endParaRPr>
                </a:p>
              </p:txBody>
            </p:sp>
            <p:sp>
              <p:nvSpPr>
                <p:cNvPr id="176228" name="Rectangle 93"/>
                <p:cNvSpPr>
                  <a:spLocks noChangeArrowheads="1"/>
                </p:cNvSpPr>
                <p:nvPr/>
              </p:nvSpPr>
              <p:spPr bwMode="auto">
                <a:xfrm>
                  <a:off x="0" y="1209"/>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8" name="Group 96"/>
              <p:cNvGrpSpPr>
                <a:grpSpLocks/>
              </p:cNvGrpSpPr>
              <p:nvPr/>
            </p:nvGrpSpPr>
            <p:grpSpPr bwMode="auto">
              <a:xfrm>
                <a:off x="1905" y="1209"/>
                <a:ext cx="1809" cy="403"/>
                <a:chOff x="1905" y="1209"/>
                <a:chExt cx="1809" cy="403"/>
              </a:xfrm>
            </p:grpSpPr>
            <p:sp>
              <p:nvSpPr>
                <p:cNvPr id="176225" name="Rectangle 80"/>
                <p:cNvSpPr>
                  <a:spLocks noChangeArrowheads="1"/>
                </p:cNvSpPr>
                <p:nvPr/>
              </p:nvSpPr>
              <p:spPr bwMode="auto">
                <a:xfrm>
                  <a:off x="1948" y="1209"/>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Zion</a:t>
                  </a:r>
                  <a:r>
                    <a:rPr kumimoji="1" lang="fr-FR" altLang="ja-JP" sz="2000" b="1">
                      <a:solidFill>
                        <a:srgbClr val="FFFFFF"/>
                      </a:solidFill>
                      <a:cs typeface="Times New Roman" charset="0"/>
                    </a:rPr>
                    <a:t>'</a:t>
                  </a:r>
                  <a:r>
                    <a:rPr kumimoji="1" lang="en-US" sz="2000" b="1">
                      <a:solidFill>
                        <a:srgbClr val="FFFFFF"/>
                      </a:solidFill>
                      <a:cs typeface="Times New Roman" charset="0"/>
                    </a:rPr>
                    <a:t>s Deliverance</a:t>
                  </a:r>
                </a:p>
                <a:p>
                  <a:pPr algn="ctr"/>
                  <a:endParaRPr kumimoji="1" lang="en-US" sz="2000" b="1">
                    <a:solidFill>
                      <a:srgbClr val="FFFFFF"/>
                    </a:solidFill>
                    <a:cs typeface="Arial" charset="0"/>
                  </a:endParaRPr>
                </a:p>
              </p:txBody>
            </p:sp>
            <p:sp>
              <p:nvSpPr>
                <p:cNvPr id="176226" name="Rectangle 95"/>
                <p:cNvSpPr>
                  <a:spLocks noChangeArrowheads="1"/>
                </p:cNvSpPr>
                <p:nvPr/>
              </p:nvSpPr>
              <p:spPr bwMode="auto">
                <a:xfrm>
                  <a:off x="1905" y="1209"/>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9" name="Group 98"/>
              <p:cNvGrpSpPr>
                <a:grpSpLocks/>
              </p:cNvGrpSpPr>
              <p:nvPr/>
            </p:nvGrpSpPr>
            <p:grpSpPr bwMode="auto">
              <a:xfrm>
                <a:off x="-5" y="1612"/>
                <a:ext cx="1918" cy="403"/>
                <a:chOff x="-5" y="1612"/>
                <a:chExt cx="1918" cy="403"/>
              </a:xfrm>
            </p:grpSpPr>
            <p:sp>
              <p:nvSpPr>
                <p:cNvPr id="176223" name="Rectangle 81"/>
                <p:cNvSpPr>
                  <a:spLocks noChangeArrowheads="1"/>
                </p:cNvSpPr>
                <p:nvPr/>
              </p:nvSpPr>
              <p:spPr bwMode="auto">
                <a:xfrm>
                  <a:off x="-5" y="1612"/>
                  <a:ext cx="191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The L</a:t>
                  </a:r>
                  <a:r>
                    <a:rPr kumimoji="1" lang="en-US" b="1">
                      <a:solidFill>
                        <a:srgbClr val="FFFFFF"/>
                      </a:solidFill>
                      <a:cs typeface="Times New Roman" charset="0"/>
                    </a:rPr>
                    <a:t>ORD</a:t>
                  </a:r>
                  <a:r>
                    <a:rPr kumimoji="1" lang="en-US" sz="2000" b="1">
                      <a:solidFill>
                        <a:srgbClr val="FFFFFF"/>
                      </a:solidFill>
                      <a:cs typeface="Times New Roman" charset="0"/>
                    </a:rPr>
                    <a:t> fights </a:t>
                  </a:r>
                  <a:r>
                    <a:rPr kumimoji="1" lang="en-US" sz="2000" b="1" i="1">
                      <a:solidFill>
                        <a:srgbClr val="FFFFFF"/>
                      </a:solidFill>
                      <a:cs typeface="Times New Roman" charset="0"/>
                    </a:rPr>
                    <a:t>against</a:t>
                  </a:r>
                  <a:r>
                    <a:rPr kumimoji="1" lang="en-US" sz="2000" b="1">
                      <a:solidFill>
                        <a:srgbClr val="FFFFFF"/>
                      </a:solidFill>
                      <a:cs typeface="Times New Roman" charset="0"/>
                    </a:rPr>
                    <a:t> Israel</a:t>
                  </a:r>
                </a:p>
                <a:p>
                  <a:pPr algn="ctr"/>
                  <a:endParaRPr kumimoji="1" lang="en-US" sz="2000" b="1">
                    <a:solidFill>
                      <a:srgbClr val="FFFFFF"/>
                    </a:solidFill>
                    <a:cs typeface="Arial" charset="0"/>
                  </a:endParaRPr>
                </a:p>
              </p:txBody>
            </p:sp>
            <p:sp>
              <p:nvSpPr>
                <p:cNvPr id="176224" name="Rectangle 97"/>
                <p:cNvSpPr>
                  <a:spLocks noChangeArrowheads="1"/>
                </p:cNvSpPr>
                <p:nvPr/>
              </p:nvSpPr>
              <p:spPr bwMode="auto">
                <a:xfrm>
                  <a:off x="0" y="1612"/>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20" name="Group 100"/>
              <p:cNvGrpSpPr>
                <a:grpSpLocks/>
              </p:cNvGrpSpPr>
              <p:nvPr/>
            </p:nvGrpSpPr>
            <p:grpSpPr bwMode="auto">
              <a:xfrm>
                <a:off x="1905" y="1612"/>
                <a:ext cx="1809" cy="403"/>
                <a:chOff x="1905" y="1612"/>
                <a:chExt cx="1809" cy="403"/>
              </a:xfrm>
            </p:grpSpPr>
            <p:sp>
              <p:nvSpPr>
                <p:cNvPr id="176221" name="Rectangle 82"/>
                <p:cNvSpPr>
                  <a:spLocks noChangeArrowheads="1"/>
                </p:cNvSpPr>
                <p:nvPr/>
              </p:nvSpPr>
              <p:spPr bwMode="auto">
                <a:xfrm>
                  <a:off x="1948" y="1612"/>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The L</a:t>
                  </a:r>
                  <a:r>
                    <a:rPr kumimoji="1" lang="en-US" b="1">
                      <a:solidFill>
                        <a:srgbClr val="FFFFFF"/>
                      </a:solidFill>
                      <a:cs typeface="Times New Roman" charset="0"/>
                    </a:rPr>
                    <a:t>ORD</a:t>
                  </a:r>
                  <a:r>
                    <a:rPr kumimoji="1" lang="en-US" sz="2000" b="1">
                      <a:solidFill>
                        <a:srgbClr val="FFFFFF"/>
                      </a:solidFill>
                      <a:cs typeface="Times New Roman" charset="0"/>
                    </a:rPr>
                    <a:t> fights </a:t>
                  </a:r>
                  <a:r>
                    <a:rPr kumimoji="1" lang="en-US" sz="2000" b="1" i="1">
                      <a:solidFill>
                        <a:srgbClr val="FFFFFF"/>
                      </a:solidFill>
                      <a:cs typeface="Times New Roman" charset="0"/>
                    </a:rPr>
                    <a:t>for</a:t>
                  </a:r>
                  <a:r>
                    <a:rPr kumimoji="1" lang="en-US" sz="2000" b="1">
                      <a:solidFill>
                        <a:srgbClr val="FFFFFF"/>
                      </a:solidFill>
                      <a:cs typeface="Times New Roman" charset="0"/>
                    </a:rPr>
                    <a:t> Israel</a:t>
                  </a:r>
                </a:p>
                <a:p>
                  <a:pPr algn="ctr"/>
                  <a:endParaRPr kumimoji="1" lang="en-US" sz="2000" b="1">
                    <a:solidFill>
                      <a:srgbClr val="FFFFFF"/>
                    </a:solidFill>
                    <a:cs typeface="Arial" charset="0"/>
                  </a:endParaRPr>
                </a:p>
              </p:txBody>
            </p:sp>
            <p:sp>
              <p:nvSpPr>
                <p:cNvPr id="176222" name="Rectangle 99"/>
                <p:cNvSpPr>
                  <a:spLocks noChangeArrowheads="1"/>
                </p:cNvSpPr>
                <p:nvPr/>
              </p:nvSpPr>
              <p:spPr bwMode="auto">
                <a:xfrm>
                  <a:off x="1905" y="1612"/>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sp>
          <p:nvSpPr>
            <p:cNvPr id="176211" name="Rectangle 102"/>
            <p:cNvSpPr>
              <a:spLocks noChangeArrowheads="1"/>
            </p:cNvSpPr>
            <p:nvPr/>
          </p:nvSpPr>
          <p:spPr bwMode="auto">
            <a:xfrm>
              <a:off x="-4" y="-4"/>
              <a:ext cx="3722" cy="2023"/>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3" name="Group 121"/>
          <p:cNvGrpSpPr>
            <a:grpSpLocks/>
          </p:cNvGrpSpPr>
          <p:nvPr/>
        </p:nvGrpSpPr>
        <p:grpSpPr bwMode="auto">
          <a:xfrm>
            <a:off x="755650" y="2971800"/>
            <a:ext cx="8388350" cy="1760538"/>
            <a:chOff x="-5" y="-4"/>
            <a:chExt cx="3981" cy="875"/>
          </a:xfrm>
        </p:grpSpPr>
        <p:grpSp>
          <p:nvGrpSpPr>
            <p:cNvPr id="176193" name="Group 119"/>
            <p:cNvGrpSpPr>
              <a:grpSpLocks/>
            </p:cNvGrpSpPr>
            <p:nvPr/>
          </p:nvGrpSpPr>
          <p:grpSpPr bwMode="auto">
            <a:xfrm>
              <a:off x="-5" y="0"/>
              <a:ext cx="3977" cy="871"/>
              <a:chOff x="-5" y="0"/>
              <a:chExt cx="3977" cy="871"/>
            </a:xfrm>
          </p:grpSpPr>
          <p:grpSp>
            <p:nvGrpSpPr>
              <p:cNvPr id="176195" name="Group 110"/>
              <p:cNvGrpSpPr>
                <a:grpSpLocks/>
              </p:cNvGrpSpPr>
              <p:nvPr/>
            </p:nvGrpSpPr>
            <p:grpSpPr bwMode="auto">
              <a:xfrm>
                <a:off x="-5" y="0"/>
                <a:ext cx="410" cy="863"/>
                <a:chOff x="-5" y="0"/>
                <a:chExt cx="410" cy="863"/>
              </a:xfrm>
            </p:grpSpPr>
            <p:sp>
              <p:nvSpPr>
                <p:cNvPr id="176208" name="Rectangle 104"/>
                <p:cNvSpPr>
                  <a:spLocks noChangeArrowheads="1"/>
                </p:cNvSpPr>
                <p:nvPr/>
              </p:nvSpPr>
              <p:spPr bwMode="auto">
                <a:xfrm>
                  <a:off x="-5" y="0"/>
                  <a:ext cx="39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Intro</a:t>
                  </a:r>
                </a:p>
                <a:p>
                  <a:pPr algn="ctr"/>
                  <a:r>
                    <a:rPr kumimoji="1" lang="en-US" sz="2000" b="1">
                      <a:solidFill>
                        <a:srgbClr val="FFFFFF"/>
                      </a:solidFill>
                      <a:cs typeface="Times New Roman" charset="0"/>
                    </a:rPr>
                    <a:t>1:1-3</a:t>
                  </a:r>
                </a:p>
                <a:p>
                  <a:pPr algn="ctr"/>
                  <a:r>
                    <a:rPr kumimoji="1" lang="en-US" sz="2000" b="1">
                      <a:solidFill>
                        <a:srgbClr val="FFFFFF"/>
                      </a:solidFill>
                      <a:cs typeface="Times New Roman" charset="0"/>
                    </a:rPr>
                    <a:t> </a:t>
                  </a:r>
                </a:p>
                <a:p>
                  <a:pPr algn="ctr"/>
                  <a:r>
                    <a:rPr kumimoji="1" lang="en-US" sz="2000" b="1">
                      <a:solidFill>
                        <a:srgbClr val="FFFFFF"/>
                      </a:solidFill>
                      <a:cs typeface="Times New Roman" charset="0"/>
                    </a:rPr>
                    <a:t> </a:t>
                  </a:r>
                </a:p>
                <a:p>
                  <a:pPr algn="ctr"/>
                  <a:endParaRPr kumimoji="1" lang="en-US" sz="2000" b="1">
                    <a:solidFill>
                      <a:srgbClr val="FFFFFF"/>
                    </a:solidFill>
                    <a:cs typeface="Arial" charset="0"/>
                  </a:endParaRPr>
                </a:p>
              </p:txBody>
            </p:sp>
            <p:sp>
              <p:nvSpPr>
                <p:cNvPr id="176209" name="Rectangle 109"/>
                <p:cNvSpPr>
                  <a:spLocks noChangeArrowheads="1"/>
                </p:cNvSpPr>
                <p:nvPr/>
              </p:nvSpPr>
              <p:spPr bwMode="auto">
                <a:xfrm>
                  <a:off x="0" y="0"/>
                  <a:ext cx="405"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96" name="Group 112"/>
              <p:cNvGrpSpPr>
                <a:grpSpLocks/>
              </p:cNvGrpSpPr>
              <p:nvPr/>
            </p:nvGrpSpPr>
            <p:grpSpPr bwMode="auto">
              <a:xfrm>
                <a:off x="405" y="0"/>
                <a:ext cx="615" cy="871"/>
                <a:chOff x="405" y="0"/>
                <a:chExt cx="615" cy="871"/>
              </a:xfrm>
            </p:grpSpPr>
            <p:sp>
              <p:nvSpPr>
                <p:cNvPr id="176206" name="Rectangle 105"/>
                <p:cNvSpPr>
                  <a:spLocks noChangeArrowheads="1"/>
                </p:cNvSpPr>
                <p:nvPr/>
              </p:nvSpPr>
              <p:spPr bwMode="auto">
                <a:xfrm>
                  <a:off x="405" y="8"/>
                  <a:ext cx="60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Repent from literal locusts</a:t>
                  </a:r>
                </a:p>
                <a:p>
                  <a:pPr algn="ctr"/>
                  <a:r>
                    <a:rPr kumimoji="1" lang="en-US" sz="2000" b="1">
                      <a:solidFill>
                        <a:srgbClr val="FFFFFF"/>
                      </a:solidFill>
                      <a:cs typeface="Times New Roman" charset="0"/>
                    </a:rPr>
                    <a:t>1:4-20</a:t>
                  </a:r>
                </a:p>
                <a:p>
                  <a:pPr algn="ctr"/>
                  <a:r>
                    <a:rPr kumimoji="1" lang="en-US" sz="2000" b="1">
                      <a:solidFill>
                        <a:srgbClr val="FFFFFF"/>
                      </a:solidFill>
                      <a:cs typeface="Times New Roman" charset="0"/>
                    </a:rPr>
                    <a:t> </a:t>
                  </a:r>
                </a:p>
                <a:p>
                  <a:pPr algn="ctr"/>
                  <a:endParaRPr kumimoji="1" lang="en-US" sz="2000" b="1">
                    <a:solidFill>
                      <a:srgbClr val="FFFFFF"/>
                    </a:solidFill>
                    <a:cs typeface="Arial" charset="0"/>
                  </a:endParaRPr>
                </a:p>
              </p:txBody>
            </p:sp>
            <p:sp>
              <p:nvSpPr>
                <p:cNvPr id="176207" name="Rectangle 111"/>
                <p:cNvSpPr>
                  <a:spLocks noChangeArrowheads="1"/>
                </p:cNvSpPr>
                <p:nvPr/>
              </p:nvSpPr>
              <p:spPr bwMode="auto">
                <a:xfrm>
                  <a:off x="405" y="0"/>
                  <a:ext cx="615"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97" name="Group 114"/>
              <p:cNvGrpSpPr>
                <a:grpSpLocks/>
              </p:cNvGrpSpPr>
              <p:nvPr/>
            </p:nvGrpSpPr>
            <p:grpSpPr bwMode="auto">
              <a:xfrm>
                <a:off x="1020" y="0"/>
                <a:ext cx="1056" cy="863"/>
                <a:chOff x="1020" y="0"/>
                <a:chExt cx="1056" cy="863"/>
              </a:xfrm>
            </p:grpSpPr>
            <p:sp>
              <p:nvSpPr>
                <p:cNvPr id="176204" name="Rectangle 106"/>
                <p:cNvSpPr>
                  <a:spLocks noChangeArrowheads="1"/>
                </p:cNvSpPr>
                <p:nvPr/>
              </p:nvSpPr>
              <p:spPr bwMode="auto">
                <a:xfrm>
                  <a:off x="1020" y="0"/>
                  <a:ext cx="1013"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Repent from Babylonian/ Armageddon </a:t>
                  </a:r>
                  <a:r>
                    <a:rPr kumimoji="1" lang="en-US" altLang="ja-JP" sz="2000" b="1">
                      <a:solidFill>
                        <a:srgbClr val="FFFFFF"/>
                      </a:solidFill>
                      <a:cs typeface="Times New Roman" charset="0"/>
                    </a:rPr>
                    <a:t>"</a:t>
                  </a:r>
                  <a:r>
                    <a:rPr kumimoji="1" lang="en-US" sz="2000" b="1">
                      <a:solidFill>
                        <a:srgbClr val="FFFFFF"/>
                      </a:solidFill>
                      <a:cs typeface="Times New Roman" charset="0"/>
                    </a:rPr>
                    <a:t>locusts</a:t>
                  </a:r>
                  <a:r>
                    <a:rPr kumimoji="1" lang="en-US" altLang="ja-JP" sz="2000" b="1">
                      <a:solidFill>
                        <a:srgbClr val="FFFFFF"/>
                      </a:solidFill>
                      <a:cs typeface="Times New Roman" charset="0"/>
                    </a:rPr>
                    <a:t>"</a:t>
                  </a:r>
                  <a:endParaRPr kumimoji="1" lang="en-US" sz="2000" b="1">
                    <a:solidFill>
                      <a:srgbClr val="FFFFFF"/>
                    </a:solidFill>
                    <a:cs typeface="Times New Roman" charset="0"/>
                  </a:endParaRPr>
                </a:p>
                <a:p>
                  <a:pPr algn="ctr"/>
                  <a:r>
                    <a:rPr kumimoji="1" lang="en-US" sz="2000" b="1">
                      <a:solidFill>
                        <a:srgbClr val="FFFFFF"/>
                      </a:solidFill>
                      <a:cs typeface="Times New Roman" charset="0"/>
                    </a:rPr>
                    <a:t>2:1-17</a:t>
                  </a:r>
                  <a:endParaRPr kumimoji="1" lang="en-US" sz="2000" b="1">
                    <a:solidFill>
                      <a:srgbClr val="FFFFFF"/>
                    </a:solidFill>
                    <a:cs typeface="Arial" charset="0"/>
                  </a:endParaRPr>
                </a:p>
              </p:txBody>
            </p:sp>
            <p:sp>
              <p:nvSpPr>
                <p:cNvPr id="176205" name="Rectangle 113"/>
                <p:cNvSpPr>
                  <a:spLocks noChangeArrowheads="1"/>
                </p:cNvSpPr>
                <p:nvPr/>
              </p:nvSpPr>
              <p:spPr bwMode="auto">
                <a:xfrm>
                  <a:off x="1020" y="0"/>
                  <a:ext cx="105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98" name="Group 116"/>
              <p:cNvGrpSpPr>
                <a:grpSpLocks/>
              </p:cNvGrpSpPr>
              <p:nvPr/>
            </p:nvGrpSpPr>
            <p:grpSpPr bwMode="auto">
              <a:xfrm>
                <a:off x="2076" y="0"/>
                <a:ext cx="948" cy="863"/>
                <a:chOff x="2076" y="0"/>
                <a:chExt cx="948" cy="863"/>
              </a:xfrm>
            </p:grpSpPr>
            <p:sp>
              <p:nvSpPr>
                <p:cNvPr id="176202" name="Rectangle 107"/>
                <p:cNvSpPr>
                  <a:spLocks noChangeArrowheads="1"/>
                </p:cNvSpPr>
                <p:nvPr/>
              </p:nvSpPr>
              <p:spPr bwMode="auto">
                <a:xfrm>
                  <a:off x="2119" y="0"/>
                  <a:ext cx="86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Forgiveness after repentance</a:t>
                  </a:r>
                </a:p>
                <a:p>
                  <a:pPr algn="ctr"/>
                  <a:r>
                    <a:rPr kumimoji="1" lang="en-US" sz="2000" b="1">
                      <a:solidFill>
                        <a:srgbClr val="FFFFFF"/>
                      </a:solidFill>
                      <a:cs typeface="Times New Roman" charset="0"/>
                    </a:rPr>
                    <a:t>2:18-27</a:t>
                  </a:r>
                </a:p>
                <a:p>
                  <a:pPr algn="ctr"/>
                  <a:endParaRPr kumimoji="1" lang="en-US" sz="2000" b="1">
                    <a:solidFill>
                      <a:srgbClr val="FFFFFF"/>
                    </a:solidFill>
                    <a:cs typeface="Arial" charset="0"/>
                  </a:endParaRPr>
                </a:p>
              </p:txBody>
            </p:sp>
            <p:sp>
              <p:nvSpPr>
                <p:cNvPr id="176203" name="Rectangle 115"/>
                <p:cNvSpPr>
                  <a:spLocks noChangeArrowheads="1"/>
                </p:cNvSpPr>
                <p:nvPr/>
              </p:nvSpPr>
              <p:spPr bwMode="auto">
                <a:xfrm>
                  <a:off x="2076" y="0"/>
                  <a:ext cx="94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99" name="Group 118"/>
              <p:cNvGrpSpPr>
                <a:grpSpLocks/>
              </p:cNvGrpSpPr>
              <p:nvPr/>
            </p:nvGrpSpPr>
            <p:grpSpPr bwMode="auto">
              <a:xfrm>
                <a:off x="3024" y="0"/>
                <a:ext cx="948" cy="863"/>
                <a:chOff x="3024" y="0"/>
                <a:chExt cx="948" cy="863"/>
              </a:xfrm>
            </p:grpSpPr>
            <p:sp>
              <p:nvSpPr>
                <p:cNvPr id="176200" name="Rectangle 108"/>
                <p:cNvSpPr>
                  <a:spLocks noChangeArrowheads="1"/>
                </p:cNvSpPr>
                <p:nvPr/>
              </p:nvSpPr>
              <p:spPr bwMode="auto">
                <a:xfrm>
                  <a:off x="3067" y="0"/>
                  <a:ext cx="86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Spiritual awakening </a:t>
                  </a:r>
                </a:p>
                <a:p>
                  <a:pPr algn="ctr"/>
                  <a:r>
                    <a:rPr kumimoji="1" lang="en-US" sz="2000" b="1">
                      <a:solidFill>
                        <a:srgbClr val="FFFFFF"/>
                      </a:solidFill>
                      <a:cs typeface="Times New Roman" charset="0"/>
                    </a:rPr>
                    <a:t>2:28–3:21</a:t>
                  </a:r>
                </a:p>
                <a:p>
                  <a:pPr algn="ctr"/>
                  <a:endParaRPr kumimoji="1" lang="en-US" sz="2000" b="1">
                    <a:solidFill>
                      <a:srgbClr val="FFFFFF"/>
                    </a:solidFill>
                    <a:cs typeface="Arial" charset="0"/>
                  </a:endParaRPr>
                </a:p>
              </p:txBody>
            </p:sp>
            <p:sp>
              <p:nvSpPr>
                <p:cNvPr id="176201" name="Rectangle 117"/>
                <p:cNvSpPr>
                  <a:spLocks noChangeArrowheads="1"/>
                </p:cNvSpPr>
                <p:nvPr/>
              </p:nvSpPr>
              <p:spPr bwMode="auto">
                <a:xfrm>
                  <a:off x="3024" y="0"/>
                  <a:ext cx="94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sp>
          <p:nvSpPr>
            <p:cNvPr id="176194" name="Rectangle 120"/>
            <p:cNvSpPr>
              <a:spLocks noChangeArrowheads="1"/>
            </p:cNvSpPr>
            <p:nvPr/>
          </p:nvSpPr>
          <p:spPr bwMode="auto">
            <a:xfrm>
              <a:off x="-4" y="-4"/>
              <a:ext cx="3980" cy="871"/>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20" name="Group 149"/>
          <p:cNvGrpSpPr>
            <a:grpSpLocks/>
          </p:cNvGrpSpPr>
          <p:nvPr/>
        </p:nvGrpSpPr>
        <p:grpSpPr bwMode="auto">
          <a:xfrm>
            <a:off x="762000" y="4724400"/>
            <a:ext cx="8382000" cy="1801813"/>
            <a:chOff x="-4" y="-4"/>
            <a:chExt cx="4154" cy="2073"/>
          </a:xfrm>
        </p:grpSpPr>
        <p:grpSp>
          <p:nvGrpSpPr>
            <p:cNvPr id="176168" name="Group 147"/>
            <p:cNvGrpSpPr>
              <a:grpSpLocks/>
            </p:cNvGrpSpPr>
            <p:nvPr/>
          </p:nvGrpSpPr>
          <p:grpSpPr bwMode="auto">
            <a:xfrm>
              <a:off x="0" y="0"/>
              <a:ext cx="4146" cy="2069"/>
              <a:chOff x="0" y="0"/>
              <a:chExt cx="4146" cy="2069"/>
            </a:xfrm>
          </p:grpSpPr>
          <p:grpSp>
            <p:nvGrpSpPr>
              <p:cNvPr id="176170" name="Group 134"/>
              <p:cNvGrpSpPr>
                <a:grpSpLocks/>
              </p:cNvGrpSpPr>
              <p:nvPr/>
            </p:nvGrpSpPr>
            <p:grpSpPr bwMode="auto">
              <a:xfrm>
                <a:off x="0" y="0"/>
                <a:ext cx="1818" cy="800"/>
                <a:chOff x="0" y="0"/>
                <a:chExt cx="1818" cy="800"/>
              </a:xfrm>
            </p:grpSpPr>
            <p:sp>
              <p:nvSpPr>
                <p:cNvPr id="176191" name="Rectangle 124"/>
                <p:cNvSpPr>
                  <a:spLocks noChangeArrowheads="1"/>
                </p:cNvSpPr>
                <p:nvPr/>
              </p:nvSpPr>
              <p:spPr bwMode="auto">
                <a:xfrm>
                  <a:off x="43" y="0"/>
                  <a:ext cx="1732"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Lamentation</a:t>
                  </a:r>
                </a:p>
                <a:p>
                  <a:pPr algn="ctr"/>
                  <a:r>
                    <a:rPr kumimoji="1" lang="en-US" sz="2000" b="1">
                      <a:solidFill>
                        <a:srgbClr val="FFFFFF"/>
                      </a:solidFill>
                      <a:cs typeface="Times New Roman" charset="0"/>
                    </a:rPr>
                    <a:t>1:1–2:17</a:t>
                  </a:r>
                  <a:endParaRPr kumimoji="1" lang="en-US" sz="2000" b="1">
                    <a:solidFill>
                      <a:srgbClr val="FFFFFF"/>
                    </a:solidFill>
                    <a:cs typeface="Arial" charset="0"/>
                  </a:endParaRPr>
                </a:p>
              </p:txBody>
            </p:sp>
            <p:sp>
              <p:nvSpPr>
                <p:cNvPr id="176192" name="Rectangle 133"/>
                <p:cNvSpPr>
                  <a:spLocks noChangeArrowheads="1"/>
                </p:cNvSpPr>
                <p:nvPr/>
              </p:nvSpPr>
              <p:spPr bwMode="auto">
                <a:xfrm>
                  <a:off x="0" y="0"/>
                  <a:ext cx="1818"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1" name="Group 136"/>
              <p:cNvGrpSpPr>
                <a:grpSpLocks/>
              </p:cNvGrpSpPr>
              <p:nvPr/>
            </p:nvGrpSpPr>
            <p:grpSpPr bwMode="auto">
              <a:xfrm>
                <a:off x="1818" y="0"/>
                <a:ext cx="1501" cy="800"/>
                <a:chOff x="1818" y="0"/>
                <a:chExt cx="1501" cy="800"/>
              </a:xfrm>
            </p:grpSpPr>
            <p:sp>
              <p:nvSpPr>
                <p:cNvPr id="176189" name="Rectangle 125"/>
                <p:cNvSpPr>
                  <a:spLocks noChangeArrowheads="1"/>
                </p:cNvSpPr>
                <p:nvPr/>
              </p:nvSpPr>
              <p:spPr bwMode="auto">
                <a:xfrm>
                  <a:off x="2113" y="0"/>
                  <a:ext cx="1206"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Salvation</a:t>
                  </a:r>
                </a:p>
                <a:p>
                  <a:pPr algn="ctr"/>
                  <a:r>
                    <a:rPr kumimoji="1" lang="en-US" sz="2000" b="1">
                      <a:solidFill>
                        <a:srgbClr val="FFFFFF"/>
                      </a:solidFill>
                      <a:cs typeface="Times New Roman" charset="0"/>
                    </a:rPr>
                    <a:t>2:18-32</a:t>
                  </a:r>
                  <a:endParaRPr kumimoji="1" lang="en-US" sz="2000" b="1">
                    <a:solidFill>
                      <a:srgbClr val="FFFFFF"/>
                    </a:solidFill>
                    <a:cs typeface="Arial" charset="0"/>
                  </a:endParaRPr>
                </a:p>
              </p:txBody>
            </p:sp>
            <p:sp>
              <p:nvSpPr>
                <p:cNvPr id="176190" name="Rectangle 135"/>
                <p:cNvSpPr>
                  <a:spLocks noChangeArrowheads="1"/>
                </p:cNvSpPr>
                <p:nvPr/>
              </p:nvSpPr>
              <p:spPr bwMode="auto">
                <a:xfrm>
                  <a:off x="1818" y="0"/>
                  <a:ext cx="1292"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2" name="Group 138"/>
              <p:cNvGrpSpPr>
                <a:grpSpLocks/>
              </p:cNvGrpSpPr>
              <p:nvPr/>
            </p:nvGrpSpPr>
            <p:grpSpPr bwMode="auto">
              <a:xfrm>
                <a:off x="3110" y="0"/>
                <a:ext cx="1002" cy="1190"/>
                <a:chOff x="3110" y="0"/>
                <a:chExt cx="1002" cy="1190"/>
              </a:xfrm>
            </p:grpSpPr>
            <p:grpSp>
              <p:nvGrpSpPr>
                <p:cNvPr id="176185" name="Group 128"/>
                <p:cNvGrpSpPr>
                  <a:grpSpLocks/>
                </p:cNvGrpSpPr>
                <p:nvPr/>
              </p:nvGrpSpPr>
              <p:grpSpPr bwMode="auto">
                <a:xfrm>
                  <a:off x="3153" y="0"/>
                  <a:ext cx="959" cy="1190"/>
                  <a:chOff x="0" y="236"/>
                  <a:chExt cx="959" cy="1190"/>
                </a:xfrm>
              </p:grpSpPr>
              <p:sp>
                <p:nvSpPr>
                  <p:cNvPr id="176187" name="Rectangle 126"/>
                  <p:cNvSpPr>
                    <a:spLocks noChangeArrowheads="1"/>
                  </p:cNvSpPr>
                  <p:nvPr/>
                </p:nvSpPr>
                <p:spPr bwMode="auto">
                  <a:xfrm>
                    <a:off x="0" y="1036"/>
                    <a:ext cx="75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1600">
                      <a:solidFill>
                        <a:srgbClr val="000000"/>
                      </a:solidFill>
                      <a:cs typeface="Arial" charset="0"/>
                    </a:endParaRPr>
                  </a:p>
                </p:txBody>
              </p:sp>
              <p:sp>
                <p:nvSpPr>
                  <p:cNvPr id="176188" name="Rectangle 127"/>
                  <p:cNvSpPr>
                    <a:spLocks noChangeArrowheads="1"/>
                  </p:cNvSpPr>
                  <p:nvPr/>
                </p:nvSpPr>
                <p:spPr bwMode="auto">
                  <a:xfrm>
                    <a:off x="201" y="236"/>
                    <a:ext cx="758" cy="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1" lang="en-US" sz="2000" b="1">
                        <a:solidFill>
                          <a:srgbClr val="FFFFFF"/>
                        </a:solidFill>
                        <a:cs typeface="Arial" charset="0"/>
                      </a:rPr>
                      <a:t>Judgment</a:t>
                    </a:r>
                  </a:p>
                  <a:p>
                    <a:pPr algn="ctr"/>
                    <a:r>
                      <a:rPr kumimoji="1" lang="en-US" sz="2000" b="1">
                        <a:solidFill>
                          <a:srgbClr val="FFFFFF"/>
                        </a:solidFill>
                        <a:cs typeface="Times New Roman" charset="0"/>
                      </a:rPr>
                      <a:t>3:1-21</a:t>
                    </a:r>
                    <a:endParaRPr kumimoji="1" lang="en-US" sz="2000" b="1">
                      <a:solidFill>
                        <a:srgbClr val="FFFFFF"/>
                      </a:solidFill>
                      <a:cs typeface="Arial" charset="0"/>
                    </a:endParaRPr>
                  </a:p>
                </p:txBody>
              </p:sp>
            </p:grpSp>
            <p:sp>
              <p:nvSpPr>
                <p:cNvPr id="176186" name="Rectangle 137"/>
                <p:cNvSpPr>
                  <a:spLocks noChangeArrowheads="1"/>
                </p:cNvSpPr>
                <p:nvPr/>
              </p:nvSpPr>
              <p:spPr bwMode="auto">
                <a:xfrm>
                  <a:off x="3110" y="0"/>
                  <a:ext cx="844"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3" name="Group 140"/>
              <p:cNvGrpSpPr>
                <a:grpSpLocks/>
              </p:cNvGrpSpPr>
              <p:nvPr/>
            </p:nvGrpSpPr>
            <p:grpSpPr bwMode="auto">
              <a:xfrm>
                <a:off x="0" y="800"/>
                <a:ext cx="1817" cy="403"/>
                <a:chOff x="0" y="800"/>
                <a:chExt cx="1817" cy="403"/>
              </a:xfrm>
            </p:grpSpPr>
            <p:sp>
              <p:nvSpPr>
                <p:cNvPr id="176183" name="Rectangle 129"/>
                <p:cNvSpPr>
                  <a:spLocks noChangeArrowheads="1"/>
                </p:cNvSpPr>
                <p:nvPr/>
              </p:nvSpPr>
              <p:spPr bwMode="auto">
                <a:xfrm>
                  <a:off x="43" y="800"/>
                  <a:ext cx="10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dirty="0">
                      <a:solidFill>
                        <a:srgbClr val="FFFFFF"/>
                      </a:solidFill>
                      <a:cs typeface="Times New Roman" charset="0"/>
                    </a:rPr>
                    <a:t> Past</a:t>
                  </a:r>
                </a:p>
                <a:p>
                  <a:pPr algn="ctr"/>
                  <a:endParaRPr kumimoji="1" lang="en-US" sz="2000" b="1" dirty="0">
                    <a:solidFill>
                      <a:srgbClr val="FFFFFF"/>
                    </a:solidFill>
                    <a:cs typeface="Arial" charset="0"/>
                  </a:endParaRPr>
                </a:p>
              </p:txBody>
            </p:sp>
            <p:sp>
              <p:nvSpPr>
                <p:cNvPr id="176184" name="Rectangle 139"/>
                <p:cNvSpPr>
                  <a:spLocks noChangeArrowheads="1"/>
                </p:cNvSpPr>
                <p:nvPr/>
              </p:nvSpPr>
              <p:spPr bwMode="auto">
                <a:xfrm>
                  <a:off x="0" y="800"/>
                  <a:ext cx="18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4" name="Group 142"/>
              <p:cNvGrpSpPr>
                <a:grpSpLocks/>
              </p:cNvGrpSpPr>
              <p:nvPr/>
            </p:nvGrpSpPr>
            <p:grpSpPr bwMode="auto">
              <a:xfrm>
                <a:off x="1817" y="800"/>
                <a:ext cx="2329" cy="403"/>
                <a:chOff x="1817" y="800"/>
                <a:chExt cx="2329" cy="403"/>
              </a:xfrm>
            </p:grpSpPr>
            <p:sp>
              <p:nvSpPr>
                <p:cNvPr id="176181" name="Rectangle 130"/>
                <p:cNvSpPr>
                  <a:spLocks noChangeArrowheads="1"/>
                </p:cNvSpPr>
                <p:nvPr/>
              </p:nvSpPr>
              <p:spPr bwMode="auto">
                <a:xfrm>
                  <a:off x="1860" y="800"/>
                  <a:ext cx="22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Future</a:t>
                  </a:r>
                </a:p>
                <a:p>
                  <a:pPr algn="ctr"/>
                  <a:endParaRPr kumimoji="1" lang="en-US" sz="2000" b="1">
                    <a:solidFill>
                      <a:srgbClr val="FFFFFF"/>
                    </a:solidFill>
                    <a:cs typeface="Arial" charset="0"/>
                  </a:endParaRPr>
                </a:p>
              </p:txBody>
            </p:sp>
            <p:sp>
              <p:nvSpPr>
                <p:cNvPr id="176182" name="Rectangle 141"/>
                <p:cNvSpPr>
                  <a:spLocks noChangeArrowheads="1"/>
                </p:cNvSpPr>
                <p:nvPr/>
              </p:nvSpPr>
              <p:spPr bwMode="auto">
                <a:xfrm>
                  <a:off x="1817" y="800"/>
                  <a:ext cx="232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5" name="Group 144"/>
              <p:cNvGrpSpPr>
                <a:grpSpLocks/>
              </p:cNvGrpSpPr>
              <p:nvPr/>
            </p:nvGrpSpPr>
            <p:grpSpPr bwMode="auto">
              <a:xfrm>
                <a:off x="0" y="1203"/>
                <a:ext cx="4146" cy="500"/>
                <a:chOff x="0" y="1203"/>
                <a:chExt cx="4146" cy="500"/>
              </a:xfrm>
            </p:grpSpPr>
            <p:sp>
              <p:nvSpPr>
                <p:cNvPr id="176179" name="Rectangle 131"/>
                <p:cNvSpPr>
                  <a:spLocks noChangeArrowheads="1"/>
                </p:cNvSpPr>
                <p:nvPr/>
              </p:nvSpPr>
              <p:spPr bwMode="auto">
                <a:xfrm>
                  <a:off x="43" y="1300"/>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Judah</a:t>
                  </a:r>
                </a:p>
                <a:p>
                  <a:pPr algn="ctr"/>
                  <a:endParaRPr kumimoji="1" lang="en-US" sz="2000" b="1">
                    <a:solidFill>
                      <a:srgbClr val="FFFFFF"/>
                    </a:solidFill>
                    <a:cs typeface="Arial" charset="0"/>
                  </a:endParaRPr>
                </a:p>
              </p:txBody>
            </p:sp>
            <p:sp>
              <p:nvSpPr>
                <p:cNvPr id="176180" name="Rectangle 143"/>
                <p:cNvSpPr>
                  <a:spLocks noChangeArrowheads="1"/>
                </p:cNvSpPr>
                <p:nvPr/>
              </p:nvSpPr>
              <p:spPr bwMode="auto">
                <a:xfrm>
                  <a:off x="0" y="1203"/>
                  <a:ext cx="414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6" name="Group 146"/>
              <p:cNvGrpSpPr>
                <a:grpSpLocks/>
              </p:cNvGrpSpPr>
              <p:nvPr/>
            </p:nvGrpSpPr>
            <p:grpSpPr bwMode="auto">
              <a:xfrm>
                <a:off x="0" y="1606"/>
                <a:ext cx="4146" cy="463"/>
                <a:chOff x="0" y="1606"/>
                <a:chExt cx="4146" cy="463"/>
              </a:xfrm>
            </p:grpSpPr>
            <p:sp>
              <p:nvSpPr>
                <p:cNvPr id="176177" name="Rectangle 132"/>
                <p:cNvSpPr>
                  <a:spLocks noChangeArrowheads="1"/>
                </p:cNvSpPr>
                <p:nvPr/>
              </p:nvSpPr>
              <p:spPr bwMode="auto">
                <a:xfrm>
                  <a:off x="43" y="1666"/>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c. 590 BC</a:t>
                  </a:r>
                </a:p>
                <a:p>
                  <a:pPr algn="ctr"/>
                  <a:endParaRPr kumimoji="1" lang="en-US" sz="2000" b="1">
                    <a:solidFill>
                      <a:srgbClr val="FFFFFF"/>
                    </a:solidFill>
                    <a:cs typeface="Arial" charset="0"/>
                  </a:endParaRPr>
                </a:p>
              </p:txBody>
            </p:sp>
            <p:sp>
              <p:nvSpPr>
                <p:cNvPr id="176178" name="Rectangle 145"/>
                <p:cNvSpPr>
                  <a:spLocks noChangeArrowheads="1"/>
                </p:cNvSpPr>
                <p:nvPr/>
              </p:nvSpPr>
              <p:spPr bwMode="auto">
                <a:xfrm>
                  <a:off x="0" y="1606"/>
                  <a:ext cx="414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sp>
          <p:nvSpPr>
            <p:cNvPr id="176169" name="Rectangle 148"/>
            <p:cNvSpPr>
              <a:spLocks noChangeArrowheads="1"/>
            </p:cNvSpPr>
            <p:nvPr/>
          </p:nvSpPr>
          <p:spPr bwMode="auto">
            <a:xfrm>
              <a:off x="-4" y="-4"/>
              <a:ext cx="4154" cy="2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sp>
        <p:nvSpPr>
          <p:cNvPr id="176134" name="Text Box 151"/>
          <p:cNvSpPr txBox="1">
            <a:spLocks noChangeArrowheads="1"/>
          </p:cNvSpPr>
          <p:nvPr/>
        </p:nvSpPr>
        <p:spPr bwMode="auto">
          <a:xfrm>
            <a:off x="8516938"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2000" b="1">
                <a:solidFill>
                  <a:srgbClr val="FFFFFF"/>
                </a:solidFill>
                <a:cs typeface="Arial" charset="0"/>
              </a:rPr>
              <a:t>575</a:t>
            </a:r>
          </a:p>
        </p:txBody>
      </p:sp>
      <p:grpSp>
        <p:nvGrpSpPr>
          <p:cNvPr id="30" name="Group 152"/>
          <p:cNvGrpSpPr>
            <a:grpSpLocks/>
          </p:cNvGrpSpPr>
          <p:nvPr/>
        </p:nvGrpSpPr>
        <p:grpSpPr bwMode="auto">
          <a:xfrm>
            <a:off x="609600" y="7620000"/>
            <a:ext cx="8382000" cy="1752600"/>
            <a:chOff x="-4" y="-4"/>
            <a:chExt cx="4154" cy="2017"/>
          </a:xfrm>
        </p:grpSpPr>
        <p:grpSp>
          <p:nvGrpSpPr>
            <p:cNvPr id="176143" name="Group 153"/>
            <p:cNvGrpSpPr>
              <a:grpSpLocks/>
            </p:cNvGrpSpPr>
            <p:nvPr/>
          </p:nvGrpSpPr>
          <p:grpSpPr bwMode="auto">
            <a:xfrm>
              <a:off x="0" y="0"/>
              <a:ext cx="4146" cy="2009"/>
              <a:chOff x="0" y="0"/>
              <a:chExt cx="4146" cy="2009"/>
            </a:xfrm>
          </p:grpSpPr>
          <p:grpSp>
            <p:nvGrpSpPr>
              <p:cNvPr id="176145" name="Group 154"/>
              <p:cNvGrpSpPr>
                <a:grpSpLocks/>
              </p:cNvGrpSpPr>
              <p:nvPr/>
            </p:nvGrpSpPr>
            <p:grpSpPr bwMode="auto">
              <a:xfrm>
                <a:off x="0" y="0"/>
                <a:ext cx="1818" cy="800"/>
                <a:chOff x="0" y="0"/>
                <a:chExt cx="1818" cy="800"/>
              </a:xfrm>
            </p:grpSpPr>
            <p:sp>
              <p:nvSpPr>
                <p:cNvPr id="176166" name="Rectangle 155"/>
                <p:cNvSpPr>
                  <a:spLocks noChangeArrowheads="1"/>
                </p:cNvSpPr>
                <p:nvPr/>
              </p:nvSpPr>
              <p:spPr bwMode="auto">
                <a:xfrm>
                  <a:off x="43" y="0"/>
                  <a:ext cx="1732"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endParaRPr kumimoji="1" lang="en-US">
                    <a:solidFill>
                      <a:srgbClr val="FFFFFF"/>
                    </a:solidFill>
                    <a:cs typeface="Arial" charset="0"/>
                  </a:endParaRPr>
                </a:p>
              </p:txBody>
            </p:sp>
            <p:sp>
              <p:nvSpPr>
                <p:cNvPr id="176167" name="Rectangle 156"/>
                <p:cNvSpPr>
                  <a:spLocks noChangeArrowheads="1"/>
                </p:cNvSpPr>
                <p:nvPr/>
              </p:nvSpPr>
              <p:spPr bwMode="auto">
                <a:xfrm>
                  <a:off x="0" y="0"/>
                  <a:ext cx="1818" cy="80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46" name="Group 157"/>
              <p:cNvGrpSpPr>
                <a:grpSpLocks/>
              </p:cNvGrpSpPr>
              <p:nvPr/>
            </p:nvGrpSpPr>
            <p:grpSpPr bwMode="auto">
              <a:xfrm>
                <a:off x="1818" y="0"/>
                <a:ext cx="1292" cy="800"/>
                <a:chOff x="1818" y="0"/>
                <a:chExt cx="1292" cy="800"/>
              </a:xfrm>
            </p:grpSpPr>
            <p:sp>
              <p:nvSpPr>
                <p:cNvPr id="176164" name="Rectangle 158"/>
                <p:cNvSpPr>
                  <a:spLocks noChangeArrowheads="1"/>
                </p:cNvSpPr>
                <p:nvPr/>
              </p:nvSpPr>
              <p:spPr bwMode="auto">
                <a:xfrm>
                  <a:off x="1861" y="0"/>
                  <a:ext cx="1206"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endParaRPr kumimoji="1" lang="en-US">
                    <a:solidFill>
                      <a:srgbClr val="FFFFFF"/>
                    </a:solidFill>
                    <a:cs typeface="Arial" charset="0"/>
                  </a:endParaRPr>
                </a:p>
              </p:txBody>
            </p:sp>
            <p:sp>
              <p:nvSpPr>
                <p:cNvPr id="176165" name="Rectangle 159"/>
                <p:cNvSpPr>
                  <a:spLocks noChangeArrowheads="1"/>
                </p:cNvSpPr>
                <p:nvPr/>
              </p:nvSpPr>
              <p:spPr bwMode="auto">
                <a:xfrm>
                  <a:off x="1818" y="0"/>
                  <a:ext cx="1292" cy="80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47" name="Group 160"/>
              <p:cNvGrpSpPr>
                <a:grpSpLocks/>
              </p:cNvGrpSpPr>
              <p:nvPr/>
            </p:nvGrpSpPr>
            <p:grpSpPr bwMode="auto">
              <a:xfrm>
                <a:off x="3110" y="0"/>
                <a:ext cx="844" cy="1190"/>
                <a:chOff x="3110" y="0"/>
                <a:chExt cx="844" cy="1190"/>
              </a:xfrm>
            </p:grpSpPr>
            <p:grpSp>
              <p:nvGrpSpPr>
                <p:cNvPr id="176160" name="Group 161"/>
                <p:cNvGrpSpPr>
                  <a:grpSpLocks/>
                </p:cNvGrpSpPr>
                <p:nvPr/>
              </p:nvGrpSpPr>
              <p:grpSpPr bwMode="auto">
                <a:xfrm>
                  <a:off x="3153" y="0"/>
                  <a:ext cx="758" cy="1190"/>
                  <a:chOff x="0" y="236"/>
                  <a:chExt cx="758" cy="1190"/>
                </a:xfrm>
              </p:grpSpPr>
              <p:sp>
                <p:nvSpPr>
                  <p:cNvPr id="176162" name="Rectangle 162"/>
                  <p:cNvSpPr>
                    <a:spLocks noChangeArrowheads="1"/>
                  </p:cNvSpPr>
                  <p:nvPr/>
                </p:nvSpPr>
                <p:spPr bwMode="auto">
                  <a:xfrm>
                    <a:off x="0" y="1036"/>
                    <a:ext cx="75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1600">
                      <a:solidFill>
                        <a:srgbClr val="000000"/>
                      </a:solidFill>
                      <a:cs typeface="Arial" charset="0"/>
                    </a:endParaRPr>
                  </a:p>
                </p:txBody>
              </p:sp>
              <p:sp>
                <p:nvSpPr>
                  <p:cNvPr id="176163" name="Rectangle 163"/>
                  <p:cNvSpPr>
                    <a:spLocks noChangeArrowheads="1"/>
                  </p:cNvSpPr>
                  <p:nvPr/>
                </p:nvSpPr>
                <p:spPr bwMode="auto">
                  <a:xfrm>
                    <a:off x="0" y="236"/>
                    <a:ext cx="758"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endParaRPr kumimoji="1" lang="en-US">
                      <a:solidFill>
                        <a:srgbClr val="FFFFFF"/>
                      </a:solidFill>
                      <a:cs typeface="Arial" charset="0"/>
                    </a:endParaRPr>
                  </a:p>
                </p:txBody>
              </p:sp>
            </p:grpSp>
            <p:sp>
              <p:nvSpPr>
                <p:cNvPr id="176161" name="Rectangle 164"/>
                <p:cNvSpPr>
                  <a:spLocks noChangeArrowheads="1"/>
                </p:cNvSpPr>
                <p:nvPr/>
              </p:nvSpPr>
              <p:spPr bwMode="auto">
                <a:xfrm>
                  <a:off x="3110" y="0"/>
                  <a:ext cx="844"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48" name="Group 165"/>
              <p:cNvGrpSpPr>
                <a:grpSpLocks/>
              </p:cNvGrpSpPr>
              <p:nvPr/>
            </p:nvGrpSpPr>
            <p:grpSpPr bwMode="auto">
              <a:xfrm>
                <a:off x="0" y="800"/>
                <a:ext cx="1817" cy="403"/>
                <a:chOff x="0" y="800"/>
                <a:chExt cx="1817" cy="403"/>
              </a:xfrm>
            </p:grpSpPr>
            <p:sp>
              <p:nvSpPr>
                <p:cNvPr id="176158" name="Rectangle 166"/>
                <p:cNvSpPr>
                  <a:spLocks noChangeArrowheads="1"/>
                </p:cNvSpPr>
                <p:nvPr/>
              </p:nvSpPr>
              <p:spPr bwMode="auto">
                <a:xfrm>
                  <a:off x="43" y="800"/>
                  <a:ext cx="17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 Past</a:t>
                  </a:r>
                </a:p>
                <a:p>
                  <a:pPr algn="ctr"/>
                  <a:endParaRPr kumimoji="1" lang="en-US" sz="2000" b="1">
                    <a:solidFill>
                      <a:srgbClr val="FFFFFF"/>
                    </a:solidFill>
                    <a:cs typeface="Arial" charset="0"/>
                  </a:endParaRPr>
                </a:p>
              </p:txBody>
            </p:sp>
            <p:sp>
              <p:nvSpPr>
                <p:cNvPr id="176159" name="Rectangle 167"/>
                <p:cNvSpPr>
                  <a:spLocks noChangeArrowheads="1"/>
                </p:cNvSpPr>
                <p:nvPr/>
              </p:nvSpPr>
              <p:spPr bwMode="auto">
                <a:xfrm>
                  <a:off x="0" y="800"/>
                  <a:ext cx="1817"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49" name="Group 168"/>
              <p:cNvGrpSpPr>
                <a:grpSpLocks/>
              </p:cNvGrpSpPr>
              <p:nvPr/>
            </p:nvGrpSpPr>
            <p:grpSpPr bwMode="auto">
              <a:xfrm>
                <a:off x="1817" y="800"/>
                <a:ext cx="2329" cy="403"/>
                <a:chOff x="1817" y="800"/>
                <a:chExt cx="2329" cy="403"/>
              </a:xfrm>
            </p:grpSpPr>
            <p:sp>
              <p:nvSpPr>
                <p:cNvPr id="176156" name="Rectangle 169"/>
                <p:cNvSpPr>
                  <a:spLocks noChangeArrowheads="1"/>
                </p:cNvSpPr>
                <p:nvPr/>
              </p:nvSpPr>
              <p:spPr bwMode="auto">
                <a:xfrm>
                  <a:off x="1860" y="800"/>
                  <a:ext cx="22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Future</a:t>
                  </a:r>
                </a:p>
                <a:p>
                  <a:pPr algn="ctr"/>
                  <a:endParaRPr kumimoji="1" lang="en-US" sz="2000" b="1">
                    <a:solidFill>
                      <a:srgbClr val="FFFFFF"/>
                    </a:solidFill>
                    <a:cs typeface="Arial" charset="0"/>
                  </a:endParaRPr>
                </a:p>
              </p:txBody>
            </p:sp>
            <p:sp>
              <p:nvSpPr>
                <p:cNvPr id="176157" name="Rectangle 170"/>
                <p:cNvSpPr>
                  <a:spLocks noChangeArrowheads="1"/>
                </p:cNvSpPr>
                <p:nvPr/>
              </p:nvSpPr>
              <p:spPr bwMode="auto">
                <a:xfrm>
                  <a:off x="1817" y="800"/>
                  <a:ext cx="232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50" name="Group 171"/>
              <p:cNvGrpSpPr>
                <a:grpSpLocks/>
              </p:cNvGrpSpPr>
              <p:nvPr/>
            </p:nvGrpSpPr>
            <p:grpSpPr bwMode="auto">
              <a:xfrm>
                <a:off x="0" y="1203"/>
                <a:ext cx="4146" cy="403"/>
                <a:chOff x="0" y="1203"/>
                <a:chExt cx="4146" cy="403"/>
              </a:xfrm>
            </p:grpSpPr>
            <p:sp>
              <p:nvSpPr>
                <p:cNvPr id="176154" name="Rectangle 172"/>
                <p:cNvSpPr>
                  <a:spLocks noChangeArrowheads="1"/>
                </p:cNvSpPr>
                <p:nvPr/>
              </p:nvSpPr>
              <p:spPr bwMode="auto">
                <a:xfrm>
                  <a:off x="43" y="1203"/>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Judah</a:t>
                  </a:r>
                </a:p>
                <a:p>
                  <a:pPr algn="ctr"/>
                  <a:endParaRPr kumimoji="1" lang="en-US" sz="2000" b="1">
                    <a:solidFill>
                      <a:srgbClr val="FFFFFF"/>
                    </a:solidFill>
                    <a:cs typeface="Arial" charset="0"/>
                  </a:endParaRPr>
                </a:p>
              </p:txBody>
            </p:sp>
            <p:sp>
              <p:nvSpPr>
                <p:cNvPr id="176155" name="Rectangle 173"/>
                <p:cNvSpPr>
                  <a:spLocks noChangeArrowheads="1"/>
                </p:cNvSpPr>
                <p:nvPr/>
              </p:nvSpPr>
              <p:spPr bwMode="auto">
                <a:xfrm>
                  <a:off x="0" y="1203"/>
                  <a:ext cx="4146"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51" name="Group 174"/>
              <p:cNvGrpSpPr>
                <a:grpSpLocks/>
              </p:cNvGrpSpPr>
              <p:nvPr/>
            </p:nvGrpSpPr>
            <p:grpSpPr bwMode="auto">
              <a:xfrm>
                <a:off x="0" y="1606"/>
                <a:ext cx="4146" cy="403"/>
                <a:chOff x="0" y="1606"/>
                <a:chExt cx="4146" cy="403"/>
              </a:xfrm>
            </p:grpSpPr>
            <p:sp>
              <p:nvSpPr>
                <p:cNvPr id="176152" name="Rectangle 175"/>
                <p:cNvSpPr>
                  <a:spLocks noChangeArrowheads="1"/>
                </p:cNvSpPr>
                <p:nvPr/>
              </p:nvSpPr>
              <p:spPr bwMode="auto">
                <a:xfrm>
                  <a:off x="43" y="1606"/>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c. 590 BC</a:t>
                  </a:r>
                </a:p>
                <a:p>
                  <a:pPr algn="ctr"/>
                  <a:endParaRPr kumimoji="1" lang="en-US" sz="2000" b="1">
                    <a:solidFill>
                      <a:srgbClr val="FFFFFF"/>
                    </a:solidFill>
                    <a:cs typeface="Arial" charset="0"/>
                  </a:endParaRPr>
                </a:p>
              </p:txBody>
            </p:sp>
            <p:sp>
              <p:nvSpPr>
                <p:cNvPr id="176153" name="Rectangle 176"/>
                <p:cNvSpPr>
                  <a:spLocks noChangeArrowheads="1"/>
                </p:cNvSpPr>
                <p:nvPr/>
              </p:nvSpPr>
              <p:spPr bwMode="auto">
                <a:xfrm>
                  <a:off x="0" y="1606"/>
                  <a:ext cx="4146"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sp>
          <p:nvSpPr>
            <p:cNvPr id="176144" name="Rectangle 177"/>
            <p:cNvSpPr>
              <a:spLocks noChangeArrowheads="1"/>
            </p:cNvSpPr>
            <p:nvPr/>
          </p:nvSpPr>
          <p:spPr bwMode="auto">
            <a:xfrm>
              <a:off x="-4" y="-4"/>
              <a:ext cx="4154" cy="2017"/>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sp>
        <p:nvSpPr>
          <p:cNvPr id="588978" name="Rectangle 178"/>
          <p:cNvSpPr>
            <a:spLocks noChangeArrowheads="1"/>
          </p:cNvSpPr>
          <p:nvPr/>
        </p:nvSpPr>
        <p:spPr bwMode="auto">
          <a:xfrm>
            <a:off x="762000" y="4724400"/>
            <a:ext cx="4343400"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79" name="Rectangle 179"/>
          <p:cNvSpPr>
            <a:spLocks noChangeArrowheads="1"/>
          </p:cNvSpPr>
          <p:nvPr/>
        </p:nvSpPr>
        <p:spPr bwMode="auto">
          <a:xfrm>
            <a:off x="5105400" y="4724400"/>
            <a:ext cx="2286000"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0" name="Rectangle 180"/>
          <p:cNvSpPr>
            <a:spLocks noChangeArrowheads="1"/>
          </p:cNvSpPr>
          <p:nvPr/>
        </p:nvSpPr>
        <p:spPr bwMode="auto">
          <a:xfrm>
            <a:off x="7391400" y="4724400"/>
            <a:ext cx="1752600"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1" name="Rectangle 181"/>
          <p:cNvSpPr>
            <a:spLocks noChangeArrowheads="1"/>
          </p:cNvSpPr>
          <p:nvPr/>
        </p:nvSpPr>
        <p:spPr bwMode="auto">
          <a:xfrm>
            <a:off x="762000" y="5486400"/>
            <a:ext cx="2153007" cy="381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2" name="Rectangle 182"/>
          <p:cNvSpPr>
            <a:spLocks noChangeArrowheads="1"/>
          </p:cNvSpPr>
          <p:nvPr/>
        </p:nvSpPr>
        <p:spPr bwMode="auto">
          <a:xfrm>
            <a:off x="2915423" y="5486400"/>
            <a:ext cx="6228577" cy="381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3" name="Rectangle 183"/>
          <p:cNvSpPr>
            <a:spLocks noChangeArrowheads="1"/>
          </p:cNvSpPr>
          <p:nvPr/>
        </p:nvSpPr>
        <p:spPr bwMode="auto">
          <a:xfrm>
            <a:off x="762000" y="5867400"/>
            <a:ext cx="8382000"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4" name="Line 184"/>
          <p:cNvSpPr>
            <a:spLocks noChangeShapeType="1"/>
          </p:cNvSpPr>
          <p:nvPr/>
        </p:nvSpPr>
        <p:spPr bwMode="auto">
          <a:xfrm>
            <a:off x="5105400" y="914400"/>
            <a:ext cx="0" cy="4572000"/>
          </a:xfrm>
          <a:prstGeom prst="line">
            <a:avLst/>
          </a:prstGeom>
          <a:noFill/>
          <a:ln w="76200">
            <a:solidFill>
              <a:srgbClr val="F0EFE0"/>
            </a:solidFill>
            <a:miter lim="800000"/>
            <a:headEnd/>
            <a:tailEnd/>
          </a:ln>
          <a:extLst>
            <a:ext uri="{909E8E84-426E-40dd-AFC4-6F175D3DCCD1}">
              <a14:hiddenFill xmlns:a14="http://schemas.microsoft.com/office/drawing/2010/main" xmlns="">
                <a:noFill/>
              </a14:hiddenFill>
            </a:ext>
          </a:extLst>
        </p:spPr>
        <p:txBody>
          <a:bodyPr wrap="none"/>
          <a:lstStyle/>
          <a:p>
            <a:endParaRPr lang="en-US">
              <a:solidFill>
                <a:srgbClr val="000000"/>
              </a:solidFill>
            </a:endParaRPr>
          </a:p>
        </p:txBody>
      </p:sp>
      <p:sp>
        <p:nvSpPr>
          <p:cNvPr id="111"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510144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amond(in)">
                                      <p:cBhvr>
                                        <p:cTn id="12" dur="2000"/>
                                        <p:tgtEl>
                                          <p:spTgt spid="20"/>
                                        </p:tgtEl>
                                      </p:cBhvr>
                                    </p:animEffect>
                                  </p:childTnLst>
                                </p:cTn>
                              </p:par>
                              <p:par>
                                <p:cTn id="13" presetID="8"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amond(in)">
                                      <p:cBhvr>
                                        <p:cTn id="15" dur="2000"/>
                                        <p:tgtEl>
                                          <p:spTgt spid="30"/>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588978"/>
                                        </p:tgtEl>
                                        <p:attrNameLst>
                                          <p:attrName>style.visibility</p:attrName>
                                        </p:attrNameLst>
                                      </p:cBhvr>
                                      <p:to>
                                        <p:strVal val="visible"/>
                                      </p:to>
                                    </p:set>
                                    <p:animEffect transition="in" filter="diamond(in)">
                                      <p:cBhvr>
                                        <p:cTn id="18" dur="2000"/>
                                        <p:tgtEl>
                                          <p:spTgt spid="58897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88979"/>
                                        </p:tgtEl>
                                        <p:attrNameLst>
                                          <p:attrName>style.visibility</p:attrName>
                                        </p:attrNameLst>
                                      </p:cBhvr>
                                      <p:to>
                                        <p:strVal val="visible"/>
                                      </p:to>
                                    </p:set>
                                    <p:animEffect transition="in" filter="diamond(in)">
                                      <p:cBhvr>
                                        <p:cTn id="21" dur="2000"/>
                                        <p:tgtEl>
                                          <p:spTgt spid="588979"/>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588980"/>
                                        </p:tgtEl>
                                        <p:attrNameLst>
                                          <p:attrName>style.visibility</p:attrName>
                                        </p:attrNameLst>
                                      </p:cBhvr>
                                      <p:to>
                                        <p:strVal val="visible"/>
                                      </p:to>
                                    </p:set>
                                    <p:animEffect transition="in" filter="diamond(in)">
                                      <p:cBhvr>
                                        <p:cTn id="24" dur="2000"/>
                                        <p:tgtEl>
                                          <p:spTgt spid="588980"/>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588981"/>
                                        </p:tgtEl>
                                        <p:attrNameLst>
                                          <p:attrName>style.visibility</p:attrName>
                                        </p:attrNameLst>
                                      </p:cBhvr>
                                      <p:to>
                                        <p:strVal val="visible"/>
                                      </p:to>
                                    </p:set>
                                    <p:animEffect transition="in" filter="diamond(in)">
                                      <p:cBhvr>
                                        <p:cTn id="27" dur="2000"/>
                                        <p:tgtEl>
                                          <p:spTgt spid="588981"/>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588982"/>
                                        </p:tgtEl>
                                        <p:attrNameLst>
                                          <p:attrName>style.visibility</p:attrName>
                                        </p:attrNameLst>
                                      </p:cBhvr>
                                      <p:to>
                                        <p:strVal val="visible"/>
                                      </p:to>
                                    </p:set>
                                    <p:animEffect transition="in" filter="diamond(in)">
                                      <p:cBhvr>
                                        <p:cTn id="30" dur="2000"/>
                                        <p:tgtEl>
                                          <p:spTgt spid="588982"/>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588983"/>
                                        </p:tgtEl>
                                        <p:attrNameLst>
                                          <p:attrName>style.visibility</p:attrName>
                                        </p:attrNameLst>
                                      </p:cBhvr>
                                      <p:to>
                                        <p:strVal val="visible"/>
                                      </p:to>
                                    </p:set>
                                    <p:animEffect transition="in" filter="diamond(in)">
                                      <p:cBhvr>
                                        <p:cTn id="33" dur="2000"/>
                                        <p:tgtEl>
                                          <p:spTgt spid="588983"/>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588984"/>
                                        </p:tgtEl>
                                        <p:attrNameLst>
                                          <p:attrName>style.visibility</p:attrName>
                                        </p:attrNameLst>
                                      </p:cBhvr>
                                      <p:to>
                                        <p:strVal val="visible"/>
                                      </p:to>
                                    </p:set>
                                    <p:animEffect transition="in" filter="diamond(in)">
                                      <p:cBhvr>
                                        <p:cTn id="36" dur="2000"/>
                                        <p:tgtEl>
                                          <p:spTgt spid="58898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978" grpId="0" animBg="1"/>
      <p:bldP spid="588979" grpId="0" animBg="1"/>
      <p:bldP spid="588980" grpId="0" animBg="1"/>
      <p:bldP spid="588981" grpId="0" animBg="1"/>
      <p:bldP spid="588982" grpId="0" animBg="1"/>
      <p:bldP spid="588983" grpId="0" animBg="1"/>
      <p:bldP spid="588984" grpId="0" animBg="1"/>
      <p:bldP spid="1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Repentance will bring </a:t>
            </a:r>
            <a:r>
              <a:rPr lang="en-US" sz="6600" b="1" dirty="0">
                <a:solidFill>
                  <a:srgbClr val="FFFF00"/>
                </a:solidFill>
                <a:effectLst>
                  <a:glow rad="127000">
                    <a:schemeClr val="tx1"/>
                  </a:glow>
                </a:effectLst>
                <a:latin typeface="Arial" charset="0"/>
                <a:ea typeface="ＭＳ Ｐゴシック" charset="0"/>
                <a:cs typeface="ＭＳ Ｐゴシック" charset="0"/>
              </a:rPr>
              <a:t>restoration</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03129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1476013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Israel’s repentance will bring forgiveness, deliverance and restoration (Joel 2:18–3:21).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89726"/>
            <a:ext cx="9144000" cy="4968274"/>
          </a:xfrm>
          <a:prstGeom prst="rect">
            <a:avLst/>
          </a:prstGeom>
        </p:spPr>
      </p:pic>
    </p:spTree>
    <p:extLst>
      <p:ext uri="{BB962C8B-B14F-4D97-AF65-F5344CB8AC3E}">
        <p14:creationId xmlns:p14="http://schemas.microsoft.com/office/powerpoint/2010/main" val="385427255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67544" y="-27384"/>
            <a:ext cx="8208912" cy="4479651"/>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Then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will pity his people and jealously guard the honor of his land. </a:t>
            </a:r>
            <a:r>
              <a:rPr lang="en-US" sz="3200" b="1" baseline="30000" dirty="0">
                <a:effectLst>
                  <a:glow rad="127000">
                    <a:schemeClr val="tx1"/>
                  </a:glow>
                </a:effectLst>
                <a:latin typeface="Arial" charset="0"/>
                <a:ea typeface="ＭＳ Ｐゴシック" charset="0"/>
                <a:cs typeface="ＭＳ Ｐゴシック" charset="0"/>
              </a:rPr>
              <a:t>19</a:t>
            </a:r>
            <a:r>
              <a:rPr lang="en-US" sz="3200" b="1" dirty="0">
                <a:effectLst>
                  <a:glow rad="127000">
                    <a:schemeClr val="tx1"/>
                  </a:glow>
                </a:effectLst>
                <a:latin typeface="Arial" charset="0"/>
                <a:ea typeface="ＭＳ Ｐゴシック" charset="0"/>
                <a:cs typeface="ＭＳ Ｐゴシック" charset="0"/>
              </a:rPr>
              <a:t>The </a:t>
            </a:r>
            <a:r>
              <a:rPr lang="en-US" sz="2800" b="1" dirty="0">
                <a:effectLst>
                  <a:glow rad="127000">
                    <a:schemeClr val="tx1"/>
                  </a:glow>
                </a:effectLst>
                <a:latin typeface="Arial" charset="0"/>
                <a:ea typeface="ＭＳ Ｐゴシック" charset="0"/>
                <a:cs typeface="ＭＳ Ｐゴシック" charset="0"/>
              </a:rPr>
              <a:t>LORD will</a:t>
            </a:r>
            <a:r>
              <a:rPr lang="en-US" sz="3200" b="1" dirty="0">
                <a:effectLst>
                  <a:glow rad="127000">
                    <a:schemeClr val="tx1"/>
                  </a:glow>
                </a:effectLst>
                <a:latin typeface="Arial" charset="0"/>
                <a:ea typeface="ＭＳ Ｐゴシック" charset="0"/>
                <a:cs typeface="ＭＳ Ｐゴシック" charset="0"/>
              </a:rPr>
              <a:t> reply, 'Look! I am sending you grain and new wine and olive oil, enough to satisfy your needs. You will no longer be an object of mockery among the surrounding nations'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2:18-19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8024" y="4306096"/>
            <a:ext cx="3625338" cy="2579288"/>
          </a:xfrm>
          <a:prstGeom prst="rect">
            <a:avLst/>
          </a:prstGeom>
        </p:spPr>
      </p:pic>
      <p:pic>
        <p:nvPicPr>
          <p:cNvPr id="1026" name="Picture 2" descr="shelilat ha-galut | Judaism | Britannica">
            <a:extLst>
              <a:ext uri="{FF2B5EF4-FFF2-40B4-BE49-F238E27FC236}">
                <a16:creationId xmlns:a16="http://schemas.microsoft.com/office/drawing/2014/main" id="{D3E7B821-0C0E-A2C9-DB27-F6D3DFA80C4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835" y="4306096"/>
            <a:ext cx="3787637" cy="252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4505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God's Future Protection of Israel</a:t>
            </a:r>
          </a:p>
        </p:txBody>
      </p:sp>
      <p:sp>
        <p:nvSpPr>
          <p:cNvPr id="19" name="Text Box 76"/>
          <p:cNvSpPr txBox="1">
            <a:spLocks noChangeArrowheads="1"/>
          </p:cNvSpPr>
          <p:nvPr/>
        </p:nvSpPr>
        <p:spPr bwMode="auto">
          <a:xfrm>
            <a:off x="8016912" y="-52098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'I will drive away these armies from the north. I will send them into the parched wastelands. Those in the front will be driven into the Dead Sea, and those at the rear into the Mediterranean. </a:t>
            </a:r>
          </a:p>
          <a:p>
            <a:pPr>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The stench of their rotting bodies will rise over the land.' </a:t>
            </a:r>
          </a:p>
          <a:p>
            <a:pPr>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Surely the Lord has done great things!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2:20 NLT).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4" name="Text Box 76"/>
          <p:cNvSpPr txBox="1">
            <a:spLocks noChangeArrowheads="1"/>
          </p:cNvSpPr>
          <p:nvPr/>
        </p:nvSpPr>
        <p:spPr bwMode="auto">
          <a:xfrm>
            <a:off x="6660232"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Israel</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The North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2" name="Right Arrow 11">
            <a:extLst>
              <a:ext uri="{FF2B5EF4-FFF2-40B4-BE49-F238E27FC236}">
                <a16:creationId xmlns:a16="http://schemas.microsoft.com/office/drawing/2014/main" id="{13AEFCC3-8601-158E-3800-924080818A6D}"/>
              </a:ext>
            </a:extLst>
          </p:cNvPr>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3" name="Right Arrow 12">
            <a:extLst>
              <a:ext uri="{FF2B5EF4-FFF2-40B4-BE49-F238E27FC236}">
                <a16:creationId xmlns:a16="http://schemas.microsoft.com/office/drawing/2014/main" id="{509AE63F-86E3-99BF-04B3-216919672A31}"/>
              </a:ext>
            </a:extLst>
          </p:cNvPr>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Tree>
    <p:extLst>
      <p:ext uri="{BB962C8B-B14F-4D97-AF65-F5344CB8AC3E}">
        <p14:creationId xmlns:p14="http://schemas.microsoft.com/office/powerpoint/2010/main" val="5916461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B63FF6-CCB1-AE8D-6A67-6D99CBC6F7B1}"/>
              </a:ext>
            </a:extLst>
          </p:cNvPr>
          <p:cNvSpPr/>
          <p:nvPr/>
        </p:nvSpPr>
        <p:spPr bwMode="auto">
          <a:xfrm>
            <a:off x="0" y="-26987"/>
            <a:ext cx="9144000" cy="10077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2" name="Title 1"/>
          <p:cNvSpPr>
            <a:spLocks noGrp="1"/>
          </p:cNvSpPr>
          <p:nvPr>
            <p:ph type="title"/>
          </p:nvPr>
        </p:nvSpPr>
        <p:spPr>
          <a:xfrm>
            <a:off x="0" y="-99392"/>
            <a:ext cx="9144000" cy="791691"/>
          </a:xfrm>
          <a:noFill/>
        </p:spPr>
        <p:txBody>
          <a:bodyPr/>
          <a:lstStyle/>
          <a:p>
            <a:pPr>
              <a:defRPr/>
            </a:pPr>
            <a:r>
              <a:rPr lang="en-US" sz="3600" b="1" dirty="0"/>
              <a:t>Contrasting Joel 1 and 2:21-27</a:t>
            </a:r>
          </a:p>
        </p:txBody>
      </p:sp>
      <p:graphicFrame>
        <p:nvGraphicFramePr>
          <p:cNvPr id="4" name="Table 3"/>
          <p:cNvGraphicFramePr>
            <a:graphicFrameLocks noGrp="1"/>
          </p:cNvGraphicFramePr>
          <p:nvPr>
            <p:extLst>
              <p:ext uri="{D42A27DB-BD31-4B8C-83A1-F6EECF244321}">
                <p14:modId xmlns:p14="http://schemas.microsoft.com/office/powerpoint/2010/main" val="1283471576"/>
              </p:ext>
            </p:extLst>
          </p:nvPr>
        </p:nvGraphicFramePr>
        <p:xfrm>
          <a:off x="0" y="980726"/>
          <a:ext cx="9144000" cy="5877274"/>
        </p:xfrm>
        <a:graphic>
          <a:graphicData uri="http://schemas.openxmlformats.org/drawingml/2006/table">
            <a:tbl>
              <a:tblPr firstRow="1" bandRow="1">
                <a:tableStyleId>{5C22544A-7EE6-4342-B048-85BDC9FD1C3A}</a:tableStyleId>
              </a:tblPr>
              <a:tblGrid>
                <a:gridCol w="2267744">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491880">
                  <a:extLst>
                    <a:ext uri="{9D8B030D-6E8A-4147-A177-3AD203B41FA5}">
                      <a16:colId xmlns:a16="http://schemas.microsoft.com/office/drawing/2014/main" val="20002"/>
                    </a:ext>
                  </a:extLst>
                </a:gridCol>
              </a:tblGrid>
              <a:tr h="579178">
                <a:tc>
                  <a:txBody>
                    <a:bodyPr/>
                    <a:lstStyle/>
                    <a:p>
                      <a:pPr algn="ctr">
                        <a:spcAft>
                          <a:spcPts val="0"/>
                        </a:spcAft>
                      </a:pPr>
                      <a:r>
                        <a:rPr lang="en-US" sz="2400" b="1">
                          <a:solidFill>
                            <a:schemeClr val="tx2"/>
                          </a:solidFill>
                          <a:effectLst/>
                          <a:latin typeface="Arial"/>
                          <a:ea typeface="Times New Roman"/>
                          <a:cs typeface="Times New Roman"/>
                        </a:rPr>
                        <a:t> </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Joel’s Day</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the Day of the L</a:t>
                      </a:r>
                      <a:r>
                        <a:rPr lang="en-US" sz="2000" b="1">
                          <a:solidFill>
                            <a:schemeClr val="tx2"/>
                          </a:solidFill>
                          <a:effectLst/>
                          <a:latin typeface="Arial"/>
                          <a:ea typeface="Times New Roman"/>
                          <a:cs typeface="Times New Roman"/>
                        </a:rPr>
                        <a:t>ORD</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extLst>
                  <a:ext uri="{0D108BD9-81ED-4DB2-BD59-A6C34878D82A}">
                    <a16:rowId xmlns:a16="http://schemas.microsoft.com/office/drawing/2014/main" val="10000"/>
                  </a:ext>
                </a:extLst>
              </a:tr>
              <a:tr h="756871">
                <a:tc>
                  <a:txBody>
                    <a:bodyPr/>
                    <a:lstStyle/>
                    <a:p>
                      <a:pPr algn="ctr">
                        <a:spcAft>
                          <a:spcPts val="0"/>
                        </a:spcAft>
                      </a:pPr>
                      <a:r>
                        <a:rPr lang="en-US" sz="2400" b="1">
                          <a:solidFill>
                            <a:schemeClr val="tx2"/>
                          </a:solidFill>
                          <a:effectLst/>
                          <a:latin typeface="Arial"/>
                          <a:ea typeface="Times New Roman"/>
                          <a:cs typeface="Times New Roman"/>
                        </a:rPr>
                        <a:t>Land</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Mourned (1:10)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rejoice and be glad (2:21)</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1"/>
                  </a:ext>
                </a:extLst>
              </a:tr>
              <a:tr h="756871">
                <a:tc>
                  <a:txBody>
                    <a:bodyPr/>
                    <a:lstStyle/>
                    <a:p>
                      <a:pPr algn="ctr">
                        <a:spcAft>
                          <a:spcPts val="0"/>
                        </a:spcAft>
                      </a:pPr>
                      <a:r>
                        <a:rPr lang="en-US" sz="2400" b="1">
                          <a:solidFill>
                            <a:schemeClr val="tx2"/>
                          </a:solidFill>
                          <a:effectLst/>
                          <a:latin typeface="Arial"/>
                          <a:ea typeface="Times New Roman"/>
                          <a:cs typeface="Times New Roman"/>
                        </a:rPr>
                        <a:t>Animals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Groaned, wandered, were hungry (1:18)</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not be afraid (2:22a)</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2"/>
                  </a:ext>
                </a:extLst>
              </a:tr>
              <a:tr h="1135306">
                <a:tc>
                  <a:txBody>
                    <a:bodyPr/>
                    <a:lstStyle/>
                    <a:p>
                      <a:pPr algn="ctr">
                        <a:spcAft>
                          <a:spcPts val="0"/>
                        </a:spcAft>
                      </a:pPr>
                      <a:r>
                        <a:rPr lang="en-US" sz="2400" b="1">
                          <a:solidFill>
                            <a:schemeClr val="tx2"/>
                          </a:solidFill>
                          <a:effectLst/>
                          <a:latin typeface="Arial"/>
                          <a:ea typeface="Times New Roman"/>
                          <a:cs typeface="Times New Roman"/>
                        </a:rPr>
                        <a:t>Fields &amp; Orchards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Were barren &amp; nonproductive </a:t>
                      </a:r>
                      <a:br>
                        <a:rPr lang="en-US" sz="2400">
                          <a:solidFill>
                            <a:schemeClr val="tx2"/>
                          </a:solidFill>
                          <a:effectLst/>
                          <a:latin typeface="Arial"/>
                          <a:ea typeface="Times New Roman"/>
                          <a:cs typeface="Times New Roman"/>
                        </a:rPr>
                      </a:br>
                      <a:r>
                        <a:rPr lang="en-US" sz="2400">
                          <a:solidFill>
                            <a:schemeClr val="tx2"/>
                          </a:solidFill>
                          <a:effectLst/>
                          <a:latin typeface="Arial"/>
                          <a:ea typeface="Times New Roman"/>
                          <a:cs typeface="Times New Roman"/>
                        </a:rPr>
                        <a:t>(1:7, 10-12)</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grow and be fruitful and productive (2:22)</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3"/>
                  </a:ext>
                </a:extLst>
              </a:tr>
              <a:tr h="756871">
                <a:tc>
                  <a:txBody>
                    <a:bodyPr/>
                    <a:lstStyle/>
                    <a:p>
                      <a:pPr algn="ctr">
                        <a:spcAft>
                          <a:spcPts val="0"/>
                        </a:spcAft>
                      </a:pPr>
                      <a:r>
                        <a:rPr lang="en-US" sz="2400" b="1">
                          <a:solidFill>
                            <a:schemeClr val="tx2"/>
                          </a:solidFill>
                          <a:effectLst/>
                          <a:latin typeface="Arial"/>
                          <a:ea typeface="Times New Roman"/>
                          <a:cs typeface="Times New Roman"/>
                        </a:rPr>
                        <a:t>Rain</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Drought with dryness causing fire (1:20)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pour down in abundance (2:23)</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4"/>
                  </a:ext>
                </a:extLst>
              </a:tr>
              <a:tr h="756871">
                <a:tc>
                  <a:txBody>
                    <a:bodyPr/>
                    <a:lstStyle/>
                    <a:p>
                      <a:pPr algn="ctr">
                        <a:spcAft>
                          <a:spcPts val="0"/>
                        </a:spcAft>
                      </a:pPr>
                      <a:r>
                        <a:rPr lang="en-US" sz="2400" b="1">
                          <a:solidFill>
                            <a:schemeClr val="tx2"/>
                          </a:solidFill>
                          <a:effectLst/>
                          <a:latin typeface="Arial"/>
                          <a:ea typeface="Times New Roman"/>
                          <a:cs typeface="Times New Roman"/>
                        </a:rPr>
                        <a:t>Grain, Wine, Oil</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Ruined and dried (1:10)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be plentiful (2:24)</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5"/>
                  </a:ext>
                </a:extLst>
              </a:tr>
              <a:tr h="1135306">
                <a:tc>
                  <a:txBody>
                    <a:bodyPr/>
                    <a:lstStyle/>
                    <a:p>
                      <a:pPr algn="ctr">
                        <a:spcAft>
                          <a:spcPts val="0"/>
                        </a:spcAft>
                      </a:pPr>
                      <a:r>
                        <a:rPr lang="en-US" sz="2400" b="1">
                          <a:solidFill>
                            <a:schemeClr val="tx2"/>
                          </a:solidFill>
                          <a:effectLst/>
                          <a:latin typeface="Arial"/>
                          <a:ea typeface="Times New Roman"/>
                          <a:cs typeface="Times New Roman"/>
                        </a:rPr>
                        <a:t>Crops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Damaged by locusts (1:4)</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Damage will be replaced with productivity (2:25-26)</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6"/>
                  </a:ext>
                </a:extLst>
              </a:tr>
            </a:tbl>
          </a:graphicData>
        </a:graphic>
      </p:graphicFrame>
      <p:sp>
        <p:nvSpPr>
          <p:cNvPr id="5"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rPr>
              <a:t>582</a:t>
            </a:r>
          </a:p>
        </p:txBody>
      </p:sp>
      <p:sp>
        <p:nvSpPr>
          <p:cNvPr id="6" name="Title 1"/>
          <p:cNvSpPr txBox="1">
            <a:spLocks/>
          </p:cNvSpPr>
          <p:nvPr/>
        </p:nvSpPr>
        <p:spPr bwMode="auto">
          <a:xfrm>
            <a:off x="0" y="517401"/>
            <a:ext cx="9144000" cy="39092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1400" b="1" i="1" dirty="0">
                <a:solidFill>
                  <a:srgbClr val="FFFFFF"/>
                </a:solidFill>
                <a:latin typeface="Arial"/>
              </a:rPr>
              <a:t>Adapted from an Anonymous Handout (Dallas Seminary, 1985)</a:t>
            </a:r>
          </a:p>
        </p:txBody>
      </p:sp>
    </p:spTree>
    <p:extLst>
      <p:ext uri="{BB962C8B-B14F-4D97-AF65-F5344CB8AC3E}">
        <p14:creationId xmlns:p14="http://schemas.microsoft.com/office/powerpoint/2010/main" val="124300356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8027988" cy="578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Land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Mourned</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land mourns…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1:10 </a:t>
            </a:r>
            <a:r>
              <a:rPr lang="en-US" b="1" dirty="0">
                <a:solidFill>
                  <a:srgbClr val="FFFFFF"/>
                </a:solidFill>
                <a:effectLst>
                  <a:glow rad="254000">
                    <a:srgbClr val="000000">
                      <a:alpha val="89000"/>
                    </a:srgbClr>
                  </a:glow>
                </a:effectLst>
              </a:rPr>
              <a:t>NAU</a:t>
            </a:r>
            <a:r>
              <a:rPr lang="en-US" sz="2800" b="1" dirty="0">
                <a:solidFill>
                  <a:srgbClr val="FFFFFF"/>
                </a:solidFill>
                <a:effectLst>
                  <a:glow rad="254000">
                    <a:srgbClr val="000000">
                      <a:alpha val="89000"/>
                    </a:srgbClr>
                  </a:glow>
                </a:effectLst>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be glad</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Do not fear, O land, rejoice and be glad, </a:t>
            </a:r>
          </a:p>
          <a:p>
            <a:pPr>
              <a:spcBef>
                <a:spcPct val="20000"/>
              </a:spcBef>
              <a:defRPr/>
            </a:pPr>
            <a:r>
              <a:rPr lang="en-US" sz="2800" b="1" dirty="0">
                <a:solidFill>
                  <a:srgbClr val="FFFFFF"/>
                </a:solidFill>
                <a:effectLst>
                  <a:glow rad="254000">
                    <a:srgbClr val="000000">
                      <a:alpha val="89000"/>
                    </a:srgbClr>
                  </a:glow>
                </a:effectLst>
              </a:rPr>
              <a:t>For the L</a:t>
            </a:r>
            <a:r>
              <a:rPr lang="en-US" b="1" dirty="0">
                <a:solidFill>
                  <a:srgbClr val="FFFFFF"/>
                </a:solidFill>
                <a:effectLst>
                  <a:glow rad="254000">
                    <a:srgbClr val="000000">
                      <a:alpha val="89000"/>
                    </a:srgbClr>
                  </a:glow>
                </a:effectLst>
              </a:rPr>
              <a:t>ORD</a:t>
            </a:r>
            <a:r>
              <a:rPr lang="en-US" sz="2800" b="1" dirty="0">
                <a:solidFill>
                  <a:srgbClr val="FFFFFF"/>
                </a:solidFill>
                <a:effectLst>
                  <a:glow rad="254000">
                    <a:srgbClr val="000000">
                      <a:alpha val="89000"/>
                    </a:srgbClr>
                  </a:glow>
                </a:effectLst>
              </a:rPr>
              <a:t> has done great things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2:21 </a:t>
            </a:r>
            <a:r>
              <a:rPr lang="en-US" b="1" dirty="0">
                <a:solidFill>
                  <a:srgbClr val="FFFFFF"/>
                </a:solidFill>
                <a:effectLst>
                  <a:glow rad="254000">
                    <a:srgbClr val="000000">
                      <a:alpha val="89000"/>
                    </a:srgbClr>
                  </a:glow>
                </a:effectLst>
              </a:rPr>
              <a:t>NAU</a:t>
            </a:r>
            <a:r>
              <a:rPr lang="en-US" sz="2800" b="1" dirty="0">
                <a:solidFill>
                  <a:srgbClr val="FFFFFF"/>
                </a:solidFill>
                <a:effectLst>
                  <a:glow rad="254000">
                    <a:srgbClr val="000000">
                      <a:alpha val="89000"/>
                    </a:srgbClr>
                  </a:glow>
                </a:effectLst>
              </a:rPr>
              <a:t>).</a:t>
            </a:r>
            <a:endParaRPr lang="en-US" sz="3200" b="1" dirty="0">
              <a:solidFill>
                <a:srgbClr val="FFFFFF"/>
              </a:solidFill>
              <a:effectLst>
                <a:glow rad="254000">
                  <a:srgbClr val="000000">
                    <a:alpha val="89000"/>
                  </a:srgb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Animal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Groaned, wandered, hungry</a:t>
            </a:r>
            <a:endParaRPr lang="en-US" sz="32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How the animals moan with hunger! The herds of cattle wander about confused, because they have no pasture. The flocks of sheep and goats bleat in misery</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1:18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not be afraid</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Don</a:t>
            </a:r>
            <a:r>
              <a:rPr lang="uk-UA"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 be afraid, you animals of the field, for the wilderness pastures will soon be green</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2:22a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Fields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Barren and unproductive</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It has destroyed my grapevines and ruined my fig trees, stripping their bark and destroying it, leaving the branches white and bare</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1:7; cf. 1:10-12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grow…fruitful and productive</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trees will again be filled with fruit; fig trees and grapevines will be loaded down once more</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2:22b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216024"/>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Rain Contrasts in Joel 2:21-27</a:t>
            </a: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Drought (dryness caused fire)</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Even the wild animals cry out to you because the streams have dried up, and fire has consumed the wilderness pastures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1:20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pour down in abundance</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Rejoice, you people of Jerusalem! Rejoice in the L</a:t>
            </a:r>
            <a:r>
              <a:rPr lang="en-US" b="1" dirty="0">
                <a:solidFill>
                  <a:srgbClr val="FFFFFF"/>
                </a:solidFill>
                <a:effectLst>
                  <a:glow rad="254000">
                    <a:srgbClr val="000000">
                      <a:alpha val="89000"/>
                    </a:srgbClr>
                  </a:glow>
                </a:effectLst>
              </a:rPr>
              <a:t>ORD</a:t>
            </a:r>
            <a:r>
              <a:rPr lang="en-US" sz="2800" b="1" dirty="0">
                <a:solidFill>
                  <a:srgbClr val="FFFFFF"/>
                </a:solidFill>
                <a:effectLst>
                  <a:glow rad="254000">
                    <a:srgbClr val="000000">
                      <a:alpha val="89000"/>
                    </a:srgbClr>
                  </a:glow>
                </a:effectLst>
              </a:rPr>
              <a:t> your God! For the rain he sends demonstrates his faithfulness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2:23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mn-ea"/>
                <a:cs typeface="+mn-cs"/>
              </a:rPr>
              <a:t> </a:t>
            </a:r>
            <a:endParaRPr lang="en-US">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en-US" sz="4800" b="1">
                <a:solidFill>
                  <a:prstClr val="white"/>
                </a:solidFill>
                <a:latin typeface="Arial"/>
                <a:cs typeface="Arial"/>
              </a:rPr>
              <a:t>Joel</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Tw Cen MT"/>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dirty="0">
                <a:solidFill>
                  <a:prstClr val="black"/>
                </a:solidFill>
                <a:latin typeface="Arial"/>
                <a:cs typeface="Arial"/>
              </a:rPr>
              <a:t>1 </a:t>
            </a:r>
            <a:r>
              <a:rPr lang="en-US" sz="3200" b="1" dirty="0">
                <a:solidFill>
                  <a:prstClr val="black"/>
                </a:solidFill>
                <a:latin typeface="Arial"/>
                <a:cs typeface="Arial"/>
              </a:rPr>
              <a:t>C</a:t>
            </a:r>
            <a:r>
              <a:rPr lang="en-US" sz="3200" dirty="0">
                <a:solidFill>
                  <a:prstClr val="black"/>
                </a:solidFill>
                <a:latin typeface="Arial"/>
                <a:cs typeface="Arial"/>
              </a:rPr>
              <a:t>ry to avoid judgment</a:t>
            </a:r>
          </a:p>
          <a:p>
            <a:pPr defTabSz="457200" eaLnBrk="1" fontAlgn="auto" hangingPunct="1">
              <a:spcBef>
                <a:spcPts val="0"/>
              </a:spcBef>
              <a:spcAft>
                <a:spcPts val="0"/>
              </a:spcAft>
            </a:pPr>
            <a:r>
              <a:rPr lang="en-US" sz="3200" dirty="0">
                <a:solidFill>
                  <a:prstClr val="black"/>
                </a:solidFill>
                <a:latin typeface="Arial"/>
                <a:cs typeface="Arial"/>
              </a:rPr>
              <a:t>2 </a:t>
            </a:r>
            <a:r>
              <a:rPr lang="en-US" sz="3200" b="1" dirty="0">
                <a:solidFill>
                  <a:prstClr val="black"/>
                </a:solidFill>
                <a:latin typeface="Arial"/>
                <a:cs typeface="Arial"/>
              </a:rPr>
              <a:t>R</a:t>
            </a:r>
            <a:r>
              <a:rPr lang="en-US" sz="3200" dirty="0">
                <a:solidFill>
                  <a:prstClr val="black"/>
                </a:solidFill>
                <a:latin typeface="Arial"/>
                <a:cs typeface="Arial"/>
              </a:rPr>
              <a:t>eturn to God’s blessing</a:t>
            </a:r>
          </a:p>
          <a:p>
            <a:pPr defTabSz="457200" eaLnBrk="1" fontAlgn="auto" hangingPunct="1">
              <a:spcBef>
                <a:spcPts val="0"/>
              </a:spcBef>
              <a:spcAft>
                <a:spcPts val="0"/>
              </a:spcAft>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God’s sovereignty</a:t>
            </a:r>
          </a:p>
        </p:txBody>
      </p:sp>
    </p:spTree>
    <p:extLst>
      <p:ext uri="{BB962C8B-B14F-4D97-AF65-F5344CB8AC3E}">
        <p14:creationId xmlns:p14="http://schemas.microsoft.com/office/powerpoint/2010/main" val="53739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Grain, Wine &amp; Oil in Joel 2:21-27</a:t>
            </a: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Ruined and dried </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fields are ruined, the land is stripped bare.  The grain is destroyed, the grapes have shriveled, and the olive oil is gone</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1:10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be plentiful</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threshing floors will again be piled high with grain, and the presses will overflow with new wine and olive oil</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2:24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116632"/>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Crop Contrasts in Joel 2:21-27</a:t>
            </a: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Damaged by locusts</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After the cutting locusts finished eating the crops, the swarming locusts took what was left! After them came the hopping locusts, and then the stripping locusts, too!</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1:4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Productive</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L</a:t>
            </a:r>
            <a:r>
              <a:rPr lang="en-US" b="1" dirty="0">
                <a:solidFill>
                  <a:srgbClr val="FFFFFF"/>
                </a:solidFill>
                <a:effectLst>
                  <a:glow rad="254000">
                    <a:srgbClr val="000000">
                      <a:alpha val="89000"/>
                    </a:srgbClr>
                  </a:glow>
                </a:effectLst>
              </a:rPr>
              <a:t>ORD</a:t>
            </a:r>
            <a:r>
              <a:rPr lang="en-US" sz="2800" b="1" dirty="0">
                <a:solidFill>
                  <a:srgbClr val="FFFFFF"/>
                </a:solidFill>
                <a:effectLst>
                  <a:glow rad="254000">
                    <a:srgbClr val="000000">
                      <a:alpha val="89000"/>
                    </a:srgbClr>
                  </a:glow>
                </a:effectLst>
              </a:rPr>
              <a:t> says, </a:t>
            </a:r>
            <a:r>
              <a:rPr lang="uk-UA"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I will give you back what you lost to the swarming locusts, the hopping locusts, the stripping locusts, and the cutting locusts. It was I who sent this great destroying army against you…</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2:25-26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666699"/>
        </a:solidFill>
        <a:effectLst/>
      </p:bgPr>
    </p:bg>
    <p:spTree>
      <p:nvGrpSpPr>
        <p:cNvPr id="1" name=""/>
        <p:cNvGrpSpPr/>
        <p:nvPr/>
      </p:nvGrpSpPr>
      <p:grpSpPr>
        <a:xfrm>
          <a:off x="0" y="0"/>
          <a:ext cx="0" cy="0"/>
          <a:chOff x="0" y="0"/>
          <a:chExt cx="0" cy="0"/>
        </a:xfrm>
      </p:grpSpPr>
      <p:pic>
        <p:nvPicPr>
          <p:cNvPr id="192514" name="Picture 5"/>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685800" y="0"/>
            <a:ext cx="8458200" cy="565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2"/>
          <p:cNvSpPr>
            <a:spLocks noGrp="1" noChangeArrowheads="1"/>
          </p:cNvSpPr>
          <p:nvPr>
            <p:ph type="title"/>
          </p:nvPr>
        </p:nvSpPr>
        <p:spPr>
          <a:xfrm rot="16200000">
            <a:off x="-3162300" y="3238500"/>
            <a:ext cx="7086600" cy="609600"/>
          </a:xfrm>
        </p:spPr>
        <p:txBody>
          <a:bodyPr/>
          <a:lstStyle/>
          <a:p>
            <a:pPr algn="ctr" eaLnBrk="1" hangingPunct="1"/>
            <a:r>
              <a:rPr lang="en-US" sz="3600">
                <a:solidFill>
                  <a:srgbClr val="FFFF99"/>
                </a:solidFill>
                <a:latin typeface="Arial" charset="0"/>
                <a:ea typeface="ＭＳ Ｐゴシック" charset="0"/>
              </a:rPr>
              <a:t>Eschatological Terms in Joel</a:t>
            </a:r>
          </a:p>
        </p:txBody>
      </p:sp>
      <p:sp>
        <p:nvSpPr>
          <p:cNvPr id="583686" name="Rectangle 6"/>
          <p:cNvSpPr>
            <a:spLocks noChangeArrowheads="1"/>
          </p:cNvSpPr>
          <p:nvPr/>
        </p:nvSpPr>
        <p:spPr bwMode="auto">
          <a:xfrm>
            <a:off x="685800" y="0"/>
            <a:ext cx="8458200" cy="6858000"/>
          </a:xfrm>
          <a:prstGeom prst="rect">
            <a:avLst/>
          </a:prstGeom>
          <a:gradFill rotWithShape="0">
            <a:gsLst>
              <a:gs pos="0">
                <a:schemeClr val="tx1">
                  <a:alpha val="67000"/>
                </a:schemeClr>
              </a:gs>
              <a:gs pos="100000">
                <a:schemeClr val="tx1">
                  <a:gamma/>
                  <a:shade val="20392"/>
                  <a:invGamma/>
                  <a:alpha val="67000"/>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000000"/>
              </a:solidFill>
              <a:latin typeface="Arial" pitchFamily="-112" charset="0"/>
            </a:endParaRPr>
          </a:p>
        </p:txBody>
      </p:sp>
      <p:sp>
        <p:nvSpPr>
          <p:cNvPr id="583684" name="Rectangle 4"/>
          <p:cNvSpPr>
            <a:spLocks noChangeArrowheads="1"/>
          </p:cNvSpPr>
          <p:nvPr/>
        </p:nvSpPr>
        <p:spPr bwMode="auto">
          <a:xfrm>
            <a:off x="762000" y="188640"/>
            <a:ext cx="8382000" cy="5262980"/>
          </a:xfrm>
          <a:prstGeom prst="rect">
            <a:avLst/>
          </a:prstGeom>
          <a:noFill/>
          <a:ln w="9525">
            <a:noFill/>
            <a:miter lim="800000"/>
            <a:headEnd/>
            <a:tailEnd/>
          </a:ln>
          <a:effectLst/>
        </p:spPr>
        <p:txBody>
          <a:bodyPr>
            <a:spAutoFit/>
          </a:bodyPr>
          <a:lstStyle/>
          <a:p>
            <a:pPr marL="635000" indent="-635000" eaLnBrk="1" hangingPunct="1">
              <a:buFont typeface="Times New Roman" charset="0"/>
              <a:buAutoNum type="arabicPeriod"/>
              <a:tabLst>
                <a:tab pos="1257300" algn="l"/>
              </a:tabLst>
              <a:defRPr/>
            </a:pPr>
            <a:r>
              <a:rPr kumimoji="1" lang="en-US" sz="2800" b="1" dirty="0">
                <a:solidFill>
                  <a:srgbClr val="FFFFFF"/>
                </a:solidFill>
                <a:effectLst/>
                <a:ea typeface="Times New Roman" charset="0"/>
              </a:rPr>
              <a:t>Sanctify…proclaim (1:14; 3:9)</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For the Day of Yahweh is close (1:15; 2:12; 3:14)</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Yahweh</a:t>
            </a:r>
            <a:r>
              <a:rPr kumimoji="1" lang="uk-UA" altLang="ja-JP" sz="2800" b="1" dirty="0">
                <a:solidFill>
                  <a:srgbClr val="FFFFFF"/>
                </a:solidFill>
                <a:effectLst/>
                <a:ea typeface="Times New Roman" charset="0"/>
              </a:rPr>
              <a:t>'</a:t>
            </a:r>
            <a:r>
              <a:rPr kumimoji="1" lang="en-US" sz="2800" b="1" dirty="0">
                <a:solidFill>
                  <a:srgbClr val="FFFFFF"/>
                </a:solidFill>
                <a:effectLst/>
                <a:ea typeface="Times New Roman" charset="0"/>
              </a:rPr>
              <a:t>s Day is coming (2:1; 2:31)</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Darkness (2:2; 2:31)</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An escape (2:3; 2:32)</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Heavens and earth quake (2:10; 3:16)</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Darkening of sun, moon, stars (2:10; 3:15)</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Yahweh utters his voice (2:11; 3:16)</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Yahweh</a:t>
            </a:r>
            <a:r>
              <a:rPr kumimoji="1" lang="uk-UA" altLang="ja-JP" sz="2800" b="1" dirty="0">
                <a:solidFill>
                  <a:srgbClr val="FFFFFF"/>
                </a:solidFill>
                <a:effectLst/>
                <a:ea typeface="Times New Roman" charset="0"/>
              </a:rPr>
              <a:t>'</a:t>
            </a:r>
            <a:r>
              <a:rPr kumimoji="1" lang="en-US" sz="2800" b="1" dirty="0">
                <a:solidFill>
                  <a:srgbClr val="FFFFFF"/>
                </a:solidFill>
                <a:effectLst/>
                <a:ea typeface="Times New Roman" charset="0"/>
              </a:rPr>
              <a:t>s Day, great and fearful (2:11; 2:31)</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Gather (2:16; 3:2)</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My people and my heritage (2:17; 3:2) </a:t>
            </a:r>
            <a:endParaRPr kumimoji="1" lang="en-US" sz="2800" b="1" dirty="0">
              <a:solidFill>
                <a:srgbClr val="FFFFFF"/>
              </a:solidFill>
              <a:effectLst/>
              <a:ea typeface="Arial" charset="0"/>
              <a:cs typeface="Arial" charset="0"/>
            </a:endParaRPr>
          </a:p>
        </p:txBody>
      </p:sp>
    </p:spTree>
    <p:extLst>
      <p:ext uri="{BB962C8B-B14F-4D97-AF65-F5344CB8AC3E}">
        <p14:creationId xmlns:p14="http://schemas.microsoft.com/office/powerpoint/2010/main" val="2508061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686"/>
                                        </p:tgtEl>
                                        <p:attrNameLst>
                                          <p:attrName>style.visibility</p:attrName>
                                        </p:attrNameLst>
                                      </p:cBhvr>
                                      <p:to>
                                        <p:strVal val="visible"/>
                                      </p:to>
                                    </p:set>
                                    <p:animEffect transition="in" filter="fade">
                                      <p:cBhvr>
                                        <p:cTn id="7" dur="500"/>
                                        <p:tgtEl>
                                          <p:spTgt spid="583686"/>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83684">
                                            <p:txEl>
                                              <p:pRg st="0" end="0"/>
                                            </p:txEl>
                                          </p:spTgt>
                                        </p:tgtEl>
                                        <p:attrNameLst>
                                          <p:attrName>style.visibility</p:attrName>
                                        </p:attrNameLst>
                                      </p:cBhvr>
                                      <p:to>
                                        <p:strVal val="visible"/>
                                      </p:to>
                                    </p:set>
                                    <p:anim calcmode="lin" valueType="num">
                                      <p:cBhvr additive="base">
                                        <p:cTn id="11" dur="500" fill="hold"/>
                                        <p:tgtEl>
                                          <p:spTgt spid="58368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8368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83684">
                                            <p:txEl>
                                              <p:pRg st="1" end="1"/>
                                            </p:txEl>
                                          </p:spTgt>
                                        </p:tgtEl>
                                        <p:attrNameLst>
                                          <p:attrName>style.visibility</p:attrName>
                                        </p:attrNameLst>
                                      </p:cBhvr>
                                      <p:to>
                                        <p:strVal val="visible"/>
                                      </p:to>
                                    </p:set>
                                    <p:anim calcmode="lin" valueType="num">
                                      <p:cBhvr additive="base">
                                        <p:cTn id="16" dur="500" fill="hold"/>
                                        <p:tgtEl>
                                          <p:spTgt spid="583684">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8368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8" fill="hold" nodeType="afterGroup">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583684">
                                            <p:txEl>
                                              <p:pRg st="2" end="2"/>
                                            </p:txEl>
                                          </p:spTgt>
                                        </p:tgtEl>
                                        <p:attrNameLst>
                                          <p:attrName>style.visibility</p:attrName>
                                        </p:attrNameLst>
                                      </p:cBhvr>
                                      <p:to>
                                        <p:strVal val="visible"/>
                                      </p:to>
                                    </p:set>
                                    <p:anim calcmode="lin" valueType="num">
                                      <p:cBhvr additive="base">
                                        <p:cTn id="21" dur="500" fill="hold"/>
                                        <p:tgtEl>
                                          <p:spTgt spid="58368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8368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3" fill="hold" nodeType="afterGroup">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83684">
                                            <p:txEl>
                                              <p:pRg st="3" end="3"/>
                                            </p:txEl>
                                          </p:spTgt>
                                        </p:tgtEl>
                                        <p:attrNameLst>
                                          <p:attrName>style.visibility</p:attrName>
                                        </p:attrNameLst>
                                      </p:cBhvr>
                                      <p:to>
                                        <p:strVal val="visible"/>
                                      </p:to>
                                    </p:set>
                                    <p:anim calcmode="lin" valueType="num">
                                      <p:cBhvr additive="base">
                                        <p:cTn id="26" dur="500" fill="hold"/>
                                        <p:tgtEl>
                                          <p:spTgt spid="583684">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58368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par>
                          <p:cTn id="28" fill="hold" nodeType="afterGroup">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583684">
                                            <p:txEl>
                                              <p:pRg st="4" end="4"/>
                                            </p:txEl>
                                          </p:spTgt>
                                        </p:tgtEl>
                                        <p:attrNameLst>
                                          <p:attrName>style.visibility</p:attrName>
                                        </p:attrNameLst>
                                      </p:cBhvr>
                                      <p:to>
                                        <p:strVal val="visible"/>
                                      </p:to>
                                    </p:set>
                                    <p:anim calcmode="lin" valueType="num">
                                      <p:cBhvr additive="base">
                                        <p:cTn id="31" dur="500" fill="hold"/>
                                        <p:tgtEl>
                                          <p:spTgt spid="58368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368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par>
                          <p:cTn id="33" fill="hold" nodeType="afterGroup">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583684">
                                            <p:txEl>
                                              <p:pRg st="5" end="5"/>
                                            </p:txEl>
                                          </p:spTgt>
                                        </p:tgtEl>
                                        <p:attrNameLst>
                                          <p:attrName>style.visibility</p:attrName>
                                        </p:attrNameLst>
                                      </p:cBhvr>
                                      <p:to>
                                        <p:strVal val="visible"/>
                                      </p:to>
                                    </p:set>
                                    <p:anim calcmode="lin" valueType="num">
                                      <p:cBhvr additive="base">
                                        <p:cTn id="36" dur="500" fill="hold"/>
                                        <p:tgtEl>
                                          <p:spTgt spid="583684">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83684">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whoosh.wav"/>
                                        </p:tgtEl>
                                      </p:cMediaNode>
                                    </p:audio>
                                  </p:subTnLst>
                                </p:cTn>
                              </p:par>
                            </p:childTnLst>
                          </p:cTn>
                        </p:par>
                        <p:par>
                          <p:cTn id="38" fill="hold" nodeType="afterGroup">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583684">
                                            <p:txEl>
                                              <p:pRg st="6" end="6"/>
                                            </p:txEl>
                                          </p:spTgt>
                                        </p:tgtEl>
                                        <p:attrNameLst>
                                          <p:attrName>style.visibility</p:attrName>
                                        </p:attrNameLst>
                                      </p:cBhvr>
                                      <p:to>
                                        <p:strVal val="visible"/>
                                      </p:to>
                                    </p:set>
                                    <p:anim calcmode="lin" valueType="num">
                                      <p:cBhvr additive="base">
                                        <p:cTn id="41" dur="500" fill="hold"/>
                                        <p:tgtEl>
                                          <p:spTgt spid="583684">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583684">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par>
                          <p:cTn id="43" fill="hold" nodeType="afterGroup">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583684">
                                            <p:txEl>
                                              <p:pRg st="7" end="7"/>
                                            </p:txEl>
                                          </p:spTgt>
                                        </p:tgtEl>
                                        <p:attrNameLst>
                                          <p:attrName>style.visibility</p:attrName>
                                        </p:attrNameLst>
                                      </p:cBhvr>
                                      <p:to>
                                        <p:strVal val="visible"/>
                                      </p:to>
                                    </p:set>
                                    <p:anim calcmode="lin" valueType="num">
                                      <p:cBhvr additive="base">
                                        <p:cTn id="46" dur="500" fill="hold"/>
                                        <p:tgtEl>
                                          <p:spTgt spid="583684">
                                            <p:txEl>
                                              <p:pRg st="7" end="7"/>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583684">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childTnLst>
                          </p:cTn>
                        </p:par>
                        <p:par>
                          <p:cTn id="48" fill="hold" nodeType="afterGroup">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583684">
                                            <p:txEl>
                                              <p:pRg st="8" end="8"/>
                                            </p:txEl>
                                          </p:spTgt>
                                        </p:tgtEl>
                                        <p:attrNameLst>
                                          <p:attrName>style.visibility</p:attrName>
                                        </p:attrNameLst>
                                      </p:cBhvr>
                                      <p:to>
                                        <p:strVal val="visible"/>
                                      </p:to>
                                    </p:set>
                                    <p:anim calcmode="lin" valueType="num">
                                      <p:cBhvr additive="base">
                                        <p:cTn id="51" dur="500" fill="hold"/>
                                        <p:tgtEl>
                                          <p:spTgt spid="583684">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583684">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whoosh.wav"/>
                                        </p:tgtEl>
                                      </p:cMediaNode>
                                    </p:audio>
                                  </p:subTnLst>
                                </p:cTn>
                              </p:par>
                            </p:childTnLst>
                          </p:cTn>
                        </p:par>
                        <p:par>
                          <p:cTn id="53" fill="hold" nodeType="afterGroup">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583684">
                                            <p:txEl>
                                              <p:pRg st="9" end="9"/>
                                            </p:txEl>
                                          </p:spTgt>
                                        </p:tgtEl>
                                        <p:attrNameLst>
                                          <p:attrName>style.visibility</p:attrName>
                                        </p:attrNameLst>
                                      </p:cBhvr>
                                      <p:to>
                                        <p:strVal val="visible"/>
                                      </p:to>
                                    </p:set>
                                    <p:anim calcmode="lin" valueType="num">
                                      <p:cBhvr additive="base">
                                        <p:cTn id="56" dur="500" fill="hold"/>
                                        <p:tgtEl>
                                          <p:spTgt spid="583684">
                                            <p:txEl>
                                              <p:pRg st="9" end="9"/>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583684">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whoosh.wav"/>
                                        </p:tgtEl>
                                      </p:cMediaNode>
                                    </p:audio>
                                  </p:subTnLst>
                                </p:cTn>
                              </p:par>
                            </p:childTnLst>
                          </p:cTn>
                        </p:par>
                        <p:par>
                          <p:cTn id="58" fill="hold" nodeType="afterGroup">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583684">
                                            <p:txEl>
                                              <p:pRg st="10" end="10"/>
                                            </p:txEl>
                                          </p:spTgt>
                                        </p:tgtEl>
                                        <p:attrNameLst>
                                          <p:attrName>style.visibility</p:attrName>
                                        </p:attrNameLst>
                                      </p:cBhvr>
                                      <p:to>
                                        <p:strVal val="visible"/>
                                      </p:to>
                                    </p:set>
                                    <p:anim calcmode="lin" valueType="num">
                                      <p:cBhvr additive="base">
                                        <p:cTn id="61" dur="500" fill="hold"/>
                                        <p:tgtEl>
                                          <p:spTgt spid="583684">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83684">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6" grpId="0" animBg="1"/>
      <p:bldP spid="583684" grpId="0" build="p" autoUpdateAnimBg="0" advAuto="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endParaRPr lang="en-US"/>
          </a:p>
        </p:txBody>
      </p:sp>
      <p:sp>
        <p:nvSpPr>
          <p:cNvPr id="194562" name="Rectangle 2"/>
          <p:cNvSpPr>
            <a:spLocks noGrp="1" noChangeArrowheads="1"/>
          </p:cNvSpPr>
          <p:nvPr>
            <p:ph type="title"/>
          </p:nvPr>
        </p:nvSpPr>
        <p:spPr>
          <a:xfrm>
            <a:off x="26988" y="115888"/>
            <a:ext cx="8486775" cy="685800"/>
          </a:xfrm>
        </p:spPr>
        <p:txBody>
          <a:bodyPr anchor="t"/>
          <a:lstStyle/>
          <a:p>
            <a:pPr eaLnBrk="1" hangingPunct="1"/>
            <a:r>
              <a:rPr lang="en-US" sz="3600" dirty="0">
                <a:solidFill>
                  <a:schemeClr val="bg1"/>
                </a:solidFill>
                <a:latin typeface="Arial" charset="0"/>
                <a:ea typeface="ＭＳ Ｐゴシック" charset="0"/>
                <a:cs typeface="Times New Roman" charset="0"/>
              </a:rPr>
              <a:t>Joel 2:28-29 in Acts 2:16-21</a:t>
            </a:r>
          </a:p>
        </p:txBody>
      </p:sp>
      <p:sp>
        <p:nvSpPr>
          <p:cNvPr id="19456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579</a:t>
            </a: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899567" y="5139134"/>
            <a:ext cx="6408737" cy="1746250"/>
          </a:xfrm>
        </p:spPr>
        <p:txBody>
          <a:bodyPr anchor="ctr"/>
          <a:lstStyle/>
          <a:p>
            <a:pPr marL="0" indent="0" algn="ctr" eaLnBrk="1" hangingPunct="1">
              <a:buFontTx/>
              <a:buNone/>
            </a:pP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This is that which was spoken by the prophet Joel…</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(Acts 2:16)</a:t>
            </a:r>
            <a:endParaRPr lang="en-US"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a:xfrm>
            <a:off x="2627785" y="6165850"/>
            <a:ext cx="6516216" cy="719138"/>
          </a:xfrm>
        </p:spPr>
        <p:txBody>
          <a:bodyPr anchor="t"/>
          <a:lstStyle/>
          <a:p>
            <a:pP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2:28-29; Acts 2:17-18 </a:t>
            </a:r>
            <a:r>
              <a:rPr lang="en-US" sz="2800" dirty="0">
                <a:solidFill>
                  <a:schemeClr val="bg1"/>
                </a:solidFill>
                <a:effectLst>
                  <a:glow rad="228600">
                    <a:schemeClr val="accent4">
                      <a:satMod val="175000"/>
                      <a:alpha val="79000"/>
                    </a:schemeClr>
                  </a:glow>
                </a:effectLst>
                <a:latin typeface="Arial" charset="0"/>
                <a:ea typeface="ＭＳ Ｐゴシック" charset="0"/>
                <a:cs typeface="Times New Roman" charset="0"/>
              </a:rPr>
              <a:t>NLT</a:t>
            </a:r>
            <a:endPar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endParaRPr>
          </a:p>
        </p:txBody>
      </p:sp>
      <p:sp>
        <p:nvSpPr>
          <p:cNvPr id="19353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579</a:t>
            </a: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215900" y="188640"/>
            <a:ext cx="5219700" cy="4509815"/>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Then, after doing all those things, I will pour out my Spirit upon all people.  Your sons and daughters will prophesy. Your old men will dream dreams, and your young men will see visions. </a:t>
            </a:r>
          </a:p>
          <a:p>
            <a:pPr marL="0" indent="0" algn="ctr" eaLnBrk="1" hangingPunct="1">
              <a:buNone/>
            </a:pPr>
            <a:r>
              <a:rPr lang="en-US" altLang="ja-JP" baseline="30000" dirty="0">
                <a:latin typeface="Arial" charset="0"/>
                <a:ea typeface="ＭＳ Ｐゴシック" charset="0"/>
              </a:rPr>
              <a:t>29</a:t>
            </a:r>
            <a:r>
              <a:rPr lang="en-US" altLang="ja-JP" dirty="0">
                <a:latin typeface="Arial" charset="0"/>
                <a:ea typeface="ＭＳ Ｐゴシック" charset="0"/>
              </a:rPr>
              <a:t>In those days I will pour out my Spirit even on servants—men and women alike.</a:t>
            </a:r>
            <a:r>
              <a:rPr lang="ru-RU" altLang="ja-JP" dirty="0">
                <a:latin typeface="Arial" charset="0"/>
                <a:ea typeface="ＭＳ Ｐゴシック" charset="0"/>
              </a:rPr>
              <a:t>"</a:t>
            </a:r>
            <a:endParaRPr lang="en-US" dirty="0">
              <a:latin typeface="Arial"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4213" y="584200"/>
            <a:ext cx="8485187" cy="684213"/>
          </a:xfrm>
        </p:spPr>
        <p:txBody>
          <a:bodyPr anchor="t"/>
          <a:lstStyle/>
          <a:p>
            <a:pPr eaLnBrk="1" hangingPunct="1"/>
            <a:r>
              <a:rPr lang="en-US" sz="3600">
                <a:latin typeface="Arial" charset="0"/>
                <a:ea typeface="ＭＳ Ｐゴシック" charset="0"/>
                <a:cs typeface="Times New Roman" charset="0"/>
              </a:rPr>
              <a:t>Joel 2:28-29 in the NT (cf. Acts 2)</a:t>
            </a:r>
          </a:p>
        </p:txBody>
      </p:sp>
      <p:sp>
        <p:nvSpPr>
          <p:cNvPr id="589827" name="Rectangle 3"/>
          <p:cNvSpPr>
            <a:spLocks noGrp="1" noChangeArrowheads="1"/>
          </p:cNvSpPr>
          <p:nvPr>
            <p:ph type="body" sz="half" idx="1"/>
          </p:nvPr>
        </p:nvSpPr>
        <p:spPr>
          <a:xfrm>
            <a:off x="609600" y="1538288"/>
            <a:ext cx="4876800" cy="5319712"/>
          </a:xfrm>
        </p:spPr>
        <p:txBody>
          <a:bodyPr/>
          <a:lstStyle/>
          <a:p>
            <a:pPr eaLnBrk="1" hangingPunct="1"/>
            <a:r>
              <a:rPr lang="en-US" altLang="ja-JP" sz="3200">
                <a:latin typeface="Arial" charset="0"/>
                <a:ea typeface="ＭＳ Ｐゴシック" charset="0"/>
                <a:cs typeface="ＭＳ Ｐゴシック" charset="0"/>
              </a:rPr>
              <a:t>Some say this means </a:t>
            </a:r>
            <a:r>
              <a:rPr lang="ru-RU" altLang="ja-JP"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All the </a:t>
            </a:r>
            <a:r>
              <a:rPr lang="en-US">
                <a:latin typeface="Arial" charset="0"/>
                <a:ea typeface="ＭＳ Ｐゴシック" charset="0"/>
                <a:cs typeface="ＭＳ Ｐゴシック" charset="0"/>
              </a:rPr>
              <a:t>LORD</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a:t>
            </a:r>
            <a:r>
              <a:rPr lang="en-US" sz="3200">
                <a:latin typeface="Arial" charset="0"/>
                <a:ea typeface="ＭＳ Ｐゴシック" charset="0"/>
                <a:cs typeface="ＭＳ Ｐゴシック" charset="0"/>
              </a:rPr>
              <a:t> people would be prophets</a:t>
            </a:r>
            <a:r>
              <a:rPr lang="ru-RU" altLang="ja-JP"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—but is this what Joel said?  </a:t>
            </a:r>
          </a:p>
          <a:p>
            <a:pPr eaLnBrk="1" hangingPunct="1"/>
            <a:r>
              <a:rPr lang="en-US" sz="3200">
                <a:latin typeface="Arial" charset="0"/>
                <a:ea typeface="ＭＳ Ｐゴシック" charset="0"/>
                <a:cs typeface="ＭＳ Ｐゴシック" charset="0"/>
              </a:rPr>
              <a:t>No, he said only many </a:t>
            </a:r>
            <a:r>
              <a:rPr lang="en-US" sz="3200" i="1">
                <a:latin typeface="Arial" charset="0"/>
                <a:ea typeface="ＭＳ Ｐゴシック" charset="0"/>
                <a:cs typeface="ＭＳ Ｐゴシック" charset="0"/>
              </a:rPr>
              <a:t>types</a:t>
            </a:r>
            <a:r>
              <a:rPr lang="en-US" sz="3200">
                <a:latin typeface="Arial" charset="0"/>
                <a:ea typeface="ＭＳ Ｐゴシック" charset="0"/>
                <a:cs typeface="ＭＳ Ｐゴシック" charset="0"/>
              </a:rPr>
              <a:t> of prophets would exist.</a:t>
            </a:r>
          </a:p>
        </p:txBody>
      </p:sp>
      <p:sp>
        <p:nvSpPr>
          <p:cNvPr id="19558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579</a:t>
            </a:r>
          </a:p>
        </p:txBody>
      </p:sp>
      <p:pic>
        <p:nvPicPr>
          <p:cNvPr id="3" name="Picture 2"/>
          <p:cNvPicPr>
            <a:picLocks noChangeAspect="1"/>
          </p:cNvPicPr>
          <p:nvPr/>
        </p:nvPicPr>
        <p:blipFill>
          <a:blip r:embed="rId2"/>
          <a:stretch>
            <a:fillRect/>
          </a:stretch>
        </p:blipFill>
        <p:spPr>
          <a:xfrm>
            <a:off x="4716016" y="2119536"/>
            <a:ext cx="4673319" cy="4752528"/>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effectLst>
                  <a:glow rad="228600">
                    <a:schemeClr val="accent4">
                      <a:satMod val="175000"/>
                      <a:alpha val="79000"/>
                    </a:schemeClr>
                  </a:glow>
                </a:effectLst>
                <a:latin typeface="Arial" charset="0"/>
                <a:ea typeface="ＭＳ Ｐゴシック" charset="0"/>
                <a:cs typeface="Times New Roman" charset="0"/>
              </a:rPr>
              <a:t>Joel 2:30-31; Acts 2:19-20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579</a:t>
            </a: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en-US" altLang="ja-JP" sz="2800" b="1" dirty="0">
                <a:latin typeface="Arial" charset="0"/>
                <a:ea typeface="ＭＳ Ｐゴシック" charset="0"/>
                <a:cs typeface="ＭＳ Ｐゴシック" charset="0"/>
              </a:rPr>
              <a:t>And I will cause wonders in the heavens and on the earth—</a:t>
            </a:r>
            <a:r>
              <a:rPr lang="en-US" altLang="ja-JP" sz="2800" b="1" dirty="0">
                <a:solidFill>
                  <a:srgbClr val="FF0000"/>
                </a:solidFill>
                <a:latin typeface="Arial" charset="0"/>
                <a:ea typeface="ＭＳ Ｐゴシック" charset="0"/>
                <a:cs typeface="ＭＳ Ｐゴシック" charset="0"/>
              </a:rPr>
              <a:t>blood and fire</a:t>
            </a:r>
            <a:r>
              <a:rPr lang="en-US" altLang="ja-JP" sz="2800" b="1" dirty="0">
                <a:latin typeface="Arial" charset="0"/>
                <a:ea typeface="ＭＳ Ｐゴシック" charset="0"/>
                <a:cs typeface="ＭＳ Ｐゴシック" charset="0"/>
              </a:rPr>
              <a:t> and columns of smoke. </a:t>
            </a: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en-US" altLang="ja-JP" sz="2800" b="1" dirty="0">
                <a:solidFill>
                  <a:schemeClr val="bg1"/>
                </a:solidFill>
                <a:effectLst>
                  <a:glow rad="266700">
                    <a:srgbClr val="000000">
                      <a:alpha val="88000"/>
                    </a:srgbClr>
                  </a:glow>
                </a:effectLst>
                <a:latin typeface="Arial" charset="0"/>
                <a:ea typeface="ＭＳ Ｐゴシック" charset="0"/>
                <a:cs typeface="ＭＳ Ｐゴシック" charset="0"/>
              </a:rPr>
              <a:t>The sun will become dark</a:t>
            </a:r>
            <a:r>
              <a:rPr lang="en-US" altLang="ja-JP" sz="2800" b="1" dirty="0">
                <a:latin typeface="Arial" charset="0"/>
                <a:ea typeface="ＭＳ Ｐゴシック" charset="0"/>
                <a:cs typeface="ＭＳ Ｐゴシック" charset="0"/>
              </a:rPr>
              <a:t>, and the </a:t>
            </a:r>
            <a:r>
              <a:rPr lang="en-US" altLang="ja-JP" sz="2800" b="1" dirty="0">
                <a:solidFill>
                  <a:srgbClr val="FF0000"/>
                </a:solidFill>
                <a:latin typeface="Arial" charset="0"/>
                <a:ea typeface="ＭＳ Ｐゴシック" charset="0"/>
                <a:cs typeface="ＭＳ Ｐゴシック" charset="0"/>
              </a:rPr>
              <a:t>moon will turn blood red</a:t>
            </a:r>
            <a:r>
              <a:rPr lang="en-US" altLang="ja-JP" sz="2800" b="1" dirty="0">
                <a:latin typeface="Arial" charset="0"/>
                <a:ea typeface="ＭＳ Ｐゴシック" charset="0"/>
                <a:cs typeface="ＭＳ Ｐゴシック" charset="0"/>
              </a:rPr>
              <a:t> before that great and terrible day of the L</a:t>
            </a:r>
            <a:r>
              <a:rPr lang="en-US" altLang="ja-JP" sz="2400" b="1" dirty="0">
                <a:latin typeface="Arial" charset="0"/>
                <a:ea typeface="ＭＳ Ｐゴシック" charset="0"/>
                <a:cs typeface="ＭＳ Ｐゴシック" charset="0"/>
              </a:rPr>
              <a:t>ORD</a:t>
            </a:r>
            <a:r>
              <a:rPr lang="en-US" altLang="ja-JP" sz="2800" b="1" dirty="0">
                <a:latin typeface="Arial" charset="0"/>
                <a:ea typeface="ＭＳ Ｐゴシック" charset="0"/>
                <a:cs typeface="ＭＳ Ｐゴシック" charset="0"/>
              </a:rPr>
              <a:t> arrives.</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2:32; Acts 2:21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579</a:t>
            </a: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0" y="116632"/>
            <a:ext cx="5796136" cy="324036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But everyone who calls on the name of the L</a:t>
            </a:r>
            <a:r>
              <a:rPr lang="en-US" altLang="ja-JP" sz="2400" dirty="0">
                <a:latin typeface="Arial" charset="0"/>
                <a:ea typeface="ＭＳ Ｐゴシック" charset="0"/>
              </a:rPr>
              <a:t>ORD</a:t>
            </a:r>
            <a:r>
              <a:rPr lang="en-US" altLang="ja-JP" dirty="0">
                <a:latin typeface="Arial" charset="0"/>
                <a:ea typeface="ＭＳ Ｐゴシック" charset="0"/>
              </a:rPr>
              <a:t> will be saved, for some on Mount Zion in Jerusalem will escape, just as the L</a:t>
            </a:r>
            <a:r>
              <a:rPr lang="en-US" altLang="ja-JP" sz="2400" dirty="0">
                <a:latin typeface="Arial" charset="0"/>
                <a:ea typeface="ＭＳ Ｐゴシック" charset="0"/>
              </a:rPr>
              <a:t>ORD</a:t>
            </a:r>
            <a:r>
              <a:rPr lang="en-US" altLang="ja-JP" dirty="0">
                <a:latin typeface="Arial" charset="0"/>
                <a:ea typeface="ＭＳ Ｐゴシック" charset="0"/>
              </a:rPr>
              <a:t> has said.  These will be among the survivors whom the L</a:t>
            </a:r>
            <a:r>
              <a:rPr lang="en-US" altLang="ja-JP" sz="2400" dirty="0">
                <a:latin typeface="Arial" charset="0"/>
                <a:ea typeface="ＭＳ Ｐゴシック" charset="0"/>
              </a:rPr>
              <a:t>ORD</a:t>
            </a:r>
            <a:r>
              <a:rPr lang="en-US" altLang="ja-JP" dirty="0">
                <a:latin typeface="Arial" charset="0"/>
                <a:ea typeface="ＭＳ Ｐゴシック" charset="0"/>
              </a:rPr>
              <a:t> has called.</a:t>
            </a:r>
            <a:r>
              <a:rPr lang="ru-RU" altLang="ja-JP"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19951469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7633" name="Picture 3" descr="locust_canary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41988" y="0"/>
            <a:ext cx="3402012"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2"/>
          <p:cNvSpPr>
            <a:spLocks noGrp="1" noChangeArrowheads="1"/>
          </p:cNvSpPr>
          <p:nvPr>
            <p:ph type="title"/>
          </p:nvPr>
        </p:nvSpPr>
        <p:spPr>
          <a:xfrm>
            <a:off x="762000" y="571500"/>
            <a:ext cx="4724400" cy="2209800"/>
          </a:xfrm>
        </p:spPr>
        <p:txBody>
          <a:bodyPr/>
          <a:lstStyle/>
          <a:p>
            <a:pPr eaLnBrk="1" hangingPunct="1"/>
            <a:r>
              <a:rPr lang="en-US" sz="3600">
                <a:latin typeface="Arial" charset="0"/>
                <a:ea typeface="ＭＳ Ｐゴシック" charset="0"/>
                <a:cs typeface="ＭＳ Ｐゴシック" charset="0"/>
              </a:rPr>
              <a:t>IV. Problems</a:t>
            </a:r>
            <a:br>
              <a:rPr lang="en-US" sz="3600">
                <a:latin typeface="Arial" charset="0"/>
                <a:ea typeface="ＭＳ Ｐゴシック" charset="0"/>
                <a:cs typeface="ＭＳ Ｐゴシック" charset="0"/>
              </a:rPr>
            </a:br>
            <a:br>
              <a:rPr lang="en-US" sz="3600">
                <a:latin typeface="Arial" charset="0"/>
                <a:ea typeface="ＭＳ Ｐゴシック" charset="0"/>
                <a:cs typeface="ＭＳ Ｐゴシック" charset="0"/>
              </a:rPr>
            </a:br>
            <a:r>
              <a:rPr lang="en-US" sz="3600">
                <a:latin typeface="Arial" charset="0"/>
                <a:ea typeface="ＭＳ Ｐゴシック" charset="0"/>
                <a:cs typeface="ＭＳ Ｐゴシック" charset="0"/>
              </a:rPr>
              <a:t>5 Views of Joel 2:28-32 Fulfillment:</a:t>
            </a:r>
            <a:endParaRPr lang="en-US">
              <a:latin typeface="Arial" charset="0"/>
              <a:ea typeface="ＭＳ Ｐゴシック" charset="0"/>
              <a:cs typeface="ＭＳ Ｐゴシック" charset="0"/>
            </a:endParaRPr>
          </a:p>
        </p:txBody>
      </p:sp>
      <p:sp>
        <p:nvSpPr>
          <p:cNvPr id="590851" name="Rectangle 3"/>
          <p:cNvSpPr>
            <a:spLocks noGrp="1" noChangeArrowheads="1"/>
          </p:cNvSpPr>
          <p:nvPr>
            <p:ph type="body" idx="1"/>
          </p:nvPr>
        </p:nvSpPr>
        <p:spPr>
          <a:xfrm>
            <a:off x="685800" y="2897188"/>
            <a:ext cx="8077200" cy="3579812"/>
          </a:xfrm>
        </p:spPr>
        <p:txBody>
          <a:bodyPr/>
          <a:lstStyle/>
          <a:p>
            <a:pPr marL="609600" indent="-609600" eaLnBrk="1" hangingPunct="1">
              <a:buFontTx/>
              <a:buAutoNum type="alphaUcPeriod"/>
            </a:pPr>
            <a:r>
              <a:rPr lang="en-US" sz="3600">
                <a:latin typeface="Arial" charset="0"/>
                <a:ea typeface="ＭＳ Ｐゴシック" charset="0"/>
                <a:cs typeface="ＭＳ Ｐゴシック" charset="0"/>
              </a:rPr>
              <a:t>Termination at Pentecost</a:t>
            </a:r>
          </a:p>
          <a:p>
            <a:pPr marL="609600" indent="-609600" eaLnBrk="1" hangingPunct="1">
              <a:buFontTx/>
              <a:buAutoNum type="alphaUcPeriod"/>
            </a:pPr>
            <a:r>
              <a:rPr lang="en-US" sz="3600">
                <a:latin typeface="Arial" charset="0"/>
                <a:ea typeface="ＭＳ Ｐゴシック" charset="0"/>
                <a:cs typeface="ＭＳ Ｐゴシック" charset="0"/>
              </a:rPr>
              <a:t>Fulfillment at Pentecost</a:t>
            </a:r>
          </a:p>
          <a:p>
            <a:pPr marL="609600" indent="-609600" eaLnBrk="1" hangingPunct="1">
              <a:buFontTx/>
              <a:buAutoNum type="alphaUcPeriod"/>
            </a:pPr>
            <a:r>
              <a:rPr lang="en-US" sz="3600">
                <a:latin typeface="Arial" charset="0"/>
                <a:ea typeface="ＭＳ Ｐゴシック" charset="0"/>
                <a:cs typeface="ＭＳ Ｐゴシック" charset="0"/>
              </a:rPr>
              <a:t>Non-fulfillment or Eschatological view</a:t>
            </a:r>
          </a:p>
          <a:p>
            <a:pPr marL="609600" indent="-609600" eaLnBrk="1" hangingPunct="1">
              <a:buFontTx/>
              <a:buAutoNum type="alphaUcPeriod"/>
            </a:pPr>
            <a:r>
              <a:rPr lang="en-US" sz="3600">
                <a:latin typeface="Arial" charset="0"/>
                <a:ea typeface="ＭＳ Ｐゴシック" charset="0"/>
                <a:cs typeface="ＭＳ Ｐゴシック" charset="0"/>
              </a:rPr>
              <a:t>Typical Fulfillment view</a:t>
            </a:r>
          </a:p>
          <a:p>
            <a:pPr marL="609600" indent="-609600" eaLnBrk="1" hangingPunct="1">
              <a:buFontTx/>
              <a:buAutoNum type="alphaUcPeriod"/>
            </a:pPr>
            <a:r>
              <a:rPr lang="en-US" sz="3600">
                <a:latin typeface="Arial" charset="0"/>
                <a:ea typeface="ＭＳ Ｐゴシック" charset="0"/>
                <a:cs typeface="ＭＳ Ｐゴシック" charset="0"/>
              </a:rPr>
              <a:t>Continuous Fulfillment view</a:t>
            </a:r>
          </a:p>
        </p:txBody>
      </p:sp>
    </p:spTree>
    <p:extLst>
      <p:ext uri="{BB962C8B-B14F-4D97-AF65-F5344CB8AC3E}">
        <p14:creationId xmlns:p14="http://schemas.microsoft.com/office/powerpoint/2010/main" val="816939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1">
                                            <p:txEl>
                                              <p:pRg st="0" end="0"/>
                                            </p:txEl>
                                          </p:spTgt>
                                        </p:tgtEl>
                                        <p:attrNameLst>
                                          <p:attrName>style.visibility</p:attrName>
                                        </p:attrNameLst>
                                      </p:cBhvr>
                                      <p:to>
                                        <p:strVal val="visible"/>
                                      </p:to>
                                    </p:set>
                                    <p:anim calcmode="lin" valueType="num">
                                      <p:cBhvr additive="base">
                                        <p:cTn id="7" dur="500" fill="hold"/>
                                        <p:tgtEl>
                                          <p:spTgt spid="590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1">
                                            <p:txEl>
                                              <p:pRg st="1" end="1"/>
                                            </p:txEl>
                                          </p:spTgt>
                                        </p:tgtEl>
                                        <p:attrNameLst>
                                          <p:attrName>style.visibility</p:attrName>
                                        </p:attrNameLst>
                                      </p:cBhvr>
                                      <p:to>
                                        <p:strVal val="visible"/>
                                      </p:to>
                                    </p:set>
                                    <p:anim calcmode="lin" valueType="num">
                                      <p:cBhvr additive="base">
                                        <p:cTn id="13" dur="500" fill="hold"/>
                                        <p:tgtEl>
                                          <p:spTgt spid="5908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1">
                                            <p:txEl>
                                              <p:pRg st="2" end="2"/>
                                            </p:txEl>
                                          </p:spTgt>
                                        </p:tgtEl>
                                        <p:attrNameLst>
                                          <p:attrName>style.visibility</p:attrName>
                                        </p:attrNameLst>
                                      </p:cBhvr>
                                      <p:to>
                                        <p:strVal val="visible"/>
                                      </p:to>
                                    </p:set>
                                    <p:anim calcmode="lin" valueType="num">
                                      <p:cBhvr additive="base">
                                        <p:cTn id="19" dur="500" fill="hold"/>
                                        <p:tgtEl>
                                          <p:spTgt spid="5908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0851">
                                            <p:txEl>
                                              <p:pRg st="3" end="3"/>
                                            </p:txEl>
                                          </p:spTgt>
                                        </p:tgtEl>
                                        <p:attrNameLst>
                                          <p:attrName>style.visibility</p:attrName>
                                        </p:attrNameLst>
                                      </p:cBhvr>
                                      <p:to>
                                        <p:strVal val="visible"/>
                                      </p:to>
                                    </p:set>
                                    <p:anim calcmode="lin" valueType="num">
                                      <p:cBhvr additive="base">
                                        <p:cTn id="25" dur="500" fill="hold"/>
                                        <p:tgtEl>
                                          <p:spTgt spid="5908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0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0851">
                                            <p:txEl>
                                              <p:pRg st="4" end="4"/>
                                            </p:txEl>
                                          </p:spTgt>
                                        </p:tgtEl>
                                        <p:attrNameLst>
                                          <p:attrName>style.visibility</p:attrName>
                                        </p:attrNameLst>
                                      </p:cBhvr>
                                      <p:to>
                                        <p:strVal val="visible"/>
                                      </p:to>
                                    </p:set>
                                    <p:anim calcmode="lin" valueType="num">
                                      <p:cBhvr additive="base">
                                        <p:cTn id="31" dur="500" fill="hold"/>
                                        <p:tgtEl>
                                          <p:spTgt spid="5908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08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1"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9143999" cy="1448420"/>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The Gospel is for the </a:t>
            </a:r>
            <a:br>
              <a:rPr lang="en-US" sz="5400" b="1" dirty="0">
                <a:solidFill>
                  <a:schemeClr val="tx2"/>
                </a:solidFill>
                <a:effectLst>
                  <a:glow rad="127000">
                    <a:schemeClr val="bg1"/>
                  </a:glow>
                </a:effectLst>
                <a:latin typeface="Arial" charset="0"/>
                <a:ea typeface="ＭＳ Ｐゴシック" charset="0"/>
                <a:cs typeface="ＭＳ Ｐゴシック" charset="0"/>
              </a:rPr>
            </a:br>
            <a:r>
              <a:rPr lang="en-US" sz="5400" b="1" dirty="0">
                <a:solidFill>
                  <a:schemeClr val="tx2"/>
                </a:solidFill>
                <a:effectLst>
                  <a:glow rad="127000">
                    <a:schemeClr val="bg1"/>
                  </a:glow>
                </a:effectLst>
                <a:latin typeface="Arial" charset="0"/>
                <a:ea typeface="ＭＳ Ｐゴシック" charset="0"/>
                <a:cs typeface="ＭＳ Ｐゴシック" charset="0"/>
              </a:rPr>
              <a:t>Whole World</a:t>
            </a:r>
          </a:p>
        </p:txBody>
      </p:sp>
      <p:pic>
        <p:nvPicPr>
          <p:cNvPr id="8194" name="Picture 2" descr="Image result for holy spirit acts 2">
            <a:extLst>
              <a:ext uri="{FF2B5EF4-FFF2-40B4-BE49-F238E27FC236}">
                <a16:creationId xmlns:a16="http://schemas.microsoft.com/office/drawing/2014/main" id="{F7598C27-17D4-794B-B40A-3C026617E4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0957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87B746-DDFD-0B48-85E5-FACFF960CAEC}"/>
              </a:ext>
            </a:extLst>
          </p:cNvPr>
          <p:cNvSpPr/>
          <p:nvPr/>
        </p:nvSpPr>
        <p:spPr>
          <a:xfrm>
            <a:off x="41223" y="5038570"/>
            <a:ext cx="9072797" cy="1815882"/>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a:rPr>
              <a:t>“The Spirit of Christ is the spirit of missions, and the nearer we get to Him, the more intensely missionary we must become.” </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a:rPr>
            </a:b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a:rPr>
              <a:t>—Henry Martyn—</a:t>
            </a:r>
            <a:endParaRPr kumimoji="0" lang="en-US" sz="2800" b="1" i="0" u="none" strike="noStrike" kern="1200" cap="none" spc="0" normalizeH="0" baseline="0" noProof="0" dirty="0">
              <a:ln>
                <a:noFill/>
              </a:ln>
              <a:solidFill>
                <a:srgbClr val="FFFFFF"/>
              </a:solidFill>
              <a:effectLst/>
              <a:uLnTx/>
              <a:uFillTx/>
              <a:latin typeface="Candara"/>
              <a:ea typeface="ＭＳ Ｐゴシック"/>
              <a:cs typeface="Arial"/>
            </a:endParaRPr>
          </a:p>
        </p:txBody>
      </p:sp>
    </p:spTree>
    <p:extLst>
      <p:ext uri="{BB962C8B-B14F-4D97-AF65-F5344CB8AC3E}">
        <p14:creationId xmlns:p14="http://schemas.microsoft.com/office/powerpoint/2010/main" val="2081361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kern="1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Joel</a:t>
            </a:r>
          </a:p>
        </p:txBody>
      </p:sp>
      <p:sp>
        <p:nvSpPr>
          <p:cNvPr id="8" name="Rectangle 2"/>
          <p:cNvSpPr txBox="1">
            <a:spLocks noChangeArrowheads="1"/>
          </p:cNvSpPr>
          <p:nvPr/>
        </p:nvSpPr>
        <p:spPr bwMode="auto">
          <a:xfrm>
            <a:off x="0" y="2348880"/>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Book of</a:t>
            </a: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Disciplined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686799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 Learning a New Language | Plato on-line">
            <a:extLst>
              <a:ext uri="{FF2B5EF4-FFF2-40B4-BE49-F238E27FC236}">
                <a16:creationId xmlns:a16="http://schemas.microsoft.com/office/drawing/2014/main" id="{64693B64-2B69-1E4F-A222-5886B33776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84414" y="0"/>
            <a:ext cx="6804561" cy="6804561"/>
          </a:xfrm>
          <a:prstGeom prst="rect">
            <a:avLst/>
          </a:prstGeom>
        </p:spPr>
      </p:pic>
    </p:spTree>
    <p:extLst>
      <p:ext uri="{BB962C8B-B14F-4D97-AF65-F5344CB8AC3E}">
        <p14:creationId xmlns:p14="http://schemas.microsoft.com/office/powerpoint/2010/main" val="4237615896"/>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4F-5065-5C4E-9520-52F3AF6DB9C7}"/>
              </a:ext>
            </a:extLst>
          </p:cNvPr>
          <p:cNvSpPr>
            <a:spLocks noGrp="1"/>
          </p:cNvSpPr>
          <p:nvPr>
            <p:ph type="title"/>
          </p:nvPr>
        </p:nvSpPr>
        <p:spPr/>
        <p:txBody>
          <a:bodyPr/>
          <a:lstStyle/>
          <a:p>
            <a:endParaRPr lang="en-US"/>
          </a:p>
        </p:txBody>
      </p:sp>
      <p:pic>
        <p:nvPicPr>
          <p:cNvPr id="6" name="Picture 5" descr="Language - Wikimedia Commons">
            <a:extLst>
              <a:ext uri="{FF2B5EF4-FFF2-40B4-BE49-F238E27FC236}">
                <a16:creationId xmlns:a16="http://schemas.microsoft.com/office/drawing/2014/main" id="{FD8B0400-2263-424E-8C03-473CB094B1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000" y="1606550"/>
            <a:ext cx="7620000" cy="3644900"/>
          </a:xfrm>
          <a:prstGeom prst="rect">
            <a:avLst/>
          </a:prstGeom>
        </p:spPr>
      </p:pic>
      <p:sp>
        <p:nvSpPr>
          <p:cNvPr id="7" name="TextBox 6">
            <a:extLst>
              <a:ext uri="{FF2B5EF4-FFF2-40B4-BE49-F238E27FC236}">
                <a16:creationId xmlns:a16="http://schemas.microsoft.com/office/drawing/2014/main" id="{929F2957-CC4A-FD4A-A1B8-AD3F8DD2D459}"/>
              </a:ext>
            </a:extLst>
          </p:cNvPr>
          <p:cNvSpPr txBox="1"/>
          <p:nvPr/>
        </p:nvSpPr>
        <p:spPr>
          <a:xfrm>
            <a:off x="762000" y="5251450"/>
            <a:ext cx="7620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3" tooltip="https://commons.wikimedia.org/wiki/Language"/>
              </a:rPr>
              <a:t>This Photo</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rPr>
              <a:t> by Unknown Author is licensed under </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4" tooltip="https://creativecommons.org/licenses/by-sa/3.0/"/>
              </a:rPr>
              <a:t>CC BY-SA</a:t>
            </a:r>
            <a:endParaRPr kumimoji="0" lang="en-US" sz="900" b="0" i="0" u="none" strike="noStrike" kern="1200" cap="none" spc="0" normalizeH="0" baseline="0" noProof="0">
              <a:ln>
                <a:noFill/>
              </a:ln>
              <a:solidFill>
                <a:srgbClr val="FFFFFF"/>
              </a:solidFill>
              <a:effectLst/>
              <a:uLnTx/>
              <a:uFillTx/>
              <a:latin typeface="Candara"/>
              <a:ea typeface="ＭＳ Ｐゴシック"/>
              <a:cs typeface="Arial"/>
            </a:endParaRPr>
          </a:p>
        </p:txBody>
      </p:sp>
      <p:pic>
        <p:nvPicPr>
          <p:cNvPr id="15" name="Picture 14" descr="The 11 languages of South Africa - South Africa Gateway">
            <a:extLst>
              <a:ext uri="{FF2B5EF4-FFF2-40B4-BE49-F238E27FC236}">
                <a16:creationId xmlns:a16="http://schemas.microsoft.com/office/drawing/2014/main" id="{68F88DCA-C853-2F4E-B074-E0AEA36919C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377791"/>
            <a:ext cx="9144000" cy="6102417"/>
          </a:xfrm>
          <a:prstGeom prst="rect">
            <a:avLst/>
          </a:prstGeom>
        </p:spPr>
      </p:pic>
      <p:sp>
        <p:nvSpPr>
          <p:cNvPr id="16" name="TextBox 15">
            <a:extLst>
              <a:ext uri="{FF2B5EF4-FFF2-40B4-BE49-F238E27FC236}">
                <a16:creationId xmlns:a16="http://schemas.microsoft.com/office/drawing/2014/main" id="{F5F5306D-6958-4343-999C-BF351EC0674A}"/>
              </a:ext>
            </a:extLst>
          </p:cNvPr>
          <p:cNvSpPr txBox="1"/>
          <p:nvPr/>
        </p:nvSpPr>
        <p:spPr>
          <a:xfrm>
            <a:off x="0" y="6480208"/>
            <a:ext cx="9144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6" tooltip="https://southafrica-info.com/arts-culture/11-languages-south-africa/"/>
              </a:rPr>
              <a:t>This Photo</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rPr>
              <a:t> by Unknown Author is licensed under </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7" tooltip="https://creativecommons.org/licenses/by/3.0/"/>
              </a:rPr>
              <a:t>CC BY</a:t>
            </a:r>
            <a:endParaRPr kumimoji="0" lang="en-US" sz="900" b="0" i="0" u="none" strike="noStrike" kern="1200" cap="none" spc="0" normalizeH="0" baseline="0" noProof="0">
              <a:ln>
                <a:noFill/>
              </a:ln>
              <a:solidFill>
                <a:srgbClr val="FFFFFF"/>
              </a:solidFill>
              <a:effectLst/>
              <a:uLnTx/>
              <a:uFillTx/>
              <a:latin typeface="Candara"/>
              <a:ea typeface="ＭＳ Ｐゴシック"/>
              <a:cs typeface="Arial"/>
            </a:endParaRPr>
          </a:p>
        </p:txBody>
      </p:sp>
    </p:spTree>
    <p:extLst>
      <p:ext uri="{BB962C8B-B14F-4D97-AF65-F5344CB8AC3E}">
        <p14:creationId xmlns:p14="http://schemas.microsoft.com/office/powerpoint/2010/main" val="3653914727"/>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Joel 3</a:t>
            </a:r>
          </a:p>
        </p:txBody>
      </p:sp>
    </p:spTree>
    <p:extLst>
      <p:ext uri="{BB962C8B-B14F-4D97-AF65-F5344CB8AC3E}">
        <p14:creationId xmlns:p14="http://schemas.microsoft.com/office/powerpoint/2010/main" val="6445848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the time of those events,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I restore the prosperity of Judah and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I will gather the armies of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into the valley of Jehoshaphat</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2495048"/>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71314369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There I will judge them for harming my people, my special possession,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scattering my people among the nations, and for dividing up my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3:2b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Tel Aviv</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Jerusalem</a:t>
              </a: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EGYPT</a:t>
              </a: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I     S     R    A     E    L</a:t>
              </a: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Haifa</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JORDAN</a:t>
              </a: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Negev</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Desert</a:t>
              </a:r>
            </a:p>
          </p:txBody>
        </p:sp>
      </p:grpSp>
    </p:spTree>
    <p:extLst>
      <p:ext uri="{BB962C8B-B14F-4D97-AF65-F5344CB8AC3E}">
        <p14:creationId xmlns:p14="http://schemas.microsoft.com/office/powerpoint/2010/main" val="108970409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6</a:t>
            </a:r>
            <a:r>
              <a:rPr lang="en-US" sz="3600" b="1" baseline="30000" dirty="0">
                <a:effectLst>
                  <a:glow rad="127000">
                    <a:schemeClr val="tx1"/>
                  </a:glow>
                </a:effectLst>
                <a:latin typeface="Arial" charset="0"/>
                <a:ea typeface="ＭＳ Ｐゴシック" charset="0"/>
                <a:cs typeface="ＭＳ Ｐゴシック" charset="0"/>
              </a:rPr>
              <a:t>th</a:t>
            </a:r>
            <a:r>
              <a:rPr lang="en-US" sz="3600" b="1" dirty="0">
                <a:effectLst>
                  <a:glow rad="127000">
                    <a:schemeClr val="tx1"/>
                  </a:glow>
                </a:effectLst>
                <a:latin typeface="Arial" charset="0"/>
                <a:ea typeface="ＭＳ Ｐゴシック" charset="0"/>
                <a:cs typeface="ＭＳ Ｐゴシック" charset="0"/>
              </a:rPr>
              <a:t> Grade Map Test </a:t>
            </a: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(Curriculum of UN Rights Watch Association, 2021)</a:t>
            </a:r>
            <a:endParaRPr lang="en-US" sz="3600" b="1" dirty="0">
              <a:effectLst>
                <a:glow rad="127000">
                  <a:schemeClr val="tx1"/>
                </a:glow>
              </a:effectLst>
              <a:latin typeface="Arial" charset="0"/>
              <a:ea typeface="ＭＳ Ｐゴシック" charset="0"/>
              <a:cs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369189815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715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a:xfrm>
            <a:off x="0" y="277813"/>
            <a:ext cx="9144000" cy="1139825"/>
          </a:xfrm>
        </p:spPr>
        <p:txBody>
          <a:bodyPr/>
          <a:lstStyle/>
          <a:p>
            <a:pPr eaLnBrk="1" hangingPunct="1">
              <a:defRPr/>
            </a:pPr>
            <a:r>
              <a:rPr lang="en-US" sz="4000" b="1" dirty="0">
                <a:solidFill>
                  <a:schemeClr val="tx1"/>
                </a:solidFill>
                <a:effectLst>
                  <a:outerShdw blurRad="38100" dist="38100" dir="2700000" algn="tl">
                    <a:schemeClr val="bg1"/>
                  </a:outerShdw>
                </a:effectLst>
                <a:latin typeface="Arial" charset="0"/>
                <a:ea typeface="ＭＳ Ｐゴシック" charset="0"/>
                <a:cs typeface="ＭＳ Ｐゴシック" charset="0"/>
              </a:rPr>
              <a:t>Types of Unconditional Covenants</a:t>
            </a:r>
          </a:p>
        </p:txBody>
      </p:sp>
      <p:grpSp>
        <p:nvGrpSpPr>
          <p:cNvPr id="2" name="Group 4"/>
          <p:cNvGrpSpPr>
            <a:grpSpLocks noGrp="1" noChangeAspect="1"/>
          </p:cNvGrpSpPr>
          <p:nvPr/>
        </p:nvGrpSpPr>
        <p:grpSpPr bwMode="auto">
          <a:xfrm>
            <a:off x="-9525" y="1143000"/>
            <a:ext cx="9266238"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Abrahamic</a:t>
              </a: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Land</a:t>
              </a: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Davidic</a:t>
              </a: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New</a:t>
              </a:r>
            </a:p>
          </p:txBody>
        </p:sp>
      </p:grpSp>
      <p:graphicFrame>
        <p:nvGraphicFramePr>
          <p:cNvPr id="37901" name="Group 13"/>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Deut.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Sam. 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Jer.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0" y="33338"/>
            <a:ext cx="5270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4773" name="Rectangle 21"/>
          <p:cNvSpPr>
            <a:spLocks noGrp="1" noChangeArrowheads="1"/>
          </p:cNvSpPr>
          <p:nvPr>
            <p:ph type="title" idx="4294967295"/>
          </p:nvPr>
        </p:nvSpPr>
        <p:spPr>
          <a:xfrm>
            <a:off x="1981200" y="971550"/>
            <a:ext cx="4876800" cy="584200"/>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ea typeface="ＭＳ Ｐゴシック" charset="0"/>
                <a:cs typeface="Arial"/>
              </a:rPr>
              <a:t>Covenants of Promise</a:t>
            </a:r>
          </a:p>
        </p:txBody>
      </p:sp>
      <p:sp>
        <p:nvSpPr>
          <p:cNvPr id="74756" name="Text Box 4"/>
          <p:cNvSpPr txBox="1">
            <a:spLocks noChangeArrowheads="1"/>
          </p:cNvSpPr>
          <p:nvPr/>
        </p:nvSpPr>
        <p:spPr bwMode="auto">
          <a:xfrm>
            <a:off x="1447800" y="3257550"/>
            <a:ext cx="6096000" cy="10160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Administrative Covenants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How to experience the blessing</a:t>
            </a: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9" name="Text Box 7"/>
          <p:cNvSpPr txBox="1">
            <a:spLocks noChangeArrowheads="1"/>
          </p:cNvSpPr>
          <p:nvPr/>
        </p:nvSpPr>
        <p:spPr bwMode="auto">
          <a:xfrm>
            <a:off x="152400" y="2295525"/>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Abrahamic</a:t>
            </a:r>
          </a:p>
        </p:txBody>
      </p:sp>
      <p:sp>
        <p:nvSpPr>
          <p:cNvPr id="74760" name="Text Box 8"/>
          <p:cNvSpPr txBox="1">
            <a:spLocks noChangeArrowheads="1"/>
          </p:cNvSpPr>
          <p:nvPr/>
        </p:nvSpPr>
        <p:spPr bwMode="auto">
          <a:xfrm>
            <a:off x="5657850" y="2311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Davidic</a:t>
            </a:r>
          </a:p>
        </p:txBody>
      </p:sp>
      <p:sp>
        <p:nvSpPr>
          <p:cNvPr id="74761" name="Text Box 9"/>
          <p:cNvSpPr txBox="1">
            <a:spLocks noChangeArrowheads="1"/>
          </p:cNvSpPr>
          <p:nvPr/>
        </p:nvSpPr>
        <p:spPr bwMode="auto">
          <a:xfrm>
            <a:off x="238125" y="4794250"/>
            <a:ext cx="402907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Mosaic          </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Israel</a:t>
            </a:r>
            <a:r>
              <a:rPr kumimoji="0" lang="uk-UA" altLang="ja-JP"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terms of obedience</a:t>
            </a:r>
          </a:p>
        </p:txBody>
      </p:sp>
      <p:sp>
        <p:nvSpPr>
          <p:cNvPr id="74762" name="Text Box 10"/>
          <p:cNvSpPr txBox="1">
            <a:spLocks noChangeArrowheads="1"/>
          </p:cNvSpPr>
          <p:nvPr/>
        </p:nvSpPr>
        <p:spPr bwMode="auto">
          <a:xfrm>
            <a:off x="4800600" y="4794250"/>
            <a:ext cx="420052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New                      </a:t>
            </a: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Terms of obedience under Messiah</a:t>
            </a:r>
          </a:p>
        </p:txBody>
      </p:sp>
      <p:sp>
        <p:nvSpPr>
          <p:cNvPr id="74763" name="Text Box 11"/>
          <p:cNvSpPr txBox="1">
            <a:spLocks noChangeArrowheads="1"/>
          </p:cNvSpPr>
          <p:nvPr/>
        </p:nvSpPr>
        <p:spPr bwMode="auto">
          <a:xfrm>
            <a:off x="1143000" y="28575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Walt Russell, </a:t>
            </a:r>
            <a:r>
              <a:rPr kumimoji="0" lang="en-US" sz="2400" b="1" i="0" u="sng" strike="noStrike" kern="1200" cap="none" spc="0" normalizeH="0" baseline="0" noProof="0">
                <a:ln>
                  <a:noFill/>
                </a:ln>
                <a:solidFill>
                  <a:srgbClr val="FFFFFF"/>
                </a:solidFill>
                <a:effectLst/>
                <a:uLnTx/>
                <a:uFillTx/>
                <a:latin typeface="Arial"/>
                <a:ea typeface="ＭＳ Ｐゴシック" charset="0"/>
                <a:cs typeface="Arial"/>
              </a:rPr>
              <a:t>Playing with Fire</a:t>
            </a: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a:ea typeface="ＭＳ Ｐゴシック" charset="0"/>
                  <a:cs typeface="Arial"/>
                </a:rPr>
                <a:t>BLESSING</a:t>
              </a:r>
            </a:p>
          </p:txBody>
        </p:sp>
      </p:grpSp>
      <p:grpSp>
        <p:nvGrpSpPr>
          <p:cNvPr id="3" name="Group 15"/>
          <p:cNvGrpSpPr>
            <a:grpSpLocks/>
          </p:cNvGrpSpPr>
          <p:nvPr/>
        </p:nvGrpSpPr>
        <p:grpSpPr bwMode="auto">
          <a:xfrm>
            <a:off x="2895600" y="4629200"/>
            <a:ext cx="3200400"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Superseded by</a:t>
              </a: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Amplified by</a:t>
              </a:r>
            </a:p>
          </p:txBody>
        </p:sp>
      </p:grpSp>
      <p:sp>
        <p:nvSpPr>
          <p:cNvPr id="191502" name="TextBox 5"/>
          <p:cNvSpPr txBox="1">
            <a:spLocks noChangeArrowheads="1"/>
          </p:cNvSpPr>
          <p:nvPr/>
        </p:nvSpPr>
        <p:spPr bwMode="auto">
          <a:xfrm>
            <a:off x="0" y="6492875"/>
            <a:ext cx="9144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Walt Russell, </a:t>
            </a:r>
            <a:r>
              <a:rPr kumimoji="0" lang="en-US" sz="1800" b="1" i="1" u="none" strike="noStrike" kern="1200" cap="none" spc="0" normalizeH="0" baseline="0" noProof="0">
                <a:ln>
                  <a:noFill/>
                </a:ln>
                <a:solidFill>
                  <a:srgbClr val="FFFFFF"/>
                </a:solidFill>
                <a:effectLst/>
                <a:uLnTx/>
                <a:uFillTx/>
                <a:latin typeface="Arial" charset="0"/>
                <a:ea typeface="ＭＳ Ｐゴシック" charset="0"/>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They threw dice to decide which of my people would be their slaves.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traded boys to obtain prostitutes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sold girls for enough wine to get drunk</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2368376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Tyre &amp; Sidon to be Judged</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What do you have against me, Tyre and Sidon and you cities of Philistia? Are you trying to take revenge on me? If you are, then watch out! I will strike swiftly and pay you back for everything you have done.  </a:t>
            </a:r>
            <a:r>
              <a:rPr lang="en-SG" sz="2800" b="1" kern="0" baseline="30000">
                <a:solidFill>
                  <a:srgbClr val="FFFFFF"/>
                </a:solidFill>
                <a:effectLst>
                  <a:glow rad="127000">
                    <a:srgbClr val="000000"/>
                  </a:glow>
                </a:effectLst>
                <a:latin typeface="Arial" charset="0"/>
                <a:ea typeface="ＭＳ Ｐゴシック" charset="0"/>
                <a:cs typeface="ＭＳ Ｐゴシック" charset="0"/>
              </a:rPr>
              <a:t>5</a:t>
            </a:r>
            <a:r>
              <a:rPr lang="en-SG" sz="2800" b="1" kern="0">
                <a:solidFill>
                  <a:srgbClr val="FFFFFF"/>
                </a:solidFill>
                <a:effectLst>
                  <a:glow rad="127000">
                    <a:srgbClr val="000000"/>
                  </a:glow>
                </a:effectLst>
                <a:latin typeface="Arial" charset="0"/>
                <a:ea typeface="ＭＳ Ｐゴシック" charset="0"/>
                <a:cs typeface="ＭＳ Ｐゴシック" charset="0"/>
              </a:rPr>
              <a:t>You have taken my silver and gold and all my precious treasures, and have carried them off to your pagan temples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(Joel 3:4-5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Tree>
    <p:extLst>
      <p:ext uri="{BB962C8B-B14F-4D97-AF65-F5344CB8AC3E}">
        <p14:creationId xmlns:p14="http://schemas.microsoft.com/office/powerpoint/2010/main" val="72727385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419455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You have sold the people of Judah and Jerusalem to the Greeks, so they could take them far from their homeland</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3:6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76869844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Restoration of Judah</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But I will bring them back from all the places to which you sold them, and I will pay you back for everything you have done.  </a:t>
            </a:r>
            <a:r>
              <a:rPr lang="en-US" sz="2800" b="1" kern="0" baseline="30000" dirty="0">
                <a:solidFill>
                  <a:srgbClr val="FFFFFF"/>
                </a:solidFill>
                <a:effectLst>
                  <a:glow rad="127000">
                    <a:srgbClr val="000000"/>
                  </a:glow>
                </a:effectLst>
                <a:latin typeface="Arial" charset="0"/>
                <a:ea typeface="ＭＳ Ｐゴシック" charset="0"/>
                <a:cs typeface="ＭＳ Ｐゴシック" charset="0"/>
              </a:rPr>
              <a:t>8</a:t>
            </a:r>
            <a:r>
              <a:rPr lang="en-US" sz="2800" b="1" kern="0" dirty="0">
                <a:solidFill>
                  <a:srgbClr val="FFFFFF"/>
                </a:solidFill>
                <a:effectLst>
                  <a:glow rad="127000">
                    <a:srgbClr val="000000"/>
                  </a:glow>
                </a:effectLst>
                <a:latin typeface="Arial" charset="0"/>
                <a:ea typeface="ＭＳ Ｐゴシック" charset="0"/>
                <a:cs typeface="ＭＳ Ｐゴシック" charset="0"/>
              </a:rPr>
              <a:t>I will sell your sons and daughters to the people of Judah, and they will sell them to the people of Arabia, a nation far away. I, the L</a:t>
            </a:r>
            <a:r>
              <a:rPr lang="en-US" sz="2400" b="1" kern="0" dirty="0">
                <a:solidFill>
                  <a:srgbClr val="FFFFFF"/>
                </a:solidFill>
                <a:effectLst>
                  <a:glow rad="127000">
                    <a:srgbClr val="000000"/>
                  </a:glow>
                </a:effectLst>
                <a:latin typeface="Arial" charset="0"/>
                <a:ea typeface="ＭＳ Ｐゴシック" charset="0"/>
                <a:cs typeface="ＭＳ Ｐゴシック" charset="0"/>
              </a:rPr>
              <a:t>ORD</a:t>
            </a:r>
            <a:r>
              <a:rPr lang="en-US" sz="2800" b="1" kern="0" dirty="0">
                <a:solidFill>
                  <a:srgbClr val="FFFFFF"/>
                </a:solidFill>
                <a:effectLst>
                  <a:glow rad="127000">
                    <a:srgbClr val="000000"/>
                  </a:glow>
                </a:effectLst>
                <a:latin typeface="Arial" charset="0"/>
                <a:ea typeface="ＭＳ Ｐゴシック" charset="0"/>
                <a:cs typeface="ＭＳ Ｐゴシック" charset="0"/>
              </a:rPr>
              <a:t>, have spoken!</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3:7-8 NLT).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Arabia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70030140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Say to the nations far and wide: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Get ready for war!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Call out your best warriors.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Let all your fighting men advance for the attack.</a:t>
            </a:r>
          </a:p>
        </p:txBody>
      </p:sp>
      <p:pic>
        <p:nvPicPr>
          <p:cNvPr id="2" name="Picture 1"/>
          <p:cNvPicPr>
            <a:picLocks noChangeAspect="1"/>
          </p:cNvPicPr>
          <p:nvPr/>
        </p:nvPicPr>
        <p:blipFill>
          <a:blip r:embed="rId3"/>
          <a:stretch>
            <a:fillRect/>
          </a:stretch>
        </p:blipFill>
        <p:spPr>
          <a:xfrm>
            <a:off x="107504" y="116632"/>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baseline="30000" dirty="0">
                <a:effectLst>
                  <a:glow rad="127000">
                    <a:schemeClr val="tx1"/>
                  </a:glow>
                </a:effectLst>
                <a:latin typeface="Arial" charset="0"/>
                <a:ea typeface="ＭＳ Ｐゴシック" charset="0"/>
                <a:cs typeface="ＭＳ Ｐゴシック" charset="0"/>
              </a:rPr>
              <a:t>10</a:t>
            </a:r>
            <a:r>
              <a:rPr lang="en-US" sz="2800" b="1" dirty="0">
                <a:effectLst>
                  <a:glow rad="127000">
                    <a:schemeClr val="tx1"/>
                  </a:glow>
                </a:effectLst>
                <a:latin typeface="Arial" charset="0"/>
                <a:ea typeface="ＭＳ Ｐゴシック" charset="0"/>
                <a:cs typeface="ＭＳ Ｐゴシック" charset="0"/>
              </a:rPr>
              <a:t>Hammer your plowshares into swords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your pruning hooks into spears.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Train even your weaklings to be warriors.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11</a:t>
            </a:r>
            <a:r>
              <a:rPr lang="en-US" sz="2800" b="1" dirty="0">
                <a:effectLst>
                  <a:glow rad="127000">
                    <a:schemeClr val="tx1"/>
                  </a:glow>
                </a:effectLst>
                <a:latin typeface="Arial" charset="0"/>
                <a:ea typeface="ＭＳ Ｐゴシック" charset="0"/>
                <a:cs typeface="ＭＳ Ｐゴシック" charset="0"/>
              </a:rPr>
              <a:t>Come quickly, all you nations everywhere.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Gather together in the valley.</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now, O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call out your warriors!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3:9-11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95610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Let the nations be called to arms.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Let them march to the valley of Jehoshaphat.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There I, the L</a:t>
            </a:r>
            <a:r>
              <a:rPr lang="en-US" sz="2400" b="1" dirty="0">
                <a:effectLst>
                  <a:glow rad="254000">
                    <a:schemeClr val="tx1"/>
                  </a:glow>
                </a:effectLst>
                <a:latin typeface="Arial" charset="0"/>
                <a:ea typeface="ＭＳ Ｐゴシック" charset="0"/>
                <a:cs typeface="ＭＳ Ｐゴシック" charset="0"/>
              </a:rPr>
              <a:t>ORD</a:t>
            </a:r>
            <a:r>
              <a:rPr lang="en-US" sz="2800" b="1" dirty="0">
                <a:effectLst>
                  <a:glow rad="254000">
                    <a:schemeClr val="tx1"/>
                  </a:glow>
                </a:effectLst>
                <a:latin typeface="Arial" charset="0"/>
                <a:ea typeface="ＭＳ Ｐゴシック" charset="0"/>
                <a:cs typeface="ＭＳ Ｐゴシック" charset="0"/>
              </a:rPr>
              <a:t>, will sit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to pronounce judgment on them all. </a:t>
            </a:r>
            <a:br>
              <a:rPr lang="en-US" sz="2800" b="1" dirty="0">
                <a:effectLst>
                  <a:glow rad="254000">
                    <a:schemeClr val="tx1"/>
                  </a:glow>
                </a:effectLst>
                <a:latin typeface="Arial" charset="0"/>
                <a:ea typeface="ＭＳ Ｐゴシック" charset="0"/>
                <a:cs typeface="ＭＳ Ｐゴシック" charset="0"/>
              </a:rPr>
            </a:br>
            <a:r>
              <a:rPr lang="en-US" sz="2800" b="1" baseline="30000" dirty="0">
                <a:effectLst>
                  <a:glow rad="254000">
                    <a:schemeClr val="tx1"/>
                  </a:glow>
                </a:effectLst>
                <a:latin typeface="Arial" charset="0"/>
                <a:ea typeface="ＭＳ Ｐゴシック" charset="0"/>
                <a:cs typeface="ＭＳ Ｐゴシック" charset="0"/>
              </a:rPr>
              <a:t>13</a:t>
            </a:r>
            <a:r>
              <a:rPr lang="en-US" sz="2800" b="1" dirty="0">
                <a:effectLst>
                  <a:glow rad="254000">
                    <a:schemeClr val="tx1"/>
                  </a:glow>
                </a:effectLst>
                <a:latin typeface="Arial" charset="0"/>
                <a:ea typeface="ＭＳ Ｐゴシック" charset="0"/>
                <a:cs typeface="ＭＳ Ｐゴシック" charset="0"/>
              </a:rPr>
              <a:t>Swing the sickle,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for the harvest is ripe.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Come, tread the grapes,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for the winepress is full.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The storage vats are overflowing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with the wickedness of these people</a:t>
            </a: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(Joel 3:12-13 </a:t>
            </a:r>
            <a:r>
              <a:rPr lang="en-US" sz="2400" b="1" dirty="0">
                <a:effectLst>
                  <a:glow rad="254000">
                    <a:schemeClr val="tx1"/>
                  </a:glow>
                </a:effectLst>
                <a:latin typeface="Arial" charset="0"/>
                <a:ea typeface="ＭＳ Ｐゴシック" charset="0"/>
                <a:cs typeface="ＭＳ Ｐゴシック" charset="0"/>
              </a:rPr>
              <a:t>NLT</a:t>
            </a:r>
            <a:r>
              <a:rPr lang="en-US" sz="28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095087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7FD3BA-363F-E9B1-7C68-5AAC24A99098}"/>
              </a:ext>
            </a:extLst>
          </p:cNvPr>
          <p:cNvGrpSpPr/>
          <p:nvPr/>
        </p:nvGrpSpPr>
        <p:grpSpPr>
          <a:xfrm>
            <a:off x="3518" y="-42193"/>
            <a:ext cx="9111029" cy="6855569"/>
            <a:chOff x="3518" y="-42193"/>
            <a:chExt cx="9111029" cy="6855569"/>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pic>
          <p:nvPicPr>
            <p:cNvPr id="4" name="Picture 3">
              <a:extLst>
                <a:ext uri="{FF2B5EF4-FFF2-40B4-BE49-F238E27FC236}">
                  <a16:creationId xmlns:a16="http://schemas.microsoft.com/office/drawing/2014/main" id="{3D810114-6215-A3F0-0C50-C213745B18F1}"/>
                </a:ext>
              </a:extLst>
            </p:cNvPr>
            <p:cNvPicPr>
              <a:picLocks noChangeAspect="1"/>
            </p:cNvPicPr>
            <p:nvPr/>
          </p:nvPicPr>
          <p:blipFill rotWithShape="1">
            <a:blip r:embed="rId3"/>
            <a:srcRect r="50231"/>
            <a:stretch/>
          </p:blipFill>
          <p:spPr>
            <a:xfrm>
              <a:off x="3518" y="-27384"/>
              <a:ext cx="4064426" cy="4593704"/>
            </a:xfrm>
            <a:prstGeom prst="rect">
              <a:avLst/>
            </a:prstGeom>
          </p:spPr>
        </p:pic>
        <p:pic>
          <p:nvPicPr>
            <p:cNvPr id="5" name="Picture 4">
              <a:extLst>
                <a:ext uri="{FF2B5EF4-FFF2-40B4-BE49-F238E27FC236}">
                  <a16:creationId xmlns:a16="http://schemas.microsoft.com/office/drawing/2014/main" id="{ACDD61B8-8211-E783-B630-A7BC099E2A72}"/>
                </a:ext>
              </a:extLst>
            </p:cNvPr>
            <p:cNvPicPr>
              <a:picLocks noChangeAspect="1"/>
            </p:cNvPicPr>
            <p:nvPr/>
          </p:nvPicPr>
          <p:blipFill rotWithShape="1">
            <a:blip r:embed="rId3"/>
            <a:srcRect r="50231"/>
            <a:stretch/>
          </p:blipFill>
          <p:spPr>
            <a:xfrm>
              <a:off x="3518" y="2219672"/>
              <a:ext cx="4064426" cy="4593704"/>
            </a:xfrm>
            <a:prstGeom prst="rect">
              <a:avLst/>
            </a:prstGeom>
          </p:spPr>
        </p:pic>
        <p:pic>
          <p:nvPicPr>
            <p:cNvPr id="7" name="Picture 6">
              <a:extLst>
                <a:ext uri="{FF2B5EF4-FFF2-40B4-BE49-F238E27FC236}">
                  <a16:creationId xmlns:a16="http://schemas.microsoft.com/office/drawing/2014/main" id="{AFA69B6B-CBE6-77E7-21FF-10011B19D9CF}"/>
                </a:ext>
              </a:extLst>
            </p:cNvPr>
            <p:cNvPicPr>
              <a:picLocks noChangeAspect="1"/>
            </p:cNvPicPr>
            <p:nvPr/>
          </p:nvPicPr>
          <p:blipFill rotWithShape="1">
            <a:blip r:embed="rId3"/>
            <a:srcRect t="50960" r="50231"/>
            <a:stretch/>
          </p:blipFill>
          <p:spPr>
            <a:xfrm>
              <a:off x="3351152" y="-42193"/>
              <a:ext cx="4064426" cy="2252769"/>
            </a:xfrm>
            <a:prstGeom prst="rect">
              <a:avLst/>
            </a:prstGeom>
          </p:spPr>
        </p:pic>
        <p:pic>
          <p:nvPicPr>
            <p:cNvPr id="8" name="Picture 7">
              <a:extLst>
                <a:ext uri="{FF2B5EF4-FFF2-40B4-BE49-F238E27FC236}">
                  <a16:creationId xmlns:a16="http://schemas.microsoft.com/office/drawing/2014/main" id="{5DC97F1A-BB28-E967-383D-55CD821A934B}"/>
                </a:ext>
              </a:extLst>
            </p:cNvPr>
            <p:cNvPicPr>
              <a:picLocks noChangeAspect="1"/>
            </p:cNvPicPr>
            <p:nvPr/>
          </p:nvPicPr>
          <p:blipFill rotWithShape="1">
            <a:blip r:embed="rId3"/>
            <a:srcRect t="50960" r="50231"/>
            <a:stretch/>
          </p:blipFill>
          <p:spPr>
            <a:xfrm>
              <a:off x="5044078" y="-42193"/>
              <a:ext cx="4064426" cy="2252769"/>
            </a:xfrm>
            <a:prstGeom prst="rect">
              <a:avLst/>
            </a:prstGeom>
          </p:spPr>
        </p:pic>
      </p:grpSp>
      <p:sp>
        <p:nvSpPr>
          <p:cNvPr id="900098" name="Rectangle 2"/>
          <p:cNvSpPr>
            <a:spLocks noGrp="1" noChangeArrowheads="1"/>
          </p:cNvSpPr>
          <p:nvPr>
            <p:ph type="ctrTitle"/>
          </p:nvPr>
        </p:nvSpPr>
        <p:spPr>
          <a:xfrm>
            <a:off x="0" y="0"/>
            <a:ext cx="9144000" cy="2823467"/>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"Thousands upon thousands are waiting in the valley of decision. </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There the day of the L</a:t>
            </a:r>
            <a:r>
              <a:rPr lang="en-US" sz="2400" b="1" dirty="0">
                <a:effectLst>
                  <a:glow rad="127000">
                    <a:schemeClr val="tx1"/>
                  </a:glow>
                </a:effectLst>
                <a:latin typeface="Arial" panose="020B0604020202020204" pitchFamily="34" charset="0"/>
                <a:ea typeface="ＭＳ Ｐゴシック" charset="0"/>
                <a:cs typeface="Arial" panose="020B0604020202020204" pitchFamily="34" charset="0"/>
              </a:rPr>
              <a:t>ORD</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 will soon arrive. </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baseline="30000" dirty="0">
                <a:effectLst>
                  <a:glow rad="127000">
                    <a:schemeClr val="tx1"/>
                  </a:glow>
                </a:effectLst>
                <a:latin typeface="Arial" panose="020B0604020202020204" pitchFamily="34" charset="0"/>
                <a:ea typeface="ＭＳ Ｐゴシック" charset="0"/>
                <a:cs typeface="Arial" panose="020B0604020202020204" pitchFamily="34" charset="0"/>
              </a:rPr>
              <a:t>15</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The sun and moon will grow dark, </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and the stars will no longer shine" </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(Joel 3:14-15 NLT).</a:t>
            </a:r>
          </a:p>
        </p:txBody>
      </p:sp>
    </p:spTree>
    <p:extLst>
      <p:ext uri="{BB962C8B-B14F-4D97-AF65-F5344CB8AC3E}">
        <p14:creationId xmlns:p14="http://schemas.microsoft.com/office/powerpoint/2010/main" val="113577210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28531"/>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voice will roar from Zion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thunder from Jerusalem,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heavens and the earth will shake.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be a refuge for his people,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strong fortress for the people of Israel</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3:16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9691969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89863"/>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you will know that 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your God,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live in Zion, my holy mountain.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Jerusalem will be holy forever,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foreign armies will never conquer her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a:solidFill>
                  <a:srgbClr val="FFFFFF"/>
                </a:solidFill>
                <a:effectLst>
                  <a:glow rad="254000">
                    <a:srgbClr val="000000">
                      <a:alpha val="89000"/>
                    </a:srgbClr>
                  </a:glow>
                </a:effectLst>
              </a:rPr>
              <a:t>Joel </a:t>
            </a:r>
            <a:r>
              <a:rPr lang="en-US" sz="2800" b="1" dirty="0">
                <a:effectLst>
                  <a:glow rad="127000">
                    <a:schemeClr val="tx1"/>
                  </a:glow>
                </a:effectLst>
                <a:latin typeface="Arial" charset="0"/>
                <a:ea typeface="ＭＳ Ｐゴシック" charset="0"/>
                <a:cs typeface="ＭＳ Ｐゴシック" charset="0"/>
              </a:rPr>
              <a:t>3:17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230086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In that day the mountains will drip with sweet wine,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the hills will flow with milk.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Water will fill the streambeds of Judah,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a fountain will burst forth from the L</a:t>
            </a:r>
            <a:r>
              <a:rPr lang="en-US" sz="2400" b="1" kern="0" dirty="0">
                <a:solidFill>
                  <a:srgbClr val="FFFFFF"/>
                </a:solidFill>
                <a:effectLst>
                  <a:glow rad="127000">
                    <a:srgbClr val="000000"/>
                  </a:glow>
                </a:effectLst>
                <a:latin typeface="Arial" charset="0"/>
                <a:ea typeface="ＭＳ Ｐゴシック" charset="0"/>
                <a:cs typeface="ＭＳ Ｐゴシック" charset="0"/>
              </a:rPr>
              <a:t>ORD</a:t>
            </a:r>
            <a:r>
              <a:rPr lang="uk-UA" sz="2400" b="1" kern="0" dirty="0">
                <a:solidFill>
                  <a:srgbClr val="FFFFFF"/>
                </a:solidFill>
                <a:effectLst>
                  <a:glow rad="127000">
                    <a:srgbClr val="000000"/>
                  </a:glow>
                </a:effectLst>
                <a:latin typeface="Arial" charset="0"/>
                <a:ea typeface="ＭＳ Ｐゴシック" charset="0"/>
                <a:cs typeface="ＭＳ Ｐゴシック" charset="0"/>
              </a:rPr>
              <a:t>'</a:t>
            </a:r>
            <a:r>
              <a:rPr lang="en-US" sz="2400" b="1" kern="0" dirty="0">
                <a:solidFill>
                  <a:srgbClr val="FFFFFF"/>
                </a:solidFill>
                <a:effectLst>
                  <a:glow rad="127000">
                    <a:srgbClr val="000000"/>
                  </a:glow>
                </a:effectLst>
                <a:latin typeface="Arial" charset="0"/>
                <a:ea typeface="ＭＳ Ｐゴシック" charset="0"/>
                <a:cs typeface="ＭＳ Ｐゴシック" charset="0"/>
              </a:rPr>
              <a:t>s</a:t>
            </a:r>
            <a:r>
              <a:rPr lang="en-US" sz="2800" b="1" kern="0" dirty="0">
                <a:solidFill>
                  <a:srgbClr val="FFFFFF"/>
                </a:solidFill>
                <a:effectLst>
                  <a:glow rad="127000">
                    <a:srgbClr val="000000"/>
                  </a:glow>
                </a:effectLst>
                <a:latin typeface="Arial" charset="0"/>
                <a:ea typeface="ＭＳ Ｐゴシック" charset="0"/>
                <a:cs typeface="ＭＳ Ｐゴシック" charset="0"/>
              </a:rPr>
              <a:t> Temple,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watering the arid valley of acacias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3:18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1979712" y="4288613"/>
            <a:ext cx="3483148"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en-US"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Israel’s Prosperity</a:t>
            </a:r>
          </a:p>
        </p:txBody>
      </p:sp>
    </p:spTree>
    <p:extLst>
      <p:ext uri="{BB962C8B-B14F-4D97-AF65-F5344CB8AC3E}">
        <p14:creationId xmlns:p14="http://schemas.microsoft.com/office/powerpoint/2010/main" val="2665465934"/>
      </p:ext>
    </p:extLst>
  </p:cSld>
  <p:clrMapOvr>
    <a:overrideClrMapping bg1="lt1" tx1="dk1" bg2="lt2" tx2="dk2" accent1="accent1" accent2="accent2" accent3="accent3" accent4="accent4" accent5="accent5" accent6="accent6" hlink="hlink" folHlink="folHlink"/>
  </p:clrMapOvr>
  <p:transition>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(47:1-12)</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7152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River &amp; the Land (Ezekiel 47:1) </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river that starts on the south side of the temple entrance</a:t>
            </a:r>
          </a:p>
        </p:txBody>
      </p:sp>
    </p:spTree>
    <p:extLst>
      <p:ext uri="{BB962C8B-B14F-4D97-AF65-F5344CB8AC3E}">
        <p14:creationId xmlns:p14="http://schemas.microsoft.com/office/powerpoint/2010/main" val="134551626"/>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576472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5" y="0"/>
            <a:ext cx="4412633" cy="685800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Beginning of the River (Ezekiel 47:2)</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531440"/>
            <a:ext cx="768350" cy="461665"/>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5004048" y="4221088"/>
            <a:ext cx="4139952" cy="20882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river flowing out the south side of the outer east gate</a:t>
            </a:r>
          </a:p>
        </p:txBody>
      </p:sp>
    </p:spTree>
    <p:extLst>
      <p:ext uri="{BB962C8B-B14F-4D97-AF65-F5344CB8AC3E}">
        <p14:creationId xmlns:p14="http://schemas.microsoft.com/office/powerpoint/2010/main" val="2210684529"/>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1451610"/>
            <a:ext cx="9144000" cy="5406390"/>
          </a:xfrm>
          <a:prstGeom prst="rect">
            <a:avLst/>
          </a:prstGeom>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18264" y="14908"/>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5292080" y="0"/>
            <a:ext cx="3851920" cy="1800199"/>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Tree>
    <p:extLst>
      <p:ext uri="{BB962C8B-B14F-4D97-AF65-F5344CB8AC3E}">
        <p14:creationId xmlns:p14="http://schemas.microsoft.com/office/powerpoint/2010/main" val="591674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69326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616657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5129213"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565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9676568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River Gets Deeper (Ezekiel 47:3-5)</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451850" y="-529208"/>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river flowing east from the temple compound gets deeper and wider</a:t>
            </a:r>
          </a:p>
        </p:txBody>
      </p:sp>
    </p:spTree>
    <p:extLst>
      <p:ext uri="{BB962C8B-B14F-4D97-AF65-F5344CB8AC3E}">
        <p14:creationId xmlns:p14="http://schemas.microsoft.com/office/powerpoint/2010/main" val="1452615650"/>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Measuring as he went, he took me along the stream for 1,750 feet and then led me across. The water was up to my ankles</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47:3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7585226"/>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measured off another 1,750 feet and led me across again. This time the water was up to my knees</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47:4a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87378901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another 1,750 feet, it was up to my waist</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47:4b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239170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5208631" y="-8776"/>
            <a:ext cx="3923928" cy="68667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he measured another 1,750 feet, and the river was too deep to walk across. It was deep enough to swim in, but too deep to walk through</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47:5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081595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36512" y="-27384"/>
            <a:ext cx="9070975" cy="792088"/>
          </a:xfrm>
        </p:spPr>
        <p:txBody>
          <a:bodyPr/>
          <a:lstStyle/>
          <a:p>
            <a:r>
              <a:rPr lang="en-US" b="1" dirty="0"/>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93737" y="5013176"/>
            <a:ext cx="9070975" cy="602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Ezekiel 47:1-12</a:t>
            </a:r>
          </a:p>
        </p:txBody>
      </p:sp>
      <p:pic>
        <p:nvPicPr>
          <p:cNvPr id="4" name="Picture 2" descr="The Millennial River – Ezekiel 47-48 - YouTube">
            <a:extLst>
              <a:ext uri="{FF2B5EF4-FFF2-40B4-BE49-F238E27FC236}">
                <a16:creationId xmlns:a16="http://schemas.microsoft.com/office/drawing/2014/main" id="{8C486356-081F-CCF3-0A35-55EE4A4174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84F3AD1-F137-45FF-FE6E-9E4D8CE36110}"/>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6" name="Title 1">
            <a:extLst>
              <a:ext uri="{FF2B5EF4-FFF2-40B4-BE49-F238E27FC236}">
                <a16:creationId xmlns:a16="http://schemas.microsoft.com/office/drawing/2014/main" id="{CB0ED2BF-2041-40BD-A527-F62C92701ADC}"/>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7" name="Title 1">
            <a:extLst>
              <a:ext uri="{FF2B5EF4-FFF2-40B4-BE49-F238E27FC236}">
                <a16:creationId xmlns:a16="http://schemas.microsoft.com/office/drawing/2014/main" id="{832E2203-28B2-D277-C86C-74F46E84961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rPr>
              <a:t>Rimmon</a:t>
            </a:r>
          </a:p>
        </p:txBody>
      </p:sp>
      <p:sp>
        <p:nvSpPr>
          <p:cNvPr id="8" name="Title 1">
            <a:extLst>
              <a:ext uri="{FF2B5EF4-FFF2-40B4-BE49-F238E27FC236}">
                <a16:creationId xmlns:a16="http://schemas.microsoft.com/office/drawing/2014/main" id="{5C3B814A-6C90-CDC5-F2F0-30BB9182D19F}"/>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chemeClr val="tx1"/>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endParaRPr>
          </a:p>
        </p:txBody>
      </p:sp>
      <p:sp>
        <p:nvSpPr>
          <p:cNvPr id="10" name="Oval 9">
            <a:extLst>
              <a:ext uri="{FF2B5EF4-FFF2-40B4-BE49-F238E27FC236}">
                <a16:creationId xmlns:a16="http://schemas.microsoft.com/office/drawing/2014/main" id="{1F4D8C41-DC82-9201-D424-DC2D20157107}"/>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97A4782A-9CFB-B085-87D2-2DA0C36BCB12}"/>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Title 1">
            <a:extLst>
              <a:ext uri="{FF2B5EF4-FFF2-40B4-BE49-F238E27FC236}">
                <a16:creationId xmlns:a16="http://schemas.microsoft.com/office/drawing/2014/main" id="{96F6535A-E5A6-97B2-7740-2B3A428876B5}"/>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3" name="Title 1">
            <a:extLst>
              <a:ext uri="{FF2B5EF4-FFF2-40B4-BE49-F238E27FC236}">
                <a16:creationId xmlns:a16="http://schemas.microsoft.com/office/drawing/2014/main" id="{10CC89C8-9595-ADE2-5150-A2D1D0E5D77F}"/>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750605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Repentance will bring </a:t>
            </a:r>
            <a:r>
              <a:rPr lang="en-US" sz="6600" b="1" dirty="0">
                <a:solidFill>
                  <a:srgbClr val="FFFF00"/>
                </a:solidFill>
                <a:effectLst>
                  <a:glow rad="127000">
                    <a:schemeClr val="tx1"/>
                  </a:glow>
                </a:effectLst>
                <a:latin typeface="Arial" charset="0"/>
                <a:ea typeface="ＭＳ Ｐゴシック" charset="0"/>
                <a:cs typeface="ＭＳ Ｐゴシック" charset="0"/>
              </a:rPr>
              <a:t>restoration</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947643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en-US" b="1" dirty="0">
                <a:latin typeface="Arial" panose="020B0604020202020204" pitchFamily="34" charset="0"/>
                <a:cs typeface="Arial" panose="020B0604020202020204" pitchFamily="34" charset="0"/>
              </a:rPr>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effectLst/>
                <a:latin typeface="Arial" panose="020B0604020202020204" pitchFamily="34" charset="0"/>
                <a:cs typeface="Arial" panose="020B0604020202020204" pitchFamily="34" charset="0"/>
              </a:rPr>
              <a:t>On that day </a:t>
            </a:r>
            <a:r>
              <a:rPr lang="en-US" sz="2400" b="1" dirty="0">
                <a:solidFill>
                  <a:srgbClr val="FFFF00"/>
                </a:solidFill>
                <a:effectLst/>
                <a:latin typeface="Arial" panose="020B0604020202020204" pitchFamily="34" charset="0"/>
                <a:cs typeface="Arial" panose="020B0604020202020204" pitchFamily="34" charset="0"/>
              </a:rPr>
              <a:t>life-giving waters will flow out from Jerusalem</a:t>
            </a:r>
            <a:r>
              <a:rPr lang="en-US" sz="2400" b="1" dirty="0">
                <a:effectLst/>
                <a:latin typeface="Arial" panose="020B0604020202020204" pitchFamily="34" charset="0"/>
                <a:cs typeface="Arial" panose="020B0604020202020204" pitchFamily="34" charset="0"/>
              </a:rPr>
              <a:t>, half toward the Dead Sea and half toward the Mediterranean, flowing continuously in both summer and winter.</a:t>
            </a: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latin typeface="Arial" panose="020B0604020202020204" pitchFamily="34" charset="0"/>
                <a:cs typeface="Arial" panose="020B0604020202020204" pitchFamily="34" charset="0"/>
              </a:rPr>
              <a:t>Zechariah 14:8</a:t>
            </a:r>
          </a:p>
        </p:txBody>
      </p:sp>
      <p:pic>
        <p:nvPicPr>
          <p:cNvPr id="5" name="Picture 2" descr="The Millennial River – Ezekiel 47-48 - YouTube">
            <a:extLst>
              <a:ext uri="{FF2B5EF4-FFF2-40B4-BE49-F238E27FC236}">
                <a16:creationId xmlns:a16="http://schemas.microsoft.com/office/drawing/2014/main" id="{D14C438E-2595-85B8-8144-498A51F39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A9CE3F-8082-62D6-D238-E1AD685BD24C}"/>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7" name="Title 1">
            <a:extLst>
              <a:ext uri="{FF2B5EF4-FFF2-40B4-BE49-F238E27FC236}">
                <a16:creationId xmlns:a16="http://schemas.microsoft.com/office/drawing/2014/main" id="{E22E7BE8-7555-CE18-945A-973A8E4DC63A}"/>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8" name="Title 1">
            <a:extLst>
              <a:ext uri="{FF2B5EF4-FFF2-40B4-BE49-F238E27FC236}">
                <a16:creationId xmlns:a16="http://schemas.microsoft.com/office/drawing/2014/main" id="{2AB297ED-44E5-DA6C-4F78-C1D60795E82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rPr>
              <a:t>Rimmon</a:t>
            </a:r>
          </a:p>
        </p:txBody>
      </p:sp>
      <p:sp>
        <p:nvSpPr>
          <p:cNvPr id="9" name="Title 1">
            <a:extLst>
              <a:ext uri="{FF2B5EF4-FFF2-40B4-BE49-F238E27FC236}">
                <a16:creationId xmlns:a16="http://schemas.microsoft.com/office/drawing/2014/main" id="{E8810E03-9EB5-6CB2-B25A-E4305984952C}"/>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chemeClr val="tx1"/>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endParaRPr>
          </a:p>
        </p:txBody>
      </p:sp>
      <p:sp>
        <p:nvSpPr>
          <p:cNvPr id="10" name="Oval 9">
            <a:extLst>
              <a:ext uri="{FF2B5EF4-FFF2-40B4-BE49-F238E27FC236}">
                <a16:creationId xmlns:a16="http://schemas.microsoft.com/office/drawing/2014/main" id="{5CB6CA87-65FD-CAD4-5F2A-98AD9803FBA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4C3898FD-6FF0-B461-D4DF-19786A45167F}"/>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Title 1">
            <a:extLst>
              <a:ext uri="{FF2B5EF4-FFF2-40B4-BE49-F238E27FC236}">
                <a16:creationId xmlns:a16="http://schemas.microsoft.com/office/drawing/2014/main" id="{9AA934BE-D51B-0A81-9B18-ABC0C1A708DF}"/>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3" name="Title 1">
            <a:extLst>
              <a:ext uri="{FF2B5EF4-FFF2-40B4-BE49-F238E27FC236}">
                <a16:creationId xmlns:a16="http://schemas.microsoft.com/office/drawing/2014/main" id="{D36E6FAE-83E7-2D7B-397D-5DAED72E65E1}"/>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9535465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en-US" b="1" dirty="0"/>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effectLst/>
                <a:latin typeface="Arial" panose="020B0604020202020204" pitchFamily="34" charset="0"/>
              </a:rPr>
              <a:t>In that day the mountains will drip with sweet wine,</a:t>
            </a:r>
          </a:p>
          <a:p>
            <a:r>
              <a:rPr lang="en-US" sz="2400" b="1" dirty="0">
                <a:effectLst/>
                <a:latin typeface="Arial" panose="020B0604020202020204" pitchFamily="34" charset="0"/>
              </a:rPr>
              <a:t>and the hills will flow with milk.</a:t>
            </a:r>
          </a:p>
          <a:p>
            <a:r>
              <a:rPr lang="en-US" sz="2400" b="1" dirty="0">
                <a:solidFill>
                  <a:srgbClr val="FFFF00"/>
                </a:solidFill>
                <a:effectLst/>
                <a:latin typeface="Arial" panose="020B0604020202020204" pitchFamily="34" charset="0"/>
              </a:rPr>
              <a:t>Water will fill the streambeds of Judah,</a:t>
            </a:r>
          </a:p>
          <a:p>
            <a:r>
              <a:rPr lang="en-US" sz="2400" b="1" dirty="0">
                <a:solidFill>
                  <a:srgbClr val="FFFF00"/>
                </a:solidFill>
                <a:effectLst/>
                <a:latin typeface="Arial" panose="020B0604020202020204" pitchFamily="34" charset="0"/>
              </a:rPr>
              <a:t>and a fountain will burst forth from the L</a:t>
            </a:r>
            <a:r>
              <a:rPr lang="en-US" sz="2000" b="1" dirty="0">
                <a:solidFill>
                  <a:srgbClr val="FFFF00"/>
                </a:solidFill>
                <a:effectLst/>
                <a:latin typeface="Arial" panose="020B0604020202020204" pitchFamily="34" charset="0"/>
              </a:rPr>
              <a:t>ORD</a:t>
            </a:r>
            <a:r>
              <a:rPr lang="en-US" sz="2400" b="1" dirty="0">
                <a:solidFill>
                  <a:srgbClr val="FFFF00"/>
                </a:solidFill>
                <a:effectLst/>
                <a:latin typeface="Arial" panose="020B0604020202020204" pitchFamily="34" charset="0"/>
              </a:rPr>
              <a:t>’s Temple,</a:t>
            </a:r>
          </a:p>
          <a:p>
            <a:r>
              <a:rPr lang="en-US" sz="2400" b="1" dirty="0">
                <a:solidFill>
                  <a:srgbClr val="FFFF00"/>
                </a:solidFill>
                <a:effectLst/>
                <a:latin typeface="Arial" panose="020B0604020202020204" pitchFamily="34" charset="0"/>
              </a:rPr>
              <a:t>watering the arid valley of acacias.</a:t>
            </a: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Joel 3:17</a:t>
            </a:r>
          </a:p>
        </p:txBody>
      </p:sp>
      <p:pic>
        <p:nvPicPr>
          <p:cNvPr id="6" name="Picture 2" descr="The Millennial River – Ezekiel 47-48 - YouTube">
            <a:extLst>
              <a:ext uri="{FF2B5EF4-FFF2-40B4-BE49-F238E27FC236}">
                <a16:creationId xmlns:a16="http://schemas.microsoft.com/office/drawing/2014/main" id="{D39AAA37-B94F-B035-47BD-C975FEF325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7" t="8917" r="5356" b="33794"/>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39AE96-21C8-0317-B745-2378CD30966D}"/>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8" name="Title 1">
            <a:extLst>
              <a:ext uri="{FF2B5EF4-FFF2-40B4-BE49-F238E27FC236}">
                <a16:creationId xmlns:a16="http://schemas.microsoft.com/office/drawing/2014/main" id="{0ABFFC7D-ACAC-28D1-2B3B-22761593CECD}"/>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9" name="Title 1">
            <a:extLst>
              <a:ext uri="{FF2B5EF4-FFF2-40B4-BE49-F238E27FC236}">
                <a16:creationId xmlns:a16="http://schemas.microsoft.com/office/drawing/2014/main" id="{D619500E-3D2A-AE2C-1B13-27FC5C7B12E9}"/>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rPr>
              <a:t>Rimmon</a:t>
            </a:r>
          </a:p>
        </p:txBody>
      </p:sp>
      <p:sp>
        <p:nvSpPr>
          <p:cNvPr id="10" name="Title 1">
            <a:extLst>
              <a:ext uri="{FF2B5EF4-FFF2-40B4-BE49-F238E27FC236}">
                <a16:creationId xmlns:a16="http://schemas.microsoft.com/office/drawing/2014/main" id="{F962750C-BF34-E3FA-0A12-9AB8FE3AE9D1}"/>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chemeClr val="tx1"/>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endParaRPr>
          </a:p>
        </p:txBody>
      </p:sp>
      <p:sp>
        <p:nvSpPr>
          <p:cNvPr id="11" name="Oval 10">
            <a:extLst>
              <a:ext uri="{FF2B5EF4-FFF2-40B4-BE49-F238E27FC236}">
                <a16:creationId xmlns:a16="http://schemas.microsoft.com/office/drawing/2014/main" id="{A7C0B77C-CFF4-7D04-D2AF-0DB6ACCE7DD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Oval 11">
            <a:extLst>
              <a:ext uri="{FF2B5EF4-FFF2-40B4-BE49-F238E27FC236}">
                <a16:creationId xmlns:a16="http://schemas.microsoft.com/office/drawing/2014/main" id="{5EE675B6-6EE8-E280-4F72-26AD8008F740}"/>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Title 1">
            <a:extLst>
              <a:ext uri="{FF2B5EF4-FFF2-40B4-BE49-F238E27FC236}">
                <a16:creationId xmlns:a16="http://schemas.microsoft.com/office/drawing/2014/main" id="{C49BE39B-B1FC-15A9-EA0F-F92FB9AD92C7}"/>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4" name="Title 1">
            <a:extLst>
              <a:ext uri="{FF2B5EF4-FFF2-40B4-BE49-F238E27FC236}">
                <a16:creationId xmlns:a16="http://schemas.microsoft.com/office/drawing/2014/main" id="{D8B525BF-4A3E-F410-7AEF-D518041F8C0E}"/>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3877775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7" name="Picture 2"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1"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latin typeface="Arial" charset="0"/>
                <a:ea typeface="ＭＳ Ｐゴシック" charset="0"/>
                <a:cs typeface="Arial" charset="0"/>
              </a:rPr>
              <a:t>Crops from a Fresh Water Oasis</a:t>
            </a:r>
            <a:endParaRPr lang="en-US">
              <a:latin typeface="Arial" charset="0"/>
              <a:ea typeface="ＭＳ Ｐゴシック" charset="0"/>
              <a:cs typeface="Arial" charset="0"/>
            </a:endParaRPr>
          </a:p>
        </p:txBody>
      </p:sp>
      <p:sp>
        <p:nvSpPr>
          <p:cNvPr id="232453" name="Text Box 5"/>
          <p:cNvSpPr txBox="1">
            <a:spLocks noChangeArrowheads="1"/>
          </p:cNvSpPr>
          <p:nvPr/>
        </p:nvSpPr>
        <p:spPr bwMode="auto">
          <a:xfrm>
            <a:off x="8299450" y="0"/>
            <a:ext cx="838200" cy="461963"/>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550</a:t>
            </a:r>
            <a:endParaRPr kumimoji="0" lang="en-US" sz="2800" b="0" i="0" u="none" strike="noStrike" kern="1200" cap="none" spc="0" normalizeH="0" baseline="0" noProof="0">
              <a:ln>
                <a:noFill/>
              </a:ln>
              <a:solidFill>
                <a:srgbClr val="E5E5FF"/>
              </a:solidFill>
              <a:effectLst/>
              <a:uLnTx/>
              <a:uFillTx/>
              <a:latin typeface="Arial" charset="0"/>
              <a:ea typeface="ＭＳ Ｐゴシック" charset="0"/>
              <a:cs typeface="Arial" charset="0"/>
            </a:endParaRPr>
          </a:p>
        </p:txBody>
      </p:sp>
      <p:sp>
        <p:nvSpPr>
          <p:cNvPr id="6" name="Text Box 5"/>
          <p:cNvSpPr txBox="1">
            <a:spLocks noChangeArrowheads="1"/>
          </p:cNvSpPr>
          <p:nvPr/>
        </p:nvSpPr>
        <p:spPr bwMode="auto">
          <a:xfrm>
            <a:off x="2411760" y="457200"/>
            <a:ext cx="3744416" cy="646331"/>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Ezekiel 47:10</a:t>
            </a:r>
            <a:endParaRPr kumimoji="0" lang="en-US" sz="4000" b="0"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43233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Egypt</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5292080" y="4304161"/>
            <a:ext cx="3744416" cy="2553839"/>
          </a:xfrm>
          <a:effectLst/>
        </p:spPr>
        <p:txBody>
          <a:bodyPr/>
          <a:lstStyle/>
          <a:p>
            <a:pPr algn="ctr"/>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Israel's Neighbors</a:t>
            </a: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Israel</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Rectangle 2"/>
          <p:cNvSpPr txBox="1">
            <a:spLocks noChangeArrowheads="1"/>
          </p:cNvSpPr>
          <p:nvPr/>
        </p:nvSpPr>
        <p:spPr bwMode="auto">
          <a:xfrm>
            <a:off x="-89909" y="2082917"/>
            <a:ext cx="3989700"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But Egypt will become a wasteland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Edom will become a wilderness,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because they attacked the people of Judah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killed innocent people in their land</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3:19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7" name="Text Box 77"/>
          <p:cNvSpPr txBox="1">
            <a:spLocks noChangeArrowheads="1"/>
          </p:cNvSpPr>
          <p:nvPr/>
        </p:nvSpPr>
        <p:spPr bwMode="auto">
          <a:xfrm>
            <a:off x="5796136" y="198884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Edom</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66546593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Judah will be filled with people forever,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Jerusalem will endure through all generations.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21</a:t>
            </a:r>
            <a:r>
              <a:rPr lang="en-US" sz="2800" b="1" dirty="0">
                <a:effectLst>
                  <a:glow rad="127000">
                    <a:schemeClr val="tx1"/>
                  </a:glow>
                </a:effectLst>
                <a:latin typeface="Arial" charset="0"/>
                <a:ea typeface="ＭＳ Ｐゴシック" charset="0"/>
                <a:cs typeface="ＭＳ Ｐゴシック" charset="0"/>
              </a:rPr>
              <a:t>I will pardon my people</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crimes,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which I have not yet pardoned;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make my home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in Jerusalem with my people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(Joel 3:20-21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827584" y="2868270"/>
            <a:ext cx="7267340" cy="4078609"/>
          </a:xfrm>
          <a:prstGeom prst="rect">
            <a:avLst/>
          </a:prstGeom>
        </p:spPr>
      </p:pic>
    </p:spTree>
    <p:extLst>
      <p:ext uri="{BB962C8B-B14F-4D97-AF65-F5344CB8AC3E}">
        <p14:creationId xmlns:p14="http://schemas.microsoft.com/office/powerpoint/2010/main" val="337961907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193541"/>
          </a:xfrm>
          <a:solidFill>
            <a:srgbClr val="000000"/>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Your trust in the Lord alone will bring his blessing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5" y="1223010"/>
            <a:ext cx="9144000" cy="5634990"/>
          </a:xfrm>
          <a:prstGeom prst="rect">
            <a:avLst/>
          </a:prstGeom>
        </p:spPr>
      </p:pic>
    </p:spTree>
    <p:extLst>
      <p:ext uri="{BB962C8B-B14F-4D97-AF65-F5344CB8AC3E}">
        <p14:creationId xmlns:p14="http://schemas.microsoft.com/office/powerpoint/2010/main" val="2316965969"/>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God's Restoration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23872716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US Counties: Red Conservative + Blue Liberal</a:t>
            </a:r>
          </a:p>
        </p:txBody>
      </p:sp>
    </p:spTree>
    <p:extLst>
      <p:ext uri="{BB962C8B-B14F-4D97-AF65-F5344CB8AC3E}">
        <p14:creationId xmlns:p14="http://schemas.microsoft.com/office/powerpoint/2010/main" val="152427072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Neil Gorsuch</a:t>
            </a:r>
          </a:p>
        </p:txBody>
      </p:sp>
    </p:spTree>
    <p:extLst>
      <p:ext uri="{BB962C8B-B14F-4D97-AF65-F5344CB8AC3E}">
        <p14:creationId xmlns:p14="http://schemas.microsoft.com/office/powerpoint/2010/main" val="389693692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Love the Nations</a:t>
              </a:r>
              <a:endParaRPr lang="en-US" sz="3200" b="1" dirty="0">
                <a:solidFill>
                  <a:srgbClr val="FFFFFF"/>
                </a:solidFill>
                <a:latin typeface="Times New Roman"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Love the Church</a:t>
              </a:r>
              <a:endParaRPr lang="en-US" sz="3200" b="1" dirty="0">
                <a:solidFill>
                  <a:srgbClr val="FFFFFF"/>
                </a:solidFill>
                <a:latin typeface="Times New Roman"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Love God</a:t>
              </a:r>
              <a:endParaRPr lang="en-US" sz="3200" b="1" dirty="0">
                <a:solidFill>
                  <a:srgbClr val="FFFFFF"/>
                </a:solidFill>
                <a:latin typeface="Times New Roman"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18316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Let discipline bring repentance and repentance bring restoration.</a:t>
            </a: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latin typeface="Arial" charset="0"/>
                  <a:ea typeface="ＭＳ Ｐゴシック" charset="0"/>
                  <a:cs typeface="ＭＳ Ｐゴシック" charset="0"/>
                </a:rPr>
                <a:t>Discipline</a:t>
              </a: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latin typeface="Arial" charset="0"/>
                  <a:ea typeface="ＭＳ Ｐゴシック" charset="0"/>
                  <a:cs typeface="ＭＳ Ｐゴシック" charset="0"/>
                </a:rPr>
                <a:t>Repentance</a:t>
              </a: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latin typeface="Arial" charset="0"/>
                  <a:ea typeface="ＭＳ Ｐゴシック" charset="0"/>
                  <a:cs typeface="ＭＳ Ｐゴシック" charset="0"/>
                </a:rPr>
                <a:t>Restoration</a:t>
              </a:r>
              <a:endParaRPr lang="en-US" sz="4000" b="1" dirty="0">
                <a:solidFill>
                  <a:srgbClr val="FFFFFF"/>
                </a:solidFill>
                <a:latin typeface="Arial" charset="0"/>
                <a:ea typeface="ＭＳ Ｐゴシック" charset="0"/>
                <a:cs typeface="ＭＳ Ｐゴシック"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256519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21835088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0" y="116632"/>
            <a:ext cx="9144000" cy="936104"/>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Joel</a:t>
            </a: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Let discipline bring repentance and repentance bring restoration.</a:t>
            </a: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effectLst/>
                  <a:latin typeface="Arial" charset="0"/>
                  <a:ea typeface="ＭＳ Ｐゴシック" charset="0"/>
                  <a:cs typeface="ＭＳ Ｐゴシック" charset="0"/>
                </a:rPr>
                <a:t>Discipline</a:t>
              </a: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effectLst/>
                  <a:latin typeface="Arial" charset="0"/>
                  <a:ea typeface="ＭＳ Ｐゴシック" charset="0"/>
                  <a:cs typeface="ＭＳ Ｐゴシック" charset="0"/>
                </a:rPr>
                <a:t>Repentance</a:t>
              </a: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effectLst/>
                  <a:latin typeface="Arial" charset="0"/>
                  <a:ea typeface="ＭＳ Ｐゴシック" charset="0"/>
                  <a:cs typeface="ＭＳ Ｐゴシック" charset="0"/>
                </a:rPr>
                <a:t>Restoration</a:t>
              </a:r>
              <a:endParaRPr lang="en-US" sz="4000" b="1" dirty="0">
                <a:solidFill>
                  <a:srgbClr val="FFFFFF"/>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33154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2220271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Repentance will bring </a:t>
            </a:r>
            <a:r>
              <a:rPr lang="en-US" sz="6600" b="1" dirty="0">
                <a:solidFill>
                  <a:srgbClr val="FFFF00"/>
                </a:solidFill>
                <a:effectLst>
                  <a:glow rad="127000">
                    <a:schemeClr val="tx1"/>
                  </a:glow>
                </a:effectLst>
                <a:latin typeface="Arial" charset="0"/>
                <a:ea typeface="ＭＳ Ｐゴシック" charset="0"/>
                <a:cs typeface="ＭＳ Ｐゴシック" charset="0"/>
              </a:rPr>
              <a:t>restoration</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933753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en-US" sz="5400"/>
              <a:t>Be disciplined or you will be disciplined</a:t>
            </a:r>
            <a:r>
              <a:rPr lang="en-SG" sz="5400"/>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Accept God's discipline.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grpSp>
        <p:nvGrpSpPr>
          <p:cNvPr id="6" name="Group 5">
            <a:extLst>
              <a:ext uri="{FF2B5EF4-FFF2-40B4-BE49-F238E27FC236}">
                <a16:creationId xmlns:a16="http://schemas.microsoft.com/office/drawing/2014/main" id="{164C7844-2E1E-D34D-A25B-B549F2B6550E}"/>
              </a:ext>
            </a:extLst>
          </p:cNvPr>
          <p:cNvGrpSpPr/>
          <p:nvPr/>
        </p:nvGrpSpPr>
        <p:grpSpPr>
          <a:xfrm>
            <a:off x="-202392" y="-1742244"/>
            <a:ext cx="9346392" cy="8600244"/>
            <a:chOff x="-202392" y="-1742244"/>
            <a:chExt cx="9346392" cy="8600244"/>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579F66A-B3FA-534E-8513-FB26500BD34A}"/>
                </a:ext>
              </a:extLst>
            </p:cNvPr>
            <p:cNvSpPr/>
            <p:nvPr/>
          </p:nvSpPr>
          <p:spPr bwMode="auto">
            <a:xfrm>
              <a:off x="0" y="0"/>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A84EAA7D-5577-144C-A113-30CE29267828}"/>
                </a:ext>
              </a:extLst>
            </p:cNvPr>
            <p:cNvSpPr/>
            <p:nvPr/>
          </p:nvSpPr>
          <p:spPr bwMode="auto">
            <a:xfrm rot="20291109">
              <a:off x="-202392" y="372971"/>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78EAE73D-B977-3146-8B52-D231355DE155}"/>
                </a:ext>
              </a:extLst>
            </p:cNvPr>
            <p:cNvSpPr/>
            <p:nvPr/>
          </p:nvSpPr>
          <p:spPr bwMode="auto">
            <a:xfrm rot="1779812">
              <a:off x="289024" y="-1742244"/>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Rectangle 2">
            <a:extLst>
              <a:ext uri="{FF2B5EF4-FFF2-40B4-BE49-F238E27FC236}">
                <a16:creationId xmlns:a16="http://schemas.microsoft.com/office/drawing/2014/main" id="{91EC2A81-C6EB-7F4B-B049-6FD94A1D3978}"/>
              </a:ext>
            </a:extLst>
          </p:cNvPr>
          <p:cNvSpPr txBox="1">
            <a:spLocks noChangeArrowheads="1"/>
          </p:cNvSpPr>
          <p:nvPr/>
        </p:nvSpPr>
        <p:spPr bwMode="auto">
          <a:xfrm>
            <a:off x="1" y="0"/>
            <a:ext cx="1907703" cy="67139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My son, do not despise the L</a:t>
            </a:r>
            <a:r>
              <a:rPr lang="en-US" sz="2000" b="1" kern="0" dirty="0">
                <a:solidFill>
                  <a:schemeClr val="tx2"/>
                </a:solidFill>
                <a:effectLst>
                  <a:glow rad="127000">
                    <a:schemeClr val="bg1"/>
                  </a:glow>
                </a:effectLst>
                <a:latin typeface="Arial" charset="0"/>
                <a:ea typeface="ＭＳ Ｐゴシック" charset="0"/>
                <a:cs typeface="ＭＳ Ｐゴシック" charset="0"/>
              </a:rPr>
              <a:t>ORD</a:t>
            </a:r>
            <a:r>
              <a:rPr lang="en-US" sz="2400" b="1" kern="0" dirty="0">
                <a:solidFill>
                  <a:schemeClr val="tx2"/>
                </a:solidFill>
                <a:effectLst>
                  <a:glow rad="127000">
                    <a:schemeClr val="bg1"/>
                  </a:glow>
                </a:effectLst>
                <a:latin typeface="Arial" charset="0"/>
                <a:ea typeface="ＭＳ Ｐゴシック" charset="0"/>
                <a:cs typeface="ＭＳ Ｐゴシック" charset="0"/>
              </a:rPr>
              <a:t>’s discipline and do not resent his rebuke, because the L</a:t>
            </a:r>
            <a:r>
              <a:rPr lang="en-US" sz="2000" b="1" kern="0" dirty="0">
                <a:solidFill>
                  <a:schemeClr val="tx2"/>
                </a:solidFill>
                <a:effectLst>
                  <a:glow rad="127000">
                    <a:schemeClr val="bg1"/>
                  </a:glow>
                </a:effectLst>
                <a:latin typeface="Arial" charset="0"/>
                <a:ea typeface="ＭＳ Ｐゴシック" charset="0"/>
                <a:cs typeface="ＭＳ Ｐゴシック" charset="0"/>
              </a:rPr>
              <a:t>ORD</a:t>
            </a:r>
            <a:r>
              <a:rPr lang="en-US" sz="2400" b="1" kern="0" dirty="0">
                <a:solidFill>
                  <a:schemeClr val="tx2"/>
                </a:solidFill>
                <a:effectLst>
                  <a:glow rad="127000">
                    <a:schemeClr val="bg1"/>
                  </a:glow>
                </a:effectLst>
                <a:latin typeface="Arial" charset="0"/>
                <a:ea typeface="ＭＳ Ｐゴシック" charset="0"/>
                <a:cs typeface="ＭＳ Ｐゴシック" charset="0"/>
              </a:rPr>
              <a:t> disciplines those he loves, as a father the son he delights in.</a:t>
            </a:r>
          </a:p>
          <a:p>
            <a:pPr algn="r">
              <a:defRPr/>
            </a:pPr>
            <a:endParaRPr lang="en-US" sz="1600" b="1" kern="0" dirty="0">
              <a:solidFill>
                <a:schemeClr val="tx2"/>
              </a:solidFill>
              <a:effectLst>
                <a:glow rad="127000">
                  <a:schemeClr val="bg1"/>
                </a:glow>
              </a:effectLst>
              <a:latin typeface="Arial" charset="0"/>
              <a:ea typeface="ＭＳ Ｐゴシック" charset="0"/>
              <a:cs typeface="ＭＳ Ｐゴシック" charset="0"/>
            </a:endParaRPr>
          </a:p>
          <a:p>
            <a:pPr algn="r">
              <a:defRPr/>
            </a:pPr>
            <a:r>
              <a:rPr lang="en-US" sz="1600" b="1" i="1" kern="0" dirty="0">
                <a:solidFill>
                  <a:schemeClr val="tx2"/>
                </a:solidFill>
                <a:effectLst>
                  <a:glow rad="127000">
                    <a:schemeClr val="bg1"/>
                  </a:glow>
                </a:effectLst>
                <a:latin typeface="Arial" charset="0"/>
                <a:ea typeface="ＭＳ Ｐゴシック" charset="0"/>
                <a:cs typeface="ＭＳ Ｐゴシック" charset="0"/>
              </a:rPr>
              <a:t>Proverbs 3:11-12</a:t>
            </a:r>
            <a:endParaRPr lang="en-US" sz="2000" b="1" i="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180478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1268760"/>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1. Do you need God to strip you of everything before you repent? (Huang Sabin) </a:t>
            </a:r>
          </a:p>
        </p:txBody>
      </p:sp>
    </p:spTree>
    <p:extLst>
      <p:ext uri="{BB962C8B-B14F-4D97-AF65-F5344CB8AC3E}">
        <p14:creationId xmlns:p14="http://schemas.microsoft.com/office/powerpoint/2010/main" val="38282486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1268760"/>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2. Is God disciplining you to get your attention on him once again?</a:t>
            </a:r>
          </a:p>
        </p:txBody>
      </p:sp>
    </p:spTree>
    <p:extLst>
      <p:ext uri="{BB962C8B-B14F-4D97-AF65-F5344CB8AC3E}">
        <p14:creationId xmlns:p14="http://schemas.microsoft.com/office/powerpoint/2010/main" val="31783579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627784" y="1772816"/>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3. Have you considered fasting (1:14; 2:12) or do you think fasting isn’t for our modern age? Why wouldn’t it be?</a:t>
            </a:r>
          </a:p>
        </p:txBody>
      </p:sp>
    </p:spTree>
    <p:extLst>
      <p:ext uri="{BB962C8B-B14F-4D97-AF65-F5344CB8AC3E}">
        <p14:creationId xmlns:p14="http://schemas.microsoft.com/office/powerpoint/2010/main" val="1619413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6045234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1. Do you need God to strip you of everything before you repent? (Huang Sabin)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6332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978756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841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6515" name="Rectangle 3"/>
          <p:cNvSpPr>
            <a:spLocks noGrp="1" noChangeArrowheads="1"/>
          </p:cNvSpPr>
          <p:nvPr>
            <p:ph type="subTitle" idx="1"/>
          </p:nvPr>
        </p:nvSpPr>
        <p:spPr>
          <a:xfrm>
            <a:off x="609600" y="381000"/>
            <a:ext cx="8534400" cy="6477000"/>
          </a:xfrm>
          <a:ln w="9525"/>
        </p:spPr>
        <p:txBody>
          <a:bodyPr/>
          <a:lstStyle/>
          <a:p>
            <a:pPr marL="465138" indent="-465138" algn="l" eaLnBrk="1" hangingPunct="1">
              <a:defRPr/>
            </a:pPr>
            <a:r>
              <a:rPr lang="en-US" sz="4400" dirty="0">
                <a:solidFill>
                  <a:srgbClr val="FFFFFF"/>
                </a:solidFill>
                <a:effectLst>
                  <a:glow rad="228600">
                    <a:schemeClr val="tx1"/>
                  </a:glow>
                </a:effectLst>
                <a:latin typeface="Arial" charset="0"/>
                <a:ea typeface="ＭＳ Ｐゴシック" charset="0"/>
                <a:cs typeface="ＭＳ Ｐゴシック" charset="0"/>
              </a:rPr>
              <a:t>F. Canonicity and Text of Joel</a:t>
            </a:r>
            <a:endParaRPr lang="en-US" sz="4400" dirty="0">
              <a:solidFill>
                <a:srgbClr val="FFFFFF"/>
              </a:solidFill>
              <a:effectLst>
                <a:glow rad="228600">
                  <a:schemeClr val="tx1"/>
                </a:glow>
              </a:effectLst>
              <a:latin typeface="Arial" charset="0"/>
              <a:ea typeface="ＭＳ Ｐゴシック" charset="0"/>
              <a:cs typeface="Times New Roman" charset="0"/>
            </a:endParaRPr>
          </a:p>
          <a:p>
            <a:pPr marL="465138" indent="-465138" algn="l" eaLnBrk="1" hangingPunct="1">
              <a:defRPr/>
            </a:pPr>
            <a:r>
              <a:rPr lang="en-US" dirty="0">
                <a:solidFill>
                  <a:srgbClr val="FFFFFF"/>
                </a:solidFill>
                <a:effectLst>
                  <a:glow rad="228600">
                    <a:schemeClr val="tx1"/>
                  </a:glow>
                </a:effectLst>
                <a:latin typeface="Symbol" charset="0"/>
                <a:ea typeface="ＭＳ Ｐゴシック" charset="0"/>
                <a:cs typeface="Times New Roman" charset="0"/>
              </a:rPr>
              <a:t>·</a:t>
            </a:r>
            <a:r>
              <a:rPr lang="en-US" dirty="0">
                <a:solidFill>
                  <a:srgbClr val="FFFFFF"/>
                </a:solidFill>
                <a:effectLst>
                  <a:glow rad="228600">
                    <a:schemeClr val="tx1"/>
                  </a:glow>
                </a:effectLst>
                <a:latin typeface="Arial" charset="0"/>
                <a:ea typeface="ＭＳ Ｐゴシック" charset="0"/>
                <a:cs typeface="Times New Roman" charset="0"/>
              </a:rPr>
              <a:t>	No serious problems exist on canonicity and text  </a:t>
            </a:r>
          </a:p>
          <a:p>
            <a:pPr marL="465138" indent="-465138" algn="l" eaLnBrk="1" hangingPunct="1">
              <a:defRPr/>
            </a:pPr>
            <a:r>
              <a:rPr lang="en-US" dirty="0">
                <a:solidFill>
                  <a:srgbClr val="FFFFFF"/>
                </a:solidFill>
                <a:effectLst>
                  <a:glow rad="228600">
                    <a:schemeClr val="tx1"/>
                  </a:glow>
                </a:effectLst>
                <a:latin typeface="Symbol" charset="0"/>
                <a:ea typeface="ＭＳ Ｐゴシック" charset="0"/>
                <a:cs typeface="Times New Roman" charset="0"/>
              </a:rPr>
              <a:t>·</a:t>
            </a:r>
            <a:r>
              <a:rPr lang="en-US" dirty="0">
                <a:solidFill>
                  <a:srgbClr val="FFFFFF"/>
                </a:solidFill>
                <a:effectLst>
                  <a:glow rad="228600">
                    <a:schemeClr val="tx1"/>
                  </a:glow>
                </a:effectLst>
                <a:latin typeface="Arial" charset="0"/>
                <a:ea typeface="ＭＳ Ｐゴシック" charset="0"/>
                <a:cs typeface="Times New Roman" charset="0"/>
              </a:rPr>
              <a:t>	LXX, </a:t>
            </a:r>
            <a:r>
              <a:rPr lang="en-US" dirty="0" err="1">
                <a:solidFill>
                  <a:srgbClr val="FFFFFF"/>
                </a:solidFill>
                <a:effectLst>
                  <a:glow rad="228600">
                    <a:schemeClr val="tx1"/>
                  </a:glow>
                </a:effectLst>
                <a:latin typeface="Arial" charset="0"/>
                <a:ea typeface="ＭＳ Ｐゴシック" charset="0"/>
                <a:cs typeface="Times New Roman" charset="0"/>
              </a:rPr>
              <a:t>Peshitta</a:t>
            </a:r>
            <a:r>
              <a:rPr lang="en-US" dirty="0">
                <a:solidFill>
                  <a:srgbClr val="FFFFFF"/>
                </a:solidFill>
                <a:effectLst>
                  <a:glow rad="228600">
                    <a:schemeClr val="tx1"/>
                  </a:glow>
                </a:effectLst>
                <a:latin typeface="Arial" charset="0"/>
                <a:ea typeface="ＭＳ Ｐゴシック" charset="0"/>
                <a:cs typeface="Times New Roman" charset="0"/>
              </a:rPr>
              <a:t>, and Latin Vulgate diverge only slightly from the MT and from one another. </a:t>
            </a:r>
          </a:p>
          <a:p>
            <a:pPr marL="465138" indent="-465138" algn="l" eaLnBrk="1" hangingPunct="1">
              <a:defRPr/>
            </a:pPr>
            <a:r>
              <a:rPr lang="en-US" dirty="0">
                <a:solidFill>
                  <a:srgbClr val="FFFFFF"/>
                </a:solidFill>
                <a:effectLst>
                  <a:glow rad="228600">
                    <a:schemeClr val="tx1"/>
                  </a:glow>
                </a:effectLst>
                <a:latin typeface="Symbol" charset="0"/>
                <a:ea typeface="ＭＳ Ｐゴシック" charset="0"/>
                <a:cs typeface="Times New Roman" charset="0"/>
              </a:rPr>
              <a:t>·</a:t>
            </a:r>
            <a:r>
              <a:rPr lang="en-US" dirty="0">
                <a:solidFill>
                  <a:srgbClr val="FFFFFF"/>
                </a:solidFill>
                <a:effectLst>
                  <a:glow rad="228600">
                    <a:schemeClr val="tx1"/>
                  </a:glow>
                </a:effectLst>
                <a:latin typeface="Arial" charset="0"/>
                <a:ea typeface="ＭＳ Ｐゴシック" charset="0"/>
                <a:cs typeface="Times New Roman" charset="0"/>
              </a:rPr>
              <a:t>	The recently found portion of Joel from </a:t>
            </a:r>
            <a:r>
              <a:rPr lang="en-US" dirty="0" err="1">
                <a:solidFill>
                  <a:srgbClr val="FFFFFF"/>
                </a:solidFill>
                <a:effectLst>
                  <a:glow rad="228600">
                    <a:schemeClr val="tx1"/>
                  </a:glow>
                </a:effectLst>
                <a:latin typeface="Arial" charset="0"/>
                <a:ea typeface="ＭＳ Ｐゴシック" charset="0"/>
                <a:cs typeface="Times New Roman" charset="0"/>
              </a:rPr>
              <a:t>Wadi</a:t>
            </a:r>
            <a:r>
              <a:rPr lang="en-US" dirty="0">
                <a:solidFill>
                  <a:srgbClr val="FFFFFF"/>
                </a:solidFill>
                <a:effectLst>
                  <a:glow rad="228600">
                    <a:schemeClr val="tx1"/>
                  </a:glow>
                </a:effectLst>
                <a:latin typeface="Arial" charset="0"/>
                <a:ea typeface="ＭＳ Ｐゴシック" charset="0"/>
                <a:cs typeface="Times New Roman" charset="0"/>
              </a:rPr>
              <a:t> </a:t>
            </a:r>
            <a:r>
              <a:rPr lang="en-US" dirty="0" err="1">
                <a:solidFill>
                  <a:srgbClr val="FFFFFF"/>
                </a:solidFill>
                <a:effectLst>
                  <a:glow rad="228600">
                    <a:schemeClr val="tx1"/>
                  </a:glow>
                </a:effectLst>
                <a:latin typeface="Arial" charset="0"/>
                <a:ea typeface="ＭＳ Ｐゴシック" charset="0"/>
                <a:cs typeface="Times New Roman" charset="0"/>
              </a:rPr>
              <a:t>Murabba</a:t>
            </a:r>
            <a:r>
              <a:rPr lang="uk-UA" dirty="0">
                <a:solidFill>
                  <a:srgbClr val="FFFFFF"/>
                </a:solidFill>
                <a:effectLst>
                  <a:glow rad="228600">
                    <a:schemeClr val="tx1"/>
                  </a:glow>
                </a:effectLst>
                <a:latin typeface="Arial" charset="0"/>
                <a:ea typeface="ＭＳ Ｐゴシック" charset="0"/>
                <a:cs typeface="Times New Roman" charset="0"/>
              </a:rPr>
              <a:t>'</a:t>
            </a:r>
            <a:r>
              <a:rPr lang="en-US" dirty="0">
                <a:solidFill>
                  <a:srgbClr val="FFFFFF"/>
                </a:solidFill>
                <a:effectLst>
                  <a:glow rad="228600">
                    <a:schemeClr val="tx1"/>
                  </a:glow>
                </a:effectLst>
                <a:latin typeface="Arial" charset="0"/>
                <a:ea typeface="ＭＳ Ｐゴシック" charset="0"/>
                <a:cs typeface="Times New Roman" charset="0"/>
              </a:rPr>
              <a:t>at stands in the tradition of the MT. </a:t>
            </a:r>
          </a:p>
          <a:p>
            <a:pPr marL="465138" indent="-465138" algn="l" eaLnBrk="1" hangingPunct="1">
              <a:defRPr/>
            </a:pPr>
            <a:r>
              <a:rPr lang="en-US" dirty="0">
                <a:solidFill>
                  <a:srgbClr val="FFFFFF"/>
                </a:solidFill>
                <a:effectLst>
                  <a:glow rad="228600">
                    <a:schemeClr val="tx1"/>
                  </a:glow>
                </a:effectLst>
                <a:latin typeface="Symbol" charset="0"/>
                <a:ea typeface="ＭＳ Ｐゴシック" charset="0"/>
                <a:cs typeface="Times New Roman" charset="0"/>
              </a:rPr>
              <a:t>·</a:t>
            </a:r>
            <a:r>
              <a:rPr lang="en-US" dirty="0">
                <a:solidFill>
                  <a:srgbClr val="FFFFFF"/>
                </a:solidFill>
                <a:effectLst>
                  <a:glow rad="228600">
                    <a:schemeClr val="tx1"/>
                  </a:glow>
                </a:effectLst>
                <a:latin typeface="Arial" charset="0"/>
                <a:ea typeface="ＭＳ Ｐゴシック" charset="0"/>
                <a:cs typeface="Times New Roman" charset="0"/>
              </a:rPr>
              <a:t>	Minor additions to the text in the LXX (1:5, 8, 18; 2:12; 3:1) are of questionable value. </a:t>
            </a:r>
          </a:p>
          <a:p>
            <a:pPr marL="465138" indent="-465138" algn="l" eaLnBrk="1" hangingPunct="1">
              <a:defRPr/>
            </a:pPr>
            <a:r>
              <a:rPr lang="en-US" dirty="0">
                <a:solidFill>
                  <a:srgbClr val="FFFFFF"/>
                </a:solidFill>
                <a:effectLst>
                  <a:glow rad="228600">
                    <a:schemeClr val="tx1"/>
                  </a:glow>
                </a:effectLst>
                <a:latin typeface="Symbol" charset="0"/>
                <a:ea typeface="ＭＳ Ｐゴシック" charset="0"/>
                <a:cs typeface="Times New Roman" charset="0"/>
              </a:rPr>
              <a:t>·</a:t>
            </a:r>
            <a:r>
              <a:rPr lang="en-US" dirty="0">
                <a:solidFill>
                  <a:srgbClr val="FFFFFF"/>
                </a:solidFill>
                <a:effectLst>
                  <a:glow rad="228600">
                    <a:schemeClr val="tx1"/>
                  </a:glow>
                </a:effectLst>
                <a:latin typeface="Arial" charset="0"/>
                <a:ea typeface="ＭＳ Ｐゴシック" charset="0"/>
                <a:cs typeface="Times New Roman" charset="0"/>
              </a:rPr>
              <a:t>	Supposed corruptions in the MT (1:7, 17-18; 2:11; 3:11) are of doubtful status.</a:t>
            </a:r>
            <a:endParaRPr lang="en-US" dirty="0">
              <a:solidFill>
                <a:srgbClr val="FFFFFF"/>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3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anim calcmode="lin" valueType="num">
                                      <p:cBhvr additive="base">
                                        <p:cTn id="7" dur="500" fill="hold"/>
                                        <p:tgtEl>
                                          <p:spTgt spid="576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6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6515">
                                            <p:txEl>
                                              <p:pRg st="1" end="1"/>
                                            </p:txEl>
                                          </p:spTgt>
                                        </p:tgtEl>
                                        <p:attrNameLst>
                                          <p:attrName>style.visibility</p:attrName>
                                        </p:attrNameLst>
                                      </p:cBhvr>
                                      <p:to>
                                        <p:strVal val="visible"/>
                                      </p:to>
                                    </p:set>
                                    <p:anim calcmode="lin" valueType="num">
                                      <p:cBhvr additive="base">
                                        <p:cTn id="13" dur="500" fill="hold"/>
                                        <p:tgtEl>
                                          <p:spTgt spid="576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6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6515">
                                            <p:txEl>
                                              <p:pRg st="2" end="2"/>
                                            </p:txEl>
                                          </p:spTgt>
                                        </p:tgtEl>
                                        <p:attrNameLst>
                                          <p:attrName>style.visibility</p:attrName>
                                        </p:attrNameLst>
                                      </p:cBhvr>
                                      <p:to>
                                        <p:strVal val="visible"/>
                                      </p:to>
                                    </p:set>
                                    <p:anim calcmode="lin" valueType="num">
                                      <p:cBhvr additive="base">
                                        <p:cTn id="19" dur="500" fill="hold"/>
                                        <p:tgtEl>
                                          <p:spTgt spid="5765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65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76515">
                                            <p:txEl>
                                              <p:pRg st="3" end="3"/>
                                            </p:txEl>
                                          </p:spTgt>
                                        </p:tgtEl>
                                        <p:attrNameLst>
                                          <p:attrName>style.visibility</p:attrName>
                                        </p:attrNameLst>
                                      </p:cBhvr>
                                      <p:to>
                                        <p:strVal val="visible"/>
                                      </p:to>
                                    </p:set>
                                    <p:anim calcmode="lin" valueType="num">
                                      <p:cBhvr additive="base">
                                        <p:cTn id="25" dur="500" fill="hold"/>
                                        <p:tgtEl>
                                          <p:spTgt spid="5765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65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76515">
                                            <p:txEl>
                                              <p:pRg st="4" end="4"/>
                                            </p:txEl>
                                          </p:spTgt>
                                        </p:tgtEl>
                                        <p:attrNameLst>
                                          <p:attrName>style.visibility</p:attrName>
                                        </p:attrNameLst>
                                      </p:cBhvr>
                                      <p:to>
                                        <p:strVal val="visible"/>
                                      </p:to>
                                    </p:set>
                                    <p:anim calcmode="lin" valueType="num">
                                      <p:cBhvr additive="base">
                                        <p:cTn id="31" dur="500" fill="hold"/>
                                        <p:tgtEl>
                                          <p:spTgt spid="5765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765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76515">
                                            <p:txEl>
                                              <p:pRg st="5" end="5"/>
                                            </p:txEl>
                                          </p:spTgt>
                                        </p:tgtEl>
                                        <p:attrNameLst>
                                          <p:attrName>style.visibility</p:attrName>
                                        </p:attrNameLst>
                                      </p:cBhvr>
                                      <p:to>
                                        <p:strVal val="visible"/>
                                      </p:to>
                                    </p:set>
                                    <p:anim calcmode="lin" valueType="num">
                                      <p:cBhvr additive="base">
                                        <p:cTn id="37" dur="500" fill="hold"/>
                                        <p:tgtEl>
                                          <p:spTgt spid="5765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765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762000" y="228600"/>
            <a:ext cx="7772400" cy="762000"/>
          </a:xfrm>
        </p:spPr>
        <p:txBody>
          <a:bodyPr/>
          <a:lstStyle/>
          <a:p>
            <a:pPr eaLnBrk="1" hangingPunct="1"/>
            <a:r>
              <a:rPr lang="en-US" u="sng">
                <a:latin typeface="Arial" charset="0"/>
                <a:ea typeface="ＭＳ Ｐゴシック" charset="0"/>
                <a:cs typeface="ＭＳ Ｐゴシック" charset="0"/>
              </a:rPr>
              <a:t>G.	Unity of Joel</a:t>
            </a:r>
          </a:p>
        </p:txBody>
      </p:sp>
      <p:sp>
        <p:nvSpPr>
          <p:cNvPr id="189442" name="Rectangle 3"/>
          <p:cNvSpPr>
            <a:spLocks noGrp="1" noChangeArrowheads="1"/>
          </p:cNvSpPr>
          <p:nvPr>
            <p:ph type="body" idx="1"/>
          </p:nvPr>
        </p:nvSpPr>
        <p:spPr>
          <a:xfrm>
            <a:off x="460375" y="1295400"/>
            <a:ext cx="8683625" cy="5562600"/>
          </a:xfrm>
        </p:spPr>
        <p:txBody>
          <a:bodyPr/>
          <a:lstStyle/>
          <a:p>
            <a:pPr eaLnBrk="1" hangingPunct="1">
              <a:lnSpc>
                <a:spcPct val="80000"/>
              </a:lnSpc>
            </a:pPr>
            <a:r>
              <a:rPr lang="en-US" sz="3200">
                <a:latin typeface="Arial" charset="0"/>
                <a:ea typeface="ＭＳ Ｐゴシック" charset="0"/>
                <a:cs typeface="ＭＳ Ｐゴシック" charset="0"/>
              </a:rPr>
              <a:t>Doubted</a:t>
            </a:r>
          </a:p>
          <a:p>
            <a:pPr lvl="1" eaLnBrk="1" hangingPunct="1">
              <a:lnSpc>
                <a:spcPct val="80000"/>
              </a:lnSpc>
            </a:pPr>
            <a:r>
              <a:rPr lang="en-US" sz="2800">
                <a:latin typeface="Arial" charset="0"/>
                <a:ea typeface="ＭＳ Ｐゴシック" charset="0"/>
              </a:rPr>
              <a:t>B. Duhm, </a:t>
            </a:r>
            <a:r>
              <a:rPr lang="ru-RU" sz="2800">
                <a:latin typeface="Arial" charset="0"/>
                <a:ea typeface="ＭＳ Ｐゴシック" charset="0"/>
              </a:rPr>
              <a:t>"</a:t>
            </a:r>
            <a:r>
              <a:rPr lang="en-US" sz="2800">
                <a:latin typeface="Arial" charset="0"/>
                <a:ea typeface="ＭＳ Ｐゴシック" charset="0"/>
              </a:rPr>
              <a:t>Anmerkungen zu den zwolf Propheten,</a:t>
            </a:r>
            <a:r>
              <a:rPr lang="ru-RU" sz="2800">
                <a:latin typeface="Arial" charset="0"/>
                <a:ea typeface="ＭＳ Ｐゴシック" charset="0"/>
              </a:rPr>
              <a:t>"</a:t>
            </a:r>
            <a:r>
              <a:rPr lang="en-US" sz="2800">
                <a:latin typeface="Arial" charset="0"/>
                <a:ea typeface="ＭＳ Ｐゴシック" charset="0"/>
              </a:rPr>
              <a:t> </a:t>
            </a:r>
            <a:r>
              <a:rPr lang="en-US" sz="2800" i="1">
                <a:latin typeface="Arial" charset="0"/>
                <a:ea typeface="ＭＳ Ｐゴシック" charset="0"/>
              </a:rPr>
              <a:t>ZAW</a:t>
            </a:r>
            <a:r>
              <a:rPr lang="en-US" sz="2800">
                <a:latin typeface="Arial" charset="0"/>
                <a:ea typeface="ＭＳ Ｐゴシック" charset="0"/>
              </a:rPr>
              <a:t> 31 (1911): 1-43, 184-88 claims only the nonapocalyptic sections of chapters 1 and 2.</a:t>
            </a:r>
          </a:p>
          <a:p>
            <a:pPr lvl="1" eaLnBrk="1" hangingPunct="1">
              <a:lnSpc>
                <a:spcPct val="80000"/>
              </a:lnSpc>
            </a:pPr>
            <a:r>
              <a:rPr lang="en-US" sz="2800">
                <a:latin typeface="Arial" charset="0"/>
                <a:ea typeface="ＭＳ Ｐゴシック" charset="0"/>
              </a:rPr>
              <a:t>Others agree such as </a:t>
            </a:r>
            <a:r>
              <a:rPr lang="en-US" sz="2800">
                <a:solidFill>
                  <a:srgbClr val="000000"/>
                </a:solidFill>
                <a:latin typeface="Arial" charset="0"/>
                <a:ea typeface="ＭＳ Ｐゴシック" charset="0"/>
              </a:rPr>
              <a:t>Bewer, upholding only </a:t>
            </a:r>
            <a:r>
              <a:rPr lang="en-US" sz="2800">
                <a:latin typeface="Arial" charset="0"/>
                <a:ea typeface="ＭＳ Ｐゴシック" charset="0"/>
              </a:rPr>
              <a:t>the nonapocalyptic sections of chapters 1 and 2, along with 2:28-31a, 3:2a; and 3:9-14a.</a:t>
            </a:r>
          </a:p>
          <a:p>
            <a:pPr eaLnBrk="1" hangingPunct="1">
              <a:lnSpc>
                <a:spcPct val="80000"/>
              </a:lnSpc>
            </a:pPr>
            <a:r>
              <a:rPr lang="en-US" sz="3200">
                <a:latin typeface="Arial" charset="0"/>
                <a:ea typeface="ＭＳ Ｐゴシック" charset="0"/>
                <a:cs typeface="ＭＳ Ｐゴシック" charset="0"/>
              </a:rPr>
              <a:t>Upheld</a:t>
            </a:r>
          </a:p>
          <a:p>
            <a:pPr lvl="1" eaLnBrk="1" hangingPunct="1">
              <a:lnSpc>
                <a:spcPct val="80000"/>
              </a:lnSpc>
            </a:pPr>
            <a:r>
              <a:rPr lang="en-US" sz="2800">
                <a:latin typeface="Arial" charset="0"/>
                <a:ea typeface="ＭＳ Ｐゴシック" charset="0"/>
              </a:rPr>
              <a:t>However, more recent scholars (Allen, Chary, Kapelrud, Keller, Myers, Rudolph, Stuart, Thompson, Weiser, Wolff) view the book as single authorship.</a:t>
            </a:r>
          </a:p>
          <a:p>
            <a:pPr lvl="1" eaLnBrk="1" hangingPunct="1">
              <a:lnSpc>
                <a:spcPct val="80000"/>
              </a:lnSpc>
            </a:pPr>
            <a:r>
              <a:rPr lang="en-US" sz="2800">
                <a:latin typeface="Arial" charset="0"/>
                <a:ea typeface="ＭＳ Ｐゴシック" charset="0"/>
              </a:rPr>
              <a:t>Yet, there are minor redactional additions.</a:t>
            </a:r>
          </a:p>
        </p:txBody>
      </p:sp>
    </p:spTree>
    <p:extLst>
      <p:ext uri="{BB962C8B-B14F-4D97-AF65-F5344CB8AC3E}">
        <p14:creationId xmlns:p14="http://schemas.microsoft.com/office/powerpoint/2010/main" val="28153292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4" descr="Scroll Fragment"/>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685800" y="1143000"/>
            <a:ext cx="4311650" cy="5715000"/>
          </a:xfrm>
          <a:noFill/>
        </p:spPr>
      </p:pic>
      <p:sp>
        <p:nvSpPr>
          <p:cNvPr id="190466" name="Rectangle 2"/>
          <p:cNvSpPr>
            <a:spLocks noGrp="1" noChangeArrowheads="1"/>
          </p:cNvSpPr>
          <p:nvPr>
            <p:ph type="title"/>
          </p:nvPr>
        </p:nvSpPr>
        <p:spPr>
          <a:xfrm>
            <a:off x="1066800" y="381000"/>
            <a:ext cx="7772400" cy="685800"/>
          </a:xfrm>
        </p:spPr>
        <p:txBody>
          <a:bodyPr/>
          <a:lstStyle/>
          <a:p>
            <a:pPr eaLnBrk="1" hangingPunct="1"/>
            <a:r>
              <a:rPr lang="en-US">
                <a:latin typeface="Arial" charset="0"/>
                <a:ea typeface="ＭＳ Ｐゴシック" charset="0"/>
                <a:cs typeface="ＭＳ Ｐゴシック" charset="0"/>
              </a:rPr>
              <a:t>Denial of Unity of Joel</a:t>
            </a:r>
          </a:p>
        </p:txBody>
      </p:sp>
      <p:sp>
        <p:nvSpPr>
          <p:cNvPr id="190467" name="Rectangle 3"/>
          <p:cNvSpPr>
            <a:spLocks noGrp="1" noChangeArrowheads="1"/>
          </p:cNvSpPr>
          <p:nvPr>
            <p:ph type="body" sz="half" idx="1"/>
          </p:nvPr>
        </p:nvSpPr>
        <p:spPr>
          <a:xfrm>
            <a:off x="5106988" y="1752600"/>
            <a:ext cx="3808412" cy="4113213"/>
          </a:xfrm>
        </p:spPr>
        <p:txBody>
          <a:bodyPr/>
          <a:lstStyle/>
          <a:p>
            <a:pPr eaLnBrk="1" hangingPunct="1"/>
            <a:r>
              <a:rPr lang="en-US" sz="3600">
                <a:latin typeface="Arial" charset="0"/>
                <a:ea typeface="ＭＳ Ｐゴシック" charset="0"/>
                <a:cs typeface="ＭＳ Ｐゴシック" charset="0"/>
              </a:rPr>
              <a:t>Supposed literary differences</a:t>
            </a:r>
          </a:p>
          <a:p>
            <a:pPr eaLnBrk="1" hangingPunct="1">
              <a:buFontTx/>
              <a:buNone/>
            </a:pPr>
            <a:endParaRPr lang="en-US" sz="3600">
              <a:latin typeface="Arial" charset="0"/>
              <a:ea typeface="ＭＳ Ｐゴシック" charset="0"/>
              <a:cs typeface="ＭＳ Ｐゴシック" charset="0"/>
            </a:endParaRPr>
          </a:p>
          <a:p>
            <a:pPr eaLnBrk="1" hangingPunct="1"/>
            <a:r>
              <a:rPr lang="en-US" sz="3600">
                <a:latin typeface="Arial" charset="0"/>
                <a:ea typeface="ＭＳ Ｐゴシック" charset="0"/>
                <a:cs typeface="ＭＳ Ｐゴシック" charset="0"/>
              </a:rPr>
              <a:t>Difference in thought or outlook</a:t>
            </a:r>
          </a:p>
        </p:txBody>
      </p:sp>
      <p:sp>
        <p:nvSpPr>
          <p:cNvPr id="190468" name="Rectangle 8"/>
          <p:cNvSpPr>
            <a:spLocks noChangeArrowheads="1"/>
          </p:cNvSpPr>
          <p:nvPr/>
        </p:nvSpPr>
        <p:spPr bwMode="auto">
          <a:xfrm>
            <a:off x="4267200" y="5029200"/>
            <a:ext cx="762000" cy="1447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69" name="Rectangle 7"/>
          <p:cNvSpPr>
            <a:spLocks noChangeArrowheads="1"/>
          </p:cNvSpPr>
          <p:nvPr/>
        </p:nvSpPr>
        <p:spPr bwMode="auto">
          <a:xfrm>
            <a:off x="4648200" y="3200400"/>
            <a:ext cx="381000" cy="1981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0" name="Rectangle 10"/>
          <p:cNvSpPr>
            <a:spLocks noChangeArrowheads="1"/>
          </p:cNvSpPr>
          <p:nvPr/>
        </p:nvSpPr>
        <p:spPr bwMode="auto">
          <a:xfrm>
            <a:off x="4114800" y="1371600"/>
            <a:ext cx="914400" cy="2133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1" name="Rectangle 11"/>
          <p:cNvSpPr>
            <a:spLocks noChangeArrowheads="1"/>
          </p:cNvSpPr>
          <p:nvPr/>
        </p:nvSpPr>
        <p:spPr bwMode="auto">
          <a:xfrm>
            <a:off x="4343400" y="2133600"/>
            <a:ext cx="307975" cy="1676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2" name="Rectangle 12"/>
          <p:cNvSpPr>
            <a:spLocks noChangeArrowheads="1"/>
          </p:cNvSpPr>
          <p:nvPr/>
        </p:nvSpPr>
        <p:spPr bwMode="auto">
          <a:xfrm>
            <a:off x="2057400" y="1143000"/>
            <a:ext cx="2971800" cy="838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3" name="Rectangle 13"/>
          <p:cNvSpPr>
            <a:spLocks noChangeArrowheads="1"/>
          </p:cNvSpPr>
          <p:nvPr/>
        </p:nvSpPr>
        <p:spPr bwMode="auto">
          <a:xfrm>
            <a:off x="2895600" y="6477000"/>
            <a:ext cx="2133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4" name="Rectangle 18"/>
          <p:cNvSpPr>
            <a:spLocks noChangeArrowheads="1"/>
          </p:cNvSpPr>
          <p:nvPr/>
        </p:nvSpPr>
        <p:spPr bwMode="auto">
          <a:xfrm>
            <a:off x="4495800" y="4495800"/>
            <a:ext cx="381000" cy="1676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5" name="Text Box 19"/>
          <p:cNvSpPr txBox="1">
            <a:spLocks noChangeArrowheads="1"/>
          </p:cNvSpPr>
          <p:nvPr/>
        </p:nvSpPr>
        <p:spPr bwMode="auto">
          <a:xfrm>
            <a:off x="2914650" y="5486400"/>
            <a:ext cx="1581150" cy="1076325"/>
          </a:xfrm>
          <a:prstGeom prst="rect">
            <a:avLst/>
          </a:prstGeom>
          <a:solidFill>
            <a:srgbClr val="A50021"/>
          </a:solidFill>
          <a:ln w="9525">
            <a:solidFill>
              <a:srgbClr val="F0EFE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a:solidFill>
                  <a:srgbClr val="FFFFFF"/>
                </a:solidFill>
                <a:cs typeface="Arial" charset="0"/>
              </a:rPr>
              <a:t>One Joel?</a:t>
            </a:r>
          </a:p>
        </p:txBody>
      </p:sp>
      <p:sp>
        <p:nvSpPr>
          <p:cNvPr id="190476" name="Text Box 20"/>
          <p:cNvSpPr txBox="1">
            <a:spLocks noChangeArrowheads="1"/>
          </p:cNvSpPr>
          <p:nvPr/>
        </p:nvSpPr>
        <p:spPr bwMode="auto">
          <a:xfrm>
            <a:off x="2743200" y="1752600"/>
            <a:ext cx="2133600" cy="1077913"/>
          </a:xfrm>
          <a:prstGeom prst="rect">
            <a:avLst/>
          </a:prstGeom>
          <a:solidFill>
            <a:srgbClr val="A50021"/>
          </a:solidFill>
          <a:ln w="9525">
            <a:solidFill>
              <a:srgbClr val="F0EFE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a:solidFill>
                  <a:srgbClr val="FFFFFF"/>
                </a:solidFill>
                <a:cs typeface="Arial" charset="0"/>
              </a:rPr>
              <a:t>One Prophecy?</a:t>
            </a:r>
          </a:p>
        </p:txBody>
      </p:sp>
    </p:spTree>
    <p:extLst>
      <p:ext uri="{BB962C8B-B14F-4D97-AF65-F5344CB8AC3E}">
        <p14:creationId xmlns:p14="http://schemas.microsoft.com/office/powerpoint/2010/main" val="93969644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However, </a:t>
            </a:r>
            <a:r>
              <a:rPr lang="en-US">
                <a:solidFill>
                  <a:srgbClr val="000000"/>
                </a:solidFill>
                <a:latin typeface="Arial" charset="0"/>
                <a:ea typeface="ＭＳ Ｐゴシック" charset="0"/>
                <a:cs typeface="Times New Roman" charset="0"/>
              </a:rPr>
              <a:t>a careful look shows…</a:t>
            </a:r>
          </a:p>
        </p:txBody>
      </p:sp>
      <p:sp>
        <p:nvSpPr>
          <p:cNvPr id="596995" name="Rectangle 3"/>
          <p:cNvSpPr>
            <a:spLocks noGrp="1" noChangeArrowheads="1"/>
          </p:cNvSpPr>
          <p:nvPr>
            <p:ph type="body" idx="1"/>
          </p:nvPr>
        </p:nvSpPr>
        <p:spPr>
          <a:xfrm>
            <a:off x="762000" y="1766888"/>
            <a:ext cx="8069263" cy="4113212"/>
          </a:xfrm>
        </p:spPr>
        <p:txBody>
          <a:bodyPr/>
          <a:lstStyle/>
          <a:p>
            <a:pPr eaLnBrk="1" hangingPunct="1">
              <a:lnSpc>
                <a:spcPct val="90000"/>
              </a:lnSpc>
            </a:pPr>
            <a:r>
              <a:rPr lang="en-US">
                <a:solidFill>
                  <a:srgbClr val="000000"/>
                </a:solidFill>
                <a:latin typeface="Arial" charset="0"/>
                <a:ea typeface="ＭＳ Ｐゴシック" charset="0"/>
                <a:cs typeface="Times New Roman" charset="0"/>
              </a:rPr>
              <a:t>A consistency of style and vocabulary </a:t>
            </a:r>
          </a:p>
          <a:p>
            <a:pPr eaLnBrk="1" hangingPunct="1">
              <a:lnSpc>
                <a:spcPct val="90000"/>
              </a:lnSpc>
            </a:pPr>
            <a:r>
              <a:rPr lang="en-US">
                <a:solidFill>
                  <a:srgbClr val="000000"/>
                </a:solidFill>
                <a:latin typeface="Arial" charset="0"/>
                <a:ea typeface="ＭＳ Ｐゴシック" charset="0"/>
                <a:cs typeface="Times New Roman" charset="0"/>
              </a:rPr>
              <a:t>Supposed different outlook cannot be proved </a:t>
            </a:r>
          </a:p>
          <a:p>
            <a:pPr eaLnBrk="1" hangingPunct="1">
              <a:lnSpc>
                <a:spcPct val="90000"/>
              </a:lnSpc>
            </a:pPr>
            <a:r>
              <a:rPr lang="en-US">
                <a:solidFill>
                  <a:srgbClr val="000000"/>
                </a:solidFill>
                <a:latin typeface="Arial" charset="0"/>
                <a:ea typeface="ＭＳ Ｐゴシック" charset="0"/>
                <a:cs typeface="Times New Roman" charset="0"/>
              </a:rPr>
              <a:t>A single unifying theme: the locust plague </a:t>
            </a:r>
          </a:p>
          <a:p>
            <a:pPr eaLnBrk="1" hangingPunct="1">
              <a:lnSpc>
                <a:spcPct val="90000"/>
              </a:lnSpc>
            </a:pPr>
            <a:r>
              <a:rPr lang="ru-RU">
                <a:solidFill>
                  <a:srgbClr val="000000"/>
                </a:solidFill>
                <a:latin typeface="Arial" charset="0"/>
                <a:ea typeface="ＭＳ Ｐゴシック" charset="0"/>
                <a:cs typeface="Times New Roman" charset="0"/>
              </a:rPr>
              <a:t>"</a:t>
            </a:r>
            <a:r>
              <a:rPr lang="en-US">
                <a:solidFill>
                  <a:srgbClr val="000000"/>
                </a:solidFill>
                <a:latin typeface="Arial" charset="0"/>
                <a:ea typeface="ＭＳ Ｐゴシック" charset="0"/>
                <a:cs typeface="Times New Roman" charset="0"/>
              </a:rPr>
              <a:t>The Day of the L</a:t>
            </a:r>
            <a:r>
              <a:rPr lang="en-US" sz="2400">
                <a:solidFill>
                  <a:srgbClr val="000000"/>
                </a:solidFill>
                <a:latin typeface="Arial" charset="0"/>
                <a:ea typeface="ＭＳ Ｐゴシック" charset="0"/>
                <a:cs typeface="Times New Roman" charset="0"/>
              </a:rPr>
              <a:t>ORD</a:t>
            </a:r>
            <a:r>
              <a:rPr lang="en-US">
                <a:solidFill>
                  <a:srgbClr val="000000"/>
                </a:solidFill>
                <a:latin typeface="Arial" charset="0"/>
                <a:ea typeface="ＭＳ Ｐゴシック" charset="0"/>
                <a:cs typeface="Times New Roman" charset="0"/>
              </a:rPr>
              <a:t>,</a:t>
            </a:r>
            <a:r>
              <a:rPr lang="ru-RU">
                <a:solidFill>
                  <a:srgbClr val="000000"/>
                </a:solidFill>
                <a:latin typeface="Arial" charset="0"/>
                <a:ea typeface="ＭＳ Ｐゴシック" charset="0"/>
                <a:cs typeface="Times New Roman" charset="0"/>
              </a:rPr>
              <a:t>"</a:t>
            </a:r>
            <a:r>
              <a:rPr lang="en-US">
                <a:solidFill>
                  <a:srgbClr val="000000"/>
                </a:solidFill>
                <a:latin typeface="Arial" charset="0"/>
                <a:ea typeface="ＭＳ Ｐゴシック" charset="0"/>
                <a:cs typeface="Times New Roman" charset="0"/>
              </a:rPr>
              <a:t> rather than betraying a different hand, serves to unite historical occurrence with spiritual lesson </a:t>
            </a:r>
          </a:p>
          <a:p>
            <a:pPr eaLnBrk="1" hangingPunct="1">
              <a:lnSpc>
                <a:spcPct val="90000"/>
              </a:lnSpc>
            </a:pPr>
            <a:r>
              <a:rPr lang="en-US">
                <a:solidFill>
                  <a:srgbClr val="000000"/>
                </a:solidFill>
                <a:latin typeface="Arial" charset="0"/>
                <a:ea typeface="ＭＳ Ｐゴシック" charset="0"/>
                <a:cs typeface="Times New Roman" charset="0"/>
              </a:rPr>
              <a:t>All the extant Hebrew MSS and the ancient versions attest to the unity of the book </a:t>
            </a:r>
          </a:p>
        </p:txBody>
      </p:sp>
    </p:spTree>
    <p:extLst>
      <p:ext uri="{BB962C8B-B14F-4D97-AF65-F5344CB8AC3E}">
        <p14:creationId xmlns:p14="http://schemas.microsoft.com/office/powerpoint/2010/main" val="2117486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6995">
                                            <p:txEl>
                                              <p:pRg st="0" end="0"/>
                                            </p:txEl>
                                          </p:spTgt>
                                        </p:tgtEl>
                                        <p:attrNameLst>
                                          <p:attrName>style.visibility</p:attrName>
                                        </p:attrNameLst>
                                      </p:cBhvr>
                                      <p:to>
                                        <p:strVal val="visible"/>
                                      </p:to>
                                    </p:set>
                                    <p:anim calcmode="lin" valueType="num">
                                      <p:cBhvr additive="base">
                                        <p:cTn id="7" dur="500" fill="hold"/>
                                        <p:tgtEl>
                                          <p:spTgt spid="596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6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6995">
                                            <p:txEl>
                                              <p:pRg st="1" end="1"/>
                                            </p:txEl>
                                          </p:spTgt>
                                        </p:tgtEl>
                                        <p:attrNameLst>
                                          <p:attrName>style.visibility</p:attrName>
                                        </p:attrNameLst>
                                      </p:cBhvr>
                                      <p:to>
                                        <p:strVal val="visible"/>
                                      </p:to>
                                    </p:set>
                                    <p:anim calcmode="lin" valueType="num">
                                      <p:cBhvr additive="base">
                                        <p:cTn id="13" dur="500" fill="hold"/>
                                        <p:tgtEl>
                                          <p:spTgt spid="5969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6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6995">
                                            <p:txEl>
                                              <p:pRg st="2" end="2"/>
                                            </p:txEl>
                                          </p:spTgt>
                                        </p:tgtEl>
                                        <p:attrNameLst>
                                          <p:attrName>style.visibility</p:attrName>
                                        </p:attrNameLst>
                                      </p:cBhvr>
                                      <p:to>
                                        <p:strVal val="visible"/>
                                      </p:to>
                                    </p:set>
                                    <p:anim calcmode="lin" valueType="num">
                                      <p:cBhvr additive="base">
                                        <p:cTn id="19" dur="500" fill="hold"/>
                                        <p:tgtEl>
                                          <p:spTgt spid="5969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6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6995">
                                            <p:txEl>
                                              <p:pRg st="3" end="3"/>
                                            </p:txEl>
                                          </p:spTgt>
                                        </p:tgtEl>
                                        <p:attrNameLst>
                                          <p:attrName>style.visibility</p:attrName>
                                        </p:attrNameLst>
                                      </p:cBhvr>
                                      <p:to>
                                        <p:strVal val="visible"/>
                                      </p:to>
                                    </p:set>
                                    <p:anim calcmode="lin" valueType="num">
                                      <p:cBhvr additive="base">
                                        <p:cTn id="25" dur="500" fill="hold"/>
                                        <p:tgtEl>
                                          <p:spTgt spid="5969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69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6995">
                                            <p:txEl>
                                              <p:pRg st="4" end="4"/>
                                            </p:txEl>
                                          </p:spTgt>
                                        </p:tgtEl>
                                        <p:attrNameLst>
                                          <p:attrName>style.visibility</p:attrName>
                                        </p:attrNameLst>
                                      </p:cBhvr>
                                      <p:to>
                                        <p:strVal val="visible"/>
                                      </p:to>
                                    </p:set>
                                    <p:anim calcmode="lin" valueType="num">
                                      <p:cBhvr additive="base">
                                        <p:cTn id="31" dur="500" fill="hold"/>
                                        <p:tgtEl>
                                          <p:spTgt spid="5969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69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5" grpId="0"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4" descr="Locust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73563" y="0"/>
            <a:ext cx="4770437"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2"/>
          <p:cNvSpPr>
            <a:spLocks noGrp="1" noChangeArrowheads="1"/>
          </p:cNvSpPr>
          <p:nvPr>
            <p:ph type="title"/>
          </p:nvPr>
        </p:nvSpPr>
        <p:spPr>
          <a:xfrm>
            <a:off x="685800" y="228600"/>
            <a:ext cx="3581400" cy="1447800"/>
          </a:xfrm>
        </p:spPr>
        <p:txBody>
          <a:bodyPr/>
          <a:lstStyle/>
          <a:p>
            <a:pPr algn="r" eaLnBrk="1" hangingPunct="1"/>
            <a:r>
              <a:rPr lang="en-US" sz="3600">
                <a:latin typeface="Arial" charset="0"/>
                <a:ea typeface="ＭＳ Ｐゴシック" charset="0"/>
                <a:cs typeface="ＭＳ Ｐゴシック" charset="0"/>
              </a:rPr>
              <a:t>V. Theological Value</a:t>
            </a:r>
          </a:p>
        </p:txBody>
      </p:sp>
      <p:sp>
        <p:nvSpPr>
          <p:cNvPr id="591875" name="Rectangle 3"/>
          <p:cNvSpPr>
            <a:spLocks noGrp="1" noChangeArrowheads="1"/>
          </p:cNvSpPr>
          <p:nvPr>
            <p:ph type="body" idx="1"/>
          </p:nvPr>
        </p:nvSpPr>
        <p:spPr>
          <a:xfrm>
            <a:off x="685800" y="2743200"/>
            <a:ext cx="8458200" cy="4267200"/>
          </a:xfrm>
        </p:spPr>
        <p:txBody>
          <a:bodyPr/>
          <a:lstStyle/>
          <a:p>
            <a:pPr eaLnBrk="1" hangingPunct="1"/>
            <a:r>
              <a:rPr lang="en-US" sz="3600">
                <a:latin typeface="Arial" charset="0"/>
                <a:ea typeface="ＭＳ Ｐゴシック" charset="0"/>
                <a:cs typeface="ＭＳ Ｐゴシック" charset="0"/>
              </a:rPr>
              <a:t>Notion of God</a:t>
            </a:r>
          </a:p>
          <a:p>
            <a:pPr eaLnBrk="1" hangingPunct="1"/>
            <a:r>
              <a:rPr lang="en-US" sz="3600">
                <a:latin typeface="Arial" charset="0"/>
                <a:ea typeface="ＭＳ Ｐゴシック" charset="0"/>
                <a:cs typeface="ＭＳ Ｐゴシック" charset="0"/>
              </a:rPr>
              <a:t>Worship</a:t>
            </a:r>
          </a:p>
          <a:p>
            <a:pPr eaLnBrk="1" hangingPunct="1"/>
            <a:r>
              <a:rPr lang="en-US" sz="3600">
                <a:latin typeface="Arial" charset="0"/>
                <a:ea typeface="ＭＳ Ｐゴシック" charset="0"/>
                <a:cs typeface="ＭＳ Ｐゴシック" charset="0"/>
              </a:rPr>
              <a:t>Judgment</a:t>
            </a:r>
          </a:p>
          <a:p>
            <a:pPr eaLnBrk="1" hangingPunct="1"/>
            <a:r>
              <a:rPr lang="en-US" sz="3600">
                <a:latin typeface="Arial" charset="0"/>
                <a:ea typeface="ＭＳ Ｐゴシック" charset="0"/>
                <a:cs typeface="ＭＳ Ｐゴシック" charset="0"/>
              </a:rPr>
              <a:t>Eschatology</a:t>
            </a:r>
          </a:p>
          <a:p>
            <a:pPr eaLnBrk="1" hangingPunct="1">
              <a:buFontTx/>
              <a:buNone/>
            </a:pPr>
            <a:r>
              <a:rPr lang="en-US" sz="3600">
                <a:latin typeface="Arial" charset="0"/>
                <a:ea typeface="ＭＳ Ｐゴシック" charset="0"/>
                <a:cs typeface="ＭＳ Ｐゴシック" charset="0"/>
              </a:rPr>
              <a:t>   </a:t>
            </a:r>
            <a:r>
              <a:rPr lang="en-US" sz="6000">
                <a:latin typeface="Arial" charset="0"/>
                <a:ea typeface="ＭＳ Ｐゴシック" charset="0"/>
                <a:cs typeface="ＭＳ Ｐゴシック" charset="0"/>
              </a:rPr>
              <a:t>DAY OF THE LORD</a:t>
            </a:r>
          </a:p>
        </p:txBody>
      </p:sp>
    </p:spTree>
    <p:extLst>
      <p:ext uri="{BB962C8B-B14F-4D97-AF65-F5344CB8AC3E}">
        <p14:creationId xmlns:p14="http://schemas.microsoft.com/office/powerpoint/2010/main" val="2042080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1875">
                                            <p:txEl>
                                              <p:pRg st="0" end="0"/>
                                            </p:txEl>
                                          </p:spTgt>
                                        </p:tgtEl>
                                        <p:attrNameLst>
                                          <p:attrName>style.visibility</p:attrName>
                                        </p:attrNameLst>
                                      </p:cBhvr>
                                      <p:to>
                                        <p:strVal val="visible"/>
                                      </p:to>
                                    </p:set>
                                    <p:anim calcmode="lin" valueType="num">
                                      <p:cBhvr additive="base">
                                        <p:cTn id="7" dur="500" fill="hold"/>
                                        <p:tgtEl>
                                          <p:spTgt spid="591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1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1875">
                                            <p:txEl>
                                              <p:pRg st="1" end="1"/>
                                            </p:txEl>
                                          </p:spTgt>
                                        </p:tgtEl>
                                        <p:attrNameLst>
                                          <p:attrName>style.visibility</p:attrName>
                                        </p:attrNameLst>
                                      </p:cBhvr>
                                      <p:to>
                                        <p:strVal val="visible"/>
                                      </p:to>
                                    </p:set>
                                    <p:anim calcmode="lin" valueType="num">
                                      <p:cBhvr additive="base">
                                        <p:cTn id="13" dur="500" fill="hold"/>
                                        <p:tgtEl>
                                          <p:spTgt spid="591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1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1875">
                                            <p:txEl>
                                              <p:pRg st="2" end="2"/>
                                            </p:txEl>
                                          </p:spTgt>
                                        </p:tgtEl>
                                        <p:attrNameLst>
                                          <p:attrName>style.visibility</p:attrName>
                                        </p:attrNameLst>
                                      </p:cBhvr>
                                      <p:to>
                                        <p:strVal val="visible"/>
                                      </p:to>
                                    </p:set>
                                    <p:anim calcmode="lin" valueType="num">
                                      <p:cBhvr additive="base">
                                        <p:cTn id="19" dur="500" fill="hold"/>
                                        <p:tgtEl>
                                          <p:spTgt spid="591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1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1875">
                                            <p:txEl>
                                              <p:pRg st="3" end="3"/>
                                            </p:txEl>
                                          </p:spTgt>
                                        </p:tgtEl>
                                        <p:attrNameLst>
                                          <p:attrName>style.visibility</p:attrName>
                                        </p:attrNameLst>
                                      </p:cBhvr>
                                      <p:to>
                                        <p:strVal val="visible"/>
                                      </p:to>
                                    </p:set>
                                    <p:anim calcmode="lin" valueType="num">
                                      <p:cBhvr additive="base">
                                        <p:cTn id="25" dur="500" fill="hold"/>
                                        <p:tgtEl>
                                          <p:spTgt spid="5918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1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1875">
                                            <p:txEl>
                                              <p:pRg st="4" end="4"/>
                                            </p:txEl>
                                          </p:spTgt>
                                        </p:tgtEl>
                                        <p:attrNameLst>
                                          <p:attrName>style.visibility</p:attrName>
                                        </p:attrNameLst>
                                      </p:cBhvr>
                                      <p:to>
                                        <p:strVal val="visible"/>
                                      </p:to>
                                    </p:set>
                                    <p:anim calcmode="lin" valueType="num">
                                      <p:cBhvr additive="base">
                                        <p:cTn id="31" dur="500" fill="hold"/>
                                        <p:tgtEl>
                                          <p:spTgt spid="5918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18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5"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years</a:t>
            </a:r>
          </a:p>
        </p:txBody>
      </p:sp>
    </p:spTree>
    <p:extLst>
      <p:ext uri="{BB962C8B-B14F-4D97-AF65-F5344CB8AC3E}">
        <p14:creationId xmlns:p14="http://schemas.microsoft.com/office/powerpoint/2010/main" val="292066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252931"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_____</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_</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3350894199"/>
      </p:ext>
    </p:extLst>
  </p:cSld>
  <p:clrMapOvr>
    <a:masterClrMapping/>
  </p:clrMapOvr>
  <p:transition spd="med">
    <p:randomBar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746499"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_</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1816499870"/>
      </p:ext>
    </p:extLst>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747523"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3873969522"/>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2. Is God disciplining you to get your attention on him once again?</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37792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748547"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
        <p:nvSpPr>
          <p:cNvPr id="748548" name="Oval 4"/>
          <p:cNvSpPr>
            <a:spLocks noChangeArrowheads="1"/>
          </p:cNvSpPr>
          <p:nvPr/>
        </p:nvSpPr>
        <p:spPr bwMode="auto">
          <a:xfrm>
            <a:off x="1116013" y="2852738"/>
            <a:ext cx="590550" cy="581025"/>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319855896"/>
      </p:ext>
    </p:extLst>
  </p:cSld>
  <p:clrMapOvr>
    <a:masterClrMapping/>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749571" name="Text Box 1027"/>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Peter</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Pentecost</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
        <p:nvSpPr>
          <p:cNvPr id="5" name="Oval 4"/>
          <p:cNvSpPr>
            <a:spLocks noChangeArrowheads="1"/>
          </p:cNvSpPr>
          <p:nvPr/>
        </p:nvSpPr>
        <p:spPr bwMode="auto">
          <a:xfrm>
            <a:off x="1116013" y="2852738"/>
            <a:ext cx="590550" cy="581025"/>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4151278841"/>
      </p:ext>
    </p:extLst>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3"/>
          <p:cNvSpPr>
            <a:spLocks noGrp="1" noChangeArrowheads="1"/>
          </p:cNvSpPr>
          <p:nvPr>
            <p:ph type="body" idx="1"/>
          </p:nvPr>
        </p:nvSpPr>
        <p:spPr>
          <a:xfrm>
            <a:off x="1066800" y="1143000"/>
            <a:ext cx="7769225" cy="4113213"/>
          </a:xfrm>
        </p:spPr>
        <p:txBody>
          <a:bodyPr/>
          <a:lstStyle/>
          <a:p>
            <a:pPr eaLnBrk="1" hangingPunct="1">
              <a:buFontTx/>
              <a:buNone/>
            </a:pPr>
            <a:r>
              <a:rPr lang="en-US" sz="3200">
                <a:latin typeface="Arial" charset="0"/>
                <a:ea typeface="ＭＳ Ｐゴシック" charset="0"/>
              </a:rPr>
              <a:t>A. </a:t>
            </a:r>
            <a:r>
              <a:rPr lang="en-US" sz="3200">
                <a:latin typeface="Arial" charset="0"/>
                <a:ea typeface="ＭＳ Ｐゴシック" charset="0"/>
                <a:cs typeface="Times New Roman" charset="0"/>
              </a:rPr>
              <a:t>Williamson</a:t>
            </a:r>
            <a:r>
              <a:rPr lang="uk-UA" altLang="ja-JP" sz="3200">
                <a:latin typeface="Arial" charset="0"/>
                <a:ea typeface="ＭＳ Ｐゴシック" charset="0"/>
                <a:cs typeface="Times New Roman" charset="0"/>
              </a:rPr>
              <a:t>'</a:t>
            </a:r>
            <a:r>
              <a:rPr lang="en-US" sz="3200">
                <a:latin typeface="Arial" charset="0"/>
                <a:ea typeface="ＭＳ Ｐゴシック" charset="0"/>
                <a:cs typeface="Times New Roman" charset="0"/>
              </a:rPr>
              <a:t>s tabular revision of Allen</a:t>
            </a:r>
            <a:r>
              <a:rPr lang="uk-UA" altLang="ja-JP" sz="3200">
                <a:latin typeface="Arial" charset="0"/>
                <a:ea typeface="ＭＳ Ｐゴシック" charset="0"/>
                <a:cs typeface="Times New Roman" charset="0"/>
              </a:rPr>
              <a:t>'</a:t>
            </a:r>
            <a:r>
              <a:rPr lang="en-US" sz="3200">
                <a:latin typeface="Arial" charset="0"/>
                <a:ea typeface="ＭＳ Ｐゴシック" charset="0"/>
                <a:cs typeface="Times New Roman" charset="0"/>
              </a:rPr>
              <a:t>s analysis </a:t>
            </a:r>
          </a:p>
          <a:p>
            <a:pPr eaLnBrk="1" hangingPunct="1">
              <a:buFontTx/>
              <a:buNone/>
            </a:pPr>
            <a:r>
              <a:rPr lang="en-US" sz="3200">
                <a:latin typeface="Arial" charset="0"/>
                <a:ea typeface="ＭＳ Ｐゴシック" charset="0"/>
                <a:cs typeface="Times New Roman" charset="0"/>
              </a:rPr>
              <a:t> </a:t>
            </a:r>
          </a:p>
          <a:p>
            <a:pPr eaLnBrk="1" hangingPunct="1">
              <a:buFontTx/>
              <a:buNone/>
            </a:pPr>
            <a:endParaRPr lang="en-US" sz="3200">
              <a:latin typeface="Arial" charset="0"/>
              <a:ea typeface="ＭＳ Ｐゴシック" charset="0"/>
            </a:endParaRPr>
          </a:p>
        </p:txBody>
      </p:sp>
      <p:sp>
        <p:nvSpPr>
          <p:cNvPr id="206850" name="Rectangle 2"/>
          <p:cNvSpPr>
            <a:spLocks noGrp="1" noChangeArrowheads="1"/>
          </p:cNvSpPr>
          <p:nvPr>
            <p:ph type="title"/>
          </p:nvPr>
        </p:nvSpPr>
        <p:spPr>
          <a:xfrm>
            <a:off x="1066800" y="381000"/>
            <a:ext cx="7772400" cy="762000"/>
          </a:xfrm>
        </p:spPr>
        <p:txBody>
          <a:bodyPr/>
          <a:lstStyle/>
          <a:p>
            <a:pPr eaLnBrk="1" hangingPunct="1"/>
            <a:r>
              <a:rPr lang="en-US" sz="4400">
                <a:latin typeface="Arial" charset="0"/>
                <a:ea typeface="ＭＳ Ｐゴシック" charset="0"/>
              </a:rPr>
              <a:t>II. Structure</a:t>
            </a:r>
          </a:p>
        </p:txBody>
      </p:sp>
      <p:sp>
        <p:nvSpPr>
          <p:cNvPr id="206851" name="Rectangle 4"/>
          <p:cNvSpPr>
            <a:spLocks noChangeArrowheads="1"/>
          </p:cNvSpPr>
          <p:nvPr/>
        </p:nvSpPr>
        <p:spPr bwMode="auto">
          <a:xfrm>
            <a:off x="1600200" y="2438400"/>
            <a:ext cx="51816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bIns="0">
            <a:spAutoFit/>
          </a:bodyPr>
          <a:lstStyle/>
          <a:p>
            <a:pPr eaLnBrk="1" hangingPunct="1"/>
            <a:r>
              <a:rPr kumimoji="1" lang="en-US" sz="3200" b="1">
                <a:solidFill>
                  <a:srgbClr val="000000"/>
                </a:solidFill>
                <a:cs typeface="Times New Roman" charset="0"/>
              </a:rPr>
              <a:t>Part I. 1:2-2:17</a:t>
            </a:r>
            <a:endParaRPr kumimoji="1" lang="en-US" sz="3200">
              <a:solidFill>
                <a:srgbClr val="000000"/>
              </a:solidFill>
              <a:cs typeface="Times New Roman" charset="0"/>
            </a:endParaRPr>
          </a:p>
          <a:p>
            <a:r>
              <a:rPr kumimoji="1" lang="en-US" sz="3200" b="1">
                <a:solidFill>
                  <a:srgbClr val="000000"/>
                </a:solidFill>
                <a:cs typeface="Times New Roman" charset="0"/>
              </a:rPr>
              <a:t>	A. 1:2-20</a:t>
            </a:r>
          </a:p>
          <a:p>
            <a:r>
              <a:rPr kumimoji="1" lang="en-US" sz="3200" b="1">
                <a:solidFill>
                  <a:srgbClr val="000000"/>
                </a:solidFill>
                <a:cs typeface="Times New Roman" charset="0"/>
              </a:rPr>
              <a:t>	B. 2:1-17</a:t>
            </a:r>
            <a:endParaRPr kumimoji="1" lang="en-US" sz="3200">
              <a:solidFill>
                <a:srgbClr val="000000"/>
              </a:solidFill>
              <a:cs typeface="Arial" charset="0"/>
            </a:endParaRPr>
          </a:p>
        </p:txBody>
      </p:sp>
      <p:sp>
        <p:nvSpPr>
          <p:cNvPr id="206852" name="Rectangle 5"/>
          <p:cNvSpPr>
            <a:spLocks noChangeArrowheads="1"/>
          </p:cNvSpPr>
          <p:nvPr/>
        </p:nvSpPr>
        <p:spPr bwMode="auto">
          <a:xfrm>
            <a:off x="1600200" y="4189413"/>
            <a:ext cx="65532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kumimoji="1" lang="en-US" sz="3200" b="1">
                <a:solidFill>
                  <a:srgbClr val="000000"/>
                </a:solidFill>
                <a:cs typeface="Times New Roman" charset="0"/>
              </a:rPr>
              <a:t>Part II. 2:18-3:21</a:t>
            </a:r>
            <a:endParaRPr kumimoji="1" lang="en-US" sz="3200">
              <a:solidFill>
                <a:srgbClr val="000000"/>
              </a:solidFill>
              <a:cs typeface="Times New Roman" charset="0"/>
            </a:endParaRPr>
          </a:p>
          <a:p>
            <a:r>
              <a:rPr kumimoji="1" lang="en-US" sz="3200" b="1">
                <a:solidFill>
                  <a:srgbClr val="000000"/>
                </a:solidFill>
                <a:cs typeface="Times New Roman" charset="0"/>
              </a:rPr>
              <a:t>        A. 2:18-32</a:t>
            </a:r>
          </a:p>
          <a:p>
            <a:r>
              <a:rPr kumimoji="1" lang="en-US" sz="3200" b="1">
                <a:solidFill>
                  <a:srgbClr val="000000"/>
                </a:solidFill>
                <a:cs typeface="Times New Roman" charset="0"/>
              </a:rPr>
              <a:t>	B. 3:1-21 </a:t>
            </a:r>
            <a:endParaRPr kumimoji="1" lang="en-US" sz="3200">
              <a:solidFill>
                <a:srgbClr val="000000"/>
              </a:solidFill>
              <a:cs typeface="Arial" charset="0"/>
            </a:endParaRPr>
          </a:p>
        </p:txBody>
      </p:sp>
      <p:sp>
        <p:nvSpPr>
          <p:cNvPr id="206853" name="AutoShape 6"/>
          <p:cNvSpPr>
            <a:spLocks/>
          </p:cNvSpPr>
          <p:nvPr/>
        </p:nvSpPr>
        <p:spPr bwMode="auto">
          <a:xfrm>
            <a:off x="4953000" y="2895600"/>
            <a:ext cx="304800" cy="914400"/>
          </a:xfrm>
          <a:prstGeom prst="rightBrace">
            <a:avLst>
              <a:gd name="adj1" fmla="val 25000"/>
              <a:gd name="adj2" fmla="val 50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cs typeface="Arial" charset="0"/>
            </a:endParaRPr>
          </a:p>
        </p:txBody>
      </p:sp>
      <p:sp>
        <p:nvSpPr>
          <p:cNvPr id="206854" name="AutoShape 7"/>
          <p:cNvSpPr>
            <a:spLocks/>
          </p:cNvSpPr>
          <p:nvPr/>
        </p:nvSpPr>
        <p:spPr bwMode="auto">
          <a:xfrm>
            <a:off x="4953000" y="4724400"/>
            <a:ext cx="304800" cy="914400"/>
          </a:xfrm>
          <a:prstGeom prst="rightBrace">
            <a:avLst>
              <a:gd name="adj1" fmla="val 25000"/>
              <a:gd name="adj2" fmla="val 50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cs typeface="Arial" charset="0"/>
            </a:endParaRPr>
          </a:p>
        </p:txBody>
      </p:sp>
      <p:sp>
        <p:nvSpPr>
          <p:cNvPr id="206855" name="Text Box 8"/>
          <p:cNvSpPr txBox="1">
            <a:spLocks noChangeArrowheads="1"/>
          </p:cNvSpPr>
          <p:nvPr/>
        </p:nvSpPr>
        <p:spPr bwMode="auto">
          <a:xfrm>
            <a:off x="5257800" y="4953000"/>
            <a:ext cx="228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solidFill>
                  <a:srgbClr val="000000"/>
                </a:solidFill>
                <a:cs typeface="Arial" charset="0"/>
              </a:rPr>
              <a:t>PARALLEL</a:t>
            </a:r>
          </a:p>
        </p:txBody>
      </p:sp>
      <p:sp>
        <p:nvSpPr>
          <p:cNvPr id="206856" name="Text Box 9"/>
          <p:cNvSpPr txBox="1">
            <a:spLocks noChangeArrowheads="1"/>
          </p:cNvSpPr>
          <p:nvPr/>
        </p:nvSpPr>
        <p:spPr bwMode="auto">
          <a:xfrm>
            <a:off x="5257800" y="3124200"/>
            <a:ext cx="228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solidFill>
                  <a:srgbClr val="000000"/>
                </a:solidFill>
                <a:cs typeface="Arial" charset="0"/>
              </a:rPr>
              <a:t>PARALLEL</a:t>
            </a:r>
          </a:p>
        </p:txBody>
      </p:sp>
    </p:spTree>
    <p:extLst>
      <p:ext uri="{BB962C8B-B14F-4D97-AF65-F5344CB8AC3E}">
        <p14:creationId xmlns:p14="http://schemas.microsoft.com/office/powerpoint/2010/main" val="13979132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4" descr="locust">
            <a:hlinkClick r:id="rId2"/>
          </p:cNvPr>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9144000" cy="704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6" name="Rectangle 2"/>
          <p:cNvSpPr>
            <a:spLocks noGrp="1" noChangeArrowheads="1"/>
          </p:cNvSpPr>
          <p:nvPr>
            <p:ph type="title"/>
          </p:nvPr>
        </p:nvSpPr>
        <p:spPr>
          <a:xfrm>
            <a:off x="53975" y="609600"/>
            <a:ext cx="8770938" cy="1163638"/>
          </a:xfrm>
          <a:effectLst>
            <a:outerShdw blurRad="63500" dist="38099" dir="2700000" algn="ctr" rotWithShape="0">
              <a:srgbClr val="000000">
                <a:alpha val="74998"/>
              </a:srgbClr>
            </a:outerShdw>
          </a:effectLst>
        </p:spPr>
        <p:txBody>
          <a:bodyPr/>
          <a:lstStyle/>
          <a:p>
            <a:pPr eaLnBrk="1" hangingPunct="1">
              <a:defRPr/>
            </a:pPr>
            <a:r>
              <a:rPr lang="en-US" sz="3600">
                <a:solidFill>
                  <a:schemeClr val="bg1"/>
                </a:solidFill>
                <a:ea typeface="Times New Roman" pitchFamily="-112" charset="0"/>
                <a:cs typeface="Times New Roman" pitchFamily="-112" charset="0"/>
              </a:rPr>
              <a:t>C.  Structural Relations (Finley)</a:t>
            </a:r>
            <a:br>
              <a:rPr lang="en-US" sz="3600">
                <a:solidFill>
                  <a:schemeClr val="bg1"/>
                </a:solidFill>
                <a:ea typeface="Times New Roman" pitchFamily="-112" charset="0"/>
                <a:cs typeface="Times New Roman" pitchFamily="-112" charset="0"/>
              </a:rPr>
            </a:br>
            <a:endParaRPr lang="en-US" sz="3600">
              <a:solidFill>
                <a:schemeClr val="bg1"/>
              </a:solidFill>
              <a:ea typeface="Times New Roman" pitchFamily="-112" charset="0"/>
              <a:cs typeface="Times New Roman" pitchFamily="-112" charset="0"/>
            </a:endParaRPr>
          </a:p>
        </p:txBody>
      </p:sp>
      <p:sp>
        <p:nvSpPr>
          <p:cNvPr id="600067" name="Rectangle 3"/>
          <p:cNvSpPr>
            <a:spLocks noGrp="1" noChangeArrowheads="1"/>
          </p:cNvSpPr>
          <p:nvPr>
            <p:ph type="body" idx="1"/>
          </p:nvPr>
        </p:nvSpPr>
        <p:spPr>
          <a:xfrm>
            <a:off x="-304800" y="1905000"/>
            <a:ext cx="9448800" cy="4343400"/>
          </a:xfrm>
          <a:effectLst>
            <a:outerShdw blurRad="63500" dist="38099" dir="2700000" algn="ctr" rotWithShape="0">
              <a:srgbClr val="000000">
                <a:alpha val="74998"/>
              </a:srgbClr>
            </a:outerShdw>
          </a:effectLst>
        </p:spPr>
        <p:txBody>
          <a:bodyPr/>
          <a:lstStyle/>
          <a:p>
            <a:pPr algn="ctr" eaLnBrk="1" hangingPunct="1">
              <a:buFontTx/>
              <a:buNone/>
              <a:defRPr/>
            </a:pPr>
            <a:r>
              <a:rPr lang="en-US" sz="2400" dirty="0">
                <a:solidFill>
                  <a:schemeClr val="bg1"/>
                </a:solidFill>
                <a:latin typeface="Arial" charset="0"/>
                <a:ea typeface="ＭＳ Ｐゴシック" charset="0"/>
                <a:cs typeface="Times New Roman" charset="0"/>
              </a:rPr>
              <a:t>Call to Repent (1:2-14)// Gift of the Spirit (2:28-29)</a:t>
            </a:r>
            <a:endParaRPr lang="en-US" sz="2400" dirty="0">
              <a:solidFill>
                <a:schemeClr val="bg1"/>
              </a:solidFill>
              <a:latin typeface="Arial" charset="0"/>
              <a:ea typeface="ＭＳ Ｐゴシック" charset="0"/>
            </a:endParaRPr>
          </a:p>
          <a:p>
            <a:pPr algn="ctr" eaLnBrk="1" hangingPunct="1">
              <a:buFontTx/>
              <a:buNone/>
              <a:defRPr/>
            </a:pPr>
            <a:r>
              <a:rPr lang="en-US" sz="2400" dirty="0">
                <a:solidFill>
                  <a:schemeClr val="bg1"/>
                </a:solidFill>
                <a:latin typeface="Arial" charset="0"/>
                <a:ea typeface="ＭＳ Ｐゴシック" charset="0"/>
                <a:cs typeface="Times New Roman" charset="0"/>
              </a:rPr>
              <a:t>Day of the Lord (1:15-2:2a) // Day of the Lord (2:28-32)</a:t>
            </a:r>
          </a:p>
          <a:p>
            <a:pPr algn="ctr" eaLnBrk="1" hangingPunct="1">
              <a:buFontTx/>
              <a:buNone/>
              <a:defRPr/>
            </a:pPr>
            <a:r>
              <a:rPr lang="en-US" sz="2400" dirty="0">
                <a:solidFill>
                  <a:schemeClr val="bg1"/>
                </a:solidFill>
                <a:latin typeface="Arial" charset="0"/>
                <a:ea typeface="ＭＳ Ｐゴシック" charset="0"/>
                <a:cs typeface="Times New Roman" charset="0"/>
              </a:rPr>
              <a:t>The Lord</a:t>
            </a:r>
            <a:r>
              <a:rPr lang="uk-UA" altLang="ja-JP" sz="2400" dirty="0">
                <a:solidFill>
                  <a:schemeClr val="bg1"/>
                </a:solidFill>
                <a:latin typeface="Arial" charset="0"/>
                <a:ea typeface="ＭＳ Ｐゴシック" charset="0"/>
                <a:cs typeface="Times New Roman" charset="0"/>
              </a:rPr>
              <a:t>'</a:t>
            </a:r>
            <a:r>
              <a:rPr lang="en-US" sz="2400" dirty="0">
                <a:solidFill>
                  <a:schemeClr val="bg1"/>
                </a:solidFill>
                <a:latin typeface="Arial" charset="0"/>
                <a:ea typeface="ＭＳ Ｐゴシック" charset="0"/>
                <a:cs typeface="Times New Roman" charset="0"/>
              </a:rPr>
              <a:t>s Army (2:2b-11)// The Nation</a:t>
            </a:r>
            <a:r>
              <a:rPr lang="uk-UA" altLang="ja-JP" sz="2400" dirty="0">
                <a:solidFill>
                  <a:schemeClr val="bg1"/>
                </a:solidFill>
                <a:latin typeface="Arial" charset="0"/>
                <a:ea typeface="ＭＳ Ｐゴシック" charset="0"/>
                <a:cs typeface="Times New Roman" charset="0"/>
              </a:rPr>
              <a:t>'</a:t>
            </a:r>
            <a:r>
              <a:rPr lang="en-US" sz="2400" dirty="0">
                <a:solidFill>
                  <a:schemeClr val="bg1"/>
                </a:solidFill>
                <a:latin typeface="Arial" charset="0"/>
                <a:ea typeface="ＭＳ Ｐゴシック" charset="0"/>
                <a:cs typeface="Times New Roman" charset="0"/>
              </a:rPr>
              <a:t>s Armies (3:1-3)</a:t>
            </a:r>
            <a:r>
              <a:rPr lang="en-US" sz="2400" dirty="0">
                <a:solidFill>
                  <a:schemeClr val="bg1"/>
                </a:solidFill>
                <a:latin typeface="Arial" charset="0"/>
                <a:ea typeface="ＭＳ Ｐゴシック" charset="0"/>
              </a:rPr>
              <a:t> </a:t>
            </a:r>
          </a:p>
          <a:p>
            <a:pPr algn="ctr" eaLnBrk="1" hangingPunct="1">
              <a:buFontTx/>
              <a:buNone/>
              <a:defRPr/>
            </a:pPr>
            <a:r>
              <a:rPr lang="en-US" sz="2400" dirty="0">
                <a:solidFill>
                  <a:schemeClr val="bg1"/>
                </a:solidFill>
                <a:latin typeface="Arial" charset="0"/>
                <a:ea typeface="ＭＳ Ｐゴシック" charset="0"/>
                <a:cs typeface="Times New Roman" charset="0"/>
              </a:rPr>
              <a:t>God</a:t>
            </a:r>
            <a:r>
              <a:rPr lang="uk-UA" altLang="ja-JP" sz="2400" dirty="0">
                <a:solidFill>
                  <a:schemeClr val="bg1"/>
                </a:solidFill>
                <a:latin typeface="Arial" charset="0"/>
                <a:ea typeface="ＭＳ Ｐゴシック" charset="0"/>
                <a:cs typeface="Times New Roman" charset="0"/>
              </a:rPr>
              <a:t>'</a:t>
            </a:r>
            <a:r>
              <a:rPr lang="en-US" sz="2400" dirty="0">
                <a:solidFill>
                  <a:schemeClr val="bg1"/>
                </a:solidFill>
                <a:latin typeface="Arial" charset="0"/>
                <a:ea typeface="ＭＳ Ｐゴシック" charset="0"/>
                <a:cs typeface="Times New Roman" charset="0"/>
              </a:rPr>
              <a:t>s Covenant Mercy (2:12-14)// God</a:t>
            </a:r>
            <a:r>
              <a:rPr lang="uk-UA" altLang="ja-JP" sz="2400" dirty="0">
                <a:solidFill>
                  <a:schemeClr val="bg1"/>
                </a:solidFill>
                <a:latin typeface="Arial" charset="0"/>
                <a:ea typeface="ＭＳ Ｐゴシック" charset="0"/>
                <a:cs typeface="Times New Roman" charset="0"/>
              </a:rPr>
              <a:t>'</a:t>
            </a:r>
            <a:r>
              <a:rPr lang="en-US" sz="2400" dirty="0">
                <a:solidFill>
                  <a:schemeClr val="bg1"/>
                </a:solidFill>
                <a:latin typeface="Arial" charset="0"/>
                <a:ea typeface="ＭＳ Ｐゴシック" charset="0"/>
                <a:cs typeface="Times New Roman" charset="0"/>
              </a:rPr>
              <a:t>s Covenant Concern (3:4-8)</a:t>
            </a:r>
            <a:r>
              <a:rPr lang="en-US" sz="2400" dirty="0">
                <a:solidFill>
                  <a:schemeClr val="bg1"/>
                </a:solidFill>
                <a:latin typeface="Arial" charset="0"/>
                <a:ea typeface="ＭＳ Ｐゴシック" charset="0"/>
              </a:rPr>
              <a:t> </a:t>
            </a:r>
          </a:p>
          <a:p>
            <a:pPr algn="ctr" eaLnBrk="1" hangingPunct="1">
              <a:buFontTx/>
              <a:buNone/>
              <a:defRPr/>
            </a:pPr>
            <a:r>
              <a:rPr lang="en-US" sz="2400" dirty="0">
                <a:solidFill>
                  <a:schemeClr val="bg1"/>
                </a:solidFill>
                <a:latin typeface="Arial" charset="0"/>
                <a:ea typeface="ＭＳ Ｐゴシック" charset="0"/>
                <a:cs typeface="Times New Roman" charset="0"/>
              </a:rPr>
              <a:t>Call to Repent (2:15-17) // Call to Holy War (3:9-11)</a:t>
            </a:r>
          </a:p>
          <a:p>
            <a:pPr algn="ctr" eaLnBrk="1" hangingPunct="1">
              <a:buFontTx/>
              <a:buNone/>
              <a:defRPr/>
            </a:pPr>
            <a:r>
              <a:rPr lang="en-US" sz="2400" dirty="0">
                <a:solidFill>
                  <a:schemeClr val="bg1"/>
                </a:solidFill>
                <a:latin typeface="Arial" charset="0"/>
                <a:ea typeface="ＭＳ Ｐゴシック" charset="0"/>
                <a:cs typeface="Times New Roman" charset="0"/>
              </a:rPr>
              <a:t>Lord</a:t>
            </a:r>
            <a:r>
              <a:rPr lang="uk-UA" altLang="ja-JP" sz="2400" dirty="0">
                <a:solidFill>
                  <a:schemeClr val="bg1"/>
                </a:solidFill>
                <a:latin typeface="Arial" charset="0"/>
                <a:ea typeface="ＭＳ Ｐゴシック" charset="0"/>
                <a:cs typeface="Times New Roman" charset="0"/>
              </a:rPr>
              <a:t>'</a:t>
            </a:r>
            <a:r>
              <a:rPr lang="en-US" sz="2400" dirty="0">
                <a:solidFill>
                  <a:schemeClr val="bg1"/>
                </a:solidFill>
                <a:latin typeface="Arial" charset="0"/>
                <a:ea typeface="ＭＳ Ｐゴシック" charset="0"/>
                <a:cs typeface="Times New Roman" charset="0"/>
              </a:rPr>
              <a:t>s Response (2:18-20) // Lord</a:t>
            </a:r>
            <a:r>
              <a:rPr lang="uk-UA" altLang="ja-JP" sz="2400" dirty="0">
                <a:solidFill>
                  <a:schemeClr val="bg1"/>
                </a:solidFill>
                <a:latin typeface="Arial" charset="0"/>
                <a:ea typeface="ＭＳ Ｐゴシック" charset="0"/>
                <a:cs typeface="Times New Roman" charset="0"/>
              </a:rPr>
              <a:t>'</a:t>
            </a:r>
            <a:r>
              <a:rPr lang="en-US" sz="2400" dirty="0">
                <a:solidFill>
                  <a:schemeClr val="bg1"/>
                </a:solidFill>
                <a:latin typeface="Arial" charset="0"/>
                <a:ea typeface="ＭＳ Ｐゴシック" charset="0"/>
                <a:cs typeface="Times New Roman" charset="0"/>
              </a:rPr>
              <a:t>s Response (3:12-17)</a:t>
            </a:r>
          </a:p>
          <a:p>
            <a:pPr algn="ctr" eaLnBrk="1" hangingPunct="1">
              <a:buFontTx/>
              <a:buNone/>
              <a:defRPr/>
            </a:pPr>
            <a:r>
              <a:rPr lang="en-US" sz="2400" dirty="0">
                <a:solidFill>
                  <a:schemeClr val="bg1"/>
                </a:solidFill>
                <a:latin typeface="Arial" charset="0"/>
                <a:ea typeface="ＭＳ Ｐゴシック" charset="0"/>
                <a:cs typeface="Times New Roman" charset="0"/>
              </a:rPr>
              <a:t>Renewed Blessing (2:21-27) // Renewed Blessing (3:18-21)	 </a:t>
            </a:r>
            <a:endParaRPr lang="en-US" sz="24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7876613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 Outline 1 (Patterson)</a:t>
            </a:r>
          </a:p>
        </p:txBody>
      </p:sp>
      <p:sp>
        <p:nvSpPr>
          <p:cNvPr id="601091" name="Rectangle 3"/>
          <p:cNvSpPr>
            <a:spLocks noGrp="1" noChangeArrowheads="1"/>
          </p:cNvSpPr>
          <p:nvPr>
            <p:ph type="body" idx="1"/>
          </p:nvPr>
        </p:nvSpPr>
        <p:spPr>
          <a:xfrm>
            <a:off x="1062038" y="2058988"/>
            <a:ext cx="7769225" cy="4113212"/>
          </a:xfrm>
        </p:spPr>
        <p:txBody>
          <a:bodyPr/>
          <a:lstStyle/>
          <a:p>
            <a:pPr marL="812800" indent="-812800" eaLnBrk="1" hangingPunct="1">
              <a:buFontTx/>
              <a:buAutoNum type="romanUcPeriod"/>
            </a:pPr>
            <a:r>
              <a:rPr lang="en-US">
                <a:latin typeface="Arial" charset="0"/>
                <a:ea typeface="ＭＳ Ｐゴシック" charset="0"/>
                <a:cs typeface="Times New Roman" charset="0"/>
              </a:rPr>
              <a:t>Joel</a:t>
            </a:r>
            <a:r>
              <a:rPr lang="uk-UA">
                <a:latin typeface="Arial" charset="0"/>
                <a:ea typeface="ＭＳ Ｐゴシック" charset="0"/>
                <a:cs typeface="Times New Roman" charset="0"/>
              </a:rPr>
              <a:t>'</a:t>
            </a:r>
            <a:r>
              <a:rPr lang="en-US">
                <a:latin typeface="Arial" charset="0"/>
                <a:ea typeface="ＭＳ Ｐゴシック" charset="0"/>
                <a:cs typeface="Times New Roman" charset="0"/>
              </a:rPr>
              <a:t>s Present Instructions: Based on the Locust Plague (1:1-2:27)</a:t>
            </a:r>
          </a:p>
          <a:p>
            <a:pPr marL="812800" indent="-812800" eaLnBrk="1" hangingPunct="1">
              <a:buFontTx/>
              <a:buNone/>
            </a:pPr>
            <a:endParaRPr lang="en-US">
              <a:latin typeface="Arial" charset="0"/>
              <a:ea typeface="ＭＳ Ｐゴシック" charset="0"/>
              <a:cs typeface="Times New Roman" charset="0"/>
            </a:endParaRPr>
          </a:p>
          <a:p>
            <a:pPr marL="812800" indent="-812800" eaLnBrk="1" hangingPunct="1">
              <a:buFontTx/>
              <a:buNone/>
            </a:pPr>
            <a:r>
              <a:rPr lang="en-US">
                <a:latin typeface="Arial" charset="0"/>
                <a:ea typeface="ＭＳ Ｐゴシック" charset="0"/>
                <a:cs typeface="Times New Roman" charset="0"/>
              </a:rPr>
              <a:t>II. 	God</a:t>
            </a:r>
            <a:r>
              <a:rPr lang="uk-UA">
                <a:latin typeface="Arial" charset="0"/>
                <a:ea typeface="ＭＳ Ｐゴシック" charset="0"/>
                <a:cs typeface="Times New Roman" charset="0"/>
              </a:rPr>
              <a:t>'</a:t>
            </a:r>
            <a:r>
              <a:rPr lang="en-US">
                <a:latin typeface="Arial" charset="0"/>
                <a:ea typeface="ＭＳ Ｐゴシック" charset="0"/>
                <a:cs typeface="Times New Roman" charset="0"/>
              </a:rPr>
              <a:t>s Future Intentions: The Eschatological Program (2:28-3:21) </a:t>
            </a:r>
          </a:p>
          <a:p>
            <a:pPr marL="812800" indent="-812800" eaLnBrk="1" hangingPunct="1">
              <a:buFontTx/>
              <a:buNone/>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04311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animEffect transition="in" filter="box(out)">
                                      <p:cBhvr>
                                        <p:cTn id="7" dur="500"/>
                                        <p:tgtEl>
                                          <p:spTgt spid="60109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01091">
                                            <p:txEl>
                                              <p:pRg st="2" end="2"/>
                                            </p:txEl>
                                          </p:spTgt>
                                        </p:tgtEl>
                                        <p:attrNameLst>
                                          <p:attrName>style.visibility</p:attrName>
                                        </p:attrNameLst>
                                      </p:cBhvr>
                                      <p:to>
                                        <p:strVal val="visible"/>
                                      </p:to>
                                    </p:set>
                                    <p:animEffect transition="in" filter="box(out)">
                                      <p:cBhvr>
                                        <p:cTn id="12" dur="500"/>
                                        <p:tgtEl>
                                          <p:spTgt spid="601091">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E. Outline 2 (McComiskey)</a:t>
            </a:r>
          </a:p>
        </p:txBody>
      </p:sp>
      <p:sp>
        <p:nvSpPr>
          <p:cNvPr id="602115" name="Rectangle 3"/>
          <p:cNvSpPr>
            <a:spLocks noGrp="1" noChangeArrowheads="1"/>
          </p:cNvSpPr>
          <p:nvPr>
            <p:ph type="body" idx="1"/>
          </p:nvPr>
        </p:nvSpPr>
        <p:spPr>
          <a:xfrm>
            <a:off x="1062038" y="1982788"/>
            <a:ext cx="7769225" cy="4113212"/>
          </a:xfrm>
        </p:spPr>
        <p:txBody>
          <a:bodyPr/>
          <a:lstStyle/>
          <a:p>
            <a:pPr marL="812800" indent="-812800" eaLnBrk="1" hangingPunct="1">
              <a:buFontTx/>
              <a:buAutoNum type="romanUcPeriod"/>
            </a:pPr>
            <a:r>
              <a:rPr lang="en-US">
                <a:latin typeface="Arial" charset="0"/>
                <a:ea typeface="ＭＳ Ｐゴシック" charset="0"/>
                <a:cs typeface="Times New Roman" charset="0"/>
              </a:rPr>
              <a:t>The Locust Plague: The Immediate Disaster (1:2-20) </a:t>
            </a:r>
          </a:p>
          <a:p>
            <a:pPr marL="812800" indent="-812800" eaLnBrk="1" hangingPunct="1">
              <a:buFontTx/>
              <a:buNone/>
            </a:pPr>
            <a:endParaRPr lang="en-US">
              <a:latin typeface="Arial" charset="0"/>
              <a:ea typeface="ＭＳ Ｐゴシック" charset="0"/>
              <a:cs typeface="Times New Roman" charset="0"/>
            </a:endParaRPr>
          </a:p>
          <a:p>
            <a:pPr marL="812800" indent="-812800" eaLnBrk="1" hangingPunct="1">
              <a:buFontTx/>
              <a:buNone/>
            </a:pPr>
            <a:r>
              <a:rPr lang="en-US">
                <a:latin typeface="Arial" charset="0"/>
                <a:ea typeface="ＭＳ Ｐゴシック" charset="0"/>
                <a:cs typeface="Times New Roman" charset="0"/>
              </a:rPr>
              <a:t>II.	The Day of the Lord:  The Impending Disaster (2:1-17) </a:t>
            </a:r>
          </a:p>
          <a:p>
            <a:pPr marL="812800" indent="-812800" eaLnBrk="1" hangingPunct="1">
              <a:buFontTx/>
              <a:buNone/>
            </a:pPr>
            <a:endParaRPr lang="en-US">
              <a:latin typeface="Arial" charset="0"/>
              <a:ea typeface="ＭＳ Ｐゴシック" charset="0"/>
              <a:cs typeface="Times New Roman" charset="0"/>
            </a:endParaRPr>
          </a:p>
          <a:p>
            <a:pPr marL="812800" indent="-812800" eaLnBrk="1" hangingPunct="1">
              <a:buFontTx/>
              <a:buNone/>
            </a:pPr>
            <a:r>
              <a:rPr lang="en-US">
                <a:latin typeface="Arial" charset="0"/>
                <a:ea typeface="ＭＳ Ｐゴシック" charset="0"/>
                <a:cs typeface="Times New Roman" charset="0"/>
              </a:rPr>
              <a:t>III. 	The Lord</a:t>
            </a:r>
            <a:r>
              <a:rPr lang="uk-UA" altLang="ja-JP">
                <a:latin typeface="Arial" charset="0"/>
                <a:ea typeface="ＭＳ Ｐゴシック" charset="0"/>
                <a:cs typeface="Times New Roman" charset="0"/>
              </a:rPr>
              <a:t>'</a:t>
            </a:r>
            <a:r>
              <a:rPr lang="en-US">
                <a:latin typeface="Arial" charset="0"/>
                <a:ea typeface="ＭＳ Ｐゴシック" charset="0"/>
                <a:cs typeface="Times New Roman" charset="0"/>
              </a:rPr>
              <a:t>s Answer (2:18-3:21) </a:t>
            </a:r>
          </a:p>
        </p:txBody>
      </p:sp>
    </p:spTree>
    <p:extLst>
      <p:ext uri="{BB962C8B-B14F-4D97-AF65-F5344CB8AC3E}">
        <p14:creationId xmlns:p14="http://schemas.microsoft.com/office/powerpoint/2010/main" val="3096411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02115">
                                            <p:txEl>
                                              <p:pRg st="0" end="0"/>
                                            </p:txEl>
                                          </p:spTgt>
                                        </p:tgtEl>
                                        <p:attrNameLst>
                                          <p:attrName>style.visibility</p:attrName>
                                        </p:attrNameLst>
                                      </p:cBhvr>
                                      <p:to>
                                        <p:strVal val="visible"/>
                                      </p:to>
                                    </p:set>
                                    <p:animEffect transition="in" filter="box(out)">
                                      <p:cBhvr>
                                        <p:cTn id="7" dur="500"/>
                                        <p:tgtEl>
                                          <p:spTgt spid="6021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02115">
                                            <p:txEl>
                                              <p:pRg st="2" end="2"/>
                                            </p:txEl>
                                          </p:spTgt>
                                        </p:tgtEl>
                                        <p:attrNameLst>
                                          <p:attrName>style.visibility</p:attrName>
                                        </p:attrNameLst>
                                      </p:cBhvr>
                                      <p:to>
                                        <p:strVal val="visible"/>
                                      </p:to>
                                    </p:set>
                                    <p:animEffect transition="in" filter="box(out)">
                                      <p:cBhvr>
                                        <p:cTn id="12" dur="500"/>
                                        <p:tgtEl>
                                          <p:spTgt spid="60211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02115">
                                            <p:txEl>
                                              <p:pRg st="4" end="4"/>
                                            </p:txEl>
                                          </p:spTgt>
                                        </p:tgtEl>
                                        <p:attrNameLst>
                                          <p:attrName>style.visibility</p:attrName>
                                        </p:attrNameLst>
                                      </p:cBhvr>
                                      <p:to>
                                        <p:strVal val="visible"/>
                                      </p:to>
                                    </p:set>
                                    <p:animEffect transition="in" filter="box(out)">
                                      <p:cBhvr>
                                        <p:cTn id="17" dur="500"/>
                                        <p:tgtEl>
                                          <p:spTgt spid="602115">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5"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Outline 3 (Finley)</a:t>
            </a:r>
          </a:p>
        </p:txBody>
      </p:sp>
      <p:sp>
        <p:nvSpPr>
          <p:cNvPr id="603139" name="Rectangle 3"/>
          <p:cNvSpPr>
            <a:spLocks noGrp="1" noChangeArrowheads="1"/>
          </p:cNvSpPr>
          <p:nvPr>
            <p:ph type="body" idx="1"/>
          </p:nvPr>
        </p:nvSpPr>
        <p:spPr>
          <a:xfrm>
            <a:off x="990600" y="1752600"/>
            <a:ext cx="8153400" cy="4113213"/>
          </a:xfrm>
        </p:spPr>
        <p:txBody>
          <a:bodyPr/>
          <a:lstStyle/>
          <a:p>
            <a:pPr marL="812800" indent="-812800" eaLnBrk="1" hangingPunct="1">
              <a:buFontTx/>
              <a:buAutoNum type="romanUcPeriod"/>
            </a:pPr>
            <a:r>
              <a:rPr lang="en-US" sz="3200">
                <a:latin typeface="Arial" charset="0"/>
                <a:ea typeface="ＭＳ Ｐゴシック" charset="0"/>
                <a:cs typeface="Times New Roman" charset="0"/>
              </a:rPr>
              <a:t>Locust in the Land (1:1-14)</a:t>
            </a:r>
            <a:r>
              <a:rPr lang="en-US" sz="3200">
                <a:latin typeface="Arial" charset="0"/>
                <a:ea typeface="ＭＳ Ｐゴシック" charset="0"/>
                <a:cs typeface="ＭＳ Ｐゴシック" charset="0"/>
              </a:rPr>
              <a:t> </a:t>
            </a:r>
          </a:p>
          <a:p>
            <a:pPr marL="812800" indent="-812800" eaLnBrk="1" hangingPunct="1">
              <a:buFontTx/>
              <a:buAutoNum type="romanUcPeriod"/>
            </a:pPr>
            <a:r>
              <a:rPr lang="en-US" sz="3200">
                <a:latin typeface="Arial" charset="0"/>
                <a:ea typeface="ＭＳ Ｐゴシック" charset="0"/>
                <a:cs typeface="Times New Roman" charset="0"/>
              </a:rPr>
              <a:t>Judgment in the Land (1:15-2:11)</a:t>
            </a:r>
            <a:r>
              <a:rPr lang="en-US" sz="3200">
                <a:latin typeface="Arial" charset="0"/>
                <a:ea typeface="ＭＳ Ｐゴシック" charset="0"/>
                <a:cs typeface="ＭＳ Ｐゴシック" charset="0"/>
              </a:rPr>
              <a:t> </a:t>
            </a:r>
          </a:p>
          <a:p>
            <a:pPr marL="812800" indent="-812800" eaLnBrk="1" hangingPunct="1">
              <a:buFontTx/>
              <a:buAutoNum type="romanUcPeriod"/>
            </a:pPr>
            <a:r>
              <a:rPr lang="en-US" sz="3200">
                <a:latin typeface="Arial" charset="0"/>
                <a:ea typeface="ＭＳ Ｐゴシック" charset="0"/>
                <a:cs typeface="Times New Roman" charset="0"/>
              </a:rPr>
              <a:t>Mercy in the Land (2:12-27)</a:t>
            </a:r>
            <a:r>
              <a:rPr lang="en-US" sz="3200">
                <a:latin typeface="Arial" charset="0"/>
                <a:ea typeface="ＭＳ Ｐゴシック" charset="0"/>
                <a:cs typeface="ＭＳ Ｐゴシック" charset="0"/>
              </a:rPr>
              <a:t> </a:t>
            </a:r>
          </a:p>
          <a:p>
            <a:pPr marL="812800" indent="-812800" eaLnBrk="1" hangingPunct="1">
              <a:buFontTx/>
              <a:buAutoNum type="romanUcPeriod"/>
            </a:pPr>
            <a:r>
              <a:rPr lang="en-US" sz="3200">
                <a:latin typeface="Arial" charset="0"/>
                <a:ea typeface="ＭＳ Ｐゴシック" charset="0"/>
                <a:cs typeface="Times New Roman" charset="0"/>
              </a:rPr>
              <a:t>Wonders in the Earth (2:28-32)</a:t>
            </a:r>
          </a:p>
          <a:p>
            <a:pPr marL="812800" indent="-812800" eaLnBrk="1" hangingPunct="1">
              <a:buFontTx/>
              <a:buNone/>
            </a:pPr>
            <a:r>
              <a:rPr lang="en-US" sz="3200">
                <a:latin typeface="Arial" charset="0"/>
                <a:ea typeface="ＭＳ Ｐゴシック" charset="0"/>
                <a:cs typeface="Times New Roman" charset="0"/>
              </a:rPr>
              <a:t>V.    Judgment in the Earth (3:1-21)</a:t>
            </a:r>
            <a:r>
              <a:rPr lang="en-US" sz="3200">
                <a:latin typeface="Arial" charset="0"/>
                <a:ea typeface="ＭＳ Ｐゴシック" charset="0"/>
                <a:cs typeface="ＭＳ Ｐゴシック" charset="0"/>
              </a:rPr>
              <a:t> </a:t>
            </a:r>
          </a:p>
        </p:txBody>
      </p:sp>
    </p:spTree>
    <p:extLst>
      <p:ext uri="{BB962C8B-B14F-4D97-AF65-F5344CB8AC3E}">
        <p14:creationId xmlns:p14="http://schemas.microsoft.com/office/powerpoint/2010/main" val="3785814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3139">
                                            <p:txEl>
                                              <p:pRg st="0" end="0"/>
                                            </p:txEl>
                                          </p:spTgt>
                                        </p:tgtEl>
                                        <p:attrNameLst>
                                          <p:attrName>style.visibility</p:attrName>
                                        </p:attrNameLst>
                                      </p:cBhvr>
                                      <p:to>
                                        <p:strVal val="visible"/>
                                      </p:to>
                                    </p:set>
                                    <p:anim calcmode="lin" valueType="num">
                                      <p:cBhvr additive="base">
                                        <p:cTn id="7" dur="500" fill="hold"/>
                                        <p:tgtEl>
                                          <p:spTgt spid="603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31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3139">
                                            <p:txEl>
                                              <p:pRg st="1" end="1"/>
                                            </p:txEl>
                                          </p:spTgt>
                                        </p:tgtEl>
                                        <p:attrNameLst>
                                          <p:attrName>style.visibility</p:attrName>
                                        </p:attrNameLst>
                                      </p:cBhvr>
                                      <p:to>
                                        <p:strVal val="visible"/>
                                      </p:to>
                                    </p:set>
                                    <p:anim calcmode="lin" valueType="num">
                                      <p:cBhvr additive="base">
                                        <p:cTn id="13" dur="500" fill="hold"/>
                                        <p:tgtEl>
                                          <p:spTgt spid="6031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31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3139">
                                            <p:txEl>
                                              <p:pRg st="2" end="2"/>
                                            </p:txEl>
                                          </p:spTgt>
                                        </p:tgtEl>
                                        <p:attrNameLst>
                                          <p:attrName>style.visibility</p:attrName>
                                        </p:attrNameLst>
                                      </p:cBhvr>
                                      <p:to>
                                        <p:strVal val="visible"/>
                                      </p:to>
                                    </p:set>
                                    <p:anim calcmode="lin" valueType="num">
                                      <p:cBhvr additive="base">
                                        <p:cTn id="19" dur="500" fill="hold"/>
                                        <p:tgtEl>
                                          <p:spTgt spid="6031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31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3139">
                                            <p:txEl>
                                              <p:pRg st="3" end="3"/>
                                            </p:txEl>
                                          </p:spTgt>
                                        </p:tgtEl>
                                        <p:attrNameLst>
                                          <p:attrName>style.visibility</p:attrName>
                                        </p:attrNameLst>
                                      </p:cBhvr>
                                      <p:to>
                                        <p:strVal val="visible"/>
                                      </p:to>
                                    </p:set>
                                    <p:anim calcmode="lin" valueType="num">
                                      <p:cBhvr additive="base">
                                        <p:cTn id="25" dur="500" fill="hold"/>
                                        <p:tgtEl>
                                          <p:spTgt spid="6031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031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3139">
                                            <p:txEl>
                                              <p:pRg st="4" end="4"/>
                                            </p:txEl>
                                          </p:spTgt>
                                        </p:tgtEl>
                                        <p:attrNameLst>
                                          <p:attrName>style.visibility</p:attrName>
                                        </p:attrNameLst>
                                      </p:cBhvr>
                                      <p:to>
                                        <p:strVal val="visible"/>
                                      </p:to>
                                    </p:set>
                                    <p:anim calcmode="lin" valueType="num">
                                      <p:cBhvr additive="base">
                                        <p:cTn id="31" dur="500" fill="hold"/>
                                        <p:tgtEl>
                                          <p:spTgt spid="6031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031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9"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153804641"/>
      </p:ext>
    </p:extLst>
  </p:cSld>
  <p:clrMapOvr>
    <a:masterClrMapping/>
  </p:clrMapOvr>
  <p:transition spd="med">
    <p:randomBar dir="ver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5" descr="locust2-L">
            <a:hlinkClick r:id="rId2"/>
          </p:cNvPr>
          <p:cNvPicPr>
            <a:picLocks noGrp="1" noChangeAspect="1" noChangeArrowheads="1"/>
          </p:cNvPicPr>
          <p:nvPr>
            <p:ph sz="half" idx="2"/>
          </p:nvPr>
        </p:nvPicPr>
        <p:blipFill>
          <a:blip r:embed="rId3" cstate="screen">
            <a:lum bright="-32000"/>
            <a:extLst>
              <a:ext uri="{28A0092B-C50C-407E-A947-70E740481C1C}">
                <a14:useLocalDpi xmlns:a14="http://schemas.microsoft.com/office/drawing/2010/main"/>
              </a:ext>
            </a:extLst>
          </a:blip>
          <a:srcRect/>
          <a:stretch>
            <a:fillRect/>
          </a:stretch>
        </p:blipFill>
        <p:spPr>
          <a:xfrm>
            <a:off x="0" y="0"/>
            <a:ext cx="9144000" cy="6900863"/>
          </a:xfrm>
        </p:spPr>
      </p:pic>
      <p:sp>
        <p:nvSpPr>
          <p:cNvPr id="59395" name="Rectangle 2"/>
          <p:cNvSpPr>
            <a:spLocks noGrp="1" noChangeArrowheads="1"/>
          </p:cNvSpPr>
          <p:nvPr>
            <p:ph type="title"/>
          </p:nvPr>
        </p:nvSpPr>
        <p:spPr>
          <a:xfrm>
            <a:off x="228600" y="0"/>
            <a:ext cx="7772400" cy="914400"/>
          </a:xfrm>
        </p:spPr>
        <p:txBody>
          <a:bodyPr/>
          <a:lstStyle/>
          <a:p>
            <a:pPr eaLnBrk="1" hangingPunct="1">
              <a:defRPr/>
            </a:pPr>
            <a:r>
              <a:rPr lang="en-US" dirty="0">
                <a:solidFill>
                  <a:srgbClr val="FFFFFF"/>
                </a:solidFill>
                <a:effectLst>
                  <a:glow rad="101600">
                    <a:schemeClr val="tx1">
                      <a:alpha val="75000"/>
                    </a:schemeClr>
                  </a:glow>
                </a:effectLst>
                <a:latin typeface="Arial" charset="0"/>
                <a:ea typeface="ＭＳ Ｐゴシック" charset="0"/>
              </a:rPr>
              <a:t>VI. Application</a:t>
            </a:r>
          </a:p>
        </p:txBody>
      </p:sp>
      <p:sp>
        <p:nvSpPr>
          <p:cNvPr id="59396" name="Rectangle 3"/>
          <p:cNvSpPr>
            <a:spLocks noGrp="1" noChangeArrowheads="1"/>
          </p:cNvSpPr>
          <p:nvPr>
            <p:ph type="body" sz="half" idx="1"/>
          </p:nvPr>
        </p:nvSpPr>
        <p:spPr>
          <a:xfrm>
            <a:off x="381000" y="5576888"/>
            <a:ext cx="8763000" cy="1281112"/>
          </a:xfrm>
        </p:spPr>
        <p:txBody>
          <a:bodyPr/>
          <a:lstStyle/>
          <a:p>
            <a:pPr marL="0" indent="0">
              <a:lnSpc>
                <a:spcPct val="90000"/>
              </a:lnSpc>
              <a:spcBef>
                <a:spcPct val="0"/>
              </a:spcBef>
              <a:buFontTx/>
              <a:buNone/>
              <a:defRPr/>
            </a:pPr>
            <a:r>
              <a:rPr lang="en-US">
                <a:solidFill>
                  <a:schemeClr val="bg1"/>
                </a:solidFill>
                <a:effectLst>
                  <a:glow rad="101600">
                    <a:schemeClr val="tx1">
                      <a:alpha val="75000"/>
                    </a:schemeClr>
                  </a:glow>
                </a:effectLst>
                <a:latin typeface="Arial" charset="0"/>
                <a:ea typeface="ＭＳ Ｐゴシック" charset="0"/>
              </a:rPr>
              <a:t>Do you need God to strip you of </a:t>
            </a:r>
            <a:r>
              <a:rPr lang="en-US" i="1">
                <a:solidFill>
                  <a:schemeClr val="bg1"/>
                </a:solidFill>
                <a:effectLst>
                  <a:glow rad="101600">
                    <a:schemeClr val="tx1">
                      <a:alpha val="75000"/>
                    </a:schemeClr>
                  </a:glow>
                </a:effectLst>
                <a:latin typeface="Arial" charset="0"/>
                <a:ea typeface="ＭＳ Ｐゴシック" charset="0"/>
              </a:rPr>
              <a:t>everything </a:t>
            </a:r>
            <a:r>
              <a:rPr lang="en-US">
                <a:solidFill>
                  <a:schemeClr val="bg1"/>
                </a:solidFill>
                <a:effectLst>
                  <a:glow rad="101600">
                    <a:schemeClr val="tx1">
                      <a:alpha val="75000"/>
                    </a:schemeClr>
                  </a:glow>
                </a:effectLst>
                <a:latin typeface="Arial" charset="0"/>
                <a:ea typeface="ＭＳ Ｐゴシック" charset="0"/>
              </a:rPr>
              <a:t>before you repent? (Huang Sabin)</a:t>
            </a:r>
          </a:p>
          <a:p>
            <a:pPr marL="0" indent="0">
              <a:lnSpc>
                <a:spcPct val="90000"/>
              </a:lnSpc>
              <a:spcBef>
                <a:spcPct val="0"/>
              </a:spcBef>
              <a:buFontTx/>
              <a:buNone/>
              <a:defRPr/>
            </a:pPr>
            <a:endParaRPr lang="en-US">
              <a:solidFill>
                <a:schemeClr val="bg1"/>
              </a:solidFill>
              <a:effectLst>
                <a:glow rad="101600">
                  <a:schemeClr val="tx1">
                    <a:alpha val="75000"/>
                  </a:schemeClr>
                </a:glow>
              </a:effectLst>
              <a:latin typeface="Arial" charset="0"/>
              <a:ea typeface="ＭＳ Ｐゴシック" charset="0"/>
            </a:endParaRPr>
          </a:p>
        </p:txBody>
      </p:sp>
      <p:sp>
        <p:nvSpPr>
          <p:cNvPr id="5" name="Rectangle 3"/>
          <p:cNvSpPr txBox="1">
            <a:spLocks noChangeArrowheads="1"/>
          </p:cNvSpPr>
          <p:nvPr/>
        </p:nvSpPr>
        <p:spPr bwMode="auto">
          <a:xfrm>
            <a:off x="381000" y="1143000"/>
            <a:ext cx="8763000" cy="4267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u="sng" dirty="0">
                <a:solidFill>
                  <a:srgbClr val="FFFFFF"/>
                </a:solidFill>
                <a:effectLst>
                  <a:glow rad="101600">
                    <a:srgbClr val="000000">
                      <a:alpha val="75000"/>
                    </a:srgbClr>
                  </a:glow>
                </a:effectLst>
              </a:rPr>
              <a:t>Summary Statement</a:t>
            </a:r>
            <a:r>
              <a:rPr lang="en-US" sz="3200" b="1" dirty="0">
                <a:solidFill>
                  <a:srgbClr val="FFFFFF"/>
                </a:solidFill>
                <a:effectLst>
                  <a:glow rad="101600">
                    <a:srgbClr val="000000">
                      <a:alpha val="75000"/>
                    </a:srgbClr>
                  </a:glow>
                </a:effectLst>
              </a:rPr>
              <a:t>:</a:t>
            </a:r>
          </a:p>
          <a:p>
            <a:pPr>
              <a:defRPr/>
            </a:pPr>
            <a:r>
              <a:rPr lang="en-US" sz="3200" b="1" dirty="0">
                <a:solidFill>
                  <a:srgbClr val="FFFFFF"/>
                </a:solidFill>
                <a:effectLst>
                  <a:glow rad="101600">
                    <a:srgbClr val="000000">
                      <a:alpha val="75000"/>
                    </a:srgbClr>
                  </a:glow>
                </a:effectLst>
              </a:rPr>
              <a:t>A recent judgment of Judah by locusts should cause the people to repent as a more dreadful day of the L</a:t>
            </a:r>
            <a:r>
              <a:rPr lang="en-US" sz="2800" b="1" dirty="0">
                <a:solidFill>
                  <a:srgbClr val="FFFFFF"/>
                </a:solidFill>
                <a:effectLst>
                  <a:glow rad="101600">
                    <a:srgbClr val="000000">
                      <a:alpha val="75000"/>
                    </a:srgbClr>
                  </a:glow>
                </a:effectLst>
              </a:rPr>
              <a:t>ORD</a:t>
            </a:r>
            <a:r>
              <a:rPr lang="en-US" sz="3200" b="1" dirty="0">
                <a:solidFill>
                  <a:srgbClr val="FFFFFF"/>
                </a:solidFill>
                <a:effectLst>
                  <a:glow rad="101600">
                    <a:srgbClr val="000000">
                      <a:alpha val="75000"/>
                    </a:srgbClr>
                  </a:glow>
                </a:effectLst>
              </a:rPr>
              <a:t> will come in a Babylonian invasion and at Armageddon, yet God promises forgiveness, deliverance, and restoration by judging the nations.</a:t>
            </a:r>
            <a:endParaRPr lang="en-US" sz="3200" b="1" dirty="0">
              <a:solidFill>
                <a:srgbClr val="FFFFFF"/>
              </a:solidFill>
              <a:effectLst>
                <a:glow rad="101600">
                  <a:srgbClr val="000000">
                    <a:alpha val="75000"/>
                  </a:srgbClr>
                </a:glow>
              </a:effectLst>
              <a:latin typeface="Times New Roman" charset="0"/>
            </a:endParaRPr>
          </a:p>
        </p:txBody>
      </p:sp>
      <p:sp>
        <p:nvSpPr>
          <p:cNvPr id="212997" name="Text Box 11"/>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576</a:t>
            </a:r>
          </a:p>
        </p:txBody>
      </p:sp>
    </p:spTree>
    <p:extLst>
      <p:ext uri="{BB962C8B-B14F-4D97-AF65-F5344CB8AC3E}">
        <p14:creationId xmlns:p14="http://schemas.microsoft.com/office/powerpoint/2010/main" val="52461539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14045577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3. Have you considered fasting (1:14; 2:12) or do you think fasting isn’t for our modern age? Why wouldn’t it be?</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2856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42507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7910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Locust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575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966639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5732572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56673" name="Group 1030"/>
          <p:cNvGrpSpPr>
            <a:grpSpLocks/>
          </p:cNvGrpSpPr>
          <p:nvPr/>
        </p:nvGrpSpPr>
        <p:grpSpPr bwMode="auto">
          <a:xfrm>
            <a:off x="762000" y="0"/>
            <a:ext cx="8382000" cy="6019800"/>
            <a:chOff x="480" y="0"/>
            <a:chExt cx="5407" cy="4224"/>
          </a:xfrm>
        </p:grpSpPr>
        <p:pic>
          <p:nvPicPr>
            <p:cNvPr id="156678" name="Picture 102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a:off x="3168" y="0"/>
              <a:ext cx="2719" cy="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9" name="Picture 102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480" y="31"/>
              <a:ext cx="2730" cy="4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36930" name="Rectangle 1026"/>
          <p:cNvSpPr>
            <a:spLocks noGrp="1" noChangeArrowheads="1"/>
          </p:cNvSpPr>
          <p:nvPr>
            <p:ph type="ctrTitle"/>
          </p:nvPr>
        </p:nvSpPr>
        <p:spPr>
          <a:xfrm>
            <a:off x="0" y="0"/>
            <a:ext cx="5791200" cy="685800"/>
          </a:xfrm>
          <a:solidFill>
            <a:srgbClr val="FF0000"/>
          </a:solidFill>
          <a:effectLst>
            <a:outerShdw blurRad="63500" dist="38099" dir="2700000" algn="ctr" rotWithShape="0">
              <a:srgbClr val="000000">
                <a:alpha val="74998"/>
              </a:srgbClr>
            </a:outerShdw>
          </a:effectLst>
        </p:spPr>
        <p:txBody>
          <a:bodyPr/>
          <a:lstStyle/>
          <a:p>
            <a:pPr eaLnBrk="1" hangingPunct="1">
              <a:defRPr/>
            </a:pPr>
            <a:r>
              <a:rPr lang="en-US">
                <a:solidFill>
                  <a:schemeClr val="bg1"/>
                </a:solidFill>
                <a:effectLst>
                  <a:outerShdw blurRad="38100" dist="38100" dir="2700000" algn="tl">
                    <a:srgbClr val="000000"/>
                  </a:outerShdw>
                </a:effectLst>
                <a:latin typeface="Arial" charset="0"/>
                <a:ea typeface="ＭＳ Ｐゴシック" charset="0"/>
              </a:rPr>
              <a:t>Judgment is Coming!</a:t>
            </a:r>
            <a:endParaRPr lang="en-US">
              <a:solidFill>
                <a:schemeClr val="bg1"/>
              </a:solidFill>
              <a:latin typeface="Arial" charset="0"/>
              <a:ea typeface="ＭＳ Ｐゴシック" charset="0"/>
            </a:endParaRPr>
          </a:p>
        </p:txBody>
      </p:sp>
      <p:sp>
        <p:nvSpPr>
          <p:cNvPr id="636931" name="Rectangle 1027"/>
          <p:cNvSpPr>
            <a:spLocks noGrp="1" noChangeArrowheads="1"/>
          </p:cNvSpPr>
          <p:nvPr>
            <p:ph type="subTitle" idx="1"/>
          </p:nvPr>
        </p:nvSpPr>
        <p:spPr>
          <a:xfrm>
            <a:off x="838200" y="5867400"/>
            <a:ext cx="7315200" cy="685800"/>
          </a:xfrm>
          <a:ln w="9525"/>
        </p:spPr>
        <p:txBody>
          <a:bodyPr/>
          <a:lstStyle/>
          <a:p>
            <a:pPr algn="l" eaLnBrk="1" hangingPunct="1"/>
            <a:r>
              <a:rPr lang="en-US">
                <a:latin typeface="Arial" charset="0"/>
                <a:ea typeface="ＭＳ Ｐゴシック" charset="0"/>
              </a:rPr>
              <a:t>How does this report make you feel?</a:t>
            </a:r>
          </a:p>
        </p:txBody>
      </p:sp>
      <p:sp>
        <p:nvSpPr>
          <p:cNvPr id="636935" name="Rectangle 1031"/>
          <p:cNvSpPr>
            <a:spLocks noChangeArrowheads="1"/>
          </p:cNvSpPr>
          <p:nvPr/>
        </p:nvSpPr>
        <p:spPr bwMode="auto">
          <a:xfrm>
            <a:off x="1371600" y="3124200"/>
            <a:ext cx="3505200" cy="609600"/>
          </a:xfrm>
          <a:prstGeom prst="rect">
            <a:avLst/>
          </a:prstGeom>
          <a:solidFill>
            <a:srgbClr val="FF0000"/>
          </a:solidFill>
          <a:ln w="9525">
            <a:solidFill>
              <a:schemeClr val="tx1"/>
            </a:solidFill>
            <a:miter lim="800000"/>
            <a:headEnd/>
            <a:tailEnd/>
          </a:ln>
        </p:spPr>
        <p:txBody>
          <a:bodyPr wrap="none" anchor="ctr"/>
          <a:lstStyle/>
          <a:p>
            <a:endParaRPr lang="en-US" b="1">
              <a:solidFill>
                <a:srgbClr val="000000"/>
              </a:solidFill>
              <a:cs typeface="Arial" charset="0"/>
            </a:endParaRPr>
          </a:p>
        </p:txBody>
      </p:sp>
      <p:sp>
        <p:nvSpPr>
          <p:cNvPr id="636936" name="Rectangle 1032"/>
          <p:cNvSpPr>
            <a:spLocks noChangeArrowheads="1"/>
          </p:cNvSpPr>
          <p:nvPr/>
        </p:nvSpPr>
        <p:spPr bwMode="auto">
          <a:xfrm>
            <a:off x="838200" y="6324600"/>
            <a:ext cx="89916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lstStyle/>
          <a:p>
            <a:pPr eaLnBrk="1" hangingPunct="1">
              <a:spcBef>
                <a:spcPct val="20000"/>
              </a:spcBef>
            </a:pPr>
            <a:r>
              <a:rPr lang="en-US" sz="3200" b="1">
                <a:solidFill>
                  <a:srgbClr val="000000"/>
                </a:solidFill>
                <a:cs typeface="Arial" charset="0"/>
              </a:rPr>
              <a:t>How does this report make you feel now?</a:t>
            </a:r>
          </a:p>
        </p:txBody>
      </p:sp>
    </p:spTree>
    <p:extLst>
      <p:ext uri="{BB962C8B-B14F-4D97-AF65-F5344CB8AC3E}">
        <p14:creationId xmlns:p14="http://schemas.microsoft.com/office/powerpoint/2010/main" val="3585629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6931">
                                            <p:txEl>
                                              <p:pRg st="0" end="0"/>
                                            </p:txEl>
                                          </p:spTgt>
                                        </p:tgtEl>
                                        <p:attrNameLst>
                                          <p:attrName>style.visibility</p:attrName>
                                        </p:attrNameLst>
                                      </p:cBhvr>
                                      <p:to>
                                        <p:strVal val="visible"/>
                                      </p:to>
                                    </p:set>
                                    <p:animEffect transition="in" filter="fade">
                                      <p:cBhvr>
                                        <p:cTn id="7" dur="500"/>
                                        <p:tgtEl>
                                          <p:spTgt spid="636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36935"/>
                                        </p:tgtEl>
                                      </p:cBhvr>
                                    </p:animEffect>
                                    <p:set>
                                      <p:cBhvr>
                                        <p:cTn id="12" dur="1" fill="hold">
                                          <p:stCondLst>
                                            <p:cond delay="499"/>
                                          </p:stCondLst>
                                        </p:cTn>
                                        <p:tgtEl>
                                          <p:spTgt spid="63693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6936">
                                            <p:txEl>
                                              <p:pRg st="0" end="0"/>
                                            </p:txEl>
                                          </p:spTgt>
                                        </p:tgtEl>
                                        <p:attrNameLst>
                                          <p:attrName>style.visibility</p:attrName>
                                        </p:attrNameLst>
                                      </p:cBhvr>
                                      <p:to>
                                        <p:strVal val="visible"/>
                                      </p:to>
                                    </p:set>
                                    <p:animEffect transition="in" filter="fade">
                                      <p:cBhvr>
                                        <p:cTn id="17" dur="500"/>
                                        <p:tgtEl>
                                          <p:spTgt spid="6369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1" grpId="0" build="p" autoUpdateAnimBg="0"/>
      <p:bldP spid="636935" grpId="0" animBg="1"/>
      <p:bldP spid="63693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a:endParaRPr lang="en-US" sz="2400">
              <a:solidFill>
                <a:srgbClr val="000000"/>
              </a:solidFill>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160022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algn="ctr" eaLnBrk="1" hangingPunct="1"/>
              <a:r>
                <a:rPr lang="en-US" sz="2400" b="1" dirty="0">
                  <a:solidFill>
                    <a:srgbClr val="FFFFFF"/>
                  </a:solidFill>
                  <a:latin typeface="Arial"/>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algn="ctr" eaLnBrk="1" hangingPunct="1"/>
              <a:r>
                <a:rPr lang="en-US" sz="2400" b="1" dirty="0">
                  <a:solidFill>
                    <a:srgbClr val="FFFFFF"/>
                  </a:solidFill>
                  <a:latin typeface="Arial"/>
                  <a:cs typeface="Arial"/>
                </a:rPr>
                <a:t>Christ</a:t>
              </a:r>
              <a:r>
                <a:rPr lang="fr-FR" sz="2400" b="1" dirty="0">
                  <a:solidFill>
                    <a:srgbClr val="FFFFFF"/>
                  </a:solidFill>
                  <a:latin typeface="Arial"/>
                  <a:cs typeface="Arial"/>
                </a:rPr>
                <a:t>'</a:t>
              </a:r>
              <a:r>
                <a:rPr lang="en-US" sz="2400" b="1" dirty="0">
                  <a:solidFill>
                    <a:srgbClr val="FFFFFF"/>
                  </a:solidFill>
                  <a:latin typeface="Arial"/>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algn="ctr" eaLnBrk="1" hangingPunct="1"/>
              <a:r>
                <a:rPr lang="en-US" sz="2400" b="1" dirty="0">
                  <a:solidFill>
                    <a:srgbClr val="FFFFFF"/>
                  </a:solidFill>
                  <a:latin typeface="Arial"/>
                  <a:cs typeface="Arial"/>
                </a:rPr>
                <a:t>Christ</a:t>
              </a:r>
              <a:r>
                <a:rPr lang="fr-FR" sz="2400" b="1" dirty="0">
                  <a:solidFill>
                    <a:srgbClr val="FFFFFF"/>
                  </a:solidFill>
                  <a:latin typeface="Arial"/>
                  <a:cs typeface="Arial"/>
                </a:rPr>
                <a:t>'</a:t>
              </a:r>
              <a:r>
                <a:rPr lang="en-US" sz="2400" b="1" dirty="0">
                  <a:solidFill>
                    <a:srgbClr val="FFFFFF"/>
                  </a:solidFill>
                  <a:latin typeface="Arial"/>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algn="ctr" eaLnBrk="1" hangingPunct="1"/>
              <a:r>
                <a:rPr lang="en-US" sz="2400" b="1" dirty="0">
                  <a:solidFill>
                    <a:srgbClr val="FFFFFF"/>
                  </a:solidFill>
                  <a:latin typeface="Arial"/>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algn="ctr" eaLnBrk="1" hangingPunct="1"/>
              <a:r>
                <a:rPr lang="en-US" sz="2400" b="1" dirty="0">
                  <a:solidFill>
                    <a:srgbClr val="000000"/>
                  </a:solidFill>
                  <a:latin typeface="Arial"/>
                  <a:cs typeface="Arial"/>
                </a:rPr>
                <a:t>Prophet</a:t>
              </a:r>
              <a:r>
                <a:rPr lang="fr-FR" sz="2400" b="1" dirty="0">
                  <a:solidFill>
                    <a:srgbClr val="000000"/>
                  </a:solidFill>
                  <a:latin typeface="Arial"/>
                  <a:cs typeface="Arial"/>
                </a:rPr>
                <a:t>'</a:t>
              </a:r>
              <a:r>
                <a:rPr lang="en-US" sz="2400" b="1" dirty="0">
                  <a:solidFill>
                    <a:srgbClr val="000000"/>
                  </a:solidFill>
                  <a:latin typeface="Arial"/>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eaLnBrk="1" hangingPunct="1">
              <a:defRPr/>
            </a:pPr>
            <a:r>
              <a:rPr lang="en-US" sz="1600" b="1" dirty="0">
                <a:solidFill>
                  <a:srgbClr val="FFFFFF"/>
                </a:solidFill>
                <a:effectLst>
                  <a:outerShdw blurRad="38100" dist="38100" dir="2700000" algn="tl">
                    <a:srgbClr val="000000"/>
                  </a:outerShdw>
                </a:effectLst>
                <a:latin typeface="Comic Sans MS" charset="0"/>
              </a:rPr>
              <a:t>Adapted significantly from Salem </a:t>
            </a:r>
            <a:r>
              <a:rPr lang="en-US" sz="1600" b="1" dirty="0" err="1">
                <a:solidFill>
                  <a:srgbClr val="FFFFFF"/>
                </a:solidFill>
                <a:effectLst>
                  <a:outerShdw blurRad="38100" dist="38100" dir="2700000" algn="tl">
                    <a:srgbClr val="000000"/>
                  </a:outerShdw>
                </a:effectLst>
                <a:latin typeface="Comic Sans MS" charset="0"/>
              </a:rPr>
              <a:t>Kirban</a:t>
            </a:r>
            <a:r>
              <a:rPr lang="en-US" sz="1600" b="1" dirty="0">
                <a:solidFill>
                  <a:srgbClr val="FFFFFF"/>
                </a:solidFill>
                <a:effectLst>
                  <a:outerShdw blurRad="38100" dist="38100" dir="2700000" algn="tl">
                    <a:srgbClr val="000000"/>
                  </a:outerShdw>
                </a:effectLst>
                <a:latin typeface="Comic Sans MS" charset="0"/>
              </a:rPr>
              <a:t>, </a:t>
            </a:r>
            <a:r>
              <a:rPr lang="en-US" sz="1600" b="1" i="1" dirty="0">
                <a:solidFill>
                  <a:srgbClr val="FFFFFF"/>
                </a:solidFill>
                <a:effectLst>
                  <a:outerShdw blurRad="38100" dist="38100" dir="2700000" algn="tl">
                    <a:srgbClr val="000000"/>
                  </a:outerShdw>
                </a:effectLst>
                <a:latin typeface="Comic Sans MS" charset="0"/>
              </a:rPr>
              <a:t>Charts on Revelation</a:t>
            </a:r>
            <a:r>
              <a:rPr lang="en-US" sz="1600" b="1" dirty="0">
                <a:solidFill>
                  <a:srgbClr val="FFFFFF"/>
                </a:solidFill>
                <a:effectLst>
                  <a:outerShdw blurRad="38100" dist="38100" dir="2700000" algn="tl">
                    <a:srgbClr val="000000"/>
                  </a:outerShdw>
                </a:effectLst>
                <a:latin typeface="Comic Sans MS"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Tree>
    <p:extLst>
      <p:ext uri="{BB962C8B-B14F-4D97-AF65-F5344CB8AC3E}">
        <p14:creationId xmlns:p14="http://schemas.microsoft.com/office/powerpoint/2010/main" val="13977844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a:endParaRPr lang="en-US" sz="2400">
              <a:solidFill>
                <a:srgbClr val="000000"/>
              </a:solidFill>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854635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7" name="Picture 15" descr="locust">
            <a:hlinkClick r:id="rId2"/>
          </p:cNvPr>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42" name="Rectangle 2"/>
          <p:cNvSpPr>
            <a:spLocks noGrp="1" noChangeArrowheads="1"/>
          </p:cNvSpPr>
          <p:nvPr>
            <p:ph type="ctrTitle"/>
          </p:nvPr>
        </p:nvSpPr>
        <p:spPr>
          <a:xfrm>
            <a:off x="1371600" y="2060575"/>
            <a:ext cx="7315200" cy="685800"/>
          </a:xfrm>
        </p:spPr>
        <p:txBody>
          <a:bodyPr/>
          <a:lstStyle/>
          <a:p>
            <a:pPr eaLnBrk="1" hangingPunct="1">
              <a:defRPr/>
            </a:pPr>
            <a:r>
              <a:rPr lang="en-US" dirty="0">
                <a:solidFill>
                  <a:srgbClr val="FFFFFF"/>
                </a:solidFill>
                <a:effectLst>
                  <a:glow rad="241300">
                    <a:schemeClr val="tx1">
                      <a:alpha val="88000"/>
                    </a:schemeClr>
                  </a:glow>
                </a:effectLst>
                <a:latin typeface="Arial" charset="0"/>
                <a:ea typeface="ＭＳ Ｐゴシック" charset="0"/>
              </a:rPr>
              <a:t>II.  Structure and Outline</a:t>
            </a:r>
          </a:p>
        </p:txBody>
      </p:sp>
      <p:sp>
        <p:nvSpPr>
          <p:cNvPr id="573444" name="Rectangle 4"/>
          <p:cNvSpPr>
            <a:spLocks noChangeArrowheads="1"/>
          </p:cNvSpPr>
          <p:nvPr/>
        </p:nvSpPr>
        <p:spPr bwMode="auto">
          <a:xfrm>
            <a:off x="1371600" y="3024188"/>
            <a:ext cx="7662863" cy="609600"/>
          </a:xfrm>
          <a:prstGeom prst="rect">
            <a:avLst/>
          </a:prstGeom>
          <a:noFill/>
          <a:ln w="76200" cmpd="tri">
            <a:noFill/>
            <a:miter lim="800000"/>
            <a:headEnd/>
            <a:tailEnd/>
          </a:ln>
          <a:effectLst/>
        </p:spPr>
        <p:txBody>
          <a:bodyPr anchor="b"/>
          <a:lstStyle/>
          <a:p>
            <a:pPr eaLnBrk="1" hangingPunct="1">
              <a:defRPr/>
            </a:pPr>
            <a:r>
              <a:rPr lang="en-US" sz="4000" b="1">
                <a:solidFill>
                  <a:srgbClr val="FFFFFF"/>
                </a:solidFill>
                <a:effectLst>
                  <a:glow rad="241300">
                    <a:srgbClr val="000000">
                      <a:alpha val="88000"/>
                    </a:srgbClr>
                  </a:glow>
                </a:effectLst>
                <a:cs typeface="Arial" charset="0"/>
              </a:rPr>
              <a:t>III. Approaching NT</a:t>
            </a:r>
          </a:p>
        </p:txBody>
      </p:sp>
      <p:sp>
        <p:nvSpPr>
          <p:cNvPr id="573446" name="Rectangle 6"/>
          <p:cNvSpPr>
            <a:spLocks noGrp="1" noChangeArrowheads="1"/>
          </p:cNvSpPr>
          <p:nvPr>
            <p:ph type="subTitle" idx="1"/>
          </p:nvPr>
        </p:nvSpPr>
        <p:spPr>
          <a:xfrm>
            <a:off x="1371600" y="3911600"/>
            <a:ext cx="7315200" cy="685800"/>
          </a:xfrm>
        </p:spPr>
        <p:txBody>
          <a:bodyPr/>
          <a:lstStyle/>
          <a:p>
            <a:pPr algn="l" eaLnBrk="1" hangingPunct="1">
              <a:spcBef>
                <a:spcPct val="0"/>
              </a:spcBef>
              <a:defRPr/>
            </a:pPr>
            <a:r>
              <a:rPr lang="en-US" sz="4000">
                <a:solidFill>
                  <a:srgbClr val="FFFFFF"/>
                </a:solidFill>
                <a:effectLst>
                  <a:glow rad="241300">
                    <a:schemeClr val="tx1">
                      <a:alpha val="88000"/>
                    </a:schemeClr>
                  </a:glow>
                </a:effectLst>
                <a:latin typeface="Arial" charset="0"/>
                <a:ea typeface="ＭＳ Ｐゴシック" charset="0"/>
              </a:rPr>
              <a:t>IV. Problem Text</a:t>
            </a:r>
          </a:p>
        </p:txBody>
      </p:sp>
      <p:sp>
        <p:nvSpPr>
          <p:cNvPr id="573450" name="Rectangle 10"/>
          <p:cNvSpPr>
            <a:spLocks noChangeArrowheads="1"/>
          </p:cNvSpPr>
          <p:nvPr/>
        </p:nvSpPr>
        <p:spPr bwMode="auto">
          <a:xfrm>
            <a:off x="1371600" y="4875213"/>
            <a:ext cx="5748338" cy="701675"/>
          </a:xfrm>
          <a:prstGeom prst="rect">
            <a:avLst/>
          </a:prstGeom>
          <a:noFill/>
          <a:ln w="9525">
            <a:noFill/>
            <a:miter lim="800000"/>
            <a:headEnd/>
            <a:tailEnd/>
          </a:ln>
          <a:effectLst/>
        </p:spPr>
        <p:txBody>
          <a:bodyPr>
            <a:spAutoFit/>
          </a:bodyPr>
          <a:lstStyle/>
          <a:p>
            <a:pPr eaLnBrk="1" hangingPunct="1">
              <a:spcBef>
                <a:spcPct val="20000"/>
              </a:spcBef>
              <a:defRPr/>
            </a:pPr>
            <a:r>
              <a:rPr lang="en-US" sz="4000" b="1">
                <a:solidFill>
                  <a:srgbClr val="FFFFFF"/>
                </a:solidFill>
                <a:effectLst>
                  <a:glow rad="241300">
                    <a:srgbClr val="000000">
                      <a:alpha val="88000"/>
                    </a:srgbClr>
                  </a:glow>
                </a:effectLst>
                <a:cs typeface="Arial" charset="0"/>
              </a:rPr>
              <a:t>V.  Theological Values</a:t>
            </a:r>
          </a:p>
        </p:txBody>
      </p:sp>
      <p:sp>
        <p:nvSpPr>
          <p:cNvPr id="573451" name="Rectangle 11"/>
          <p:cNvSpPr>
            <a:spLocks noChangeArrowheads="1"/>
          </p:cNvSpPr>
          <p:nvPr/>
        </p:nvSpPr>
        <p:spPr bwMode="auto">
          <a:xfrm>
            <a:off x="1371600" y="5856288"/>
            <a:ext cx="5224463" cy="701675"/>
          </a:xfrm>
          <a:prstGeom prst="rect">
            <a:avLst/>
          </a:prstGeom>
          <a:noFill/>
          <a:ln w="9525">
            <a:noFill/>
            <a:miter lim="800000"/>
            <a:headEnd/>
            <a:tailEnd/>
          </a:ln>
          <a:effectLst/>
        </p:spPr>
        <p:txBody>
          <a:bodyPr>
            <a:spAutoFit/>
          </a:bodyPr>
          <a:lstStyle/>
          <a:p>
            <a:pPr eaLnBrk="1" hangingPunct="1">
              <a:spcBef>
                <a:spcPct val="20000"/>
              </a:spcBef>
              <a:defRPr/>
            </a:pPr>
            <a:r>
              <a:rPr lang="en-US" sz="4000" b="1">
                <a:solidFill>
                  <a:srgbClr val="FFFFFF"/>
                </a:solidFill>
                <a:effectLst>
                  <a:glow rad="241300">
                    <a:srgbClr val="000000">
                      <a:alpha val="88000"/>
                    </a:srgbClr>
                  </a:glow>
                </a:effectLst>
                <a:cs typeface="Arial" charset="0"/>
              </a:rPr>
              <a:t>VI. Application</a:t>
            </a:r>
          </a:p>
        </p:txBody>
      </p:sp>
      <p:sp>
        <p:nvSpPr>
          <p:cNvPr id="573452" name="Rectangle 12"/>
          <p:cNvSpPr>
            <a:spLocks noChangeArrowheads="1"/>
          </p:cNvSpPr>
          <p:nvPr/>
        </p:nvSpPr>
        <p:spPr bwMode="auto">
          <a:xfrm>
            <a:off x="1371600" y="1096963"/>
            <a:ext cx="7315200" cy="685800"/>
          </a:xfrm>
          <a:prstGeom prst="rect">
            <a:avLst/>
          </a:prstGeom>
          <a:noFill/>
          <a:ln w="76200" cmpd="tri">
            <a:noFill/>
            <a:miter lim="800000"/>
            <a:headEnd/>
            <a:tailEnd/>
          </a:ln>
          <a:effectLst/>
        </p:spPr>
        <p:txBody>
          <a:bodyPr anchor="b"/>
          <a:lstStyle/>
          <a:p>
            <a:pPr eaLnBrk="1" hangingPunct="1">
              <a:defRPr/>
            </a:pPr>
            <a:r>
              <a:rPr kumimoji="1" lang="en-US" sz="4000" b="1" dirty="0">
                <a:solidFill>
                  <a:srgbClr val="FFFFFF"/>
                </a:solidFill>
                <a:effectLst>
                  <a:glow rad="241300">
                    <a:srgbClr val="000000">
                      <a:alpha val="88000"/>
                    </a:srgbClr>
                  </a:glow>
                </a:effectLst>
                <a:cs typeface="Arial" charset="0"/>
              </a:rPr>
              <a:t>I.    Introduction</a:t>
            </a:r>
          </a:p>
        </p:txBody>
      </p:sp>
      <p:sp>
        <p:nvSpPr>
          <p:cNvPr id="157704" name="WordArt 13"/>
          <p:cNvSpPr>
            <a:spLocks noChangeArrowheads="1" noChangeShapeType="1" noTextEdit="1"/>
          </p:cNvSpPr>
          <p:nvPr/>
        </p:nvSpPr>
        <p:spPr bwMode="auto">
          <a:xfrm>
            <a:off x="179512" y="0"/>
            <a:ext cx="2304256" cy="1096963"/>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Outline</a:t>
            </a:r>
          </a:p>
        </p:txBody>
      </p:sp>
      <p:sp>
        <p:nvSpPr>
          <p:cNvPr id="3" name="Rectangle 2">
            <a:extLst>
              <a:ext uri="{FF2B5EF4-FFF2-40B4-BE49-F238E27FC236}">
                <a16:creationId xmlns:a16="http://schemas.microsoft.com/office/drawing/2014/main" id="{B095131F-2C60-B6F0-D2BB-8D6D77B41A4A}"/>
              </a:ext>
            </a:extLst>
          </p:cNvPr>
          <p:cNvSpPr/>
          <p:nvPr/>
        </p:nvSpPr>
        <p:spPr bwMode="auto">
          <a:xfrm>
            <a:off x="827584" y="-1159873"/>
            <a:ext cx="7128792" cy="908720"/>
          </a:xfrm>
          <a:prstGeom prst="rect">
            <a:avLst/>
          </a:prstGeom>
          <a:noFill/>
          <a:ln w="76200" cmpd="tri">
            <a:noFill/>
            <a:miter lim="800000"/>
            <a:headEnd/>
            <a:tailEnd/>
          </a:ln>
          <a:effectLst/>
        </p:spPr>
        <p:txBody>
          <a:bodyPr anchor="b"/>
          <a:lstStyle/>
          <a:p>
            <a:pPr algn="ctr" eaLnBrk="1" hangingPunct="1"/>
            <a:r>
              <a:rPr kumimoji="1" lang="en-US" sz="54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Outline</a:t>
            </a:r>
            <a:endParaRPr kumimoji="1"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72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52">
                                            <p:txEl>
                                              <p:pRg st="0" end="0"/>
                                            </p:txEl>
                                          </p:spTgt>
                                        </p:tgtEl>
                                        <p:attrNameLst>
                                          <p:attrName>style.visibility</p:attrName>
                                        </p:attrNameLst>
                                      </p:cBhvr>
                                      <p:to>
                                        <p:strVal val="visible"/>
                                      </p:to>
                                    </p:set>
                                    <p:anim calcmode="lin" valueType="num">
                                      <p:cBhvr additive="base">
                                        <p:cTn id="7" dur="500" fill="hold"/>
                                        <p:tgtEl>
                                          <p:spTgt spid="5734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442">
                                            <p:txEl>
                                              <p:pRg st="0" end="0"/>
                                            </p:txEl>
                                          </p:spTgt>
                                        </p:tgtEl>
                                        <p:attrNameLst>
                                          <p:attrName>style.visibility</p:attrName>
                                        </p:attrNameLst>
                                      </p:cBhvr>
                                      <p:to>
                                        <p:strVal val="visible"/>
                                      </p:to>
                                    </p:set>
                                    <p:anim calcmode="lin" valueType="num">
                                      <p:cBhvr additive="base">
                                        <p:cTn id="13" dur="500" fill="hold"/>
                                        <p:tgtEl>
                                          <p:spTgt spid="57344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34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3444">
                                            <p:txEl>
                                              <p:pRg st="0" end="0"/>
                                            </p:txEl>
                                          </p:spTgt>
                                        </p:tgtEl>
                                        <p:attrNameLst>
                                          <p:attrName>style.visibility</p:attrName>
                                        </p:attrNameLst>
                                      </p:cBhvr>
                                      <p:to>
                                        <p:strVal val="visible"/>
                                      </p:to>
                                    </p:set>
                                    <p:anim calcmode="lin" valueType="num">
                                      <p:cBhvr additive="base">
                                        <p:cTn id="19" dur="500" fill="hold"/>
                                        <p:tgtEl>
                                          <p:spTgt spid="57344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3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73446">
                                            <p:txEl>
                                              <p:pRg st="0" end="0"/>
                                            </p:txEl>
                                          </p:spTgt>
                                        </p:tgtEl>
                                        <p:attrNameLst>
                                          <p:attrName>style.visibility</p:attrName>
                                        </p:attrNameLst>
                                      </p:cBhvr>
                                      <p:to>
                                        <p:strVal val="visible"/>
                                      </p:to>
                                    </p:set>
                                    <p:anim calcmode="lin" valueType="num">
                                      <p:cBhvr additive="base">
                                        <p:cTn id="25" dur="500" fill="hold"/>
                                        <p:tgtEl>
                                          <p:spTgt spid="57344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34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73450">
                                            <p:txEl>
                                              <p:pRg st="0" end="0"/>
                                            </p:txEl>
                                          </p:spTgt>
                                        </p:tgtEl>
                                        <p:attrNameLst>
                                          <p:attrName>style.visibility</p:attrName>
                                        </p:attrNameLst>
                                      </p:cBhvr>
                                      <p:to>
                                        <p:strVal val="visible"/>
                                      </p:to>
                                    </p:set>
                                    <p:anim calcmode="lin" valueType="num">
                                      <p:cBhvr additive="base">
                                        <p:cTn id="31" dur="500" fill="hold"/>
                                        <p:tgtEl>
                                          <p:spTgt spid="573450">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734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73451">
                                            <p:txEl>
                                              <p:pRg st="0" end="0"/>
                                            </p:txEl>
                                          </p:spTgt>
                                        </p:tgtEl>
                                        <p:attrNameLst>
                                          <p:attrName>style.visibility</p:attrName>
                                        </p:attrNameLst>
                                      </p:cBhvr>
                                      <p:to>
                                        <p:strVal val="visible"/>
                                      </p:to>
                                    </p:set>
                                    <p:anim calcmode="lin" valueType="num">
                                      <p:cBhvr additive="base">
                                        <p:cTn id="37" dur="500" fill="hold"/>
                                        <p:tgtEl>
                                          <p:spTgt spid="573451">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734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2" grpId="0" build="p" autoUpdateAnimBg="0"/>
      <p:bldP spid="573444" grpId="0" build="p" autoUpdateAnimBg="0"/>
      <p:bldP spid="573446" grpId="0" build="p" autoUpdateAnimBg="0"/>
      <p:bldP spid="573450" grpId="0" build="p" autoUpdateAnimBg="0"/>
      <p:bldP spid="573451" grpId="0" build="p" autoUpdateAnimBg="0"/>
      <p:bldP spid="57345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9" descr="taste_receptor">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5" name="Text Box 5"/>
          <p:cNvSpPr txBox="1">
            <a:spLocks noChangeArrowheads="1"/>
          </p:cNvSpPr>
          <p:nvPr/>
        </p:nvSpPr>
        <p:spPr bwMode="auto">
          <a:xfrm>
            <a:off x="251520" y="1196752"/>
            <a:ext cx="7560840" cy="5544616"/>
          </a:xfrm>
          <a:prstGeom prst="rect">
            <a:avLst/>
          </a:prstGeom>
          <a:noFill/>
          <a:ln w="76200" cmpd="tri">
            <a:noFill/>
            <a:miter lim="800000"/>
            <a:headEnd/>
            <a:tailEnd/>
          </a:ln>
          <a:effectLst/>
        </p:spPr>
        <p:txBody>
          <a:bodyPr/>
          <a:lstStyle>
            <a:defPPr>
              <a:defRPr lang="en-US"/>
            </a:defPPr>
            <a:lvl1pPr eaLnBrk="1" hangingPunct="1">
              <a:defRPr kumimoji="1" sz="4000" b="1">
                <a:solidFill>
                  <a:srgbClr val="FFFFFF"/>
                </a:solidFill>
                <a:effectLst>
                  <a:glow rad="241300">
                    <a:schemeClr val="tx1">
                      <a:alpha val="88000"/>
                    </a:schemeClr>
                  </a:glow>
                </a:effectLst>
                <a:cs typeface="Arial" charset="0"/>
              </a:defRPr>
            </a:lvl1pPr>
          </a:lstStyle>
          <a:p>
            <a:pPr>
              <a:defRPr/>
            </a:pPr>
            <a:r>
              <a:rPr lang="en-US" sz="4400" dirty="0">
                <a:effectLst>
                  <a:glow rad="241300">
                    <a:srgbClr val="000000">
                      <a:alpha val="88000"/>
                    </a:srgbClr>
                  </a:glow>
                </a:effectLst>
              </a:rPr>
              <a:t>I.   Introduction to the Book</a:t>
            </a:r>
          </a:p>
          <a:p>
            <a:pPr>
              <a:defRPr/>
            </a:pPr>
            <a:r>
              <a:rPr lang="en-US" sz="4400" dirty="0">
                <a:effectLst>
                  <a:glow rad="241300">
                    <a:srgbClr val="000000">
                      <a:alpha val="88000"/>
                    </a:srgbClr>
                  </a:glow>
                </a:effectLst>
              </a:rPr>
              <a:t>	A. Title</a:t>
            </a:r>
          </a:p>
          <a:p>
            <a:pPr>
              <a:defRPr/>
            </a:pPr>
            <a:r>
              <a:rPr lang="en-US" sz="4400" dirty="0">
                <a:effectLst>
                  <a:glow rad="241300">
                    <a:srgbClr val="000000">
                      <a:alpha val="88000"/>
                    </a:srgbClr>
                  </a:glow>
                </a:effectLst>
              </a:rPr>
              <a:t>	B. Authorship</a:t>
            </a:r>
          </a:p>
          <a:p>
            <a:pPr>
              <a:defRPr/>
            </a:pPr>
            <a:r>
              <a:rPr lang="en-US" sz="4400" dirty="0">
                <a:effectLst>
                  <a:glow rad="241300">
                    <a:srgbClr val="000000">
                      <a:alpha val="88000"/>
                    </a:srgbClr>
                  </a:glow>
                </a:effectLst>
              </a:rPr>
              <a:t>	C. Date</a:t>
            </a:r>
          </a:p>
          <a:p>
            <a:pPr>
              <a:defRPr/>
            </a:pPr>
            <a:r>
              <a:rPr lang="en-US" sz="4400" dirty="0">
                <a:effectLst>
                  <a:glow rad="241300">
                    <a:srgbClr val="000000">
                      <a:alpha val="88000"/>
                    </a:srgbClr>
                  </a:glow>
                </a:effectLst>
              </a:rPr>
              <a:t>	D. Recipients</a:t>
            </a:r>
          </a:p>
          <a:p>
            <a:pPr>
              <a:defRPr/>
            </a:pPr>
            <a:r>
              <a:rPr lang="en-US" sz="4400" dirty="0">
                <a:effectLst>
                  <a:glow rad="241300">
                    <a:srgbClr val="000000">
                      <a:alpha val="88000"/>
                    </a:srgbClr>
                  </a:glow>
                </a:effectLst>
              </a:rPr>
              <a:t>	E. Occasion</a:t>
            </a:r>
          </a:p>
          <a:p>
            <a:pPr>
              <a:defRPr/>
            </a:pPr>
            <a:r>
              <a:rPr lang="en-US" sz="4400" dirty="0">
                <a:effectLst>
                  <a:glow rad="241300">
                    <a:srgbClr val="000000">
                      <a:alpha val="88000"/>
                    </a:srgbClr>
                  </a:glow>
                </a:effectLst>
              </a:rPr>
              <a:t>	F. Canonicity and Text</a:t>
            </a:r>
          </a:p>
          <a:p>
            <a:pPr>
              <a:defRPr/>
            </a:pPr>
            <a:r>
              <a:rPr lang="en-US" sz="4400" dirty="0">
                <a:effectLst>
                  <a:glow rad="241300">
                    <a:srgbClr val="000000">
                      <a:alpha val="88000"/>
                    </a:srgbClr>
                  </a:glow>
                </a:effectLst>
              </a:rPr>
              <a:t>	G. Unity</a:t>
            </a:r>
          </a:p>
        </p:txBody>
      </p:sp>
      <p:sp>
        <p:nvSpPr>
          <p:cNvPr id="158723" name="Text Box 10"/>
          <p:cNvSpPr txBox="1">
            <a:spLocks noChangeArrowheads="1"/>
          </p:cNvSpPr>
          <p:nvPr/>
        </p:nvSpPr>
        <p:spPr bwMode="auto">
          <a:xfrm>
            <a:off x="5066445" y="6199656"/>
            <a:ext cx="4042630" cy="769441"/>
          </a:xfrm>
          <a:prstGeom prst="rect">
            <a:avLst/>
          </a:prstGeom>
          <a:noFill/>
          <a:ln w="76200" cmpd="tri">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kumimoji="1" sz="4400" b="1" i="1">
                <a:solidFill>
                  <a:srgbClr val="FFFFFF"/>
                </a:solidFill>
                <a:effectLst>
                  <a:glow rad="241300">
                    <a:schemeClr val="tx1">
                      <a:alpha val="88000"/>
                    </a:schemeClr>
                  </a:glow>
                </a:effectLst>
                <a:cs typeface="Arial" charset="0"/>
              </a:defRPr>
            </a:lvl1pPr>
            <a:lvl2pPr>
              <a:defRPr sz="4000" b="1">
                <a:solidFill>
                  <a:schemeClr val="tx2"/>
                </a:solidFill>
                <a:ea typeface="ＭＳ Ｐゴシック" pitchFamily="-112" charset="-128"/>
                <a:cs typeface="ＭＳ Ｐゴシック" pitchFamily="-112" charset="-128"/>
              </a:defRPr>
            </a:lvl2pPr>
            <a:lvl3pPr>
              <a:defRPr sz="4000" b="1">
                <a:solidFill>
                  <a:schemeClr val="tx2"/>
                </a:solidFill>
                <a:ea typeface="ＭＳ Ｐゴシック" pitchFamily="-112" charset="-128"/>
                <a:cs typeface="ＭＳ Ｐゴシック" pitchFamily="-112" charset="-128"/>
              </a:defRPr>
            </a:lvl3pPr>
            <a:lvl4pPr>
              <a:defRPr sz="4000" b="1">
                <a:solidFill>
                  <a:schemeClr val="tx2"/>
                </a:solidFill>
                <a:ea typeface="ＭＳ Ｐゴシック" pitchFamily="-112" charset="-128"/>
                <a:cs typeface="ＭＳ Ｐゴシック" pitchFamily="-112" charset="-128"/>
              </a:defRPr>
            </a:lvl4pPr>
            <a:lvl5pPr>
              <a:defRPr sz="4000" b="1">
                <a:solidFill>
                  <a:schemeClr val="tx2"/>
                </a:solidFill>
                <a:ea typeface="ＭＳ Ｐゴシック" pitchFamily="-112" charset="-128"/>
                <a:cs typeface="ＭＳ Ｐゴシック" pitchFamily="-112" charset="-128"/>
              </a:defRPr>
            </a:lvl5pPr>
            <a:lvl6pPr marL="457200" fontAlgn="base">
              <a:spcBef>
                <a:spcPct val="0"/>
              </a:spcBef>
              <a:spcAft>
                <a:spcPct val="0"/>
              </a:spcAft>
              <a:defRPr sz="4400">
                <a:solidFill>
                  <a:schemeClr val="tx2"/>
                </a:solidFill>
                <a:latin typeface="Times New Roman" pitchFamily="-112" charset="0"/>
              </a:defRPr>
            </a:lvl6pPr>
            <a:lvl7pPr marL="914400" fontAlgn="base">
              <a:spcBef>
                <a:spcPct val="0"/>
              </a:spcBef>
              <a:spcAft>
                <a:spcPct val="0"/>
              </a:spcAft>
              <a:defRPr sz="4400">
                <a:solidFill>
                  <a:schemeClr val="tx2"/>
                </a:solidFill>
                <a:latin typeface="Times New Roman" pitchFamily="-112" charset="0"/>
              </a:defRPr>
            </a:lvl7pPr>
            <a:lvl8pPr marL="1371600" fontAlgn="base">
              <a:spcBef>
                <a:spcPct val="0"/>
              </a:spcBef>
              <a:spcAft>
                <a:spcPct val="0"/>
              </a:spcAft>
              <a:defRPr sz="4400">
                <a:solidFill>
                  <a:schemeClr val="tx2"/>
                </a:solidFill>
                <a:latin typeface="Times New Roman" pitchFamily="-112" charset="0"/>
              </a:defRPr>
            </a:lvl8pPr>
            <a:lvl9pPr marL="1828800" fontAlgn="base">
              <a:spcBef>
                <a:spcPct val="0"/>
              </a:spcBef>
              <a:spcAft>
                <a:spcPct val="0"/>
              </a:spcAft>
              <a:defRPr sz="4400">
                <a:solidFill>
                  <a:schemeClr val="tx2"/>
                </a:solidFill>
                <a:latin typeface="Times New Roman" pitchFamily="-112" charset="0"/>
              </a:defRPr>
            </a:lvl9pPr>
          </a:lstStyle>
          <a:p>
            <a:r>
              <a:rPr lang="en-US" sz="2800" i="0" dirty="0"/>
              <a:t>Locust taste receptor</a:t>
            </a:r>
          </a:p>
        </p:txBody>
      </p:sp>
      <p:sp>
        <p:nvSpPr>
          <p:cNvPr id="568331" name="Text Box 11"/>
          <p:cNvSpPr txBox="1">
            <a:spLocks noChangeArrowheads="1"/>
          </p:cNvSpPr>
          <p:nvPr/>
        </p:nvSpPr>
        <p:spPr bwMode="auto">
          <a:xfrm>
            <a:off x="8305800" y="76200"/>
            <a:ext cx="69215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DDDDDD"/>
                  </a:outerShdw>
                </a:effectLst>
                <a:cs typeface="Arial" charset="0"/>
              </a:rPr>
              <a:t>577</a:t>
            </a:r>
          </a:p>
        </p:txBody>
      </p:sp>
      <p:sp>
        <p:nvSpPr>
          <p:cNvPr id="568332" name="Rectangle 12"/>
          <p:cNvSpPr>
            <a:spLocks noGrp="1" noChangeArrowheads="1"/>
          </p:cNvSpPr>
          <p:nvPr>
            <p:ph type="ctrTitle"/>
          </p:nvPr>
        </p:nvSpPr>
        <p:spPr>
          <a:xfrm>
            <a:off x="43408" y="144016"/>
            <a:ext cx="6400800" cy="764704"/>
          </a:xfrm>
          <a:ln>
            <a:miter lim="800000"/>
            <a:headEnd/>
            <a:tailEnd/>
          </a:ln>
        </p:spPr>
        <p:txBody>
          <a:bodyPr anchor="t"/>
          <a:lstStyle/>
          <a:p>
            <a:pPr eaLnBrk="1" hangingPunct="1">
              <a:defRPr/>
            </a:pPr>
            <a:r>
              <a:rPr kumimoji="1" lang="en-US" sz="4400" i="1" kern="1200" dirty="0">
                <a:solidFill>
                  <a:srgbClr val="FFFFFF"/>
                </a:solidFill>
                <a:effectLst>
                  <a:glow rad="241300">
                    <a:schemeClr val="tx1">
                      <a:alpha val="88000"/>
                    </a:schemeClr>
                  </a:glow>
                </a:effectLst>
                <a:latin typeface="Arial" charset="0"/>
                <a:ea typeface="ＭＳ Ｐゴシック" charset="0"/>
                <a:cs typeface="Arial" charset="0"/>
              </a:rPr>
              <a:t>Introduction Overview</a:t>
            </a:r>
          </a:p>
        </p:txBody>
      </p:sp>
    </p:spTree>
    <p:extLst>
      <p:ext uri="{BB962C8B-B14F-4D97-AF65-F5344CB8AC3E}">
        <p14:creationId xmlns:p14="http://schemas.microsoft.com/office/powerpoint/2010/main" val="527071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69" name="Picture 6" descr="locust1.jp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68580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Rectangle 5"/>
          <p:cNvSpPr>
            <a:spLocks noGrp="1" noChangeArrowheads="1"/>
          </p:cNvSpPr>
          <p:nvPr>
            <p:ph type="title"/>
          </p:nvPr>
        </p:nvSpPr>
        <p:spPr>
          <a:xfrm>
            <a:off x="609600" y="0"/>
            <a:ext cx="8077200" cy="1676400"/>
          </a:xfrm>
        </p:spPr>
        <p:txBody>
          <a:bodyPr/>
          <a:lstStyle/>
          <a:p>
            <a:pPr eaLnBrk="1" hangingPunct="1">
              <a:defRPr/>
            </a:pPr>
            <a:r>
              <a:rPr lang="en-US" sz="3200" dirty="0">
                <a:solidFill>
                  <a:srgbClr val="FFFFFF"/>
                </a:solidFill>
                <a:effectLst>
                  <a:glow rad="254000">
                    <a:schemeClr val="tx1">
                      <a:alpha val="90000"/>
                    </a:schemeClr>
                  </a:glow>
                </a:effectLst>
                <a:latin typeface="Arial" charset="0"/>
                <a:ea typeface="ＭＳ Ｐゴシック" charset="0"/>
              </a:rPr>
              <a:t>Introduction to Joel</a:t>
            </a:r>
            <a:br>
              <a:rPr lang="en-US" sz="3200" dirty="0">
                <a:solidFill>
                  <a:srgbClr val="FFFFFF"/>
                </a:solidFill>
                <a:effectLst>
                  <a:glow rad="254000">
                    <a:schemeClr val="tx1">
                      <a:alpha val="90000"/>
                    </a:schemeClr>
                  </a:glow>
                </a:effectLst>
                <a:latin typeface="Arial" charset="0"/>
                <a:ea typeface="ＭＳ Ｐゴシック" charset="0"/>
              </a:rPr>
            </a:br>
            <a:r>
              <a:rPr lang="en-US" sz="3200" dirty="0">
                <a:solidFill>
                  <a:srgbClr val="FFFFFF"/>
                </a:solidFill>
                <a:effectLst>
                  <a:glow rad="254000">
                    <a:schemeClr val="tx1">
                      <a:alpha val="90000"/>
                    </a:schemeClr>
                  </a:glow>
                </a:effectLst>
                <a:latin typeface="Arial" charset="0"/>
                <a:ea typeface="ＭＳ Ｐゴシック" charset="0"/>
                <a:cs typeface="Times New Roman" charset="0"/>
              </a:rPr>
              <a:t> </a:t>
            </a:r>
            <a:br>
              <a:rPr lang="en-US" sz="3200" dirty="0">
                <a:solidFill>
                  <a:srgbClr val="FFFFFF"/>
                </a:solidFill>
                <a:effectLst>
                  <a:glow rad="254000">
                    <a:schemeClr val="tx1">
                      <a:alpha val="90000"/>
                    </a:schemeClr>
                  </a:glow>
                </a:effectLst>
                <a:latin typeface="Arial" charset="0"/>
                <a:ea typeface="ＭＳ Ｐゴシック" charset="0"/>
                <a:cs typeface="Times New Roman" charset="0"/>
              </a:rPr>
            </a:br>
            <a:r>
              <a:rPr lang="en-US" sz="3200" dirty="0">
                <a:solidFill>
                  <a:srgbClr val="FFFFFF"/>
                </a:solidFill>
                <a:effectLst>
                  <a:glow rad="254000">
                    <a:schemeClr val="tx1">
                      <a:alpha val="90000"/>
                    </a:schemeClr>
                  </a:glow>
                </a:effectLst>
                <a:latin typeface="Arial" charset="0"/>
                <a:ea typeface="ＭＳ Ｐゴシック" charset="0"/>
                <a:cs typeface="Times New Roman" charset="0"/>
              </a:rPr>
              <a:t>A.    Title                 </a:t>
            </a:r>
          </a:p>
        </p:txBody>
      </p:sp>
      <p:sp>
        <p:nvSpPr>
          <p:cNvPr id="33796" name="Rectangle 7"/>
          <p:cNvSpPr>
            <a:spLocks noGrp="1" noChangeArrowheads="1"/>
          </p:cNvSpPr>
          <p:nvPr>
            <p:ph type="body" idx="1"/>
          </p:nvPr>
        </p:nvSpPr>
        <p:spPr>
          <a:xfrm>
            <a:off x="1843088" y="4129088"/>
            <a:ext cx="7239000" cy="2728912"/>
          </a:xfrm>
        </p:spPr>
        <p:txBody>
          <a:bodyPr/>
          <a:lstStyle/>
          <a:p>
            <a:pPr marL="515938" indent="-515938" eaLnBrk="1" hangingPunct="1">
              <a:lnSpc>
                <a:spcPct val="90000"/>
              </a:lnSpc>
              <a:defRPr/>
            </a:pPr>
            <a:r>
              <a:rPr lang="en-US" dirty="0">
                <a:solidFill>
                  <a:srgbClr val="FFFFFF"/>
                </a:solidFill>
                <a:effectLst>
                  <a:glow rad="254000">
                    <a:schemeClr val="tx1">
                      <a:alpha val="90000"/>
                    </a:schemeClr>
                  </a:glow>
                </a:effectLst>
                <a:latin typeface="Arial" charset="0"/>
                <a:ea typeface="ＭＳ Ｐゴシック" charset="0"/>
                <a:cs typeface="Times New Roman" charset="0"/>
              </a:rPr>
              <a:t>Son of </a:t>
            </a:r>
            <a:r>
              <a:rPr lang="en-US" dirty="0" err="1">
                <a:solidFill>
                  <a:srgbClr val="FFFFFF"/>
                </a:solidFill>
                <a:effectLst>
                  <a:glow rad="254000">
                    <a:schemeClr val="tx1">
                      <a:alpha val="90000"/>
                    </a:schemeClr>
                  </a:glow>
                </a:effectLst>
                <a:latin typeface="Arial" charset="0"/>
                <a:ea typeface="ＭＳ Ｐゴシック" charset="0"/>
                <a:cs typeface="Times New Roman" charset="0"/>
              </a:rPr>
              <a:t>Pethuel</a:t>
            </a:r>
            <a:r>
              <a:rPr lang="en-US" dirty="0">
                <a:solidFill>
                  <a:srgbClr val="FFFFFF"/>
                </a:solidFill>
                <a:effectLst>
                  <a:glow rad="254000">
                    <a:schemeClr val="tx1">
                      <a:alpha val="90000"/>
                    </a:schemeClr>
                  </a:glow>
                </a:effectLst>
                <a:latin typeface="Arial" charset="0"/>
                <a:ea typeface="ＭＳ Ｐゴシック" charset="0"/>
                <a:cs typeface="Times New Roman" charset="0"/>
              </a:rPr>
              <a:t> (1:1)</a:t>
            </a:r>
          </a:p>
          <a:p>
            <a:pPr marL="515938" indent="-515938" eaLnBrk="1" hangingPunct="1">
              <a:lnSpc>
                <a:spcPct val="90000"/>
              </a:lnSpc>
              <a:defRPr/>
            </a:pPr>
            <a:r>
              <a:rPr lang="en-US" dirty="0">
                <a:solidFill>
                  <a:srgbClr val="FFFFFF"/>
                </a:solidFill>
                <a:effectLst>
                  <a:glow rad="254000">
                    <a:schemeClr val="tx1">
                      <a:alpha val="90000"/>
                    </a:schemeClr>
                  </a:glow>
                </a:effectLst>
                <a:latin typeface="Arial" charset="0"/>
                <a:ea typeface="ＭＳ Ｐゴシック" charset="0"/>
                <a:cs typeface="Times New Roman" charset="0"/>
              </a:rPr>
              <a:t>Lived near </a:t>
            </a:r>
            <a:r>
              <a:rPr lang="en-US">
                <a:solidFill>
                  <a:srgbClr val="FFFFFF"/>
                </a:solidFill>
                <a:effectLst>
                  <a:glow rad="254000">
                    <a:schemeClr val="tx1">
                      <a:alpha val="90000"/>
                    </a:schemeClr>
                  </a:glow>
                </a:effectLst>
                <a:latin typeface="Arial" charset="0"/>
                <a:ea typeface="ＭＳ Ｐゴシック" charset="0"/>
                <a:cs typeface="Times New Roman" charset="0"/>
              </a:rPr>
              <a:t>Jerusalem (cf. </a:t>
            </a:r>
            <a:r>
              <a:rPr lang="en-US" dirty="0">
                <a:solidFill>
                  <a:srgbClr val="FFFFFF"/>
                </a:solidFill>
                <a:effectLst>
                  <a:glow rad="254000">
                    <a:schemeClr val="tx1">
                      <a:alpha val="90000"/>
                    </a:schemeClr>
                  </a:glow>
                </a:effectLst>
                <a:latin typeface="Arial" charset="0"/>
                <a:ea typeface="ＭＳ Ｐゴシック" charset="0"/>
                <a:cs typeface="Times New Roman" charset="0"/>
              </a:rPr>
              <a:t>1:9, 13-14; 2:15-17, 23, 32; 3:1, 5-6, 16-17, 20-21)</a:t>
            </a:r>
          </a:p>
          <a:p>
            <a:pPr marL="515938" indent="-515938" eaLnBrk="1" hangingPunct="1">
              <a:lnSpc>
                <a:spcPct val="90000"/>
              </a:lnSpc>
              <a:defRPr/>
            </a:pPr>
            <a:r>
              <a:rPr lang="en-US" dirty="0">
                <a:solidFill>
                  <a:srgbClr val="FFFFFF"/>
                </a:solidFill>
                <a:effectLst>
                  <a:glow rad="254000">
                    <a:schemeClr val="tx1">
                      <a:alpha val="90000"/>
                    </a:schemeClr>
                  </a:glow>
                </a:effectLst>
                <a:latin typeface="Arial" charset="0"/>
                <a:ea typeface="ＭＳ Ｐゴシック" charset="0"/>
                <a:cs typeface="Times New Roman" charset="0"/>
              </a:rPr>
              <a:t>Temple prophet (cf. 1:13-14; 2:17)</a:t>
            </a:r>
          </a:p>
        </p:txBody>
      </p:sp>
      <p:sp>
        <p:nvSpPr>
          <p:cNvPr id="33797" name="Rectangle 9"/>
          <p:cNvSpPr>
            <a:spLocks noChangeArrowheads="1"/>
          </p:cNvSpPr>
          <p:nvPr/>
        </p:nvSpPr>
        <p:spPr bwMode="auto">
          <a:xfrm>
            <a:off x="1843088" y="1752600"/>
            <a:ext cx="7239000" cy="1828800"/>
          </a:xfrm>
          <a:prstGeom prst="rect">
            <a:avLst/>
          </a:prstGeom>
          <a:noFill/>
          <a:ln w="9525">
            <a:noFill/>
            <a:miter lim="800000"/>
            <a:headEnd/>
            <a:tailEnd/>
          </a:ln>
          <a:effectLst/>
        </p:spPr>
        <p:txBody>
          <a:bodyPr/>
          <a:lstStyle/>
          <a:p>
            <a:pPr marL="515938" indent="-515938" eaLnBrk="1" hangingPunct="1">
              <a:lnSpc>
                <a:spcPct val="90000"/>
              </a:lnSpc>
              <a:spcBef>
                <a:spcPct val="20000"/>
              </a:spcBef>
              <a:buFontTx/>
              <a:buBlip>
                <a:blip r:embed="rId3"/>
              </a:buBlip>
              <a:defRPr/>
            </a:pPr>
            <a:r>
              <a:rPr lang="en-US" sz="3200" b="1" dirty="0">
                <a:solidFill>
                  <a:srgbClr val="FFFFFF"/>
                </a:solidFill>
                <a:effectLst>
                  <a:glow rad="254000">
                    <a:srgbClr val="000000">
                      <a:alpha val="90000"/>
                    </a:srgbClr>
                  </a:glow>
                </a:effectLst>
                <a:ea typeface="Times New Roman" charset="0"/>
              </a:rPr>
              <a:t> </a:t>
            </a:r>
            <a:r>
              <a:rPr lang="en-US" sz="4800" b="1" dirty="0">
                <a:solidFill>
                  <a:srgbClr val="FFFFFF"/>
                </a:solidFill>
                <a:effectLst>
                  <a:glow rad="254000">
                    <a:srgbClr val="000000">
                      <a:alpha val="90000"/>
                    </a:srgbClr>
                  </a:glow>
                </a:effectLst>
                <a:latin typeface="Bwhebl" charset="0"/>
                <a:ea typeface="Times New Roman" charset="0"/>
              </a:rPr>
              <a:t>laeÞAy</a:t>
            </a:r>
            <a:r>
              <a:rPr lang="en-US" sz="3200" b="1" dirty="0">
                <a:solidFill>
                  <a:srgbClr val="FFFFFF"/>
                </a:solidFill>
                <a:effectLst>
                  <a:glow rad="254000">
                    <a:srgbClr val="000000">
                      <a:alpha val="90000"/>
                    </a:srgbClr>
                  </a:glow>
                </a:effectLst>
                <a:latin typeface="Bwhebl" charset="0"/>
                <a:ea typeface="Times New Roman" charset="0"/>
              </a:rPr>
              <a:t> </a:t>
            </a:r>
            <a:r>
              <a:rPr lang="en-US" sz="3200" b="1" dirty="0">
                <a:solidFill>
                  <a:srgbClr val="FFFFFF"/>
                </a:solidFill>
                <a:effectLst>
                  <a:glow rad="254000">
                    <a:srgbClr val="000000">
                      <a:alpha val="90000"/>
                    </a:srgbClr>
                  </a:glow>
                </a:effectLst>
                <a:ea typeface="Times New Roman" charset="0"/>
              </a:rPr>
              <a:t>(</a:t>
            </a:r>
            <a:r>
              <a:rPr lang="en-US" sz="3200" b="1" i="1" dirty="0">
                <a:solidFill>
                  <a:srgbClr val="FFFFFF"/>
                </a:solidFill>
                <a:effectLst>
                  <a:glow rad="254000">
                    <a:srgbClr val="000000">
                      <a:alpha val="90000"/>
                    </a:srgbClr>
                  </a:glow>
                </a:effectLst>
                <a:ea typeface="Times New Roman" charset="0"/>
              </a:rPr>
              <a:t>Yo</a:t>
            </a:r>
            <a:r>
              <a:rPr lang="uk-UA" altLang="ja-JP" sz="3200" b="1" i="1" dirty="0">
                <a:solidFill>
                  <a:srgbClr val="FFFFFF"/>
                </a:solidFill>
                <a:effectLst>
                  <a:glow rad="254000">
                    <a:srgbClr val="000000">
                      <a:alpha val="90000"/>
                    </a:srgbClr>
                  </a:glow>
                </a:effectLst>
                <a:ea typeface="Times New Roman" charset="0"/>
              </a:rPr>
              <a:t>'</a:t>
            </a:r>
            <a:r>
              <a:rPr lang="en-US" sz="3200" b="1" i="1" dirty="0">
                <a:solidFill>
                  <a:srgbClr val="FFFFFF"/>
                </a:solidFill>
                <a:effectLst>
                  <a:glow rad="254000">
                    <a:srgbClr val="000000">
                      <a:alpha val="90000"/>
                    </a:srgbClr>
                  </a:glow>
                </a:effectLst>
                <a:ea typeface="Times New Roman" charset="0"/>
              </a:rPr>
              <a:t>el</a:t>
            </a:r>
            <a:r>
              <a:rPr lang="en-US" sz="3200" b="1" dirty="0">
                <a:solidFill>
                  <a:srgbClr val="FFFFFF"/>
                </a:solidFill>
                <a:effectLst>
                  <a:glow rad="254000">
                    <a:srgbClr val="000000">
                      <a:alpha val="90000"/>
                    </a:srgbClr>
                  </a:glow>
                </a:effectLst>
                <a:ea typeface="Times New Roman" charset="0"/>
              </a:rPr>
              <a:t>): </a:t>
            </a:r>
            <a:r>
              <a:rPr lang="ru-RU" altLang="ja-JP" sz="3200" b="1" dirty="0">
                <a:solidFill>
                  <a:srgbClr val="FFFFFF"/>
                </a:solidFill>
                <a:effectLst>
                  <a:glow rad="254000">
                    <a:srgbClr val="000000">
                      <a:alpha val="90000"/>
                    </a:srgbClr>
                  </a:glow>
                </a:effectLst>
                <a:ea typeface="Times New Roman" charset="0"/>
              </a:rPr>
              <a:t>"</a:t>
            </a:r>
            <a:r>
              <a:rPr lang="en-US" sz="3200" b="1" dirty="0">
                <a:solidFill>
                  <a:srgbClr val="FFFFFF"/>
                </a:solidFill>
                <a:effectLst>
                  <a:glow rad="254000">
                    <a:srgbClr val="000000">
                      <a:alpha val="90000"/>
                    </a:srgbClr>
                  </a:glow>
                </a:effectLst>
                <a:ea typeface="Times New Roman" charset="0"/>
              </a:rPr>
              <a:t>Yahweh is God</a:t>
            </a:r>
            <a:r>
              <a:rPr lang="ru-RU" altLang="ja-JP" sz="3200" b="1" dirty="0">
                <a:solidFill>
                  <a:srgbClr val="FFFFFF"/>
                </a:solidFill>
                <a:effectLst>
                  <a:glow rad="254000">
                    <a:srgbClr val="000000">
                      <a:alpha val="90000"/>
                    </a:srgbClr>
                  </a:glow>
                </a:effectLst>
                <a:ea typeface="Times New Roman" charset="0"/>
              </a:rPr>
              <a:t>"</a:t>
            </a:r>
            <a:endParaRPr lang="en-US" sz="3200" b="1" dirty="0">
              <a:solidFill>
                <a:srgbClr val="FFFFFF"/>
              </a:solidFill>
              <a:effectLst>
                <a:glow rad="254000">
                  <a:srgbClr val="000000">
                    <a:alpha val="90000"/>
                  </a:srgbClr>
                </a:glow>
              </a:effectLst>
              <a:ea typeface="Times New Roman" charset="0"/>
            </a:endParaRPr>
          </a:p>
          <a:p>
            <a:pPr marL="515938" indent="-515938" eaLnBrk="1" hangingPunct="1">
              <a:lnSpc>
                <a:spcPct val="90000"/>
              </a:lnSpc>
              <a:spcBef>
                <a:spcPct val="20000"/>
              </a:spcBef>
              <a:buFontTx/>
              <a:buBlip>
                <a:blip r:embed="rId3"/>
              </a:buBlip>
              <a:defRPr/>
            </a:pPr>
            <a:r>
              <a:rPr lang="en-US" sz="3200" b="1" dirty="0">
                <a:solidFill>
                  <a:srgbClr val="FFFFFF"/>
                </a:solidFill>
                <a:effectLst>
                  <a:glow rad="254000">
                    <a:srgbClr val="000000">
                      <a:alpha val="90000"/>
                    </a:srgbClr>
                  </a:glow>
                </a:effectLst>
                <a:ea typeface="Times New Roman" charset="0"/>
              </a:rPr>
              <a:t>Other related meanings may be </a:t>
            </a:r>
            <a:r>
              <a:rPr lang="ru-RU" altLang="ja-JP" sz="3200" b="1" dirty="0">
                <a:solidFill>
                  <a:srgbClr val="FFFFFF"/>
                </a:solidFill>
                <a:effectLst>
                  <a:glow rad="254000">
                    <a:srgbClr val="000000">
                      <a:alpha val="90000"/>
                    </a:srgbClr>
                  </a:glow>
                </a:effectLst>
                <a:ea typeface="Times New Roman" charset="0"/>
              </a:rPr>
              <a:t>"</a:t>
            </a:r>
            <a:r>
              <a:rPr lang="en-US" sz="3200" b="1" dirty="0">
                <a:solidFill>
                  <a:srgbClr val="FFFFFF"/>
                </a:solidFill>
                <a:effectLst>
                  <a:glow rad="254000">
                    <a:srgbClr val="000000">
                      <a:alpha val="90000"/>
                    </a:srgbClr>
                  </a:glow>
                </a:effectLst>
                <a:ea typeface="Times New Roman" charset="0"/>
              </a:rPr>
              <a:t>strong willed</a:t>
            </a:r>
            <a:r>
              <a:rPr lang="ru-RU" altLang="ja-JP" sz="3200" b="1" dirty="0">
                <a:solidFill>
                  <a:srgbClr val="FFFFFF"/>
                </a:solidFill>
                <a:effectLst>
                  <a:glow rad="254000">
                    <a:srgbClr val="000000">
                      <a:alpha val="90000"/>
                    </a:srgbClr>
                  </a:glow>
                </a:effectLst>
                <a:ea typeface="Times New Roman" charset="0"/>
              </a:rPr>
              <a:t>"</a:t>
            </a:r>
            <a:r>
              <a:rPr lang="en-US" sz="3200" b="1" dirty="0">
                <a:solidFill>
                  <a:srgbClr val="FFFFFF"/>
                </a:solidFill>
                <a:effectLst>
                  <a:glow rad="254000">
                    <a:srgbClr val="000000">
                      <a:alpha val="90000"/>
                    </a:srgbClr>
                  </a:glow>
                </a:effectLst>
                <a:ea typeface="Times New Roman" charset="0"/>
              </a:rPr>
              <a:t> and </a:t>
            </a:r>
            <a:r>
              <a:rPr lang="ru-RU" altLang="ja-JP" sz="3200" b="1" dirty="0">
                <a:solidFill>
                  <a:srgbClr val="FFFFFF"/>
                </a:solidFill>
                <a:effectLst>
                  <a:glow rad="254000">
                    <a:srgbClr val="000000">
                      <a:alpha val="90000"/>
                    </a:srgbClr>
                  </a:glow>
                </a:effectLst>
                <a:ea typeface="Times New Roman" charset="0"/>
              </a:rPr>
              <a:t>"</a:t>
            </a:r>
            <a:r>
              <a:rPr lang="en-US" sz="3200" b="1" dirty="0">
                <a:solidFill>
                  <a:srgbClr val="FFFFFF"/>
                </a:solidFill>
                <a:effectLst>
                  <a:glow rad="254000">
                    <a:srgbClr val="000000">
                      <a:alpha val="90000"/>
                    </a:srgbClr>
                  </a:glow>
                </a:effectLst>
                <a:ea typeface="Times New Roman" charset="0"/>
              </a:rPr>
              <a:t>take refuge</a:t>
            </a:r>
            <a:r>
              <a:rPr lang="ru-RU" altLang="ja-JP" sz="3200" b="1" dirty="0">
                <a:solidFill>
                  <a:srgbClr val="FFFFFF"/>
                </a:solidFill>
                <a:effectLst>
                  <a:glow rad="254000">
                    <a:srgbClr val="000000">
                      <a:alpha val="90000"/>
                    </a:srgbClr>
                  </a:glow>
                </a:effectLst>
                <a:ea typeface="Times New Roman" charset="0"/>
              </a:rPr>
              <a:t>"</a:t>
            </a:r>
            <a:endParaRPr lang="en-US" sz="3200" b="1" dirty="0">
              <a:solidFill>
                <a:srgbClr val="FFFFFF"/>
              </a:solidFill>
              <a:effectLst>
                <a:glow rad="254000">
                  <a:srgbClr val="000000">
                    <a:alpha val="90000"/>
                  </a:srgbClr>
                </a:glow>
              </a:effectLst>
              <a:ea typeface="Times New Roman" charset="0"/>
            </a:endParaRPr>
          </a:p>
        </p:txBody>
      </p:sp>
      <p:sp>
        <p:nvSpPr>
          <p:cNvPr id="33798" name="Rectangle 10"/>
          <p:cNvSpPr>
            <a:spLocks noChangeArrowheads="1"/>
          </p:cNvSpPr>
          <p:nvPr/>
        </p:nvSpPr>
        <p:spPr bwMode="auto">
          <a:xfrm>
            <a:off x="609600" y="3421063"/>
            <a:ext cx="8091488" cy="579437"/>
          </a:xfrm>
          <a:prstGeom prst="rect">
            <a:avLst/>
          </a:prstGeom>
          <a:noFill/>
          <a:ln w="9525">
            <a:noFill/>
            <a:miter lim="800000"/>
            <a:headEnd/>
            <a:tailEnd/>
          </a:ln>
          <a:effectLst/>
        </p:spPr>
        <p:txBody>
          <a:bodyPr>
            <a:spAutoFit/>
          </a:bodyPr>
          <a:lstStyle/>
          <a:p>
            <a:pPr eaLnBrk="1" hangingPunct="1">
              <a:spcBef>
                <a:spcPct val="20000"/>
              </a:spcBef>
              <a:defRPr/>
            </a:pPr>
            <a:r>
              <a:rPr lang="en-US" sz="3200" b="1">
                <a:solidFill>
                  <a:srgbClr val="FFFFFF"/>
                </a:solidFill>
                <a:effectLst>
                  <a:glow rad="254000">
                    <a:srgbClr val="000000">
                      <a:alpha val="90000"/>
                    </a:srgbClr>
                  </a:glow>
                </a:effectLst>
                <a:cs typeface="Arial" charset="0"/>
              </a:rPr>
              <a:t>B.     </a:t>
            </a:r>
            <a:r>
              <a:rPr lang="en-US" sz="3200" b="1">
                <a:solidFill>
                  <a:srgbClr val="FFFFFF"/>
                </a:solidFill>
                <a:effectLst>
                  <a:glow rad="254000">
                    <a:srgbClr val="000000">
                      <a:alpha val="90000"/>
                    </a:srgbClr>
                  </a:glow>
                </a:effectLst>
                <a:ea typeface="Times New Roman" charset="0"/>
              </a:rPr>
              <a:t>Authorship</a:t>
            </a:r>
            <a:r>
              <a:rPr lang="en-US" sz="3200" b="1">
                <a:solidFill>
                  <a:srgbClr val="FFFFFF"/>
                </a:solidFill>
                <a:effectLst>
                  <a:glow rad="254000">
                    <a:srgbClr val="000000">
                      <a:alpha val="90000"/>
                    </a:srgbClr>
                  </a:glow>
                </a:effectLst>
                <a:cs typeface="Arial" charset="0"/>
              </a:rPr>
              <a:t> (Internal Evidence) </a:t>
            </a:r>
          </a:p>
        </p:txBody>
      </p:sp>
      <p:sp>
        <p:nvSpPr>
          <p:cNvPr id="2" name="Text Box 11"/>
          <p:cNvSpPr txBox="1">
            <a:spLocks noChangeArrowheads="1"/>
          </p:cNvSpPr>
          <p:nvPr/>
        </p:nvSpPr>
        <p:spPr bwMode="auto">
          <a:xfrm>
            <a:off x="8305800" y="76200"/>
            <a:ext cx="69215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glow rad="254000">
                    <a:srgbClr val="000000">
                      <a:alpha val="90000"/>
                    </a:srgbClr>
                  </a:glow>
                </a:effectLst>
                <a:cs typeface="Arial" charset="0"/>
              </a:rPr>
              <a:t>576</a:t>
            </a:r>
          </a:p>
        </p:txBody>
      </p:sp>
      <p:pic>
        <p:nvPicPr>
          <p:cNvPr id="6" name="Picture 5">
            <a:extLst>
              <a:ext uri="{FF2B5EF4-FFF2-40B4-BE49-F238E27FC236}">
                <a16:creationId xmlns:a16="http://schemas.microsoft.com/office/drawing/2014/main" id="{3F03CFA2-408B-D09B-D1E1-28BE921F55E6}"/>
              </a:ext>
            </a:extLst>
          </p:cNvPr>
          <p:cNvPicPr>
            <a:picLocks noChangeAspect="1"/>
          </p:cNvPicPr>
          <p:nvPr/>
        </p:nvPicPr>
        <p:blipFill>
          <a:blip r:embed="rId4"/>
          <a:stretch>
            <a:fillRect/>
          </a:stretch>
        </p:blipFill>
        <p:spPr>
          <a:xfrm>
            <a:off x="2483768" y="1803120"/>
            <a:ext cx="1008112" cy="657464"/>
          </a:xfrm>
          <a:prstGeom prst="rect">
            <a:avLst/>
          </a:prstGeom>
        </p:spPr>
      </p:pic>
    </p:spTree>
    <p:extLst>
      <p:ext uri="{BB962C8B-B14F-4D97-AF65-F5344CB8AC3E}">
        <p14:creationId xmlns:p14="http://schemas.microsoft.com/office/powerpoint/2010/main" val="3557453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Locust swarms in Kenya on Jan. 24.</a:t>
            </a:r>
          </a:p>
        </p:txBody>
      </p:sp>
      <p:pic>
        <p:nvPicPr>
          <p:cNvPr id="6" name="Picture 5">
            <a:extLst>
              <a:ext uri="{FF2B5EF4-FFF2-40B4-BE49-F238E27FC236}">
                <a16:creationId xmlns:a16="http://schemas.microsoft.com/office/drawing/2014/main" id="{51EFE689-73CB-3649-A70F-E4C10BB818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196752"/>
            <a:ext cx="9144000" cy="5951063"/>
          </a:xfrm>
          <a:prstGeom prst="rect">
            <a:avLst/>
          </a:prstGeom>
        </p:spPr>
      </p:pic>
    </p:spTree>
    <p:extLst>
      <p:ext uri="{BB962C8B-B14F-4D97-AF65-F5344CB8AC3E}">
        <p14:creationId xmlns:p14="http://schemas.microsoft.com/office/powerpoint/2010/main" val="155328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pic>
        <p:nvPicPr>
          <p:cNvPr id="3" name="Picture 2">
            <a:extLst>
              <a:ext uri="{FF2B5EF4-FFF2-40B4-BE49-F238E27FC236}">
                <a16:creationId xmlns:a16="http://schemas.microsoft.com/office/drawing/2014/main" id="{758B1EDA-C06C-A94F-B0E0-A175950D6499}"/>
              </a:ext>
            </a:extLst>
          </p:cNvPr>
          <p:cNvPicPr>
            <a:picLocks noChangeAspect="1"/>
          </p:cNvPicPr>
          <p:nvPr/>
        </p:nvPicPr>
        <p:blipFill>
          <a:blip r:embed="rId3"/>
          <a:stretch>
            <a:fillRect/>
          </a:stretch>
        </p:blipFill>
        <p:spPr>
          <a:xfrm>
            <a:off x="10941" y="1196752"/>
            <a:ext cx="9174780" cy="5157192"/>
          </a:xfrm>
          <a:prstGeom prst="rect">
            <a:avLst/>
          </a:prstGeom>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A desert locust swarm in Kenya on Jan. 24, 2020.</a:t>
            </a:r>
          </a:p>
        </p:txBody>
      </p:sp>
    </p:spTree>
    <p:extLst>
      <p:ext uri="{BB962C8B-B14F-4D97-AF65-F5344CB8AC3E}">
        <p14:creationId xmlns:p14="http://schemas.microsoft.com/office/powerpoint/2010/main" val="340895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786270"/>
            <a:ext cx="9144000" cy="3072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Day of the L</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575</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596554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cust swarms in Kenya on Jan. 24.">
            <a:extLst>
              <a:ext uri="{FF2B5EF4-FFF2-40B4-BE49-F238E27FC236}">
                <a16:creationId xmlns:a16="http://schemas.microsoft.com/office/drawing/2014/main" id="{D79A737D-430A-BA45-8C5F-D8C845D888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96752"/>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Locust swarms in Kenya on Jan. 24.</a:t>
            </a:r>
          </a:p>
        </p:txBody>
      </p:sp>
    </p:spTree>
    <p:extLst>
      <p:ext uri="{BB962C8B-B14F-4D97-AF65-F5344CB8AC3E}">
        <p14:creationId xmlns:p14="http://schemas.microsoft.com/office/powerpoint/2010/main" val="332496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pic>
        <p:nvPicPr>
          <p:cNvPr id="3074" name="Picture 2" descr="Desert locust movements and prediction released on Jan. 28, 2020.">
            <a:extLst>
              <a:ext uri="{FF2B5EF4-FFF2-40B4-BE49-F238E27FC236}">
                <a16:creationId xmlns:a16="http://schemas.microsoft.com/office/drawing/2014/main" id="{5B476A00-15A6-4B4B-A437-89603F4797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6468" y="-58872"/>
            <a:ext cx="723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effectLst>
                  <a:glow rad="127000">
                    <a:schemeClr val="tx1"/>
                  </a:glow>
                </a:effectLst>
                <a:latin typeface="Arial" charset="0"/>
                <a:ea typeface="ＭＳ Ｐゴシック" charset="0"/>
                <a:cs typeface="ＭＳ Ｐゴシック" charset="0"/>
              </a:rPr>
              <a:t>Desert locust movements and prediction released on Jan. 28, 2020</a:t>
            </a:r>
          </a:p>
        </p:txBody>
      </p:sp>
    </p:spTree>
    <p:extLst>
      <p:ext uri="{BB962C8B-B14F-4D97-AF65-F5344CB8AC3E}">
        <p14:creationId xmlns:p14="http://schemas.microsoft.com/office/powerpoint/2010/main" val="419345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green &quot;recession area&quot; is where locusts naturally live, before swarming.">
            <a:extLst>
              <a:ext uri="{FF2B5EF4-FFF2-40B4-BE49-F238E27FC236}">
                <a16:creationId xmlns:a16="http://schemas.microsoft.com/office/drawing/2014/main" id="{E0310C5F-1999-7E40-800D-F5B7612A27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99392"/>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kern="0" dirty="0">
                <a:effectLst>
                  <a:glow rad="127000">
                    <a:schemeClr val="tx1"/>
                  </a:glow>
                </a:effectLst>
                <a:latin typeface="Arial" charset="0"/>
                <a:ea typeface="ＭＳ Ｐゴシック" charset="0"/>
                <a:cs typeface="ＭＳ Ｐゴシック" charset="0"/>
              </a:rPr>
              <a:t>The green "recession area" is where locusts naturally live, before swarming</a:t>
            </a:r>
          </a:p>
        </p:txBody>
      </p:sp>
    </p:spTree>
    <p:extLst>
      <p:ext uri="{BB962C8B-B14F-4D97-AF65-F5344CB8AC3E}">
        <p14:creationId xmlns:p14="http://schemas.microsoft.com/office/powerpoint/2010/main" val="4150586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Kenyan farmer picks up a desert locust in Jan. 2020.">
            <a:extLst>
              <a:ext uri="{FF2B5EF4-FFF2-40B4-BE49-F238E27FC236}">
                <a16:creationId xmlns:a16="http://schemas.microsoft.com/office/drawing/2014/main" id="{C177E26D-813C-F544-9930-4D893FDDF5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54" y="765175"/>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effectLst>
                  <a:glow rad="127000">
                    <a:schemeClr val="tx1"/>
                  </a:glow>
                </a:effectLst>
                <a:latin typeface="Arial" charset="0"/>
                <a:ea typeface="ＭＳ Ｐゴシック" charset="0"/>
                <a:cs typeface="ＭＳ Ｐゴシック" charset="0"/>
              </a:rPr>
              <a:t>A Kenyan farmer picks up a desert locust in Jan. 2020.</a:t>
            </a:r>
          </a:p>
        </p:txBody>
      </p:sp>
    </p:spTree>
    <p:extLst>
      <p:ext uri="{BB962C8B-B14F-4D97-AF65-F5344CB8AC3E}">
        <p14:creationId xmlns:p14="http://schemas.microsoft.com/office/powerpoint/2010/main" val="448766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CC7F25F-9A73-F549-8043-40BA38F325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463550"/>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000" b="1" kern="0" dirty="0">
                <a:effectLst>
                  <a:glow rad="127000">
                    <a:schemeClr val="tx1"/>
                  </a:glow>
                </a:effectLst>
                <a:latin typeface="Arial" charset="0"/>
                <a:ea typeface="ＭＳ Ｐゴシック" charset="0"/>
                <a:cs typeface="ＭＳ Ｐゴシック" charset="0"/>
              </a:rPr>
              <a:t>Photo: United Nations</a:t>
            </a:r>
          </a:p>
        </p:txBody>
      </p:sp>
    </p:spTree>
    <p:extLst>
      <p:ext uri="{BB962C8B-B14F-4D97-AF65-F5344CB8AC3E}">
        <p14:creationId xmlns:p14="http://schemas.microsoft.com/office/powerpoint/2010/main" val="267721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3FDA8-DF8D-2E43-80D1-76EDAF1260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5"/>
          <a:stretch/>
        </p:blipFill>
        <p:spPr>
          <a:xfrm>
            <a:off x="0" y="296016"/>
            <a:ext cx="9144000" cy="656198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Expanded Locusts</a:t>
            </a:r>
          </a:p>
        </p:txBody>
      </p:sp>
    </p:spTree>
    <p:extLst>
      <p:ext uri="{BB962C8B-B14F-4D97-AF65-F5344CB8AC3E}">
        <p14:creationId xmlns:p14="http://schemas.microsoft.com/office/powerpoint/2010/main" val="1394137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kern="1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Joel</a:t>
            </a:r>
          </a:p>
        </p:txBody>
      </p:sp>
      <p:sp>
        <p:nvSpPr>
          <p:cNvPr id="8" name="Rectangle 2"/>
          <p:cNvSpPr txBox="1">
            <a:spLocks noChangeArrowheads="1"/>
          </p:cNvSpPr>
          <p:nvPr/>
        </p:nvSpPr>
        <p:spPr bwMode="auto">
          <a:xfrm>
            <a:off x="0" y="2348880"/>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Book of</a:t>
            </a: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Disciplined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493864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4127348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disciplined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or you will be disciplined.</a:t>
            </a:r>
          </a:p>
        </p:txBody>
      </p:sp>
    </p:spTree>
    <p:extLst>
      <p:ext uri="{BB962C8B-B14F-4D97-AF65-F5344CB8AC3E}">
        <p14:creationId xmlns:p14="http://schemas.microsoft.com/office/powerpoint/2010/main" val="1508490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…The day of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is great; it is dreadful.  Who can endure it?  </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Even now,</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declares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return to me with all your heart, with fasting and weeping and mourning</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(2:11b-12).</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575</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680949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algn="ctr"/>
            <a:r>
              <a:rPr lang="en-US" sz="2400" b="1">
                <a:solidFill>
                  <a:schemeClr val="bg1"/>
                </a:solidFill>
              </a:rPr>
              <a:t>The traditional Chinese character for "listen" consists of six radicals</a:t>
            </a:r>
          </a:p>
        </p:txBody>
      </p:sp>
      <p:sp>
        <p:nvSpPr>
          <p:cNvPr id="5" name="TextBox 4"/>
          <p:cNvSpPr txBox="1"/>
          <p:nvPr/>
        </p:nvSpPr>
        <p:spPr>
          <a:xfrm>
            <a:off x="0" y="4811668"/>
            <a:ext cx="9144000" cy="1015663"/>
          </a:xfrm>
          <a:prstGeom prst="rect">
            <a:avLst/>
          </a:prstGeom>
          <a:solidFill>
            <a:srgbClr val="800000"/>
          </a:solidFill>
        </p:spPr>
        <p:txBody>
          <a:bodyPr wrap="square" rtlCol="0">
            <a:spAutoFit/>
          </a:bodyPr>
          <a:lstStyle/>
          <a:p>
            <a:pPr algn="ctr"/>
            <a:r>
              <a:rPr lang="en-US" sz="2000" b="1">
                <a:solidFill>
                  <a:schemeClr val="bg1"/>
                </a:solidFill>
              </a:rPr>
              <a:t>When we truly listen to someone, we treat them as a king or queen. A servant never interrupts the king, but wraps his ear around him, attending every word &amp; facial expression with "ten eyes &amp; one heart"</a:t>
            </a:r>
          </a:p>
        </p:txBody>
      </p:sp>
      <p:sp>
        <p:nvSpPr>
          <p:cNvPr id="6" name="TextBox 5"/>
          <p:cNvSpPr txBox="1"/>
          <p:nvPr/>
        </p:nvSpPr>
        <p:spPr>
          <a:xfrm>
            <a:off x="588164" y="5877272"/>
            <a:ext cx="8016284" cy="954107"/>
          </a:xfrm>
          <a:prstGeom prst="rect">
            <a:avLst/>
          </a:prstGeom>
          <a:solidFill>
            <a:srgbClr val="000090"/>
          </a:solidFill>
        </p:spPr>
        <p:txBody>
          <a:bodyPr wrap="square" rtlCol="0">
            <a:spAutoFit/>
          </a:bodyPr>
          <a:lstStyle/>
          <a:p>
            <a:pPr algn="ctr"/>
            <a:r>
              <a:rPr lang="en-US" sz="2800" b="1">
                <a:solidFill>
                  <a:schemeClr val="bg1"/>
                </a:solidFill>
              </a:rPr>
              <a:t>True listening gives the other person our full respect and undivided attention.</a:t>
            </a:r>
          </a:p>
        </p:txBody>
      </p:sp>
    </p:spTree>
    <p:extLst>
      <p:ext uri="{BB962C8B-B14F-4D97-AF65-F5344CB8AC3E}">
        <p14:creationId xmlns:p14="http://schemas.microsoft.com/office/powerpoint/2010/main" val="3776420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4125860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632"/>
            <a:ext cx="9144000" cy="689190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spTree>
    <p:extLst>
      <p:ext uri="{BB962C8B-B14F-4D97-AF65-F5344CB8AC3E}">
        <p14:creationId xmlns:p14="http://schemas.microsoft.com/office/powerpoint/2010/main" val="422489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a:t>
            </a:r>
            <a:r>
              <a:rPr lang="en-US" sz="2800" b="1" dirty="0">
                <a:solidFill>
                  <a:schemeClr val="accent3"/>
                </a:solidFill>
                <a:effectLst>
                  <a:glow rad="127000">
                    <a:schemeClr val="tx1"/>
                  </a:glow>
                </a:effectLst>
                <a:latin typeface="Arial" charset="0"/>
                <a:ea typeface="ＭＳ Ｐゴシック" charset="0"/>
                <a:cs typeface="ＭＳ Ｐゴシック" charset="0"/>
              </a:rPr>
              <a:t> L</a:t>
            </a:r>
            <a:r>
              <a:rPr lang="en-US" sz="2400" b="1" dirty="0">
                <a:solidFill>
                  <a:schemeClr val="accent3"/>
                </a:solidFill>
                <a:effectLst>
                  <a:glow rad="127000">
                    <a:schemeClr val="tx1"/>
                  </a:glow>
                </a:effectLst>
                <a:latin typeface="Arial" charset="0"/>
                <a:ea typeface="ＭＳ Ｐゴシック" charset="0"/>
                <a:cs typeface="ＭＳ Ｐゴシック" charset="0"/>
              </a:rPr>
              <a:t>ORD</a:t>
            </a:r>
            <a:r>
              <a:rPr lang="en-US" sz="2800" b="1" dirty="0">
                <a:solidFill>
                  <a:schemeClr val="accent3"/>
                </a:solidFill>
                <a:effectLst>
                  <a:glow rad="127000">
                    <a:schemeClr val="tx1"/>
                  </a:glow>
                </a:effectLst>
                <a:latin typeface="Arial" charset="0"/>
                <a:ea typeface="ＭＳ Ｐゴシック" charset="0"/>
                <a:cs typeface="ＭＳ Ｐゴシック" charset="0"/>
              </a:rPr>
              <a:t> gave this message to Zephaniah when Josiah son of Amon was king of Juda</a:t>
            </a:r>
            <a:r>
              <a:rPr lang="en-US" sz="2800" b="1" dirty="0">
                <a:solidFill>
                  <a:srgbClr val="FFFFFF"/>
                </a:solidFill>
                <a:effectLst>
                  <a:glow rad="127000">
                    <a:schemeClr val="tx1"/>
                  </a:glow>
                </a:effectLst>
                <a:latin typeface="Arial" charset="0"/>
                <a:ea typeface="ＭＳ Ｐゴシック" charset="0"/>
                <a:cs typeface="ＭＳ Ｐゴシック" charset="0"/>
              </a:rPr>
              <a:t>h</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solidFill>
                  <a:srgbClr val="FFFF00"/>
                </a:solidFill>
                <a:effectLst>
                  <a:glow rad="127000">
                    <a:schemeClr val="tx1"/>
                  </a:glow>
                </a:effectLst>
                <a:latin typeface="Arial" charset="0"/>
                <a:ea typeface="ＭＳ Ｐゴシック" charset="0"/>
                <a:cs typeface="ＭＳ Ｐゴシック" charset="0"/>
              </a:rPr>
              <a:t>Zephaniah was the</a:t>
            </a:r>
            <a:r>
              <a:rPr lang="en-US" sz="2800" b="1" dirty="0">
                <a:effectLst>
                  <a:glow rad="127000">
                    <a:schemeClr val="tx1"/>
                  </a:glow>
                </a:effectLst>
                <a:latin typeface="Arial" charset="0"/>
                <a:ea typeface="ＭＳ Ｐゴシック" charset="0"/>
                <a:cs typeface="ＭＳ Ｐゴシック" charset="0"/>
              </a:rPr>
              <a:t> son of Cushi, son of Gedaliah, son of Amariah, </a:t>
            </a:r>
            <a:r>
              <a:rPr lang="en-US" sz="2800" b="1" dirty="0">
                <a:solidFill>
                  <a:srgbClr val="FFFF00"/>
                </a:solidFill>
                <a:effectLst>
                  <a:glow rad="127000">
                    <a:schemeClr val="tx1"/>
                  </a:glow>
                </a:effectLst>
                <a:latin typeface="Arial" charset="0"/>
                <a:ea typeface="ＭＳ Ｐゴシック" charset="0"/>
                <a:cs typeface="ＭＳ Ｐゴシック" charset="0"/>
              </a:rPr>
              <a:t>son of Hezekiah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2420888"/>
            <a:ext cx="8280400" cy="4041215"/>
          </a:xfrm>
          <a:prstGeom prst="rect">
            <a:avLst/>
          </a:prstGeom>
        </p:spPr>
      </p:pic>
    </p:spTree>
    <p:extLst>
      <p:ext uri="{BB962C8B-B14F-4D97-AF65-F5344CB8AC3E}">
        <p14:creationId xmlns:p14="http://schemas.microsoft.com/office/powerpoint/2010/main" val="216246910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152400"/>
            <a:ext cx="7239000" cy="838200"/>
          </a:xfrm>
          <a:solidFill>
            <a:srgbClr val="701A1F"/>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Zephaniah was of Royal Birth!</a:t>
            </a:r>
          </a:p>
        </p:txBody>
      </p:sp>
      <p:sp>
        <p:nvSpPr>
          <p:cNvPr id="242699" name="Text Box 11"/>
          <p:cNvSpPr txBox="1">
            <a:spLocks noChangeArrowheads="1"/>
          </p:cNvSpPr>
          <p:nvPr/>
        </p:nvSpPr>
        <p:spPr bwMode="auto">
          <a:xfrm>
            <a:off x="6335537" y="2983642"/>
            <a:ext cx="162148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Amariah</a:t>
            </a: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18" name="Line 30"/>
          <p:cNvSpPr>
            <a:spLocks noChangeShapeType="1"/>
          </p:cNvSpPr>
          <p:nvPr/>
        </p:nvSpPr>
        <p:spPr bwMode="auto">
          <a:xfrm>
            <a:off x="1979712" y="3481844"/>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19" name="Text Box 31"/>
          <p:cNvSpPr txBox="1">
            <a:spLocks noChangeArrowheads="1"/>
          </p:cNvSpPr>
          <p:nvPr/>
        </p:nvSpPr>
        <p:spPr bwMode="auto">
          <a:xfrm>
            <a:off x="1403119" y="3769876"/>
            <a:ext cx="1201922"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Amon</a:t>
            </a:r>
            <a:endParaRPr kumimoji="0" lang="en-US" sz="2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22" name="Line 34"/>
          <p:cNvSpPr>
            <a:spLocks noChangeShapeType="1"/>
          </p:cNvSpPr>
          <p:nvPr/>
        </p:nvSpPr>
        <p:spPr bwMode="auto">
          <a:xfrm>
            <a:off x="7111268" y="2592621"/>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23" name="Text Box 35"/>
          <p:cNvSpPr txBox="1">
            <a:spLocks noChangeArrowheads="1"/>
          </p:cNvSpPr>
          <p:nvPr/>
        </p:nvSpPr>
        <p:spPr bwMode="auto">
          <a:xfrm>
            <a:off x="3574976" y="980728"/>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Hezekiah</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King of Judah</a:t>
            </a:r>
            <a:b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(Line of David)</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238</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35" name="Text Box 47"/>
          <p:cNvSpPr txBox="1">
            <a:spLocks noChangeArrowheads="1"/>
          </p:cNvSpPr>
          <p:nvPr/>
        </p:nvSpPr>
        <p:spPr bwMode="auto">
          <a:xfrm>
            <a:off x="228600" y="6369050"/>
            <a:ext cx="4787539"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Righteous in white; </a:t>
            </a:r>
            <a:r>
              <a:rPr kumimoji="0"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Godless in yellow</a:t>
            </a:r>
            <a:endParaRPr kumimoji="0" lang="en-US" sz="1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9" name="Text Box 11"/>
          <p:cNvSpPr txBox="1">
            <a:spLocks noChangeArrowheads="1"/>
          </p:cNvSpPr>
          <p:nvPr/>
        </p:nvSpPr>
        <p:spPr bwMode="auto">
          <a:xfrm>
            <a:off x="1043608" y="2983642"/>
            <a:ext cx="192094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Manasseh</a:t>
            </a:r>
            <a:endParaRPr kumimoji="0" lang="en-US" sz="20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 name="Line 34"/>
          <p:cNvSpPr>
            <a:spLocks noChangeShapeType="1"/>
          </p:cNvSpPr>
          <p:nvPr/>
        </p:nvSpPr>
        <p:spPr bwMode="auto">
          <a:xfrm>
            <a:off x="1979712" y="2592621"/>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Line 45"/>
          <p:cNvSpPr>
            <a:spLocks noChangeShapeType="1"/>
          </p:cNvSpPr>
          <p:nvPr/>
        </p:nvSpPr>
        <p:spPr bwMode="auto">
          <a:xfrm flipH="1" flipV="1">
            <a:off x="1979710" y="2592620"/>
            <a:ext cx="5112569" cy="25127"/>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3" name="Line 30"/>
          <p:cNvSpPr>
            <a:spLocks noChangeShapeType="1"/>
          </p:cNvSpPr>
          <p:nvPr/>
        </p:nvSpPr>
        <p:spPr bwMode="auto">
          <a:xfrm>
            <a:off x="7111268" y="3409836"/>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4" name="Text Box 31"/>
          <p:cNvSpPr txBox="1">
            <a:spLocks noChangeArrowheads="1"/>
          </p:cNvSpPr>
          <p:nvPr/>
        </p:nvSpPr>
        <p:spPr bwMode="auto">
          <a:xfrm>
            <a:off x="6295650" y="3769876"/>
            <a:ext cx="170125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Gedaliah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5" name="Line 30"/>
          <p:cNvSpPr>
            <a:spLocks noChangeShapeType="1"/>
          </p:cNvSpPr>
          <p:nvPr/>
        </p:nvSpPr>
        <p:spPr bwMode="auto">
          <a:xfrm>
            <a:off x="1979712" y="4273932"/>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 Box 31"/>
          <p:cNvSpPr txBox="1">
            <a:spLocks noChangeArrowheads="1"/>
          </p:cNvSpPr>
          <p:nvPr/>
        </p:nvSpPr>
        <p:spPr bwMode="auto">
          <a:xfrm>
            <a:off x="1342982" y="4633972"/>
            <a:ext cx="13221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 name="Line 30"/>
          <p:cNvSpPr>
            <a:spLocks noChangeShapeType="1"/>
          </p:cNvSpPr>
          <p:nvPr/>
        </p:nvSpPr>
        <p:spPr bwMode="auto">
          <a:xfrm>
            <a:off x="7111268" y="4273932"/>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 Box 31"/>
          <p:cNvSpPr txBox="1">
            <a:spLocks noChangeArrowheads="1"/>
          </p:cNvSpPr>
          <p:nvPr/>
        </p:nvSpPr>
        <p:spPr bwMode="auto">
          <a:xfrm>
            <a:off x="6555224" y="4633972"/>
            <a:ext cx="118210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Cushi</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9" name="Line 30"/>
          <p:cNvSpPr>
            <a:spLocks noChangeShapeType="1"/>
          </p:cNvSpPr>
          <p:nvPr/>
        </p:nvSpPr>
        <p:spPr bwMode="auto">
          <a:xfrm>
            <a:off x="7111268" y="5210036"/>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0" name="Text Box 31"/>
          <p:cNvSpPr txBox="1">
            <a:spLocks noChangeArrowheads="1"/>
          </p:cNvSpPr>
          <p:nvPr/>
        </p:nvSpPr>
        <p:spPr bwMode="auto">
          <a:xfrm>
            <a:off x="6156176" y="5570076"/>
            <a:ext cx="198020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Zephaniah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8" name="Line 34"/>
          <p:cNvSpPr>
            <a:spLocks noChangeShapeType="1"/>
          </p:cNvSpPr>
          <p:nvPr/>
        </p:nvSpPr>
        <p:spPr bwMode="auto">
          <a:xfrm>
            <a:off x="4469532" y="21857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9" name="Text Box 35"/>
          <p:cNvSpPr txBox="1">
            <a:spLocks noChangeArrowheads="1"/>
          </p:cNvSpPr>
          <p:nvPr/>
        </p:nvSpPr>
        <p:spPr bwMode="auto">
          <a:xfrm rot="20692047">
            <a:off x="137695" y="2094164"/>
            <a:ext cx="297747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Sons who Ruled</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 name="Text Box 35"/>
          <p:cNvSpPr txBox="1">
            <a:spLocks noChangeArrowheads="1"/>
          </p:cNvSpPr>
          <p:nvPr/>
        </p:nvSpPr>
        <p:spPr bwMode="auto">
          <a:xfrm rot="1700525">
            <a:off x="5768832" y="1787439"/>
            <a:ext cx="3032767" cy="954107"/>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Sons who Did Not Rule</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4221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4"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Obadiah</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Jonah</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Amos</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Hosea</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Isaiah</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Micah</a:t>
            </a: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Nahum</a:t>
            </a: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Zephaniah</a:t>
            </a: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Joel</a:t>
            </a: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kumimoji="1" lang="en-US" sz="2800">
                <a:solidFill>
                  <a:srgbClr val="EAEAEA"/>
                </a:solidFill>
                <a:cs typeface="Arial" charset="0"/>
              </a:rPr>
              <a:t>Key Dates</a:t>
            </a: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1" hangingPunct="1"/>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Tree>
    <p:extLst>
      <p:ext uri="{BB962C8B-B14F-4D97-AF65-F5344CB8AC3E}">
        <p14:creationId xmlns:p14="http://schemas.microsoft.com/office/powerpoint/2010/main" val="1595787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1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They threw dice to decide which of my people would be their slaves.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traded boys to obtain prostitutes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sold girls for enough wine to get drunk</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9523879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What do you have against me, Tyre and Sidon and you cities of Philistia? Are you trying to take revenge on me? If you are, then watch out! I will strike swiftly and pay you back for everything you have done.  </a:t>
            </a:r>
            <a:r>
              <a:rPr lang="en-SG" sz="2800" b="1" kern="0" baseline="30000">
                <a:solidFill>
                  <a:srgbClr val="FFFFFF"/>
                </a:solidFill>
                <a:effectLst>
                  <a:glow rad="127000">
                    <a:srgbClr val="000000"/>
                  </a:glow>
                </a:effectLst>
                <a:latin typeface="Arial" charset="0"/>
                <a:ea typeface="ＭＳ Ｐゴシック" charset="0"/>
                <a:cs typeface="ＭＳ Ｐゴシック" charset="0"/>
              </a:rPr>
              <a:t>5</a:t>
            </a:r>
            <a:r>
              <a:rPr lang="en-SG" sz="2800" b="1" kern="0">
                <a:solidFill>
                  <a:srgbClr val="FFFFFF"/>
                </a:solidFill>
                <a:effectLst>
                  <a:glow rad="127000">
                    <a:srgbClr val="000000"/>
                  </a:glow>
                </a:effectLst>
                <a:latin typeface="Arial" charset="0"/>
                <a:ea typeface="ＭＳ Ｐゴシック" charset="0"/>
                <a:cs typeface="ＭＳ Ｐゴシック" charset="0"/>
              </a:rPr>
              <a:t>You have taken my silver and gold and all my precious treasures, and have carried them off to your pagan temples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(Joel 3:4-5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Tree>
    <p:extLst>
      <p:ext uri="{BB962C8B-B14F-4D97-AF65-F5344CB8AC3E}">
        <p14:creationId xmlns:p14="http://schemas.microsoft.com/office/powerpoint/2010/main" val="3062224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You have sold the people of Judah and Jerusalem to the Greeks, so they could take them far from their homeland</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3:6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Greeks were not a strong power until around 600-500 BC so Joel probably has a later date</a:t>
            </a:r>
          </a:p>
        </p:txBody>
      </p:sp>
    </p:spTree>
    <p:extLst>
      <p:ext uri="{BB962C8B-B14F-4D97-AF65-F5344CB8AC3E}">
        <p14:creationId xmlns:p14="http://schemas.microsoft.com/office/powerpoint/2010/main" val="270397403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1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1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2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eaLnBrk="1" hangingPunct="1">
              <a:defRPr/>
            </a:pPr>
            <a:r>
              <a:rPr lang="en-US" sz="2400" b="1" dirty="0">
                <a:solidFill>
                  <a:srgbClr val="FFFFFF"/>
                </a:solidFill>
                <a:latin typeface="Arial"/>
                <a:cs typeface="Arial"/>
              </a:rPr>
              <a:t>232  </a:t>
            </a:r>
          </a:p>
          <a:p>
            <a:pPr algn="ctr" eaLnBrk="1" hangingPunct="1">
              <a:defRPr/>
            </a:pPr>
            <a:r>
              <a:rPr lang="en-US" sz="2400" b="1" dirty="0">
                <a:solidFill>
                  <a:srgbClr val="FFFFFF"/>
                </a:solidFill>
                <a:latin typeface="Arial"/>
                <a:cs typeface="Arial"/>
              </a:rPr>
              <a:t>342</a:t>
            </a:r>
          </a:p>
          <a:p>
            <a:pPr algn="ctr" eaLnBrk="1" hangingPunct="1">
              <a:defRPr/>
            </a:pPr>
            <a:r>
              <a:rPr lang="en-US" sz="2400" b="1" dirty="0">
                <a:solidFill>
                  <a:srgbClr val="FFFFFF"/>
                </a:solidFill>
                <a:latin typeface="Arial"/>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Joel</a:t>
            </a:r>
          </a:p>
        </p:txBody>
      </p:sp>
      <p:sp>
        <p:nvSpPr>
          <p:cNvPr id="16282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a:t>
            </a:r>
            <a:r>
              <a:rPr lang="uk-UA"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a:t>
            </a: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Lamentations</a:t>
            </a:r>
          </a:p>
        </p:txBody>
      </p:sp>
      <p:sp>
        <p:nvSpPr>
          <p:cNvPr id="16282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2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627</a:t>
            </a:r>
          </a:p>
        </p:txBody>
      </p:sp>
      <p:sp>
        <p:nvSpPr>
          <p:cNvPr id="16283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uk-UA"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Key Dates</a:t>
            </a:r>
          </a:p>
        </p:txBody>
      </p:sp>
      <p:sp>
        <p:nvSpPr>
          <p:cNvPr id="16283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dirty="0">
                <a:solidFill>
                  <a:srgbClr val="FFFFFF"/>
                </a:solidFill>
                <a:latin typeface="Arial"/>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dirty="0">
                <a:solidFill>
                  <a:srgbClr val="FFFFFF"/>
                </a:solidFill>
                <a:latin typeface="Arial"/>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606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sz="3200" b="1" kern="0">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God disciplined Israel via locusts (1) and will do so again via other means (2:1-17) but ultimately he will restore the nation</a:t>
            </a:r>
            <a:r>
              <a:rPr lang="uk-UA" dirty="0"/>
              <a:t>'</a:t>
            </a:r>
            <a:r>
              <a:rPr lang="en-US" dirty="0"/>
              <a:t>s rule after repentance (2:18–3:21).</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27525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en-US" sz="3600" b="1" dirty="0">
                <a:effectLst>
                  <a:glow rad="177800">
                    <a:schemeClr val="bg2"/>
                  </a:glow>
                </a:effectLst>
              </a:rPr>
              <a:t>Joel Preached During King Nebuchadnezzar</a:t>
            </a:r>
            <a:r>
              <a:rPr lang="uk-UA" sz="3600" b="1" dirty="0">
                <a:effectLst>
                  <a:glow rad="177800">
                    <a:schemeClr val="bg2"/>
                  </a:glow>
                </a:effectLst>
              </a:rPr>
              <a:t>'</a:t>
            </a:r>
            <a:r>
              <a:rPr lang="en-US" sz="3600" b="1" dirty="0">
                <a:effectLst>
                  <a:glow rad="177800">
                    <a:schemeClr val="bg2"/>
                  </a:glow>
                </a:effectLst>
              </a:rPr>
              <a:t>s Reign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843808" y="216024"/>
            <a:ext cx="4320480" cy="1700808"/>
          </a:xfrm>
          <a:effectLst/>
        </p:spPr>
        <p:txBody>
          <a:bodyPr/>
          <a:lstStyle/>
          <a:p>
            <a:pPr marL="619125" indent="-619125" algn="l">
              <a:defRPr/>
            </a:pPr>
            <a:r>
              <a:rPr lang="en-US" b="1" dirty="0">
                <a:solidFill>
                  <a:schemeClr val="tx2"/>
                </a:solidFill>
                <a:effectLst>
                  <a:glow rad="127000">
                    <a:schemeClr val="bg1"/>
                  </a:glow>
                </a:effectLst>
                <a:latin typeface="Arial" charset="0"/>
                <a:ea typeface="ＭＳ Ｐゴシック" charset="0"/>
                <a:cs typeface="ＭＳ Ｐゴシック" charset="0"/>
              </a:rPr>
              <a:t>1. What to do now</a:t>
            </a:r>
          </a:p>
        </p:txBody>
      </p:sp>
      <p:sp>
        <p:nvSpPr>
          <p:cNvPr id="6" name="Rectangle 2"/>
          <p:cNvSpPr txBox="1">
            <a:spLocks noChangeArrowheads="1"/>
          </p:cNvSpPr>
          <p:nvPr/>
        </p:nvSpPr>
        <p:spPr bwMode="auto">
          <a:xfrm>
            <a:off x="2843808" y="1700808"/>
            <a:ext cx="4320480"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indent="-619125" algn="l">
              <a:defRPr/>
            </a:pPr>
            <a:r>
              <a:rPr lang="en-US" b="1" dirty="0">
                <a:solidFill>
                  <a:schemeClr val="tx2"/>
                </a:solidFill>
                <a:effectLst>
                  <a:glow rad="127000">
                    <a:schemeClr val="bg1"/>
                  </a:glow>
                </a:effectLst>
                <a:latin typeface="Arial" charset="0"/>
                <a:ea typeface="ＭＳ Ｐゴシック" charset="0"/>
                <a:cs typeface="ＭＳ Ｐゴシック" charset="0"/>
              </a:rPr>
              <a:t>2. How this will turn out</a:t>
            </a:r>
          </a:p>
        </p:txBody>
      </p:sp>
      <p:sp>
        <p:nvSpPr>
          <p:cNvPr id="7" name="Rectangle 2"/>
          <p:cNvSpPr txBox="1">
            <a:spLocks noChangeArrowheads="1"/>
          </p:cNvSpPr>
          <p:nvPr/>
        </p:nvSpPr>
        <p:spPr bwMode="auto">
          <a:xfrm>
            <a:off x="2987824" y="4581128"/>
            <a:ext cx="4320480"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"TO DO" list for today</a:t>
            </a:r>
          </a:p>
        </p:txBody>
      </p:sp>
    </p:spTree>
    <p:extLst>
      <p:ext uri="{BB962C8B-B14F-4D97-AF65-F5344CB8AC3E}">
        <p14:creationId xmlns:p14="http://schemas.microsoft.com/office/powerpoint/2010/main" val="4085019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736587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106072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Joel 1</a:t>
            </a:r>
          </a:p>
        </p:txBody>
      </p:sp>
    </p:spTree>
    <p:extLst>
      <p:ext uri="{BB962C8B-B14F-4D97-AF65-F5344CB8AC3E}">
        <p14:creationId xmlns:p14="http://schemas.microsoft.com/office/powerpoint/2010/main" val="50977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OK.</a:t>
            </a:r>
            <a:r>
              <a:rPr lang="ru-RU" altLang="zh-CN" sz="4400" b="1" dirty="0">
                <a:solidFill>
                  <a:srgbClr val="000000"/>
                </a:solidFill>
              </a:rPr>
              <a:t>"</a:t>
            </a:r>
            <a:endParaRPr lang="en-US" altLang="zh-CN" sz="4400" b="1" dirty="0">
              <a:solidFill>
                <a:srgbClr val="000000"/>
              </a:solidFill>
            </a:endParaRPr>
          </a:p>
        </p:txBody>
      </p:sp>
      <p:sp>
        <p:nvSpPr>
          <p:cNvPr id="8" name="Rectangle 2"/>
          <p:cNvSpPr txBox="1">
            <a:spLocks noChangeArrowheads="1"/>
          </p:cNvSpPr>
          <p:nvPr/>
        </p:nvSpPr>
        <p:spPr bwMode="auto">
          <a:xfrm>
            <a:off x="1187624" y="2909789"/>
            <a:ext cx="7200800"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The L</a:t>
            </a:r>
            <a:r>
              <a:rPr lang="en-US" sz="3200" b="1" dirty="0">
                <a:effectLst>
                  <a:glow rad="127000">
                    <a:schemeClr val="tx1"/>
                  </a:glow>
                </a:effectLst>
                <a:latin typeface="Arial" charset="0"/>
                <a:ea typeface="ＭＳ Ｐゴシック" charset="0"/>
              </a:rPr>
              <a:t>ORD</a:t>
            </a:r>
            <a:r>
              <a:rPr lang="en-US" sz="3600" b="1" dirty="0">
                <a:effectLst>
                  <a:glow rad="127000">
                    <a:schemeClr val="tx1"/>
                  </a:glow>
                </a:effectLst>
                <a:latin typeface="Arial" charset="0"/>
                <a:ea typeface="ＭＳ Ｐゴシック" charset="0"/>
              </a:rPr>
              <a:t> gave this message to Joel son of Pethuel</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rPr>
              <a:t>(Joel 1:1 </a:t>
            </a:r>
            <a:r>
              <a:rPr lang="en-US" sz="3200" b="1" dirty="0">
                <a:effectLst>
                  <a:glow rad="127000">
                    <a:schemeClr val="tx1"/>
                  </a:glow>
                </a:effectLst>
                <a:latin typeface="Arial" charset="0"/>
                <a:ea typeface="ＭＳ Ｐゴシック" charset="0"/>
              </a:rPr>
              <a:t>NLT</a:t>
            </a:r>
            <a:r>
              <a:rPr lang="en-US" sz="3600" b="1" dirty="0">
                <a:effectLst>
                  <a:glow rad="127000">
                    <a:schemeClr val="tx1"/>
                  </a:glow>
                </a:effectLst>
                <a:latin typeface="Arial" charset="0"/>
                <a:ea typeface="ＭＳ Ｐゴシック" charset="0"/>
              </a:rPr>
              <a:t>).</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ru-RU" altLang="zh-CN" sz="4000" b="1" dirty="0">
                <a:solidFill>
                  <a:schemeClr val="bg1"/>
                </a:solidFill>
                <a:effectLst>
                  <a:glow rad="165100">
                    <a:schemeClr val="tx1"/>
                  </a:glow>
                </a:effectLst>
                <a:latin typeface="Arial" charset="0"/>
                <a:ea typeface="ＭＳ Ｐゴシック" charset="0"/>
              </a:rPr>
              <a:t>"</a:t>
            </a:r>
            <a:r>
              <a:rPr lang="en-US" altLang="zh-CN" sz="4000" b="1" dirty="0">
                <a:solidFill>
                  <a:schemeClr val="bg1"/>
                </a:solidFill>
                <a:effectLst>
                  <a:glow rad="165100">
                    <a:schemeClr val="tx1"/>
                  </a:glow>
                </a:effectLst>
                <a:latin typeface="Arial" charset="0"/>
                <a:ea typeface="ＭＳ Ｐゴシック" charset="0"/>
              </a:rPr>
              <a:t>Tell them about the locusts.</a:t>
            </a:r>
            <a:r>
              <a:rPr lang="ru-RU" altLang="zh-CN" sz="4000" b="1" dirty="0">
                <a:solidFill>
                  <a:schemeClr val="bg1"/>
                </a:solidFill>
                <a:effectLst>
                  <a:glow rad="165100">
                    <a:schemeClr val="tx1"/>
                  </a:glow>
                </a:effectLst>
                <a:latin typeface="Arial" charset="0"/>
                <a:ea typeface="ＭＳ Ｐゴシック" charset="0"/>
              </a:rPr>
              <a:t>"</a:t>
            </a:r>
            <a:endParaRPr lang="en-US" altLang="zh-CN" b="1" dirty="0">
              <a:solidFill>
                <a:schemeClr val="bg1"/>
              </a:solidFill>
              <a:effectLst>
                <a:glow rad="165100">
                  <a:schemeClr val="tx1"/>
                </a:glow>
              </a:effectLst>
              <a:latin typeface="Arial" charset="0"/>
              <a:ea typeface="ＭＳ Ｐゴシック"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en-US" sz="3600" b="1" dirty="0">
                  <a:effectLst>
                    <a:glow rad="127000">
                      <a:schemeClr val="tx1"/>
                    </a:glow>
                  </a:effectLst>
                  <a:latin typeface="Arial" charset="0"/>
                  <a:ea typeface="ＭＳ Ｐゴシック" charset="0"/>
                </a:rPr>
                <a:t>No king noted = no date noted</a:t>
              </a:r>
            </a:p>
          </p:txBody>
        </p:sp>
      </p:grpSp>
    </p:spTree>
    <p:extLst>
      <p:ext uri="{BB962C8B-B14F-4D97-AF65-F5344CB8AC3E}">
        <p14:creationId xmlns:p14="http://schemas.microsoft.com/office/powerpoint/2010/main" val="2277320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Name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Joel</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L</a:t>
            </a:r>
            <a:r>
              <a:rPr lang="en-US" sz="3600" b="1" dirty="0">
                <a:effectLst>
                  <a:glow rad="127000">
                    <a:schemeClr val="tx1"/>
                  </a:glow>
                </a:effectLst>
                <a:latin typeface="Arial" charset="0"/>
                <a:ea typeface="ＭＳ Ｐゴシック" charset="0"/>
                <a:cs typeface="ＭＳ Ｐゴシック" charset="0"/>
              </a:rPr>
              <a:t>ORD</a:t>
            </a:r>
            <a:r>
              <a:rPr lang="en-US" sz="4000" b="1" dirty="0">
                <a:effectLst>
                  <a:glow rad="127000">
                    <a:schemeClr val="tx1"/>
                  </a:glow>
                </a:effectLst>
                <a:latin typeface="Arial" charset="0"/>
                <a:ea typeface="ＭＳ Ｐゴシック" charset="0"/>
                <a:cs typeface="ＭＳ Ｐゴシック" charset="0"/>
              </a:rPr>
              <a:t> God</a:t>
            </a: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Jo</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a:t>
            </a:r>
            <a:r>
              <a:rPr lang="en-US" sz="4000" b="1" i="1" dirty="0">
                <a:effectLst>
                  <a:glow rad="127000">
                    <a:schemeClr val="tx1"/>
                  </a:glow>
                </a:effectLst>
                <a:latin typeface="Arial" charset="0"/>
                <a:ea typeface="ＭＳ Ｐゴシック" charset="0"/>
                <a:cs typeface="ＭＳ Ｐゴシック" charset="0"/>
              </a:rPr>
              <a:t>Jehovah</a:t>
            </a:r>
            <a:r>
              <a:rPr lang="en-US" sz="4000" b="1" dirty="0">
                <a:effectLst>
                  <a:glow rad="127000">
                    <a:schemeClr val="tx1"/>
                  </a:glow>
                </a:effectLst>
                <a:latin typeface="Arial" charset="0"/>
                <a:ea typeface="ＭＳ Ｐゴシック" charset="0"/>
                <a:cs typeface="ＭＳ Ｐゴシック" charset="0"/>
              </a:rPr>
              <a:t> = L</a:t>
            </a:r>
            <a:r>
              <a:rPr lang="en-US" sz="3600" b="1" dirty="0">
                <a:effectLst>
                  <a:glow rad="127000">
                    <a:schemeClr val="tx1"/>
                  </a:glow>
                </a:effectLst>
                <a:latin typeface="Arial" charset="0"/>
                <a:ea typeface="ＭＳ Ｐゴシック" charset="0"/>
                <a:cs typeface="ＭＳ Ｐゴシック" charset="0"/>
              </a:rPr>
              <a:t>ORD</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El</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a:t>
            </a:r>
            <a:r>
              <a:rPr lang="en-US" sz="4000" b="1" i="1" dirty="0">
                <a:effectLst>
                  <a:glow rad="127000">
                    <a:schemeClr val="tx1"/>
                  </a:glow>
                </a:effectLst>
                <a:latin typeface="Arial" charset="0"/>
                <a:ea typeface="ＭＳ Ｐゴシック" charset="0"/>
                <a:cs typeface="ＭＳ Ｐゴシック" charset="0"/>
              </a:rPr>
              <a:t>Elohim</a:t>
            </a:r>
            <a:r>
              <a:rPr lang="en-US" sz="4000" b="1" dirty="0">
                <a:effectLst>
                  <a:glow rad="127000">
                    <a:schemeClr val="tx1"/>
                  </a:glow>
                </a:effectLst>
                <a:latin typeface="Arial" charset="0"/>
                <a:ea typeface="ＭＳ Ｐゴシック" charset="0"/>
                <a:cs typeface="ＭＳ Ｐゴシック" charset="0"/>
              </a:rPr>
              <a:t> = God</a:t>
            </a:r>
          </a:p>
        </p:txBody>
      </p:sp>
    </p:spTree>
    <p:extLst>
      <p:ext uri="{BB962C8B-B14F-4D97-AF65-F5344CB8AC3E}">
        <p14:creationId xmlns:p14="http://schemas.microsoft.com/office/powerpoint/2010/main" val="3384946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0"/>
            <a:ext cx="5652120" cy="675860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 In all your history,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has anything like this happened before?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3</a:t>
            </a:r>
            <a:r>
              <a:rPr lang="en-US" sz="3200" b="1" dirty="0">
                <a:effectLst>
                  <a:glow rad="127000">
                    <a:schemeClr val="tx1"/>
                  </a:glow>
                </a:effectLst>
                <a:latin typeface="Arial" charset="0"/>
                <a:ea typeface="ＭＳ Ｐゴシック" charset="0"/>
                <a:cs typeface="ＭＳ Ｐゴシック" charset="0"/>
              </a:rPr>
              <a:t>Tell your children about it in the years to come,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let your children tell their children.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Pass the story down from generation to generation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1702673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mn-ea"/>
                <a:cs typeface="+mn-cs"/>
              </a:rPr>
              <a:t> </a:t>
            </a:r>
            <a:endParaRPr lang="en-US">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en-US" sz="4800" b="1">
                <a:solidFill>
                  <a:prstClr val="white"/>
                </a:solidFill>
                <a:latin typeface="Arial"/>
                <a:cs typeface="Arial"/>
              </a:rPr>
              <a:t>Joel</a:t>
            </a: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dirty="0">
                <a:solidFill>
                  <a:prstClr val="black"/>
                </a:solidFill>
                <a:latin typeface="Arial"/>
                <a:cs typeface="Arial"/>
              </a:rPr>
              <a:t>1 </a:t>
            </a:r>
            <a:r>
              <a:rPr lang="en-US" sz="3200" b="1" dirty="0">
                <a:solidFill>
                  <a:prstClr val="black"/>
                </a:solidFill>
                <a:latin typeface="Arial"/>
                <a:cs typeface="Arial"/>
              </a:rPr>
              <a:t>C</a:t>
            </a:r>
            <a:r>
              <a:rPr lang="en-US" sz="3200" dirty="0">
                <a:solidFill>
                  <a:prstClr val="black"/>
                </a:solidFill>
                <a:latin typeface="Arial"/>
                <a:cs typeface="Arial"/>
              </a:rPr>
              <a:t>ry to avoid judgment</a:t>
            </a:r>
          </a:p>
          <a:p>
            <a:pPr defTabSz="457200" eaLnBrk="1" fontAlgn="auto" hangingPunct="1">
              <a:spcBef>
                <a:spcPts val="0"/>
              </a:spcBef>
              <a:spcAft>
                <a:spcPts val="0"/>
              </a:spcAft>
            </a:pPr>
            <a:r>
              <a:rPr lang="en-US" sz="3200" dirty="0">
                <a:solidFill>
                  <a:prstClr val="black"/>
                </a:solidFill>
                <a:latin typeface="Arial"/>
                <a:cs typeface="Arial"/>
              </a:rPr>
              <a:t>2 </a:t>
            </a:r>
            <a:r>
              <a:rPr lang="en-US" sz="3200" b="1" dirty="0">
                <a:solidFill>
                  <a:prstClr val="black"/>
                </a:solidFill>
                <a:latin typeface="Arial"/>
                <a:cs typeface="Arial"/>
              </a:rPr>
              <a:t>R</a:t>
            </a:r>
            <a:r>
              <a:rPr lang="en-US" sz="3200" dirty="0">
                <a:solidFill>
                  <a:prstClr val="black"/>
                </a:solidFill>
                <a:latin typeface="Arial"/>
                <a:cs typeface="Arial"/>
              </a:rPr>
              <a:t>eturn to God</a:t>
            </a:r>
            <a:r>
              <a:rPr lang="uk-UA" sz="3200" dirty="0">
                <a:solidFill>
                  <a:prstClr val="black"/>
                </a:solidFill>
                <a:latin typeface="Arial"/>
                <a:cs typeface="Arial"/>
              </a:rPr>
              <a:t>'</a:t>
            </a:r>
            <a:r>
              <a:rPr lang="en-US" sz="3200" dirty="0">
                <a:solidFill>
                  <a:prstClr val="black"/>
                </a:solidFill>
                <a:latin typeface="Arial"/>
                <a:cs typeface="Arial"/>
              </a:rPr>
              <a:t>s blessing</a:t>
            </a:r>
          </a:p>
          <a:p>
            <a:pPr defTabSz="457200" eaLnBrk="1" fontAlgn="auto" hangingPunct="1">
              <a:spcBef>
                <a:spcPts val="0"/>
              </a:spcBef>
              <a:spcAft>
                <a:spcPts val="0"/>
              </a:spcAft>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a:t>
            </a:r>
            <a:r>
              <a:rPr lang="uk-UA" sz="3200" dirty="0">
                <a:solidFill>
                  <a:prstClr val="black"/>
                </a:solidFill>
                <a:latin typeface="Arial"/>
                <a:cs typeface="Arial"/>
              </a:rPr>
              <a:t>'</a:t>
            </a:r>
            <a:r>
              <a:rPr lang="en-US" sz="3200" dirty="0">
                <a:solidFill>
                  <a:prstClr val="black"/>
                </a:solidFill>
                <a:latin typeface="Arial"/>
                <a:cs typeface="Arial"/>
              </a:rPr>
              <a:t>s sovereignty</a:t>
            </a:r>
          </a:p>
        </p:txBody>
      </p:sp>
    </p:spTree>
    <p:extLst>
      <p:ext uri="{BB962C8B-B14F-4D97-AF65-F5344CB8AC3E}">
        <p14:creationId xmlns:p14="http://schemas.microsoft.com/office/powerpoint/2010/main" val="247573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A recent judgment of Judah by </a:t>
            </a:r>
            <a:r>
              <a:rPr lang="en-US" sz="3200" b="1" kern="0" dirty="0">
                <a:solidFill>
                  <a:srgbClr val="FFFF00"/>
                </a:solidFill>
                <a:effectLst>
                  <a:glow rad="127000">
                    <a:srgbClr val="000000"/>
                  </a:glow>
                </a:effectLst>
                <a:latin typeface="Arial" charset="0"/>
                <a:ea typeface="ＭＳ Ｐゴシック" charset="0"/>
                <a:cs typeface="ＭＳ Ｐゴシック" charset="0"/>
              </a:rPr>
              <a:t>locusts</a:t>
            </a:r>
            <a:r>
              <a:rPr lang="en-US" sz="3200" b="1" kern="0" dirty="0">
                <a:solidFill>
                  <a:srgbClr val="FFFFFF"/>
                </a:solidFill>
                <a:effectLst>
                  <a:glow rad="127000">
                    <a:srgbClr val="000000"/>
                  </a:glow>
                </a:effectLst>
                <a:latin typeface="Arial" charset="0"/>
                <a:ea typeface="ＭＳ Ｐゴシック" charset="0"/>
                <a:cs typeface="ＭＳ Ｐゴシック" charset="0"/>
              </a:rPr>
              <a:t> should cause the people to repent as a more dreadful day of the L</a:t>
            </a:r>
            <a:r>
              <a:rPr lang="en-US" sz="2800" b="1" kern="0" dirty="0">
                <a:solidFill>
                  <a:srgbClr val="FFFFFF"/>
                </a:solidFill>
                <a:effectLst>
                  <a:glow rad="127000">
                    <a:srgbClr val="000000"/>
                  </a:glow>
                </a:effectLst>
                <a:latin typeface="Arial" charset="0"/>
                <a:ea typeface="ＭＳ Ｐゴシック" charset="0"/>
                <a:cs typeface="ＭＳ Ｐゴシック" charset="0"/>
              </a:rPr>
              <a:t>ORD</a:t>
            </a:r>
            <a:r>
              <a:rPr lang="en-US" sz="3200" b="1" kern="0" dirty="0">
                <a:solidFill>
                  <a:srgbClr val="FFFFFF"/>
                </a:solidFill>
                <a:effectLst>
                  <a:glow rad="127000">
                    <a:srgbClr val="000000"/>
                  </a:glow>
                </a:effectLst>
                <a:latin typeface="Arial" charset="0"/>
                <a:ea typeface="ＭＳ Ｐゴシック" charset="0"/>
                <a:cs typeface="ＭＳ Ｐゴシック" charset="0"/>
              </a:rPr>
              <a:t> will come in a Babylonian invasion, yet God promises forgiveness, deliverance, and restoration by judging the nations.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575</a:t>
            </a:r>
          </a:p>
          <a:p>
            <a:pPr algn="ctr" eaLnBrk="1" hangingPunct="1">
              <a:defRPr/>
            </a:pPr>
            <a:r>
              <a:rPr lang="en-US" altLang="zh-CN" b="1" kern="0" dirty="0">
                <a:solidFill>
                  <a:srgbClr val="000000"/>
                </a:solidFill>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12989122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descr="draft_lens6594562module53438082photo_1251100778LOCUST_-_SWARM_-_old_photo_-_GOOD.jpg"/>
          <p:cNvPicPr>
            <a:picLocks noChangeAspect="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5490" name="Text Box 2"/>
          <p:cNvSpPr txBox="1">
            <a:spLocks noChangeArrowheads="1"/>
          </p:cNvSpPr>
          <p:nvPr/>
        </p:nvSpPr>
        <p:spPr bwMode="auto">
          <a:xfrm>
            <a:off x="990600" y="1676400"/>
            <a:ext cx="8153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chemeClr val="tx2"/>
                </a:solidFill>
                <a:effectLst>
                  <a:glow rad="127000">
                    <a:schemeClr val="bg1">
                      <a:alpha val="87000"/>
                    </a:schemeClr>
                  </a:glow>
                </a:effectLst>
                <a:cs typeface="Times New Roman" charset="0"/>
              </a:rPr>
              <a:t>C.	</a:t>
            </a:r>
            <a:r>
              <a:rPr lang="en-US" sz="3600" b="1" u="sng" dirty="0">
                <a:solidFill>
                  <a:schemeClr val="tx2"/>
                </a:solidFill>
                <a:effectLst>
                  <a:glow rad="127000">
                    <a:schemeClr val="bg1">
                      <a:alpha val="87000"/>
                    </a:schemeClr>
                  </a:glow>
                </a:effectLst>
                <a:cs typeface="Times New Roman" charset="0"/>
              </a:rPr>
              <a:t>Date</a:t>
            </a:r>
            <a:r>
              <a:rPr lang="en-US" sz="3600" b="1" dirty="0">
                <a:solidFill>
                  <a:schemeClr val="tx2"/>
                </a:solidFill>
                <a:effectLst>
                  <a:glow rad="127000">
                    <a:schemeClr val="bg1">
                      <a:alpha val="87000"/>
                    </a:schemeClr>
                  </a:glow>
                </a:effectLst>
                <a:cs typeface="Times New Roman" charset="0"/>
              </a:rPr>
              <a:t>:  late pre-exilic time period (between 597 and 586 BC).</a:t>
            </a:r>
          </a:p>
        </p:txBody>
      </p:sp>
      <p:sp>
        <p:nvSpPr>
          <p:cNvPr id="575493" name="Text Box 5"/>
          <p:cNvSpPr txBox="1">
            <a:spLocks noChangeArrowheads="1"/>
          </p:cNvSpPr>
          <p:nvPr/>
        </p:nvSpPr>
        <p:spPr bwMode="auto">
          <a:xfrm>
            <a:off x="990600" y="3486150"/>
            <a:ext cx="77724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chemeClr val="tx2"/>
                </a:solidFill>
                <a:effectLst>
                  <a:glow rad="127000">
                    <a:schemeClr val="bg1">
                      <a:alpha val="87000"/>
                    </a:schemeClr>
                  </a:glow>
                </a:effectLst>
                <a:cs typeface="Times New Roman" charset="0"/>
              </a:rPr>
              <a:t>D.	</a:t>
            </a:r>
            <a:r>
              <a:rPr lang="en-US" sz="3600" b="1" u="sng" dirty="0">
                <a:solidFill>
                  <a:schemeClr val="tx2"/>
                </a:solidFill>
                <a:effectLst>
                  <a:glow rad="127000">
                    <a:schemeClr val="bg1">
                      <a:alpha val="87000"/>
                    </a:schemeClr>
                  </a:glow>
                </a:effectLst>
                <a:cs typeface="Times New Roman" charset="0"/>
              </a:rPr>
              <a:t>Recipients</a:t>
            </a:r>
            <a:r>
              <a:rPr lang="en-US" sz="3600" b="1" dirty="0">
                <a:solidFill>
                  <a:schemeClr val="tx2"/>
                </a:solidFill>
                <a:effectLst>
                  <a:glow rad="127000">
                    <a:schemeClr val="bg1">
                      <a:alpha val="87000"/>
                    </a:schemeClr>
                  </a:glow>
                </a:effectLst>
                <a:cs typeface="Times New Roman" charset="0"/>
              </a:rPr>
              <a:t>: people in Judah due to many references to Zion and the Temple (1:9, 13-14; 2:15-17, 23, 32; 3:1, 5-6, 16-17, 20-21).</a:t>
            </a:r>
          </a:p>
        </p:txBody>
      </p:sp>
      <p:sp>
        <p:nvSpPr>
          <p:cNvPr id="34820" name="Text Box 6"/>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effectLst>
                  <a:glow rad="127000">
                    <a:schemeClr val="bg1">
                      <a:alpha val="87000"/>
                    </a:schemeClr>
                  </a:glow>
                </a:effectLst>
                <a:cs typeface="Arial" charset="0"/>
              </a:rPr>
              <a:t>577</a:t>
            </a:r>
          </a:p>
        </p:txBody>
      </p:sp>
      <p:sp>
        <p:nvSpPr>
          <p:cNvPr id="34821" name="Rectangle 7"/>
          <p:cNvSpPr>
            <a:spLocks noGrp="1" noChangeArrowheads="1"/>
          </p:cNvSpPr>
          <p:nvPr>
            <p:ph type="title" idx="4294967295"/>
          </p:nvPr>
        </p:nvSpPr>
        <p:spPr>
          <a:xfrm>
            <a:off x="762000" y="0"/>
            <a:ext cx="7772400" cy="685800"/>
          </a:xfrm>
        </p:spPr>
        <p:txBody>
          <a:bodyPr/>
          <a:lstStyle/>
          <a:p>
            <a:pPr eaLnBrk="1" hangingPunct="1">
              <a:defRPr/>
            </a:pPr>
            <a:r>
              <a:rPr lang="en-US" sz="3200" i="1">
                <a:effectLst>
                  <a:glow rad="127000">
                    <a:schemeClr val="bg1">
                      <a:alpha val="87000"/>
                    </a:schemeClr>
                  </a:glow>
                </a:effectLst>
                <a:latin typeface="Arial" charset="0"/>
                <a:ea typeface="ＭＳ Ｐゴシック" charset="0"/>
              </a:rPr>
              <a:t>Date &amp; Recipients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75490">
                                            <p:txEl>
                                              <p:pRg st="0" end="0"/>
                                            </p:txEl>
                                          </p:spTgt>
                                        </p:tgtEl>
                                        <p:attrNameLst>
                                          <p:attrName>style.visibility</p:attrName>
                                        </p:attrNameLst>
                                      </p:cBhvr>
                                      <p:to>
                                        <p:strVal val="visible"/>
                                      </p:to>
                                    </p:set>
                                    <p:animEffect transition="in" filter="box(out)">
                                      <p:cBhvr>
                                        <p:cTn id="7" dur="500"/>
                                        <p:tgtEl>
                                          <p:spTgt spid="5754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75493">
                                            <p:txEl>
                                              <p:pRg st="0" end="0"/>
                                            </p:txEl>
                                          </p:spTgt>
                                        </p:tgtEl>
                                        <p:attrNameLst>
                                          <p:attrName>style.visibility</p:attrName>
                                        </p:attrNameLst>
                                      </p:cBhvr>
                                      <p:to>
                                        <p:strVal val="visible"/>
                                      </p:to>
                                    </p:set>
                                    <p:animEffect transition="in" filter="box(out)">
                                      <p:cBhvr>
                                        <p:cTn id="12" dur="500"/>
                                        <p:tgtEl>
                                          <p:spTgt spid="5754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0" grpId="0" build="p" autoUpdateAnimBg="0"/>
      <p:bldP spid="5754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9524" name="Picture 4" descr="locust">
            <a:hlinkClick r:id="rId2"/>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62000" y="0"/>
            <a:ext cx="8382000" cy="3352800"/>
          </a:xfrm>
        </p:spPr>
      </p:pic>
      <p:pic>
        <p:nvPicPr>
          <p:cNvPr id="619525" name="Picture 5" descr="locust-north">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3733800"/>
            <a:ext cx="8458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526" name="AutoShape 6"/>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525">
            <a:solidFill>
              <a:schemeClr val="tx1"/>
            </a:solidFill>
            <a:miter lim="800000"/>
            <a:headEnd/>
            <a:tailEnd/>
          </a:ln>
        </p:spPr>
        <p:txBody>
          <a:bodyPr wrap="none" anchor="ctr"/>
          <a:lstStyle/>
          <a:p>
            <a:pPr algn="ctr"/>
            <a:r>
              <a:rPr lang="en-US" sz="2400" b="1">
                <a:solidFill>
                  <a:schemeClr val="bg1"/>
                </a:solidFill>
              </a:rPr>
              <a:t>Before Locust Invasion</a:t>
            </a:r>
            <a:endParaRPr lang="en-US">
              <a:solidFill>
                <a:schemeClr val="bg1"/>
              </a:solidFill>
            </a:endParaRPr>
          </a:p>
        </p:txBody>
      </p:sp>
      <p:sp>
        <p:nvSpPr>
          <p:cNvPr id="619529" name="AutoShape 9"/>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525">
            <a:solidFill>
              <a:schemeClr val="tx1"/>
            </a:solidFill>
            <a:miter lim="800000"/>
            <a:headEnd/>
            <a:tailEnd/>
          </a:ln>
        </p:spPr>
        <p:txBody>
          <a:bodyPr wrap="none" anchor="ctr"/>
          <a:lstStyle/>
          <a:p>
            <a:pPr algn="ctr"/>
            <a:r>
              <a:rPr lang="en-US" sz="2400" b="1">
                <a:solidFill>
                  <a:schemeClr val="bg1"/>
                </a:solidFill>
              </a:rPr>
              <a:t>After Locust Invasion</a:t>
            </a:r>
          </a:p>
        </p:txBody>
      </p:sp>
      <p:sp>
        <p:nvSpPr>
          <p:cNvPr id="619531" name="Oval 11"/>
          <p:cNvSpPr>
            <a:spLocks noChangeArrowheads="1"/>
          </p:cNvSpPr>
          <p:nvPr/>
        </p:nvSpPr>
        <p:spPr bwMode="auto">
          <a:xfrm>
            <a:off x="1295400" y="4191000"/>
            <a:ext cx="2590800" cy="2057400"/>
          </a:xfrm>
          <a:prstGeom prst="ellipse">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9532" name="Oval 12"/>
          <p:cNvSpPr>
            <a:spLocks noChangeArrowheads="1"/>
          </p:cNvSpPr>
          <p:nvPr/>
        </p:nvSpPr>
        <p:spPr bwMode="auto">
          <a:xfrm>
            <a:off x="5334000" y="4419600"/>
            <a:ext cx="1447800" cy="1752600"/>
          </a:xfrm>
          <a:prstGeom prst="ellipse">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5895" name="Rectangle 2"/>
          <p:cNvSpPr>
            <a:spLocks noGrp="1" noChangeArrowheads="1"/>
          </p:cNvSpPr>
          <p:nvPr>
            <p:ph type="title"/>
          </p:nvPr>
        </p:nvSpPr>
        <p:spPr>
          <a:xfrm>
            <a:off x="838200" y="-76200"/>
            <a:ext cx="7772400" cy="914400"/>
          </a:xfrm>
        </p:spPr>
        <p:txBody>
          <a:bodyPr/>
          <a:lstStyle/>
          <a:p>
            <a:pPr algn="ctr" eaLnBrk="1" hangingPunct="1"/>
            <a:r>
              <a:rPr lang="en-US" sz="2400">
                <a:latin typeface="Arial" charset="0"/>
                <a:ea typeface="ＭＳ Ｐゴシック" charset="0"/>
              </a:rPr>
              <a:t>A Modern Locust Invasion </a:t>
            </a:r>
            <a:br>
              <a:rPr lang="en-US" sz="2400">
                <a:latin typeface="Arial" charset="0"/>
                <a:ea typeface="ＭＳ Ｐゴシック" charset="0"/>
              </a:rPr>
            </a:br>
            <a:r>
              <a:rPr lang="en-US" sz="2400">
                <a:latin typeface="Arial" charset="0"/>
                <a:ea typeface="ＭＳ Ｐゴシック" charset="0"/>
              </a:rPr>
              <a:t>(Centralia, Pennsylvania, USA)</a:t>
            </a:r>
            <a:endParaRPr lang="en-US">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9524"/>
                                        </p:tgtEl>
                                        <p:attrNameLst>
                                          <p:attrName>style.visibility</p:attrName>
                                        </p:attrNameLst>
                                      </p:cBhvr>
                                      <p:to>
                                        <p:strVal val="visible"/>
                                      </p:to>
                                    </p:set>
                                    <p:animEffect transition="in" filter="fade">
                                      <p:cBhvr>
                                        <p:cTn id="7" dur="500"/>
                                        <p:tgtEl>
                                          <p:spTgt spid="619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9526"/>
                                        </p:tgtEl>
                                        <p:attrNameLst>
                                          <p:attrName>style.visibility</p:attrName>
                                        </p:attrNameLst>
                                      </p:cBhvr>
                                      <p:to>
                                        <p:strVal val="visible"/>
                                      </p:to>
                                    </p:set>
                                    <p:animEffect transition="in" filter="fade">
                                      <p:cBhvr>
                                        <p:cTn id="12" dur="500"/>
                                        <p:tgtEl>
                                          <p:spTgt spid="6195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9529"/>
                                        </p:tgtEl>
                                        <p:attrNameLst>
                                          <p:attrName>style.visibility</p:attrName>
                                        </p:attrNameLst>
                                      </p:cBhvr>
                                      <p:to>
                                        <p:strVal val="visible"/>
                                      </p:to>
                                    </p:set>
                                    <p:animEffect transition="in" filter="fade">
                                      <p:cBhvr>
                                        <p:cTn id="17" dur="500"/>
                                        <p:tgtEl>
                                          <p:spTgt spid="6195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19525"/>
                                        </p:tgtEl>
                                        <p:attrNameLst>
                                          <p:attrName>style.visibility</p:attrName>
                                        </p:attrNameLst>
                                      </p:cBhvr>
                                      <p:to>
                                        <p:strVal val="visible"/>
                                      </p:to>
                                    </p:set>
                                    <p:animEffect transition="in" filter="fade">
                                      <p:cBhvr>
                                        <p:cTn id="22" dur="500"/>
                                        <p:tgtEl>
                                          <p:spTgt spid="6195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9531"/>
                                        </p:tgtEl>
                                        <p:attrNameLst>
                                          <p:attrName>style.visibility</p:attrName>
                                        </p:attrNameLst>
                                      </p:cBhvr>
                                      <p:to>
                                        <p:strVal val="visible"/>
                                      </p:to>
                                    </p:set>
                                    <p:animEffect transition="in" filter="fade">
                                      <p:cBhvr>
                                        <p:cTn id="27" dur="500"/>
                                        <p:tgtEl>
                                          <p:spTgt spid="6195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9532"/>
                                        </p:tgtEl>
                                        <p:attrNameLst>
                                          <p:attrName>style.visibility</p:attrName>
                                        </p:attrNameLst>
                                      </p:cBhvr>
                                      <p:to>
                                        <p:strVal val="visible"/>
                                      </p:to>
                                    </p:set>
                                    <p:animEffect transition="in" filter="fade">
                                      <p:cBhvr>
                                        <p:cTn id="32" dur="500"/>
                                        <p:tgtEl>
                                          <p:spTgt spid="619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6" grpId="0" animBg="1" autoUpdateAnimBg="0"/>
      <p:bldP spid="619529" grpId="0" animBg="1" autoUpdateAnimBg="0"/>
      <p:bldP spid="619531" grpId="0" animBg="1"/>
      <p:bldP spid="61953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9" descr="locust">
            <a:hlinkClick r:id="rId2"/>
          </p:cNvPr>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77539" name="Rectangle 3"/>
          <p:cNvSpPr>
            <a:spLocks noGrp="1" noChangeArrowheads="1"/>
          </p:cNvSpPr>
          <p:nvPr>
            <p:ph type="title"/>
          </p:nvPr>
        </p:nvSpPr>
        <p:spPr/>
        <p:txBody>
          <a:bodyPr/>
          <a:lstStyle/>
          <a:p>
            <a:pPr eaLnBrk="1" hangingPunct="1">
              <a:defRPr/>
            </a:pPr>
            <a:r>
              <a:rPr lang="en-US">
                <a:solidFill>
                  <a:schemeClr val="bg1"/>
                </a:solidFill>
                <a:effectLst>
                  <a:outerShdw blurRad="50800" dist="76200" dir="2700000" algn="tl" rotWithShape="0">
                    <a:srgbClr val="000000">
                      <a:alpha val="76000"/>
                    </a:srgbClr>
                  </a:outerShdw>
                </a:effectLst>
                <a:latin typeface="Arial" charset="0"/>
                <a:ea typeface="ＭＳ Ｐゴシック" charset="0"/>
              </a:rPr>
              <a:t>E.	Occasion</a:t>
            </a:r>
            <a:endParaRPr lang="en-US" u="sng">
              <a:solidFill>
                <a:schemeClr val="bg1"/>
              </a:solidFill>
              <a:effectLst>
                <a:outerShdw blurRad="50800" dist="76200" dir="2700000" algn="tl" rotWithShape="0">
                  <a:srgbClr val="000000">
                    <a:alpha val="76000"/>
                  </a:srgbClr>
                </a:outerShdw>
              </a:effectLst>
              <a:latin typeface="Arial" charset="0"/>
              <a:ea typeface="ＭＳ Ｐゴシック" charset="0"/>
            </a:endParaRPr>
          </a:p>
        </p:txBody>
      </p:sp>
      <p:sp>
        <p:nvSpPr>
          <p:cNvPr id="577540" name="Rectangle 4"/>
          <p:cNvSpPr>
            <a:spLocks noGrp="1" noChangeArrowheads="1"/>
          </p:cNvSpPr>
          <p:nvPr>
            <p:ph type="body" sz="half" idx="1"/>
          </p:nvPr>
        </p:nvSpPr>
        <p:spPr>
          <a:xfrm>
            <a:off x="1062038" y="1766888"/>
            <a:ext cx="6786562" cy="3795712"/>
          </a:xfrm>
        </p:spPr>
        <p:txBody>
          <a:bodyPr/>
          <a:lstStyle/>
          <a:p>
            <a:pPr eaLnBrk="1" hangingPunct="1">
              <a:lnSpc>
                <a:spcPct val="80000"/>
              </a:lnSpc>
              <a:defRPr/>
            </a:pPr>
            <a:r>
              <a:rPr lang="en-US" sz="3600">
                <a:solidFill>
                  <a:schemeClr val="bg1"/>
                </a:solidFill>
                <a:effectLst>
                  <a:outerShdw blurRad="50800" dist="76200" dir="2700000" algn="tl" rotWithShape="0">
                    <a:srgbClr val="000000">
                      <a:alpha val="76000"/>
                    </a:srgbClr>
                  </a:outerShdw>
                </a:effectLst>
                <a:ea typeface="+mn-ea"/>
                <a:cs typeface="+mn-cs"/>
              </a:rPr>
              <a:t>A recent locust plague had invaded Judah</a:t>
            </a:r>
          </a:p>
        </p:txBody>
      </p:sp>
      <p:sp>
        <p:nvSpPr>
          <p:cNvPr id="577548" name="Text Box 12"/>
          <p:cNvSpPr txBox="1">
            <a:spLocks noChangeArrowheads="1"/>
          </p:cNvSpPr>
          <p:nvPr/>
        </p:nvSpPr>
        <p:spPr bwMode="auto">
          <a:xfrm>
            <a:off x="8305800" y="76200"/>
            <a:ext cx="692150" cy="457200"/>
          </a:xfrm>
          <a:prstGeom prst="rect">
            <a:avLst/>
          </a:prstGeom>
          <a:noFill/>
          <a:ln w="9525">
            <a:noFill/>
            <a:miter lim="800000"/>
            <a:headEnd/>
            <a:tailEnd/>
          </a:ln>
          <a:effectLst/>
        </p:spPr>
        <p:txBody>
          <a:bodyPr wrap="none">
            <a:spAutoFit/>
          </a:bodyPr>
          <a:lstStyle/>
          <a:p>
            <a:pPr>
              <a:defRPr/>
            </a:pPr>
            <a:r>
              <a:rPr lang="en-US" sz="2400" b="1">
                <a:solidFill>
                  <a:schemeClr val="bg1"/>
                </a:solidFill>
                <a:effectLst>
                  <a:outerShdw blurRad="50800" dist="76200" dir="2700000" algn="tl" rotWithShape="0">
                    <a:srgbClr val="000000">
                      <a:alpha val="76000"/>
                    </a:srgbClr>
                  </a:outerShdw>
                </a:effectLst>
                <a:latin typeface="Arial" pitchFamily="-112" charset="0"/>
                <a:ea typeface="+mn-ea"/>
                <a:cs typeface="+mn-cs"/>
              </a:rPr>
              <a:t>577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After the </a:t>
            </a:r>
            <a:r>
              <a:rPr lang="en-US" sz="3600" b="1" dirty="0">
                <a:solidFill>
                  <a:srgbClr val="FFFF00"/>
                </a:solidFill>
                <a:effectLst>
                  <a:glow rad="127000">
                    <a:schemeClr val="tx1"/>
                  </a:glow>
                </a:effectLst>
                <a:latin typeface="Arial" charset="0"/>
                <a:ea typeface="ＭＳ Ｐゴシック" charset="0"/>
                <a:cs typeface="ＭＳ Ｐゴシック" charset="0"/>
              </a:rPr>
              <a:t>cutting</a:t>
            </a:r>
            <a:r>
              <a:rPr lang="en-US" sz="3600" b="1" dirty="0">
                <a:effectLst>
                  <a:glow rad="127000">
                    <a:schemeClr val="tx1"/>
                  </a:glow>
                </a:effectLst>
                <a:latin typeface="Arial" charset="0"/>
                <a:ea typeface="ＭＳ Ｐゴシック" charset="0"/>
                <a:cs typeface="ＭＳ Ｐゴシック" charset="0"/>
              </a:rPr>
              <a:t> locusts finished eating the crops,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3600" b="1" dirty="0">
                <a:solidFill>
                  <a:srgbClr val="FFFF00"/>
                </a:solidFill>
                <a:effectLst>
                  <a:glow rad="127000">
                    <a:schemeClr val="tx1"/>
                  </a:glow>
                </a:effectLst>
                <a:latin typeface="Arial" charset="0"/>
                <a:ea typeface="ＭＳ Ｐゴシック" charset="0"/>
                <a:cs typeface="ＭＳ Ｐゴシック" charset="0"/>
              </a:rPr>
              <a:t>swarming</a:t>
            </a:r>
            <a:r>
              <a:rPr lang="en-US" sz="3600" b="1" dirty="0">
                <a:effectLst>
                  <a:glow rad="127000">
                    <a:schemeClr val="tx1"/>
                  </a:glow>
                </a:effectLst>
                <a:latin typeface="Arial" charset="0"/>
                <a:ea typeface="ＭＳ Ｐゴシック" charset="0"/>
                <a:cs typeface="ＭＳ Ｐゴシック" charset="0"/>
              </a:rPr>
              <a:t> locusts took what was left!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After them came the </a:t>
            </a:r>
            <a:r>
              <a:rPr lang="en-US" sz="3600" b="1" dirty="0">
                <a:solidFill>
                  <a:srgbClr val="FFFF00"/>
                </a:solidFill>
                <a:effectLst>
                  <a:glow rad="127000">
                    <a:schemeClr val="tx1"/>
                  </a:glow>
                </a:effectLst>
                <a:latin typeface="Arial" charset="0"/>
                <a:ea typeface="ＭＳ Ｐゴシック" charset="0"/>
                <a:cs typeface="ＭＳ Ｐゴシック" charset="0"/>
              </a:rPr>
              <a:t>hopping</a:t>
            </a:r>
            <a:r>
              <a:rPr lang="en-US" sz="3600" b="1" dirty="0">
                <a:effectLst>
                  <a:glow rad="127000">
                    <a:schemeClr val="tx1"/>
                  </a:glow>
                </a:effectLst>
                <a:latin typeface="Arial" charset="0"/>
                <a:ea typeface="ＭＳ Ｐゴシック" charset="0"/>
                <a:cs typeface="ＭＳ Ｐゴシック" charset="0"/>
              </a:rPr>
              <a:t> locusts,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then the </a:t>
            </a:r>
            <a:r>
              <a:rPr lang="en-US" sz="3600" b="1" dirty="0">
                <a:solidFill>
                  <a:srgbClr val="FFFF00"/>
                </a:solidFill>
                <a:effectLst>
                  <a:glow rad="127000">
                    <a:schemeClr val="tx1"/>
                  </a:glow>
                </a:effectLst>
                <a:latin typeface="Arial" charset="0"/>
                <a:ea typeface="ＭＳ Ｐゴシック" charset="0"/>
                <a:cs typeface="ＭＳ Ｐゴシック" charset="0"/>
              </a:rPr>
              <a:t>stripping</a:t>
            </a:r>
            <a:r>
              <a:rPr lang="en-US" sz="3600" b="1" dirty="0">
                <a:effectLst>
                  <a:glow rad="127000">
                    <a:schemeClr val="tx1"/>
                  </a:glow>
                </a:effectLst>
                <a:latin typeface="Arial" charset="0"/>
                <a:ea typeface="ＭＳ Ｐゴシック" charset="0"/>
                <a:cs typeface="ＭＳ Ｐゴシック" charset="0"/>
              </a:rPr>
              <a:t> locusts, too!</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(Joel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783797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Wake up, you drunkards, and weep!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Wail, all you wine-drinkers!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All the grapes are ruined,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and all your sweet wine is gone</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 </a:t>
            </a:r>
            <a:br>
              <a:rPr lang="en-US" sz="3200" b="1" dirty="0">
                <a:solidFill>
                  <a:schemeClr val="tx1"/>
                </a:solidFill>
                <a:latin typeface="Arial" charset="0"/>
                <a:ea typeface="ＭＳ Ｐゴシック" charset="0"/>
                <a:cs typeface="ＭＳ Ｐゴシック" charset="0"/>
              </a:rPr>
            </a:br>
            <a:r>
              <a:rPr lang="en-US" sz="3200" b="1" dirty="0">
                <a:solidFill>
                  <a:schemeClr val="tx1"/>
                </a:solidFill>
                <a:latin typeface="Arial" charset="0"/>
                <a:ea typeface="ＭＳ Ｐゴシック" charset="0"/>
                <a:cs typeface="ＭＳ Ｐゴシック" charset="0"/>
              </a:rPr>
              <a:t>(Joel 1:5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90338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 vast army of locusts has invaded my land,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terrible army too numerous to count.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Its teeth are like lions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teeth,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its fangs like those of a lioness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4266770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It has destroyed my grapevines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ruined my fig trees,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stripping their bark and destroying it,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leaving the branches white and bare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046976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1" y="166"/>
            <a:ext cx="9143779" cy="6857834"/>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(Joel 1:15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5952" y="2132856"/>
            <a:ext cx="4762072" cy="4725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is near, </a:t>
            </a:r>
          </a:p>
          <a:p>
            <a:pPr>
              <a:defRPr/>
            </a:pPr>
            <a:r>
              <a:rPr lang="en-US" sz="3600" b="1" dirty="0">
                <a:effectLst>
                  <a:glow rad="127000">
                    <a:schemeClr val="tx1"/>
                  </a:glow>
                </a:effectLst>
                <a:latin typeface="Arial" charset="0"/>
                <a:ea typeface="ＭＳ Ｐゴシック" charset="0"/>
                <a:cs typeface="ＭＳ Ｐゴシック" charset="0"/>
              </a:rPr>
              <a:t>the day when destruction comes from the Almighty. </a:t>
            </a:r>
          </a:p>
          <a:p>
            <a:pPr>
              <a:defRPr/>
            </a:pPr>
            <a:r>
              <a:rPr lang="en-US" sz="3600" b="1" dirty="0">
                <a:effectLst>
                  <a:glow rad="127000">
                    <a:schemeClr val="tx1"/>
                  </a:glow>
                </a:effectLst>
                <a:latin typeface="Arial" charset="0"/>
                <a:ea typeface="ＭＳ Ｐゴシック" charset="0"/>
                <a:cs typeface="ＭＳ Ｐゴシック" charset="0"/>
              </a:rPr>
              <a:t>How terrible that day will be!"</a:t>
            </a:r>
          </a:p>
        </p:txBody>
      </p:sp>
    </p:spTree>
    <p:extLst>
      <p:ext uri="{BB962C8B-B14F-4D97-AF65-F5344CB8AC3E}">
        <p14:creationId xmlns:p14="http://schemas.microsoft.com/office/powerpoint/2010/main" val="41378964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en-US" sz="4000" b="1" dirty="0">
                <a:solidFill>
                  <a:srgbClr val="FFFFFF"/>
                </a:solidFill>
                <a:effectLst/>
                <a:latin typeface="Arial" charset="0"/>
                <a:ea typeface="ＭＳ Ｐゴシック" charset="0"/>
                <a:cs typeface="ＭＳ Ｐゴシック" charset="0"/>
              </a:rPr>
              <a:t>NATIONAL DISASTERS IN JOEL 1</a:t>
            </a: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Two serious plagues razed Judah:</a:t>
            </a: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Locusts</a:t>
            </a:r>
            <a:br>
              <a:rPr lang="en-US" sz="2400" b="1" dirty="0">
                <a:effectLst/>
                <a:latin typeface="Arial" charset="0"/>
                <a:ea typeface="ＭＳ Ｐゴシック" charset="0"/>
                <a:cs typeface="ＭＳ Ｐゴシック" charset="0"/>
              </a:rPr>
            </a:br>
            <a:r>
              <a:rPr lang="en-US" sz="2400" b="1" dirty="0">
                <a:effectLst/>
                <a:latin typeface="Arial" charset="0"/>
                <a:ea typeface="ＭＳ Ｐゴシック" charset="0"/>
                <a:cs typeface="ＭＳ Ｐゴシック" charset="0"/>
              </a:rPr>
              <a:t>(Joel 1:4)</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Drought</a:t>
            </a:r>
            <a:br>
              <a:rPr lang="en-US" sz="2400" b="1" dirty="0">
                <a:effectLst/>
                <a:latin typeface="Arial" charset="0"/>
                <a:ea typeface="ＭＳ Ｐゴシック" charset="0"/>
                <a:cs typeface="ＭＳ Ｐゴシック" charset="0"/>
              </a:rPr>
            </a:br>
            <a:r>
              <a:rPr lang="en-US" sz="2400" b="1" dirty="0">
                <a:effectLst/>
                <a:latin typeface="Arial" charset="0"/>
                <a:ea typeface="ＭＳ Ｐゴシック" charset="0"/>
                <a:cs typeface="ＭＳ Ｐゴシック" charset="0"/>
              </a:rPr>
              <a:t>(Joel 1:20)</a:t>
            </a:r>
          </a:p>
        </p:txBody>
      </p:sp>
    </p:spTree>
    <p:extLst>
      <p:ext uri="{BB962C8B-B14F-4D97-AF65-F5344CB8AC3E}">
        <p14:creationId xmlns:p14="http://schemas.microsoft.com/office/powerpoint/2010/main" val="4111860734"/>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630786" name="Rectangle 2"/>
          <p:cNvSpPr>
            <a:spLocks noGrp="1" noChangeArrowheads="1"/>
          </p:cNvSpPr>
          <p:nvPr>
            <p:ph type="title"/>
          </p:nvPr>
        </p:nvSpPr>
        <p:spPr>
          <a:xfrm>
            <a:off x="6096000" y="2286000"/>
            <a:ext cx="2819400" cy="2057400"/>
          </a:xfrm>
          <a:solidFill>
            <a:srgbClr val="A50021"/>
          </a:solidFill>
          <a:effectLst>
            <a:outerShdw blurRad="63500" dist="38099" dir="2700000" algn="ctr" rotWithShape="0">
              <a:schemeClr val="tx1">
                <a:alpha val="74998"/>
              </a:schemeClr>
            </a:outerShdw>
          </a:effectLst>
        </p:spPr>
        <p:txBody>
          <a:bodyPr/>
          <a:lstStyle/>
          <a:p>
            <a:pPr algn="r" eaLnBrk="1" hangingPunct="1">
              <a:defRPr/>
            </a:pPr>
            <a:r>
              <a:rPr lang="en-US">
                <a:solidFill>
                  <a:schemeClr val="bg1"/>
                </a:solidFill>
                <a:effectLst>
                  <a:outerShdw blurRad="38100" dist="38100" dir="2700000" algn="tl">
                    <a:srgbClr val="000000"/>
                  </a:outerShdw>
                </a:effectLst>
                <a:latin typeface="Arial" charset="0"/>
                <a:ea typeface="ＭＳ Ｐゴシック" charset="0"/>
              </a:rPr>
              <a:t>Mature adults copulating</a:t>
            </a:r>
            <a:endParaRPr lang="en-US">
              <a:solidFill>
                <a:schemeClr val="bg1"/>
              </a:solidFill>
              <a:latin typeface="Arial"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promise to dwell in Jerusalem forever (3:17-21) and send his Spirit (2:18-32) is rooted in his covenant to protect Jerusalem as his chosen city (1 Kings 8:23-61; cf. Rev. 21:3).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8562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5" descr="locust1">
            <a:hlinkClick r:id="rId2"/>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627714" name="Rectangle 2"/>
          <p:cNvSpPr>
            <a:spLocks noGrp="1" noChangeArrowheads="1"/>
          </p:cNvSpPr>
          <p:nvPr>
            <p:ph type="title"/>
          </p:nvPr>
        </p:nvSpPr>
        <p:spPr>
          <a:xfrm>
            <a:off x="-36513" y="228600"/>
            <a:ext cx="9236076" cy="838200"/>
          </a:xfrm>
          <a:effectLst/>
        </p:spPr>
        <p:txBody>
          <a:bodyPr/>
          <a:lstStyle/>
          <a:p>
            <a:pPr algn="ctr" eaLnBrk="1" hangingPunct="1">
              <a:defRPr/>
            </a:pPr>
            <a:r>
              <a:rPr lang="en-US" sz="3600" dirty="0">
                <a:solidFill>
                  <a:srgbClr val="FFFFFF"/>
                </a:solidFill>
                <a:effectLst>
                  <a:glow rad="228600">
                    <a:schemeClr val="accent4">
                      <a:satMod val="175000"/>
                      <a:alpha val="72072"/>
                    </a:schemeClr>
                  </a:glow>
                </a:effectLst>
                <a:ea typeface="+mj-ea"/>
                <a:cs typeface="+mj-cs"/>
              </a:rPr>
              <a:t>Locust Grave Yard, Salt Lake, Utah</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010" name="Picture 5" descr="locust-black">
            <a:hlinkClick r:id="rId2"/>
          </p:cNvPr>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b="14706"/>
          <a:stretch/>
        </p:blipFill>
        <p:spPr>
          <a:xfrm>
            <a:off x="1752600" y="0"/>
            <a:ext cx="7086600" cy="5765483"/>
          </a:xfrm>
        </p:spPr>
      </p:pic>
      <p:sp>
        <p:nvSpPr>
          <p:cNvPr id="171011" name="Rectangle 2"/>
          <p:cNvSpPr>
            <a:spLocks noGrp="1" noChangeArrowheads="1"/>
          </p:cNvSpPr>
          <p:nvPr>
            <p:ph type="title" idx="4294967295"/>
          </p:nvPr>
        </p:nvSpPr>
        <p:spPr>
          <a:xfrm>
            <a:off x="1371600" y="381000"/>
            <a:ext cx="7772400" cy="1143000"/>
          </a:xfrm>
        </p:spPr>
        <p:txBody>
          <a:bodyPr/>
          <a:lstStyle/>
          <a:p>
            <a:pPr eaLnBrk="1" hangingPunct="1"/>
            <a:r>
              <a:rPr lang="en-US" sz="4800">
                <a:solidFill>
                  <a:schemeClr val="bg1"/>
                </a:solidFill>
                <a:latin typeface="Arial" charset="0"/>
                <a:ea typeface="ＭＳ Ｐゴシック" charset="0"/>
                <a:cs typeface="ＭＳ Ｐゴシック" charset="0"/>
              </a:rPr>
              <a:t>Key Word</a:t>
            </a:r>
          </a:p>
        </p:txBody>
      </p:sp>
      <p:sp>
        <p:nvSpPr>
          <p:cNvPr id="171012" name="Text Box 7"/>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577</a:t>
            </a:r>
          </a:p>
        </p:txBody>
      </p:sp>
      <p:sp>
        <p:nvSpPr>
          <p:cNvPr id="2" name="Rectangle 1"/>
          <p:cNvSpPr/>
          <p:nvPr/>
        </p:nvSpPr>
        <p:spPr bwMode="auto">
          <a:xfrm>
            <a:off x="3203848" y="5013176"/>
            <a:ext cx="1008112" cy="1008112"/>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71016" name="TextBox 4"/>
          <p:cNvSpPr txBox="1">
            <a:spLocks noChangeArrowheads="1"/>
          </p:cNvSpPr>
          <p:nvPr/>
        </p:nvSpPr>
        <p:spPr bwMode="auto">
          <a:xfrm>
            <a:off x="683568" y="4293096"/>
            <a:ext cx="8460432" cy="264687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600" i="1">
                <a:solidFill>
                  <a:srgbClr val="81F828"/>
                </a:solidFill>
                <a:latin typeface="Baoli SC Regular" charset="0"/>
                <a:cs typeface="Baoli SC Regular" charset="0"/>
              </a:rPr>
              <a:t>Locust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So what does the Torah say about locusts?</a:t>
            </a:r>
          </a:p>
        </p:txBody>
      </p:sp>
    </p:spTree>
    <p:extLst>
      <p:ext uri="{BB962C8B-B14F-4D97-AF65-F5344CB8AC3E}">
        <p14:creationId xmlns:p14="http://schemas.microsoft.com/office/powerpoint/2010/main" val="237192144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latin typeface="Times New Roman" charset="0"/>
            </a:endParaRPr>
          </a:p>
        </p:txBody>
      </p:sp>
      <p:sp>
        <p:nvSpPr>
          <p:cNvPr id="172034" name="Title 1"/>
          <p:cNvSpPr>
            <a:spLocks noGrp="1"/>
          </p:cNvSpPr>
          <p:nvPr>
            <p:ph type="title"/>
          </p:nvPr>
        </p:nvSpPr>
        <p:spPr>
          <a:xfrm>
            <a:off x="2124075" y="115888"/>
            <a:ext cx="7056438" cy="792162"/>
          </a:xfrm>
        </p:spPr>
        <p:txBody>
          <a:bodyPr/>
          <a:lstStyle/>
          <a:p>
            <a:pPr algn="l"/>
            <a:r>
              <a:rPr lang="en-US" sz="3600" b="1">
                <a:solidFill>
                  <a:srgbClr val="000090"/>
                </a:solidFill>
                <a:latin typeface="Arial" charset="0"/>
                <a:ea typeface="ＭＳ Ｐゴシック" charset="0"/>
              </a:rPr>
              <a:t>Blessings </a:t>
            </a:r>
            <a:r>
              <a:rPr lang="en-US" sz="3600" b="1">
                <a:solidFill>
                  <a:schemeClr val="bg1"/>
                </a:solidFill>
                <a:latin typeface="Arial" charset="0"/>
                <a:ea typeface="ＭＳ Ｐゴシック" charset="0"/>
              </a:rPr>
              <a:t>&amp; </a:t>
            </a:r>
            <a:r>
              <a:rPr lang="en-US" sz="3600" b="1">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towns and your fields </a:t>
            </a:r>
            <a:br>
              <a:rPr lang="en-US" sz="2000" b="1">
                <a:solidFill>
                  <a:srgbClr val="000090"/>
                </a:solidFill>
                <a:cs typeface="Arial" charset="0"/>
              </a:rPr>
            </a:br>
            <a:r>
              <a:rPr lang="en-US" sz="2000" b="1">
                <a:solidFill>
                  <a:srgbClr val="000090"/>
                </a:solidFill>
                <a:cs typeface="Arial"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children and your crops </a:t>
            </a:r>
            <a:br>
              <a:rPr lang="en-US" sz="2000" b="1">
                <a:solidFill>
                  <a:srgbClr val="000090"/>
                </a:solidFill>
                <a:cs typeface="Arial" charset="0"/>
              </a:rPr>
            </a:br>
            <a:r>
              <a:rPr lang="en-US" sz="2000" b="1">
                <a:solidFill>
                  <a:srgbClr val="000090"/>
                </a:solidFill>
                <a:cs typeface="Arial"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Your towns and your fields </a:t>
            </a:r>
            <a:br>
              <a:rPr lang="en-US" sz="2000" b="1">
                <a:solidFill>
                  <a:srgbClr val="FFFFFF"/>
                </a:solidFill>
                <a:cs typeface="Arial" charset="0"/>
              </a:rPr>
            </a:br>
            <a:r>
              <a:rPr lang="en-US" sz="2000" b="1">
                <a:solidFill>
                  <a:srgbClr val="FFFFFF"/>
                </a:solidFill>
                <a:cs typeface="Arial"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Your children and your crops </a:t>
            </a:r>
            <a:br>
              <a:rPr lang="en-US" sz="2000" b="1">
                <a:solidFill>
                  <a:srgbClr val="FFFFFF"/>
                </a:solidFill>
                <a:cs typeface="Arial" charset="0"/>
              </a:rPr>
            </a:br>
            <a:r>
              <a:rPr lang="en-US" sz="2000" b="1">
                <a:solidFill>
                  <a:srgbClr val="FFFFFF"/>
                </a:solidFill>
                <a:cs typeface="Arial" charset="0"/>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They will lend to money to you, but you will not lend to them </a:t>
            </a:r>
            <a:br>
              <a:rPr lang="en-US" sz="2000" b="1">
                <a:solidFill>
                  <a:srgbClr val="FFFFFF"/>
                </a:solidFill>
                <a:cs typeface="Arial" charset="0"/>
              </a:rPr>
            </a:br>
            <a:r>
              <a:rPr lang="en-US" sz="2000" b="1">
                <a:solidFill>
                  <a:srgbClr val="FFFFFF"/>
                </a:solidFill>
                <a:cs typeface="Arial" charset="0"/>
              </a:rPr>
              <a:t>(44)</a:t>
            </a:r>
          </a:p>
        </p:txBody>
      </p:sp>
      <p:sp>
        <p:nvSpPr>
          <p:cNvPr id="172047"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latin typeface="Times New Roman" charset="0"/>
            </a:endParaRPr>
          </a:p>
        </p:txBody>
      </p:sp>
      <p:sp>
        <p:nvSpPr>
          <p:cNvPr id="172048"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FFFF"/>
                </a:solidFill>
              </a:rPr>
              <a:t>577</a:t>
            </a:r>
            <a:br>
              <a:rPr lang="en-US" b="1">
                <a:solidFill>
                  <a:srgbClr val="FFFFFF"/>
                </a:solidFill>
              </a:rPr>
            </a:br>
            <a:r>
              <a:rPr lang="en-US" b="1">
                <a:solidFill>
                  <a:srgbClr val="FFFFFF"/>
                </a:solidFill>
              </a:rPr>
              <a:t>154</a:t>
            </a:r>
            <a:br>
              <a:rPr lang="en-US" b="1">
                <a:solidFill>
                  <a:srgbClr val="FFFFFF"/>
                </a:solidFill>
              </a:rPr>
            </a:br>
            <a:r>
              <a:rPr lang="en-US" b="1">
                <a:solidFill>
                  <a:srgbClr val="FFFFFF"/>
                </a:solidFill>
              </a:rPr>
              <a:t>220</a:t>
            </a:r>
            <a:endParaRPr lang="en-US">
              <a:solidFill>
                <a:srgbClr val="FFFFFF"/>
              </a:solidFill>
            </a:endParaRPr>
          </a:p>
        </p:txBody>
      </p:sp>
      <p:sp>
        <p:nvSpPr>
          <p:cNvPr id="172049" name="Title 1"/>
          <p:cNvSpPr txBox="1">
            <a:spLocks/>
          </p:cNvSpPr>
          <p:nvPr/>
        </p:nvSpPr>
        <p:spPr bwMode="auto">
          <a:xfrm>
            <a:off x="34925" y="115888"/>
            <a:ext cx="309721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0090"/>
                </a:solidFill>
                <a:cs typeface="Arial" charset="0"/>
              </a:rPr>
              <a:t>Deut. 28</a:t>
            </a:r>
            <a:endParaRPr lang="en-US" sz="3600" b="1">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eaLnBrk="1" hangingPunct="1">
              <a:spcBef>
                <a:spcPct val="50000"/>
              </a:spcBef>
            </a:pPr>
            <a:endParaRPr lang="en-US" sz="2800">
              <a:solidFill>
                <a:srgbClr val="000000"/>
              </a:solidFill>
              <a:latin typeface="Times New Roman" charset="0"/>
            </a:endParaRPr>
          </a:p>
        </p:txBody>
      </p:sp>
      <p:sp>
        <p:nvSpPr>
          <p:cNvPr id="173058"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173059"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p>
        </p:txBody>
      </p:sp>
      <p:pic>
        <p:nvPicPr>
          <p:cNvPr id="173060"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spAutoFit/>
          </a:bodyPr>
          <a:lstStyle/>
          <a:p>
            <a:pPr algn="ctr" eaLnBrk="1" hangingPunct="1">
              <a:spcBef>
                <a:spcPct val="50000"/>
              </a:spcBef>
            </a:pPr>
            <a:endParaRPr lang="en-US" sz="2800">
              <a:solidFill>
                <a:srgbClr val="000000"/>
              </a:solidFill>
              <a:latin typeface="Times New Roman"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a:solidFill>
              <a:srgbClr val="FFFFFF"/>
            </a:solidFill>
            <a:miter lim="800000"/>
            <a:headEnd/>
            <a:tailEnd/>
          </a:ln>
        </p:spPr>
        <p:txBody>
          <a:bodyPr wrap="none" anchor="ctr">
            <a:spAutoFit/>
          </a:bodyPr>
          <a:lstStyle/>
          <a:p>
            <a:pPr algn="ctr" eaLnBrk="1" hangingPunct="1">
              <a:spcBef>
                <a:spcPct val="50000"/>
              </a:spcBef>
            </a:pPr>
            <a:r>
              <a:rPr lang="en-US" sz="7200">
                <a:solidFill>
                  <a:srgbClr val="FFFFFF"/>
                </a:solidFill>
              </a:rPr>
              <a:t>Exile</a:t>
            </a:r>
            <a:endParaRPr lang="en-US" sz="2800">
              <a:solidFill>
                <a:srgbClr val="000000"/>
              </a:solidFill>
            </a:endParaRPr>
          </a:p>
        </p:txBody>
      </p:sp>
      <p:sp>
        <p:nvSpPr>
          <p:cNvPr id="97296" name="AutoShape 16"/>
          <p:cNvSpPr>
            <a:spLocks noChangeArrowheads="1"/>
          </p:cNvSpPr>
          <p:nvPr/>
        </p:nvSpPr>
        <p:spPr bwMode="auto">
          <a:xfrm>
            <a:off x="103188" y="3963988"/>
            <a:ext cx="3100387" cy="1225550"/>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eaLnBrk="1" hangingPunct="1">
              <a:spcBef>
                <a:spcPct val="50000"/>
              </a:spcBef>
            </a:pPr>
            <a:r>
              <a:rPr lang="en-US" sz="5400" b="1">
                <a:solidFill>
                  <a:srgbClr val="000000"/>
                </a:solidFill>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eaLnBrk="1" hangingPunct="1">
              <a:spcBef>
                <a:spcPct val="50000"/>
              </a:spcBef>
            </a:pPr>
            <a:endParaRPr lang="en-US" sz="2800">
              <a:solidFill>
                <a:srgbClr val="000000"/>
              </a:solidFill>
              <a:latin typeface="Times New Roman" charset="0"/>
            </a:endParaRPr>
          </a:p>
        </p:txBody>
      </p:sp>
      <p:sp>
        <p:nvSpPr>
          <p:cNvPr id="173066"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FFFF"/>
                </a:solidFill>
              </a:rPr>
              <a:t>577</a:t>
            </a:r>
            <a:br>
              <a:rPr lang="en-US" b="1">
                <a:solidFill>
                  <a:srgbClr val="FFFFFF"/>
                </a:solidFill>
              </a:rPr>
            </a:br>
            <a:r>
              <a:rPr lang="en-US" b="1">
                <a:solidFill>
                  <a:srgbClr val="FFFFFF"/>
                </a:solidFill>
              </a:rPr>
              <a:t>154</a:t>
            </a:r>
            <a:br>
              <a:rPr lang="en-US" b="1">
                <a:solidFill>
                  <a:srgbClr val="FFFFFF"/>
                </a:solidFill>
              </a:rPr>
            </a:br>
            <a:r>
              <a:rPr lang="en-US" b="1">
                <a:solidFill>
                  <a:srgbClr val="FFFFFF"/>
                </a:solidFill>
              </a:rPr>
              <a:t>220</a:t>
            </a:r>
            <a:endParaRPr lang="en-US">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5" name="Picture 2" descr="Qumran0001"/>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907" name="Rectangle 3"/>
          <p:cNvSpPr>
            <a:spLocks noGrp="1" noChangeArrowheads="1"/>
          </p:cNvSpPr>
          <p:nvPr>
            <p:ph type="title"/>
          </p:nvPr>
        </p:nvSpPr>
        <p:spPr>
          <a:xfrm>
            <a:off x="228600" y="277813"/>
            <a:ext cx="8686800" cy="1143000"/>
          </a:xfrm>
          <a:effectLst>
            <a:outerShdw blurRad="63500" dist="38099" dir="2700000" algn="ctr" rotWithShape="0">
              <a:srgbClr val="000000">
                <a:alpha val="74998"/>
              </a:srgbClr>
            </a:outerShdw>
          </a:effectLst>
        </p:spPr>
        <p:txBody>
          <a:bodyPr/>
          <a:lstStyle/>
          <a:p>
            <a:pPr eaLnBrk="1" hangingPunct="1">
              <a:defRPr/>
            </a:pPr>
            <a:r>
              <a:rPr lang="en-US">
                <a:latin typeface="Arial" charset="0"/>
                <a:ea typeface="ＭＳ Ｐゴシック" charset="0"/>
                <a:cs typeface="ＭＳ Ｐゴシック" charset="0"/>
              </a:rPr>
              <a:t>What Did a Locust Plague Mean?</a:t>
            </a:r>
          </a:p>
        </p:txBody>
      </p:sp>
      <p:sp>
        <p:nvSpPr>
          <p:cNvPr id="635908" name="Rectangle 4"/>
          <p:cNvSpPr>
            <a:spLocks noGrp="1" noChangeArrowheads="1"/>
          </p:cNvSpPr>
          <p:nvPr>
            <p:ph type="body" idx="1"/>
          </p:nvPr>
        </p:nvSpPr>
        <p:spPr>
          <a:xfrm>
            <a:off x="457200" y="1844675"/>
            <a:ext cx="8153400" cy="3124200"/>
          </a:xfrm>
          <a:effectLst>
            <a:outerShdw blurRad="63500" dist="53882" dir="2700000" algn="ctr" rotWithShape="0">
              <a:srgbClr val="000000">
                <a:alpha val="74998"/>
              </a:srgbClr>
            </a:outerShdw>
          </a:effectLst>
        </p:spPr>
        <p:txBody>
          <a:bodyPr/>
          <a:lstStyle/>
          <a:p>
            <a:pPr eaLnBrk="1" hangingPunct="1">
              <a:lnSpc>
                <a:spcPct val="90000"/>
              </a:lnSpc>
              <a:defRPr/>
            </a:pPr>
            <a:r>
              <a:rPr lang="en-US" sz="4400" b="1" dirty="0">
                <a:solidFill>
                  <a:schemeClr val="tx2"/>
                </a:solidFill>
                <a:latin typeface="Arial" charset="0"/>
                <a:ea typeface="ＭＳ Ｐゴシック" charset="0"/>
                <a:cs typeface="ＭＳ Ｐゴシック" charset="0"/>
              </a:rPr>
              <a:t>NLT Deuteronomy 28:38 </a:t>
            </a:r>
            <a:r>
              <a:rPr lang="ru-RU" sz="4400" b="1" dirty="0">
                <a:solidFill>
                  <a:schemeClr val="tx2"/>
                </a:solidFill>
                <a:latin typeface="Arial" charset="0"/>
                <a:ea typeface="ＭＳ Ｐゴシック" charset="0"/>
                <a:cs typeface="ＭＳ Ｐゴシック" charset="0"/>
              </a:rPr>
              <a:t>"</a:t>
            </a:r>
            <a:r>
              <a:rPr lang="en-US" sz="4400" b="1" dirty="0">
                <a:solidFill>
                  <a:schemeClr val="tx2"/>
                </a:solidFill>
                <a:latin typeface="Arial" charset="0"/>
                <a:ea typeface="ＭＳ Ｐゴシック" charset="0"/>
                <a:cs typeface="ＭＳ Ｐゴシック" charset="0"/>
              </a:rPr>
              <a:t>You will plant much but harvest little, for </a:t>
            </a:r>
            <a:r>
              <a:rPr lang="en-US" sz="4400" b="1" dirty="0">
                <a:solidFill>
                  <a:srgbClr val="FFFF00"/>
                </a:solidFill>
                <a:latin typeface="Arial" charset="0"/>
                <a:ea typeface="ＭＳ Ｐゴシック" charset="0"/>
                <a:cs typeface="ＭＳ Ｐゴシック" charset="0"/>
              </a:rPr>
              <a:t>locusts will eat your crops</a:t>
            </a:r>
            <a:r>
              <a:rPr lang="en-US" sz="4400" b="1" dirty="0">
                <a:solidFill>
                  <a:schemeClr val="tx2"/>
                </a:solidFill>
                <a:latin typeface="Arial" charset="0"/>
                <a:ea typeface="ＭＳ Ｐゴシック" charset="0"/>
                <a:cs typeface="ＭＳ Ｐゴシック" charset="0"/>
              </a:rPr>
              <a:t>.</a:t>
            </a:r>
            <a:r>
              <a:rPr lang="ru-RU" altLang="ja-JP" sz="4400" b="1" dirty="0">
                <a:solidFill>
                  <a:schemeClr val="tx2"/>
                </a:solidFill>
                <a:latin typeface="Arial" charset="0"/>
                <a:ea typeface="ＭＳ Ｐゴシック" charset="0"/>
                <a:cs typeface="ＭＳ Ｐゴシック" charset="0"/>
              </a:rPr>
              <a:t>"</a:t>
            </a:r>
            <a:endParaRPr lang="en-US" sz="4400" b="1" dirty="0">
              <a:solidFill>
                <a:schemeClr val="tx2"/>
              </a:solidFill>
              <a:latin typeface="Arial" charset="0"/>
              <a:ea typeface="ＭＳ Ｐゴシック" charset="0"/>
              <a:cs typeface="ＭＳ Ｐゴシック" charset="0"/>
            </a:endParaRPr>
          </a:p>
        </p:txBody>
      </p:sp>
      <p:sp>
        <p:nvSpPr>
          <p:cNvPr id="175108" name="Text Box 5"/>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175109"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577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5908">
                                            <p:txEl>
                                              <p:pRg st="0" end="0"/>
                                            </p:txEl>
                                          </p:spTgt>
                                        </p:tgtEl>
                                        <p:attrNameLst>
                                          <p:attrName>style.visibility</p:attrName>
                                        </p:attrNameLst>
                                      </p:cBhvr>
                                      <p:to>
                                        <p:strVal val="visible"/>
                                      </p:to>
                                    </p:set>
                                    <p:animEffect transition="in" filter="fade">
                                      <p:cBhvr>
                                        <p:cTn id="7" dur="500"/>
                                        <p:tgtEl>
                                          <p:spTgt spid="6359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8"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Joel 2</a:t>
            </a:r>
          </a:p>
        </p:txBody>
      </p:sp>
    </p:spTree>
    <p:extLst>
      <p:ext uri="{BB962C8B-B14F-4D97-AF65-F5344CB8AC3E}">
        <p14:creationId xmlns:p14="http://schemas.microsoft.com/office/powerpoint/2010/main" val="3213729628"/>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Sound the alarm in Jerusalem!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Raise the battle cry on my holy mountain!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Let everyone tremble in fear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because the day of the L</a:t>
            </a:r>
            <a:r>
              <a:rPr lang="en-SG" sz="2800" b="1">
                <a:effectLst>
                  <a:glow rad="127000">
                    <a:schemeClr val="tx1"/>
                  </a:glow>
                </a:effectLst>
                <a:latin typeface="Arial" charset="0"/>
                <a:ea typeface="ＭＳ Ｐゴシック" charset="0"/>
                <a:cs typeface="ＭＳ Ｐゴシック" charset="0"/>
              </a:rPr>
              <a:t>ORD</a:t>
            </a:r>
            <a:r>
              <a:rPr lang="en-SG" sz="3200" b="1">
                <a:effectLst>
                  <a:glow rad="127000">
                    <a:schemeClr val="tx1"/>
                  </a:glow>
                </a:effectLst>
                <a:latin typeface="Arial" charset="0"/>
                <a:ea typeface="ＭＳ Ｐゴシック" charset="0"/>
                <a:cs typeface="ＭＳ Ｐゴシック" charset="0"/>
              </a:rPr>
              <a:t> is upon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(Joel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299825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[The </a:t>
            </a:r>
            <a:r>
              <a:rPr lang="en-SG" sz="2800" b="1">
                <a:effectLst>
                  <a:glow rad="127000">
                    <a:schemeClr val="tx1"/>
                  </a:glow>
                </a:effectLst>
                <a:latin typeface="Arial" charset="0"/>
                <a:ea typeface="ＭＳ Ｐゴシック" charset="0"/>
                <a:cs typeface="ＭＳ Ｐゴシック" charset="0"/>
              </a:rPr>
              <a:t>day of the L</a:t>
            </a:r>
            <a:r>
              <a:rPr lang="en-SG" sz="2400" b="1">
                <a:effectLst>
                  <a:glow rad="127000">
                    <a:schemeClr val="tx1"/>
                  </a:glow>
                </a:effectLst>
                <a:latin typeface="Arial" charset="0"/>
                <a:ea typeface="ＭＳ Ｐゴシック" charset="0"/>
                <a:cs typeface="ＭＳ Ｐゴシック" charset="0"/>
              </a:rPr>
              <a:t>ORD]</a:t>
            </a:r>
            <a:r>
              <a:rPr lang="is-IS" sz="24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is 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darkness and gloom,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thick clouds and deep blackness.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Suddenly, like dawn spreading across the mountains,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great and mighty army appears.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Nothing like it has been seen before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or will ever be seen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2:2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4400776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Fire burns in front of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flames follow after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Ahead of them the land lies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beautiful as the Garden of Eden.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Behind them is nothing but desolation;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not one thing escapes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796362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Salvation from God's judgments (1:1-2:17) will come only on a repentant Israel who calls on the name of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(2:32; cf. 2:12-14). </a:t>
            </a: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40799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They look like horses;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charge forward like war horses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831637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4895896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5" descr="Locust">
            <a:hlinkClick r:id="rId2"/>
          </p:cNvPr>
          <p:cNvPicPr>
            <a:picLocks noGrp="1" noChangeAspect="1" noChangeArrowheads="1"/>
          </p:cNvPicPr>
          <p:nvPr>
            <p:ph sz="half" idx="2"/>
          </p:nvPr>
        </p:nvPicPr>
        <p:blipFill>
          <a:blip r:embed="rId3" cstate="screen">
            <a:lum bright="-18000"/>
            <a:extLst>
              <a:ext uri="{28A0092B-C50C-407E-A947-70E740481C1C}">
                <a14:useLocalDpi xmlns:a14="http://schemas.microsoft.com/office/drawing/2010/main"/>
              </a:ext>
            </a:extLst>
          </a:blip>
          <a:srcRect/>
          <a:stretch>
            <a:fillRect/>
          </a:stretch>
        </p:blipFill>
        <p:spPr>
          <a:xfrm>
            <a:off x="0" y="-42863"/>
            <a:ext cx="9144000" cy="6900863"/>
          </a:xfrm>
        </p:spPr>
      </p:pic>
      <p:sp>
        <p:nvSpPr>
          <p:cNvPr id="44034" name="Rectangle 2"/>
          <p:cNvSpPr>
            <a:spLocks noGrp="1" noChangeArrowheads="1"/>
          </p:cNvSpPr>
          <p:nvPr>
            <p:ph type="title"/>
          </p:nvPr>
        </p:nvSpPr>
        <p:spPr>
          <a:xfrm>
            <a:off x="457200" y="0"/>
            <a:ext cx="4267200" cy="914400"/>
          </a:xfrm>
        </p:spPr>
        <p:txBody>
          <a:bodyPr/>
          <a:lstStyle/>
          <a:p>
            <a:pPr eaLnBrk="1" hangingPunct="1">
              <a:defRPr/>
            </a:pPr>
            <a:r>
              <a:rPr lang="en-US" sz="4800">
                <a:solidFill>
                  <a:srgbClr val="FFFFFF"/>
                </a:solidFill>
                <a:effectLst>
                  <a:glow rad="101600">
                    <a:schemeClr val="tx1">
                      <a:alpha val="75000"/>
                    </a:schemeClr>
                  </a:glow>
                </a:effectLst>
                <a:latin typeface="Arial" charset="0"/>
                <a:ea typeface="ＭＳ Ｐゴシック" charset="0"/>
                <a:cs typeface="ＭＳ Ｐゴシック" charset="0"/>
              </a:rPr>
              <a:t>Key Verse</a:t>
            </a:r>
          </a:p>
        </p:txBody>
      </p:sp>
      <p:sp>
        <p:nvSpPr>
          <p:cNvPr id="625667" name="Rectangle 3"/>
          <p:cNvSpPr>
            <a:spLocks noGrp="1" noChangeArrowheads="1"/>
          </p:cNvSpPr>
          <p:nvPr>
            <p:ph type="body" sz="half" idx="1"/>
          </p:nvPr>
        </p:nvSpPr>
        <p:spPr>
          <a:xfrm>
            <a:off x="3276600" y="3214688"/>
            <a:ext cx="5872163" cy="3643312"/>
          </a:xfrm>
          <a:effectLst>
            <a:outerShdw blurRad="63500" dist="38099" dir="2700000" algn="ctr" rotWithShape="0">
              <a:schemeClr val="tx1">
                <a:alpha val="74998"/>
              </a:schemeClr>
            </a:outerShdw>
          </a:effectLst>
        </p:spPr>
        <p:txBody>
          <a:bodyPr/>
          <a:lstStyle/>
          <a:p>
            <a:pPr algn="ctr" eaLnBrk="1" hangingPunct="1">
              <a:defRPr/>
            </a:pPr>
            <a:r>
              <a:rPr lang="ru-RU"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 . . The day of the L</a:t>
            </a:r>
            <a:r>
              <a:rPr lang="en-US" sz="2400" dirty="0">
                <a:solidFill>
                  <a:srgbClr val="FFFFFF"/>
                </a:solidFill>
                <a:effectLst>
                  <a:glow rad="101600">
                    <a:schemeClr val="tx1">
                      <a:alpha val="75000"/>
                    </a:schemeClr>
                  </a:glow>
                </a:effectLst>
              </a:rPr>
              <a:t>ORD</a:t>
            </a:r>
            <a:r>
              <a:rPr lang="en-US" dirty="0">
                <a:solidFill>
                  <a:srgbClr val="FFFFFF"/>
                </a:solidFill>
                <a:effectLst>
                  <a:glow rad="101600">
                    <a:schemeClr val="tx1">
                      <a:alpha val="75000"/>
                    </a:schemeClr>
                  </a:glow>
                </a:effectLst>
                <a:ea typeface="+mn-ea"/>
                <a:cs typeface="+mn-cs"/>
              </a:rPr>
              <a:t> is great; it is dreadful.  Who can endure it?  </a:t>
            </a:r>
            <a:r>
              <a:rPr lang="uk-UA"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Even now,</a:t>
            </a:r>
            <a:r>
              <a:rPr lang="uk-UA"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 declares the L</a:t>
            </a:r>
            <a:r>
              <a:rPr lang="en-US" sz="2400" dirty="0">
                <a:solidFill>
                  <a:srgbClr val="FFFFFF"/>
                </a:solidFill>
                <a:effectLst>
                  <a:glow rad="101600">
                    <a:schemeClr val="tx1">
                      <a:alpha val="75000"/>
                    </a:schemeClr>
                  </a:glow>
                </a:effectLst>
                <a:ea typeface="+mn-ea"/>
                <a:cs typeface="+mn-cs"/>
              </a:rPr>
              <a:t>ORD</a:t>
            </a:r>
            <a:r>
              <a:rPr lang="en-US" dirty="0">
                <a:solidFill>
                  <a:srgbClr val="FFFFFF"/>
                </a:solidFill>
                <a:effectLst>
                  <a:glow rad="101600">
                    <a:schemeClr val="tx1">
                      <a:alpha val="75000"/>
                    </a:schemeClr>
                  </a:glow>
                </a:effectLst>
                <a:ea typeface="+mn-ea"/>
                <a:cs typeface="+mn-cs"/>
              </a:rPr>
              <a:t>, </a:t>
            </a:r>
            <a:r>
              <a:rPr lang="uk-UA"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return to me with all your heart, with fasting and weeping and mourning</a:t>
            </a:r>
            <a:r>
              <a:rPr lang="ru-RU"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 (Joel 2:11b-12)</a:t>
            </a:r>
          </a:p>
        </p:txBody>
      </p:sp>
      <p:sp>
        <p:nvSpPr>
          <p:cNvPr id="625671" name="Text Box 7"/>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sz="2400" b="1">
                <a:solidFill>
                  <a:schemeClr val="bg1"/>
                </a:solidFill>
                <a:effectLst>
                  <a:glow rad="101600">
                    <a:schemeClr val="tx1">
                      <a:alpha val="75000"/>
                    </a:schemeClr>
                  </a:glow>
                </a:effectLst>
                <a:latin typeface="Arial" pitchFamily="-112" charset="0"/>
                <a:ea typeface="+mn-ea"/>
                <a:cs typeface="+mn-cs"/>
              </a:rPr>
              <a:t>575</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9" descr="locust-in-ai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3618" name="Rectangle 2"/>
          <p:cNvSpPr>
            <a:spLocks noGrp="1" noChangeArrowheads="1"/>
          </p:cNvSpPr>
          <p:nvPr>
            <p:ph type="title"/>
          </p:nvPr>
        </p:nvSpPr>
        <p:spPr>
          <a:xfrm>
            <a:off x="304800" y="381000"/>
            <a:ext cx="6931496" cy="1143000"/>
          </a:xfrm>
          <a:effectLst>
            <a:outerShdw blurRad="63500" dist="38099" dir="2700000" algn="ctr" rotWithShape="0">
              <a:schemeClr val="tx1">
                <a:alpha val="74998"/>
              </a:schemeClr>
            </a:outerShdw>
          </a:effectLst>
        </p:spPr>
        <p:txBody>
          <a:bodyPr/>
          <a:lstStyle/>
          <a:p>
            <a:pPr eaLnBrk="1" hangingPunct="1">
              <a:defRPr/>
            </a:pPr>
            <a:r>
              <a:rPr lang="en-US">
                <a:solidFill>
                  <a:srgbClr val="FFFFFF"/>
                </a:solidFill>
                <a:ea typeface="+mj-ea"/>
              </a:rPr>
              <a:t>What are the </a:t>
            </a:r>
            <a:r>
              <a:rPr lang="ru-RU">
                <a:solidFill>
                  <a:srgbClr val="FFFFFF"/>
                </a:solidFill>
                <a:ea typeface="+mj-ea"/>
              </a:rPr>
              <a:t>"</a:t>
            </a:r>
            <a:r>
              <a:rPr lang="en-US">
                <a:solidFill>
                  <a:srgbClr val="FFFFFF"/>
                </a:solidFill>
                <a:ea typeface="+mj-ea"/>
              </a:rPr>
              <a:t>locusts</a:t>
            </a:r>
            <a:r>
              <a:rPr lang="ru-RU">
                <a:solidFill>
                  <a:srgbClr val="FFFFFF"/>
                </a:solidFill>
                <a:ea typeface="+mj-ea"/>
              </a:rPr>
              <a:t>"</a:t>
            </a:r>
            <a:r>
              <a:rPr lang="en-US">
                <a:solidFill>
                  <a:srgbClr val="FFFFFF"/>
                </a:solidFill>
                <a:ea typeface="+mj-ea"/>
              </a:rPr>
              <a:t> of Joel 2:1-11?</a:t>
            </a:r>
          </a:p>
        </p:txBody>
      </p:sp>
      <p:sp>
        <p:nvSpPr>
          <p:cNvPr id="623619" name="Rectangle 3"/>
          <p:cNvSpPr>
            <a:spLocks noGrp="1" noChangeArrowheads="1"/>
          </p:cNvSpPr>
          <p:nvPr>
            <p:ph type="body" idx="1"/>
          </p:nvPr>
        </p:nvSpPr>
        <p:spPr>
          <a:xfrm>
            <a:off x="609600" y="3886200"/>
            <a:ext cx="2900363" cy="1204913"/>
          </a:xfrm>
          <a:effectLst/>
        </p:spPr>
        <p:txBody>
          <a:bodyPr/>
          <a:lstStyle/>
          <a:p>
            <a:pPr eaLnBrk="1" hangingPunct="1">
              <a:defRPr/>
            </a:pPr>
            <a:r>
              <a:rPr lang="en-US" sz="3200">
                <a:solidFill>
                  <a:srgbClr val="FFFFFF"/>
                </a:solidFill>
                <a:ea typeface="+mn-ea"/>
              </a:rPr>
              <a:t>Literal Locusts?</a:t>
            </a:r>
          </a:p>
        </p:txBody>
      </p:sp>
      <p:sp>
        <p:nvSpPr>
          <p:cNvPr id="623623" name="Rectangle 7"/>
          <p:cNvSpPr>
            <a:spLocks noChangeArrowheads="1"/>
          </p:cNvSpPr>
          <p:nvPr/>
        </p:nvSpPr>
        <p:spPr bwMode="auto">
          <a:xfrm>
            <a:off x="3200400" y="4292600"/>
            <a:ext cx="2667000" cy="16002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dirty="0">
                <a:solidFill>
                  <a:srgbClr val="FFFFFF"/>
                </a:solidFill>
                <a:latin typeface="Arial"/>
                <a:ea typeface="+mn-ea"/>
                <a:cs typeface="Arial"/>
              </a:rPr>
              <a:t>Figurative of Many Armies?</a:t>
            </a:r>
          </a:p>
        </p:txBody>
      </p:sp>
      <p:sp>
        <p:nvSpPr>
          <p:cNvPr id="623624" name="Rectangle 8"/>
          <p:cNvSpPr>
            <a:spLocks noChangeArrowheads="1"/>
          </p:cNvSpPr>
          <p:nvPr/>
        </p:nvSpPr>
        <p:spPr bwMode="auto">
          <a:xfrm>
            <a:off x="5724525" y="1412875"/>
            <a:ext cx="2971800" cy="16764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a:solidFill>
                  <a:srgbClr val="FFFFFF"/>
                </a:solidFill>
                <a:latin typeface="Arial"/>
                <a:ea typeface="+mn-ea"/>
                <a:cs typeface="Arial"/>
              </a:rPr>
              <a:t>Both Locusts and Armies?</a:t>
            </a:r>
          </a:p>
        </p:txBody>
      </p:sp>
      <p:sp>
        <p:nvSpPr>
          <p:cNvPr id="623625" name="Rectangle 9"/>
          <p:cNvSpPr>
            <a:spLocks noChangeArrowheads="1"/>
          </p:cNvSpPr>
          <p:nvPr/>
        </p:nvSpPr>
        <p:spPr bwMode="auto">
          <a:xfrm>
            <a:off x="900113" y="2057400"/>
            <a:ext cx="3595687" cy="16764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dirty="0">
                <a:solidFill>
                  <a:srgbClr val="FFFFFF"/>
                </a:solidFill>
                <a:latin typeface="Arial"/>
                <a:ea typeface="+mn-ea"/>
                <a:cs typeface="Arial"/>
              </a:rPr>
              <a:t>Supernatural Creatures?</a:t>
            </a:r>
          </a:p>
        </p:txBody>
      </p:sp>
      <p:sp>
        <p:nvSpPr>
          <p:cNvPr id="623626" name="Rectangle 10"/>
          <p:cNvSpPr>
            <a:spLocks noChangeArrowheads="1"/>
          </p:cNvSpPr>
          <p:nvPr/>
        </p:nvSpPr>
        <p:spPr bwMode="auto">
          <a:xfrm>
            <a:off x="6105525" y="3851275"/>
            <a:ext cx="2667000" cy="16002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dirty="0">
                <a:solidFill>
                  <a:srgbClr val="FFFFFF"/>
                </a:solidFill>
                <a:latin typeface="Arial"/>
                <a:ea typeface="+mn-ea"/>
                <a:cs typeface="Arial"/>
              </a:rPr>
              <a:t>Figurative of One Army?</a:t>
            </a:r>
          </a:p>
        </p:txBody>
      </p:sp>
      <p:sp>
        <p:nvSpPr>
          <p:cNvPr id="178184"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3625"/>
                                        </p:tgtEl>
                                        <p:attrNameLst>
                                          <p:attrName>style.visibility</p:attrName>
                                        </p:attrNameLst>
                                      </p:cBhvr>
                                      <p:to>
                                        <p:strVal val="visible"/>
                                      </p:to>
                                    </p:set>
                                    <p:animEffect transition="in" filter="fade">
                                      <p:cBhvr>
                                        <p:cTn id="7" dur="500"/>
                                        <p:tgtEl>
                                          <p:spTgt spid="6236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623"/>
                                        </p:tgtEl>
                                        <p:attrNameLst>
                                          <p:attrName>style.visibility</p:attrName>
                                        </p:attrNameLst>
                                      </p:cBhvr>
                                      <p:to>
                                        <p:strVal val="visible"/>
                                      </p:to>
                                    </p:set>
                                    <p:animEffect transition="in" filter="fade">
                                      <p:cBhvr>
                                        <p:cTn id="12" dur="500"/>
                                        <p:tgtEl>
                                          <p:spTgt spid="6236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3626"/>
                                        </p:tgtEl>
                                        <p:attrNameLst>
                                          <p:attrName>style.visibility</p:attrName>
                                        </p:attrNameLst>
                                      </p:cBhvr>
                                      <p:to>
                                        <p:strVal val="visible"/>
                                      </p:to>
                                    </p:set>
                                    <p:animEffect transition="in" filter="fade">
                                      <p:cBhvr>
                                        <p:cTn id="17" dur="500"/>
                                        <p:tgtEl>
                                          <p:spTgt spid="6236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3619">
                                            <p:txEl>
                                              <p:pRg st="0" end="0"/>
                                            </p:txEl>
                                          </p:spTgt>
                                        </p:tgtEl>
                                        <p:attrNameLst>
                                          <p:attrName>style.visibility</p:attrName>
                                        </p:attrNameLst>
                                      </p:cBhvr>
                                      <p:to>
                                        <p:strVal val="visible"/>
                                      </p:to>
                                    </p:set>
                                    <p:animEffect transition="in" filter="fade">
                                      <p:cBhvr>
                                        <p:cTn id="22" dur="500"/>
                                        <p:tgtEl>
                                          <p:spTgt spid="62361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3624"/>
                                        </p:tgtEl>
                                        <p:attrNameLst>
                                          <p:attrName>style.visibility</p:attrName>
                                        </p:attrNameLst>
                                      </p:cBhvr>
                                      <p:to>
                                        <p:strVal val="visible"/>
                                      </p:to>
                                    </p:set>
                                    <p:animEffect transition="in" filter="fade">
                                      <p:cBhvr>
                                        <p:cTn id="27" dur="500"/>
                                        <p:tgtEl>
                                          <p:spTgt spid="623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19" grpId="0" build="p" autoUpdateAnimBg="0"/>
      <p:bldP spid="623623" grpId="0" autoUpdateAnimBg="0"/>
      <p:bldP spid="623624" grpId="0" autoUpdateAnimBg="0"/>
      <p:bldP spid="623625" grpId="0" autoUpdateAnimBg="0"/>
      <p:bldP spid="62362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5154981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0" y="0"/>
            <a:ext cx="4702629" cy="6858000"/>
          </a:xfrm>
          <a:prstGeom prst="rect">
            <a:avLst/>
          </a:prstGeom>
        </p:spPr>
      </p:pic>
      <p:sp>
        <p:nvSpPr>
          <p:cNvPr id="2" name="Title 1"/>
          <p:cNvSpPr>
            <a:spLocks noGrp="1"/>
          </p:cNvSpPr>
          <p:nvPr>
            <p:ph type="title"/>
          </p:nvPr>
        </p:nvSpPr>
        <p:spPr>
          <a:xfrm>
            <a:off x="3708400" y="44450"/>
            <a:ext cx="5256213" cy="936625"/>
          </a:xfrm>
        </p:spPr>
        <p:txBody>
          <a:bodyPr/>
          <a:lstStyle/>
          <a:p>
            <a:pPr>
              <a:defRPr/>
            </a:pPr>
            <a:r>
              <a:rPr lang="en-US" b="1" dirty="0"/>
              <a:t>Why Future?</a:t>
            </a:r>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1.  Imagery heightened: earthquake, signs in skies (Joel 2:10, 30-31; Matt. 24:29)</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en-US" b="1" dirty="0"/>
              <a:t>Why Future?</a:t>
            </a:r>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1.  Imagery heightened: earthquake, signs in skies (Joel 2:10, 30-31; Matt. 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2.  </a:t>
            </a:r>
            <a:r>
              <a:rPr lang="ru-RU" sz="2800" b="1">
                <a:solidFill>
                  <a:schemeClr val="tx2"/>
                </a:solidFill>
              </a:rPr>
              <a:t>"</a:t>
            </a:r>
            <a:r>
              <a:rPr lang="en-US" sz="2800" b="1">
                <a:solidFill>
                  <a:schemeClr val="tx2"/>
                </a:solidFill>
              </a:rPr>
              <a:t>Army</a:t>
            </a:r>
            <a:r>
              <a:rPr lang="ru-RU" sz="2800" b="1">
                <a:solidFill>
                  <a:schemeClr val="tx2"/>
                </a:solidFill>
              </a:rPr>
              <a:t>"</a:t>
            </a:r>
            <a:r>
              <a:rPr lang="en-US" sz="2800" b="1">
                <a:solidFill>
                  <a:schemeClr val="tx2"/>
                </a:solidFill>
              </a:rPr>
              <a:t> (Joel 2:2, 11)</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pic>
        <p:nvPicPr>
          <p:cNvPr id="9" name="Picture 8"/>
          <p:cNvPicPr>
            <a:picLocks noChangeAspect="1"/>
          </p:cNvPicPr>
          <p:nvPr/>
        </p:nvPicPr>
        <p:blipFill>
          <a:blip r:embed="rId2"/>
          <a:stretch>
            <a:fillRect/>
          </a:stretch>
        </p:blipFill>
        <p:spPr>
          <a:xfrm>
            <a:off x="323528" y="2564904"/>
            <a:ext cx="4050065" cy="4005064"/>
          </a:xfrm>
          <a:prstGeom prst="rect">
            <a:avLst/>
          </a:prstGeom>
        </p:spPr>
      </p:pic>
    </p:spTree>
    <p:extLst>
      <p:ext uri="{BB962C8B-B14F-4D97-AF65-F5344CB8AC3E}">
        <p14:creationId xmlns:p14="http://schemas.microsoft.com/office/powerpoint/2010/main" val="206594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en-US" b="1" dirty="0"/>
              <a:t>Why Future?</a:t>
            </a:r>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3513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1.  Imagery heightened: earthquake, signs in skies (Joel 2:10, 30-31; Matt. 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2.  </a:t>
            </a:r>
            <a:r>
              <a:rPr lang="ru-RU" sz="2800" b="1">
                <a:solidFill>
                  <a:schemeClr val="tx2"/>
                </a:solidFill>
              </a:rPr>
              <a:t>"</a:t>
            </a:r>
            <a:r>
              <a:rPr lang="en-US" sz="2800" b="1">
                <a:solidFill>
                  <a:schemeClr val="tx2"/>
                </a:solidFill>
              </a:rPr>
              <a:t>Army</a:t>
            </a:r>
            <a:r>
              <a:rPr lang="ru-RU" sz="2800" b="1">
                <a:solidFill>
                  <a:schemeClr val="tx2"/>
                </a:solidFill>
              </a:rPr>
              <a:t>"</a:t>
            </a:r>
            <a:r>
              <a:rPr lang="en-US" sz="2800" b="1">
                <a:solidFill>
                  <a:schemeClr val="tx2"/>
                </a:solidFill>
              </a:rPr>
              <a:t> (Joel 2:2, 11)</a:t>
            </a:r>
          </a:p>
        </p:txBody>
      </p:sp>
      <p:sp>
        <p:nvSpPr>
          <p:cNvPr id="6" name="Title 1"/>
          <p:cNvSpPr txBox="1">
            <a:spLocks/>
          </p:cNvSpPr>
          <p:nvPr/>
        </p:nvSpPr>
        <p:spPr bwMode="auto">
          <a:xfrm>
            <a:off x="3597275" y="3429000"/>
            <a:ext cx="5546725"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3.  Locusts never invade from the north like this </a:t>
            </a:r>
            <a:r>
              <a:rPr lang="ru-RU" sz="2800" b="1">
                <a:solidFill>
                  <a:schemeClr val="tx2"/>
                </a:solidFill>
              </a:rPr>
              <a:t>"</a:t>
            </a:r>
            <a:r>
              <a:rPr lang="en-US" sz="2800" b="1">
                <a:solidFill>
                  <a:schemeClr val="tx2"/>
                </a:solidFill>
              </a:rPr>
              <a:t>army</a:t>
            </a:r>
            <a:r>
              <a:rPr lang="ru-RU" sz="2800" b="1">
                <a:solidFill>
                  <a:schemeClr val="tx2"/>
                </a:solidFill>
              </a:rPr>
              <a:t>"</a:t>
            </a:r>
            <a:r>
              <a:rPr lang="en-US" sz="2800" b="1">
                <a:solidFill>
                  <a:schemeClr val="tx2"/>
                </a:solidFill>
              </a:rPr>
              <a:t> </a:t>
            </a:r>
            <a:br>
              <a:rPr lang="en-US" sz="2800" b="1">
                <a:solidFill>
                  <a:schemeClr val="tx2"/>
                </a:solidFill>
              </a:rPr>
            </a:br>
            <a:r>
              <a:rPr lang="en-US" sz="2800" b="1">
                <a:solidFill>
                  <a:schemeClr val="tx2"/>
                </a:solidFill>
              </a:rPr>
              <a:t>(Joel 2:20)</a:t>
            </a:r>
          </a:p>
        </p:txBody>
      </p:sp>
      <p:sp>
        <p:nvSpPr>
          <p:cNvPr id="7" name="Title 1"/>
          <p:cNvSpPr txBox="1">
            <a:spLocks/>
          </p:cNvSpPr>
          <p:nvPr/>
        </p:nvSpPr>
        <p:spPr bwMode="auto">
          <a:xfrm>
            <a:off x="3347865" y="4941888"/>
            <a:ext cx="5829474" cy="191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4.  The </a:t>
            </a:r>
            <a:r>
              <a:rPr lang="ru-RU" sz="2800" b="1">
                <a:solidFill>
                  <a:schemeClr val="tx2"/>
                </a:solidFill>
              </a:rPr>
              <a:t>"</a:t>
            </a:r>
            <a:r>
              <a:rPr lang="en-US" sz="2800" b="1">
                <a:solidFill>
                  <a:schemeClr val="tx2"/>
                </a:solidFill>
              </a:rPr>
              <a:t>northern one</a:t>
            </a:r>
            <a:r>
              <a:rPr lang="ru-RU" sz="2800" b="1">
                <a:solidFill>
                  <a:schemeClr val="tx2"/>
                </a:solidFill>
              </a:rPr>
              <a:t>"</a:t>
            </a:r>
            <a:r>
              <a:rPr lang="en-US" sz="2800" b="1">
                <a:solidFill>
                  <a:schemeClr val="tx2"/>
                </a:solidFill>
              </a:rPr>
              <a:t> (Joel 2:20) matches eschatological enemies invading from the north (Zech. 6:8, etc.)</a:t>
            </a: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eaLnBrk="1" hangingPunct="1"/>
            <a:endParaRPr lang="en-US" sz="2400">
              <a:latin typeface="Times New Roman" charset="0"/>
            </a:endParaRP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2810680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11500">
                <a:effectLst>
                  <a:outerShdw blurRad="38100" dist="38100" dir="2700000" algn="tl">
                    <a:srgbClr val="000000"/>
                  </a:outerShdw>
                </a:effectLst>
                <a:latin typeface="Arial" charset="0"/>
                <a:ea typeface="ＭＳ Ｐゴシック" charset="0"/>
              </a:rPr>
              <a:t>Judgment!</a:t>
            </a:r>
          </a:p>
        </p:txBody>
      </p:sp>
    </p:spTree>
    <p:extLst>
      <p:ext uri="{BB962C8B-B14F-4D97-AF65-F5344CB8AC3E}">
        <p14:creationId xmlns:p14="http://schemas.microsoft.com/office/powerpoint/2010/main" val="407187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en-US" sz="11500">
                <a:effectLst>
                  <a:outerShdw blurRad="38100" dist="38100" dir="2700000" algn="tl">
                    <a:srgbClr val="000000"/>
                  </a:outerShdw>
                </a:effectLst>
                <a:latin typeface="Arial" charset="0"/>
                <a:ea typeface="ＭＳ Ｐゴシック" charset="0"/>
              </a:rPr>
              <a:t>Blessing</a:t>
            </a:r>
            <a:r>
              <a:rPr lang="en-US" sz="13800">
                <a:effectLst>
                  <a:outerShdw blurRad="38100" dist="38100" dir="2700000" algn="tl">
                    <a:srgbClr val="000000"/>
                  </a:outerShdw>
                </a:effectLst>
                <a:latin typeface="Arial" charset="0"/>
                <a:ea typeface="ＭＳ Ｐゴシック" charset="0"/>
              </a:rPr>
              <a:t>!</a:t>
            </a:r>
          </a:p>
        </p:txBody>
      </p:sp>
    </p:spTree>
    <p:extLst>
      <p:ext uri="{BB962C8B-B14F-4D97-AF65-F5344CB8AC3E}">
        <p14:creationId xmlns:p14="http://schemas.microsoft.com/office/powerpoint/2010/main" val="675417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Christ's judging role in the Valley of Jehoshaphat (3:2, 12; cf. Matt. 25) balances his sending of the Spirit (2:28-32; cf. John 16:7-15; Acts 1:8) at Pentecost (Acts 2:16-21). </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247570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years</a:t>
            </a: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Tribulation</a:t>
            </a:r>
          </a:p>
          <a:p>
            <a:pPr algn="ctr" defTabSz="449263" eaLnBrk="1" hangingPunct="1">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Millennium</a:t>
            </a:r>
          </a:p>
          <a:p>
            <a:pPr algn="ctr" defTabSz="449263" eaLnBrk="1" hangingPunct="1">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defTabSz="449263" eaLnBrk="1" hangingPunct="1">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defTabSz="449263" eaLnBrk="1" hangingPunct="1">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Great</a:t>
            </a:r>
          </a:p>
          <a:p>
            <a:pPr algn="ctr" defTabSz="449263" eaLnBrk="1" hangingPunct="1">
              <a:buClr>
                <a:srgbClr val="000000"/>
              </a:buClr>
              <a:buSzPct val="100000"/>
              <a:buFont typeface="Arial" charset="0"/>
              <a:buNone/>
            </a:pPr>
            <a:r>
              <a:rPr lang="en-GB" sz="2800" b="1">
                <a:solidFill>
                  <a:srgbClr val="000000"/>
                </a:solidFill>
                <a:cs typeface="Arial" charset="0"/>
              </a:rPr>
              <a:t>White</a:t>
            </a:r>
          </a:p>
          <a:p>
            <a:pPr algn="ctr" defTabSz="449263" eaLnBrk="1" hangingPunct="1">
              <a:buClr>
                <a:srgbClr val="000000"/>
              </a:buClr>
              <a:buSzPct val="100000"/>
              <a:buFont typeface="Arial" charset="0"/>
              <a:buNone/>
            </a:pPr>
            <a:r>
              <a:rPr lang="en-GB" sz="2800" b="1">
                <a:solidFill>
                  <a:srgbClr val="000000"/>
                </a:solidFill>
                <a:cs typeface="Arial" charset="0"/>
              </a:rPr>
              <a:t>Throne</a:t>
            </a:r>
          </a:p>
          <a:p>
            <a:pPr algn="ctr" defTabSz="449263" eaLnBrk="1" hangingPunct="1">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FFFFFF"/>
                </a:solidFill>
                <a:effectLst>
                  <a:outerShdw blurRad="38100" dist="38100" dir="2700000" algn="tl">
                    <a:srgbClr val="000000">
                      <a:alpha val="43137"/>
                    </a:srgbClr>
                  </a:outerShdw>
                </a:effectLst>
                <a:cs typeface="Arial" charset="0"/>
              </a:rPr>
              <a:t>Day of the L</a:t>
            </a:r>
            <a:r>
              <a:rPr lang="en-GB" b="1">
                <a:solidFill>
                  <a:srgbClr val="FFFFFF"/>
                </a:solidFill>
                <a:effectLst>
                  <a:outerShdw blurRad="38100" dist="38100" dir="2700000" algn="tl">
                    <a:srgbClr val="000000">
                      <a:alpha val="43137"/>
                    </a:srgbClr>
                  </a:outerShdw>
                </a:effectLst>
                <a:cs typeface="Arial" charset="0"/>
              </a:rPr>
              <a:t>ORD</a:t>
            </a:r>
          </a:p>
        </p:txBody>
      </p:sp>
    </p:spTree>
    <p:extLst>
      <p:ext uri="{BB962C8B-B14F-4D97-AF65-F5344CB8AC3E}">
        <p14:creationId xmlns:p14="http://schemas.microsoft.com/office/powerpoint/2010/main" val="9807330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en-US" sz="4800" b="1" dirty="0"/>
              <a:t>What to do?</a:t>
            </a:r>
          </a:p>
        </p:txBody>
      </p:sp>
      <p:sp>
        <p:nvSpPr>
          <p:cNvPr id="3" name="Title 1"/>
          <p:cNvSpPr txBox="1">
            <a:spLocks/>
          </p:cNvSpPr>
          <p:nvPr/>
        </p:nvSpPr>
        <p:spPr bwMode="auto">
          <a:xfrm>
            <a:off x="0" y="1412875"/>
            <a:ext cx="9036496"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ru-RU" sz="3600" b="1" dirty="0"/>
              <a:t>"</a:t>
            </a:r>
            <a:r>
              <a:rPr lang="uk-UA" sz="3600" b="1" dirty="0"/>
              <a:t>'</a:t>
            </a:r>
            <a:r>
              <a:rPr lang="en-SG" sz="3600" b="1" dirty="0"/>
              <a:t>Even now,</a:t>
            </a:r>
            <a:r>
              <a:rPr lang="uk-UA" sz="3600" b="1" dirty="0"/>
              <a:t>'</a:t>
            </a:r>
            <a:r>
              <a:rPr lang="en-SG" sz="3600" b="1" dirty="0"/>
              <a:t> declares the L</a:t>
            </a:r>
            <a:r>
              <a:rPr lang="en-SG" sz="3200" b="1" dirty="0"/>
              <a:t>ORD</a:t>
            </a:r>
            <a:r>
              <a:rPr lang="en-SG" sz="3600" b="1" dirty="0"/>
              <a:t>,</a:t>
            </a:r>
          </a:p>
          <a:p>
            <a:pPr>
              <a:defRPr/>
            </a:pPr>
            <a:r>
              <a:rPr lang="uk-UA" sz="3600" b="1" dirty="0"/>
              <a:t>'</a:t>
            </a:r>
            <a:r>
              <a:rPr lang="en-SG" sz="3600" b="1" dirty="0"/>
              <a:t>return to me with all your heart, with fasting and weeping and mourning.</a:t>
            </a:r>
            <a:r>
              <a:rPr lang="uk-UA" sz="3600" b="1" dirty="0"/>
              <a:t>'</a:t>
            </a:r>
            <a:r>
              <a:rPr lang="en-SG" sz="3600" b="1" dirty="0"/>
              <a:t> </a:t>
            </a:r>
          </a:p>
          <a:p>
            <a:pPr>
              <a:defRPr/>
            </a:pPr>
            <a:r>
              <a:rPr lang="en-SG" sz="3600" b="1" dirty="0"/>
              <a:t>Rend your heart and not your garments. Return to the L</a:t>
            </a:r>
            <a:r>
              <a:rPr lang="en-SG" sz="3200" b="1" dirty="0"/>
              <a:t>ORD</a:t>
            </a:r>
            <a:r>
              <a:rPr lang="en-SG" sz="3600" b="1" dirty="0"/>
              <a:t> your God, for he is gracious and compassionate, slow to anger and abounding in love, and he relents from sending calamity</a:t>
            </a:r>
            <a:r>
              <a:rPr lang="ru-RU" sz="3600" b="1" dirty="0"/>
              <a:t>"</a:t>
            </a:r>
            <a:r>
              <a:rPr lang="en-SG" sz="3600" b="1" dirty="0"/>
              <a:t> </a:t>
            </a:r>
            <a:br>
              <a:rPr lang="en-SG" sz="3600" b="1" dirty="0"/>
            </a:br>
            <a:r>
              <a:rPr lang="en-SG" sz="3600" b="1" dirty="0"/>
              <a:t>(</a:t>
            </a:r>
            <a:r>
              <a:rPr lang="en-US" sz="3600" b="1"/>
              <a:t>Joel </a:t>
            </a:r>
            <a:r>
              <a:rPr lang="en-SG" sz="3600" b="1" dirty="0"/>
              <a:t>2:12-13 NIV).</a:t>
            </a:r>
            <a:endParaRPr lang="en-US" sz="3600" b="1" dirty="0"/>
          </a:p>
        </p:txBody>
      </p:sp>
    </p:spTree>
    <p:extLst>
      <p:ext uri="{BB962C8B-B14F-4D97-AF65-F5344CB8AC3E}">
        <p14:creationId xmlns:p14="http://schemas.microsoft.com/office/powerpoint/2010/main" val="44264741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Do you reject God's discipline?</a:t>
            </a:r>
          </a:p>
        </p:txBody>
      </p:sp>
    </p:spTree>
    <p:extLst>
      <p:ext uri="{BB962C8B-B14F-4D97-AF65-F5344CB8AC3E}">
        <p14:creationId xmlns:p14="http://schemas.microsoft.com/office/powerpoint/2010/main" val="149320386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56922" y="0"/>
            <a:ext cx="6491542" cy="6858000"/>
          </a:xfrm>
          <a:prstGeom prst="rect">
            <a:avLst/>
          </a:prstGeom>
        </p:spPr>
      </p:pic>
      <p:sp>
        <p:nvSpPr>
          <p:cNvPr id="900098" name="Rectangle 2"/>
          <p:cNvSpPr>
            <a:spLocks noGrp="1" noChangeArrowheads="1"/>
          </p:cNvSpPr>
          <p:nvPr>
            <p:ph type="ctrTitle"/>
          </p:nvPr>
        </p:nvSpPr>
        <p:spPr>
          <a:xfrm>
            <a:off x="-13413" y="1556792"/>
            <a:ext cx="4369389" cy="1296144"/>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&amp; the USA</a:t>
            </a:r>
          </a:p>
        </p:txBody>
      </p:sp>
      <p:sp>
        <p:nvSpPr>
          <p:cNvPr id="5" name="TextBox 4"/>
          <p:cNvSpPr txBox="1"/>
          <p:nvPr/>
        </p:nvSpPr>
        <p:spPr>
          <a:xfrm>
            <a:off x="526608" y="6350717"/>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941103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33922043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sp>
        <p:nvSpPr>
          <p:cNvPr id="4" name="Rectangle 2">
            <a:extLst>
              <a:ext uri="{FF2B5EF4-FFF2-40B4-BE49-F238E27FC236}">
                <a16:creationId xmlns:a16="http://schemas.microsoft.com/office/drawing/2014/main" id="{52165D71-79B6-5DF8-D3F4-DC982E40DA7F}"/>
              </a:ext>
            </a:extLst>
          </p:cNvPr>
          <p:cNvSpPr txBox="1">
            <a:spLocks noChangeArrowheads="1"/>
          </p:cNvSpPr>
          <p:nvPr/>
        </p:nvSpPr>
        <p:spPr bwMode="auto">
          <a:xfrm>
            <a:off x="0" y="1052736"/>
            <a:ext cx="7048277" cy="540915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THE PROBLEM IS NOT GUNS!</a:t>
            </a:r>
          </a:p>
          <a:p>
            <a:pPr>
              <a:defRPr/>
            </a:pPr>
            <a:r>
              <a:rPr lang="en-US" sz="4000" b="1" kern="0" dirty="0">
                <a:effectLst>
                  <a:glow rad="127000">
                    <a:schemeClr val="tx1"/>
                  </a:glow>
                </a:effectLst>
                <a:latin typeface="Arial" charset="0"/>
                <a:ea typeface="ＭＳ Ｐゴシック" charset="0"/>
                <a:cs typeface="ＭＳ Ｐゴシック" charset="0"/>
              </a:rPr>
              <a:t>It is hearts without God, homes without discipline, schools without prayer, and courts without justice.</a:t>
            </a:r>
          </a:p>
        </p:txBody>
      </p:sp>
    </p:spTree>
    <p:extLst>
      <p:ext uri="{BB962C8B-B14F-4D97-AF65-F5344CB8AC3E}">
        <p14:creationId xmlns:p14="http://schemas.microsoft.com/office/powerpoint/2010/main" val="2020741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DC1CD2-529D-DB9A-AC9B-F0356E42A12D}"/>
              </a:ext>
            </a:extLst>
          </p:cNvPr>
          <p:cNvGrpSpPr/>
          <p:nvPr/>
        </p:nvGrpSpPr>
        <p:grpSpPr>
          <a:xfrm>
            <a:off x="107504" y="1777539"/>
            <a:ext cx="8864600" cy="5080000"/>
            <a:chOff x="107504" y="1777539"/>
            <a:chExt cx="8864600" cy="5080000"/>
          </a:xfrm>
        </p:grpSpPr>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
          <p:nvSpPr>
            <p:cNvPr id="3" name="Rectangle 2">
              <a:extLst>
                <a:ext uri="{FF2B5EF4-FFF2-40B4-BE49-F238E27FC236}">
                  <a16:creationId xmlns:a16="http://schemas.microsoft.com/office/drawing/2014/main" id="{8178C876-F32C-599A-B7C9-7092176867CC}"/>
                </a:ext>
              </a:extLst>
            </p:cNvPr>
            <p:cNvSpPr/>
            <p:nvPr/>
          </p:nvSpPr>
          <p:spPr bwMode="auto">
            <a:xfrm>
              <a:off x="971600" y="2924944"/>
              <a:ext cx="1584176"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996D797A-6DC5-FEFB-6831-E65405A40E7D}"/>
                </a:ext>
              </a:extLst>
            </p:cNvPr>
            <p:cNvSpPr/>
            <p:nvPr/>
          </p:nvSpPr>
          <p:spPr bwMode="auto">
            <a:xfrm>
              <a:off x="4067944" y="2985904"/>
              <a:ext cx="1453670"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48C0BC43-7E55-F5B8-89EC-71DF9DD4783E}"/>
                </a:ext>
              </a:extLst>
            </p:cNvPr>
            <p:cNvSpPr/>
            <p:nvPr/>
          </p:nvSpPr>
          <p:spPr bwMode="auto">
            <a:xfrm>
              <a:off x="6804248" y="3081699"/>
              <a:ext cx="13681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 of Individuals</a:t>
            </a:r>
          </a:p>
        </p:txBody>
      </p:sp>
      <p:sp>
        <p:nvSpPr>
          <p:cNvPr id="4" name="Rectangle 2">
            <a:extLst>
              <a:ext uri="{FF2B5EF4-FFF2-40B4-BE49-F238E27FC236}">
                <a16:creationId xmlns:a16="http://schemas.microsoft.com/office/drawing/2014/main" id="{8D972BBE-DBA8-E4E1-3EB1-17B5E5CBBCD5}"/>
              </a:ext>
            </a:extLst>
          </p:cNvPr>
          <p:cNvSpPr txBox="1">
            <a:spLocks noChangeArrowheads="1"/>
          </p:cNvSpPr>
          <p:nvPr/>
        </p:nvSpPr>
        <p:spPr bwMode="auto">
          <a:xfrm>
            <a:off x="939631" y="2551212"/>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solidFill>
                  <a:schemeClr val="tx1"/>
                </a:solidFill>
                <a:effectLst/>
                <a:latin typeface="Arial" charset="0"/>
                <a:ea typeface="ＭＳ Ｐゴシック" charset="0"/>
                <a:cs typeface="ＭＳ Ｐゴシック" charset="0"/>
              </a:rPr>
              <a:t>The Dept. of Lessons Learned</a:t>
            </a:r>
          </a:p>
        </p:txBody>
      </p:sp>
      <p:sp>
        <p:nvSpPr>
          <p:cNvPr id="8" name="Rectangle 2">
            <a:extLst>
              <a:ext uri="{FF2B5EF4-FFF2-40B4-BE49-F238E27FC236}">
                <a16:creationId xmlns:a16="http://schemas.microsoft.com/office/drawing/2014/main" id="{0C4FACB1-0376-83CD-36DB-251D014E5325}"/>
              </a:ext>
            </a:extLst>
          </p:cNvPr>
          <p:cNvSpPr txBox="1">
            <a:spLocks noChangeArrowheads="1"/>
          </p:cNvSpPr>
          <p:nvPr/>
        </p:nvSpPr>
        <p:spPr bwMode="auto">
          <a:xfrm>
            <a:off x="3923927" y="2555777"/>
            <a:ext cx="1689893"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solidFill>
                  <a:schemeClr val="tx1"/>
                </a:solidFill>
                <a:effectLst/>
                <a:latin typeface="Arial" charset="0"/>
                <a:ea typeface="ＭＳ Ｐゴシック" charset="0"/>
                <a:cs typeface="ＭＳ Ｐゴシック" charset="0"/>
              </a:rPr>
              <a:t>The Dept. of Lessons Re-Learned</a:t>
            </a:r>
          </a:p>
        </p:txBody>
      </p:sp>
      <p:sp>
        <p:nvSpPr>
          <p:cNvPr id="9" name="Rectangle 2">
            <a:extLst>
              <a:ext uri="{FF2B5EF4-FFF2-40B4-BE49-F238E27FC236}">
                <a16:creationId xmlns:a16="http://schemas.microsoft.com/office/drawing/2014/main" id="{C097C13F-C7BC-C789-5201-DC4B3927EF95}"/>
              </a:ext>
            </a:extLst>
          </p:cNvPr>
          <p:cNvSpPr txBox="1">
            <a:spLocks noChangeArrowheads="1"/>
          </p:cNvSpPr>
          <p:nvPr/>
        </p:nvSpPr>
        <p:spPr bwMode="auto">
          <a:xfrm>
            <a:off x="6588224" y="2677697"/>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solidFill>
                  <a:schemeClr val="tx1"/>
                </a:solidFill>
                <a:effectLst/>
                <a:latin typeface="Arial" charset="0"/>
                <a:ea typeface="ＭＳ Ｐゴシック" charset="0"/>
                <a:cs typeface="ＭＳ Ｐゴシック" charset="0"/>
              </a:rPr>
              <a:t>The Dept. of…Oh, for Crying Out Loud!</a:t>
            </a:r>
          </a:p>
        </p:txBody>
      </p:sp>
    </p:spTree>
    <p:extLst>
      <p:ext uri="{BB962C8B-B14F-4D97-AF65-F5344CB8AC3E}">
        <p14:creationId xmlns:p14="http://schemas.microsoft.com/office/powerpoint/2010/main" val="29536705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83361"/>
            <a:ext cx="9144000" cy="146078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 DON’T MAKE EXCUSES</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I MAKE RESULTS</a:t>
            </a:r>
          </a:p>
        </p:txBody>
      </p:sp>
      <p:pic>
        <p:nvPicPr>
          <p:cNvPr id="2" name="Picture 1"/>
          <p:cNvPicPr>
            <a:picLocks noChangeAspect="1"/>
          </p:cNvPicPr>
          <p:nvPr/>
        </p:nvPicPr>
        <p:blipFill>
          <a:blip r:embed="rId3"/>
          <a:stretch>
            <a:fillRect/>
          </a:stretch>
        </p:blipFill>
        <p:spPr>
          <a:xfrm>
            <a:off x="827584" y="0"/>
            <a:ext cx="7727324" cy="6858000"/>
          </a:xfrm>
          <a:prstGeom prst="rect">
            <a:avLst/>
          </a:prstGeom>
        </p:spPr>
      </p:pic>
    </p:spTree>
    <p:extLst>
      <p:ext uri="{BB962C8B-B14F-4D97-AF65-F5344CB8AC3E}">
        <p14:creationId xmlns:p14="http://schemas.microsoft.com/office/powerpoint/2010/main" val="37840211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3793138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12912</TotalTime>
  <Words>16084</Words>
  <Application>Microsoft Macintosh PowerPoint</Application>
  <PresentationFormat>On-screen Show (4:3)</PresentationFormat>
  <Paragraphs>1271</Paragraphs>
  <Slides>190</Slides>
  <Notes>127</Notes>
  <HiddenSlides>0</HiddenSlides>
  <MMClips>0</MMClips>
  <ScaleCrop>false</ScaleCrop>
  <HeadingPairs>
    <vt:vector size="6" baseType="variant">
      <vt:variant>
        <vt:lpstr>Fonts Used</vt:lpstr>
      </vt:variant>
      <vt:variant>
        <vt:i4>23</vt:i4>
      </vt:variant>
      <vt:variant>
        <vt:lpstr>Theme</vt:lpstr>
      </vt:variant>
      <vt:variant>
        <vt:i4>37</vt:i4>
      </vt:variant>
      <vt:variant>
        <vt:lpstr>Slide Titles</vt:lpstr>
      </vt:variant>
      <vt:variant>
        <vt:i4>190</vt:i4>
      </vt:variant>
    </vt:vector>
  </HeadingPairs>
  <TitlesOfParts>
    <vt:vector size="250" baseType="lpstr">
      <vt:lpstr>26</vt:lpstr>
      <vt:lpstr>Baoli SC Regular</vt:lpstr>
      <vt:lpstr>BONES</vt:lpstr>
      <vt:lpstr>MS PGothic</vt:lpstr>
      <vt:lpstr>MS PGothic</vt:lpstr>
      <vt:lpstr>Osaka</vt:lpstr>
      <vt:lpstr>Times</vt:lpstr>
      <vt:lpstr>Arial</vt:lpstr>
      <vt:lpstr>Arial Narrow</vt:lpstr>
      <vt:lpstr>Bwhebl</vt:lpstr>
      <vt:lpstr>Calibri</vt:lpstr>
      <vt:lpstr>Candara</vt:lpstr>
      <vt:lpstr>Comic Sans MS</vt:lpstr>
      <vt:lpstr>Garamond</vt:lpstr>
      <vt:lpstr>Helvetica</vt:lpstr>
      <vt:lpstr>Impact</vt:lpstr>
      <vt:lpstr>Monotype Sorts</vt:lpstr>
      <vt:lpstr>Symbol</vt:lpstr>
      <vt:lpstr>Times New Roman</vt:lpstr>
      <vt:lpstr>Trebuchet MS</vt:lpstr>
      <vt:lpstr>Tw Cen MT</vt:lpstr>
      <vt:lpstr>Wingdings</vt:lpstr>
      <vt:lpstr>Wingdings 2</vt:lpstr>
      <vt:lpstr>Expedition</vt:lpstr>
      <vt:lpstr>Beam</vt:lpstr>
      <vt:lpstr>Orbit</vt:lpstr>
      <vt:lpstr>Default Design</vt:lpstr>
      <vt:lpstr>2_Default Design</vt:lpstr>
      <vt:lpstr>4_Default Design</vt:lpstr>
      <vt:lpstr>1_Blank Presentation</vt:lpstr>
      <vt:lpstr>2_Radar</vt:lpstr>
      <vt:lpstr>1_Orbit</vt:lpstr>
      <vt:lpstr>49_Blank Presentation</vt:lpstr>
      <vt:lpstr>Median</vt:lpstr>
      <vt:lpstr>Blank Presentation</vt:lpstr>
      <vt:lpstr>1_Radar</vt:lpstr>
      <vt:lpstr>23_Office Theme</vt:lpstr>
      <vt:lpstr>5_Default Design</vt:lpstr>
      <vt:lpstr>untitled 1</vt:lpstr>
      <vt:lpstr>3_Radar</vt:lpstr>
      <vt:lpstr>1_Default Design</vt:lpstr>
      <vt:lpstr>1_Expedition</vt:lpstr>
      <vt:lpstr>Desk Lamp</vt:lpstr>
      <vt:lpstr>Gesture</vt:lpstr>
      <vt:lpstr>3_Expedition</vt:lpstr>
      <vt:lpstr>4_Expedition</vt:lpstr>
      <vt:lpstr>5_Expedition</vt:lpstr>
      <vt:lpstr>Radar</vt:lpstr>
      <vt:lpstr>2_Expedition</vt:lpstr>
      <vt:lpstr>1_Office Theme</vt:lpstr>
      <vt:lpstr>1_untitled 1</vt:lpstr>
      <vt:lpstr>50_Blank Presentation</vt:lpstr>
      <vt:lpstr>11_Custom Design</vt:lpstr>
      <vt:lpstr>2_Orbit</vt:lpstr>
      <vt:lpstr>20_Default Design</vt:lpstr>
      <vt:lpstr>1_Shimmer</vt:lpstr>
      <vt:lpstr>4_Radar</vt:lpstr>
      <vt:lpstr>51_Blank Presentation</vt:lpstr>
      <vt:lpstr>3_Default Design</vt:lpstr>
      <vt:lpstr>14 Literary 2 - Dead Sea Scrolls</vt:lpstr>
      <vt:lpstr>Joel Title</vt:lpstr>
      <vt:lpstr>Key Word</vt:lpstr>
      <vt:lpstr>Theme</vt:lpstr>
      <vt:lpstr>Key Verse</vt:lpstr>
      <vt:lpstr>Kingdom Statement</vt:lpstr>
      <vt:lpstr>Summary Statement</vt:lpstr>
      <vt:lpstr>Covenant</vt:lpstr>
      <vt:lpstr>Redemption</vt:lpstr>
      <vt:lpstr>Messiah</vt:lpstr>
      <vt:lpstr>Outline 4 (Griffith)</vt:lpstr>
      <vt:lpstr>Barry Huddleston, The Acrostic Summarized Bible (Grand Rapids: Baker, 1992)</vt:lpstr>
      <vt:lpstr>Be Disciplined</vt:lpstr>
      <vt:lpstr>What should we do when we are disciplined?</vt:lpstr>
      <vt:lpstr>I. Discipline should bring repentance.</vt:lpstr>
      <vt:lpstr>II. Repentance will bring restoration.</vt:lpstr>
      <vt:lpstr>Main Idea</vt:lpstr>
      <vt:lpstr>Questions to Consider</vt:lpstr>
      <vt:lpstr>Questions to Consider</vt:lpstr>
      <vt:lpstr>Questions to Consider</vt:lpstr>
      <vt:lpstr>Black</vt:lpstr>
      <vt:lpstr>Judgment is Coming!</vt:lpstr>
      <vt:lpstr>Approaching a Summit</vt:lpstr>
      <vt:lpstr>Time Periods of the Prophets</vt:lpstr>
      <vt:lpstr>We See the Valleys</vt:lpstr>
      <vt:lpstr>II.  Structure and Outline</vt:lpstr>
      <vt:lpstr>Introduction Overview</vt:lpstr>
      <vt:lpstr>Introduction to Joel   A.    Title                 </vt:lpstr>
      <vt:lpstr>2020 Kenyan Locusts</vt:lpstr>
      <vt:lpstr>2020 Kenyan Locusts</vt:lpstr>
      <vt:lpstr>2020 Kenyan Locusts</vt:lpstr>
      <vt:lpstr>2020 Kenyan Locusts</vt:lpstr>
      <vt:lpstr>2020 Kenyan Locusts</vt:lpstr>
      <vt:lpstr>2020 Kenyan Locusts</vt:lpstr>
      <vt:lpstr>2020 Kenyan Locusts</vt:lpstr>
      <vt:lpstr>2020 Expanded Locusts</vt:lpstr>
      <vt:lpstr>Be Disciplined</vt:lpstr>
      <vt:lpstr>Discipline</vt:lpstr>
      <vt:lpstr>Discipline</vt:lpstr>
      <vt:lpstr>Be disciplined  or you will be disciplined.</vt:lpstr>
      <vt:lpstr>"Hear this, you leaders of the people.  Listen, all who live in the land"  (Joel 1:2a NLT).</vt:lpstr>
      <vt:lpstr>What should we do when we are disciplined?</vt:lpstr>
      <vt:lpstr>Background</vt:lpstr>
      <vt:lpstr>"The LORD gave this message to Zephaniah when Josiah son of Amon was king of Judah.  Zephaniah was the son of Cushi, son of Gedaliah, son of Amariah, son of Hezekiah"  (Zephaniah 1:1 NLT).</vt:lpstr>
      <vt:lpstr>Zephaniah was of Royal Birth!</vt:lpstr>
      <vt:lpstr>Placing the Prophets</vt:lpstr>
      <vt:lpstr>"They threw dice to decide which of my people would be their slaves.  They traded boys to obtain prostitutes  and sold girls for enough wine to get drunk"  (Joel 3:3 NLT).</vt:lpstr>
      <vt:lpstr>The Sale of Judeans to the Greeks</vt:lpstr>
      <vt:lpstr>The Sale of Judeans to the Greeks</vt:lpstr>
      <vt:lpstr>Jerusalem's Fall</vt:lpstr>
      <vt:lpstr>Joel Preached During King Nebuchadnezzar's Reign </vt:lpstr>
      <vt:lpstr>1. What to do now</vt:lpstr>
      <vt:lpstr>What should we do when we are disciplined?</vt:lpstr>
      <vt:lpstr>I. Discipline should bring repentance.</vt:lpstr>
      <vt:lpstr>PowerPoint Presentation</vt:lpstr>
      <vt:lpstr>Slides on  Joel 1</vt:lpstr>
      <vt:lpstr>"Tell them about the locusts."</vt:lpstr>
      <vt:lpstr>The Name "Joel" = LORD God</vt:lpstr>
      <vt:lpstr>"Hear this, you leaders of the people.  Listen, all who live in the land. In all your history,  has anything like this happened before?  3Tell your children about it in the years to come,  and let your children tell their children.  Pass the story down from generation to generation"  (Joel 1:2-3 NLT).</vt:lpstr>
      <vt:lpstr>Barry Huddleston, The Acrostic Summarized Bible (Grand Rapids: Baker, 1992)</vt:lpstr>
      <vt:lpstr>Date &amp; Recipients</vt:lpstr>
      <vt:lpstr>A Modern Locust Invasion  (Centralia, Pennsylvania, USA)</vt:lpstr>
      <vt:lpstr>E. Occasion</vt:lpstr>
      <vt:lpstr>"After the cutting locusts finished eating the crops,  the swarming locusts took what was left!  After them came the hopping locusts,  and then the stripping locusts, too!"  (Joel 1:4 NLT).</vt:lpstr>
      <vt:lpstr>"Wake up, you drunkards, and weep!  Wail, all you wine-drinkers!  All the grapes are ruined,  and all your sweet wine is gone"  (Joel 1:5 NLT).</vt:lpstr>
      <vt:lpstr>"A vast army of locusts has invaded my land,  a terrible army too numerous to count.  Its teeth are like lions' teeth,  its fangs like those of a lioness"  (Joel 1:6 NLT).</vt:lpstr>
      <vt:lpstr>"It has destroyed my grapevines  and ruined my fig trees,  stripping their bark and destroying it,   leaving the branches white and bare"  (Joel 1:7 NLT).</vt:lpstr>
      <vt:lpstr>The Day of the LORD (Joel 1:15 NLT).</vt:lpstr>
      <vt:lpstr>NATIONAL DISASTERS IN JOEL 1</vt:lpstr>
      <vt:lpstr>Mature adults copulating</vt:lpstr>
      <vt:lpstr>Locust Grave Yard, Salt Lake, Utah</vt:lpstr>
      <vt:lpstr>Key Word</vt:lpstr>
      <vt:lpstr>So what does the Torah say about locusts?</vt:lpstr>
      <vt:lpstr>Blessings &amp; Curses</vt:lpstr>
      <vt:lpstr>Prophetic Curses</vt:lpstr>
      <vt:lpstr>What Did a Locust Plague Mean?</vt:lpstr>
      <vt:lpstr>Slides on  Joel 2</vt:lpstr>
      <vt:lpstr>"Sound the alarm in Jerusalem!  Raise the battle cry on my holy mountain!  Let everyone tremble in fear  because the day of the LORD is upon us" (Joel 2:1 NLT).</vt:lpstr>
      <vt:lpstr>"[The day of the LORD]… is a day of darkness and gloom,  a day of thick clouds and deep blackness.  Suddenly, like dawn spreading across the mountains,  a great and mighty army appears.  Nothing like it has been seen before  or will ever be seen again"  (Joel 2:2 NLT).</vt:lpstr>
      <vt:lpstr>"Fire burns in front of them,  and flames follow after them.  Ahead of them the land lies  as beautiful as the Garden of Eden.  Behind them is nothing but desolation;  not one thing escapes"  (Joel 2:3 NLT).</vt:lpstr>
      <vt:lpstr>"They look like horses;  they charge forward like war horses"  (Joel 2:4 NLT).</vt:lpstr>
      <vt:lpstr>"Look at them as they leap along the mountaintops. Listen to the noise they make—like the rumbling of chariots, like the roar of fire sweeping across a field of stubble, or like a mighty army moving into battle"  (Joel 2:5 NLT).</vt:lpstr>
      <vt:lpstr>Key Verse</vt:lpstr>
      <vt:lpstr>What are the "locusts" of Joel 2:1-11?</vt:lpstr>
      <vt:lpstr>PowerPoint Presentation</vt:lpstr>
      <vt:lpstr>Why Future?</vt:lpstr>
      <vt:lpstr>Why Future?</vt:lpstr>
      <vt:lpstr>Why Future?</vt:lpstr>
      <vt:lpstr>Judgment!</vt:lpstr>
      <vt:lpstr>Blessing!</vt:lpstr>
      <vt:lpstr>The Day of the LORD</vt:lpstr>
      <vt:lpstr>A Dispensational Timeline</vt:lpstr>
      <vt:lpstr>What to do?</vt:lpstr>
      <vt:lpstr>Do you reject God's discipline?</vt:lpstr>
      <vt:lpstr>God &amp; the USA</vt:lpstr>
      <vt:lpstr>God's Discipline of the USA</vt:lpstr>
      <vt:lpstr>God's Discipline of the USA</vt:lpstr>
      <vt:lpstr>Discipline of Individuals</vt:lpstr>
      <vt:lpstr>I DON’T MAKE EXCUSES I MAKE RESULTS</vt:lpstr>
      <vt:lpstr>I. Discipline should bring repentance.</vt:lpstr>
      <vt:lpstr>II. Repentance will bring restoration.</vt:lpstr>
      <vt:lpstr>PowerPoint Presentation</vt:lpstr>
      <vt:lpstr>Israel’s repentance will bring forgiveness, deliverance and restoration (Joel 2:18–3:21). </vt:lpstr>
      <vt:lpstr>"Then the LORD will pity his people and jealously guard the honor of his land. 19The LORD will reply, 'Look! I am sending you grain and new wine and olive oil, enough to satisfy your needs. You will no longer be an object of mockery among the surrounding nations'"  (Joel 2:18-19 NLT).</vt:lpstr>
      <vt:lpstr>God's Future Protection of Israel</vt:lpstr>
      <vt:lpstr>Contrasting Joel 1 and 2:21-27</vt:lpstr>
      <vt:lpstr>Land Contrasts in Joel 2:21-27</vt:lpstr>
      <vt:lpstr>Animal Contrasts in Joel 2:21-27</vt:lpstr>
      <vt:lpstr>Fields Contrasts in Joel 2:21-27</vt:lpstr>
      <vt:lpstr>Rain Contrasts in Joel 2:21-27</vt:lpstr>
      <vt:lpstr>Grain, Wine &amp; Oil in Joel 2:21-27</vt:lpstr>
      <vt:lpstr>Crop Contrasts in Joel 2:21-27</vt:lpstr>
      <vt:lpstr>Eschatological Terms in Joel</vt:lpstr>
      <vt:lpstr>Joel 2:28-29 in Acts 2:16-21</vt:lpstr>
      <vt:lpstr>Joel 2:28-29; Acts 2:17-18 NLT</vt:lpstr>
      <vt:lpstr>Joel 2:28-29 in the NT (cf. Acts 2)</vt:lpstr>
      <vt:lpstr>Joel 2:30-31; Acts 2:19-20 NLT</vt:lpstr>
      <vt:lpstr>Joel 2:32; Acts 2:21 NLT</vt:lpstr>
      <vt:lpstr>IV. Problems  5 Views of Joel 2:28-32 Fulfillment:</vt:lpstr>
      <vt:lpstr>The Gospel is for the  Whole World</vt:lpstr>
      <vt:lpstr>PowerPoint Presentation</vt:lpstr>
      <vt:lpstr>PowerPoint Presentation</vt:lpstr>
      <vt:lpstr>Slides on  Joel 3</vt:lpstr>
      <vt:lpstr>"'At the time of those events,' says the LORD,   'when I restore the prosperity of Judah and Jerusalem,  2I will gather the armies of the world  into the valley of Jehoshaphat'"  (Joel 3:1-2a NLT).</vt:lpstr>
      <vt:lpstr>"There I will judge them for harming my people, my special possession,  for scattering my people among the nations, and for dividing up my land"  (Joel 3:2b NLT).</vt:lpstr>
      <vt:lpstr>6th Grade Map Test  (Curriculum of UN Rights Watch Association, 2021)</vt:lpstr>
      <vt:lpstr>Types of Unconditional Covenants</vt:lpstr>
      <vt:lpstr>Covenants of Promise</vt:lpstr>
      <vt:lpstr>"They threw dice to decide which of my people would be their slaves.  They traded boys to obtain prostitutes  and sold girls for enough wine to get drunk"  (Joel 3:3 NLT).</vt:lpstr>
      <vt:lpstr>Tyre &amp; Sidon to be Judged</vt:lpstr>
      <vt:lpstr>The Sale of Judeans to the Greeks</vt:lpstr>
      <vt:lpstr>The Restoration of Judah</vt:lpstr>
      <vt:lpstr>"Say to the nations far and wide:   'Get ready for war!  Call out your best warriors.  Let all your fighting men advance for the attack.</vt:lpstr>
      <vt:lpstr>"Let the nations be called to arms.  Let them march to the valley of Jehoshaphat.  There I, the LORD, will sit  to pronounce judgment on them all.  13Swing the sickle,  for the harvest is ripe.  Come, tread the grapes,  for the winepress is full.  The storage vats are overflowing  with the wickedness of these people"  (Joel 3:12-13 NLT).</vt:lpstr>
      <vt:lpstr>"Thousands upon thousands are waiting in the valley of decision.  There the day of the LORD will soon arrive.  15The sun and moon will grow dark,  and the stars will no longer shine"  (Joel 3:14-15 NLT).</vt:lpstr>
      <vt:lpstr>"The LORD's voice will roar from Zion  and thunder from Jerusalem,  and the heavens and the earth will shake.  But the LORD will be a refuge for his people,  a strong fortress for the people of Israel"  (Joel 3:16 NLT).</vt:lpstr>
      <vt:lpstr>"Then you will know that I, the LORD your God,  live in Zion, my holy mountain.  Jerusalem will be holy forever,  and foreign armies will never conquer her again"  (Joel 3:17 NLT).</vt:lpstr>
      <vt:lpstr>Israel’s Prosperity</vt:lpstr>
      <vt:lpstr>The River from Ezekiel's Temple  (47:1-12)</vt:lpstr>
      <vt:lpstr>The River &amp; the Land (Ezekiel 47:1) </vt:lpstr>
      <vt:lpstr>The Beginning of the River (Ezekiel 47:2)</vt:lpstr>
      <vt:lpstr>The River from Ezekiel's Temple (47:1-12)</vt:lpstr>
      <vt:lpstr>The River from Ezekiel's Temple (47:1-12)</vt:lpstr>
      <vt:lpstr>The River from Ezekiel's Temple (47:1-12)</vt:lpstr>
      <vt:lpstr>The River Gets Deeper (Ezekiel 47:3-5)</vt:lpstr>
      <vt:lpstr>The River from Ezekiel's Temple (47:1-12)</vt:lpstr>
      <vt:lpstr>The River from Ezekiel's Temple (47:1-12)</vt:lpstr>
      <vt:lpstr>The River from Ezekiel's Temple (47:1-12)</vt:lpstr>
      <vt:lpstr>The River from Ezekiel's Temple (47:1-12)</vt:lpstr>
      <vt:lpstr>The Millennial River</vt:lpstr>
      <vt:lpstr>The Millennial River</vt:lpstr>
      <vt:lpstr>The Millennial River</vt:lpstr>
      <vt:lpstr>Crops from a Fresh Water Oasis</vt:lpstr>
      <vt:lpstr>Israel's Neighbors</vt:lpstr>
      <vt:lpstr>"But Judah will be filled with people forever,  and Jerusalem will endure through all generations.  21I will pardon my people's crimes,  which I have not yet pardoned;  and I, the LORD, will make my home  in Jerusalem with my people" (Joel 3:20-21 NLT).</vt:lpstr>
      <vt:lpstr>Your trust in the Lord alone will bring his blessing </vt:lpstr>
      <vt:lpstr>God's Restoration of the USA</vt:lpstr>
      <vt:lpstr>US Counties: Red Conservative + Blue Liberal</vt:lpstr>
      <vt:lpstr>Neil Gorsuch</vt:lpstr>
      <vt:lpstr>Our Vision</vt:lpstr>
      <vt:lpstr>What should we do when we are disciplined?</vt:lpstr>
      <vt:lpstr>Main Idea of Joel</vt:lpstr>
      <vt:lpstr>I. Discipline should bring repentance.</vt:lpstr>
      <vt:lpstr>II. Repentance will bring restoration.</vt:lpstr>
      <vt:lpstr>Be disciplined or you will be disciplined.</vt:lpstr>
      <vt:lpstr>Accept God's discipline.</vt:lpstr>
      <vt:lpstr>Questions to Consider</vt:lpstr>
      <vt:lpstr>Questions to Consider</vt:lpstr>
      <vt:lpstr>Questions to Consider</vt:lpstr>
      <vt:lpstr>Black</vt:lpstr>
      <vt:lpstr>OT Preaching • BibleStudyDownloads.org</vt:lpstr>
      <vt:lpstr>PowerPoint Presentation</vt:lpstr>
      <vt:lpstr>G. Unity of Joel</vt:lpstr>
      <vt:lpstr>Denial of Unity of Joel</vt:lpstr>
      <vt:lpstr>However, a careful look shows…</vt:lpstr>
      <vt:lpstr>V. Theological Value</vt:lpstr>
      <vt:lpstr>The Day of the LORD</vt:lpstr>
      <vt:lpstr>PowerPoint Presentation</vt:lpstr>
      <vt:lpstr>PowerPoint Presentation</vt:lpstr>
      <vt:lpstr>PowerPoint Presentation</vt:lpstr>
      <vt:lpstr>PowerPoint Presentation</vt:lpstr>
      <vt:lpstr>PowerPoint Presentation</vt:lpstr>
      <vt:lpstr>II. Structure</vt:lpstr>
      <vt:lpstr>C.  Structural Relations (Finley) </vt:lpstr>
      <vt:lpstr>D. Outline 1 (Patterson)</vt:lpstr>
      <vt:lpstr>E. Outline 2 (McComiskey)</vt:lpstr>
      <vt:lpstr>Outline 3 (Finley)</vt:lpstr>
      <vt:lpstr>PowerPoint Presentation</vt:lpstr>
      <vt:lpstr>VI. Application</vt:lpstr>
      <vt:lpstr>Black</vt:lpstr>
      <vt:lpstr>OT Survey link at BibleStudyDownloads.org</vt:lpstr>
    </vt:vector>
  </TitlesOfParts>
  <Company>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404</cp:revision>
  <cp:lastPrinted>2009-04-22T19:24:48Z</cp:lastPrinted>
  <dcterms:created xsi:type="dcterms:W3CDTF">2002-02-28T20:10:49Z</dcterms:created>
  <dcterms:modified xsi:type="dcterms:W3CDTF">2024-02-12T02:36:54Z</dcterms:modified>
</cp:coreProperties>
</file>