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3.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theme/themeOverride2.xml" ContentType="application/vnd.openxmlformats-officedocument.themeOverride+xml"/>
  <Override PartName="/ppt/slideLayouts/slideLayout340.xml" ContentType="application/vnd.openxmlformats-officedocument.presentationml.slideLayout+xml"/>
  <Override PartName="/ppt/theme/theme35.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8.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40.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1.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2.xml" ContentType="application/vnd.openxmlformats-officedocument.theme+xml"/>
  <Override PartName="/ppt/slideLayouts/slideLayout421.xml" ContentType="application/vnd.openxmlformats-officedocument.presentationml.slideLayout+xml"/>
  <Override PartName="/ppt/theme/theme43.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4.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5.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6.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7.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5.xml" ContentType="application/vnd.openxmlformats-officedocument.themeOverr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7.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8.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99" r:id="rId3"/>
    <p:sldMasterId id="2147483785" r:id="rId4"/>
    <p:sldMasterId id="2147483937" r:id="rId5"/>
    <p:sldMasterId id="2147484001" r:id="rId6"/>
    <p:sldMasterId id="2147484078" r:id="rId7"/>
    <p:sldMasterId id="2147484442" r:id="rId8"/>
    <p:sldMasterId id="2147484456" r:id="rId9"/>
    <p:sldMasterId id="2147484468" r:id="rId10"/>
    <p:sldMasterId id="2147484480" r:id="rId11"/>
    <p:sldMasterId id="2147484493" r:id="rId12"/>
    <p:sldMasterId id="2147484505" r:id="rId13"/>
    <p:sldMasterId id="2147484517" r:id="rId14"/>
    <p:sldMasterId id="2147484529" r:id="rId15"/>
    <p:sldMasterId id="2147484542" r:id="rId16"/>
    <p:sldMasterId id="2147484555" r:id="rId17"/>
    <p:sldMasterId id="2147484568" r:id="rId18"/>
    <p:sldMasterId id="2147484580" r:id="rId19"/>
    <p:sldMasterId id="2147485786" r:id="rId20"/>
    <p:sldMasterId id="2147485798" r:id="rId21"/>
    <p:sldMasterId id="2147485810" r:id="rId22"/>
    <p:sldMasterId id="2147485860" r:id="rId23"/>
    <p:sldMasterId id="2147485872" r:id="rId24"/>
    <p:sldMasterId id="2147485884" r:id="rId25"/>
    <p:sldMasterId id="2147485887" r:id="rId26"/>
    <p:sldMasterId id="2147485899" r:id="rId27"/>
    <p:sldMasterId id="2147485901" r:id="rId28"/>
    <p:sldMasterId id="2147485913" r:id="rId29"/>
    <p:sldMasterId id="2147485927" r:id="rId30"/>
    <p:sldMasterId id="2147485939" r:id="rId31"/>
    <p:sldMasterId id="2147485951" r:id="rId32"/>
    <p:sldMasterId id="2147485964" r:id="rId33"/>
    <p:sldMasterId id="2147485967" r:id="rId34"/>
    <p:sldMasterId id="2147485979" r:id="rId35"/>
    <p:sldMasterId id="2147485981" r:id="rId36"/>
    <p:sldMasterId id="2147485993" r:id="rId37"/>
    <p:sldMasterId id="2147486005" r:id="rId38"/>
    <p:sldMasterId id="2147486019" r:id="rId39"/>
    <p:sldMasterId id="2147486031" r:id="rId40"/>
    <p:sldMasterId id="2147486043" r:id="rId41"/>
    <p:sldMasterId id="2147486056" r:id="rId42"/>
    <p:sldMasterId id="2147486068" r:id="rId43"/>
    <p:sldMasterId id="2147486070" r:id="rId44"/>
    <p:sldMasterId id="2147486082" r:id="rId45"/>
    <p:sldMasterId id="2147486094" r:id="rId46"/>
    <p:sldMasterId id="2147486108" r:id="rId47"/>
    <p:sldMasterId id="2147486121" r:id="rId48"/>
  </p:sldMasterIdLst>
  <p:notesMasterIdLst>
    <p:notesMasterId r:id="rId251"/>
  </p:notesMasterIdLst>
  <p:sldIdLst>
    <p:sldId id="4025" r:id="rId49"/>
    <p:sldId id="4026" r:id="rId50"/>
    <p:sldId id="4027" r:id="rId51"/>
    <p:sldId id="4028" r:id="rId52"/>
    <p:sldId id="4029" r:id="rId53"/>
    <p:sldId id="4030" r:id="rId54"/>
    <p:sldId id="4031" r:id="rId55"/>
    <p:sldId id="4032" r:id="rId56"/>
    <p:sldId id="4033" r:id="rId57"/>
    <p:sldId id="4034" r:id="rId58"/>
    <p:sldId id="4035" r:id="rId59"/>
    <p:sldId id="4036" r:id="rId60"/>
    <p:sldId id="4037" r:id="rId61"/>
    <p:sldId id="4038" r:id="rId62"/>
    <p:sldId id="4039" r:id="rId63"/>
    <p:sldId id="4040" r:id="rId64"/>
    <p:sldId id="4041" r:id="rId65"/>
    <p:sldId id="4042" r:id="rId66"/>
    <p:sldId id="4043" r:id="rId67"/>
    <p:sldId id="495" r:id="rId68"/>
    <p:sldId id="281" r:id="rId69"/>
    <p:sldId id="373" r:id="rId70"/>
    <p:sldId id="259" r:id="rId71"/>
    <p:sldId id="257" r:id="rId72"/>
    <p:sldId id="1254" r:id="rId73"/>
    <p:sldId id="286" r:id="rId74"/>
    <p:sldId id="396" r:id="rId75"/>
    <p:sldId id="397" r:id="rId76"/>
    <p:sldId id="488" r:id="rId77"/>
    <p:sldId id="399" r:id="rId78"/>
    <p:sldId id="400" r:id="rId79"/>
    <p:sldId id="401" r:id="rId80"/>
    <p:sldId id="402" r:id="rId81"/>
    <p:sldId id="403" r:id="rId82"/>
    <p:sldId id="404" r:id="rId83"/>
    <p:sldId id="405" r:id="rId84"/>
    <p:sldId id="406" r:id="rId85"/>
    <p:sldId id="407" r:id="rId86"/>
    <p:sldId id="408" r:id="rId87"/>
    <p:sldId id="491" r:id="rId88"/>
    <p:sldId id="410" r:id="rId89"/>
    <p:sldId id="411" r:id="rId90"/>
    <p:sldId id="412" r:id="rId91"/>
    <p:sldId id="413" r:id="rId92"/>
    <p:sldId id="414" r:id="rId93"/>
    <p:sldId id="415" r:id="rId94"/>
    <p:sldId id="416" r:id="rId95"/>
    <p:sldId id="417" r:id="rId96"/>
    <p:sldId id="418" r:id="rId97"/>
    <p:sldId id="4024" r:id="rId98"/>
    <p:sldId id="419" r:id="rId99"/>
    <p:sldId id="275" r:id="rId100"/>
    <p:sldId id="276" r:id="rId101"/>
    <p:sldId id="258" r:id="rId102"/>
    <p:sldId id="261" r:id="rId103"/>
    <p:sldId id="269" r:id="rId104"/>
    <p:sldId id="420" r:id="rId105"/>
    <p:sldId id="421" r:id="rId106"/>
    <p:sldId id="422" r:id="rId107"/>
    <p:sldId id="423" r:id="rId108"/>
    <p:sldId id="424" r:id="rId109"/>
    <p:sldId id="425" r:id="rId110"/>
    <p:sldId id="627" r:id="rId111"/>
    <p:sldId id="486" r:id="rId112"/>
    <p:sldId id="428" r:id="rId113"/>
    <p:sldId id="429" r:id="rId114"/>
    <p:sldId id="430" r:id="rId115"/>
    <p:sldId id="625" r:id="rId116"/>
    <p:sldId id="432" r:id="rId117"/>
    <p:sldId id="433" r:id="rId118"/>
    <p:sldId id="434" r:id="rId119"/>
    <p:sldId id="435" r:id="rId120"/>
    <p:sldId id="436" r:id="rId121"/>
    <p:sldId id="273" r:id="rId122"/>
    <p:sldId id="437" r:id="rId123"/>
    <p:sldId id="438" r:id="rId124"/>
    <p:sldId id="439" r:id="rId125"/>
    <p:sldId id="440" r:id="rId126"/>
    <p:sldId id="4044" r:id="rId127"/>
    <p:sldId id="4722" r:id="rId128"/>
    <p:sldId id="492" r:id="rId129"/>
    <p:sldId id="600" r:id="rId130"/>
    <p:sldId id="445" r:id="rId131"/>
    <p:sldId id="446" r:id="rId132"/>
    <p:sldId id="447" r:id="rId133"/>
    <p:sldId id="448" r:id="rId134"/>
    <p:sldId id="449" r:id="rId135"/>
    <p:sldId id="450" r:id="rId136"/>
    <p:sldId id="387" r:id="rId137"/>
    <p:sldId id="451" r:id="rId138"/>
    <p:sldId id="452" r:id="rId139"/>
    <p:sldId id="453" r:id="rId140"/>
    <p:sldId id="267" r:id="rId141"/>
    <p:sldId id="454" r:id="rId142"/>
    <p:sldId id="4723" r:id="rId143"/>
    <p:sldId id="368" r:id="rId144"/>
    <p:sldId id="455" r:id="rId145"/>
    <p:sldId id="456" r:id="rId146"/>
    <p:sldId id="457" r:id="rId147"/>
    <p:sldId id="303" r:id="rId148"/>
    <p:sldId id="304" r:id="rId149"/>
    <p:sldId id="305" r:id="rId150"/>
    <p:sldId id="306" r:id="rId151"/>
    <p:sldId id="307" r:id="rId152"/>
    <p:sldId id="308" r:id="rId153"/>
    <p:sldId id="309" r:id="rId154"/>
    <p:sldId id="310" r:id="rId155"/>
    <p:sldId id="311" r:id="rId156"/>
    <p:sldId id="312" r:id="rId157"/>
    <p:sldId id="313" r:id="rId158"/>
    <p:sldId id="314" r:id="rId159"/>
    <p:sldId id="315" r:id="rId160"/>
    <p:sldId id="316" r:id="rId161"/>
    <p:sldId id="317" r:id="rId162"/>
    <p:sldId id="318" r:id="rId163"/>
    <p:sldId id="319" r:id="rId164"/>
    <p:sldId id="320" r:id="rId165"/>
    <p:sldId id="321" r:id="rId166"/>
    <p:sldId id="322" r:id="rId167"/>
    <p:sldId id="323" r:id="rId168"/>
    <p:sldId id="324" r:id="rId169"/>
    <p:sldId id="325" r:id="rId170"/>
    <p:sldId id="326" r:id="rId171"/>
    <p:sldId id="327" r:id="rId172"/>
    <p:sldId id="328" r:id="rId173"/>
    <p:sldId id="329" r:id="rId174"/>
    <p:sldId id="330" r:id="rId175"/>
    <p:sldId id="331" r:id="rId176"/>
    <p:sldId id="332" r:id="rId177"/>
    <p:sldId id="333" r:id="rId178"/>
    <p:sldId id="334" r:id="rId179"/>
    <p:sldId id="335" r:id="rId180"/>
    <p:sldId id="336" r:id="rId181"/>
    <p:sldId id="337" r:id="rId182"/>
    <p:sldId id="338" r:id="rId183"/>
    <p:sldId id="339" r:id="rId184"/>
    <p:sldId id="340" r:id="rId185"/>
    <p:sldId id="341" r:id="rId186"/>
    <p:sldId id="342" r:id="rId187"/>
    <p:sldId id="343" r:id="rId188"/>
    <p:sldId id="344" r:id="rId189"/>
    <p:sldId id="345" r:id="rId190"/>
    <p:sldId id="346" r:id="rId191"/>
    <p:sldId id="347" r:id="rId192"/>
    <p:sldId id="348" r:id="rId193"/>
    <p:sldId id="349" r:id="rId194"/>
    <p:sldId id="350" r:id="rId195"/>
    <p:sldId id="351" r:id="rId196"/>
    <p:sldId id="352" r:id="rId197"/>
    <p:sldId id="353" r:id="rId198"/>
    <p:sldId id="354" r:id="rId199"/>
    <p:sldId id="355" r:id="rId200"/>
    <p:sldId id="356" r:id="rId201"/>
    <p:sldId id="357" r:id="rId202"/>
    <p:sldId id="358" r:id="rId203"/>
    <p:sldId id="359" r:id="rId204"/>
    <p:sldId id="360" r:id="rId205"/>
    <p:sldId id="361" r:id="rId206"/>
    <p:sldId id="362" r:id="rId207"/>
    <p:sldId id="363" r:id="rId208"/>
    <p:sldId id="364" r:id="rId209"/>
    <p:sldId id="365" r:id="rId210"/>
    <p:sldId id="366" r:id="rId211"/>
    <p:sldId id="389" r:id="rId212"/>
    <p:sldId id="390" r:id="rId213"/>
    <p:sldId id="391" r:id="rId214"/>
    <p:sldId id="284" r:id="rId215"/>
    <p:sldId id="392" r:id="rId216"/>
    <p:sldId id="291" r:id="rId217"/>
    <p:sldId id="292" r:id="rId218"/>
    <p:sldId id="458" r:id="rId219"/>
    <p:sldId id="459" r:id="rId220"/>
    <p:sldId id="460" r:id="rId221"/>
    <p:sldId id="461" r:id="rId222"/>
    <p:sldId id="462" r:id="rId223"/>
    <p:sldId id="631" r:id="rId224"/>
    <p:sldId id="629" r:id="rId225"/>
    <p:sldId id="630" r:id="rId226"/>
    <p:sldId id="665" r:id="rId227"/>
    <p:sldId id="467" r:id="rId228"/>
    <p:sldId id="493" r:id="rId229"/>
    <p:sldId id="469" r:id="rId230"/>
    <p:sldId id="470" r:id="rId231"/>
    <p:sldId id="4045" r:id="rId232"/>
    <p:sldId id="4046" r:id="rId233"/>
    <p:sldId id="473" r:id="rId234"/>
    <p:sldId id="277" r:id="rId235"/>
    <p:sldId id="278" r:id="rId236"/>
    <p:sldId id="279" r:id="rId237"/>
    <p:sldId id="280" r:id="rId238"/>
    <p:sldId id="4047" r:id="rId239"/>
    <p:sldId id="4048" r:id="rId240"/>
    <p:sldId id="4718" r:id="rId241"/>
    <p:sldId id="295" r:id="rId242"/>
    <p:sldId id="4717" r:id="rId243"/>
    <p:sldId id="1255" r:id="rId244"/>
    <p:sldId id="4719" r:id="rId245"/>
    <p:sldId id="4720" r:id="rId246"/>
    <p:sldId id="579" r:id="rId247"/>
    <p:sldId id="4721" r:id="rId248"/>
    <p:sldId id="293" r:id="rId249"/>
    <p:sldId id="374" r:id="rId2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529471E3-4DC7-AA45-9C7D-F47E072DF0C0}">
          <p14:sldIdLst>
            <p14:sldId id="4025"/>
            <p14:sldId id="4026"/>
            <p14:sldId id="4027"/>
            <p14:sldId id="4028"/>
            <p14:sldId id="4029"/>
            <p14:sldId id="4030"/>
            <p14:sldId id="4031"/>
            <p14:sldId id="4032"/>
            <p14:sldId id="4033"/>
            <p14:sldId id="4034"/>
            <p14:sldId id="4035"/>
            <p14:sldId id="4036"/>
            <p14:sldId id="4037"/>
            <p14:sldId id="4038"/>
            <p14:sldId id="4039"/>
            <p14:sldId id="4040"/>
            <p14:sldId id="4041"/>
            <p14:sldId id="4042"/>
            <p14:sldId id="4043"/>
            <p14:sldId id="495"/>
          </p14:sldIdLst>
        </p14:section>
        <p14:section name="Introduction" id="{E36BBF2B-1B9D-DC41-96BD-D9E655C235E0}">
          <p14:sldIdLst>
            <p14:sldId id="281"/>
            <p14:sldId id="373"/>
            <p14:sldId id="259"/>
            <p14:sldId id="257"/>
            <p14:sldId id="1254"/>
            <p14:sldId id="286"/>
          </p14:sldIdLst>
        </p14:section>
        <p14:section name="Sermon" id="{22BDD17D-1498-414A-9532-AF7FE709EA22}">
          <p14:sldIdLst>
            <p14:sldId id="396"/>
            <p14:sldId id="397"/>
            <p14:sldId id="488"/>
            <p14:sldId id="399"/>
            <p14:sldId id="400"/>
            <p14:sldId id="401"/>
            <p14:sldId id="402"/>
            <p14:sldId id="403"/>
            <p14:sldId id="404"/>
            <p14:sldId id="405"/>
            <p14:sldId id="406"/>
            <p14:sldId id="407"/>
            <p14:sldId id="408"/>
            <p14:sldId id="491"/>
            <p14:sldId id="410"/>
          </p14:sldIdLst>
        </p14:section>
        <p14:section name="Chapters" id="{427E9D10-54E0-3B4F-8D15-F84A19797443}">
          <p14:sldIdLst>
            <p14:sldId id="411"/>
            <p14:sldId id="412"/>
            <p14:sldId id="413"/>
            <p14:sldId id="414"/>
            <p14:sldId id="415"/>
            <p14:sldId id="416"/>
            <p14:sldId id="417"/>
            <p14:sldId id="418"/>
            <p14:sldId id="4024"/>
            <p14:sldId id="419"/>
            <p14:sldId id="275"/>
            <p14:sldId id="276"/>
            <p14:sldId id="258"/>
            <p14:sldId id="261"/>
            <p14:sldId id="269"/>
            <p14:sldId id="420"/>
            <p14:sldId id="421"/>
            <p14:sldId id="422"/>
            <p14:sldId id="423"/>
            <p14:sldId id="424"/>
            <p14:sldId id="425"/>
            <p14:sldId id="627"/>
            <p14:sldId id="486"/>
            <p14:sldId id="428"/>
            <p14:sldId id="429"/>
            <p14:sldId id="430"/>
            <p14:sldId id="625"/>
            <p14:sldId id="432"/>
            <p14:sldId id="433"/>
            <p14:sldId id="434"/>
            <p14:sldId id="435"/>
            <p14:sldId id="436"/>
            <p14:sldId id="273"/>
            <p14:sldId id="437"/>
            <p14:sldId id="438"/>
            <p14:sldId id="439"/>
            <p14:sldId id="440"/>
            <p14:sldId id="4044"/>
            <p14:sldId id="4722"/>
            <p14:sldId id="492"/>
            <p14:sldId id="600"/>
            <p14:sldId id="445"/>
            <p14:sldId id="446"/>
            <p14:sldId id="447"/>
            <p14:sldId id="448"/>
            <p14:sldId id="449"/>
            <p14:sldId id="450"/>
            <p14:sldId id="387"/>
            <p14:sldId id="451"/>
            <p14:sldId id="452"/>
            <p14:sldId id="453"/>
            <p14:sldId id="267"/>
            <p14:sldId id="454"/>
            <p14:sldId id="4723"/>
            <p14:sldId id="368"/>
            <p14:sldId id="455"/>
            <p14:sldId id="456"/>
            <p14:sldId id="457"/>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89"/>
            <p14:sldId id="390"/>
            <p14:sldId id="391"/>
            <p14:sldId id="284"/>
            <p14:sldId id="392"/>
            <p14:sldId id="291"/>
            <p14:sldId id="292"/>
            <p14:sldId id="458"/>
            <p14:sldId id="459"/>
            <p14:sldId id="460"/>
            <p14:sldId id="461"/>
            <p14:sldId id="462"/>
          </p14:sldIdLst>
        </p14:section>
        <p14:section name="Conclusion" id="{99DDBDF1-2EB2-8D41-A52B-D1F4CC1700CD}">
          <p14:sldIdLst>
            <p14:sldId id="631"/>
            <p14:sldId id="629"/>
            <p14:sldId id="630"/>
            <p14:sldId id="665"/>
            <p14:sldId id="467"/>
            <p14:sldId id="493"/>
            <p14:sldId id="469"/>
            <p14:sldId id="470"/>
            <p14:sldId id="4045"/>
            <p14:sldId id="4046"/>
            <p14:sldId id="473"/>
            <p14:sldId id="277"/>
            <p14:sldId id="278"/>
            <p14:sldId id="279"/>
            <p14:sldId id="280"/>
            <p14:sldId id="4047"/>
            <p14:sldId id="4048"/>
          </p14:sldIdLst>
        </p14:section>
        <p14:section name="Supplements" id="{ABBC6AAD-8917-6B42-B54E-1F0D229BD577}">
          <p14:sldIdLst>
            <p14:sldId id="4718"/>
            <p14:sldId id="295"/>
            <p14:sldId id="4717"/>
            <p14:sldId id="1255"/>
            <p14:sldId id="4719"/>
            <p14:sldId id="4720"/>
            <p14:sldId id="579"/>
            <p14:sldId id="4721"/>
            <p14:sldId id="293"/>
            <p14:sldId id="3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0033"/>
    <a:srgbClr val="000000"/>
    <a:srgbClr val="990000"/>
    <a:srgbClr val="663300"/>
    <a:srgbClr val="FFCC00"/>
    <a:srgbClr val="FFCC66"/>
    <a:srgbClr val="99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75"/>
    <p:restoredTop sz="64880" autoAdjust="0"/>
  </p:normalViewPr>
  <p:slideViewPr>
    <p:cSldViewPr>
      <p:cViewPr varScale="1">
        <p:scale>
          <a:sx n="86" d="100"/>
          <a:sy n="86" d="100"/>
        </p:scale>
        <p:origin x="208" y="44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11992"/>
    </p:cViewPr>
  </p:sorterViewPr>
  <p:notesViewPr>
    <p:cSldViewPr>
      <p:cViewPr varScale="1">
        <p:scale>
          <a:sx n="36" d="100"/>
          <a:sy n="36" d="100"/>
        </p:scale>
        <p:origin x="-15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59" Type="http://schemas.openxmlformats.org/officeDocument/2006/relationships/slide" Target="slides/slide111.xml"/><Relationship Id="rId170" Type="http://schemas.openxmlformats.org/officeDocument/2006/relationships/slide" Target="slides/slide122.xml"/><Relationship Id="rId191" Type="http://schemas.openxmlformats.org/officeDocument/2006/relationships/slide" Target="slides/slide143.xml"/><Relationship Id="rId205" Type="http://schemas.openxmlformats.org/officeDocument/2006/relationships/slide" Target="slides/slide157.xml"/><Relationship Id="rId226" Type="http://schemas.openxmlformats.org/officeDocument/2006/relationships/slide" Target="slides/slide178.xml"/><Relationship Id="rId247" Type="http://schemas.openxmlformats.org/officeDocument/2006/relationships/slide" Target="slides/slide199.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5.xml"/><Relationship Id="rId74" Type="http://schemas.openxmlformats.org/officeDocument/2006/relationships/slide" Target="slides/slide26.xml"/><Relationship Id="rId128" Type="http://schemas.openxmlformats.org/officeDocument/2006/relationships/slide" Target="slides/slide80.xml"/><Relationship Id="rId149" Type="http://schemas.openxmlformats.org/officeDocument/2006/relationships/slide" Target="slides/slide101.xml"/><Relationship Id="rId5" Type="http://schemas.openxmlformats.org/officeDocument/2006/relationships/slideMaster" Target="slideMasters/slideMaster5.xml"/><Relationship Id="rId95" Type="http://schemas.openxmlformats.org/officeDocument/2006/relationships/slide" Target="slides/slide47.xml"/><Relationship Id="rId160" Type="http://schemas.openxmlformats.org/officeDocument/2006/relationships/slide" Target="slides/slide112.xml"/><Relationship Id="rId181" Type="http://schemas.openxmlformats.org/officeDocument/2006/relationships/slide" Target="slides/slide133.xml"/><Relationship Id="rId216" Type="http://schemas.openxmlformats.org/officeDocument/2006/relationships/slide" Target="slides/slide168.xml"/><Relationship Id="rId237" Type="http://schemas.openxmlformats.org/officeDocument/2006/relationships/slide" Target="slides/slide18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6.xml"/><Relationship Id="rId118" Type="http://schemas.openxmlformats.org/officeDocument/2006/relationships/slide" Target="slides/slide70.xml"/><Relationship Id="rId139" Type="http://schemas.openxmlformats.org/officeDocument/2006/relationships/slide" Target="slides/slide91.xml"/><Relationship Id="rId85" Type="http://schemas.openxmlformats.org/officeDocument/2006/relationships/slide" Target="slides/slide37.xml"/><Relationship Id="rId150" Type="http://schemas.openxmlformats.org/officeDocument/2006/relationships/slide" Target="slides/slide102.xml"/><Relationship Id="rId171" Type="http://schemas.openxmlformats.org/officeDocument/2006/relationships/slide" Target="slides/slide123.xml"/><Relationship Id="rId192" Type="http://schemas.openxmlformats.org/officeDocument/2006/relationships/slide" Target="slides/slide144.xml"/><Relationship Id="rId206" Type="http://schemas.openxmlformats.org/officeDocument/2006/relationships/slide" Target="slides/slide158.xml"/><Relationship Id="rId227" Type="http://schemas.openxmlformats.org/officeDocument/2006/relationships/slide" Target="slides/slide179.xml"/><Relationship Id="rId248" Type="http://schemas.openxmlformats.org/officeDocument/2006/relationships/slide" Target="slides/slide20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0.xml"/><Relationship Id="rId129" Type="http://schemas.openxmlformats.org/officeDocument/2006/relationships/slide" Target="slides/slide81.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71.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theme" Target="theme/theme1.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F3F42DE-9B98-0846-AFCE-4286C574B415}" type="slidenum">
              <a:rPr lang="en-US"/>
              <a:pPr>
                <a:defRPr/>
              </a:pPr>
              <a:t>‹#›</a:t>
            </a:fld>
            <a:endParaRPr lang="en-US"/>
          </a:p>
        </p:txBody>
      </p:sp>
    </p:spTree>
    <p:extLst>
      <p:ext uri="{BB962C8B-B14F-4D97-AF65-F5344CB8AC3E}">
        <p14:creationId xmlns:p14="http://schemas.microsoft.com/office/powerpoint/2010/main" val="1309436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AD906B-610D-FF45-BDAF-49EA912FFE7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Gomer appears to have committed adultery after bearing three children rather than like the wedding flight in the picture. Yet Hosea knew in advance that she would become an adulterous.</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79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simple outline depicts Hosea's restoring Gomer (1–3) as parallel to the LORD restoring Israel (4–14). The pivot comes in chapter 4 when we realize that the story is about God and Israel more than it is about Hosea and Gomer.</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OS-28-Hosea-10, 80</a:t>
            </a:r>
          </a:p>
        </p:txBody>
      </p:sp>
    </p:spTree>
    <p:extLst>
      <p:ext uri="{BB962C8B-B14F-4D97-AF65-F5344CB8AC3E}">
        <p14:creationId xmlns:p14="http://schemas.microsoft.com/office/powerpoint/2010/main" val="4664631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defRPr/>
            </a:pPr>
            <a:endParaRPr lang="en-US" dirty="0">
              <a:latin typeface="+mn-lt"/>
              <a:ea typeface="+mn-ea"/>
              <a:cs typeface="+mn-cs"/>
            </a:endParaRPr>
          </a:p>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011B43-6E31-074E-B3A5-33F61F81F89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3061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C0D07C-E81F-214B-9189-0D908CC1D720}"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3082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835592-F884-DB4D-9E4E-99433BF992EB}"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p:spPr>
        <p:txBody>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Another writes, "Dear Santa, All I want for Christmas is to skip church!  I</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m too old for fairy tales."  Some see the biblical story of the Fall as a fairy tale so that we don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 exposed to why God says death exists in our world.  Ironic isn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She writes to the fairy tale Santa and says she doesn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believe in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AF8F79-27C5-484F-85C2-869136DEBD9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 such as in Christmas cards that equate Jesus and Santa</a:t>
            </a:r>
            <a:r>
              <a:rPr lang="en-US">
                <a:latin typeface="Times New Roman" charset="0"/>
                <a:ea typeface="ＭＳ Ｐゴシック" charset="0"/>
                <a:cs typeface="ＭＳ Ｐゴシック" charset="0"/>
              </a:rPr>
              <a:t> [read card].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p:cNvSpPr>
          <p:nvPr>
            <p:ph type="sldImg"/>
          </p:nvPr>
        </p:nvSpPr>
        <p:spPr>
          <a:ln/>
        </p:spPr>
      </p:sp>
      <p:sp>
        <p:nvSpPr>
          <p:cNvPr id="314370"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(http://www.tommynelson.com/can-santa-jesus-coexist/).</a:t>
            </a:r>
            <a:r>
              <a:rPr lang="en-US">
                <a:latin typeface="Times New Roman"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A24C4D9-602D-614C-9EC9-71D3F2214BA8}"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latin typeface="Times New Roman" charset="0"/>
                <a:ea typeface="ＭＳ Ｐゴシック" charset="0"/>
                <a:cs typeface="ＭＳ Ｐゴシック" charset="0"/>
              </a:rPr>
              <a:t>• Should you rise up and kill those who dishonor him?  No.</a:t>
            </a:r>
          </a:p>
          <a:p>
            <a:r>
              <a:rPr lang="en-US">
                <a:latin typeface="Times New Roman" charset="0"/>
                <a:ea typeface="ＭＳ Ｐゴシック" charset="0"/>
                <a:cs typeface="ＭＳ Ｐゴシック" charset="0"/>
              </a:rPr>
              <a:t>• Should you just do nothing and hope it will go away?  No.</a:t>
            </a:r>
          </a:p>
          <a:p>
            <a:r>
              <a:rPr lang="en-US">
                <a:latin typeface="Times New Roman" charset="0"/>
                <a:ea typeface="ＭＳ Ｐゴシック" charset="0"/>
                <a:cs typeface="ＭＳ Ｐゴシック" charset="0"/>
              </a:rPr>
              <a:t>• Should you do something in between?  If so, then what?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1818B9-6511-D847-BF8B-F03D5E9FD4AC}"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jealous love for an adulterous nation is better seen by us on the human level when we see a faithful husband restore his unfaithful wife.</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11</a:t>
            </a:fld>
            <a:endParaRPr lang="en-US"/>
          </a:p>
        </p:txBody>
      </p:sp>
    </p:spTree>
    <p:extLst>
      <p:ext uri="{BB962C8B-B14F-4D97-AF65-F5344CB8AC3E}">
        <p14:creationId xmlns:p14="http://schemas.microsoft.com/office/powerpoint/2010/main" val="11333615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5F8967-5946-A342-ABC1-888B90DF629C}"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827158-E880-3642-BCFA-570DE5A5968B}"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9A8568-B152-0F49-9E09-DFA9663B0BEB}"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328706" name="Rectangle 1026"/>
          <p:cNvSpPr>
            <a:spLocks noGrp="1" noRot="1" noChangeAspect="1" noChangeArrowheads="1"/>
          </p:cNvSpPr>
          <p:nvPr>
            <p:ph type="sldImg"/>
          </p:nvPr>
        </p:nvSpPr>
        <p:spPr>
          <a:solidFill>
            <a:srgbClr val="FFFFFF"/>
          </a:solidFill>
          <a:ln/>
        </p:spPr>
      </p:sp>
      <p:sp>
        <p:nvSpPr>
          <p:cNvPr id="328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BBD1B6-B67D-8F40-9308-BB3E2F15B79D}"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95D840-F4F0-CD45-9802-7CA1A1ABCB7C}"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F3AEB6-0589-5045-98BD-59C49783C7FB}"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318F4C-9D12-8940-991F-FB5359BCE0D2}"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144307-3D26-2942-A595-D98E0AAE5627}"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2A99B2B-CCAF-9E49-9659-D5E25EEBB0C6}"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p:cNvSpPr>
          <p:nvPr>
            <p:ph type="sldImg"/>
          </p:nvPr>
        </p:nvSpPr>
        <p:spPr>
          <a:ln/>
        </p:spPr>
      </p:sp>
      <p:sp>
        <p:nvSpPr>
          <p:cNvPr id="34304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1. Draw a circle with a radius from the edge to the center.</a:t>
            </a:r>
          </a:p>
          <a:p>
            <a:r>
              <a:rPr lang="en-US">
                <a:latin typeface="Times New Roman" charset="0"/>
                <a:ea typeface="ＭＳ Ｐゴシック" charset="0"/>
                <a:cs typeface="ＭＳ Ｐゴシック" charset="0"/>
              </a:rPr>
              <a:t>2. Say, "This circle represents all the knowledge of the universe, known and unknown."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3. Hand the pen to the atheist and say, "Please draw a </a:t>
            </a:r>
            <a:r>
              <a:rPr lang="en-US" i="1">
                <a:latin typeface="Times New Roman" charset="0"/>
                <a:ea typeface="ＭＳ Ｐゴシック" charset="0"/>
                <a:cs typeface="ＭＳ Ｐゴシック" charset="0"/>
              </a:rPr>
              <a:t>second line</a:t>
            </a:r>
            <a:r>
              <a:rPr lang="en-US">
                <a:latin typeface="Times New Roman" charset="0"/>
                <a:ea typeface="ＭＳ Ｐゴシック" charset="0"/>
                <a:cs typeface="ＭＳ Ｐゴシック" charset="0"/>
              </a:rPr>
              <a:t> from the center to show what piece of the pie represents </a:t>
            </a:r>
            <a:r>
              <a:rPr lang="en-US" i="1">
                <a:latin typeface="Times New Roman" charset="0"/>
                <a:ea typeface="ＭＳ Ｐゴシック" charset="0"/>
                <a:cs typeface="ＭＳ Ｐゴシック" charset="0"/>
              </a:rPr>
              <a:t>your own knowledge</a:t>
            </a:r>
            <a:r>
              <a:rPr lang="en-US">
                <a:latin typeface="Times New Roman" charset="0"/>
                <a:ea typeface="ＭＳ Ｐゴシック" charset="0"/>
                <a:cs typeface="ＭＳ Ｐゴシック" charset="0"/>
              </a:rPr>
              <a:t> of all that can be 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a:latin typeface="Times New Roman" charset="0"/>
                <a:ea typeface="ＭＳ Ｐゴシック" charset="0"/>
                <a:cs typeface="ＭＳ Ｐゴシック" charset="0"/>
              </a:rPr>
              <a:t>5. Say, "Since you know only _____% of the world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knowledge, would you not agree that God can exist in the majority of the pie that you do not know about?"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Few people are loyal in our day—to their nation, to their employer, to their spouse, and especially to their God.</a:t>
            </a:r>
          </a:p>
        </p:txBody>
      </p:sp>
    </p:spTree>
    <p:extLst>
      <p:ext uri="{BB962C8B-B14F-4D97-AF65-F5344CB8AC3E}">
        <p14:creationId xmlns:p14="http://schemas.microsoft.com/office/powerpoint/2010/main" val="3757522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383F23-DA1A-FC47-9082-A49306332FE9}" type="slidenum">
              <a:rPr lang="en-US" sz="1200">
                <a:solidFill>
                  <a:srgbClr val="000000"/>
                </a:solidFill>
                <a:latin typeface="26" charset="0"/>
              </a:rPr>
              <a:pPr/>
              <a:t>126</a:t>
            </a:fld>
            <a:endParaRPr lang="en-US" sz="1200">
              <a:solidFill>
                <a:srgbClr val="000000"/>
              </a:solidFill>
              <a:latin typeface="26"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Scripture is very clear that Jesus is God.  Christians have always believed this key doctrine called the deity of Christ.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968C4E-444D-254F-875B-EDFCA66DC6F1}" type="slidenum">
              <a:rPr lang="en-US" sz="1200">
                <a:solidFill>
                  <a:srgbClr val="000000"/>
                </a:solidFill>
                <a:latin typeface="26" charset="0"/>
              </a:rPr>
              <a:pPr/>
              <a:t>127</a:t>
            </a:fld>
            <a:endParaRPr lang="en-US" sz="1200">
              <a:solidFill>
                <a:srgbClr val="000000"/>
              </a:solidFill>
              <a:latin typeface="26"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Any doubt as to who is meant by the </a:t>
            </a:r>
            <a:r>
              <a:rPr lang="en-US" altLang="ja-JP">
                <a:latin typeface="Times New Roman" charset="0"/>
                <a:ea typeface="ＭＳ Ｐゴシック" charset="0"/>
                <a:cs typeface="ＭＳ Ｐゴシック" charset="0"/>
              </a:rPr>
              <a:t>"Word" is erased once we reached verse 14, which clearly shows the at "Word was God" means that Jews was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3F9B5D-3C42-7B4F-BE6C-2361EF4A2902}" type="slidenum">
              <a:rPr lang="en-US" sz="1200">
                <a:solidFill>
                  <a:srgbClr val="000000"/>
                </a:solidFill>
                <a:latin typeface="26" charset="0"/>
              </a:rPr>
              <a:pPr/>
              <a:t>128</a:t>
            </a:fld>
            <a:endParaRPr lang="en-US" sz="1200">
              <a:solidFill>
                <a:srgbClr val="000000"/>
              </a:solidFill>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Peter tells us the foundation on which to respond (Christ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BCA159-F6E4-F144-A61E-F9BF2437A883}"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1AC580-89E6-CE45-BE39-1B0A5FFBB582}"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B02309A-8EE1-E44E-A06C-DABD1373E44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F13269-9758-934A-BB78-9830970BB1BB}"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BCE9-5E39-F94D-A585-503CFE6570CA}"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62B1A28-0F7A-9544-800B-622B4111C4EA}"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54B972-3A57-8844-A6C3-BD9E00C42188}"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loyal? What evidence can you marshal to defend yourself?</a:t>
            </a:r>
            <a:r>
              <a:rPr lang="en-SG" dirty="0">
                <a:effectLst/>
              </a:rPr>
              <a:t> </a:t>
            </a:r>
          </a:p>
        </p:txBody>
      </p:sp>
    </p:spTree>
    <p:extLst>
      <p:ext uri="{BB962C8B-B14F-4D97-AF65-F5344CB8AC3E}">
        <p14:creationId xmlns:p14="http://schemas.microsoft.com/office/powerpoint/2010/main" val="19497901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F02ABD-DAB2-B847-AB55-A4287BECB9A8}"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365570" name="Rectangle 1026"/>
          <p:cNvSpPr>
            <a:spLocks noGrp="1" noRot="1" noChangeAspect="1" noChangeArrowheads="1"/>
          </p:cNvSpPr>
          <p:nvPr>
            <p:ph type="sldImg"/>
          </p:nvPr>
        </p:nvSpPr>
        <p:spPr>
          <a:solidFill>
            <a:srgbClr val="FFFFFF"/>
          </a:solidFill>
          <a:ln/>
        </p:spPr>
      </p:sp>
      <p:sp>
        <p:nvSpPr>
          <p:cNvPr id="365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6CDEE96-C1FB-8E42-A129-FC732BF25F06}"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367618" name="Rectangle 1026"/>
          <p:cNvSpPr>
            <a:spLocks noGrp="1" noRot="1" noChangeAspect="1" noChangeArrowheads="1"/>
          </p:cNvSpPr>
          <p:nvPr>
            <p:ph type="sldImg"/>
          </p:nvPr>
        </p:nvSpPr>
        <p:spPr>
          <a:solidFill>
            <a:srgbClr val="FFFFFF"/>
          </a:solidFill>
          <a:ln/>
        </p:spPr>
      </p:sp>
      <p:sp>
        <p:nvSpPr>
          <p:cNvPr id="367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C57AE5-D141-8347-BF3E-CD021CD951D0}"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369666" name="Rectangle 1026"/>
          <p:cNvSpPr>
            <a:spLocks noGrp="1" noRot="1" noChangeAspect="1" noChangeArrowheads="1"/>
          </p:cNvSpPr>
          <p:nvPr>
            <p:ph type="sldImg"/>
          </p:nvPr>
        </p:nvSpPr>
        <p:spPr>
          <a:solidFill>
            <a:srgbClr val="FFFFFF"/>
          </a:solidFill>
          <a:ln/>
        </p:spPr>
      </p:sp>
      <p:sp>
        <p:nvSpPr>
          <p:cNvPr id="369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220921-1076-FB47-8D41-E3202046D5F7}"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371714" name="Rectangle 1026"/>
          <p:cNvSpPr>
            <a:spLocks noGrp="1" noRot="1" noChangeAspect="1" noChangeArrowheads="1"/>
          </p:cNvSpPr>
          <p:nvPr>
            <p:ph type="sldImg"/>
          </p:nvPr>
        </p:nvSpPr>
        <p:spPr>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837DF2-5EF1-E049-9259-03D4D5908F07}"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37376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852BD4D-ACBB-D846-A3C3-F52350D57045}"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375810" name="Rectangle 1026"/>
          <p:cNvSpPr>
            <a:spLocks noGrp="1" noRot="1" noChangeAspect="1" noChangeArrowheads="1"/>
          </p:cNvSpPr>
          <p:nvPr>
            <p:ph type="sldImg"/>
          </p:nvPr>
        </p:nvSpPr>
        <p:spPr>
          <a:solidFill>
            <a:srgbClr val="FFFFFF"/>
          </a:solidFill>
          <a:ln/>
        </p:spPr>
      </p:sp>
      <p:sp>
        <p:nvSpPr>
          <p:cNvPr id="3758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7793F0-FF72-7E40-9424-F9D62378CCE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377858" name="Rectangle 1026"/>
          <p:cNvSpPr>
            <a:spLocks noGrp="1" noRot="1" noChangeAspect="1" noChangeArrowheads="1"/>
          </p:cNvSpPr>
          <p:nvPr>
            <p:ph type="sldImg"/>
          </p:nvPr>
        </p:nvSpPr>
        <p:spPr>
          <a:solidFill>
            <a:srgbClr val="FFFFFF"/>
          </a:solidFill>
          <a:ln/>
        </p:spPr>
      </p:sp>
      <p:sp>
        <p:nvSpPr>
          <p:cNvPr id="377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70556B3-CBBC-364B-A3B0-3CEEA879EF07}"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379906" name="Rectangle 1026"/>
          <p:cNvSpPr>
            <a:spLocks noGrp="1" noRot="1" noChangeAspect="1" noChangeArrowheads="1"/>
          </p:cNvSpPr>
          <p:nvPr>
            <p:ph type="sldImg"/>
          </p:nvPr>
        </p:nvSpPr>
        <p:spPr>
          <a:solidFill>
            <a:srgbClr val="FFFFFF"/>
          </a:solidFill>
          <a:ln/>
        </p:spPr>
      </p:sp>
      <p:sp>
        <p:nvSpPr>
          <p:cNvPr id="37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AFB689-A305-BD4D-B69D-C276551DC7C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381954" name="Rectangle 1026"/>
          <p:cNvSpPr>
            <a:spLocks noGrp="1" noRot="1" noChangeAspect="1" noChangeArrowheads="1"/>
          </p:cNvSpPr>
          <p:nvPr>
            <p:ph type="sldImg"/>
          </p:nvPr>
        </p:nvSpPr>
        <p:spPr>
          <a:solidFill>
            <a:srgbClr val="FFFFFF"/>
          </a:solidFill>
          <a:ln/>
        </p:spPr>
      </p:sp>
      <p:sp>
        <p:nvSpPr>
          <p:cNvPr id="38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0622AB-B55C-5F4C-8566-35EEC5994F5A}"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we’ll see two ways God moves us to be loyal to him</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9858687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A742F4-1F49-9B4A-AC94-3F0AF71C80FD}"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387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69F999F-CFC1-684C-899A-B3B46B364657}"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389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C11023-2304-8448-954E-20968336A066}" type="slidenum">
              <a:rPr lang="en-US" sz="1200">
                <a:solidFill>
                  <a:srgbClr val="000000"/>
                </a:solidFill>
              </a:rPr>
              <a:pPr algn="r"/>
              <a:t>149</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621DD7-CE67-B440-9697-14F56EA51A3B}" type="slidenum">
              <a:rPr lang="en-US" sz="1200">
                <a:solidFill>
                  <a:srgbClr val="000000"/>
                </a:solidFill>
                <a:latin typeface="26" charset="0"/>
              </a:rPr>
              <a:pPr/>
              <a:t>150</a:t>
            </a:fld>
            <a:endParaRPr lang="en-US" sz="1200">
              <a:solidFill>
                <a:srgbClr val="000000"/>
              </a:solidFill>
              <a:latin typeface="26" charset="0"/>
            </a:endParaRPr>
          </a:p>
        </p:txBody>
      </p:sp>
      <p:sp>
        <p:nvSpPr>
          <p:cNvPr id="393218" name="AutoShape 2"/>
          <p:cNvSpPr>
            <a:spLocks noGrp="1" noRot="1" noChangeAspect="1" noChangeArrowheads="1" noTextEdit="1"/>
          </p:cNvSpPr>
          <p:nvPr>
            <p:ph type="sldImg"/>
          </p:nvPr>
        </p:nvSpPr>
        <p:spPr>
          <a:xfrm>
            <a:off x="841375" y="241300"/>
            <a:ext cx="5233988" cy="3925888"/>
          </a:xfrm>
          <a:ln/>
        </p:spPr>
      </p:sp>
      <p:sp>
        <p:nvSpPr>
          <p:cNvPr id="393219"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latin typeface="Times New Roman" charset="0"/>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BCAA786-AF8B-4B49-9370-06D2D2A57EC4}" type="slidenum">
              <a:rPr lang="en-US" sz="1200">
                <a:solidFill>
                  <a:srgbClr val="000000"/>
                </a:solidFill>
                <a:latin typeface="Arial" charset="0"/>
              </a:rPr>
              <a:pPr/>
              <a:t>151</a:t>
            </a:fld>
            <a:endParaRPr lang="en-US" sz="1200">
              <a:solidFill>
                <a:srgbClr val="000000"/>
              </a:solidFill>
              <a:latin typeface="Arial"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097DC0-F99B-684B-8870-C23E0E20E12D}" type="slidenum">
              <a:rPr lang="en-US" sz="1200">
                <a:solidFill>
                  <a:srgbClr val="000000"/>
                </a:solidFill>
                <a:latin typeface="26" charset="0"/>
              </a:rPr>
              <a:pPr/>
              <a:t>152</a:t>
            </a:fld>
            <a:endParaRPr lang="en-US" sz="1200">
              <a:solidFill>
                <a:srgbClr val="000000"/>
              </a:solidFill>
              <a:latin typeface="26"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endParaRPr lang="en-US" dirty="0"/>
          </a:p>
        </p:txBody>
      </p:sp>
      <p:sp>
        <p:nvSpPr>
          <p:cNvPr id="399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82897-18C9-D248-BBCD-8EF376F1E21A}" type="slidenum">
              <a:rPr lang="en-US" sz="1200">
                <a:solidFill>
                  <a:srgbClr val="000000"/>
                </a:solidFill>
                <a:latin typeface="Calibri" charset="0"/>
              </a:rPr>
              <a:pPr/>
              <a:t>153</a:t>
            </a:fld>
            <a:endParaRPr lang="en-US" sz="1200">
              <a:solidFill>
                <a:srgbClr val="000000"/>
              </a:solidFill>
              <a:latin typeface="Calibri"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401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327D8C-522E-2547-9DF6-7D4EC14AD03E}" type="slidenum">
              <a:rPr lang="en-US" sz="1200">
                <a:solidFill>
                  <a:srgbClr val="000000"/>
                </a:solidFill>
                <a:latin typeface="Calibri" charset="0"/>
              </a:rPr>
              <a:pPr/>
              <a:t>154</a:t>
            </a:fld>
            <a:endParaRPr lang="en-US" sz="1200">
              <a:solidFill>
                <a:srgbClr val="000000"/>
              </a:solidFill>
              <a:latin typeface="Calibri"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6B29D2-4962-6642-A454-50CA5C02651A}" type="slidenum">
              <a:rPr lang="en-US" sz="1200">
                <a:solidFill>
                  <a:srgbClr val="000000"/>
                </a:solidFill>
                <a:latin typeface="26" charset="0"/>
              </a:rPr>
              <a:pPr/>
              <a:t>155</a:t>
            </a:fld>
            <a:endParaRPr lang="en-US" sz="1200">
              <a:solidFill>
                <a:srgbClr val="000000"/>
              </a:solidFill>
              <a:latin typeface="26"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Pagels is a strong proponent of Gnostic thought which believed that salvation was not by faith in Christ but by receiving a supposed </a:t>
            </a:r>
            <a:r>
              <a:rPr lang="en-US" altLang="ja-JP">
                <a:latin typeface="Times New Roman" charset="0"/>
                <a:ea typeface="ＭＳ Ｐゴシック" charset="0"/>
                <a:cs typeface="ＭＳ Ｐゴシック" charset="0"/>
              </a:rPr>
              <a:t>"secret knowledge" from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A33D5B-0EE0-D34E-96D2-E236EFD8738F}" type="slidenum">
              <a:rPr lang="en-US" sz="1200">
                <a:solidFill>
                  <a:srgbClr val="000000"/>
                </a:solidFill>
                <a:latin typeface="26" charset="0"/>
              </a:rPr>
              <a:pPr/>
              <a:t>156</a:t>
            </a:fld>
            <a:endParaRPr lang="en-US" sz="1200">
              <a:solidFill>
                <a:srgbClr val="000000"/>
              </a:solidFill>
              <a:latin typeface="26" charset="0"/>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gives great illustrations of what it means to committed</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428471-5A0A-6E44-93A0-96A37EE62DF4}" type="slidenum">
              <a:rPr lang="en-US" sz="1200">
                <a:solidFill>
                  <a:srgbClr val="000000"/>
                </a:solidFill>
                <a:latin typeface="26" charset="0"/>
              </a:rPr>
              <a:pPr/>
              <a:t>157</a:t>
            </a:fld>
            <a:endParaRPr lang="en-US" sz="1200">
              <a:solidFill>
                <a:srgbClr val="000000"/>
              </a:solidFill>
              <a:latin typeface="26" charset="0"/>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latin typeface="Times New Roman" charset="0"/>
                <a:ea typeface="ＭＳ Ｐゴシック" charset="0"/>
                <a:cs typeface="ＭＳ Ｐゴシック" charset="0"/>
              </a:rPr>
              <a:t>"Brown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Gnostic gospels" were likely not even written until the second century (even if Thomas appeared as early as AD 50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3645C9-52E4-C347-9FF0-CD66DE81F6AE}" type="slidenum">
              <a:rPr lang="en-US" sz="1200">
                <a:solidFill>
                  <a:srgbClr val="000000"/>
                </a:solidFill>
                <a:latin typeface="26" charset="0"/>
              </a:rPr>
              <a:pPr/>
              <a:t>158</a:t>
            </a:fld>
            <a:endParaRPr lang="en-US" sz="1200">
              <a:solidFill>
                <a:srgbClr val="000000"/>
              </a:solidFill>
              <a:latin typeface="26"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3EE47F-0D9C-A941-88A2-2AF5F7549841}" type="slidenum">
              <a:rPr lang="en-US" sz="1200">
                <a:solidFill>
                  <a:srgbClr val="000000"/>
                </a:solidFill>
                <a:latin typeface="26" charset="0"/>
              </a:rPr>
              <a:pPr/>
              <a:t>159</a:t>
            </a:fld>
            <a:endParaRPr lang="en-US" sz="1200">
              <a:solidFill>
                <a:srgbClr val="000000"/>
              </a:solidFill>
              <a:latin typeface="26"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8D9CDA-44CA-B84D-86D8-7AD5FB1CAEBA}" type="slidenum">
              <a:rPr lang="en-US" sz="1200">
                <a:solidFill>
                  <a:srgbClr val="000000"/>
                </a:solidFill>
                <a:latin typeface="26" charset="0"/>
              </a:rPr>
              <a:pPr/>
              <a:t>160</a:t>
            </a:fld>
            <a:endParaRPr lang="en-US" sz="1200">
              <a:solidFill>
                <a:srgbClr val="000000"/>
              </a:solidFill>
              <a:latin typeface="26"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264770-5CC7-F549-8886-113AFD6F3B17}" type="slidenum">
              <a:rPr lang="en-US" sz="1200">
                <a:solidFill>
                  <a:srgbClr val="000000"/>
                </a:solidFill>
                <a:latin typeface="26" charset="0"/>
              </a:rPr>
              <a:pPr/>
              <a:t>161</a:t>
            </a:fld>
            <a:endParaRPr lang="en-US" sz="1200">
              <a:solidFill>
                <a:srgbClr val="000000"/>
              </a:solidFill>
              <a:latin typeface="26" charset="0"/>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latin typeface="Times New Roman" charset="0"/>
                <a:ea typeface="ＭＳ Ｐゴシック" charset="0"/>
                <a:cs typeface="ＭＳ Ｐゴシック" charset="0"/>
              </a:rPr>
              <a:t>"Brown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7064F3-70A2-6E48-A869-4013FD25A080}" type="slidenum">
              <a:rPr lang="en-US" sz="1200">
                <a:solidFill>
                  <a:srgbClr val="000000"/>
                </a:solidFill>
                <a:latin typeface="26" charset="0"/>
              </a:rPr>
              <a:pPr/>
              <a:t>162</a:t>
            </a:fld>
            <a:endParaRPr lang="en-US" sz="1200">
              <a:solidFill>
                <a:srgbClr val="000000"/>
              </a:solidFill>
              <a:latin typeface="26"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E84534-8E30-2C42-BE11-7C5BB698E67C}" type="slidenum">
              <a:rPr lang="en-US" sz="1200">
                <a:solidFill>
                  <a:srgbClr val="000000"/>
                </a:solidFill>
                <a:latin typeface="26" charset="0"/>
              </a:rPr>
              <a:pPr/>
              <a:t>163</a:t>
            </a:fld>
            <a:endParaRPr lang="en-US" sz="1200">
              <a:solidFill>
                <a:srgbClr val="000000"/>
              </a:solidFill>
              <a:latin typeface="26"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a:t>
            </a:r>
            <a:r>
              <a:rPr lang="en-US" altLang="ja-JP">
                <a:latin typeface="Times New Roman" charset="0"/>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God warns Israel of judgment for its </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faithlessness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to the covenant to motivate the people to seek God as Jacob did at Bethel (11:12–13:16).</a:t>
            </a:r>
            <a:r>
              <a:rPr lang="en-US" dirty="0">
                <a:effectLst/>
              </a:rPr>
              <a:t> </a:t>
            </a:r>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warns Israel against faithlessness to the covenant shown in its pride to motivate the people to seek God as Jacob did at Bethel (11:12–12:14).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172</a:t>
            </a:fld>
            <a:endParaRPr lang="en-US">
              <a:solidFill>
                <a:prstClr val="black"/>
              </a:solidFill>
              <a:latin typeface="Calibri"/>
            </a:endParaRPr>
          </a:p>
        </p:txBody>
      </p:sp>
    </p:spTree>
    <p:extLst>
      <p:ext uri="{BB962C8B-B14F-4D97-AF65-F5344CB8AC3E}">
        <p14:creationId xmlns:p14="http://schemas.microsoft.com/office/powerpoint/2010/main" val="25454776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warns that the people's unfaithfulness to the covenant seen in its false worship throughout its history will result in a coming destruction (Hosea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173</a:t>
            </a:fld>
            <a:endParaRPr lang="en-US">
              <a:solidFill>
                <a:prstClr val="black"/>
              </a:solidFill>
              <a:latin typeface="Calibri"/>
            </a:endParaRPr>
          </a:p>
        </p:txBody>
      </p:sp>
    </p:spTree>
    <p:extLst>
      <p:ext uri="{BB962C8B-B14F-4D97-AF65-F5344CB8AC3E}">
        <p14:creationId xmlns:p14="http://schemas.microsoft.com/office/powerpoint/2010/main" val="199167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pairs his penalties with his gifts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is loyal to Israel by both discipline and restoration (Hosea 4–14).</a:t>
            </a:r>
            <a:r>
              <a:rPr lang="en-SG" dirty="0">
                <a:effectLst/>
              </a:rPr>
              <a:t> </a:t>
            </a:r>
            <a:endParaRPr lang="en-US" dirty="0"/>
          </a:p>
        </p:txBody>
      </p:sp>
    </p:spTree>
    <p:extLst>
      <p:ext uri="{BB962C8B-B14F-4D97-AF65-F5344CB8AC3E}">
        <p14:creationId xmlns:p14="http://schemas.microsoft.com/office/powerpoint/2010/main" val="35821590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 will bless Israel as he promised in his covenant with Abraham (Hosea 14).</a:t>
            </a:r>
          </a:p>
          <a:p>
            <a:r>
              <a:rPr lang="en-US"/>
              <a:t>The nation must repent and turn to Him rather than to idols or alliances (14:1-3).</a:t>
            </a:r>
          </a:p>
          <a:p>
            <a:r>
              <a:rPr lang="en-US"/>
              <a:t>God promises to heal Israel's apostasy and make the nation fruitful again (14:4-7).</a:t>
            </a:r>
          </a:p>
          <a:p>
            <a:r>
              <a:rPr lang="en-US"/>
              <a:t>Since He alone provides prosperity, there is no value in clinging to idols (14:8).</a:t>
            </a:r>
          </a:p>
          <a:p>
            <a:r>
              <a:rPr lang="en-US"/>
              <a:t>The wise and righteous who understand the prophecy must obey the ways of the LORD (14:9).</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175</a:t>
            </a:fld>
            <a:endParaRPr lang="en-US">
              <a:solidFill>
                <a:prstClr val="black"/>
              </a:solidFill>
              <a:latin typeface="Calibri"/>
            </a:endParaRPr>
          </a:p>
        </p:txBody>
      </p:sp>
    </p:spTree>
    <p:extLst>
      <p:ext uri="{BB962C8B-B14F-4D97-AF65-F5344CB8AC3E}">
        <p14:creationId xmlns:p14="http://schemas.microsoft.com/office/powerpoint/2010/main" val="83739236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how does God motivate us to be loyal to him? It’s none other than his own loyalty first!</a:t>
            </a:r>
            <a:r>
              <a:rPr lang="en-SG" dirty="0">
                <a:effectLst/>
              </a:rPr>
              <a:t> </a:t>
            </a:r>
            <a:endParaRPr lang="en-US" dirty="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sets the example in the way he treated Israel and how he treats us. </a:t>
            </a:r>
          </a:p>
          <a:p>
            <a:r>
              <a:rPr lang="en-US" dirty="0"/>
              <a:t>___________</a:t>
            </a:r>
          </a:p>
          <a:p>
            <a:r>
              <a:rPr lang="en-US" dirty="0"/>
              <a:t>OS-28-Hosea-18, 181</a:t>
            </a:r>
          </a:p>
          <a:p>
            <a:endParaRPr lang="en-US" dirty="0"/>
          </a:p>
        </p:txBody>
      </p:sp>
    </p:spTree>
    <p:extLst>
      <p:ext uri="{BB962C8B-B14F-4D97-AF65-F5344CB8AC3E}">
        <p14:creationId xmlns:p14="http://schemas.microsoft.com/office/powerpoint/2010/main" val="364152713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encourages us to be loyal to him by first being loyal to us (MI restated).</a:t>
            </a:r>
            <a:r>
              <a:rPr lang="en-SG" dirty="0">
                <a:effectLst/>
              </a:rPr>
              <a:t> </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God’s lawsuit against Israel (4:1-3) provides the outline for the next ten chapters. It promises judgment for lacking covenantal knowledge of God (4:4–6:3), loving loyalty (6:4–11:11), and faithfulness (11:12–13:16).</a:t>
            </a:r>
            <a:r>
              <a:rPr lang="en-SG" dirty="0">
                <a:effectLst/>
              </a:rPr>
              <a:t> </a:t>
            </a:r>
          </a:p>
          <a:p>
            <a:r>
              <a:rPr lang="en-SG" dirty="0">
                <a:effectLst/>
              </a:rPr>
              <a:t>____________</a:t>
            </a:r>
          </a:p>
          <a:p>
            <a:r>
              <a:rPr lang="en-SG" dirty="0">
                <a:effectLst/>
              </a:rPr>
              <a:t>OS-28-Hosea-17, 84</a:t>
            </a:r>
            <a:endParaRPr lang="en-US" dirty="0"/>
          </a:p>
          <a:p>
            <a:endParaRPr lang="en-US" dirty="0"/>
          </a:p>
        </p:txBody>
      </p:sp>
    </p:spTree>
    <p:extLst>
      <p:ext uri="{BB962C8B-B14F-4D97-AF65-F5344CB8AC3E}">
        <p14:creationId xmlns:p14="http://schemas.microsoft.com/office/powerpoint/2010/main" val="39910224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gives great illustrations of what it means to committed</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pairs his penalties with his gifts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is loyal to Israel by both discipline and restoration (Hosea 4–14).</a:t>
            </a:r>
            <a:r>
              <a:rPr lang="en-SG" dirty="0">
                <a:effectLst/>
              </a:rPr>
              <a:t> </a:t>
            </a:r>
            <a:endParaRPr lang="en-US" dirty="0"/>
          </a:p>
        </p:txBody>
      </p:sp>
    </p:spTree>
    <p:extLst>
      <p:ext uri="{BB962C8B-B14F-4D97-AF65-F5344CB8AC3E}">
        <p14:creationId xmlns:p14="http://schemas.microsoft.com/office/powerpoint/2010/main" val="35821590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Have you trusted him to take away your sin?</a:t>
            </a:r>
            <a:r>
              <a:rPr lang="en-SG" dirty="0">
                <a:effectLst/>
              </a:rPr>
              <a:t> </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7C72E42-C0F1-984C-AC9B-353E3DBE78C3}" type="slidenum">
              <a:rPr lang="en-US" sz="1200"/>
              <a:pPr/>
              <a:t>187</a:t>
            </a:fld>
            <a:endParaRPr lang="en-US" sz="1200"/>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E282D73-F20C-F046-83A6-926E1A4E1850}" type="slidenum">
              <a:rPr lang="en-US" sz="1200"/>
              <a:pPr/>
              <a:t>188</a:t>
            </a:fld>
            <a:endParaRPr lang="en-US" sz="1200"/>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80DCE9-EF35-E64D-AA2B-DD82DA506398}" type="slidenum">
              <a:rPr lang="en-US" sz="1200"/>
              <a:pPr/>
              <a:t>189</a:t>
            </a:fld>
            <a:endParaRPr lang="en-US" sz="1200"/>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43F4CC-A0A9-014F-BD93-7AC3438D08FD}" type="slidenum">
              <a:rPr lang="en-US" sz="1200"/>
              <a:pPr/>
              <a:t>190</a:t>
            </a:fld>
            <a:endParaRPr lang="en-US" sz="1200"/>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63705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9379451"/>
            <a:ext cx="253916" cy="3947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642764"/>
            <a:ext cx="57471506" cy="75484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100" b="0" dirty="0">
                <a:solidFill>
                  <a:srgbClr val="FFFF00"/>
                </a:solidFill>
                <a:latin typeface="Times" charset="0"/>
                <a:ea typeface="宋体" charset="0"/>
                <a:cs typeface="ＭＳ Ｐゴシック" charset="0"/>
              </a:rPr>
              <a:t>OS-24-Jeremiah-244</a:t>
            </a:r>
            <a:endParaRPr lang="en-US" dirty="0">
              <a:latin typeface="Arial"/>
              <a:cs typeface="Arial"/>
            </a:endParaRPr>
          </a:p>
          <a:p>
            <a:r>
              <a:rPr lang="en-US" dirty="0">
                <a:latin typeface="Arial"/>
                <a:cs typeface="Arial"/>
              </a:rPr>
              <a:t>OS-25-Lamentations-73</a:t>
            </a:r>
            <a:endParaRPr lang="en-US" b="0" dirty="0">
              <a:cs typeface="ＭＳ Ｐゴシック" charset="0"/>
            </a:endParaRPr>
          </a:p>
        </p:txBody>
      </p:sp>
    </p:spTree>
    <p:extLst>
      <p:ext uri="{BB962C8B-B14F-4D97-AF65-F5344CB8AC3E}">
        <p14:creationId xmlns:p14="http://schemas.microsoft.com/office/powerpoint/2010/main" val="294743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sets the example in the way he treated Israel and how he treats us. </a:t>
            </a:r>
          </a:p>
          <a:p>
            <a:r>
              <a:rPr lang="en-US" dirty="0"/>
              <a:t>___________</a:t>
            </a:r>
          </a:p>
          <a:p>
            <a:r>
              <a:rPr lang="en-US" dirty="0"/>
              <a:t>OS-28-Hosea-18, 181</a:t>
            </a:r>
          </a:p>
        </p:txBody>
      </p:sp>
    </p:spTree>
    <p:extLst>
      <p:ext uri="{BB962C8B-B14F-4D97-AF65-F5344CB8AC3E}">
        <p14:creationId xmlns:p14="http://schemas.microsoft.com/office/powerpoint/2010/main" val="36415271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a:latin typeface="Times New Roman" charset="0"/>
                <a:cs typeface="Geneva" charset="0"/>
              </a:rPr>
              <a:t>BE-31-Obadiah-64</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Yet the UK had warning signs as SDS almost looks like SOS</a:t>
            </a:r>
          </a:p>
          <a:p>
            <a:r>
              <a:rPr lang="en-US" baseline="0" dirty="0">
                <a:latin typeface="Times New Roman" charset="0"/>
                <a:ea typeface="ＭＳ Ｐゴシック" charset="0"/>
                <a:cs typeface="ＭＳ Ｐゴシック" charset="0"/>
              </a:rPr>
              <a:t>Sure enough, the UK split with Israel in its own "Brexit" in the north</a:t>
            </a:r>
          </a:p>
          <a:p>
            <a:r>
              <a:rPr lang="en-US" baseline="0" dirty="0">
                <a:latin typeface="Times New Roman" charset="0"/>
                <a:ea typeface="ＭＳ Ｐゴシック" charset="0"/>
                <a:cs typeface="ＭＳ Ｐゴシック" charset="0"/>
              </a:rPr>
              <a:t>This began the Pre-Exile prophets</a:t>
            </a:r>
          </a:p>
          <a:p>
            <a:r>
              <a:rPr lang="en-US" baseline="0" dirty="0">
                <a:latin typeface="Times New Roman" charset="0"/>
                <a:ea typeface="ＭＳ Ｐゴシック" charset="0"/>
                <a:cs typeface="ＭＳ Ｐゴシック" charset="0"/>
              </a:rPr>
              <a:t>Israel was the first to say "HA" to God in rejection, so God sent Hosea and Amos</a:t>
            </a:r>
          </a:p>
          <a:p>
            <a:r>
              <a:rPr lang="en-US" baseline="0" dirty="0">
                <a:latin typeface="Times New Roman" charset="0"/>
                <a:ea typeface="ＭＳ Ｐゴシック" charset="0"/>
                <a:cs typeface="ＭＳ Ｐゴシック" charset="0"/>
              </a:rPr>
              <a:t>Meanwhile, Assyria was even worse. After first repenting under Jonah, they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Of course, Edom as a blood relative to Israel and should have known better, so they were really BAD.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dirty="0">
                <a:latin typeface="Times New Roman" charset="0"/>
                <a:ea typeface="ＭＳ Ｐゴシック" charset="0"/>
                <a:cs typeface="ＭＳ Ｐゴシック" charset="0"/>
              </a:rPr>
              <a:t>But God brought the people of Judah back as Jews in Jerusalem and raised up 3 prophets with the memory device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But we can't forget th largest group of prophets back in the Pre-Exile times, but how can we remember all 7 of them?</a:t>
            </a:r>
          </a:p>
          <a:p>
            <a:r>
              <a:rPr lang="en-US" baseline="0" dirty="0">
                <a:latin typeface="Times New Roman" charset="0"/>
                <a:ea typeface="ＭＳ Ｐゴシック" charset="0"/>
                <a:cs typeface="ＭＳ Ｐゴシック" charset="0"/>
              </a:rPr>
              <a:t>Fortunately, singing Twinkle, Twinkle with their first letters gives HIJJMZL, which, sung over and over, is unforgettable.</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787974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a:latin typeface="Times New Roman" charset="0"/>
                <a:ea typeface="ＭＳ Ｐゴシック" charset="0"/>
                <a:cs typeface="ＭＳ Ｐゴシック" charset="0"/>
              </a:rPr>
              <a:t>OS-36-Zephaniah-135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p:txBody>
      </p:sp>
    </p:spTree>
    <p:extLst>
      <p:ext uri="{BB962C8B-B14F-4D97-AF65-F5344CB8AC3E}">
        <p14:creationId xmlns:p14="http://schemas.microsoft.com/office/powerpoint/2010/main" val="32790251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FU-07-Premil/Dispensational-10</a:t>
            </a:r>
          </a:p>
          <a:p>
            <a:r>
              <a:rPr lang="en-US" dirty="0">
                <a:latin typeface="Times New Roman" charset="0"/>
                <a:ea typeface="ＭＳ Ｐゴシック" charset="0"/>
                <a:cs typeface="ＭＳ Ｐゴシック" charset="0"/>
              </a:rPr>
              <a:t>NS-06-Romans9-11-slide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Have you trusted him to take away your sin?</a:t>
            </a:r>
            <a:r>
              <a:rPr lang="en-SG" dirty="0">
                <a:effectLst/>
              </a:rPr>
              <a:t> </a:t>
            </a:r>
            <a:endParaRPr lang="en-US" dirty="0"/>
          </a:p>
        </p:txBody>
      </p:sp>
    </p:spTree>
    <p:extLst>
      <p:ext uri="{BB962C8B-B14F-4D97-AF65-F5344CB8AC3E}">
        <p14:creationId xmlns:p14="http://schemas.microsoft.com/office/powerpoint/2010/main" val="35691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key vow one makes in the marriage ceremony is loyalty—to be faithful to one's spouse. This is what makes the story of Hosea tragic yet instructive. The main Hebrew term </a:t>
            </a:r>
            <a:r>
              <a:rPr lang="en-US" i="1" dirty="0"/>
              <a:t>hesed</a:t>
            </a:r>
            <a:r>
              <a:rPr lang="en-US" i="0" dirty="0"/>
              <a:t> depicts covenant loyalty as in marriage, despite earlier renderings such as lovingkindness or mercy.</a:t>
            </a:r>
            <a:endParaRPr lang="en-US" dirty="0"/>
          </a:p>
        </p:txBody>
      </p:sp>
    </p:spTree>
    <p:extLst>
      <p:ext uri="{BB962C8B-B14F-4D97-AF65-F5344CB8AC3E}">
        <p14:creationId xmlns:p14="http://schemas.microsoft.com/office/powerpoint/2010/main" val="4157057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62CDD9A-827D-1543-B801-8253B52A9F59}" type="slidenum">
              <a:rPr lang="en-US" sz="1200"/>
              <a:pPr/>
              <a:t>21</a:t>
            </a:fld>
            <a:endParaRPr 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22</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1D5680-A635-A544-B886-D72096732EA0}" type="slidenum">
              <a:rPr lang="en-US" sz="1200"/>
              <a:pPr/>
              <a:t>23</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56D33A-8517-9A42-B02D-63B7EFC7F7D8}" type="slidenum">
              <a:rPr lang="en-US" sz="1200"/>
              <a:pPr/>
              <a:t>24</a:t>
            </a:fld>
            <a:endParaRPr 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prophets ministered all over the place geographically.</a:t>
            </a:r>
          </a:p>
          <a:p>
            <a:r>
              <a:rPr lang="en-US" dirty="0"/>
              <a:t>____________</a:t>
            </a:r>
          </a:p>
          <a:p>
            <a:r>
              <a:rPr lang="en-US" dirty="0"/>
              <a:t>Common-325</a:t>
            </a:r>
          </a:p>
          <a:p>
            <a:r>
              <a:rPr lang="en-US" dirty="0"/>
              <a:t>OS-12-Prophets Intro-14</a:t>
            </a:r>
          </a:p>
          <a:p>
            <a:r>
              <a:rPr lang="en-US" dirty="0"/>
              <a:t>OS-28-Hosea-25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OS-31-Obadiah-14, 40</a:t>
            </a:r>
          </a:p>
        </p:txBody>
      </p:sp>
    </p:spTree>
    <p:extLst>
      <p:ext uri="{BB962C8B-B14F-4D97-AF65-F5344CB8AC3E}">
        <p14:creationId xmlns:p14="http://schemas.microsoft.com/office/powerpoint/2010/main" val="1559404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84E1B1-2B0A-C64A-8AD5-8B5320DA7763}" type="slidenum">
              <a:rPr lang="en-US" sz="1200">
                <a:solidFill>
                  <a:srgbClr val="000000"/>
                </a:solidFill>
              </a:rPr>
              <a:pPr/>
              <a:t>26</a:t>
            </a:fld>
            <a:endParaRPr lang="en-US" sz="1200">
              <a:solidFill>
                <a:srgbClr val="000000"/>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Hosea and Amos both prophesied to the northern nation of Israel near the end of this kingdom, but notable differences also exist between them.</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OS-28-Hosea-26</a:t>
            </a:r>
          </a:p>
          <a:p>
            <a:pPr eaLnBrk="1" hangingPunct="1"/>
            <a:r>
              <a:rPr lang="en-US" dirty="0">
                <a:latin typeface="Times New Roman" charset="0"/>
                <a:ea typeface="ＭＳ Ｐゴシック" charset="0"/>
                <a:cs typeface="ＭＳ Ｐゴシック" charset="0"/>
              </a:rPr>
              <a:t>OS-30-Amos-172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loyal? What evidence can you marshal to defend yourself?</a:t>
            </a:r>
            <a:r>
              <a:rPr lang="en-SG" dirty="0">
                <a:effectLst/>
              </a:rPr>
              <a:t> </a:t>
            </a:r>
          </a:p>
        </p:txBody>
      </p:sp>
    </p:spTree>
    <p:extLst>
      <p:ext uri="{BB962C8B-B14F-4D97-AF65-F5344CB8AC3E}">
        <p14:creationId xmlns:p14="http://schemas.microsoft.com/office/powerpoint/2010/main" val="1949790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Do you show loyalty to others?</a:t>
            </a:r>
            <a:r>
              <a:rPr lang="en-SG">
                <a:effectLst/>
              </a:rPr>
              <a:t>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prophecy pictures the northern nation of Israel as God's wife to whom he is faithful despite her lack of loyalty to him.</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3</a:t>
            </a:fld>
            <a:endParaRPr lang="en-US"/>
          </a:p>
        </p:txBody>
      </p:sp>
    </p:spTree>
    <p:extLst>
      <p:ext uri="{BB962C8B-B14F-4D97-AF65-F5344CB8AC3E}">
        <p14:creationId xmlns:p14="http://schemas.microsoft.com/office/powerpoint/2010/main" val="2601978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Do you show loyalty to God?</a:t>
            </a:r>
            <a:endParaRPr lang="en-US">
              <a:cs typeface="ＭＳ Ｐゴシック" charset="0"/>
            </a:endParaRP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33</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mn-lt"/>
                <a:ea typeface="+mn-ea"/>
                <a:cs typeface="+mn-cs"/>
              </a:rPr>
              <a:t>Israel hadn’t been very loyal for 200 years.</a:t>
            </a:r>
            <a:r>
              <a:rPr lang="en-SG">
                <a:effectLst/>
              </a:rPr>
              <a:t> </a:t>
            </a:r>
            <a:r>
              <a:rPr lang="en-US" sz="1200" kern="1200">
                <a:solidFill>
                  <a:schemeClr val="tx1"/>
                </a:solidFill>
                <a:effectLst/>
                <a:latin typeface="+mn-lt"/>
                <a:ea typeface="+mn-ea"/>
                <a:cs typeface="+mn-cs"/>
              </a:rPr>
              <a:t>Prophets who ministered at the same time as the beginning of Hosea’s preaching included Amos and Jonah.</a:t>
            </a:r>
            <a:r>
              <a:rPr lang="en-SG">
                <a:effectLst/>
              </a:rPr>
              <a:t> </a:t>
            </a:r>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372038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However, it also had a long history of idolatry. Finally, it was time to pay for their crimes against God, and Hosea acted as his messenger.</a:t>
            </a:r>
            <a:r>
              <a:rPr lang="en-SG">
                <a:effectLst/>
              </a:rPr>
              <a:t> </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Hosea not only taught the message. His very life was the message, for his marriage pictured God’s “marriage” to Israel. </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context was one of flagrant immorality, yet Hosea showed the opposite in his unrelenting commitment to his wayward wife.</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Today we’ll see two ways God moves us to be loyal to him</a:t>
            </a:r>
            <a:r>
              <a:rPr lang="en-SG">
                <a:effectLst/>
              </a:rPr>
              <a:t> </a:t>
            </a:r>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book of Hosea can be summed up in one word: loyalty</a:t>
            </a:r>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US"/>
              <a:t>This is the Hebrew word </a:t>
            </a:r>
            <a:r>
              <a:rPr lang="en-US" i="1"/>
              <a:t>hesed</a:t>
            </a:r>
            <a:r>
              <a:rPr lang="en-US" i="0"/>
              <a:t> that refers to covenant love shown in keeping promises.</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gives great illustrations of what it means to committed</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verse speaks not of God's initial "marriage" to Israel to bring her into the land of Canaan, but rather the return of the nation after a period of unfaithfulness. God's loyal love (</a:t>
            </a:r>
            <a:r>
              <a:rPr lang="en-US" i="1" dirty="0"/>
              <a:t>hesed</a:t>
            </a:r>
            <a:r>
              <a:rPr lang="en-US" i="0" dirty="0"/>
              <a:t>) will restore the people even though they had for centuries not shown </a:t>
            </a:r>
            <a:r>
              <a:rPr lang="en-US" i="1" dirty="0"/>
              <a:t>hesed</a:t>
            </a:r>
            <a:r>
              <a:rPr lang="en-US" i="0" dirty="0"/>
              <a:t> to him.</a:t>
            </a:r>
            <a:endParaRPr lang="en-US" dirty="0"/>
          </a:p>
        </p:txBody>
      </p:sp>
    </p:spTree>
    <p:extLst>
      <p:ext uri="{BB962C8B-B14F-4D97-AF65-F5344CB8AC3E}">
        <p14:creationId xmlns:p14="http://schemas.microsoft.com/office/powerpoint/2010/main" val="3731334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Hosea's adulterous wife Gomer bears three children before the Assyrian deportation who symbolize God's rejection of Israel, yet God promises restoration due to His commitment to the Abrahamic Covenant (1:1–2:1).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760687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43</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43</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The date of the prophecy as a 45-year period before, during, and after the Assyrian deportation shows God's last minute warnings to His wayward people, Israel (1:1).</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obeys God's instructions to marry Gomer and she bears three children during her adultery who symbolize God's rejection of Israel and compassion on Judah (1:2-9).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03525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45</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Hosea obeys God's instructions to marry Gomer and while she is committing adultery</a:t>
            </a:r>
            <a:r>
              <a:rPr lang="mr-IN"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46</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While she is committing adultery, they have children with strange names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dirty="0">
                <a:effectLst/>
              </a:rPr>
              <a:t> </a:t>
            </a:r>
          </a:p>
          <a:p>
            <a:r>
              <a:rPr lang="en-US" sz="1200" kern="1200" dirty="0">
                <a:solidFill>
                  <a:schemeClr val="tx1"/>
                </a:solidFill>
                <a:effectLst/>
                <a:latin typeface="+mn-lt"/>
                <a:ea typeface="+mn-ea"/>
                <a:cs typeface="+mn-cs"/>
              </a:rPr>
              <a:t>Gomer then bears a daughter named "Not loved" to illustrate God's compassion upon Judah but His lack of compassion upon Israel (1:6-7).</a:t>
            </a:r>
            <a:r>
              <a:rPr lang="en-SG" dirty="0">
                <a:effectLst/>
              </a:rPr>
              <a:t> </a:t>
            </a:r>
          </a:p>
          <a:p>
            <a:r>
              <a:rPr lang="en-US" sz="1200" kern="1200" dirty="0">
                <a:solidFill>
                  <a:schemeClr val="tx1"/>
                </a:solidFill>
                <a:effectLst/>
                <a:latin typeface="+mn-lt"/>
                <a:ea typeface="+mn-ea"/>
                <a:cs typeface="+mn-cs"/>
              </a:rPr>
              <a:t>Gomer finally bears a son named "Not my people" to illustrate God's rejection of the northern nation of Israel (1:8-9).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80313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48</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Imagine calling your kinds such </a:t>
            </a:r>
            <a:r>
              <a:rPr lang="en-US" dirty="0" err="1">
                <a:latin typeface="Times New Roman" charset="0"/>
                <a:ea typeface="ＭＳ Ｐゴシック" charset="0"/>
                <a:cs typeface="ＭＳ Ｐゴシック" charset="0"/>
              </a:rPr>
              <a:t>strnage</a:t>
            </a:r>
            <a:r>
              <a:rPr lang="en-US" dirty="0">
                <a:latin typeface="Times New Roman" charset="0"/>
                <a:ea typeface="ＭＳ Ｐゴシック" charset="0"/>
                <a:cs typeface="ＭＳ Ｐゴシック" charset="0"/>
              </a:rPr>
              <a:t> names today!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FE1C19-D9C5-0340-99B6-DA5F4B3EA354}" type="slidenum">
              <a:rPr lang="en-US" sz="1200">
                <a:solidFill>
                  <a:prstClr val="black"/>
                </a:solidFill>
              </a:rPr>
              <a:pPr/>
              <a:t>49</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northern nation of Israel never returned to its land, even when Judah returned from Babylon to the restored southern kingdom of Judah. But Hosea sees a day when God will bring back his wayward "wife" to her land.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a:latin typeface="Arial" charset="0"/>
                <a:ea typeface="SimSun" charset="0"/>
                <a:cs typeface="SimSun" charset="0"/>
              </a:rPr>
              <a:t>OS-23-Isaiah 1-12-slide 97-p337</a:t>
            </a:r>
            <a:endParaRPr lang="en-US" altLang="zh-CN" b="1" dirty="0">
              <a:latin typeface="Arial" charset="0"/>
              <a:ea typeface="SimSun" charset="0"/>
              <a:cs typeface="SimSun" charset="0"/>
            </a:endParaRPr>
          </a:p>
          <a:p>
            <a:pPr eaLnBrk="1" hangingPunct="1"/>
            <a:r>
              <a:rPr lang="en-US" altLang="zh-CN" b="1" dirty="0">
                <a:latin typeface="Arial" charset="0"/>
                <a:ea typeface="SimSun" charset="0"/>
                <a:cs typeface="SimSun" charset="0"/>
              </a:rPr>
              <a:t>OS-23-Isaiah 60-66-slide 38-p337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378642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Israel's lack of loyal love over the millennia does not cancel God's persistent loyal love that will yet bless them with the kingdom in the land as depicted in Hosea 14.</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5</a:t>
            </a:fld>
            <a:endParaRPr lang="en-US"/>
          </a:p>
        </p:txBody>
      </p:sp>
    </p:spTree>
    <p:extLst>
      <p:ext uri="{BB962C8B-B14F-4D97-AF65-F5344CB8AC3E}">
        <p14:creationId xmlns:p14="http://schemas.microsoft.com/office/powerpoint/2010/main" val="961065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116213-3761-9847-BC64-DF5546FD7233}" type="slidenum">
              <a:rPr lang="en-US" sz="1200">
                <a:solidFill>
                  <a:prstClr val="black"/>
                </a:solidFill>
              </a:rPr>
              <a:pPr/>
              <a:t>51</a:t>
            </a:fld>
            <a:endParaRPr lang="en-US" sz="1200">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promises Israel a restored population, relationship, and land as His beloved people because of His faithfulness to the Abrahamic Covenant (Hosea 1:10–2:1).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AC8870-7C62-744E-9B75-9CD2596887AC}" type="slidenum">
              <a:rPr lang="en-US" sz="1200"/>
              <a:pPr/>
              <a:t>52</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3B968B-4592-754A-B646-475F1C0AB46C}" type="slidenum">
              <a:rPr lang="en-US" sz="1200"/>
              <a:pPr/>
              <a:t>53</a:t>
            </a:fld>
            <a:endParaRPr lang="en-US" sz="120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D2B6C0-3ECB-984C-B63F-60DB2B3006E6}" type="slidenum">
              <a:rPr lang="en-US" sz="1200"/>
              <a:pPr/>
              <a:t>54</a:t>
            </a:fld>
            <a:endParaRPr lang="en-US" sz="1200"/>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0CDCAF-265A-3648-8471-C36078C731A1}" type="slidenum">
              <a:rPr lang="en-US" sz="1200"/>
              <a:pPr/>
              <a:t>55</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934392A-2740-B340-BDDE-13670FA2D43B}" type="slidenum">
              <a:rPr lang="en-US" sz="1200"/>
              <a:pPr/>
              <a:t>56</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promises that Israel will once again be called His beloved people because of His faithfulness to the Abrahamic Covenant (2:1).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887792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648228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Does God calling Israel “Not my people” and “she is not my wife” (2:2) mean Hosea divorced Gomer</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53824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of the book (Hosea 4–13) highlights these three sins that God will forgive.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6</a:t>
            </a:fld>
            <a:endParaRPr lang="en-US"/>
          </a:p>
        </p:txBody>
      </p:sp>
    </p:spTree>
    <p:extLst>
      <p:ext uri="{BB962C8B-B14F-4D97-AF65-F5344CB8AC3E}">
        <p14:creationId xmlns:p14="http://schemas.microsoft.com/office/powerpoint/2010/main" val="2567832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a one-page study on this, but I will spare you the details and give a simple “No.”</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4052459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minimize her sins.</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God does discipline</a:t>
            </a:r>
            <a:r>
              <a:rPr lang="en-US" baseline="0" dirty="0"/>
              <a:t> her and then bring her back.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3522916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 Slides English-153</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 under Isaiah</a:t>
            </a:r>
            <a:r>
              <a:rPr lang="en-US" b="0" baseline="0" dirty="0">
                <a:latin typeface="Arial" panose="020B0604020202020204" pitchFamily="34" charset="0"/>
                <a:cs typeface="Arial" panose="020B0604020202020204" pitchFamily="34" charset="0"/>
              </a:rPr>
              <a:t> section-453</a:t>
            </a: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28-Hosea-74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210695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xfrm>
            <a:off x="6656785" y="8775701"/>
            <a:ext cx="201215"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2AA057-6615-EB43-9357-FE77ABA12D8C}" type="slidenum">
              <a:rPr lang="en-US" sz="1200">
                <a:solidFill>
                  <a:srgbClr val="000000"/>
                </a:solidFill>
                <a:latin typeface="Tahoma" charset="0"/>
              </a:rPr>
              <a:pPr eaLnBrk="1" hangingPunct="1"/>
              <a:t>65</a:t>
            </a:fld>
            <a:endParaRPr lang="en-US" sz="1200">
              <a:solidFill>
                <a:srgbClr val="000000"/>
              </a:solidFill>
              <a:latin typeface="Tahoma"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400" y="4368801"/>
            <a:ext cx="138113"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God’s strategy to woo Israel back to himself after they trust the Baals was to reject them, withhold their crops, and promise restoration due to His commitment to the Abrahamic Covenant (2:2-23).</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66</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sz="1200" kern="1200" dirty="0">
                <a:solidFill>
                  <a:schemeClr val="tx1"/>
                </a:solidFill>
                <a:effectLst/>
                <a:latin typeface="+mn-lt"/>
                <a:ea typeface="+mn-ea"/>
                <a:cs typeface="+mn-cs"/>
              </a:rPr>
              <a:t>God’s formal legal accusation against the people of Israel for their idolatry (adultery) officially declares His temporary rejection of them as His people (2:2a).</a:t>
            </a:r>
            <a:r>
              <a:rPr lang="en-SG" dirty="0">
                <a:effectLst/>
              </a:rPr>
              <a:t> </a:t>
            </a:r>
            <a:endParaRPr lang="en-US" b="0"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God will make life difficult due to Israel’s idolatry (adultery) so the people would see that following God again is best (Hosea 2:2b-7).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God warns that since the nation trusted the Baals for their crops, He would destroy them that Israel might acknowledge His Lordship (Hosea 2:8-13). </a:t>
            </a:r>
          </a:p>
          <a:p>
            <a:pPr marL="0" marR="0" lvl="4"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a:p>
            <a:pPr marL="0" marR="0" lvl="4"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418232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promises to woo His "wife" Israel back to Himself again because of His commitment to the Abrahamic Covenant (2:14-20).</a:t>
            </a:r>
          </a:p>
          <a:p>
            <a:r>
              <a:rPr lang="en-US" dirty="0"/>
              <a:t>God promises to restore the covenant relationship with His faithless "wife" Israel because of His commitment to the Abrahamic Covenant (2:21-23).</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9165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Hosea redeems Gomer from prostitution and quarantines her to depict God's future restoration of Israel after being away from the land (Hosea 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2832375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Hosea redeems Gomer from prostitution by paying her debts and quarantines her from other men (3:1-3).</a:t>
            </a:r>
            <a:r>
              <a:rPr lang="en-SG" dirty="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loyal love gets tested when the object of that love does not reciprocate it. God is love, so he cannot go back on his covenant love despite our sins.</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7</a:t>
            </a:fld>
            <a:endParaRPr lang="en-US"/>
          </a:p>
        </p:txBody>
      </p:sp>
    </p:spTree>
    <p:extLst>
      <p:ext uri="{BB962C8B-B14F-4D97-AF65-F5344CB8AC3E}">
        <p14:creationId xmlns:p14="http://schemas.microsoft.com/office/powerpoint/2010/main" val="12677853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4172852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87D1F60-840F-5647-8CD6-E00EEFA00869}" type="slidenum">
              <a:rPr lang="en-US" sz="1200">
                <a:solidFill>
                  <a:prstClr val="black"/>
                </a:solidFill>
              </a:rPr>
              <a:pPr/>
              <a:t>73</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4F921-7140-C74D-9F63-414B1AC40355}" type="slidenum">
              <a:rPr lang="en-US" sz="1200"/>
              <a:pPr/>
              <a:t>74</a:t>
            </a:fld>
            <a:endParaRPr lang="en-US" sz="1200"/>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Hosea's restoration of Gomer depicts God's future restoration of Israel after the nation returns to God “in the last days” (3:4-6).</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65868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CF4809-DB41-BB4D-8A48-28EF651B429C}" type="slidenum">
              <a:rPr lang="en-US" sz="1200">
                <a:solidFill>
                  <a:prstClr val="black"/>
                </a:solidFill>
              </a:rPr>
              <a:pPr/>
              <a:t>76</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Hosea uses a Hebrew equivalent for the English word “love” (</a:t>
            </a:r>
            <a:r>
              <a:rPr lang="en-US" sz="1200" i="1" kern="1200" dirty="0">
                <a:solidFill>
                  <a:schemeClr val="tx1"/>
                </a:solidFill>
                <a:effectLst/>
                <a:latin typeface="+mn-lt"/>
                <a:ea typeface="+mn-ea"/>
                <a:cs typeface="+mn-cs"/>
              </a:rPr>
              <a:t>hesed</a:t>
            </a:r>
            <a:r>
              <a:rPr lang="en-US" sz="1200" kern="1200" dirty="0">
                <a:solidFill>
                  <a:schemeClr val="tx1"/>
                </a:solidFill>
                <a:effectLst/>
                <a:latin typeface="+mn-lt"/>
                <a:ea typeface="+mn-ea"/>
                <a:cs typeface="+mn-cs"/>
              </a:rPr>
              <a:t>) six times in his short writing (2:19; 4:1; 6:4, 6; 10:12; 12:6 [7]).  Other prophets use the same word, such as Isaiah (8 times) and Jeremiah (6 times), but Hosea uses this term more frequently than any other prophet (proportionally, considering his small book size). </a:t>
            </a:r>
            <a:r>
              <a:rPr lang="en-US" sz="1800" dirty="0">
                <a:effectLst/>
                <a:latin typeface="Times"/>
              </a:rPr>
              <a:t>The term</a:t>
            </a:r>
            <a:r>
              <a:rPr lang="en-US" sz="1800" dirty="0">
                <a:effectLst/>
                <a:latin typeface="TTE25ED408t00"/>
              </a:rPr>
              <a:t> </a:t>
            </a:r>
            <a:r>
              <a:rPr lang="en-US" sz="1800" dirty="0">
                <a:effectLst/>
                <a:latin typeface="Times"/>
              </a:rPr>
              <a:t>is found three times in Ruth (1:8, 2:20, and 3:10). </a:t>
            </a:r>
            <a:endParaRPr lang="en-US" dirty="0"/>
          </a:p>
          <a:p>
            <a:endParaRPr lang="en-US" sz="1200" kern="1200" dirty="0">
              <a:solidFill>
                <a:schemeClr val="tx1"/>
              </a:solidFill>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really does hesed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What really does </a:t>
            </a:r>
            <a:r>
              <a:rPr lang="en-US" sz="1200" b="0" i="1" kern="1200" dirty="0">
                <a:solidFill>
                  <a:schemeClr val="tx1"/>
                </a:solidFill>
                <a:effectLst/>
                <a:latin typeface="+mn-lt"/>
                <a:ea typeface="+mn-ea"/>
                <a:cs typeface="+mn-cs"/>
              </a:rPr>
              <a:t>hesed</a:t>
            </a:r>
            <a:r>
              <a:rPr lang="en-US" sz="1200" b="0" kern="1200" dirty="0">
                <a:solidFill>
                  <a:schemeClr val="tx1"/>
                </a:solidFill>
                <a:effectLst/>
                <a:latin typeface="+mn-lt"/>
                <a:ea typeface="+mn-ea"/>
                <a:cs typeface="+mn-cs"/>
              </a:rPr>
              <a:t>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endParaRPr lang="en-SG" sz="1200" b="0" kern="1200" dirty="0">
              <a:solidFill>
                <a:schemeClr val="tx1"/>
              </a:solidFill>
              <a:effectLst/>
              <a:latin typeface="+mn-lt"/>
              <a:ea typeface="+mn-ea"/>
              <a:cs typeface="+mn-cs"/>
            </a:endParaRP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OS-08-Ruth-25</a:t>
            </a:r>
          </a:p>
          <a:p>
            <a:r>
              <a:rPr lang="en-US" dirty="0">
                <a:latin typeface="Times New Roman" charset="0"/>
                <a:ea typeface="ＭＳ Ｐゴシック" charset="0"/>
                <a:cs typeface="ＭＳ Ｐゴシック" charset="0"/>
              </a:rPr>
              <a:t>OS-28-Hosea-75</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My study of Hosea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often feel that God owes us something because he hasn’t been loyal to us. Yet the opposite is true. We owe God everything because he has never once failed us!</a:t>
            </a:r>
          </a:p>
          <a:p>
            <a:r>
              <a:rPr lang="en-US" dirty="0">
                <a:cs typeface="ＭＳ Ｐゴシック" charset="0"/>
              </a:rPr>
              <a:t>He often shows that loyalty through significant people. Who has been the best example of loyalty to you in your own life? Your mother? Your father? Your spouse? </a:t>
            </a:r>
          </a:p>
          <a:p>
            <a:r>
              <a:rPr lang="en-US" dirty="0">
                <a:cs typeface="ＭＳ Ｐゴシック" charset="0"/>
              </a:rPr>
              <a:t>Let that person exemplify God’s loyalty to you! Then show that same loyalty to him.</a:t>
            </a:r>
          </a:p>
          <a:p>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gives great illustrations of what it means to committed</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6DABED-42F5-D24C-BBF4-F4CD5F69F95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simple outline depicts Hosea's restoring Gomer (1–3) as parallel to the LORD restoring Israel (4–14). The pivot comes in chapter 4 when we realize that the story is about God and Israel more than it is about Hosea and Gomer.</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OS-28-Hosea-10, 80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pairs his penalties with his gifts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is loyal to Israel by both discipline and restoration (Hosea 4–14).</a:t>
            </a:r>
            <a:r>
              <a:rPr lang="en-SG" dirty="0">
                <a:effectLst/>
              </a:rPr>
              <a:t> </a:t>
            </a:r>
            <a:endParaRPr lang="en-US" dirty="0"/>
          </a:p>
        </p:txBody>
      </p:sp>
    </p:spTree>
    <p:extLst>
      <p:ext uri="{BB962C8B-B14F-4D97-AF65-F5344CB8AC3E}">
        <p14:creationId xmlns:p14="http://schemas.microsoft.com/office/powerpoint/2010/main" val="358215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Redemption is best seen when the one bought back does not deserve it. When Hosea paid good money to redeem his unfaithful wife, he taught that God would do the same for Israel in the future.</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8</a:t>
            </a:fld>
            <a:endParaRPr lang="en-US"/>
          </a:p>
        </p:txBody>
      </p:sp>
    </p:spTree>
    <p:extLst>
      <p:ext uri="{BB962C8B-B14F-4D97-AF65-F5344CB8AC3E}">
        <p14:creationId xmlns:p14="http://schemas.microsoft.com/office/powerpoint/2010/main" val="10432512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see in the OT a delicate balance between the discipline of the Mosaic Covenant (Deut 28) and the blessings of the Abrahamic Covenant (Gen 12:3).</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God’s lawsuit against Israel (4:1-3) provides the outline for the next ten chapters. It promises judgment for lacking covenantal knowledge of God (4:4–6:3), loving loyalty (6:4–11:11), and faithfulness (11:12–13:16).</a:t>
            </a:r>
            <a:r>
              <a:rPr lang="en-SG" dirty="0">
                <a:effectLst/>
              </a:rPr>
              <a:t> </a:t>
            </a:r>
          </a:p>
          <a:p>
            <a:r>
              <a:rPr lang="en-SG" dirty="0">
                <a:effectLst/>
              </a:rPr>
              <a:t>____________</a:t>
            </a:r>
          </a:p>
          <a:p>
            <a:r>
              <a:rPr lang="en-SG" dirty="0">
                <a:effectLst/>
              </a:rPr>
              <a:t>OS-28-Hosea-17, 84</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will judge Israel and Judah for lack of spiritual </a:t>
            </a:r>
            <a:r>
              <a:rPr lang="en-US" sz="1200" u="sng"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resulting in prostitution and idolatry, but promises to accept them when they repent (4:4–6:3).</a:t>
            </a:r>
            <a:r>
              <a:rPr lang="en-SG" dirty="0">
                <a:effectLst/>
              </a:rPr>
              <a:t> </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25C50C-68CC-3B41-85EE-A5B06C64BA0D}" type="slidenum">
              <a:rPr lang="en-US" sz="1200">
                <a:solidFill>
                  <a:prstClr val="black"/>
                </a:solidFill>
              </a:rPr>
              <a:pPr/>
              <a:t>86</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88</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Lack of knowledge in both Judah and Israel prevents them from repenting of prostitution and idolatry, but God promises that they will eventually repent and seek Him (Hosea 5).</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Hosea encourages the nation to repent because of God's willingness to accept them back (6:1-3).</a:t>
            </a:r>
            <a:r>
              <a:rPr lang="en-SG">
                <a:effectLst/>
              </a:rPr>
              <a:t> </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386C47-21ED-E54E-AFE4-BF9CD2DC30A7}" type="slidenum">
              <a:rPr lang="en-US" sz="1200">
                <a:solidFill>
                  <a:prstClr val="black"/>
                </a:solidFill>
              </a:rPr>
              <a:pPr/>
              <a:t>92</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EBA1A9-656B-0D4E-B4BA-DFDE43BDE155}" type="slidenum">
              <a:rPr lang="en-US" sz="1200"/>
              <a:pPr/>
              <a:t>93</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God will judge Israel for substituting loving </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loyalty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(hesed) to God's covenant with formalistic sacrifice, idolatry, wickedness, and alliances (6:4–11:11).</a:t>
            </a:r>
            <a:r>
              <a:rPr lang="en-US" dirty="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Exodus is a type of Jesus bringing sinners out of slavery to sin, so Matthew draws this parallel. As Jesus did this for the Church, so, in the prophecy of Hosea, he will redeem a believing Israel in the future when he returns in the Second Coming.</a:t>
            </a:r>
          </a:p>
        </p:txBody>
      </p:sp>
      <p:sp>
        <p:nvSpPr>
          <p:cNvPr id="4" name="Slide Number Placeholder 3"/>
          <p:cNvSpPr>
            <a:spLocks noGrp="1"/>
          </p:cNvSpPr>
          <p:nvPr>
            <p:ph type="sldNum" sz="quarter" idx="5"/>
          </p:nvPr>
        </p:nvSpPr>
        <p:spPr/>
        <p:txBody>
          <a:bodyPr/>
          <a:lstStyle/>
          <a:p>
            <a:pPr>
              <a:defRPr/>
            </a:pPr>
            <a:fld id="{CF3F42DE-9B98-0846-AFCE-4286C574B415}" type="slidenum">
              <a:rPr lang="en-US" smtClean="0"/>
              <a:pPr>
                <a:defRPr/>
              </a:pPr>
              <a:t>9</a:t>
            </a:fld>
            <a:endParaRPr lang="en-US"/>
          </a:p>
        </p:txBody>
      </p:sp>
    </p:spTree>
    <p:extLst>
      <p:ext uri="{BB962C8B-B14F-4D97-AF65-F5344CB8AC3E}">
        <p14:creationId xmlns:p14="http://schemas.microsoft.com/office/powerpoint/2010/main" val="7719382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B183D2-2C7C-4D49-BFE0-6C5407789C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6:7</a:t>
            </a:r>
            <a:r>
              <a:rPr lang="en-US" altLang="ja-JP">
                <a:latin typeface="Times New Roman" charset="0"/>
                <a:ea typeface="ＭＳ Ｐゴシック" charset="0"/>
                <a:cs typeface="ＭＳ Ｐゴシック" charset="0"/>
              </a:rPr>
              <a:t>. Rather than pleasing God, the people had </a:t>
            </a:r>
            <a:r>
              <a:rPr lang="en-US" altLang="ja-JP" b="1">
                <a:latin typeface="Times New Roman" charset="0"/>
                <a:ea typeface="ＭＳ Ｐゴシック" charset="0"/>
                <a:cs typeface="ＭＳ Ｐゴシック" charset="0"/>
              </a:rPr>
              <a:t>broken the covenant</a:t>
            </a:r>
            <a:r>
              <a:rPr lang="en-US" altLang="ja-JP">
                <a:latin typeface="Times New Roman" charset="0"/>
                <a:ea typeface="ＭＳ Ｐゴシック" charset="0"/>
                <a:cs typeface="ＭＳ Ｐゴシック" charset="0"/>
              </a:rPr>
              <a:t> and been </a:t>
            </a:r>
            <a:r>
              <a:rPr lang="en-US" altLang="ja-JP" b="1">
                <a:latin typeface="Times New Roman" charset="0"/>
                <a:ea typeface="ＭＳ Ｐゴシック" charset="0"/>
                <a:cs typeface="ＭＳ Ｐゴシック" charset="0"/>
              </a:rPr>
              <a:t>unfaithful</a:t>
            </a:r>
            <a:r>
              <a:rPr lang="en-US" altLang="ja-JP">
                <a:latin typeface="Times New Roman" charset="0"/>
                <a:ea typeface="ＭＳ Ｐゴシック" charset="0"/>
                <a:cs typeface="ＭＳ Ｐゴシック" charset="0"/>
              </a:rPr>
              <a:t> (</a:t>
            </a:r>
            <a:r>
              <a:rPr lang="en-US" altLang="ja-JP" i="1">
                <a:latin typeface="Bwhebb" charset="0"/>
                <a:ea typeface="ＭＳ Ｐゴシック" charset="0"/>
                <a:cs typeface="Bwhebb" charset="0"/>
              </a:rPr>
              <a:t>bagad </a:t>
            </a:r>
            <a:r>
              <a:rPr lang="en-US" altLang="ja-JP">
                <a:latin typeface="Bwhebb" charset="0"/>
                <a:ea typeface="ＭＳ Ｐゴシック" charset="0"/>
                <a:cs typeface="Bwhebb" charset="0"/>
              </a:rPr>
              <a:t>; </a:t>
            </a:r>
            <a:r>
              <a:rPr lang="en-US" altLang="ja-JP">
                <a:latin typeface="Times New Roman" charset="0"/>
                <a:ea typeface="ＭＳ Ｐゴシック" charset="0"/>
                <a:cs typeface="ＭＳ Ｐゴシック" charset="0"/>
              </a:rPr>
              <a:t>cf. comments on 5:7) to God. The Hebrew word for </a:t>
            </a:r>
            <a:r>
              <a:rPr lang="en-US" altLang="ja-JP" b="1">
                <a:latin typeface="Times New Roman" charset="0"/>
                <a:ea typeface="ＭＳ Ｐゴシック" charset="0"/>
                <a:cs typeface="ＭＳ Ｐゴシック" charset="0"/>
              </a:rPr>
              <a:t>like Adam</a:t>
            </a:r>
            <a:r>
              <a:rPr lang="en-US" altLang="ja-JP">
                <a:latin typeface="Times New Roman" charset="0"/>
                <a:ea typeface="ＭＳ Ｐゴシック" charset="0"/>
                <a:cs typeface="ＭＳ Ｐゴシック" charset="0"/>
              </a:rPr>
              <a:t> has been translated variously.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At Adam</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(RSV) requires a slight change in the Hebrew and suggests a geographical place near the Jordan River. The presence of the word </a:t>
            </a:r>
            <a:r>
              <a:rPr lang="en-US" altLang="ja-JP" b="1">
                <a:latin typeface="Times New Roman" charset="0"/>
                <a:ea typeface="ＭＳ Ｐゴシック" charset="0"/>
                <a:cs typeface="ＭＳ Ｐゴシック" charset="0"/>
              </a:rPr>
              <a:t>there</a:t>
            </a:r>
            <a:r>
              <a:rPr lang="en-US" altLang="ja-JP">
                <a:latin typeface="Times New Roman" charset="0"/>
                <a:ea typeface="ＭＳ Ｐゴシック" charset="0"/>
                <a:cs typeface="ＭＳ Ｐゴシック" charset="0"/>
              </a:rPr>
              <a:t> in the next line, as well as references to other places in 6:8-9, might support this reading.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Like men</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(KJV) takes the Hebrew </a:t>
            </a:r>
            <a:r>
              <a:rPr lang="en-US" altLang="ja-JP" i="1">
                <a:latin typeface="Times New Roman" charset="0"/>
                <a:ea typeface="ＭＳ Ｐゴシック" charset="0"/>
                <a:cs typeface="ＭＳ Ｐゴシック" charset="0"/>
              </a:rPr>
              <a:t>adam</a:t>
            </a:r>
            <a:r>
              <a:rPr lang="en-US" altLang="ja-JP">
                <a:latin typeface="Times New Roman" charset="0"/>
                <a:ea typeface="ＭＳ Ｐゴシック" charset="0"/>
                <a:cs typeface="ＭＳ Ｐゴシック" charset="0"/>
              </a:rPr>
              <a:t> in its widely attested generic sense, rather than as a proper name. In this case a comparison is made with fallen mankind, whose propensity to be unfaithful is well established (cf. Isa. 40:6-8, man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a:t>
            </a:r>
            <a:r>
              <a:rPr lang="en-US" i="1">
                <a:latin typeface="Times New Roman" charset="0"/>
                <a:ea typeface="ＭＳ Ｐゴシック" charset="0"/>
                <a:cs typeface="ＭＳ Ｐゴシック" charset="0"/>
              </a:rPr>
              <a:t>hesed</a:t>
            </a:r>
            <a:r>
              <a:rPr lang="en-US" altLang="ja-JP">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glory,</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Isa. 40:6] is as transitory as grass and flowers that wither in the sun). On the other hand, the NIV and the NASB suggest a comparison with the first man, Adam, who blatantly violated God</a:t>
            </a:r>
            <a:r>
              <a:rPr lang="fr-FR">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requirement by eating from the forbidden tree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(BKC, 1:1394).</a:t>
            </a:r>
            <a:endParaRPr lang="en-US">
              <a:latin typeface="Times New Roman" charset="0"/>
              <a:ea typeface="ＭＳ Ｐゴシック" charset="0"/>
              <a:cs typeface="ＭＳ Ｐゴシック" charset="0"/>
            </a:endParaRP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82BDA01-09C6-094C-9866-B51DC85E092B}" type="slidenum">
              <a:rPr lang="en-US" sz="1200"/>
              <a:pPr/>
              <a:t>96</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F7265-7D9D-EE46-80D7-A6C22BFA519A}" type="slidenum">
              <a:rPr lang="en-US" sz="1200">
                <a:solidFill>
                  <a:prstClr val="black"/>
                </a:solidFill>
              </a:rPr>
              <a:pPr/>
              <a:t>98</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99</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D38D39F-5869-C041-BE18-1ED61892BBDD}"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2918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0E58F2-4F88-FB4C-9288-B4816C7FF8C4}"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293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Atheists directly attack Christmas…</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CDB4A3B-02C2-724C-9AC9-5A5B9ACD8D7F}"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295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One billboard is quite blatant about our rejection of God</a:t>
            </a:r>
            <a:r>
              <a:rPr lang="en-SG" dirty="0"/>
              <a:t> …</a:t>
            </a:r>
            <a:endParaRPr lang="en-US" dirty="0"/>
          </a:p>
          <a:p>
            <a:pPr>
              <a:defRPr/>
            </a:pP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3A3493-8383-1844-8DFE-57F978D99C4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1608FA-25BA-B345-81A8-C3548C0EDB10}"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6D1300-1E4A-DC4B-8A58-D35FCCF5C95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3020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The world not only ignores the Christ of Christmas, but attacks him in direct and indirect ways</a:t>
            </a:r>
            <a:r>
              <a:rPr lang="en-SG" dirty="0"/>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pPr>
                <a:defRPr/>
              </a:pPr>
              <a:t>‹#›</a:t>
            </a:fld>
            <a:endParaRPr lang="en-US"/>
          </a:p>
        </p:txBody>
      </p:sp>
    </p:spTree>
    <p:extLst>
      <p:ext uri="{BB962C8B-B14F-4D97-AF65-F5344CB8AC3E}">
        <p14:creationId xmlns:p14="http://schemas.microsoft.com/office/powerpoint/2010/main" val="20953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pPr>
                <a:defRPr/>
              </a:pPr>
              <a:t>‹#›</a:t>
            </a:fld>
            <a:endParaRPr lang="en-US"/>
          </a:p>
        </p:txBody>
      </p:sp>
    </p:spTree>
    <p:extLst>
      <p:ext uri="{BB962C8B-B14F-4D97-AF65-F5344CB8AC3E}">
        <p14:creationId xmlns:p14="http://schemas.microsoft.com/office/powerpoint/2010/main" val="1027254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9CACA8B-E56E-7C42-A1C3-DA1D408CD7F3}" type="slidenum">
              <a:rPr lang="en-US"/>
              <a:pPr>
                <a:defRPr/>
              </a:pPr>
              <a:t>‹#›</a:t>
            </a:fld>
            <a:endParaRPr lang="en-US"/>
          </a:p>
        </p:txBody>
      </p:sp>
    </p:spTree>
    <p:extLst>
      <p:ext uri="{BB962C8B-B14F-4D97-AF65-F5344CB8AC3E}">
        <p14:creationId xmlns:p14="http://schemas.microsoft.com/office/powerpoint/2010/main" val="2255868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436EAE3-1FFA-574F-BAC4-7B15AA3558C2}" type="slidenum">
              <a:rPr lang="en-US"/>
              <a:pPr>
                <a:defRPr/>
              </a:pPr>
              <a:t>‹#›</a:t>
            </a:fld>
            <a:endParaRPr lang="en-US"/>
          </a:p>
        </p:txBody>
      </p:sp>
    </p:spTree>
    <p:extLst>
      <p:ext uri="{BB962C8B-B14F-4D97-AF65-F5344CB8AC3E}">
        <p14:creationId xmlns:p14="http://schemas.microsoft.com/office/powerpoint/2010/main" val="12542850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3A05DE3-9D56-5B4D-8451-98FFE8D24899}" type="slidenum">
              <a:rPr lang="en-US"/>
              <a:pPr>
                <a:defRPr/>
              </a:pPr>
              <a:t>‹#›</a:t>
            </a:fld>
            <a:endParaRPr lang="en-US"/>
          </a:p>
        </p:txBody>
      </p:sp>
    </p:spTree>
    <p:extLst>
      <p:ext uri="{BB962C8B-B14F-4D97-AF65-F5344CB8AC3E}">
        <p14:creationId xmlns:p14="http://schemas.microsoft.com/office/powerpoint/2010/main" val="1043507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2A89D19-4D86-C54C-9553-8901C2A9DB4D}" type="slidenum">
              <a:rPr lang="en-US"/>
              <a:pPr>
                <a:defRPr/>
              </a:pPr>
              <a:t>‹#›</a:t>
            </a:fld>
            <a:endParaRPr lang="en-US"/>
          </a:p>
        </p:txBody>
      </p:sp>
    </p:spTree>
    <p:extLst>
      <p:ext uri="{BB962C8B-B14F-4D97-AF65-F5344CB8AC3E}">
        <p14:creationId xmlns:p14="http://schemas.microsoft.com/office/powerpoint/2010/main" val="32105069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F8B8AAD-63B0-8C48-950E-4C5005223CC1}" type="slidenum">
              <a:rPr lang="en-US"/>
              <a:pPr>
                <a:defRPr/>
              </a:pPr>
              <a:t>‹#›</a:t>
            </a:fld>
            <a:endParaRPr lang="en-US"/>
          </a:p>
        </p:txBody>
      </p:sp>
    </p:spTree>
    <p:extLst>
      <p:ext uri="{BB962C8B-B14F-4D97-AF65-F5344CB8AC3E}">
        <p14:creationId xmlns:p14="http://schemas.microsoft.com/office/powerpoint/2010/main" val="25450515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157422-9DA3-0845-8A5C-049D9B34429A}" type="slidenum">
              <a:rPr lang="en-US"/>
              <a:pPr>
                <a:defRPr/>
              </a:pPr>
              <a:t>‹#›</a:t>
            </a:fld>
            <a:endParaRPr lang="en-US"/>
          </a:p>
        </p:txBody>
      </p:sp>
    </p:spTree>
    <p:extLst>
      <p:ext uri="{BB962C8B-B14F-4D97-AF65-F5344CB8AC3E}">
        <p14:creationId xmlns:p14="http://schemas.microsoft.com/office/powerpoint/2010/main" val="30311488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E11C8B3-AB0E-FA49-A86F-DAFA16C72BDA}" type="slidenum">
              <a:rPr lang="en-US"/>
              <a:pPr>
                <a:defRPr/>
              </a:pPr>
              <a:t>‹#›</a:t>
            </a:fld>
            <a:endParaRPr lang="en-US"/>
          </a:p>
        </p:txBody>
      </p:sp>
    </p:spTree>
    <p:extLst>
      <p:ext uri="{BB962C8B-B14F-4D97-AF65-F5344CB8AC3E}">
        <p14:creationId xmlns:p14="http://schemas.microsoft.com/office/powerpoint/2010/main" val="712274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BC12-65BF-3445-BE89-AD8506452B42}" type="slidenum">
              <a:rPr lang="en-US"/>
              <a:pPr>
                <a:defRPr/>
              </a:pPr>
              <a:t>‹#›</a:t>
            </a:fld>
            <a:endParaRPr lang="en-US"/>
          </a:p>
        </p:txBody>
      </p:sp>
    </p:spTree>
    <p:extLst>
      <p:ext uri="{BB962C8B-B14F-4D97-AF65-F5344CB8AC3E}">
        <p14:creationId xmlns:p14="http://schemas.microsoft.com/office/powerpoint/2010/main" val="15859640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D07F5-2254-B040-A7D2-5132AE251DCD}" type="slidenum">
              <a:rPr lang="en-US"/>
              <a:pPr>
                <a:defRPr/>
              </a:pPr>
              <a:t>‹#›</a:t>
            </a:fld>
            <a:endParaRPr lang="en-US"/>
          </a:p>
        </p:txBody>
      </p:sp>
    </p:spTree>
    <p:extLst>
      <p:ext uri="{BB962C8B-B14F-4D97-AF65-F5344CB8AC3E}">
        <p14:creationId xmlns:p14="http://schemas.microsoft.com/office/powerpoint/2010/main" val="19426065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CABBF-F39F-484D-BBF0-016DA641CEEB}" type="slidenum">
              <a:rPr lang="en-US"/>
              <a:pPr>
                <a:defRPr/>
              </a:pPr>
              <a:t>‹#›</a:t>
            </a:fld>
            <a:endParaRPr lang="en-US"/>
          </a:p>
        </p:txBody>
      </p:sp>
    </p:spTree>
    <p:extLst>
      <p:ext uri="{BB962C8B-B14F-4D97-AF65-F5344CB8AC3E}">
        <p14:creationId xmlns:p14="http://schemas.microsoft.com/office/powerpoint/2010/main" val="2275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pPr>
                <a:defRPr/>
              </a:pPr>
              <a:t>‹#›</a:t>
            </a:fld>
            <a:endParaRPr lang="en-US"/>
          </a:p>
        </p:txBody>
      </p:sp>
    </p:spTree>
    <p:extLst>
      <p:ext uri="{BB962C8B-B14F-4D97-AF65-F5344CB8AC3E}">
        <p14:creationId xmlns:p14="http://schemas.microsoft.com/office/powerpoint/2010/main" val="2329949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843561-A282-3948-BC01-2256EA77C392}" type="slidenum">
              <a:rPr lang="en-US"/>
              <a:pPr>
                <a:defRPr/>
              </a:pPr>
              <a:t>‹#›</a:t>
            </a:fld>
            <a:endParaRPr lang="en-US"/>
          </a:p>
        </p:txBody>
      </p:sp>
    </p:spTree>
    <p:extLst>
      <p:ext uri="{BB962C8B-B14F-4D97-AF65-F5344CB8AC3E}">
        <p14:creationId xmlns:p14="http://schemas.microsoft.com/office/powerpoint/2010/main" val="2841737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47013-6FF1-DA40-A9C5-B5440BBDC30D}" type="slidenum">
              <a:rPr lang="en-US"/>
              <a:pPr>
                <a:defRPr/>
              </a:pPr>
              <a:t>‹#›</a:t>
            </a:fld>
            <a:endParaRPr lang="en-US"/>
          </a:p>
        </p:txBody>
      </p:sp>
    </p:spTree>
    <p:extLst>
      <p:ext uri="{BB962C8B-B14F-4D97-AF65-F5344CB8AC3E}">
        <p14:creationId xmlns:p14="http://schemas.microsoft.com/office/powerpoint/2010/main" val="7520117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8C05D3-A3BF-C844-8358-83373E5B21D7}" type="slidenum">
              <a:rPr lang="en-US"/>
              <a:pPr>
                <a:defRPr/>
              </a:pPr>
              <a:t>‹#›</a:t>
            </a:fld>
            <a:endParaRPr lang="en-US"/>
          </a:p>
        </p:txBody>
      </p:sp>
    </p:spTree>
    <p:extLst>
      <p:ext uri="{BB962C8B-B14F-4D97-AF65-F5344CB8AC3E}">
        <p14:creationId xmlns:p14="http://schemas.microsoft.com/office/powerpoint/2010/main" val="31372636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8CCD52-C112-2540-8AB6-4051FCDB9A23}" type="slidenum">
              <a:rPr lang="en-US"/>
              <a:pPr>
                <a:defRPr/>
              </a:pPr>
              <a:t>‹#›</a:t>
            </a:fld>
            <a:endParaRPr lang="en-US"/>
          </a:p>
        </p:txBody>
      </p:sp>
    </p:spTree>
    <p:extLst>
      <p:ext uri="{BB962C8B-B14F-4D97-AF65-F5344CB8AC3E}">
        <p14:creationId xmlns:p14="http://schemas.microsoft.com/office/powerpoint/2010/main" val="251904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15FDC-3AC2-6648-B40D-0369E608A623}" type="slidenum">
              <a:rPr lang="en-US"/>
              <a:pPr>
                <a:defRPr/>
              </a:pPr>
              <a:t>‹#›</a:t>
            </a:fld>
            <a:endParaRPr lang="en-US"/>
          </a:p>
        </p:txBody>
      </p:sp>
    </p:spTree>
    <p:extLst>
      <p:ext uri="{BB962C8B-B14F-4D97-AF65-F5344CB8AC3E}">
        <p14:creationId xmlns:p14="http://schemas.microsoft.com/office/powerpoint/2010/main" val="30580232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38303-1AD8-FE4A-A0C6-21489CC967A7}" type="slidenum">
              <a:rPr lang="en-US"/>
              <a:pPr>
                <a:defRPr/>
              </a:pPr>
              <a:t>‹#›</a:t>
            </a:fld>
            <a:endParaRPr lang="en-US"/>
          </a:p>
        </p:txBody>
      </p:sp>
    </p:spTree>
    <p:extLst>
      <p:ext uri="{BB962C8B-B14F-4D97-AF65-F5344CB8AC3E}">
        <p14:creationId xmlns:p14="http://schemas.microsoft.com/office/powerpoint/2010/main" val="4949098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54196-60A1-B048-B22A-CF25FEE485AD}" type="slidenum">
              <a:rPr lang="en-US"/>
              <a:pPr>
                <a:defRPr/>
              </a:pPr>
              <a:t>‹#›</a:t>
            </a:fld>
            <a:endParaRPr lang="en-US"/>
          </a:p>
        </p:txBody>
      </p:sp>
    </p:spTree>
    <p:extLst>
      <p:ext uri="{BB962C8B-B14F-4D97-AF65-F5344CB8AC3E}">
        <p14:creationId xmlns:p14="http://schemas.microsoft.com/office/powerpoint/2010/main" val="2079814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12F4E-0B1D-B744-8DA9-F03E95541A5B}" type="slidenum">
              <a:rPr lang="en-US"/>
              <a:pPr>
                <a:defRPr/>
              </a:pPr>
              <a:t>‹#›</a:t>
            </a:fld>
            <a:endParaRPr lang="en-US"/>
          </a:p>
        </p:txBody>
      </p:sp>
    </p:spTree>
    <p:extLst>
      <p:ext uri="{BB962C8B-B14F-4D97-AF65-F5344CB8AC3E}">
        <p14:creationId xmlns:p14="http://schemas.microsoft.com/office/powerpoint/2010/main" val="40366739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9B7C199-E3BB-6146-88EE-4E7A9BA86305}" type="slidenum">
              <a:rPr lang="en-US"/>
              <a:pPr>
                <a:defRPr/>
              </a:pPr>
              <a:t>‹#›</a:t>
            </a:fld>
            <a:endParaRPr lang="en-US"/>
          </a:p>
        </p:txBody>
      </p:sp>
    </p:spTree>
    <p:extLst>
      <p:ext uri="{BB962C8B-B14F-4D97-AF65-F5344CB8AC3E}">
        <p14:creationId xmlns:p14="http://schemas.microsoft.com/office/powerpoint/2010/main" val="3317594117"/>
      </p:ext>
    </p:extLst>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5B8AF6-C246-DF43-A8F9-10DC97F7CB3E}" type="slidenum">
              <a:rPr lang="en-US"/>
              <a:pPr>
                <a:defRPr/>
              </a:pPr>
              <a:t>‹#›</a:t>
            </a:fld>
            <a:endParaRPr lang="en-US"/>
          </a:p>
        </p:txBody>
      </p:sp>
    </p:spTree>
    <p:extLst>
      <p:ext uri="{BB962C8B-B14F-4D97-AF65-F5344CB8AC3E}">
        <p14:creationId xmlns:p14="http://schemas.microsoft.com/office/powerpoint/2010/main" val="1863762009"/>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pPr>
                <a:defRPr/>
              </a:pPr>
              <a:t>‹#›</a:t>
            </a:fld>
            <a:endParaRPr lang="en-US"/>
          </a:p>
        </p:txBody>
      </p:sp>
    </p:spTree>
    <p:extLst>
      <p:ext uri="{BB962C8B-B14F-4D97-AF65-F5344CB8AC3E}">
        <p14:creationId xmlns:p14="http://schemas.microsoft.com/office/powerpoint/2010/main" val="292564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18FA2715-47D9-2A4A-92A6-A72E59C18A1F}" type="slidenum">
              <a:rPr lang="en-US"/>
              <a:pPr>
                <a:defRPr/>
              </a:pPr>
              <a:t>‹#›</a:t>
            </a:fld>
            <a:endParaRPr lang="en-US"/>
          </a:p>
        </p:txBody>
      </p:sp>
    </p:spTree>
    <p:extLst>
      <p:ext uri="{BB962C8B-B14F-4D97-AF65-F5344CB8AC3E}">
        <p14:creationId xmlns:p14="http://schemas.microsoft.com/office/powerpoint/2010/main" val="3348536790"/>
      </p:ext>
    </p:extLst>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5CC8E1D-D388-CB4D-BEEF-B9448ADBF874}" type="slidenum">
              <a:rPr lang="en-US"/>
              <a:pPr>
                <a:defRPr/>
              </a:pPr>
              <a:t>‹#›</a:t>
            </a:fld>
            <a:endParaRPr lang="en-US"/>
          </a:p>
        </p:txBody>
      </p:sp>
    </p:spTree>
    <p:extLst>
      <p:ext uri="{BB962C8B-B14F-4D97-AF65-F5344CB8AC3E}">
        <p14:creationId xmlns:p14="http://schemas.microsoft.com/office/powerpoint/2010/main" val="2177719704"/>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F2AA2B3-2A49-1C4E-9261-BBDB151FF5BD}" type="slidenum">
              <a:rPr lang="en-US"/>
              <a:pPr>
                <a:defRPr/>
              </a:pPr>
              <a:t>‹#›</a:t>
            </a:fld>
            <a:endParaRPr lang="en-US"/>
          </a:p>
        </p:txBody>
      </p:sp>
    </p:spTree>
    <p:extLst>
      <p:ext uri="{BB962C8B-B14F-4D97-AF65-F5344CB8AC3E}">
        <p14:creationId xmlns:p14="http://schemas.microsoft.com/office/powerpoint/2010/main" val="2774582423"/>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3638B46-B9D9-7A45-9E95-91FF60C8A6D2}" type="slidenum">
              <a:rPr lang="en-US"/>
              <a:pPr>
                <a:defRPr/>
              </a:pPr>
              <a:t>‹#›</a:t>
            </a:fld>
            <a:endParaRPr lang="en-US"/>
          </a:p>
        </p:txBody>
      </p:sp>
    </p:spTree>
    <p:extLst>
      <p:ext uri="{BB962C8B-B14F-4D97-AF65-F5344CB8AC3E}">
        <p14:creationId xmlns:p14="http://schemas.microsoft.com/office/powerpoint/2010/main" val="3869660437"/>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425CA2A-5C3D-DB43-BFAB-18E849EEBDEA}" type="slidenum">
              <a:rPr lang="en-US"/>
              <a:pPr>
                <a:defRPr/>
              </a:pPr>
              <a:t>‹#›</a:t>
            </a:fld>
            <a:endParaRPr lang="en-US"/>
          </a:p>
        </p:txBody>
      </p:sp>
    </p:spTree>
    <p:extLst>
      <p:ext uri="{BB962C8B-B14F-4D97-AF65-F5344CB8AC3E}">
        <p14:creationId xmlns:p14="http://schemas.microsoft.com/office/powerpoint/2010/main" val="1130510840"/>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B51A127-C3B0-6F40-BB4C-698D1C14AC5B}" type="slidenum">
              <a:rPr lang="en-US"/>
              <a:pPr>
                <a:defRPr/>
              </a:pPr>
              <a:t>‹#›</a:t>
            </a:fld>
            <a:endParaRPr lang="en-US"/>
          </a:p>
        </p:txBody>
      </p:sp>
    </p:spTree>
    <p:extLst>
      <p:ext uri="{BB962C8B-B14F-4D97-AF65-F5344CB8AC3E}">
        <p14:creationId xmlns:p14="http://schemas.microsoft.com/office/powerpoint/2010/main" val="1670015474"/>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5D0FA90-4561-B64E-8ECA-751EA47DED69}" type="slidenum">
              <a:rPr lang="en-US"/>
              <a:pPr>
                <a:defRPr/>
              </a:pPr>
              <a:t>‹#›</a:t>
            </a:fld>
            <a:endParaRPr lang="en-US"/>
          </a:p>
        </p:txBody>
      </p:sp>
    </p:spTree>
    <p:extLst>
      <p:ext uri="{BB962C8B-B14F-4D97-AF65-F5344CB8AC3E}">
        <p14:creationId xmlns:p14="http://schemas.microsoft.com/office/powerpoint/2010/main" val="2807306981"/>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67289BA1-3CAF-E64C-90A6-AE4A1AD3C995}" type="slidenum">
              <a:rPr lang="en-US"/>
              <a:pPr>
                <a:defRPr/>
              </a:pPr>
              <a:t>‹#›</a:t>
            </a:fld>
            <a:endParaRPr lang="en-US"/>
          </a:p>
        </p:txBody>
      </p:sp>
    </p:spTree>
    <p:extLst>
      <p:ext uri="{BB962C8B-B14F-4D97-AF65-F5344CB8AC3E}">
        <p14:creationId xmlns:p14="http://schemas.microsoft.com/office/powerpoint/2010/main" val="1348252656"/>
      </p:ext>
    </p:extLst>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93F2475-AD78-7147-BB26-7B2AFCD27C53}" type="slidenum">
              <a:rPr lang="en-US"/>
              <a:pPr>
                <a:defRPr/>
              </a:pPr>
              <a:t>‹#›</a:t>
            </a:fld>
            <a:endParaRPr lang="en-US"/>
          </a:p>
        </p:txBody>
      </p:sp>
    </p:spTree>
    <p:extLst>
      <p:ext uri="{BB962C8B-B14F-4D97-AF65-F5344CB8AC3E}">
        <p14:creationId xmlns:p14="http://schemas.microsoft.com/office/powerpoint/2010/main" val="1756517644"/>
      </p:ext>
    </p:extLst>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D3FBF-F1BF-7342-A7FA-EE7BEDFAA0E2}" type="slidenum">
              <a:rPr lang="en-US"/>
              <a:pPr>
                <a:defRPr/>
              </a:pPr>
              <a:t>‹#›</a:t>
            </a:fld>
            <a:endParaRPr lang="en-US"/>
          </a:p>
        </p:txBody>
      </p:sp>
    </p:spTree>
    <p:extLst>
      <p:ext uri="{BB962C8B-B14F-4D97-AF65-F5344CB8AC3E}">
        <p14:creationId xmlns:p14="http://schemas.microsoft.com/office/powerpoint/2010/main" val="422876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096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6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0252588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9E4A4-BDE0-D545-A22D-555D9E3C3321}" type="slidenum">
              <a:rPr lang="en-US"/>
              <a:pPr>
                <a:defRPr/>
              </a:pPr>
              <a:t>‹#›</a:t>
            </a:fld>
            <a:endParaRPr lang="en-US"/>
          </a:p>
        </p:txBody>
      </p:sp>
    </p:spTree>
    <p:extLst>
      <p:ext uri="{BB962C8B-B14F-4D97-AF65-F5344CB8AC3E}">
        <p14:creationId xmlns:p14="http://schemas.microsoft.com/office/powerpoint/2010/main" val="21268567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71993-3139-414E-8B20-1C97FC85B3F1}" type="slidenum">
              <a:rPr lang="en-US"/>
              <a:pPr>
                <a:defRPr/>
              </a:pPr>
              <a:t>‹#›</a:t>
            </a:fld>
            <a:endParaRPr lang="en-US"/>
          </a:p>
        </p:txBody>
      </p:sp>
    </p:spTree>
    <p:extLst>
      <p:ext uri="{BB962C8B-B14F-4D97-AF65-F5344CB8AC3E}">
        <p14:creationId xmlns:p14="http://schemas.microsoft.com/office/powerpoint/2010/main" val="32597863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86BBC-AF71-9940-8285-EA7C6713D9F9}" type="slidenum">
              <a:rPr lang="en-US"/>
              <a:pPr>
                <a:defRPr/>
              </a:pPr>
              <a:t>‹#›</a:t>
            </a:fld>
            <a:endParaRPr lang="en-US"/>
          </a:p>
        </p:txBody>
      </p:sp>
    </p:spTree>
    <p:extLst>
      <p:ext uri="{BB962C8B-B14F-4D97-AF65-F5344CB8AC3E}">
        <p14:creationId xmlns:p14="http://schemas.microsoft.com/office/powerpoint/2010/main" val="4601688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5799F5-B193-B84B-9D52-4809EA72ED32}" type="slidenum">
              <a:rPr lang="en-US"/>
              <a:pPr>
                <a:defRPr/>
              </a:pPr>
              <a:t>‹#›</a:t>
            </a:fld>
            <a:endParaRPr lang="en-US"/>
          </a:p>
        </p:txBody>
      </p:sp>
    </p:spTree>
    <p:extLst>
      <p:ext uri="{BB962C8B-B14F-4D97-AF65-F5344CB8AC3E}">
        <p14:creationId xmlns:p14="http://schemas.microsoft.com/office/powerpoint/2010/main" val="16485202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00A624-5E74-E040-B4E7-64F851FD1BBB}" type="slidenum">
              <a:rPr lang="en-US"/>
              <a:pPr>
                <a:defRPr/>
              </a:pPr>
              <a:t>‹#›</a:t>
            </a:fld>
            <a:endParaRPr lang="en-US"/>
          </a:p>
        </p:txBody>
      </p:sp>
    </p:spTree>
    <p:extLst>
      <p:ext uri="{BB962C8B-B14F-4D97-AF65-F5344CB8AC3E}">
        <p14:creationId xmlns:p14="http://schemas.microsoft.com/office/powerpoint/2010/main" val="1079320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AD30D5-D142-3E4E-A805-E40099EB9AE0}" type="slidenum">
              <a:rPr lang="en-US"/>
              <a:pPr>
                <a:defRPr/>
              </a:pPr>
              <a:t>‹#›</a:t>
            </a:fld>
            <a:endParaRPr lang="en-US"/>
          </a:p>
        </p:txBody>
      </p:sp>
    </p:spTree>
    <p:extLst>
      <p:ext uri="{BB962C8B-B14F-4D97-AF65-F5344CB8AC3E}">
        <p14:creationId xmlns:p14="http://schemas.microsoft.com/office/powerpoint/2010/main" val="26423864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18E7E0-6371-7549-9CED-E34CFCE3D8A4}" type="slidenum">
              <a:rPr lang="en-US"/>
              <a:pPr>
                <a:defRPr/>
              </a:pPr>
              <a:t>‹#›</a:t>
            </a:fld>
            <a:endParaRPr lang="en-US"/>
          </a:p>
        </p:txBody>
      </p:sp>
    </p:spTree>
    <p:extLst>
      <p:ext uri="{BB962C8B-B14F-4D97-AF65-F5344CB8AC3E}">
        <p14:creationId xmlns:p14="http://schemas.microsoft.com/office/powerpoint/2010/main" val="11772181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47416B-A38D-D84D-A812-04F0DA8D2551}" type="slidenum">
              <a:rPr lang="en-US"/>
              <a:pPr>
                <a:defRPr/>
              </a:pPr>
              <a:t>‹#›</a:t>
            </a:fld>
            <a:endParaRPr lang="en-US"/>
          </a:p>
        </p:txBody>
      </p:sp>
    </p:spTree>
    <p:extLst>
      <p:ext uri="{BB962C8B-B14F-4D97-AF65-F5344CB8AC3E}">
        <p14:creationId xmlns:p14="http://schemas.microsoft.com/office/powerpoint/2010/main" val="33394920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500BC3-2186-9047-91EC-5D25F434B78B}" type="slidenum">
              <a:rPr lang="en-US"/>
              <a:pPr>
                <a:defRPr/>
              </a:pPr>
              <a:t>‹#›</a:t>
            </a:fld>
            <a:endParaRPr lang="en-US"/>
          </a:p>
        </p:txBody>
      </p:sp>
    </p:spTree>
    <p:extLst>
      <p:ext uri="{BB962C8B-B14F-4D97-AF65-F5344CB8AC3E}">
        <p14:creationId xmlns:p14="http://schemas.microsoft.com/office/powerpoint/2010/main" val="9057627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ADF839-E602-C04D-BD73-FD51A76104F9}" type="slidenum">
              <a:rPr lang="en-US"/>
              <a:pPr>
                <a:defRPr/>
              </a:pPr>
              <a:t>‹#›</a:t>
            </a:fld>
            <a:endParaRPr lang="en-US"/>
          </a:p>
        </p:txBody>
      </p:sp>
    </p:spTree>
    <p:extLst>
      <p:ext uri="{BB962C8B-B14F-4D97-AF65-F5344CB8AC3E}">
        <p14:creationId xmlns:p14="http://schemas.microsoft.com/office/powerpoint/2010/main" val="35666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3086157"/>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C006C526-7226-CA41-AE04-EBC80BB56CB8}" type="slidenum">
              <a:rPr lang="en-US"/>
              <a:pPr>
                <a:defRPr/>
              </a:pPr>
              <a:t>‹#›</a:t>
            </a:fld>
            <a:endParaRPr lang="en-US"/>
          </a:p>
        </p:txBody>
      </p:sp>
    </p:spTree>
    <p:extLst>
      <p:ext uri="{BB962C8B-B14F-4D97-AF65-F5344CB8AC3E}">
        <p14:creationId xmlns:p14="http://schemas.microsoft.com/office/powerpoint/2010/main" val="24396198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9D7960DB-4892-3344-9983-D78DBF8CE0B3}" type="slidenum">
              <a:rPr lang="en-US"/>
              <a:pPr>
                <a:defRPr/>
              </a:pPr>
              <a:t>‹#›</a:t>
            </a:fld>
            <a:endParaRPr lang="en-US"/>
          </a:p>
        </p:txBody>
      </p:sp>
    </p:spTree>
    <p:extLst>
      <p:ext uri="{BB962C8B-B14F-4D97-AF65-F5344CB8AC3E}">
        <p14:creationId xmlns:p14="http://schemas.microsoft.com/office/powerpoint/2010/main" val="30541325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05E4530B-2638-2746-B67C-7D09329D00D6}" type="slidenum">
              <a:rPr lang="en-US"/>
              <a:pPr>
                <a:defRPr/>
              </a:pPr>
              <a:t>‹#›</a:t>
            </a:fld>
            <a:endParaRPr lang="en-US"/>
          </a:p>
        </p:txBody>
      </p:sp>
    </p:spTree>
    <p:extLst>
      <p:ext uri="{BB962C8B-B14F-4D97-AF65-F5344CB8AC3E}">
        <p14:creationId xmlns:p14="http://schemas.microsoft.com/office/powerpoint/2010/main" val="3678900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277476CF-1BD3-0740-94C1-48970E8DBE49}" type="slidenum">
              <a:rPr lang="en-US"/>
              <a:pPr>
                <a:defRPr/>
              </a:pPr>
              <a:t>‹#›</a:t>
            </a:fld>
            <a:endParaRPr lang="en-US"/>
          </a:p>
        </p:txBody>
      </p:sp>
    </p:spTree>
    <p:extLst>
      <p:ext uri="{BB962C8B-B14F-4D97-AF65-F5344CB8AC3E}">
        <p14:creationId xmlns:p14="http://schemas.microsoft.com/office/powerpoint/2010/main" val="15555343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BCC9ABE5-97E8-4847-9E03-E32A3556E596}" type="slidenum">
              <a:rPr lang="en-US"/>
              <a:pPr>
                <a:defRPr/>
              </a:pPr>
              <a:t>‹#›</a:t>
            </a:fld>
            <a:endParaRPr lang="en-US"/>
          </a:p>
        </p:txBody>
      </p:sp>
    </p:spTree>
    <p:extLst>
      <p:ext uri="{BB962C8B-B14F-4D97-AF65-F5344CB8AC3E}">
        <p14:creationId xmlns:p14="http://schemas.microsoft.com/office/powerpoint/2010/main" val="11765246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D6DCED3E-FAE0-1E42-80FC-0C05373D169B}" type="slidenum">
              <a:rPr lang="en-US"/>
              <a:pPr>
                <a:defRPr/>
              </a:pPr>
              <a:t>‹#›</a:t>
            </a:fld>
            <a:endParaRPr lang="en-US"/>
          </a:p>
        </p:txBody>
      </p:sp>
    </p:spTree>
    <p:extLst>
      <p:ext uri="{BB962C8B-B14F-4D97-AF65-F5344CB8AC3E}">
        <p14:creationId xmlns:p14="http://schemas.microsoft.com/office/powerpoint/2010/main" val="14374822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1E2EC4BE-CD93-0349-8C95-82E2F898A1BC}" type="slidenum">
              <a:rPr lang="en-US"/>
              <a:pPr>
                <a:defRPr/>
              </a:pPr>
              <a:t>‹#›</a:t>
            </a:fld>
            <a:endParaRPr lang="en-US"/>
          </a:p>
        </p:txBody>
      </p:sp>
    </p:spTree>
    <p:extLst>
      <p:ext uri="{BB962C8B-B14F-4D97-AF65-F5344CB8AC3E}">
        <p14:creationId xmlns:p14="http://schemas.microsoft.com/office/powerpoint/2010/main" val="42896713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A9D72527-FB6C-224B-8FE7-50940ECC909A}" type="slidenum">
              <a:rPr lang="en-US"/>
              <a:pPr>
                <a:defRPr/>
              </a:pPr>
              <a:t>‹#›</a:t>
            </a:fld>
            <a:endParaRPr lang="en-US"/>
          </a:p>
        </p:txBody>
      </p:sp>
    </p:spTree>
    <p:extLst>
      <p:ext uri="{BB962C8B-B14F-4D97-AF65-F5344CB8AC3E}">
        <p14:creationId xmlns:p14="http://schemas.microsoft.com/office/powerpoint/2010/main" val="29927314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A2091FAA-6F80-5142-A20F-9DF8AC38CE03}" type="slidenum">
              <a:rPr lang="en-US"/>
              <a:pPr>
                <a:defRPr/>
              </a:pPr>
              <a:t>‹#›</a:t>
            </a:fld>
            <a:endParaRPr lang="en-US"/>
          </a:p>
        </p:txBody>
      </p:sp>
    </p:spTree>
    <p:extLst>
      <p:ext uri="{BB962C8B-B14F-4D97-AF65-F5344CB8AC3E}">
        <p14:creationId xmlns:p14="http://schemas.microsoft.com/office/powerpoint/2010/main" val="41509523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BC90F66F-394D-4A49-9E5D-91E95151E2AD}" type="slidenum">
              <a:rPr lang="en-US"/>
              <a:pPr>
                <a:defRPr/>
              </a:pPr>
              <a:t>‹#›</a:t>
            </a:fld>
            <a:endParaRPr lang="en-US"/>
          </a:p>
        </p:txBody>
      </p:sp>
    </p:spTree>
    <p:extLst>
      <p:ext uri="{BB962C8B-B14F-4D97-AF65-F5344CB8AC3E}">
        <p14:creationId xmlns:p14="http://schemas.microsoft.com/office/powerpoint/2010/main" val="1141728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3393283"/>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EA9E1372-6B56-C640-8385-6B3A6BCC5639}" type="slidenum">
              <a:rPr lang="en-US"/>
              <a:pPr>
                <a:defRPr/>
              </a:pPr>
              <a:t>‹#›</a:t>
            </a:fld>
            <a:endParaRPr lang="en-US"/>
          </a:p>
        </p:txBody>
      </p:sp>
    </p:spTree>
    <p:extLst>
      <p:ext uri="{BB962C8B-B14F-4D97-AF65-F5344CB8AC3E}">
        <p14:creationId xmlns:p14="http://schemas.microsoft.com/office/powerpoint/2010/main" val="1780813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30304993-8630-8544-9871-FA015E9C9DF0}" type="slidenum">
              <a:rPr lang="en-US"/>
              <a:pPr>
                <a:defRPr/>
              </a:pPr>
              <a:t>‹#›</a:t>
            </a:fld>
            <a:endParaRPr lang="en-US"/>
          </a:p>
        </p:txBody>
      </p:sp>
    </p:spTree>
    <p:extLst>
      <p:ext uri="{BB962C8B-B14F-4D97-AF65-F5344CB8AC3E}">
        <p14:creationId xmlns:p14="http://schemas.microsoft.com/office/powerpoint/2010/main" val="2836707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C8A1-9A0F-7F4C-8843-3B8409B874F9}" type="slidenum">
              <a:rPr lang="en-US"/>
              <a:pPr>
                <a:defRPr/>
              </a:pPr>
              <a:t>‹#›</a:t>
            </a:fld>
            <a:endParaRPr lang="en-US"/>
          </a:p>
        </p:txBody>
      </p:sp>
    </p:spTree>
    <p:extLst>
      <p:ext uri="{BB962C8B-B14F-4D97-AF65-F5344CB8AC3E}">
        <p14:creationId xmlns:p14="http://schemas.microsoft.com/office/powerpoint/2010/main" val="9326460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BCC8-F580-0345-92F2-450128BFE7AD}" type="slidenum">
              <a:rPr lang="en-US"/>
              <a:pPr>
                <a:defRPr/>
              </a:pPr>
              <a:t>‹#›</a:t>
            </a:fld>
            <a:endParaRPr lang="en-US"/>
          </a:p>
        </p:txBody>
      </p:sp>
    </p:spTree>
    <p:extLst>
      <p:ext uri="{BB962C8B-B14F-4D97-AF65-F5344CB8AC3E}">
        <p14:creationId xmlns:p14="http://schemas.microsoft.com/office/powerpoint/2010/main" val="32085671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081C6-1B6C-3240-8EBA-566ACB7EAE7D}" type="slidenum">
              <a:rPr lang="en-US"/>
              <a:pPr>
                <a:defRPr/>
              </a:pPr>
              <a:t>‹#›</a:t>
            </a:fld>
            <a:endParaRPr lang="en-US"/>
          </a:p>
        </p:txBody>
      </p:sp>
    </p:spTree>
    <p:extLst>
      <p:ext uri="{BB962C8B-B14F-4D97-AF65-F5344CB8AC3E}">
        <p14:creationId xmlns:p14="http://schemas.microsoft.com/office/powerpoint/2010/main" val="10286410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A6978-2A4F-2C45-87EB-D4A1C2A7C2E1}" type="slidenum">
              <a:rPr lang="en-US"/>
              <a:pPr>
                <a:defRPr/>
              </a:pPr>
              <a:t>‹#›</a:t>
            </a:fld>
            <a:endParaRPr lang="en-US"/>
          </a:p>
        </p:txBody>
      </p:sp>
    </p:spTree>
    <p:extLst>
      <p:ext uri="{BB962C8B-B14F-4D97-AF65-F5344CB8AC3E}">
        <p14:creationId xmlns:p14="http://schemas.microsoft.com/office/powerpoint/2010/main" val="7470119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4CF629-8208-D74D-8CB4-28C92108F3DB}" type="slidenum">
              <a:rPr lang="en-US"/>
              <a:pPr>
                <a:defRPr/>
              </a:pPr>
              <a:t>‹#›</a:t>
            </a:fld>
            <a:endParaRPr lang="en-US"/>
          </a:p>
        </p:txBody>
      </p:sp>
    </p:spTree>
    <p:extLst>
      <p:ext uri="{BB962C8B-B14F-4D97-AF65-F5344CB8AC3E}">
        <p14:creationId xmlns:p14="http://schemas.microsoft.com/office/powerpoint/2010/main" val="4114746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04E7B2-176B-FF4F-AD38-A57B44A35932}" type="slidenum">
              <a:rPr lang="en-US"/>
              <a:pPr>
                <a:defRPr/>
              </a:pPr>
              <a:t>‹#›</a:t>
            </a:fld>
            <a:endParaRPr lang="en-US"/>
          </a:p>
        </p:txBody>
      </p:sp>
    </p:spTree>
    <p:extLst>
      <p:ext uri="{BB962C8B-B14F-4D97-AF65-F5344CB8AC3E}">
        <p14:creationId xmlns:p14="http://schemas.microsoft.com/office/powerpoint/2010/main" val="4893368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781396-A502-8641-B899-4C2D73C343FD}" type="slidenum">
              <a:rPr lang="en-US"/>
              <a:pPr>
                <a:defRPr/>
              </a:pPr>
              <a:t>‹#›</a:t>
            </a:fld>
            <a:endParaRPr lang="en-US"/>
          </a:p>
        </p:txBody>
      </p:sp>
    </p:spTree>
    <p:extLst>
      <p:ext uri="{BB962C8B-B14F-4D97-AF65-F5344CB8AC3E}">
        <p14:creationId xmlns:p14="http://schemas.microsoft.com/office/powerpoint/2010/main" val="766267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FC96B-56AB-9D40-B306-5562EF83D3ED}" type="slidenum">
              <a:rPr lang="en-US"/>
              <a:pPr>
                <a:defRPr/>
              </a:pPr>
              <a:t>‹#›</a:t>
            </a:fld>
            <a:endParaRPr lang="en-US"/>
          </a:p>
        </p:txBody>
      </p:sp>
    </p:spTree>
    <p:extLst>
      <p:ext uri="{BB962C8B-B14F-4D97-AF65-F5344CB8AC3E}">
        <p14:creationId xmlns:p14="http://schemas.microsoft.com/office/powerpoint/2010/main" val="196745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7149888"/>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EF49C9-CEC3-2D40-B6D2-8F3D6293BEEA}" type="slidenum">
              <a:rPr lang="en-US"/>
              <a:pPr>
                <a:defRPr/>
              </a:pPr>
              <a:t>‹#›</a:t>
            </a:fld>
            <a:endParaRPr lang="en-US"/>
          </a:p>
        </p:txBody>
      </p:sp>
    </p:spTree>
    <p:extLst>
      <p:ext uri="{BB962C8B-B14F-4D97-AF65-F5344CB8AC3E}">
        <p14:creationId xmlns:p14="http://schemas.microsoft.com/office/powerpoint/2010/main" val="2687420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FDDDE-0DBE-CE46-B02A-5BC7008183C5}" type="slidenum">
              <a:rPr lang="en-US"/>
              <a:pPr>
                <a:defRPr/>
              </a:pPr>
              <a:t>‹#›</a:t>
            </a:fld>
            <a:endParaRPr lang="en-US"/>
          </a:p>
        </p:txBody>
      </p:sp>
    </p:spTree>
    <p:extLst>
      <p:ext uri="{BB962C8B-B14F-4D97-AF65-F5344CB8AC3E}">
        <p14:creationId xmlns:p14="http://schemas.microsoft.com/office/powerpoint/2010/main" val="8423939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3B364-8FB7-9341-B06E-BAD299DB6871}" type="slidenum">
              <a:rPr lang="en-US"/>
              <a:pPr>
                <a:defRPr/>
              </a:pPr>
              <a:t>‹#›</a:t>
            </a:fld>
            <a:endParaRPr lang="en-US"/>
          </a:p>
        </p:txBody>
      </p:sp>
    </p:spTree>
    <p:extLst>
      <p:ext uri="{BB962C8B-B14F-4D97-AF65-F5344CB8AC3E}">
        <p14:creationId xmlns:p14="http://schemas.microsoft.com/office/powerpoint/2010/main" val="17791017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40DBF5-9A83-4240-ACC0-BAFA7F2A566E}" type="slidenum">
              <a:rPr lang="en-US"/>
              <a:pPr>
                <a:defRPr/>
              </a:pPr>
              <a:t>‹#›</a:t>
            </a:fld>
            <a:endParaRPr lang="en-US"/>
          </a:p>
        </p:txBody>
      </p:sp>
    </p:spTree>
    <p:extLst>
      <p:ext uri="{BB962C8B-B14F-4D97-AF65-F5344CB8AC3E}">
        <p14:creationId xmlns:p14="http://schemas.microsoft.com/office/powerpoint/2010/main" val="28240381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0B5C14C7-23F0-2841-8113-5C34FE39AB18}" type="slidenum">
              <a:rPr lang="en-US"/>
              <a:pPr>
                <a:defRPr/>
              </a:pPr>
              <a:t>‹#›</a:t>
            </a:fld>
            <a:endParaRPr lang="en-US"/>
          </a:p>
        </p:txBody>
      </p:sp>
    </p:spTree>
    <p:extLst>
      <p:ext uri="{BB962C8B-B14F-4D97-AF65-F5344CB8AC3E}">
        <p14:creationId xmlns:p14="http://schemas.microsoft.com/office/powerpoint/2010/main" val="3585625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EBF1620-4161-7D4D-A992-86B753346D44}" type="slidenum">
              <a:rPr lang="en-US"/>
              <a:pPr>
                <a:defRPr/>
              </a:pPr>
              <a:t>‹#›</a:t>
            </a:fld>
            <a:endParaRPr lang="en-US"/>
          </a:p>
        </p:txBody>
      </p:sp>
    </p:spTree>
    <p:extLst>
      <p:ext uri="{BB962C8B-B14F-4D97-AF65-F5344CB8AC3E}">
        <p14:creationId xmlns:p14="http://schemas.microsoft.com/office/powerpoint/2010/main" val="31804903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4BEFD983-E8BE-1940-B149-D148B846C173}" type="slidenum">
              <a:rPr lang="en-US"/>
              <a:pPr>
                <a:defRPr/>
              </a:pPr>
              <a:t>‹#›</a:t>
            </a:fld>
            <a:endParaRPr lang="en-US"/>
          </a:p>
        </p:txBody>
      </p:sp>
    </p:spTree>
    <p:extLst>
      <p:ext uri="{BB962C8B-B14F-4D97-AF65-F5344CB8AC3E}">
        <p14:creationId xmlns:p14="http://schemas.microsoft.com/office/powerpoint/2010/main" val="4287712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903D7C9-C0B0-EB48-AF95-6819FCBA14C3}" type="slidenum">
              <a:rPr lang="en-US"/>
              <a:pPr>
                <a:defRPr/>
              </a:pPr>
              <a:t>‹#›</a:t>
            </a:fld>
            <a:endParaRPr lang="en-US"/>
          </a:p>
        </p:txBody>
      </p:sp>
    </p:spTree>
    <p:extLst>
      <p:ext uri="{BB962C8B-B14F-4D97-AF65-F5344CB8AC3E}">
        <p14:creationId xmlns:p14="http://schemas.microsoft.com/office/powerpoint/2010/main" val="38187257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CD04E434-537D-8D49-812F-48420456EE74}" type="slidenum">
              <a:rPr lang="en-US"/>
              <a:pPr>
                <a:defRPr/>
              </a:pPr>
              <a:t>‹#›</a:t>
            </a:fld>
            <a:endParaRPr lang="en-US"/>
          </a:p>
        </p:txBody>
      </p:sp>
    </p:spTree>
    <p:extLst>
      <p:ext uri="{BB962C8B-B14F-4D97-AF65-F5344CB8AC3E}">
        <p14:creationId xmlns:p14="http://schemas.microsoft.com/office/powerpoint/2010/main" val="26010061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4B52E35-3CFC-8048-9348-C8E1ADA9C8E9}" type="slidenum">
              <a:rPr lang="en-US"/>
              <a:pPr>
                <a:defRPr/>
              </a:pPr>
              <a:t>‹#›</a:t>
            </a:fld>
            <a:endParaRPr lang="en-US"/>
          </a:p>
        </p:txBody>
      </p:sp>
    </p:spTree>
    <p:extLst>
      <p:ext uri="{BB962C8B-B14F-4D97-AF65-F5344CB8AC3E}">
        <p14:creationId xmlns:p14="http://schemas.microsoft.com/office/powerpoint/2010/main" val="414723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9484634"/>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1971E619-60FA-D74C-93E5-E6AA4F339BEF}" type="slidenum">
              <a:rPr lang="en-US"/>
              <a:pPr>
                <a:defRPr/>
              </a:pPr>
              <a:t>‹#›</a:t>
            </a:fld>
            <a:endParaRPr lang="en-US"/>
          </a:p>
        </p:txBody>
      </p:sp>
    </p:spTree>
    <p:extLst>
      <p:ext uri="{BB962C8B-B14F-4D97-AF65-F5344CB8AC3E}">
        <p14:creationId xmlns:p14="http://schemas.microsoft.com/office/powerpoint/2010/main" val="8736172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28CF40C-AD6A-E04F-BDA1-CCBDCFD55FB3}" type="slidenum">
              <a:rPr lang="en-US"/>
              <a:pPr>
                <a:defRPr/>
              </a:pPr>
              <a:t>‹#›</a:t>
            </a:fld>
            <a:endParaRPr lang="en-US"/>
          </a:p>
        </p:txBody>
      </p:sp>
    </p:spTree>
    <p:extLst>
      <p:ext uri="{BB962C8B-B14F-4D97-AF65-F5344CB8AC3E}">
        <p14:creationId xmlns:p14="http://schemas.microsoft.com/office/powerpoint/2010/main" val="2605196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40FCDDE-AB2D-AB4C-83A2-ED43EF2D1060}" type="slidenum">
              <a:rPr lang="en-US"/>
              <a:pPr>
                <a:defRPr/>
              </a:pPr>
              <a:t>‹#›</a:t>
            </a:fld>
            <a:endParaRPr lang="en-US"/>
          </a:p>
        </p:txBody>
      </p:sp>
    </p:spTree>
    <p:extLst>
      <p:ext uri="{BB962C8B-B14F-4D97-AF65-F5344CB8AC3E}">
        <p14:creationId xmlns:p14="http://schemas.microsoft.com/office/powerpoint/2010/main" val="41598345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1A4886B-BEB8-E946-B22E-10DA7B40C8CB}" type="slidenum">
              <a:rPr lang="en-US"/>
              <a:pPr>
                <a:defRPr/>
              </a:pPr>
              <a:t>‹#›</a:t>
            </a:fld>
            <a:endParaRPr lang="en-US"/>
          </a:p>
        </p:txBody>
      </p:sp>
    </p:spTree>
    <p:extLst>
      <p:ext uri="{BB962C8B-B14F-4D97-AF65-F5344CB8AC3E}">
        <p14:creationId xmlns:p14="http://schemas.microsoft.com/office/powerpoint/2010/main" val="8189620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4F1042-601D-C44F-9A3C-3FD04BF0D50B}" type="slidenum">
              <a:rPr lang="en-US"/>
              <a:pPr>
                <a:defRPr/>
              </a:pPr>
              <a:t>‹#›</a:t>
            </a:fld>
            <a:endParaRPr lang="en-US"/>
          </a:p>
        </p:txBody>
      </p:sp>
    </p:spTree>
    <p:extLst>
      <p:ext uri="{BB962C8B-B14F-4D97-AF65-F5344CB8AC3E}">
        <p14:creationId xmlns:p14="http://schemas.microsoft.com/office/powerpoint/2010/main" val="15710395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0BBA7257-C5F9-4444-B259-F132F1E6BCAE}" type="slidenum">
              <a:rPr lang="en-US"/>
              <a:pPr>
                <a:defRPr/>
              </a:pPr>
              <a:t>‹#›</a:t>
            </a:fld>
            <a:endParaRPr lang="en-US"/>
          </a:p>
        </p:txBody>
      </p:sp>
    </p:spTree>
    <p:extLst>
      <p:ext uri="{BB962C8B-B14F-4D97-AF65-F5344CB8AC3E}">
        <p14:creationId xmlns:p14="http://schemas.microsoft.com/office/powerpoint/2010/main" val="6471689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0B4561C-E221-6C44-9088-5D8612F7E6AB}" type="slidenum">
              <a:rPr lang="en-US"/>
              <a:pPr>
                <a:defRPr/>
              </a:pPr>
              <a:t>‹#›</a:t>
            </a:fld>
            <a:endParaRPr lang="en-US"/>
          </a:p>
        </p:txBody>
      </p:sp>
    </p:spTree>
    <p:extLst>
      <p:ext uri="{BB962C8B-B14F-4D97-AF65-F5344CB8AC3E}">
        <p14:creationId xmlns:p14="http://schemas.microsoft.com/office/powerpoint/2010/main" val="41522127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403086-C069-5241-995E-0CDDBCA2D4F5}" type="slidenum">
              <a:rPr lang="en-US"/>
              <a:pPr>
                <a:defRPr/>
              </a:pPr>
              <a:t>‹#›</a:t>
            </a:fld>
            <a:endParaRPr lang="en-US" sz="1400"/>
          </a:p>
        </p:txBody>
      </p:sp>
    </p:spTree>
    <p:extLst>
      <p:ext uri="{BB962C8B-B14F-4D97-AF65-F5344CB8AC3E}">
        <p14:creationId xmlns:p14="http://schemas.microsoft.com/office/powerpoint/2010/main" val="22876414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6BF8D2E-3D35-B14C-9A21-B27688F2EF10}" type="slidenum">
              <a:rPr lang="en-US"/>
              <a:pPr>
                <a:defRPr/>
              </a:pPr>
              <a:t>‹#›</a:t>
            </a:fld>
            <a:endParaRPr lang="en-US" sz="1400"/>
          </a:p>
        </p:txBody>
      </p:sp>
    </p:spTree>
    <p:extLst>
      <p:ext uri="{BB962C8B-B14F-4D97-AF65-F5344CB8AC3E}">
        <p14:creationId xmlns:p14="http://schemas.microsoft.com/office/powerpoint/2010/main" val="26673365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082AA3-88FE-6744-9FDD-0C055FC892AF}" type="slidenum">
              <a:rPr lang="en-US"/>
              <a:pPr>
                <a:defRPr/>
              </a:pPr>
              <a:t>‹#›</a:t>
            </a:fld>
            <a:endParaRPr lang="en-US" sz="1400"/>
          </a:p>
        </p:txBody>
      </p:sp>
    </p:spTree>
    <p:extLst>
      <p:ext uri="{BB962C8B-B14F-4D97-AF65-F5344CB8AC3E}">
        <p14:creationId xmlns:p14="http://schemas.microsoft.com/office/powerpoint/2010/main" val="3789666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6329714"/>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CFCC4DA8-3BDF-6448-89A7-10AF037C3810}" type="slidenum">
              <a:rPr lang="en-US"/>
              <a:pPr>
                <a:defRPr/>
              </a:pPr>
              <a:t>‹#›</a:t>
            </a:fld>
            <a:endParaRPr lang="en-US" sz="1400"/>
          </a:p>
        </p:txBody>
      </p:sp>
    </p:spTree>
    <p:extLst>
      <p:ext uri="{BB962C8B-B14F-4D97-AF65-F5344CB8AC3E}">
        <p14:creationId xmlns:p14="http://schemas.microsoft.com/office/powerpoint/2010/main" val="11216498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1ABC05E-6C1E-B241-B805-6A0046610318}" type="slidenum">
              <a:rPr lang="en-US"/>
              <a:pPr>
                <a:defRPr/>
              </a:pPr>
              <a:t>‹#›</a:t>
            </a:fld>
            <a:endParaRPr lang="en-US" sz="1400"/>
          </a:p>
        </p:txBody>
      </p:sp>
    </p:spTree>
    <p:extLst>
      <p:ext uri="{BB962C8B-B14F-4D97-AF65-F5344CB8AC3E}">
        <p14:creationId xmlns:p14="http://schemas.microsoft.com/office/powerpoint/2010/main" val="42122359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A33811-1891-734E-8271-C4C2603D461B}" type="slidenum">
              <a:rPr lang="en-US"/>
              <a:pPr>
                <a:defRPr/>
              </a:pPr>
              <a:t>‹#›</a:t>
            </a:fld>
            <a:endParaRPr lang="en-US" sz="1400"/>
          </a:p>
        </p:txBody>
      </p:sp>
    </p:spTree>
    <p:extLst>
      <p:ext uri="{BB962C8B-B14F-4D97-AF65-F5344CB8AC3E}">
        <p14:creationId xmlns:p14="http://schemas.microsoft.com/office/powerpoint/2010/main" val="9489099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6D5E06-8A0D-8643-B142-0C8A426BAE50}" type="slidenum">
              <a:rPr lang="en-US"/>
              <a:pPr>
                <a:defRPr/>
              </a:pPr>
              <a:t>‹#›</a:t>
            </a:fld>
            <a:endParaRPr lang="en-US" sz="1400"/>
          </a:p>
        </p:txBody>
      </p:sp>
    </p:spTree>
    <p:extLst>
      <p:ext uri="{BB962C8B-B14F-4D97-AF65-F5344CB8AC3E}">
        <p14:creationId xmlns:p14="http://schemas.microsoft.com/office/powerpoint/2010/main" val="12922720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116AC06-C404-084B-AC3B-BABCA9DD7B9D}" type="slidenum">
              <a:rPr lang="en-US"/>
              <a:pPr>
                <a:defRPr/>
              </a:pPr>
              <a:t>‹#›</a:t>
            </a:fld>
            <a:endParaRPr lang="en-US" sz="1400"/>
          </a:p>
        </p:txBody>
      </p:sp>
    </p:spTree>
    <p:extLst>
      <p:ext uri="{BB962C8B-B14F-4D97-AF65-F5344CB8AC3E}">
        <p14:creationId xmlns:p14="http://schemas.microsoft.com/office/powerpoint/2010/main" val="17513348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EC9F54-8641-BE4F-9F7B-2E1D6BCFC446}" type="slidenum">
              <a:rPr lang="en-US"/>
              <a:pPr>
                <a:defRPr/>
              </a:pPr>
              <a:t>‹#›</a:t>
            </a:fld>
            <a:endParaRPr lang="en-US" sz="1400"/>
          </a:p>
        </p:txBody>
      </p:sp>
    </p:spTree>
    <p:extLst>
      <p:ext uri="{BB962C8B-B14F-4D97-AF65-F5344CB8AC3E}">
        <p14:creationId xmlns:p14="http://schemas.microsoft.com/office/powerpoint/2010/main" val="6122586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9DA993A-7E13-4643-8C12-543D051BB609}" type="slidenum">
              <a:rPr lang="en-US"/>
              <a:pPr>
                <a:defRPr/>
              </a:pPr>
              <a:t>‹#›</a:t>
            </a:fld>
            <a:endParaRPr lang="en-US" sz="1400"/>
          </a:p>
        </p:txBody>
      </p:sp>
    </p:spTree>
    <p:extLst>
      <p:ext uri="{BB962C8B-B14F-4D97-AF65-F5344CB8AC3E}">
        <p14:creationId xmlns:p14="http://schemas.microsoft.com/office/powerpoint/2010/main" val="40302901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B467F3A-26AB-E347-A854-8B20CDF0ACB7}" type="slidenum">
              <a:rPr lang="en-US"/>
              <a:pPr>
                <a:defRPr/>
              </a:pPr>
              <a:t>‹#›</a:t>
            </a:fld>
            <a:endParaRPr lang="en-US"/>
          </a:p>
        </p:txBody>
      </p:sp>
    </p:spTree>
    <p:extLst>
      <p:ext uri="{BB962C8B-B14F-4D97-AF65-F5344CB8AC3E}">
        <p14:creationId xmlns:p14="http://schemas.microsoft.com/office/powerpoint/2010/main" val="35338304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075EE70-24C2-CF41-92B8-C4A3979C5B34}" type="slidenum">
              <a:rPr lang="en-US"/>
              <a:pPr>
                <a:defRPr/>
              </a:pPr>
              <a:t>‹#›</a:t>
            </a:fld>
            <a:endParaRPr lang="en-US"/>
          </a:p>
        </p:txBody>
      </p:sp>
    </p:spTree>
    <p:extLst>
      <p:ext uri="{BB962C8B-B14F-4D97-AF65-F5344CB8AC3E}">
        <p14:creationId xmlns:p14="http://schemas.microsoft.com/office/powerpoint/2010/main" val="1319358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28801F3-69C9-8845-BC49-41B07EC9F55A}" type="slidenum">
              <a:rPr lang="en-US"/>
              <a:pPr>
                <a:defRPr/>
              </a:pPr>
              <a:t>‹#›</a:t>
            </a:fld>
            <a:endParaRPr lang="en-US"/>
          </a:p>
        </p:txBody>
      </p:sp>
    </p:spTree>
    <p:extLst>
      <p:ext uri="{BB962C8B-B14F-4D97-AF65-F5344CB8AC3E}">
        <p14:creationId xmlns:p14="http://schemas.microsoft.com/office/powerpoint/2010/main" val="113008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2033491"/>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7701ED-8FC8-F044-A56E-FD6B88E8DF3F}" type="slidenum">
              <a:rPr lang="en-US"/>
              <a:pPr>
                <a:defRPr/>
              </a:pPr>
              <a:t>‹#›</a:t>
            </a:fld>
            <a:endParaRPr lang="en-US"/>
          </a:p>
        </p:txBody>
      </p:sp>
    </p:spTree>
    <p:extLst>
      <p:ext uri="{BB962C8B-B14F-4D97-AF65-F5344CB8AC3E}">
        <p14:creationId xmlns:p14="http://schemas.microsoft.com/office/powerpoint/2010/main" val="1095979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DDC049-2326-894F-90D2-BF2EBD435C5D}" type="slidenum">
              <a:rPr lang="en-US"/>
              <a:pPr>
                <a:defRPr/>
              </a:pPr>
              <a:t>‹#›</a:t>
            </a:fld>
            <a:endParaRPr lang="en-US"/>
          </a:p>
        </p:txBody>
      </p:sp>
    </p:spTree>
    <p:extLst>
      <p:ext uri="{BB962C8B-B14F-4D97-AF65-F5344CB8AC3E}">
        <p14:creationId xmlns:p14="http://schemas.microsoft.com/office/powerpoint/2010/main" val="20757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38DBBEA-74DA-A749-83BF-1EE83E5FA373}" type="slidenum">
              <a:rPr lang="en-US"/>
              <a:pPr>
                <a:defRPr/>
              </a:pPr>
              <a:t>‹#›</a:t>
            </a:fld>
            <a:endParaRPr lang="en-US"/>
          </a:p>
        </p:txBody>
      </p:sp>
    </p:spTree>
    <p:extLst>
      <p:ext uri="{BB962C8B-B14F-4D97-AF65-F5344CB8AC3E}">
        <p14:creationId xmlns:p14="http://schemas.microsoft.com/office/powerpoint/2010/main" val="39815099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96581AB-FBAC-6B4E-BF68-B2D741DD4391}" type="slidenum">
              <a:rPr lang="en-US"/>
              <a:pPr>
                <a:defRPr/>
              </a:pPr>
              <a:t>‹#›</a:t>
            </a:fld>
            <a:endParaRPr lang="en-US"/>
          </a:p>
        </p:txBody>
      </p:sp>
    </p:spTree>
    <p:extLst>
      <p:ext uri="{BB962C8B-B14F-4D97-AF65-F5344CB8AC3E}">
        <p14:creationId xmlns:p14="http://schemas.microsoft.com/office/powerpoint/2010/main" val="10116018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368374B-5CC4-2043-9760-07B8EE4E9712}" type="slidenum">
              <a:rPr lang="en-US"/>
              <a:pPr>
                <a:defRPr/>
              </a:pPr>
              <a:t>‹#›</a:t>
            </a:fld>
            <a:endParaRPr lang="en-US"/>
          </a:p>
        </p:txBody>
      </p:sp>
    </p:spTree>
    <p:extLst>
      <p:ext uri="{BB962C8B-B14F-4D97-AF65-F5344CB8AC3E}">
        <p14:creationId xmlns:p14="http://schemas.microsoft.com/office/powerpoint/2010/main" val="14559908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A586B3A-705E-F54C-A68C-4B05A57D549F}" type="slidenum">
              <a:rPr lang="en-US"/>
              <a:pPr>
                <a:defRPr/>
              </a:pPr>
              <a:t>‹#›</a:t>
            </a:fld>
            <a:endParaRPr lang="en-US"/>
          </a:p>
        </p:txBody>
      </p:sp>
    </p:spTree>
    <p:extLst>
      <p:ext uri="{BB962C8B-B14F-4D97-AF65-F5344CB8AC3E}">
        <p14:creationId xmlns:p14="http://schemas.microsoft.com/office/powerpoint/2010/main" val="19622602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3876C79-7942-1046-8CC1-86E315DCD650}" type="slidenum">
              <a:rPr lang="en-US"/>
              <a:pPr>
                <a:defRPr/>
              </a:pPr>
              <a:t>‹#›</a:t>
            </a:fld>
            <a:endParaRPr lang="en-US"/>
          </a:p>
        </p:txBody>
      </p:sp>
    </p:spTree>
    <p:extLst>
      <p:ext uri="{BB962C8B-B14F-4D97-AF65-F5344CB8AC3E}">
        <p14:creationId xmlns:p14="http://schemas.microsoft.com/office/powerpoint/2010/main" val="38914943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1D16E0-E3F7-2549-897A-CAAF388AA773}" type="slidenum">
              <a:rPr lang="en-US"/>
              <a:pPr>
                <a:defRPr/>
              </a:pPr>
              <a:t>‹#›</a:t>
            </a:fld>
            <a:endParaRPr lang="en-US"/>
          </a:p>
        </p:txBody>
      </p:sp>
    </p:spTree>
    <p:extLst>
      <p:ext uri="{BB962C8B-B14F-4D97-AF65-F5344CB8AC3E}">
        <p14:creationId xmlns:p14="http://schemas.microsoft.com/office/powerpoint/2010/main" val="18893884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37102E8-8AB1-7144-8369-3B051D359156}" type="slidenum">
              <a:rPr lang="en-US"/>
              <a:pPr>
                <a:defRPr/>
              </a:pPr>
              <a:t>‹#›</a:t>
            </a:fld>
            <a:endParaRPr lang="en-US"/>
          </a:p>
        </p:txBody>
      </p:sp>
    </p:spTree>
    <p:extLst>
      <p:ext uri="{BB962C8B-B14F-4D97-AF65-F5344CB8AC3E}">
        <p14:creationId xmlns:p14="http://schemas.microsoft.com/office/powerpoint/2010/main" val="37666837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sz="2800">
              <a:solidFill>
                <a:srgbClr val="FFFFFF"/>
              </a:solidFill>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6054230"/>
      </p:ext>
    </p:extLst>
  </p:cSld>
  <p:clrMapOvr>
    <a:masterClrMapping/>
  </p:clrMapOvr>
  <p:transitio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pPr>
                <a:defRPr/>
              </a:pPr>
              <a:t>‹#›</a:t>
            </a:fld>
            <a:endParaRPr lang="en-US"/>
          </a:p>
        </p:txBody>
      </p:sp>
    </p:spTree>
    <p:extLst>
      <p:ext uri="{BB962C8B-B14F-4D97-AF65-F5344CB8AC3E}">
        <p14:creationId xmlns:p14="http://schemas.microsoft.com/office/powerpoint/2010/main" val="291207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261404"/>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5474065"/>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1778526"/>
      </p:ext>
    </p:extLst>
  </p:cSld>
  <p:clrMapOvr>
    <a:masterClrMapping/>
  </p:clrMapOvr>
  <p:transition spd="med">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534684"/>
      </p:ext>
    </p:extLst>
  </p:cSld>
  <p:clrMapOvr>
    <a:masterClrMapping/>
  </p:clrMapOvr>
  <p:transition spd="med">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932823"/>
      </p:ext>
    </p:extLst>
  </p:cSld>
  <p:clrMapOvr>
    <a:masterClrMapping/>
  </p:clrMapOvr>
  <p:transition spd="med">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1392311"/>
      </p:ext>
    </p:extLst>
  </p:cSld>
  <p:clrMapOvr>
    <a:masterClrMapping/>
  </p:clrMapOvr>
  <p:transition spd="med">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9337439"/>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7082671"/>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3041392"/>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4392439"/>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759438"/>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741894"/>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0559487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817074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897185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651094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820209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19072351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26532292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32000707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20996857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1542777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793279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10873540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3435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11053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38839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127090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33374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992885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03241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11220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723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3960820"/>
      </p:ext>
    </p:extLst>
  </p:cSld>
  <p:clrMapOvr>
    <a:masterClrMapping/>
  </p:clrMapOvr>
  <p:transitio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9656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33404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372713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2392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51120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5696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5669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65134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49135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775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2/9/24</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10771595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13879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88265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58225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36726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324258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609022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4930537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9729556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4670659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26323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4FF76D6-C067-1C4A-8A34-3C0A7DCDF5A7}" type="slidenum">
              <a:rPr lang="en-GB"/>
              <a:pPr>
                <a:defRPr/>
              </a:pPr>
              <a:t>‹#›</a:t>
            </a:fld>
            <a:endParaRPr lang="en-GB"/>
          </a:p>
        </p:txBody>
      </p:sp>
    </p:spTree>
    <p:extLst>
      <p:ext uri="{BB962C8B-B14F-4D97-AF65-F5344CB8AC3E}">
        <p14:creationId xmlns:p14="http://schemas.microsoft.com/office/powerpoint/2010/main" val="7590914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60867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770009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6473000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401201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361156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14572543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13253520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931590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084685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5909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3483488559"/>
      </p:ext>
    </p:extLst>
  </p:cSld>
  <p:clrMapOvr>
    <a:overrideClrMapping bg1="dk1" tx1="lt1" bg2="dk2" tx2="lt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031526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7213399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1834210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989246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243600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6763035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641090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691687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262160175"/>
      </p:ext>
    </p:extLst>
  </p:cSld>
  <p:clrMapOvr>
    <a:masterClrMapping/>
  </p:clrMapOvr>
  <p:transition>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32614346"/>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20174418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775344"/>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5417022"/>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60184"/>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340754"/>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6661182"/>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423542"/>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5795074"/>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5780190"/>
      </p:ext>
    </p:extLst>
  </p:cSld>
  <p:clrMapOvr>
    <a:masterClrMapping/>
  </p:clrMapOvr>
  <p:transition>
    <p:wheel spokes="0"/>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89307"/>
      </p:ext>
    </p:extLst>
  </p:cSld>
  <p:clrMapOvr>
    <a:masterClrMapping/>
  </p:clrMapOvr>
  <p:transition>
    <p:wheel spokes="0"/>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560783"/>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17386730"/>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5374466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3921215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4633228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4673179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3329564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1124938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2006541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20166219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586711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79676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647186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9330898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0921018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8488437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17776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80677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910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624952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58428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235977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4228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pPr>
                <a:defRPr/>
              </a:pPr>
              <a:t>‹#›</a:t>
            </a:fld>
            <a:endParaRPr lang="en-US"/>
          </a:p>
        </p:txBody>
      </p:sp>
    </p:spTree>
    <p:extLst>
      <p:ext uri="{BB962C8B-B14F-4D97-AF65-F5344CB8AC3E}">
        <p14:creationId xmlns:p14="http://schemas.microsoft.com/office/powerpoint/2010/main" val="270141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963727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656533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71631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27922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3664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481839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75592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62734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74393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2/9/24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6159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2/9/24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6910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20464083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2/9/24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421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27722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67295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530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33437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44241756"/>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757389"/>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009837"/>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704017"/>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49230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15861030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9733781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5656"/>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06441"/>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2436398"/>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088168"/>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930779"/>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68691327"/>
      </p:ext>
    </p:extLst>
  </p:cSld>
  <p:clrMapOvr>
    <a:masterClrMapping/>
  </p:clrMapOvr>
  <p:transition spd="med">
    <p:cu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2630007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8258853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9/02/24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9689708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9144793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9/02/24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0833457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9/02/24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75685918"/>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9/02/24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07691308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9/02/24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76318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9/02/24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951898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9/02/24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4830815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9/02/24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251646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9/02/24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975841"/>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9/02/24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47721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9/02/24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82605610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43390461"/>
      </p:ext>
    </p:extLst>
  </p:cSld>
  <p:clrMapOvr>
    <a:overrideClrMapping bg1="lt1" tx1="dk1" bg2="lt2" tx2="dk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17029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2131203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0715957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522352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7236441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43339174"/>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0541764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560844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3182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4509463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26297711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9540013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3898533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32612308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30881161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37570851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37600055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25067255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28477572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3166313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1437718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9/02/24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3975798162"/>
      </p:ext>
    </p:extLst>
  </p:cSld>
  <p:clrMapOvr>
    <a:overrideClrMapping bg1="lt1" tx1="dk1" bg2="lt2" tx2="dk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40090421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42812234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18823874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040288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6428605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7570372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38706311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17329394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402946812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476296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CAA55-FD78-0A47-BABA-77498298CA99}" type="slidenum">
              <a:rPr lang="en-US"/>
              <a:pPr>
                <a:defRPr/>
              </a:pPr>
              <a:t>‹#›</a:t>
            </a:fld>
            <a:endParaRPr lang="en-US"/>
          </a:p>
        </p:txBody>
      </p:sp>
    </p:spTree>
    <p:extLst>
      <p:ext uri="{BB962C8B-B14F-4D97-AF65-F5344CB8AC3E}">
        <p14:creationId xmlns:p14="http://schemas.microsoft.com/office/powerpoint/2010/main" val="27649622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6001027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6754063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529195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39538462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4423078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8604074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04270"/>
      </p:ext>
    </p:extLst>
  </p:cSld>
  <p:clrMapOvr>
    <a:masterClrMapping/>
  </p:clrMapOvr>
  <p:transition>
    <p:fade thruBlk="1"/>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062393"/>
      </p:ext>
    </p:extLst>
  </p:cSld>
  <p:clrMapOvr>
    <a:masterClrMapping/>
  </p:clrMapOvr>
  <p:transition>
    <p:fade thruBlk="1"/>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80163"/>
      </p:ext>
    </p:extLst>
  </p:cSld>
  <p:clrMapOvr>
    <a:masterClrMapping/>
  </p:clrMapOvr>
  <p:transition>
    <p:fade thruBlk="1"/>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818992"/>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210B9C-076D-2048-A345-342CF7A018E4}" type="slidenum">
              <a:rPr lang="en-US"/>
              <a:pPr>
                <a:defRPr/>
              </a:pPr>
              <a:t>‹#›</a:t>
            </a:fld>
            <a:endParaRPr lang="en-US"/>
          </a:p>
        </p:txBody>
      </p:sp>
    </p:spTree>
    <p:extLst>
      <p:ext uri="{BB962C8B-B14F-4D97-AF65-F5344CB8AC3E}">
        <p14:creationId xmlns:p14="http://schemas.microsoft.com/office/powerpoint/2010/main" val="367834941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203699"/>
      </p:ext>
    </p:extLst>
  </p:cSld>
  <p:clrMapOvr>
    <a:masterClrMapping/>
  </p:clrMapOvr>
  <p:transition>
    <p:fade thruBlk="1"/>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9093"/>
      </p:ext>
    </p:extLst>
  </p:cSld>
  <p:clrMapOvr>
    <a:masterClrMapping/>
  </p:clrMapOvr>
  <p:transition>
    <p:fade thruBlk="1"/>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9519393"/>
      </p:ext>
    </p:extLst>
  </p:cSld>
  <p:clrMapOvr>
    <a:masterClrMapping/>
  </p:clrMapOvr>
  <p:transition>
    <p:fade thruBlk="1"/>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543750"/>
      </p:ext>
    </p:extLst>
  </p:cSld>
  <p:clrMapOvr>
    <a:masterClrMapping/>
  </p:clrMapOvr>
  <p:transition>
    <p:fade thruBlk="1"/>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301422"/>
      </p:ext>
    </p:extLst>
  </p:cSld>
  <p:clrMapOvr>
    <a:masterClrMapping/>
  </p:clrMapOvr>
  <p:transition>
    <p:fade thruBlk="1"/>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530446"/>
      </p:ext>
    </p:extLst>
  </p:cSld>
  <p:clrMapOvr>
    <a:masterClrMapping/>
  </p:clrMapOvr>
  <p:transition>
    <p:fade thruBlk="1"/>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335721"/>
      </p:ext>
    </p:extLst>
  </p:cSld>
  <p:clrMapOvr>
    <a:masterClrMapping/>
  </p:clrMapOvr>
  <p:transition>
    <p:fade thruBlk="1"/>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304593"/>
      </p:ext>
    </p:extLst>
  </p:cSld>
  <p:clrMapOvr>
    <a:masterClrMapping/>
  </p:clrMapOvr>
  <p:transition>
    <p:fade thruBlk="1"/>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20001"/>
      </p:ext>
    </p:extLst>
  </p:cSld>
  <p:clrMapOvr>
    <a:masterClrMapping/>
  </p:clrMapOvr>
  <p:transition>
    <p:fade thruBlk="1"/>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150065"/>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C0E01-8150-1447-99B7-C22E3720781F}" type="slidenum">
              <a:rPr lang="en-US"/>
              <a:pPr>
                <a:defRPr/>
              </a:pPr>
              <a:t>‹#›</a:t>
            </a:fld>
            <a:endParaRPr lang="en-US"/>
          </a:p>
        </p:txBody>
      </p:sp>
    </p:spTree>
    <p:extLst>
      <p:ext uri="{BB962C8B-B14F-4D97-AF65-F5344CB8AC3E}">
        <p14:creationId xmlns:p14="http://schemas.microsoft.com/office/powerpoint/2010/main" val="30037803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434216"/>
      </p:ext>
    </p:extLst>
  </p:cSld>
  <p:clrMapOvr>
    <a:masterClrMapping/>
  </p:clrMapOvr>
  <p:transition>
    <p:fade thruBlk="1"/>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842168"/>
      </p:ext>
    </p:extLst>
  </p:cSld>
  <p:clrMapOvr>
    <a:masterClrMapping/>
  </p:clrMapOvr>
  <p:transition>
    <p:fade thruBlk="1"/>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847363"/>
      </p:ext>
    </p:extLst>
  </p:cSld>
  <p:clrMapOvr>
    <a:masterClrMapping/>
  </p:clrMapOvr>
  <p:transition>
    <p:fade thruBlk="1"/>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152056"/>
      </p:ext>
    </p:extLst>
  </p:cSld>
  <p:clrMapOvr>
    <a:masterClrMapping/>
  </p:clrMapOvr>
  <p:transition>
    <p:fade thruBlk="1"/>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456310"/>
      </p:ext>
    </p:extLst>
  </p:cSld>
  <p:clrMapOvr>
    <a:masterClrMapping/>
  </p:clrMapOvr>
  <p:transition>
    <p:fade thruBlk="1"/>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80655"/>
      </p:ext>
    </p:extLst>
  </p:cSld>
  <p:clrMapOvr>
    <a:masterClrMapping/>
  </p:clrMapOvr>
  <p:transition>
    <p:fade thruBlk="1"/>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545536"/>
      </p:ext>
    </p:extLst>
  </p:cSld>
  <p:clrMapOvr>
    <a:masterClrMapping/>
  </p:clrMapOvr>
  <p:transition>
    <p:fade thruBlk="1"/>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150230"/>
      </p:ext>
    </p:extLst>
  </p:cSld>
  <p:clrMapOvr>
    <a:masterClrMapping/>
  </p:clrMapOvr>
  <p:transition>
    <p:fade thruBlk="1"/>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645516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704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pPr>
                <a:defRPr/>
              </a:pPr>
              <a:t>‹#›</a:t>
            </a:fld>
            <a:endParaRPr lang="en-US"/>
          </a:p>
        </p:txBody>
      </p:sp>
    </p:spTree>
    <p:extLst>
      <p:ext uri="{BB962C8B-B14F-4D97-AF65-F5344CB8AC3E}">
        <p14:creationId xmlns:p14="http://schemas.microsoft.com/office/powerpoint/2010/main" val="127345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07594-B2C1-6C46-877B-1547C7AE629E}" type="slidenum">
              <a:rPr lang="en-US"/>
              <a:pPr>
                <a:defRPr/>
              </a:pPr>
              <a:t>‹#›</a:t>
            </a:fld>
            <a:endParaRPr lang="en-US"/>
          </a:p>
        </p:txBody>
      </p:sp>
    </p:spTree>
    <p:extLst>
      <p:ext uri="{BB962C8B-B14F-4D97-AF65-F5344CB8AC3E}">
        <p14:creationId xmlns:p14="http://schemas.microsoft.com/office/powerpoint/2010/main" val="26308161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6546151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554946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7143479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8455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05891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18439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0721342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488900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485024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7533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85C69-A3DE-3741-8E6D-5700B005C367}" type="slidenum">
              <a:rPr lang="en-US"/>
              <a:pPr>
                <a:defRPr/>
              </a:pPr>
              <a:t>‹#›</a:t>
            </a:fld>
            <a:endParaRPr lang="en-US"/>
          </a:p>
        </p:txBody>
      </p:sp>
    </p:spTree>
    <p:extLst>
      <p:ext uri="{BB962C8B-B14F-4D97-AF65-F5344CB8AC3E}">
        <p14:creationId xmlns:p14="http://schemas.microsoft.com/office/powerpoint/2010/main" val="35372172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4724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3962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34591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5678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0984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3874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1326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05519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04174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07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A4C12-B0C1-7746-A3FF-7CA59DC728E1}" type="slidenum">
              <a:rPr lang="en-US"/>
              <a:pPr>
                <a:defRPr/>
              </a:pPr>
              <a:t>‹#›</a:t>
            </a:fld>
            <a:endParaRPr lang="en-US"/>
          </a:p>
        </p:txBody>
      </p:sp>
    </p:spTree>
    <p:extLst>
      <p:ext uri="{BB962C8B-B14F-4D97-AF65-F5344CB8AC3E}">
        <p14:creationId xmlns:p14="http://schemas.microsoft.com/office/powerpoint/2010/main" val="163622301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303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3918409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41914649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34326170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35117827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129295514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17692215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13313680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42610088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3714289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AE289F-4E97-D041-9FC7-FE7E288EB922}" type="slidenum">
              <a:rPr lang="en-US"/>
              <a:pPr>
                <a:defRPr/>
              </a:pPr>
              <a:t>‹#›</a:t>
            </a:fld>
            <a:endParaRPr lang="en-US"/>
          </a:p>
        </p:txBody>
      </p:sp>
    </p:spTree>
    <p:extLst>
      <p:ext uri="{BB962C8B-B14F-4D97-AF65-F5344CB8AC3E}">
        <p14:creationId xmlns:p14="http://schemas.microsoft.com/office/powerpoint/2010/main" val="22621121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1880175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5546544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4387250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76001475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2476288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38944779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33905464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99771731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164924857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168432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E00FF1-8AB0-4544-A989-FE7E66A60FFB}" type="slidenum">
              <a:rPr lang="en-US"/>
              <a:pPr>
                <a:defRPr/>
              </a:pPr>
              <a:t>‹#›</a:t>
            </a:fld>
            <a:endParaRPr lang="en-US"/>
          </a:p>
        </p:txBody>
      </p:sp>
    </p:spTree>
    <p:extLst>
      <p:ext uri="{BB962C8B-B14F-4D97-AF65-F5344CB8AC3E}">
        <p14:creationId xmlns:p14="http://schemas.microsoft.com/office/powerpoint/2010/main" val="38806205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35040437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309508815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864596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22543101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192531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80077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6375939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969201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557204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2113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6A4796-5DD9-A641-BBEC-EBD931E35F38}" type="slidenum">
              <a:rPr lang="en-US"/>
              <a:pPr>
                <a:defRPr/>
              </a:pPr>
              <a:t>‹#›</a:t>
            </a:fld>
            <a:endParaRPr lang="en-US"/>
          </a:p>
        </p:txBody>
      </p:sp>
    </p:spTree>
    <p:extLst>
      <p:ext uri="{BB962C8B-B14F-4D97-AF65-F5344CB8AC3E}">
        <p14:creationId xmlns:p14="http://schemas.microsoft.com/office/powerpoint/2010/main" val="386609643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462443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35227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378884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7536286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4558691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249477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8251526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964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228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3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565C3-892C-DA4E-9D1C-6EC600393CA5}" type="slidenum">
              <a:rPr lang="en-US"/>
              <a:pPr>
                <a:defRPr/>
              </a:pPr>
              <a:t>‹#›</a:t>
            </a:fld>
            <a:endParaRPr lang="en-US"/>
          </a:p>
        </p:txBody>
      </p:sp>
    </p:spTree>
    <p:extLst>
      <p:ext uri="{BB962C8B-B14F-4D97-AF65-F5344CB8AC3E}">
        <p14:creationId xmlns:p14="http://schemas.microsoft.com/office/powerpoint/2010/main" val="27319930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5160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1867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8613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0633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36774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556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43166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69520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35587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A2B53-A7FD-D34D-A1B2-2DC552B61685}" type="slidenum">
              <a:rPr lang="en-US"/>
              <a:pPr>
                <a:defRPr/>
              </a:pPr>
              <a:t>‹#›</a:t>
            </a:fld>
            <a:endParaRPr lang="en-US"/>
          </a:p>
        </p:txBody>
      </p:sp>
    </p:spTree>
    <p:extLst>
      <p:ext uri="{BB962C8B-B14F-4D97-AF65-F5344CB8AC3E}">
        <p14:creationId xmlns:p14="http://schemas.microsoft.com/office/powerpoint/2010/main" val="3128990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AE3689-C2C5-F344-B7D0-323A84C5DDDD}" type="slidenum">
              <a:rPr lang="en-US"/>
              <a:pPr>
                <a:defRPr/>
              </a:pPr>
              <a:t>‹#›</a:t>
            </a:fld>
            <a:endParaRPr lang="en-US"/>
          </a:p>
        </p:txBody>
      </p:sp>
    </p:spTree>
    <p:extLst>
      <p:ext uri="{BB962C8B-B14F-4D97-AF65-F5344CB8AC3E}">
        <p14:creationId xmlns:p14="http://schemas.microsoft.com/office/powerpoint/2010/main" val="117588214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8B1C05-EA2E-1A40-B6CF-A2ABFF5D8E03}" type="slidenum">
              <a:rPr lang="en-US"/>
              <a:pPr>
                <a:defRPr/>
              </a:pPr>
              <a:t>‹#›</a:t>
            </a:fld>
            <a:endParaRPr lang="en-US"/>
          </a:p>
        </p:txBody>
      </p:sp>
    </p:spTree>
    <p:extLst>
      <p:ext uri="{BB962C8B-B14F-4D97-AF65-F5344CB8AC3E}">
        <p14:creationId xmlns:p14="http://schemas.microsoft.com/office/powerpoint/2010/main" val="401435115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42EFBB-E5B2-744D-8523-740C8C9D4E89}" type="slidenum">
              <a:rPr lang="en-US"/>
              <a:pPr>
                <a:defRPr/>
              </a:pPr>
              <a:t>‹#›</a:t>
            </a:fld>
            <a:endParaRPr lang="en-US"/>
          </a:p>
        </p:txBody>
      </p:sp>
    </p:spTree>
    <p:extLst>
      <p:ext uri="{BB962C8B-B14F-4D97-AF65-F5344CB8AC3E}">
        <p14:creationId xmlns:p14="http://schemas.microsoft.com/office/powerpoint/2010/main" val="28569200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BC54CB-876A-DC47-861F-F691E3866B29}" type="slidenum">
              <a:rPr lang="en-US"/>
              <a:pPr>
                <a:defRPr/>
              </a:pPr>
              <a:t>‹#›</a:t>
            </a:fld>
            <a:endParaRPr lang="en-US"/>
          </a:p>
        </p:txBody>
      </p:sp>
    </p:spTree>
    <p:extLst>
      <p:ext uri="{BB962C8B-B14F-4D97-AF65-F5344CB8AC3E}">
        <p14:creationId xmlns:p14="http://schemas.microsoft.com/office/powerpoint/2010/main" val="17354770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9F63F-A75C-AB4A-8457-FFD1D00D743A}" type="slidenum">
              <a:rPr lang="en-US"/>
              <a:pPr>
                <a:defRPr/>
              </a:pPr>
              <a:t>‹#›</a:t>
            </a:fld>
            <a:endParaRPr lang="en-US"/>
          </a:p>
        </p:txBody>
      </p:sp>
    </p:spTree>
    <p:extLst>
      <p:ext uri="{BB962C8B-B14F-4D97-AF65-F5344CB8AC3E}">
        <p14:creationId xmlns:p14="http://schemas.microsoft.com/office/powerpoint/2010/main" val="279805408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79BC4F-496B-7D4C-B317-4369D00C77AC}" type="slidenum">
              <a:rPr lang="en-US"/>
              <a:pPr>
                <a:defRPr/>
              </a:pPr>
              <a:t>‹#›</a:t>
            </a:fld>
            <a:endParaRPr lang="en-US"/>
          </a:p>
        </p:txBody>
      </p:sp>
    </p:spTree>
    <p:extLst>
      <p:ext uri="{BB962C8B-B14F-4D97-AF65-F5344CB8AC3E}">
        <p14:creationId xmlns:p14="http://schemas.microsoft.com/office/powerpoint/2010/main" val="185012705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529E0-F66D-D14F-B661-20C419CC953A}" type="slidenum">
              <a:rPr lang="en-US"/>
              <a:pPr>
                <a:defRPr/>
              </a:pPr>
              <a:t>‹#›</a:t>
            </a:fld>
            <a:endParaRPr lang="en-US"/>
          </a:p>
        </p:txBody>
      </p:sp>
    </p:spTree>
    <p:extLst>
      <p:ext uri="{BB962C8B-B14F-4D97-AF65-F5344CB8AC3E}">
        <p14:creationId xmlns:p14="http://schemas.microsoft.com/office/powerpoint/2010/main" val="3345964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069F32-DE34-5E4C-96AA-6E0EED398B5E}" type="slidenum">
              <a:rPr lang="en-US"/>
              <a:pPr>
                <a:defRPr/>
              </a:pPr>
              <a:t>‹#›</a:t>
            </a:fld>
            <a:endParaRPr lang="en-US"/>
          </a:p>
        </p:txBody>
      </p:sp>
    </p:spTree>
    <p:extLst>
      <p:ext uri="{BB962C8B-B14F-4D97-AF65-F5344CB8AC3E}">
        <p14:creationId xmlns:p14="http://schemas.microsoft.com/office/powerpoint/2010/main" val="93679892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78A54-B2AE-A544-A7E0-605875403FDB}" type="slidenum">
              <a:rPr lang="en-US"/>
              <a:pPr>
                <a:defRPr/>
              </a:pPr>
              <a:t>‹#›</a:t>
            </a:fld>
            <a:endParaRPr lang="en-US"/>
          </a:p>
        </p:txBody>
      </p:sp>
    </p:spTree>
    <p:extLst>
      <p:ext uri="{BB962C8B-B14F-4D97-AF65-F5344CB8AC3E}">
        <p14:creationId xmlns:p14="http://schemas.microsoft.com/office/powerpoint/2010/main" val="46159167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7B5CE-7E47-2345-8EC5-F5815B02D844}" type="slidenum">
              <a:rPr lang="en-US"/>
              <a:pPr>
                <a:defRPr/>
              </a:pPr>
              <a:t>‹#›</a:t>
            </a:fld>
            <a:endParaRPr lang="en-US"/>
          </a:p>
        </p:txBody>
      </p:sp>
    </p:spTree>
    <p:extLst>
      <p:ext uri="{BB962C8B-B14F-4D97-AF65-F5344CB8AC3E}">
        <p14:creationId xmlns:p14="http://schemas.microsoft.com/office/powerpoint/2010/main" val="1995070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CCD7C-FAB2-C546-9419-61C1A762F22D}" type="slidenum">
              <a:rPr lang="en-US"/>
              <a:pPr>
                <a:defRPr/>
              </a:pPr>
              <a:t>‹#›</a:t>
            </a:fld>
            <a:endParaRPr lang="en-US"/>
          </a:p>
        </p:txBody>
      </p:sp>
    </p:spTree>
    <p:extLst>
      <p:ext uri="{BB962C8B-B14F-4D97-AF65-F5344CB8AC3E}">
        <p14:creationId xmlns:p14="http://schemas.microsoft.com/office/powerpoint/2010/main" val="2863059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6044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pPr>
                <a:defRPr/>
              </a:pPr>
              <a:t>‹#›</a:t>
            </a:fld>
            <a:endParaRPr lang="en-US"/>
          </a:p>
        </p:txBody>
      </p:sp>
    </p:spTree>
    <p:extLst>
      <p:ext uri="{BB962C8B-B14F-4D97-AF65-F5344CB8AC3E}">
        <p14:creationId xmlns:p14="http://schemas.microsoft.com/office/powerpoint/2010/main" val="1461118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159585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2572208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3715555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811765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3229751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855967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3169490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3220560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366671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22010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pPr>
                <a:defRPr/>
              </a:pPr>
              <a:t>‹#›</a:t>
            </a:fld>
            <a:endParaRPr lang="en-US"/>
          </a:p>
        </p:txBody>
      </p:sp>
    </p:spTree>
    <p:extLst>
      <p:ext uri="{BB962C8B-B14F-4D97-AF65-F5344CB8AC3E}">
        <p14:creationId xmlns:p14="http://schemas.microsoft.com/office/powerpoint/2010/main" val="3725233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2598708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1746483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2245939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996265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1746019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1682925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2643869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956692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20114145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54737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pPr>
                <a:defRPr/>
              </a:pPr>
              <a:t>‹#›</a:t>
            </a:fld>
            <a:endParaRPr lang="en-US"/>
          </a:p>
        </p:txBody>
      </p:sp>
    </p:spTree>
    <p:extLst>
      <p:ext uri="{BB962C8B-B14F-4D97-AF65-F5344CB8AC3E}">
        <p14:creationId xmlns:p14="http://schemas.microsoft.com/office/powerpoint/2010/main" val="31379732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1986378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208862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3690273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A86825D-0815-9942-AEB0-CDA4F1CFC8F4}" type="datetime1">
              <a:rPr lang="en-US"/>
              <a:pPr>
                <a:defRPr/>
              </a:pPr>
              <a:t>2/9/24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AD35A9A9-D6C2-3E41-A19A-2C0AB4E3FF66}" type="slidenum">
              <a:rPr lang="en-US"/>
              <a:pPr>
                <a:defRPr/>
              </a:pPr>
              <a:t>‹#›</a:t>
            </a:fld>
            <a:endParaRPr lang="en-US"/>
          </a:p>
        </p:txBody>
      </p:sp>
    </p:spTree>
    <p:extLst>
      <p:ext uri="{BB962C8B-B14F-4D97-AF65-F5344CB8AC3E}">
        <p14:creationId xmlns:p14="http://schemas.microsoft.com/office/powerpoint/2010/main" val="3970798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564AB11-D46C-4445-9629-CDF55D186B92}" type="datetime1">
              <a:rPr lang="en-US"/>
              <a:pPr>
                <a:defRPr/>
              </a:pPr>
              <a:t>2/9/24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ED902B1-7B2A-B643-8DCA-6D0D0F9F042E}" type="slidenum">
              <a:rPr lang="en-US"/>
              <a:pPr>
                <a:defRPr/>
              </a:pPr>
              <a:t>‹#›</a:t>
            </a:fld>
            <a:endParaRPr lang="en-US"/>
          </a:p>
        </p:txBody>
      </p:sp>
    </p:spTree>
    <p:extLst>
      <p:ext uri="{BB962C8B-B14F-4D97-AF65-F5344CB8AC3E}">
        <p14:creationId xmlns:p14="http://schemas.microsoft.com/office/powerpoint/2010/main" val="3862921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CE8A40F-A3C2-584B-AAE5-B0FF7E7F1750}" type="datetime1">
              <a:rPr lang="en-US"/>
              <a:pPr>
                <a:defRPr/>
              </a:pPr>
              <a:t>2/9/24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7629C24-C801-A948-9050-94B320C9E997}" type="slidenum">
              <a:rPr lang="en-US"/>
              <a:pPr>
                <a:defRPr/>
              </a:pPr>
              <a:t>‹#›</a:t>
            </a:fld>
            <a:endParaRPr lang="en-US"/>
          </a:p>
        </p:txBody>
      </p:sp>
    </p:spTree>
    <p:extLst>
      <p:ext uri="{BB962C8B-B14F-4D97-AF65-F5344CB8AC3E}">
        <p14:creationId xmlns:p14="http://schemas.microsoft.com/office/powerpoint/2010/main" val="2236162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D2A10999-7E2B-2A4A-A1C3-B03A9E1E2F8B}" type="datetime1">
              <a:rPr lang="en-US"/>
              <a:pPr>
                <a:defRPr/>
              </a:pPr>
              <a:t>2/9/24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7A85FA7D-F251-A149-BCA3-A14ECD657844}" type="slidenum">
              <a:rPr lang="en-US"/>
              <a:pPr>
                <a:defRPr/>
              </a:pPr>
              <a:t>‹#›</a:t>
            </a:fld>
            <a:endParaRPr lang="en-US"/>
          </a:p>
        </p:txBody>
      </p:sp>
    </p:spTree>
    <p:extLst>
      <p:ext uri="{BB962C8B-B14F-4D97-AF65-F5344CB8AC3E}">
        <p14:creationId xmlns:p14="http://schemas.microsoft.com/office/powerpoint/2010/main" val="3684552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DD6C1D52-8564-D843-AF13-2A79354D5F16}" type="datetime1">
              <a:rPr lang="en-US"/>
              <a:pPr>
                <a:defRPr/>
              </a:pPr>
              <a:t>2/9/24</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BAE8092C-3DBF-1641-B86F-31C9F6B1BE50}" type="slidenum">
              <a:rPr lang="en-US"/>
              <a:pPr>
                <a:defRPr/>
              </a:pPr>
              <a:t>‹#›</a:t>
            </a:fld>
            <a:endParaRPr lang="en-US"/>
          </a:p>
        </p:txBody>
      </p:sp>
    </p:spTree>
    <p:extLst>
      <p:ext uri="{BB962C8B-B14F-4D97-AF65-F5344CB8AC3E}">
        <p14:creationId xmlns:p14="http://schemas.microsoft.com/office/powerpoint/2010/main" val="2655790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8AC155E-1535-4948-80FB-3C2A6E91684C}" type="datetime1">
              <a:rPr lang="en-US"/>
              <a:pPr>
                <a:defRPr/>
              </a:pPr>
              <a:t>2/9/24</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B1DD8E9-4417-7C45-92A9-284AF73A3DB8}" type="slidenum">
              <a:rPr lang="en-US"/>
              <a:pPr>
                <a:defRPr/>
              </a:pPr>
              <a:t>‹#›</a:t>
            </a:fld>
            <a:endParaRPr lang="en-US"/>
          </a:p>
        </p:txBody>
      </p:sp>
    </p:spTree>
    <p:extLst>
      <p:ext uri="{BB962C8B-B14F-4D97-AF65-F5344CB8AC3E}">
        <p14:creationId xmlns:p14="http://schemas.microsoft.com/office/powerpoint/2010/main" val="1894449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DF99FB0C-E408-6249-A29E-F51FF57C8529}" type="datetime1">
              <a:rPr lang="en-US"/>
              <a:pPr>
                <a:defRPr/>
              </a:pPr>
              <a:t>2/9/24</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39386A-17AB-3D4A-ACD9-964FFA55CD59}" type="slidenum">
              <a:rPr lang="en-US"/>
              <a:pPr>
                <a:defRPr/>
              </a:pPr>
              <a:t>‹#›</a:t>
            </a:fld>
            <a:endParaRPr lang="en-US"/>
          </a:p>
        </p:txBody>
      </p:sp>
    </p:spTree>
    <p:extLst>
      <p:ext uri="{BB962C8B-B14F-4D97-AF65-F5344CB8AC3E}">
        <p14:creationId xmlns:p14="http://schemas.microsoft.com/office/powerpoint/2010/main" val="354594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pPr>
                <a:defRPr/>
              </a:pPr>
              <a:t>‹#›</a:t>
            </a:fld>
            <a:endParaRPr lang="en-US"/>
          </a:p>
        </p:txBody>
      </p:sp>
    </p:spTree>
    <p:extLst>
      <p:ext uri="{BB962C8B-B14F-4D97-AF65-F5344CB8AC3E}">
        <p14:creationId xmlns:p14="http://schemas.microsoft.com/office/powerpoint/2010/main" val="1868809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7EE56CD-7880-104B-B3C5-D92573F11A76}" type="datetime1">
              <a:rPr lang="en-US"/>
              <a:pPr>
                <a:defRPr/>
              </a:pPr>
              <a:t>2/9/24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148EED18-EE9C-EB4E-B6A1-349B69781C06}" type="slidenum">
              <a:rPr lang="en-US"/>
              <a:pPr>
                <a:defRPr/>
              </a:pPr>
              <a:t>‹#›</a:t>
            </a:fld>
            <a:endParaRPr lang="en-US"/>
          </a:p>
        </p:txBody>
      </p:sp>
    </p:spTree>
    <p:extLst>
      <p:ext uri="{BB962C8B-B14F-4D97-AF65-F5344CB8AC3E}">
        <p14:creationId xmlns:p14="http://schemas.microsoft.com/office/powerpoint/2010/main" val="3024237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8223BC18-808D-2048-ABBF-98E21461D4E7}" type="datetime1">
              <a:rPr lang="en-US"/>
              <a:pPr>
                <a:defRPr/>
              </a:pPr>
              <a:t>2/9/24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F35D088F-0458-1B4E-A66C-39D5996FBF7D}" type="slidenum">
              <a:rPr lang="en-US"/>
              <a:pPr>
                <a:defRPr/>
              </a:pPr>
              <a:t>‹#›</a:t>
            </a:fld>
            <a:endParaRPr lang="en-US"/>
          </a:p>
        </p:txBody>
      </p:sp>
    </p:spTree>
    <p:extLst>
      <p:ext uri="{BB962C8B-B14F-4D97-AF65-F5344CB8AC3E}">
        <p14:creationId xmlns:p14="http://schemas.microsoft.com/office/powerpoint/2010/main" val="387604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A1F19548-D42F-0E40-A5EE-BEFB4F37188C}" type="datetime1">
              <a:rPr lang="en-US"/>
              <a:pPr>
                <a:defRPr/>
              </a:pPr>
              <a:t>2/9/24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F98FEFF-0A50-784C-BF4F-D802CD27B82F}" type="slidenum">
              <a:rPr lang="en-US"/>
              <a:pPr>
                <a:defRPr/>
              </a:pPr>
              <a:t>‹#›</a:t>
            </a:fld>
            <a:endParaRPr lang="en-US"/>
          </a:p>
        </p:txBody>
      </p:sp>
    </p:spTree>
    <p:extLst>
      <p:ext uri="{BB962C8B-B14F-4D97-AF65-F5344CB8AC3E}">
        <p14:creationId xmlns:p14="http://schemas.microsoft.com/office/powerpoint/2010/main" val="3310987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BEFF33E-EB09-504F-8C5A-D9BF5EB92483}" type="datetime1">
              <a:rPr lang="en-US"/>
              <a:pPr>
                <a:defRPr/>
              </a:pPr>
              <a:t>2/9/24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74342FB-D965-F947-8D8B-DC155D25CCD9}" type="slidenum">
              <a:rPr lang="en-US"/>
              <a:pPr>
                <a:defRPr/>
              </a:pPr>
              <a:t>‹#›</a:t>
            </a:fld>
            <a:endParaRPr lang="en-US"/>
          </a:p>
        </p:txBody>
      </p:sp>
    </p:spTree>
    <p:extLst>
      <p:ext uri="{BB962C8B-B14F-4D97-AF65-F5344CB8AC3E}">
        <p14:creationId xmlns:p14="http://schemas.microsoft.com/office/powerpoint/2010/main" val="363328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70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570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332A2090-3F55-8645-A29C-F216CCBB337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4541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89331-0EB1-0F43-96D7-EAA124E64A9E}" type="slidenum">
              <a:rPr lang="en-US"/>
              <a:pPr>
                <a:defRPr/>
              </a:pPr>
              <a:t>‹#›</a:t>
            </a:fld>
            <a:endParaRPr lang="en-US"/>
          </a:p>
        </p:txBody>
      </p:sp>
    </p:spTree>
    <p:extLst>
      <p:ext uri="{BB962C8B-B14F-4D97-AF65-F5344CB8AC3E}">
        <p14:creationId xmlns:p14="http://schemas.microsoft.com/office/powerpoint/2010/main" val="4079040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2965F-2087-DD48-A9E3-01800CE8666B}" type="slidenum">
              <a:rPr lang="en-US"/>
              <a:pPr>
                <a:defRPr/>
              </a:pPr>
              <a:t>‹#›</a:t>
            </a:fld>
            <a:endParaRPr lang="en-US"/>
          </a:p>
        </p:txBody>
      </p:sp>
    </p:spTree>
    <p:extLst>
      <p:ext uri="{BB962C8B-B14F-4D97-AF65-F5344CB8AC3E}">
        <p14:creationId xmlns:p14="http://schemas.microsoft.com/office/powerpoint/2010/main" val="3056495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E8EFAF-078E-614B-8402-4A67ECAD63B0}" type="slidenum">
              <a:rPr lang="en-US"/>
              <a:pPr>
                <a:defRPr/>
              </a:pPr>
              <a:t>‹#›</a:t>
            </a:fld>
            <a:endParaRPr lang="en-US"/>
          </a:p>
        </p:txBody>
      </p:sp>
    </p:spTree>
    <p:extLst>
      <p:ext uri="{BB962C8B-B14F-4D97-AF65-F5344CB8AC3E}">
        <p14:creationId xmlns:p14="http://schemas.microsoft.com/office/powerpoint/2010/main" val="3816161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8FDBA-5E78-434E-9B63-3A7EE5BA7693}" type="slidenum">
              <a:rPr lang="en-US"/>
              <a:pPr>
                <a:defRPr/>
              </a:pPr>
              <a:t>‹#›</a:t>
            </a:fld>
            <a:endParaRPr lang="en-US"/>
          </a:p>
        </p:txBody>
      </p:sp>
    </p:spTree>
    <p:extLst>
      <p:ext uri="{BB962C8B-B14F-4D97-AF65-F5344CB8AC3E}">
        <p14:creationId xmlns:p14="http://schemas.microsoft.com/office/powerpoint/2010/main" val="3238685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02C243-582E-EC42-93AA-32044D7253A7}" type="slidenum">
              <a:rPr lang="en-US"/>
              <a:pPr>
                <a:defRPr/>
              </a:pPr>
              <a:t>‹#›</a:t>
            </a:fld>
            <a:endParaRPr lang="en-US"/>
          </a:p>
        </p:txBody>
      </p:sp>
    </p:spTree>
    <p:extLst>
      <p:ext uri="{BB962C8B-B14F-4D97-AF65-F5344CB8AC3E}">
        <p14:creationId xmlns:p14="http://schemas.microsoft.com/office/powerpoint/2010/main" val="195873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pPr>
                <a:defRPr/>
              </a:pPr>
              <a:t>‹#›</a:t>
            </a:fld>
            <a:endParaRPr lang="en-US"/>
          </a:p>
        </p:txBody>
      </p:sp>
    </p:spTree>
    <p:extLst>
      <p:ext uri="{BB962C8B-B14F-4D97-AF65-F5344CB8AC3E}">
        <p14:creationId xmlns:p14="http://schemas.microsoft.com/office/powerpoint/2010/main" val="1692291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3E25A5-A799-DD47-93BD-5B1B01F0B5A7}" type="slidenum">
              <a:rPr lang="en-US"/>
              <a:pPr>
                <a:defRPr/>
              </a:pPr>
              <a:t>‹#›</a:t>
            </a:fld>
            <a:endParaRPr lang="en-US"/>
          </a:p>
        </p:txBody>
      </p:sp>
    </p:spTree>
    <p:extLst>
      <p:ext uri="{BB962C8B-B14F-4D97-AF65-F5344CB8AC3E}">
        <p14:creationId xmlns:p14="http://schemas.microsoft.com/office/powerpoint/2010/main" val="1303889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87625-4675-4249-BFB1-6B1255706EBA}" type="slidenum">
              <a:rPr lang="en-US"/>
              <a:pPr>
                <a:defRPr/>
              </a:pPr>
              <a:t>‹#›</a:t>
            </a:fld>
            <a:endParaRPr lang="en-US"/>
          </a:p>
        </p:txBody>
      </p:sp>
    </p:spTree>
    <p:extLst>
      <p:ext uri="{BB962C8B-B14F-4D97-AF65-F5344CB8AC3E}">
        <p14:creationId xmlns:p14="http://schemas.microsoft.com/office/powerpoint/2010/main" val="455661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1C5DD-9508-5A42-B051-A1F9045CE3B7}" type="slidenum">
              <a:rPr lang="en-US"/>
              <a:pPr>
                <a:defRPr/>
              </a:pPr>
              <a:t>‹#›</a:t>
            </a:fld>
            <a:endParaRPr lang="en-US"/>
          </a:p>
        </p:txBody>
      </p:sp>
    </p:spTree>
    <p:extLst>
      <p:ext uri="{BB962C8B-B14F-4D97-AF65-F5344CB8AC3E}">
        <p14:creationId xmlns:p14="http://schemas.microsoft.com/office/powerpoint/2010/main" val="3069454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C096B-90C5-3A4D-8ED3-73ADC20442E3}" type="slidenum">
              <a:rPr lang="en-US"/>
              <a:pPr>
                <a:defRPr/>
              </a:pPr>
              <a:t>‹#›</a:t>
            </a:fld>
            <a:endParaRPr lang="en-US"/>
          </a:p>
        </p:txBody>
      </p:sp>
    </p:spTree>
    <p:extLst>
      <p:ext uri="{BB962C8B-B14F-4D97-AF65-F5344CB8AC3E}">
        <p14:creationId xmlns:p14="http://schemas.microsoft.com/office/powerpoint/2010/main" val="39173909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D0651D-8DC4-D845-AC0C-F384A5676EB3}" type="slidenum">
              <a:rPr lang="en-US"/>
              <a:pPr>
                <a:defRPr/>
              </a:pPr>
              <a:t>‹#›</a:t>
            </a:fld>
            <a:endParaRPr lang="en-US"/>
          </a:p>
        </p:txBody>
      </p:sp>
    </p:spTree>
    <p:extLst>
      <p:ext uri="{BB962C8B-B14F-4D97-AF65-F5344CB8AC3E}">
        <p14:creationId xmlns:p14="http://schemas.microsoft.com/office/powerpoint/2010/main" val="2756926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95DBE4B-E6BA-2247-823A-BC262E14BECE}" type="slidenum">
              <a:rPr lang="en-US"/>
              <a:pPr>
                <a:defRPr/>
              </a:pPr>
              <a:t>‹#›</a:t>
            </a:fld>
            <a:endParaRPr lang="en-US"/>
          </a:p>
        </p:txBody>
      </p:sp>
    </p:spTree>
    <p:extLst>
      <p:ext uri="{BB962C8B-B14F-4D97-AF65-F5344CB8AC3E}">
        <p14:creationId xmlns:p14="http://schemas.microsoft.com/office/powerpoint/2010/main" val="6988203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F187183-4202-994F-B2FA-B23F70198765}" type="slidenum">
              <a:rPr lang="en-US"/>
              <a:pPr>
                <a:defRPr/>
              </a:pPr>
              <a:t>‹#›</a:t>
            </a:fld>
            <a:endParaRPr lang="en-US"/>
          </a:p>
        </p:txBody>
      </p:sp>
    </p:spTree>
    <p:extLst>
      <p:ext uri="{BB962C8B-B14F-4D97-AF65-F5344CB8AC3E}">
        <p14:creationId xmlns:p14="http://schemas.microsoft.com/office/powerpoint/2010/main" val="2545083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C3048-9402-6846-B44A-069721784033}" type="slidenum">
              <a:rPr lang="en-US"/>
              <a:pPr>
                <a:defRPr/>
              </a:pPr>
              <a:t>‹#›</a:t>
            </a:fld>
            <a:endParaRPr lang="en-US"/>
          </a:p>
        </p:txBody>
      </p:sp>
    </p:spTree>
    <p:extLst>
      <p:ext uri="{BB962C8B-B14F-4D97-AF65-F5344CB8AC3E}">
        <p14:creationId xmlns:p14="http://schemas.microsoft.com/office/powerpoint/2010/main" val="3527259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08BC17B-2F3E-D948-9D35-815C424D50AE}" type="slidenum">
              <a:rPr lang="en-US"/>
              <a:pPr>
                <a:defRPr/>
              </a:pPr>
              <a:t>‹#›</a:t>
            </a:fld>
            <a:endParaRPr lang="en-US"/>
          </a:p>
        </p:txBody>
      </p:sp>
    </p:spTree>
    <p:extLst>
      <p:ext uri="{BB962C8B-B14F-4D97-AF65-F5344CB8AC3E}">
        <p14:creationId xmlns:p14="http://schemas.microsoft.com/office/powerpoint/2010/main" val="20371977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1984052-834D-6843-A165-773C1F9052A8}" type="slidenum">
              <a:rPr lang="en-US"/>
              <a:pPr>
                <a:defRPr/>
              </a:pPr>
              <a:t>‹#›</a:t>
            </a:fld>
            <a:endParaRPr lang="en-US"/>
          </a:p>
        </p:txBody>
      </p:sp>
    </p:spTree>
    <p:extLst>
      <p:ext uri="{BB962C8B-B14F-4D97-AF65-F5344CB8AC3E}">
        <p14:creationId xmlns:p14="http://schemas.microsoft.com/office/powerpoint/2010/main" val="148833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3.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1.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6.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5.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6.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5.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6.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7.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7.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6.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5.pn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2.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6.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7.xml"/><Relationship Id="rId1" Type="http://schemas.openxmlformats.org/officeDocument/2006/relationships/slideLayout" Target="../slideLayouts/slideLayout2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4.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6.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7.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10.pn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9.xml"/><Relationship Id="rId2" Type="http://schemas.openxmlformats.org/officeDocument/2006/relationships/slideLayout" Target="../slideLayouts/slideLayout377.xml"/><Relationship Id="rId16" Type="http://schemas.openxmlformats.org/officeDocument/2006/relationships/image" Target="../media/image13.png"/><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image" Target="../media/image12.png"/><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0.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40.xml"/><Relationship Id="rId2" Type="http://schemas.openxmlformats.org/officeDocument/2006/relationships/slideLayout" Target="../slideLayouts/slideLayout388.xml"/><Relationship Id="rId16" Type="http://schemas.openxmlformats.org/officeDocument/2006/relationships/image" Target="../media/image13.png"/><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image" Target="../media/image12.png"/><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image" Target="../media/image11.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41.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2.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2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4.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4.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5.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47.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image" Target="../media/image15.jpeg"/><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theme" Target="../theme/theme48.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 id="2147485571"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C31F7F0-D9A0-5945-A95C-DF21D33510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22"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116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16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1116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37A40F98-D8A8-0345-9424-B3EB7CC374D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2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 id="21474856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8B15AE8-94EE-3340-941D-0437EF3558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1372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72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72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72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20"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9E152531-EDC8-B945-B84C-2C95A4D9BC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86569807-E2B2-BB4D-AAD3-9908D7D7B2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03"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61805"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1806"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08"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0"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2"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5"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6183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DCC8348-72AC-4745-9BDF-33CA880AB3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2FB71A0-F0CD-6145-ADA5-F07E37BEA9A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 id="214748564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84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884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884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884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67EF415D-3F78-5041-9136-CF8277E76F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 id="2147485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20173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20173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20173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20173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Times New Roman"/>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Times New Roman"/>
                <a:ea typeface="+mn-ea"/>
                <a:cs typeface="+mn-cs"/>
              </a:defRPr>
            </a:lvl1pPr>
          </a:lstStyle>
          <a:p>
            <a:pPr>
              <a:defRPr/>
            </a:pPr>
            <a:endParaRPr lang="en-US"/>
          </a:p>
        </p:txBody>
      </p:sp>
      <p:pic>
        <p:nvPicPr>
          <p:cNvPr id="20173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5B5249"/>
              </a:solidFill>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rgbClr val="2A3D7A"/>
                </a:solidFill>
                <a:latin typeface="Times New Roman" charset="0"/>
              </a:defRPr>
            </a:lvl1pPr>
          </a:lstStyle>
          <a:p>
            <a:pPr>
              <a:defRPr/>
            </a:pPr>
            <a:fld id="{3F3F719E-ACA8-7D4D-BAED-E3BC320277B3}" type="slidenum">
              <a:rPr lang="en-US"/>
              <a:pPr>
                <a:defRPr/>
              </a:pPr>
              <a:t>‹#›</a:t>
            </a:fld>
            <a:endParaRPr lang="en-US" sz="1400"/>
          </a:p>
        </p:txBody>
      </p:sp>
      <p:sp>
        <p:nvSpPr>
          <p:cNvPr id="20174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759"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40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140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40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2140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488BDD1-0912-184C-891B-2A53908F6C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60" r:id="rId1"/>
    <p:sldLayoutId id="2147485659" r:id="rId2"/>
    <p:sldLayoutId id="2147485660" r:id="rId3"/>
    <p:sldLayoutId id="2147485661" r:id="rId4"/>
    <p:sldLayoutId id="2147485662" r:id="rId5"/>
    <p:sldLayoutId id="2147485663" r:id="rId6"/>
    <p:sldLayoutId id="2147485664" r:id="rId7"/>
    <p:sldLayoutId id="2147485665" r:id="rId8"/>
    <p:sldLayoutId id="2147485666" r:id="rId9"/>
    <p:sldLayoutId id="2147485667" r:id="rId10"/>
    <p:sldLayoutId id="2147485668" r:id="rId11"/>
    <p:sldLayoutId id="21474856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339"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994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342"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4343"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Times New Roman" pitchFamily="-112" charset="0"/>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Times New Roman" pitchFamily="-112" charset="0"/>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670"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zoom dir="in"/>
  </p:transition>
  <p:txStyles>
    <p:titleStyle>
      <a:lvl1pPr algn="l" rtl="0" eaLnBrk="0" fontAlgn="base" hangingPunct="0">
        <a:spcBef>
          <a:spcPct val="0"/>
        </a:spcBef>
        <a:spcAft>
          <a:spcPct val="0"/>
        </a:spcAft>
        <a:defRPr kumimoji="1"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kumimoji="1"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Arial"/>
          <a:ea typeface="Geneva" charset="-128"/>
          <a:cs typeface="Arial"/>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sz="2800">
              <a:solidFill>
                <a:srgbClr val="FFFFFF"/>
              </a:solidFill>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1" hangingPunct="1">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3683751997"/>
      </p:ext>
    </p:extLst>
  </p:cSld>
  <p:clrMap bg1="dk2" tx1="lt1" bg2="dk1" tx2="lt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defTabSz="449263">
              <a:defRPr/>
            </a:pPr>
            <a:fld id="{6B555569-C45D-A642-93C6-9B9A09BC1B5B}" type="slidenum">
              <a:rPr lang="en-GB"/>
              <a:pPr defTabSz="449263">
                <a:defRPr/>
              </a:pPr>
              <a:t>‹#›</a:t>
            </a:fld>
            <a:endParaRPr lang="en-GB"/>
          </a:p>
        </p:txBody>
      </p:sp>
    </p:spTree>
    <p:extLst>
      <p:ext uri="{BB962C8B-B14F-4D97-AF65-F5344CB8AC3E}">
        <p14:creationId xmlns:p14="http://schemas.microsoft.com/office/powerpoint/2010/main" val="1258850121"/>
      </p:ext>
    </p:extLst>
  </p:cSld>
  <p:clrMap bg1="lt1" tx1="dk1" bg2="lt2" tx2="dk2" accent1="accent1" accent2="accent2" accent3="accent3" accent4="accent4" accent5="accent5" accent6="accent6" hlink="hlink" folHlink="folHlink"/>
  <p:sldLayoutIdLst>
    <p:sldLayoutId id="2147485799" r:id="rId1"/>
    <p:sldLayoutId id="2147485800" r:id="rId2"/>
    <p:sldLayoutId id="2147485801" r:id="rId3"/>
    <p:sldLayoutId id="2147485802" r:id="rId4"/>
    <p:sldLayoutId id="2147485803" r:id="rId5"/>
    <p:sldLayoutId id="2147485804" r:id="rId6"/>
    <p:sldLayoutId id="2147485805" r:id="rId7"/>
    <p:sldLayoutId id="2147485806" r:id="rId8"/>
    <p:sldLayoutId id="2147485807" r:id="rId9"/>
    <p:sldLayoutId id="2147485808" r:id="rId10"/>
    <p:sldLayoutId id="21474858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66295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 id="2147485822"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82027756"/>
      </p:ext>
    </p:extLst>
  </p:cSld>
  <p:clrMap bg1="lt1" tx1="dk1" bg2="lt2" tx2="dk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4003865682"/>
      </p:ext>
    </p:extLst>
  </p:cSld>
  <p:clrMap bg1="dk2" tx1="lt1" bg2="dk1" tx2="lt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pPr>
                <a:defRPr/>
              </a:pPr>
              <a:t>‹#›</a:t>
            </a:fld>
            <a:endParaRPr lang="en-US"/>
          </a:p>
        </p:txBody>
      </p:sp>
    </p:spTree>
    <p:extLst>
      <p:ext uri="{BB962C8B-B14F-4D97-AF65-F5344CB8AC3E}">
        <p14:creationId xmlns:p14="http://schemas.microsoft.com/office/powerpoint/2010/main" val="4002363279"/>
      </p:ext>
    </p:extLst>
  </p:cSld>
  <p:clrMap bg1="lt1" tx1="dk1" bg2="lt2" tx2="dk2" accent1="accent1" accent2="accent2" accent3="accent3" accent4="accent4" accent5="accent5" accent6="accent6" hlink="hlink" folHlink="folHlink"/>
  <p:sldLayoutIdLst>
    <p:sldLayoutId id="2147485885" r:id="rId1"/>
    <p:sldLayoutId id="2147485886"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pPr defTabSz="449263" eaLnBrk="1" hangingPunct="1">
                <a:defRPr/>
              </a:pPr>
              <a:t>‹#›</a:t>
            </a:fld>
            <a:endParaRPr lang="en-GB"/>
          </a:p>
        </p:txBody>
      </p:sp>
    </p:spTree>
    <p:extLst>
      <p:ext uri="{BB962C8B-B14F-4D97-AF65-F5344CB8AC3E}">
        <p14:creationId xmlns:p14="http://schemas.microsoft.com/office/powerpoint/2010/main" val="3660757135"/>
      </p:ext>
    </p:extLst>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eaLnBrk="1" hangingPunct="1">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eaLnBrk="1" hangingPunct="1">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eaLnBrk="1" hangingPunct="1">
              <a:defRPr/>
            </a:pPr>
            <a:fld id="{85AC363F-2272-504F-B24B-EB9BC61A691D}" type="slidenum">
              <a:rPr lang="en-US"/>
              <a:pPr eaLnBrk="1" hangingPunct="1">
                <a:defRPr/>
              </a:pPr>
              <a:t>‹#›</a:t>
            </a:fld>
            <a:endParaRPr lang="en-US"/>
          </a:p>
        </p:txBody>
      </p:sp>
    </p:spTree>
    <p:extLst>
      <p:ext uri="{BB962C8B-B14F-4D97-AF65-F5344CB8AC3E}">
        <p14:creationId xmlns:p14="http://schemas.microsoft.com/office/powerpoint/2010/main" val="1368661900"/>
      </p:ext>
    </p:extLst>
  </p:cSld>
  <p:clrMap bg1="lt1" tx1="dk1" bg2="lt2" tx2="dk2" accent1="accent1" accent2="accent2" accent3="accent3" accent4="accent4" accent5="accent5" accent6="accent6" hlink="hlink" folHlink="folHlink"/>
  <p:sldLayoutIdLst>
    <p:sldLayoutId id="2147485900"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32888" cy="6845300"/>
            <a:chOff x="0" y="0"/>
            <a:chExt cx="5753" cy="4312"/>
          </a:xfrm>
        </p:grpSpPr>
        <p:sp>
          <p:nvSpPr>
            <p:cNvPr id="26317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nvGrpSpPr>
            <p:cNvPr id="263175"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ahoma" pitchFamily="-112" charset="-52"/>
                </a:endParaRPr>
              </a:p>
            </p:txBody>
          </p:sp>
          <p:sp>
            <p:nvSpPr>
              <p:cNvPr id="26318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8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19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20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20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320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grpSp>
        <p:grpSp>
          <p:nvGrpSpPr>
            <p:cNvPr id="263176" name="Group 28"/>
            <p:cNvGrpSpPr>
              <a:grpSpLocks/>
            </p:cNvGrpSpPr>
            <p:nvPr/>
          </p:nvGrpSpPr>
          <p:grpSpPr bwMode="auto">
            <a:xfrm>
              <a:off x="0" y="0"/>
              <a:ext cx="1246" cy="1232"/>
              <a:chOff x="0" y="0"/>
              <a:chExt cx="1246" cy="1232"/>
            </a:xfrm>
          </p:grpSpPr>
          <p:sp>
            <p:nvSpPr>
              <p:cNvPr id="26317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317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317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grpSp>
      <p:sp>
        <p:nvSpPr>
          <p:cNvPr id="15363"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endParaRPr lang="en-US" sz="1400" b="1">
              <a:solidFill>
                <a:srgbClr val="FFFFFF"/>
              </a:solidFill>
              <a:latin typeface="Arial" charset="0"/>
            </a:endParaRPr>
          </a:p>
        </p:txBody>
      </p:sp>
      <p:sp>
        <p:nvSpPr>
          <p:cNvPr id="15364"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30754"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980812730"/>
      </p:ext>
    </p:extLst>
  </p:cSld>
  <p:clrMap bg1="dk2" tx1="lt1" bg2="dk1" tx2="lt2" accent1="accent1" accent2="accent2" accent3="accent3" accent4="accent4" accent5="accent5" accent6="accent6" hlink="hlink" folHlink="folHlink"/>
  <p:sldLayoutIdLst>
    <p:sldLayoutId id="2147485902" r:id="rId1"/>
    <p:sldLayoutId id="2147485903" r:id="rId2"/>
    <p:sldLayoutId id="2147485904" r:id="rId3"/>
    <p:sldLayoutId id="2147485905" r:id="rId4"/>
    <p:sldLayoutId id="2147485906" r:id="rId5"/>
    <p:sldLayoutId id="2147485907" r:id="rId6"/>
    <p:sldLayoutId id="2147485908" r:id="rId7"/>
    <p:sldLayoutId id="2147485909" r:id="rId8"/>
    <p:sldLayoutId id="2147485910" r:id="rId9"/>
    <p:sldLayoutId id="2147485911" r:id="rId10"/>
    <p:sldLayoutId id="214748591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defRPr/>
            </a:pPr>
            <a:fld id="{38897548-9C6D-6D41-B47D-E15ED9C905FA}" type="slidenum">
              <a:rPr lang="en-US"/>
              <a:pPr eaLnBrk="1" hangingPunct="1">
                <a:defRPr/>
              </a:pPr>
              <a:t>‹#›</a:t>
            </a:fld>
            <a:endParaRPr lang="en-US"/>
          </a:p>
        </p:txBody>
      </p:sp>
    </p:spTree>
    <p:extLst>
      <p:ext uri="{BB962C8B-B14F-4D97-AF65-F5344CB8AC3E}">
        <p14:creationId xmlns:p14="http://schemas.microsoft.com/office/powerpoint/2010/main" val="353794929"/>
      </p:ext>
    </p:extLst>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 id="2147485925" r:id="rId12"/>
    <p:sldLayoutId id="2147485926"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0EAE7CB-785B-F642-B4CD-A5B8159CFD4B}" type="datetime1">
              <a:rPr lang="en-US"/>
              <a:pPr>
                <a:defRPr/>
              </a:pPr>
              <a:t>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E33F0998-0508-0A4D-83A6-35D19B1565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A941074-0F23-9640-BA01-C33DEBAA9D6C}"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4223844107"/>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2/9/24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629290947"/>
      </p:ext>
    </p:extLst>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grpSp>
    </p:spTree>
    <p:extLst>
      <p:ext uri="{BB962C8B-B14F-4D97-AF65-F5344CB8AC3E}">
        <p14:creationId xmlns:p14="http://schemas.microsoft.com/office/powerpoint/2010/main" val="612702957"/>
      </p:ext>
    </p:extLst>
  </p:cSld>
  <p:clrMap bg1="dk2" tx1="lt1" bg2="dk1" tx2="lt2" accent1="accent1" accent2="accent2" accent3="accent3" accent4="accent4" accent5="accent5" accent6="accent6" hlink="hlink" folHlink="folHlink"/>
  <p:sldLayoutIdLst>
    <p:sldLayoutId id="2147485952" r:id="rId1"/>
    <p:sldLayoutId id="2147485953" r:id="rId2"/>
    <p:sldLayoutId id="2147485954" r:id="rId3"/>
    <p:sldLayoutId id="2147485955" r:id="rId4"/>
    <p:sldLayoutId id="2147485956" r:id="rId5"/>
    <p:sldLayoutId id="2147485957" r:id="rId6"/>
    <p:sldLayoutId id="2147485958" r:id="rId7"/>
    <p:sldLayoutId id="2147485959" r:id="rId8"/>
    <p:sldLayoutId id="2147485960" r:id="rId9"/>
    <p:sldLayoutId id="2147485961" r:id="rId10"/>
    <p:sldLayoutId id="2147485962" r:id="rId11"/>
    <p:sldLayoutId id="214748596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29663778"/>
      </p:ext>
    </p:extLst>
  </p:cSld>
  <p:clrMap bg1="lt1" tx1="dk1" bg2="lt2" tx2="dk2" accent1="accent1" accent2="accent2" accent3="accent3" accent4="accent4" accent5="accent5" accent6="accent6" hlink="hlink" folHlink="folHlink"/>
  <p:sldLayoutIdLst>
    <p:sldLayoutId id="2147485965" r:id="rId1"/>
    <p:sldLayoutId id="2147485966"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9/02/24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425926024"/>
      </p:ext>
    </p:extLst>
  </p:cSld>
  <p:clrMap bg1="lt1" tx1="dk1" bg2="lt2" tx2="dk2" accent1="accent1" accent2="accent2" accent3="accent3" accent4="accent4" accent5="accent5" accent6="accent6" hlink="hlink" folHlink="folHlink"/>
  <p:sldLayoutIdLst>
    <p:sldLayoutId id="2147485968" r:id="rId1"/>
    <p:sldLayoutId id="2147485969" r:id="rId2"/>
    <p:sldLayoutId id="2147485970" r:id="rId3"/>
    <p:sldLayoutId id="2147485971" r:id="rId4"/>
    <p:sldLayoutId id="2147485972" r:id="rId5"/>
    <p:sldLayoutId id="2147485973" r:id="rId6"/>
    <p:sldLayoutId id="2147485974" r:id="rId7"/>
    <p:sldLayoutId id="2147485975" r:id="rId8"/>
    <p:sldLayoutId id="2147485976" r:id="rId9"/>
    <p:sldLayoutId id="2147485977" r:id="rId10"/>
    <p:sldLayoutId id="214748597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828217"/>
      </p:ext>
    </p:extLst>
  </p:cSld>
  <p:clrMap bg1="dk2" tx1="lt1" bg2="dk1" tx2="lt2" accent1="accent1" accent2="accent2" accent3="accent3" accent4="accent4" accent5="accent5" accent6="accent6" hlink="hlink" folHlink="folHlink"/>
  <p:sldLayoutIdLst>
    <p:sldLayoutId id="21474859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84765883"/>
      </p:ext>
    </p:extLst>
  </p:cSld>
  <p:clrMap bg1="dk2" tx1="lt1" bg2="dk1" tx2="lt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2507691419"/>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 id="2147486003" r:id="rId10"/>
    <p:sldLayoutId id="214748600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3036745061"/>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 id="2147486018"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479636639"/>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064659-0DFD-FD4A-B080-09EB31D2C2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69977080"/>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2270289808"/>
      </p:ext>
    </p:extLst>
  </p:cSld>
  <p:clrMap bg1="dk2" tx1="lt1" bg2="dk1" tx2="lt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 id="214748605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762513"/>
      </p:ext>
    </p:extLst>
  </p:cSld>
  <p:clrMap bg1="lt1" tx1="dk1" bg2="lt2" tx2="dk2" accent1="accent1" accent2="accent2" accent3="accent3" accent4="accent4" accent5="accent5" accent6="accent6" hlink="hlink" folHlink="folHlink"/>
  <p:sldLayoutIdLst>
    <p:sldLayoutId id="2147486057" r:id="rId1"/>
    <p:sldLayoutId id="2147486058" r:id="rId2"/>
    <p:sldLayoutId id="2147486059" r:id="rId3"/>
    <p:sldLayoutId id="2147486060" r:id="rId4"/>
    <p:sldLayoutId id="2147486061" r:id="rId5"/>
    <p:sldLayoutId id="2147486062" r:id="rId6"/>
    <p:sldLayoutId id="2147486063" r:id="rId7"/>
    <p:sldLayoutId id="2147486064" r:id="rId8"/>
    <p:sldLayoutId id="2147486065" r:id="rId9"/>
    <p:sldLayoutId id="2147486066" r:id="rId10"/>
    <p:sldLayoutId id="21474860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912532312"/>
      </p:ext>
    </p:extLst>
  </p:cSld>
  <p:clrMap bg1="lt1" tx1="dk1" bg2="lt2" tx2="dk2" accent1="accent1" accent2="accent2" accent3="accent3" accent4="accent4" accent5="accent5" accent6="accent6" hlink="hlink" folHlink="folHlink"/>
  <p:sldLayoutIdLst>
    <p:sldLayoutId id="214748606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3919294683"/>
      </p:ext>
    </p:extLst>
  </p:cSld>
  <p:clrMap bg1="lt1" tx1="dk1" bg2="lt2" tx2="dk2" accent1="accent1" accent2="accent2" accent3="accent3" accent4="accent4" accent5="accent5" accent6="accent6" hlink="hlink" folHlink="folHlink"/>
  <p:sldLayoutIdLst>
    <p:sldLayoutId id="2147486071"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B12F179B-E769-D441-93CB-2FF858FED29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693225852"/>
      </p:ext>
    </p:extLst>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6675726"/>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 id="21474861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4542209"/>
      </p:ext>
    </p:extLst>
  </p:cSld>
  <p:clrMap bg1="lt1" tx1="dk1" bg2="lt2" tx2="dk2" accent1="accent1" accent2="accent2" accent3="accent3" accent4="accent4" accent5="accent5" accent6="accent6" hlink="hlink" folHlink="folHlink"/>
  <p:sldLayoutIdLst>
    <p:sldLayoutId id="2147486109" r:id="rId1"/>
    <p:sldLayoutId id="214748611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 id="214748612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6758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6759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4E645DDF-65FE-E740-8FC6-F72CA8EF5D66}" type="slidenum">
              <a:rPr lang="en-US"/>
              <a:pPr>
                <a:defRPr/>
              </a:pPr>
              <a:t>‹#›</a:t>
            </a:fld>
            <a:endParaRPr lang="en-US"/>
          </a:p>
        </p:txBody>
      </p:sp>
    </p:spTree>
    <p:extLst>
      <p:ext uri="{BB962C8B-B14F-4D97-AF65-F5344CB8AC3E}">
        <p14:creationId xmlns:p14="http://schemas.microsoft.com/office/powerpoint/2010/main" val="2281525348"/>
      </p:ext>
    </p:extLst>
  </p:cSld>
  <p:clrMap bg1="dk2" tx1="lt1" bg2="dk1" tx2="lt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11" charset="0"/>
        </a:defRPr>
      </a:lvl6pPr>
      <a:lvl7pPr marL="914400" algn="l" rtl="0" eaLnBrk="0" fontAlgn="base" hangingPunct="0">
        <a:lnSpc>
          <a:spcPct val="90000"/>
        </a:lnSpc>
        <a:spcBef>
          <a:spcPct val="0"/>
        </a:spcBef>
        <a:spcAft>
          <a:spcPct val="0"/>
        </a:spcAft>
        <a:defRPr sz="4200">
          <a:solidFill>
            <a:schemeClr val="tx2"/>
          </a:solidFill>
          <a:latin typeface="Arial" pitchFamily="-111" charset="0"/>
        </a:defRPr>
      </a:lvl7pPr>
      <a:lvl8pPr marL="1371600" algn="l" rtl="0" eaLnBrk="0" fontAlgn="base" hangingPunct="0">
        <a:lnSpc>
          <a:spcPct val="90000"/>
        </a:lnSpc>
        <a:spcBef>
          <a:spcPct val="0"/>
        </a:spcBef>
        <a:spcAft>
          <a:spcPct val="0"/>
        </a:spcAft>
        <a:defRPr sz="4200">
          <a:solidFill>
            <a:schemeClr val="tx2"/>
          </a:solidFill>
          <a:latin typeface="Arial" pitchFamily="-111" charset="0"/>
        </a:defRPr>
      </a:lvl8pPr>
      <a:lvl9pPr marL="1828800"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pitchFamily="24"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pitchFamily="-108" charset="-128"/>
          <a:cs typeface="Geneva" pitchFamily="24"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pitchFamily="-108" charset="-128"/>
          <a:cs typeface="Geneva" pitchFamily="24"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a:defRPr/>
            </a:pPr>
            <a:fld id="{6C7A6E9B-2AE1-4384-B62E-85DE6B68614A}" type="datetimeFigureOut">
              <a:rPr lang="en-NZ"/>
              <a:pPr>
                <a:defRPr/>
              </a:pPr>
              <a:t>9/02/24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BAF7C125-203F-994B-B6A7-23FA9E673EF9}"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E5ECAA2-7C67-204B-88E3-8E31F5034A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F8A673A7-A361-344D-985B-BBF7CD9FB190}" type="datetime1">
              <a:rPr lang="en-US"/>
              <a:pPr>
                <a:defRPr/>
              </a:pPr>
              <a:t>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4A66D9D1-EA76-084F-9B42-E30C76A3A2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1" r:id="rId1"/>
    <p:sldLayoutId id="2147485712" r:id="rId2"/>
    <p:sldLayoutId id="2147485713" r:id="rId3"/>
    <p:sldLayoutId id="2147485714" r:id="rId4"/>
    <p:sldLayoutId id="2147485715" r:id="rId5"/>
    <p:sldLayoutId id="2147485716" r:id="rId6"/>
    <p:sldLayoutId id="2147485717" r:id="rId7"/>
    <p:sldLayoutId id="2147485718" r:id="rId8"/>
    <p:sldLayoutId id="2147485719" r:id="rId9"/>
    <p:sldLayoutId id="2147485720" r:id="rId10"/>
    <p:sldLayoutId id="214748572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2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35.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3.xml"/><Relationship Id="rId1" Type="http://schemas.openxmlformats.org/officeDocument/2006/relationships/themeOverride" Target="../theme/themeOverride7.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7.xml"/><Relationship Id="rId1" Type="http://schemas.openxmlformats.org/officeDocument/2006/relationships/slideLayout" Target="../slideLayouts/slideLayout7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6.xml"/><Relationship Id="rId1" Type="http://schemas.openxmlformats.org/officeDocument/2006/relationships/themeOverride" Target="../theme/themeOverride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6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1.xml"/><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6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7.xml"/><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9.xml"/></Relationships>
</file>

<file path=ppt/slides/_rels/slide126.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20.xml"/><Relationship Id="rId1" Type="http://schemas.openxmlformats.org/officeDocument/2006/relationships/slideLayout" Target="../slideLayouts/slideLayout85.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1.xml"/><Relationship Id="rId1" Type="http://schemas.openxmlformats.org/officeDocument/2006/relationships/slideLayout" Target="../slideLayouts/slideLayout9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2.xml"/><Relationship Id="rId1" Type="http://schemas.openxmlformats.org/officeDocument/2006/relationships/slideLayout" Target="../slideLayouts/slideLayout10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3.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6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5.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60.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7.xml"/><Relationship Id="rId1" Type="http://schemas.openxmlformats.org/officeDocument/2006/relationships/slideLayout" Target="../slideLayouts/slideLayout6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8.xml"/><Relationship Id="rId1" Type="http://schemas.openxmlformats.org/officeDocument/2006/relationships/slideLayout" Target="../slideLayouts/slideLayout6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9.xml"/><Relationship Id="rId1" Type="http://schemas.openxmlformats.org/officeDocument/2006/relationships/slideLayout" Target="../slideLayouts/slideLayout60.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0.xml"/><Relationship Id="rId1" Type="http://schemas.openxmlformats.org/officeDocument/2006/relationships/slideLayout" Target="../slideLayouts/slideLayout6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6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60.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4.xml"/><Relationship Id="rId1" Type="http://schemas.openxmlformats.org/officeDocument/2006/relationships/slideLayout" Target="../slideLayouts/slideLayout60.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6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6.xml"/><Relationship Id="rId1" Type="http://schemas.openxmlformats.org/officeDocument/2006/relationships/slideLayout" Target="../slideLayouts/slideLayout6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6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60.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0.xml"/><Relationship Id="rId1" Type="http://schemas.openxmlformats.org/officeDocument/2006/relationships/slideLayout" Target="../slideLayouts/slideLayout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1.xml"/><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3.xml"/><Relationship Id="rId1" Type="http://schemas.openxmlformats.org/officeDocument/2006/relationships/slideLayout" Target="../slideLayouts/slideLayout130.xml"/><Relationship Id="rId4" Type="http://schemas.openxmlformats.org/officeDocument/2006/relationships/image" Target="../media/image133.png"/></Relationships>
</file>

<file path=ppt/slides/_rels/slide1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14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5.xml"/><Relationship Id="rId1" Type="http://schemas.openxmlformats.org/officeDocument/2006/relationships/slideLayout" Target="../slideLayouts/slideLayout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6.xml"/><Relationship Id="rId1" Type="http://schemas.openxmlformats.org/officeDocument/2006/relationships/slideLayout" Target="../slideLayouts/slideLayout16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7.xml"/><Relationship Id="rId1" Type="http://schemas.openxmlformats.org/officeDocument/2006/relationships/slideLayout" Target="../slideLayouts/slideLayout1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8.xml"/><Relationship Id="rId1" Type="http://schemas.openxmlformats.org/officeDocument/2006/relationships/slideLayout" Target="../slideLayouts/slideLayout153.xml"/><Relationship Id="rId5" Type="http://schemas.openxmlformats.org/officeDocument/2006/relationships/image" Target="../media/image140.jpeg"/><Relationship Id="rId4" Type="http://schemas.openxmlformats.org/officeDocument/2006/relationships/image" Target="../media/image13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9.xml"/><Relationship Id="rId1" Type="http://schemas.openxmlformats.org/officeDocument/2006/relationships/slideLayout" Target="../slideLayouts/slideLayout15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0.xml"/><Relationship Id="rId1" Type="http://schemas.openxmlformats.org/officeDocument/2006/relationships/slideLayout" Target="../slideLayouts/slideLayout1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1.xml"/><Relationship Id="rId1" Type="http://schemas.openxmlformats.org/officeDocument/2006/relationships/slideLayout" Target="../slideLayouts/slideLayout15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2.xml"/><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3.xml"/><Relationship Id="rId1" Type="http://schemas.openxmlformats.org/officeDocument/2006/relationships/slideLayout" Target="../slideLayouts/slideLayout15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18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156.xml"/><Relationship Id="rId1" Type="http://schemas.openxmlformats.org/officeDocument/2006/relationships/slideLayout" Target="../slideLayouts/slideLayout18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6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7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xml"/></Relationships>
</file>

<file path=ppt/slides/_rels/slide1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7.xml"/><Relationship Id="rId1" Type="http://schemas.openxmlformats.org/officeDocument/2006/relationships/slideLayout" Target="../slideLayouts/slideLayout6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3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39.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0.xml"/><Relationship Id="rId1" Type="http://schemas.openxmlformats.org/officeDocument/2006/relationships/slideLayout" Target="../slideLayouts/slideLayout6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39.xml"/></Relationships>
</file>

<file path=ppt/slides/_rels/slide1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2.xml"/><Relationship Id="rId1" Type="http://schemas.openxmlformats.org/officeDocument/2006/relationships/slideLayout" Target="../slideLayouts/slideLayout44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3.xml"/><Relationship Id="rId1" Type="http://schemas.openxmlformats.org/officeDocument/2006/relationships/slideLayout" Target="../slideLayouts/slideLayout444.xml"/></Relationships>
</file>

<file path=ppt/slides/_rels/slide1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4.xml"/><Relationship Id="rId1" Type="http://schemas.openxmlformats.org/officeDocument/2006/relationships/slideLayout" Target="../slideLayouts/slideLayout444.xml"/></Relationships>
</file>

<file path=ppt/slides/_rels/slide1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5.xml"/><Relationship Id="rId1" Type="http://schemas.openxmlformats.org/officeDocument/2006/relationships/slideLayout" Target="../slideLayouts/slideLayout44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6.xml"/><Relationship Id="rId1" Type="http://schemas.openxmlformats.org/officeDocument/2006/relationships/slideLayout" Target="../slideLayouts/slideLayout60.xml"/></Relationships>
</file>

<file path=ppt/slides/_rels/slide18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7.xml"/><Relationship Id="rId1" Type="http://schemas.openxmlformats.org/officeDocument/2006/relationships/slideLayout" Target="../slideLayouts/slideLayout6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0.xml"/></Relationships>
</file>

<file path=ppt/slides/_rels/slide1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9.xml"/><Relationship Id="rId1" Type="http://schemas.openxmlformats.org/officeDocument/2006/relationships/slideLayout" Target="../slideLayouts/slideLayout60.xml"/></Relationships>
</file>

<file path=ppt/slides/_rels/slide1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0.xml"/><Relationship Id="rId1" Type="http://schemas.openxmlformats.org/officeDocument/2006/relationships/slideLayout" Target="../slideLayouts/slideLayout60.xml"/></Relationships>
</file>

<file path=ppt/slides/_rels/slide1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1.xml"/><Relationship Id="rId1" Type="http://schemas.openxmlformats.org/officeDocument/2006/relationships/slideLayout" Target="../slideLayouts/slideLayout60.xml"/></Relationships>
</file>

<file path=ppt/slides/_rels/slide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2.xml"/><Relationship Id="rId1" Type="http://schemas.openxmlformats.org/officeDocument/2006/relationships/slideLayout" Target="../slideLayouts/slideLayout60.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1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9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7.xml"/><Relationship Id="rId1" Type="http://schemas.openxmlformats.org/officeDocument/2006/relationships/slideLayout" Target="../slideLayouts/slideLayout351.xml"/><Relationship Id="rId4" Type="http://schemas.openxmlformats.org/officeDocument/2006/relationships/image" Target="../media/image154.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57.xml"/></Relationships>
</file>

<file path=ppt/slides/_rels/slide19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79.xml"/><Relationship Id="rId1" Type="http://schemas.openxmlformats.org/officeDocument/2006/relationships/slideLayout" Target="../slideLayouts/slideLayout369.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0.xml"/><Relationship Id="rId1" Type="http://schemas.openxmlformats.org/officeDocument/2006/relationships/slideLayout" Target="../slideLayouts/slideLayout382.xml"/><Relationship Id="rId4" Type="http://schemas.openxmlformats.org/officeDocument/2006/relationships/image" Target="../media/image156.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88.xml"/></Relationships>
</file>

<file path=ppt/slides/_rels/slide19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2.xml"/><Relationship Id="rId1" Type="http://schemas.openxmlformats.org/officeDocument/2006/relationships/slideLayout" Target="../slideLayouts/slideLayout404.xml"/><Relationship Id="rId4" Type="http://schemas.openxmlformats.org/officeDocument/2006/relationships/image" Target="../media/image158.jpeg"/></Relationships>
</file>

<file path=ppt/slides/_rels/slide1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3.xml"/><Relationship Id="rId1" Type="http://schemas.openxmlformats.org/officeDocument/2006/relationships/slideLayout" Target="../slideLayouts/slideLayout41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2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6.xml"/><Relationship Id="rId1" Type="http://schemas.openxmlformats.org/officeDocument/2006/relationships/slideLayout" Target="../slideLayouts/slideLayout210.xml"/><Relationship Id="rId4" Type="http://schemas.openxmlformats.org/officeDocument/2006/relationships/image" Target="../media/image15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04.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8.png"/><Relationship Id="rId7"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39.emf"/><Relationship Id="rId10" Type="http://schemas.openxmlformats.org/officeDocument/2006/relationships/image" Target="../media/image42.gif"/><Relationship Id="rId4" Type="http://schemas.openxmlformats.org/officeDocument/2006/relationships/oleObject" Target="../embeddings/oleObject1.bin"/><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0.xml"/><Relationship Id="rId1" Type="http://schemas.openxmlformats.org/officeDocument/2006/relationships/themeOverride" Target="../theme/themeOverride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9.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6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3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2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3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2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0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340.xml"/><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2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3.xml"/><Relationship Id="rId1" Type="http://schemas.openxmlformats.org/officeDocument/2006/relationships/themeOverride" Target="../theme/themeOverride5.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9.xml"/><Relationship Id="rId1" Type="http://schemas.openxmlformats.org/officeDocument/2006/relationships/themeOverride" Target="../theme/themeOverride6.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1.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68.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75.xml"/></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5.xml"/><Relationship Id="rId1" Type="http://schemas.openxmlformats.org/officeDocument/2006/relationships/slideLayout" Target="../slideLayouts/slideLayout28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8.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4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04.xml"/><Relationship Id="rId5" Type="http://schemas.microsoft.com/office/2007/relationships/hdphoto" Target="../media/hdphoto1.wdp"/><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oleObject" Target="../embeddings/oleObject6.bin"/><Relationship Id="rId4" Type="http://schemas.openxmlformats.org/officeDocument/2006/relationships/image" Target="../media/image78.emf"/></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60.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04.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8.xml"/><Relationship Id="rId1" Type="http://schemas.openxmlformats.org/officeDocument/2006/relationships/slideLayout" Target="../slideLayouts/slideLayout468.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04.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69.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t="10003"/>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itle 4"/>
          <p:cNvSpPr>
            <a:spLocks noGrp="1"/>
          </p:cNvSpPr>
          <p:nvPr>
            <p:ph type="title" idx="4294967295"/>
          </p:nvPr>
        </p:nvSpPr>
        <p:spPr>
          <a:xfrm>
            <a:off x="-36512" y="68818"/>
            <a:ext cx="9144000" cy="792138"/>
          </a:xfrm>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rPr>
              <a:t>– HOSEA –</a:t>
            </a:r>
          </a:p>
        </p:txBody>
      </p:sp>
      <p:sp>
        <p:nvSpPr>
          <p:cNvPr id="6" name="Title 4">
            <a:extLst>
              <a:ext uri="{FF2B5EF4-FFF2-40B4-BE49-F238E27FC236}">
                <a16:creationId xmlns:a16="http://schemas.microsoft.com/office/drawing/2014/main" id="{A117BE99-B525-E346-AFBA-DE9547CEBDDC}"/>
              </a:ext>
            </a:extLst>
          </p:cNvPr>
          <p:cNvSpPr txBox="1">
            <a:spLocks/>
          </p:cNvSpPr>
          <p:nvPr/>
        </p:nvSpPr>
        <p:spPr bwMode="auto">
          <a:xfrm>
            <a:off x="-36512" y="764704"/>
            <a:ext cx="9144000" cy="810384"/>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 Prophet of a Failed Marriage</a:t>
            </a:r>
          </a:p>
        </p:txBody>
      </p:sp>
      <p:sp>
        <p:nvSpPr>
          <p:cNvPr id="7" name="Rectangle 6">
            <a:extLst>
              <a:ext uri="{FF2B5EF4-FFF2-40B4-BE49-F238E27FC236}">
                <a16:creationId xmlns:a16="http://schemas.microsoft.com/office/drawing/2014/main" id="{68336C0F-630F-EF46-9EAA-B87793F7982B}"/>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8510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en-US" sz="3600" dirty="0">
                <a:solidFill>
                  <a:schemeClr val="bg1"/>
                </a:solidFill>
                <a:effectLst/>
                <a:latin typeface="Arial" charset="0"/>
                <a:ea typeface="ＭＳ Ｐゴシック" charset="0"/>
              </a:rPr>
              <a:t>God</a:t>
            </a:r>
            <a:r>
              <a:rPr lang="fr-FR" altLang="ja-JP" sz="3600" dirty="0">
                <a:solidFill>
                  <a:schemeClr val="bg1"/>
                </a:solidFill>
                <a:effectLst/>
                <a:latin typeface="Arial" charset="0"/>
                <a:ea typeface="ＭＳ Ｐゴシック" charset="0"/>
              </a:rPr>
              <a:t>'</a:t>
            </a:r>
            <a:r>
              <a:rPr lang="en-US" altLang="ja-JP" sz="3600" dirty="0">
                <a:solidFill>
                  <a:schemeClr val="bg1"/>
                </a:solidFill>
                <a:effectLst/>
                <a:latin typeface="Arial" charset="0"/>
                <a:ea typeface="ＭＳ Ｐゴシック" charset="0"/>
              </a:rPr>
              <a:t>s Loyalty to Israel</a:t>
            </a:r>
            <a:endParaRPr lang="en-US" sz="3600" dirty="0">
              <a:solidFill>
                <a:schemeClr val="bg1"/>
              </a:solidFill>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Unfaithful Gomer</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Unfaithful Israel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Faithful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Faithful L</a:t>
                      </a:r>
                      <a:r>
                        <a:rPr kumimoji="0" lang="en-US" altLang="zh-CN" sz="24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ORD</a:t>
                      </a:r>
                      <a:endParaRPr kumimoji="0" lang="en-US" sz="24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Marriage of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Message of Hosea</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Personal</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National</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1–3</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Chapters 4–14</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p>
        </p:txBody>
      </p:sp>
      <p:sp>
        <p:nvSpPr>
          <p:cNvPr id="7" name="Rectangle 2">
            <a:extLst>
              <a:ext uri="{FF2B5EF4-FFF2-40B4-BE49-F238E27FC236}">
                <a16:creationId xmlns:a16="http://schemas.microsoft.com/office/drawing/2014/main" id="{AA107300-B906-4545-B1E2-1D49C01376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2551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3536283"/>
            <a:ext cx="9143999" cy="1080120"/>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Engaging the Atheists</a:t>
            </a:r>
          </a:p>
        </p:txBody>
      </p:sp>
      <p:pic>
        <p:nvPicPr>
          <p:cNvPr id="290820"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1800" b="1" i="1" dirty="0">
                <a:solidFill>
                  <a:srgbClr val="E5E5FF"/>
                </a:solidFill>
                <a:effectLst>
                  <a:outerShdw blurRad="38100" dist="38100" dir="2700000" algn="tl">
                    <a:srgbClr val="000000"/>
                  </a:outerShdw>
                </a:effectLst>
                <a:latin typeface="Arial" charset="0"/>
                <a:cs typeface="Arial" charset="0"/>
              </a:rPr>
              <a:t>Dr. Rick Griffith • Singapore Bible College • www.biblestudydownloads.com</a:t>
            </a:r>
          </a:p>
        </p:txBody>
      </p:sp>
      <p:sp>
        <p:nvSpPr>
          <p:cNvPr id="6" name="Text Box 9"/>
          <p:cNvSpPr txBox="1">
            <a:spLocks noChangeArrowheads="1"/>
          </p:cNvSpPr>
          <p:nvPr/>
        </p:nvSpPr>
        <p:spPr bwMode="auto">
          <a:xfrm>
            <a:off x="0" y="-26988"/>
            <a:ext cx="9144000" cy="54927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2000" b="1" i="1" dirty="0">
                <a:solidFill>
                  <a:srgbClr val="E5E5FF"/>
                </a:solidFill>
                <a:effectLst>
                  <a:outerShdw blurRad="38100" dist="38100" dir="2700000" algn="tl">
                    <a:srgbClr val="000000"/>
                  </a:outerShdw>
                </a:effectLst>
                <a:latin typeface="Arial" charset="0"/>
                <a:cs typeface="Arial" charset="0"/>
              </a:rPr>
              <a:t>A Seminar to Strengthen Your Faith and the Faith of Others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Join the club.</a:t>
            </a:r>
          </a:p>
        </p:txBody>
      </p:sp>
      <p:pic>
        <p:nvPicPr>
          <p:cNvPr id="29286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9491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pic>
        <p:nvPicPr>
          <p:cNvPr id="296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299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Humbug.</a:t>
            </a:r>
          </a:p>
        </p:txBody>
      </p:sp>
      <p:pic>
        <p:nvPicPr>
          <p:cNvPr id="3010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03106"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3107"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grpSp>
      <p:sp>
        <p:nvSpPr>
          <p:cNvPr id="303108"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00"/>
                </a:solidFill>
                <a:latin typeface="Arial" charset="0"/>
                <a:cs typeface="Arial" charset="0"/>
              </a:rPr>
              <a:t>Principal</a:t>
            </a:r>
            <a:r>
              <a:rPr lang="fr-FR" sz="1800" b="1">
                <a:solidFill>
                  <a:srgbClr val="000000"/>
                </a:solidFill>
                <a:latin typeface="Arial" charset="0"/>
                <a:cs typeface="Arial" charset="0"/>
              </a:rPr>
              <a:t>'</a:t>
            </a:r>
            <a:r>
              <a:rPr lang="en-US" sz="1800" b="1">
                <a:solidFill>
                  <a:srgbClr val="000000"/>
                </a:solidFill>
                <a:latin typeface="Arial" charset="0"/>
                <a:cs typeface="Arial" charset="0"/>
              </a:rPr>
              <a:t>s Office</a:t>
            </a:r>
            <a:endParaRPr lang="en-US" b="1">
              <a:solidFill>
                <a:srgbClr val="000000"/>
              </a:solidFill>
              <a:latin typeface="Arial" charset="0"/>
              <a:cs typeface="Arial" charset="0"/>
            </a:endParaRPr>
          </a:p>
        </p:txBody>
      </p:sp>
      <p:sp>
        <p:nvSpPr>
          <p:cNvPr id="303109"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a:t>
            </a:r>
            <a:br>
              <a:rPr lang="en-US" b="1">
                <a:solidFill>
                  <a:srgbClr val="000000"/>
                </a:solidFill>
                <a:latin typeface="Arial" charset="0"/>
                <a:cs typeface="Arial" charset="0"/>
              </a:rPr>
            </a:br>
            <a:r>
              <a:rPr lang="en-US" b="1">
                <a:solidFill>
                  <a:srgbClr val="000000"/>
                </a:solidFill>
                <a:latin typeface="Arial" charset="0"/>
                <a:cs typeface="Arial" charset="0"/>
              </a:rPr>
              <a:t>"S-H" word</a:t>
            </a:r>
            <a:endParaRPr lang="en-US" sz="3200" b="1">
              <a:solidFill>
                <a:srgbClr val="000000"/>
              </a:solidFill>
              <a:latin typeface="Arial" charset="0"/>
              <a:cs typeface="Arial" charset="0"/>
            </a:endParaRPr>
          </a:p>
        </p:txBody>
      </p:sp>
      <p:sp>
        <p:nvSpPr>
          <p:cNvPr id="303110"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"F" word</a:t>
            </a:r>
            <a:endParaRPr lang="en-US" sz="3200" b="1">
              <a:solidFill>
                <a:srgbClr val="000000"/>
              </a:solidFill>
              <a:latin typeface="Arial" charset="0"/>
              <a:cs typeface="Arial" charset="0"/>
            </a:endParaRPr>
          </a:p>
        </p:txBody>
      </p:sp>
      <p:sp>
        <p:nvSpPr>
          <p:cNvPr id="303111"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00"/>
                </a:solidFill>
                <a:latin typeface="Arial" charset="0"/>
                <a:cs typeface="Arial" charset="0"/>
              </a:rPr>
              <a:t>I said "Christmas."</a:t>
            </a:r>
            <a:endParaRPr lang="en-US" sz="2800" b="1">
              <a:solidFill>
                <a:srgbClr val="000000"/>
              </a:solidFill>
              <a:latin typeface="Arial" charset="0"/>
              <a:cs typeface="Arial" charset="0"/>
            </a:endParaRPr>
          </a:p>
        </p:txBody>
      </p:sp>
      <p:sp>
        <p:nvSpPr>
          <p:cNvPr id="3031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3051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30720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3092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5887" t="13836" r="17168" b="11476"/>
          <a:stretch/>
        </p:blipFill>
        <p:spPr>
          <a:xfrm rot="16200000">
            <a:off x="3743762" y="1006038"/>
            <a:ext cx="6406276" cy="4394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24080" y="1266156"/>
            <a:ext cx="5253924" cy="4405764"/>
          </a:xfrm>
          <a:prstGeom prst="rect">
            <a:avLst/>
          </a:prstGeom>
        </p:spPr>
      </p:pic>
      <p:sp>
        <p:nvSpPr>
          <p:cNvPr id="13" name="Rectangle 12"/>
          <p:cNvSpPr/>
          <p:nvPr/>
        </p:nvSpPr>
        <p:spPr>
          <a:xfrm>
            <a:off x="4076700" y="0"/>
            <a:ext cx="3255036" cy="246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8453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Hosea</a:t>
            </a:r>
          </a:p>
        </p:txBody>
      </p:sp>
    </p:spTree>
    <p:extLst>
      <p:ext uri="{BB962C8B-B14F-4D97-AF65-F5344CB8AC3E}">
        <p14:creationId xmlns:p14="http://schemas.microsoft.com/office/powerpoint/2010/main" val="26753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311300" name="Rectangle 2"/>
          <p:cNvSpPr>
            <a:spLocks noGrp="1" noChangeArrowheads="1"/>
          </p:cNvSpPr>
          <p:nvPr>
            <p:ph type="ctrTitle"/>
          </p:nvPr>
        </p:nvSpPr>
        <p:spPr>
          <a:xfrm>
            <a:off x="5819775" y="0"/>
            <a:ext cx="3228975" cy="3060700"/>
          </a:xfrm>
        </p:spPr>
        <p:txBody>
          <a:bodyPr/>
          <a:lstStyle/>
          <a:p>
            <a:r>
              <a:rPr lang="en-US" b="1">
                <a:latin typeface="Arial" charset="0"/>
                <a:ea typeface="ＭＳ Ｐゴシック" charset="0"/>
                <a:cs typeface="ＭＳ Ｐゴシック" charset="0"/>
              </a:rPr>
              <a:t>Atheist Christmas Card</a:t>
            </a:r>
          </a:p>
        </p:txBody>
      </p:sp>
      <p:sp>
        <p:nvSpPr>
          <p:cNvPr id="311301"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DEAR CHILDREN</a:t>
            </a:r>
            <a:br>
              <a:rPr lang="en-US" sz="3200" b="1">
                <a:solidFill>
                  <a:srgbClr val="FFFFFF"/>
                </a:solidFill>
                <a:latin typeface="Arial" charset="0"/>
              </a:rPr>
            </a:br>
            <a:r>
              <a:rPr lang="en-US" sz="2000" b="1">
                <a:solidFill>
                  <a:srgbClr val="FFFFFF"/>
                </a:solidFill>
                <a:latin typeface="Arial" charset="0"/>
              </a:rPr>
              <a:t>One day you will learn about Santa Claus. On that day remember everything the adults told you about Jesus.</a:t>
            </a:r>
          </a:p>
        </p:txBody>
      </p:sp>
      <p:sp>
        <p:nvSpPr>
          <p:cNvPr id="31130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cSld>
  <p:clrMapOvr>
    <a:overrideClrMapping bg1="lt1" tx1="dk1" bg2="lt2" tx2="dk2" accent1="accent1" accent2="accent2" accent3="accent3" accent4="accent4" accent5="accent5" accent6="accent6" hlink="hlink" folHlink="folHlink"/>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31334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to do?</a:t>
            </a:r>
          </a:p>
        </p:txBody>
      </p:sp>
      <p:sp>
        <p:nvSpPr>
          <p:cNvPr id="3153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en-US" b="1" dirty="0">
                <a:solidFill>
                  <a:schemeClr val="bg1"/>
                </a:solidFill>
                <a:latin typeface="26" charset="0"/>
                <a:ea typeface="ＭＳ Ｐゴシック" charset="0"/>
                <a:cs typeface="ＭＳ Ｐゴシック" charset="0"/>
              </a:rPr>
              <a:t>Kirkpatrick Worldview Chart</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Indecision</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Decision</a:t>
            </a:r>
            <a:endParaRPr lang="en-US" sz="1800" b="1" i="1" dirty="0">
              <a:solidFill>
                <a:srgbClr val="FFFFFF"/>
              </a:solidFill>
              <a:effectLst>
                <a:glow rad="101600">
                  <a:schemeClr val="tx1"/>
                </a:glow>
              </a:effectLst>
              <a:latin typeface="Arial"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No Divine</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Divine</a:t>
            </a:r>
            <a:endParaRPr lang="en-US" sz="1800" b="1" i="1" dirty="0">
              <a:solidFill>
                <a:srgbClr val="FFFFFF"/>
              </a:solidFill>
              <a:effectLst>
                <a:glow rad="101600">
                  <a:schemeClr val="tx1"/>
                </a:glow>
              </a:effectLst>
              <a:latin typeface="Arial"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Many gods</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One God</a:t>
            </a:r>
            <a:endParaRPr lang="en-US" sz="1800" b="1" i="1" dirty="0">
              <a:solidFill>
                <a:srgbClr val="FFFFFF"/>
              </a:solidFill>
              <a:effectLst>
                <a:glow rad="101600">
                  <a:schemeClr val="tx1"/>
                </a:glow>
              </a:effectLst>
              <a:latin typeface="Arial"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Finite</a:t>
            </a:r>
            <a:endParaRPr lang="en-US" sz="1800" b="1" i="1" dirty="0">
              <a:solidFill>
                <a:srgbClr val="FFFFFF"/>
              </a:solidFill>
              <a:effectLst>
                <a:glow rad="101600">
                  <a:schemeClr val="tx1"/>
                </a:glow>
              </a:effectLst>
              <a:latin typeface="Arial"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Infinite</a:t>
            </a:r>
            <a:endParaRPr lang="en-US" sz="1800" b="1" i="1" dirty="0">
              <a:solidFill>
                <a:srgbClr val="FFFFFF"/>
              </a:solidFill>
              <a:effectLst>
                <a:glow rad="101600">
                  <a:schemeClr val="tx1"/>
                </a:glow>
              </a:effectLst>
              <a:latin typeface="Arial"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Impersonal</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a:t>
            </a:r>
            <a:r>
              <a:rPr lang="en-US" sz="1800" b="1" i="1" dirty="0" err="1">
                <a:solidFill>
                  <a:srgbClr val="FFFFFF"/>
                </a:solidFill>
                <a:effectLst>
                  <a:glow rad="101600">
                    <a:schemeClr val="tx1"/>
                  </a:glow>
                </a:effectLst>
                <a:latin typeface="Arial" charset="0"/>
              </a:rPr>
              <a:t>panentheism</a:t>
            </a:r>
            <a:r>
              <a:rPr lang="en-US" sz="1800" b="1" i="1" dirty="0">
                <a:solidFill>
                  <a:srgbClr val="FFFFFF"/>
                </a:solidFill>
                <a:effectLst>
                  <a:glow rad="101600">
                    <a:schemeClr val="tx1"/>
                  </a:glow>
                </a:effectLst>
                <a:latin typeface="Arial"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Personal</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Impersonal</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Personal</a:t>
            </a:r>
            <a:endParaRPr lang="en-US" sz="1800" b="1" i="1" dirty="0">
              <a:solidFill>
                <a:srgbClr val="FFFFFF"/>
              </a:solidFill>
              <a:effectLst>
                <a:glow rad="101600">
                  <a:schemeClr val="tx1"/>
                </a:glow>
              </a:effectLst>
              <a:latin typeface="Arial"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Miracles</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No Miracles</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Triune</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chemeClr val="tx1"/>
                  </a:glow>
                </a:effectLst>
                <a:latin typeface="Arial" charset="0"/>
              </a:rPr>
              <a:t>Unipersonal</a:t>
            </a:r>
            <a:endParaRPr lang="en-US" sz="1800" b="1" i="1" dirty="0">
              <a:solidFill>
                <a:srgbClr val="FFFFFF"/>
              </a:solidFill>
              <a:effectLst>
                <a:glow rad="101600">
                  <a:schemeClr val="tx1"/>
                </a:glow>
              </a:effectLst>
              <a:latin typeface="Arial" charset="0"/>
            </a:endParaRPr>
          </a:p>
          <a:p>
            <a:pPr algn="ctr"/>
            <a:r>
              <a:rPr lang="en-US" sz="1800" b="1" i="1" dirty="0">
                <a:solidFill>
                  <a:srgbClr val="FFFFFF"/>
                </a:solidFill>
                <a:effectLst>
                  <a:glow rad="101600">
                    <a:schemeClr val="tx1"/>
                  </a:glow>
                </a:effectLst>
                <a:latin typeface="Arial"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a:solidFill>
                  <a:srgbClr val="FFFFFF"/>
                </a:solidFill>
                <a:effectLst>
                  <a:glow rad="101600">
                    <a:schemeClr val="tx1"/>
                  </a:glow>
                </a:effectLst>
                <a:latin typeface="Arial" charset="0"/>
              </a:rPr>
              <a:t>Adapted from:</a:t>
            </a:r>
          </a:p>
          <a:p>
            <a:r>
              <a:rPr lang="en-US" sz="1600" b="1" i="1" dirty="0">
                <a:solidFill>
                  <a:srgbClr val="FFFFFF"/>
                </a:solidFill>
                <a:effectLst>
                  <a:glow rad="101600">
                    <a:schemeClr val="tx1"/>
                  </a:glow>
                </a:effectLst>
                <a:latin typeface="Arial" charset="0"/>
              </a:rPr>
              <a:t>• Peter </a:t>
            </a:r>
            <a:r>
              <a:rPr lang="en-US" sz="1600" b="1" i="1" dirty="0" err="1">
                <a:solidFill>
                  <a:srgbClr val="FFFFFF"/>
                </a:solidFill>
                <a:effectLst>
                  <a:glow rad="101600">
                    <a:schemeClr val="tx1"/>
                  </a:glow>
                </a:effectLst>
                <a:latin typeface="Arial" charset="0"/>
              </a:rPr>
              <a:t>Kreeft</a:t>
            </a:r>
            <a:endParaRPr lang="en-US" sz="1600" b="1" i="1" dirty="0">
              <a:solidFill>
                <a:srgbClr val="FFFFFF"/>
              </a:solidFill>
              <a:effectLst>
                <a:glow rad="101600">
                  <a:schemeClr val="tx1"/>
                </a:glow>
              </a:effectLst>
              <a:latin typeface="Arial" charset="0"/>
            </a:endParaRPr>
          </a:p>
          <a:p>
            <a:r>
              <a:rPr lang="en-US" sz="1600" b="1" i="1" dirty="0">
                <a:solidFill>
                  <a:srgbClr val="FFFFFF"/>
                </a:solidFill>
                <a:effectLst>
                  <a:glow rad="101600">
                    <a:schemeClr val="tx1"/>
                  </a:glow>
                </a:effectLst>
                <a:latin typeface="Arial" charset="0"/>
              </a:rPr>
              <a:t>• Norman Geisler</a:t>
            </a:r>
          </a:p>
          <a:p>
            <a:r>
              <a:rPr lang="en-US" sz="1600" b="1" i="1" dirty="0">
                <a:solidFill>
                  <a:srgbClr val="FFFFFF"/>
                </a:solidFill>
                <a:effectLst>
                  <a:glow rad="101600">
                    <a:schemeClr val="tx1"/>
                  </a:glow>
                </a:effectLst>
                <a:latin typeface="Arial" charset="0"/>
              </a:rPr>
              <a:t>• William D. Watkins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Worldviews: </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does God relate to the world?</a:t>
            </a:r>
            <a:endParaRPr lang="en-US" b="1" dirty="0">
              <a:effectLst>
                <a:glow rad="127000">
                  <a:schemeClr val="tx1"/>
                </a:glow>
              </a:effectLst>
              <a:latin typeface="Arial" charset="0"/>
              <a:ea typeface="ＭＳ Ｐゴシック" charset="0"/>
              <a:cs typeface="ＭＳ Ｐゴシック" charset="0"/>
            </a:endParaRPr>
          </a:p>
        </p:txBody>
      </p:sp>
      <p:pic>
        <p:nvPicPr>
          <p:cNvPr id="3215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Agnosticism</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t>We cannot be sure if a God is involved in our world (Confucius, Kant, Dewey, Bertrand Russell, Carl Sagan)</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3235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God exists or is involved in our world (Dawkins, philosophical Buddhism) </a:t>
            </a:r>
            <a:endParaRPr lang="en-US" b="1" dirty="0">
              <a:effectLst>
                <a:glow rad="127000">
                  <a:schemeClr val="tx1"/>
                </a:glow>
              </a:effectLst>
              <a:latin typeface="Arial" charset="0"/>
              <a:ea typeface="ＭＳ Ｐゴシック" charset="0"/>
              <a:cs typeface="ＭＳ Ｐゴシック" charset="0"/>
            </a:endParaRPr>
          </a:p>
        </p:txBody>
      </p:sp>
      <p:sp>
        <p:nvSpPr>
          <p:cNvPr id="32563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Polytheism: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Many gods relate to the worlds (Ancient Near East, Greek &amp; Roman mythology, Mormons)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2769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Panentheism: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impersonal god is </a:t>
            </a:r>
            <a:r>
              <a:rPr lang="en-US" sz="3200" b="1" i="1" dirty="0">
                <a:solidFill>
                  <a:srgbClr val="FFFF00"/>
                </a:solidFill>
                <a:effectLst>
                  <a:glow rad="127000">
                    <a:schemeClr val="tx1"/>
                  </a:glow>
                </a:effectLst>
                <a:latin typeface="Arial" charset="0"/>
                <a:ea typeface="ＭＳ Ｐゴシック" charset="0"/>
                <a:cs typeface="ＭＳ Ｐゴシック" charset="0"/>
              </a:rPr>
              <a:t>in</a:t>
            </a:r>
            <a:r>
              <a:rPr lang="en-US" sz="3200" b="1" dirty="0">
                <a:solidFill>
                  <a:srgbClr val="FFFF00"/>
                </a:solidFill>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world (animism, Native American religion)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2973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Message of the Book of Hosea</a:t>
            </a: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en-US" sz="13800" b="1" dirty="0">
                <a:effectLst>
                  <a:glow rad="127000">
                    <a:schemeClr val="tx1"/>
                  </a:glow>
                </a:effectLst>
                <a:latin typeface="Arial" charset="0"/>
                <a:ea typeface="ＭＳ Ｐゴシック" charset="0"/>
                <a:cs typeface="ＭＳ Ｐゴシック" charset="0"/>
              </a:rPr>
              <a:t>Be Loyal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69462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Finite Godism: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personal god interacts with the world (Kushner)</a:t>
            </a: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31781"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infinite impersonal god is the world itself (Hinduism, Star Wars)</a:t>
            </a: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3382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God created the world but left it alone so no miracles occur (Jefferson, Franklin)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3587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2" name="Isosceles Triangle 1"/>
          <p:cNvSpPr>
            <a:spLocks noChangeArrowheads="1"/>
          </p:cNvSpPr>
          <p:nvPr/>
        </p:nvSpPr>
        <p:spPr bwMode="auto">
          <a:xfrm>
            <a:off x="3348038" y="-14288"/>
            <a:ext cx="2376487" cy="1844676"/>
          </a:xfrm>
          <a:prstGeom prst="triangle">
            <a:avLst>
              <a:gd name="adj"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Christian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Triune God loves our world and works miracles (Biblical view)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9891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Son</a:t>
            </a: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Spirit</a:t>
            </a: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Father</a:t>
            </a:r>
          </a:p>
        </p:txBody>
      </p:sp>
      <p:sp>
        <p:nvSpPr>
          <p:cNvPr id="33792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Unipersonal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Unitarian God relates to our world and works miracles (Islam, Jehovah Witnesses)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3997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3"/>
          <p:cNvSpPr>
            <a:spLocks noGrp="1"/>
          </p:cNvSpPr>
          <p:nvPr>
            <p:ph type="title" idx="4294967295"/>
          </p:nvPr>
        </p:nvSpPr>
        <p:spPr>
          <a:xfrm>
            <a:off x="457200" y="188913"/>
            <a:ext cx="8229600" cy="1570037"/>
          </a:xfrm>
          <a:solidFill>
            <a:srgbClr val="000090"/>
          </a:solidFill>
        </p:spPr>
        <p:txBody>
          <a:bodyPr/>
          <a:lstStyle/>
          <a:p>
            <a:pPr eaLnBrk="1" hangingPunct="1"/>
            <a:r>
              <a:rPr lang="en-US" b="1">
                <a:solidFill>
                  <a:schemeClr val="bg1"/>
                </a:solidFill>
                <a:latin typeface="26" charset="0"/>
                <a:ea typeface="ＭＳ Ｐゴシック" charset="0"/>
                <a:cs typeface="ＭＳ Ｐゴシック" charset="0"/>
              </a:rPr>
              <a:t>The Quick Guide for Dealing with Atheists</a:t>
            </a:r>
            <a:endParaRPr lang="en-US">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342020"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26" charset="0"/>
              </a:rPr>
              <a:t>All Knowledge</a:t>
            </a:r>
            <a:endParaRPr lang="en-US" sz="2800">
              <a:solidFill>
                <a:srgbClr val="000000"/>
              </a:solidFill>
              <a:latin typeface="Calibri"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3" name="Rectangle 3"/>
          <p:cNvSpPr>
            <a:spLocks noGrp="1" noChangeArrowheads="1"/>
          </p:cNvSpPr>
          <p:nvPr>
            <p:ph type="title"/>
          </p:nvPr>
        </p:nvSpPr>
        <p:spPr/>
        <p:txBody>
          <a:bodyPr/>
          <a:lstStyle/>
          <a:p>
            <a:pPr eaLnBrk="1" hangingPunct="1">
              <a:defRPr/>
            </a:pPr>
            <a:r>
              <a:rPr lang="en-US" b="1" i="1" u="sng">
                <a:latin typeface="Tahoma" charset="0"/>
                <a:ea typeface="ＭＳ Ｐゴシック" charset="0"/>
                <a:cs typeface="ＭＳ Ｐゴシック" charset="0"/>
              </a:rPr>
              <a:t>Jesus has always been God</a:t>
            </a:r>
            <a:endParaRPr lang="en-US">
              <a:latin typeface="Tahoma" charset="0"/>
              <a:ea typeface="ＭＳ Ｐゴシック" charset="0"/>
              <a:cs typeface="ＭＳ Ｐゴシック" charset="0"/>
            </a:endParaRPr>
          </a:p>
        </p:txBody>
      </p:sp>
      <p:sp>
        <p:nvSpPr>
          <p:cNvPr id="558084" name="Rectangle 4"/>
          <p:cNvSpPr>
            <a:spLocks noGrp="1" noChangeArrowheads="1"/>
          </p:cNvSpPr>
          <p:nvPr>
            <p:ph type="body" idx="1"/>
          </p:nvPr>
        </p:nvSpPr>
        <p:spPr>
          <a:xfrm>
            <a:off x="990600" y="205740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52400"/>
            <a:ext cx="8229600" cy="941388"/>
          </a:xfrm>
          <a:effectLst>
            <a:outerShdw blurRad="63500" dist="107763" dir="2700000" algn="ctr" rotWithShape="0">
              <a:srgbClr val="000000">
                <a:alpha val="74998"/>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sp>
        <p:nvSpPr>
          <p:cNvPr id="562179" name="Rectangle 3"/>
          <p:cNvSpPr>
            <a:spLocks noGrp="1" noChangeArrowheads="1"/>
          </p:cNvSpPr>
          <p:nvPr>
            <p:ph type="body" idx="1"/>
          </p:nvPr>
        </p:nvSpPr>
        <p:spPr>
          <a:xfrm>
            <a:off x="304800" y="1169988"/>
            <a:ext cx="8610600" cy="2133600"/>
          </a:xfrm>
          <a:effectLst>
            <a:outerShdw blurRad="63500" dist="89803" dir="2700000" algn="ctr" rotWithShape="0">
              <a:srgbClr val="000000">
                <a:alpha val="74998"/>
              </a:srgbClr>
            </a:outerShdw>
          </a:effectLst>
        </p:spPr>
        <p:txBody>
          <a:bodyPr/>
          <a:lstStyle/>
          <a:p>
            <a:pPr marL="398463" indent="-398463" eaLnBrk="1" hangingPunct="1">
              <a:lnSpc>
                <a:spcPct val="90000"/>
              </a:lnSpc>
              <a:defRPr/>
            </a:pP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a:t>
            </a: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 (John 1:14 </a:t>
            </a:r>
            <a:r>
              <a:rPr lang="en-US" sz="2400" b="1" dirty="0">
                <a:latin typeface="Arial" charset="0"/>
                <a:ea typeface="ＭＳ Ｐゴシック" charset="0"/>
                <a:cs typeface="ＭＳ Ｐゴシック" charset="0"/>
              </a:rPr>
              <a:t>NLT</a:t>
            </a:r>
            <a:r>
              <a:rPr lang="en-US" sz="2800" b="1" dirty="0">
                <a:latin typeface="Arial" charset="0"/>
                <a:ea typeface="ＭＳ Ｐゴシック" charset="0"/>
                <a:cs typeface="ＭＳ Ｐゴシック" charset="0"/>
              </a:rPr>
              <a:t>)</a:t>
            </a:r>
          </a:p>
        </p:txBody>
      </p:sp>
      <p:pic>
        <p:nvPicPr>
          <p:cNvPr id="346115"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a:solidFill>
                  <a:srgbClr val="FFFFFF"/>
                </a:solidFill>
                <a:latin typeface="Arial" charset="0"/>
              </a:rPr>
              <a:t>"But in your hearts set apart Christ as Lord.  </a:t>
            </a:r>
            <a:r>
              <a:rPr lang="en-US" sz="3200" b="1" dirty="0">
                <a:solidFill>
                  <a:srgbClr val="FCE20C"/>
                </a:solidFill>
                <a:latin typeface="Arial" charset="0"/>
              </a:rPr>
              <a:t>Always be prepared to give an answer </a:t>
            </a:r>
            <a:r>
              <a:rPr lang="en-US" sz="3200" b="1" dirty="0">
                <a:solidFill>
                  <a:srgbClr val="FFFFFF"/>
                </a:solidFill>
                <a:latin typeface="Arial" charset="0"/>
              </a:rPr>
              <a:t>to everyone who asks you to give the reason for the hope that you have.  But do this with gentleness and respect."</a:t>
            </a:r>
          </a:p>
          <a:p>
            <a:pPr algn="r" eaLnBrk="1" hangingPunct="1">
              <a:spcBef>
                <a:spcPct val="20000"/>
              </a:spcBef>
              <a:defRPr/>
            </a:pPr>
            <a:r>
              <a:rPr lang="en-US" sz="3200" b="1" dirty="0">
                <a:solidFill>
                  <a:srgbClr val="FFFFFF"/>
                </a:solidFill>
                <a:latin typeface="Arial" charset="0"/>
              </a:rPr>
              <a:t>1 Peter 3:15</a:t>
            </a:r>
          </a:p>
        </p:txBody>
      </p:sp>
      <p:sp>
        <p:nvSpPr>
          <p:cNvPr id="3481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000000"/>
                </a:solidFill>
                <a:latin typeface="Arial" charset="0"/>
              </a:rPr>
              <a:t>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9534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loyal?</a:t>
            </a: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42440748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Creation: The Argument from Design</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the beginning there was nothing…</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and then it exploded.</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religious belief in a spontaneous, causeless, </a:t>
            </a:r>
            <a:r>
              <a:rPr lang="en-US" sz="2800" b="1" dirty="0" err="1">
                <a:solidFill>
                  <a:srgbClr val="FFFFFF"/>
                </a:solidFill>
                <a:effectLst>
                  <a:glow rad="127000">
                    <a:srgbClr val="000000"/>
                  </a:glow>
                </a:effectLst>
                <a:latin typeface="Arial" charset="0"/>
                <a:ea typeface="ＭＳ Ｐゴシック" charset="0"/>
                <a:cs typeface="ＭＳ Ｐゴシック" charset="0"/>
              </a:rPr>
              <a:t>sourceless</a:t>
            </a:r>
            <a:r>
              <a:rPr lang="en-US" sz="2800" b="1" dirty="0">
                <a:solidFill>
                  <a:srgbClr val="FFFFFF"/>
                </a:solidFill>
                <a:effectLst>
                  <a:glow rad="127000">
                    <a:srgbClr val="000000"/>
                  </a:glow>
                </a:effectLst>
                <a:latin typeface="Arial" charset="0"/>
                <a:ea typeface="ＭＳ Ｐゴシック" charset="0"/>
                <a:cs typeface="ＭＳ Ｐゴシック" charset="0"/>
              </a:rPr>
              <a:t>, purposeless, meaningless existence.</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Are our computers and smart phones designed?</a:t>
            </a:r>
            <a:endParaRPr lang="en-US" sz="5400" b="1" dirty="0">
              <a:effectLst>
                <a:glow rad="127000">
                  <a:schemeClr val="tx1"/>
                </a:glow>
              </a:effectLst>
              <a:latin typeface="Arial" charset="0"/>
              <a:ea typeface="ＭＳ Ｐゴシック" charset="0"/>
              <a:cs typeface="ＭＳ Ｐゴシック" charset="0"/>
            </a:endParaRPr>
          </a:p>
        </p:txBody>
      </p:sp>
      <p:pic>
        <p:nvPicPr>
          <p:cNvPr id="360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building designed?</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this baby designed?</a:t>
            </a:r>
          </a:p>
        </p:txBody>
      </p:sp>
      <p:sp>
        <p:nvSpPr>
          <p:cNvPr id="364548"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BONES" charset="0"/>
            </a:endParaRP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Did this turtle get here by itself?</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If not, what is your explanation?</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368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0"/>
            <a:ext cx="8753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3"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5</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9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BONES"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must deal with facts instead of speculation</a:t>
            </a:r>
          </a:p>
        </p:txBody>
      </p:sp>
      <p:sp>
        <p:nvSpPr>
          <p:cNvPr id="370692"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23943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273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p>
        </p:txBody>
      </p:sp>
      <p:sp>
        <p:nvSpPr>
          <p:cNvPr id="372741"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6</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No genealogies?</a:t>
            </a:r>
          </a:p>
        </p:txBody>
      </p:sp>
      <p:sp>
        <p:nvSpPr>
          <p:cNvPr id="374787"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7683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768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6"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5</a:t>
            </a:r>
          </a:p>
        </p:txBody>
      </p:sp>
      <p:sp>
        <p:nvSpPr>
          <p:cNvPr id="37683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Richard Dawkins</a:t>
            </a:r>
          </a:p>
        </p:txBody>
      </p:sp>
      <p:sp>
        <p:nvSpPr>
          <p:cNvPr id="37888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093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80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468313" y="763588"/>
            <a:ext cx="8280400" cy="2305050"/>
          </a:xfrm>
          <a:ln w="57150">
            <a:solidFill>
              <a:schemeClr val="bg1"/>
            </a:solidFill>
            <a:miter lim="800000"/>
            <a:headEnd/>
            <a:tailEnd/>
          </a:ln>
        </p:spPr>
        <p:txBody>
          <a:bodyPr/>
          <a:lstStyle/>
          <a:p>
            <a:r>
              <a:rPr lang="en-US" b="1">
                <a:latin typeface="Arial" charset="0"/>
                <a:ea typeface="ＭＳ Ｐゴシック" charset="0"/>
              </a:rPr>
              <a:t>"The fool says in his heart, </a:t>
            </a:r>
            <a:br>
              <a:rPr lang="en-US" b="1">
                <a:latin typeface="Arial" charset="0"/>
                <a:ea typeface="ＭＳ Ｐゴシック" charset="0"/>
              </a:rPr>
            </a:br>
            <a:r>
              <a:rPr lang="fr-FR" b="1">
                <a:latin typeface="Arial" charset="0"/>
                <a:ea typeface="ＭＳ Ｐゴシック" charset="0"/>
              </a:rPr>
              <a:t>'</a:t>
            </a:r>
            <a:r>
              <a:rPr lang="en-US" b="1">
                <a:latin typeface="Arial" charset="0"/>
                <a:ea typeface="ＭＳ Ｐゴシック" charset="0"/>
              </a:rPr>
              <a:t>There is no God</a:t>
            </a:r>
            <a:r>
              <a:rPr lang="fr-FR" b="1">
                <a:latin typeface="Arial" charset="0"/>
                <a:ea typeface="ＭＳ Ｐゴシック" charset="0"/>
              </a:rPr>
              <a:t>'"</a:t>
            </a:r>
            <a:r>
              <a:rPr lang="en-US" b="1">
                <a:latin typeface="Arial" charset="0"/>
                <a:ea typeface="ＭＳ Ｐゴシック" charset="0"/>
              </a:rPr>
              <a:t> </a:t>
            </a:r>
            <a:br>
              <a:rPr lang="en-US" b="1">
                <a:latin typeface="Arial" charset="0"/>
                <a:ea typeface="ＭＳ Ｐゴシック" charset="0"/>
              </a:rPr>
            </a:br>
            <a:r>
              <a:rPr lang="en-US" b="1">
                <a:latin typeface="Arial" charset="0"/>
                <a:ea typeface="ＭＳ Ｐゴシック" charset="0"/>
              </a:rPr>
              <a:t>(Psalm 14:1)</a:t>
            </a:r>
          </a:p>
        </p:txBody>
      </p:sp>
      <p:sp>
        <p:nvSpPr>
          <p:cNvPr id="382978" name="Title 1"/>
          <p:cNvSpPr txBox="1">
            <a:spLocks/>
          </p:cNvSpPr>
          <p:nvPr/>
        </p:nvSpPr>
        <p:spPr bwMode="auto">
          <a:xfrm rot="-565394">
            <a:off x="33338" y="4235450"/>
            <a:ext cx="9070975"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6000" b="1" i="1">
                <a:solidFill>
                  <a:srgbClr val="FFFFFF"/>
                </a:solidFill>
                <a:latin typeface="Arial" charset="0"/>
                <a:cs typeface="Arial" charset="0"/>
              </a:rPr>
              <a:t>Why is this true?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4002"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840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38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Ben Stein Interview of Richard Dawkins</a:t>
            </a:r>
          </a:p>
        </p:txBody>
      </p:sp>
      <p:sp>
        <p:nvSpPr>
          <p:cNvPr id="38809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His View on Origins</a:t>
            </a:r>
          </a:p>
        </p:txBody>
      </p:sp>
      <p:pic>
        <p:nvPicPr>
          <p:cNvPr id="388100" name="2 Minute Richard Dawkins &amp; Ben Stein.mp4">
            <a:hlinkClick r:id="" action="ppaction://media"/>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528638"/>
            <a:ext cx="9110662" cy="513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F1DA11E-9337-B245-9F10-E14DC52749F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1–3</a:t>
            </a:r>
          </a:p>
        </p:txBody>
      </p:sp>
    </p:spTree>
    <p:extLst>
      <p:ext uri="{BB962C8B-B14F-4D97-AF65-F5344CB8AC3E}">
        <p14:creationId xmlns:p14="http://schemas.microsoft.com/office/powerpoint/2010/main" val="254195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DAB9F790-D2F3-CA41-8388-30B8AE80327A}" type="slidenum">
              <a:rPr lang="en-US" sz="900">
                <a:solidFill>
                  <a:srgbClr val="808080"/>
                </a:solidFill>
                <a:latin typeface="Arial" charset="0"/>
              </a:rPr>
              <a:pPr defTabSz="814388"/>
              <a:t>150</a:t>
            </a:fld>
            <a:endParaRPr lang="en-US" sz="900">
              <a:solidFill>
                <a:srgbClr val="808080"/>
              </a:solidFill>
              <a:latin typeface="Arial" charset="0"/>
            </a:endParaRPr>
          </a:p>
        </p:txBody>
      </p:sp>
      <p:sp>
        <p:nvSpPr>
          <p:cNvPr id="392194"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0A7C33DD-6B4E-0341-869A-B2C65E82BC38}" type="slidenum">
              <a:rPr lang="en-US" sz="900">
                <a:solidFill>
                  <a:srgbClr val="808080"/>
                </a:solidFill>
                <a:latin typeface="Arial" charset="0"/>
              </a:rPr>
              <a:pPr defTabSz="814388"/>
              <a:t>150</a:t>
            </a:fld>
            <a:endParaRPr lang="en-US" sz="900">
              <a:solidFill>
                <a:srgbClr val="808080"/>
              </a:solidFill>
              <a:latin typeface="Arial" charset="0"/>
            </a:endParaRPr>
          </a:p>
        </p:txBody>
      </p:sp>
      <p:sp>
        <p:nvSpPr>
          <p:cNvPr id="392195"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10D0EE10-C753-5144-860E-00AB341F70DB}" type="slidenum">
              <a:rPr lang="en-US" sz="900">
                <a:solidFill>
                  <a:srgbClr val="808080"/>
                </a:solidFill>
                <a:latin typeface="Arial" charset="0"/>
              </a:rPr>
              <a:pPr defTabSz="814388"/>
              <a:t>150</a:t>
            </a:fld>
            <a:endParaRPr lang="en-US" sz="900">
              <a:solidFill>
                <a:srgbClr val="808080"/>
              </a:solidFill>
              <a:latin typeface="Arial" charset="0"/>
            </a:endParaRPr>
          </a:p>
        </p:txBody>
      </p:sp>
      <p:sp>
        <p:nvSpPr>
          <p:cNvPr id="392196"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392197"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392198"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9" name="Rectangle 8"/>
          <p:cNvSpPr>
            <a:spLocks noGrp="1" noChangeArrowheads="1"/>
          </p:cNvSpPr>
          <p:nvPr>
            <p:ph type="title"/>
          </p:nvPr>
        </p:nvSpPr>
        <p:spPr>
          <a:xfrm>
            <a:off x="152400" y="225425"/>
            <a:ext cx="8648700" cy="1450975"/>
          </a:xfrm>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The Reliability of the Bible: Attacks Against Scripture</a:t>
            </a:r>
            <a:endParaRPr lang="en-US" altLang="zh-CN">
              <a:latin typeface="Arial" charset="0"/>
              <a:ea typeface="SimSun" charset="0"/>
              <a:cs typeface="SimSun" charset="0"/>
            </a:endParaRPr>
          </a:p>
        </p:txBody>
      </p:sp>
      <p:sp>
        <p:nvSpPr>
          <p:cNvPr id="392200" name="Text Box 9"/>
          <p:cNvSpPr txBox="1">
            <a:spLocks noChangeArrowheads="1"/>
          </p:cNvSpPr>
          <p:nvPr/>
        </p:nvSpPr>
        <p:spPr bwMode="auto">
          <a:xfrm>
            <a:off x="381000" y="5165725"/>
            <a:ext cx="8458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1">
                <a:solidFill>
                  <a:srgbClr val="FFFFFF"/>
                </a:solidFill>
                <a:latin typeface="Times" charset="0"/>
              </a:rPr>
              <a:t>Since the early church false teaching has tried to undermine our faith</a:t>
            </a:r>
          </a:p>
        </p:txBody>
      </p:sp>
      <p:pic>
        <p:nvPicPr>
          <p:cNvPr id="392201"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20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ransition>
    <p:zo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The Bible is continually attacked</a:t>
            </a:r>
          </a:p>
          <a:p>
            <a:pPr eaLnBrk="1" hangingPunct="1">
              <a:defRPr/>
            </a:pPr>
            <a:r>
              <a:rPr lang="en-US" sz="3600">
                <a:latin typeface="Arial" charset="0"/>
                <a:ea typeface="ＭＳ Ｐゴシック" charset="0"/>
                <a:cs typeface="ＭＳ Ｐゴシック" charset="0"/>
              </a:rPr>
              <a:t>However, discoveries continue to verify its accuracy</a:t>
            </a:r>
          </a:p>
        </p:txBody>
      </p:sp>
      <p:pic>
        <p:nvPicPr>
          <p:cNvPr id="394243"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96291" name="Rectangle 2"/>
          <p:cNvSpPr>
            <a:spLocks noGrp="1" noChangeArrowheads="1"/>
          </p:cNvSpPr>
          <p:nvPr>
            <p:ph type="ctrTitle"/>
          </p:nvPr>
        </p:nvSpPr>
        <p:spPr>
          <a:xfrm>
            <a:off x="2771775" y="0"/>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solidFill>
                <a:srgbClr val="FFFFFF"/>
              </a:solidFill>
              <a:latin typeface="26"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solidFill>
                  <a:srgbClr val="FFFFFF"/>
                </a:solidFill>
                <a:latin typeface="Arial Black" pitchFamily="-105" charset="0"/>
              </a:rPr>
              <a:t>"The Bible is a product of man, my dear. Not of God… [It] has evolved through countless translations, additions, and revisions. History has never had a definitive version of the book." </a:t>
            </a:r>
          </a:p>
        </p:txBody>
      </p:sp>
      <p:sp>
        <p:nvSpPr>
          <p:cNvPr id="396294"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26" charset="0"/>
              </a:rPr>
              <a:t>DVC, 195</a:t>
            </a:r>
          </a:p>
        </p:txBody>
      </p:sp>
      <p:sp>
        <p:nvSpPr>
          <p:cNvPr id="396295"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3983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a:solidFill>
                  <a:srgbClr val="000000"/>
                </a:solidFill>
                <a:effectLst>
                  <a:glow rad="355600">
                    <a:srgbClr val="FFFFFF"/>
                  </a:glow>
                </a:effectLst>
              </a:rPr>
              <a:t>Praying won</a:t>
            </a:r>
            <a:r>
              <a:rPr lang="fr-FR" sz="3600" b="1" kern="0" dirty="0">
                <a:solidFill>
                  <a:srgbClr val="000000"/>
                </a:solidFill>
                <a:effectLst>
                  <a:glow rad="355600">
                    <a:srgbClr val="FFFFFF"/>
                  </a:glow>
                </a:effectLst>
              </a:rPr>
              <a:t>'</a:t>
            </a:r>
            <a:r>
              <a:rPr lang="en-US" sz="3600" b="1" kern="0" dirty="0">
                <a:solidFill>
                  <a:srgbClr val="000000"/>
                </a:solidFill>
                <a:effectLst>
                  <a:glow rad="355600">
                    <a:srgbClr val="FFFFFF"/>
                  </a:glow>
                </a:effectLst>
              </a:rPr>
              <a:t>t help.  </a:t>
            </a:r>
            <a:br>
              <a:rPr lang="en-US" sz="3600" b="1" kern="0" dirty="0">
                <a:solidFill>
                  <a:srgbClr val="000000"/>
                </a:solidFill>
                <a:effectLst>
                  <a:glow rad="355600">
                    <a:srgbClr val="FFFFFF"/>
                  </a:glow>
                </a:effectLst>
              </a:rPr>
            </a:br>
            <a:r>
              <a:rPr lang="en-US" sz="3600" b="1" kern="0" dirty="0">
                <a:solidFill>
                  <a:srgbClr val="000000"/>
                </a:solidFill>
                <a:effectLst>
                  <a:glow rad="355600">
                    <a:srgbClr val="FFFFFF"/>
                  </a:glow>
                </a:effectLst>
              </a:rPr>
              <a:t>Doing will.</a:t>
            </a:r>
          </a:p>
        </p:txBody>
      </p:sp>
      <p:sp>
        <p:nvSpPr>
          <p:cNvPr id="39834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4003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
        <p:nvSpPr>
          <p:cNvPr id="40038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redefine Christianity</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2"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3"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4"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04486"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04487"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04488" name="Rectangle 9"/>
          <p:cNvSpPr>
            <a:spLocks noGrp="1" noChangeArrowheads="1"/>
          </p:cNvSpPr>
          <p:nvPr>
            <p:ph type="ctrTitle"/>
          </p:nvPr>
        </p:nvSpPr>
        <p:spPr>
          <a:xfrm>
            <a:off x="762000" y="-76200"/>
            <a:ext cx="7772400" cy="914400"/>
          </a:xfrm>
        </p:spPr>
        <p:txBody>
          <a:bodyPr/>
          <a:lstStyle/>
          <a:p>
            <a:pPr algn="r" eaLnBrk="1" hangingPunct="1"/>
            <a:r>
              <a:rPr lang="en-US">
                <a:latin typeface="Arial Black" charset="0"/>
                <a:ea typeface="ＭＳ Ｐゴシック" charset="0"/>
                <a:cs typeface="ＭＳ Ｐゴシック" charset="0"/>
              </a:rPr>
              <a:t>Smearing History</a:t>
            </a: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4" name="Text Box 12"/>
          <p:cNvSpPr txBox="1">
            <a:spLocks noChangeArrowheads="1"/>
          </p:cNvSpPr>
          <p:nvPr/>
        </p:nvSpPr>
        <p:spPr bwMode="auto">
          <a:xfrm>
            <a:off x="1709738" y="38100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4492"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07566" name="Text Box 14"/>
          <p:cNvSpPr txBox="1">
            <a:spLocks noChangeArrowheads="1"/>
          </p:cNvSpPr>
          <p:nvPr/>
        </p:nvSpPr>
        <p:spPr bwMode="auto">
          <a:xfrm rot="-709062">
            <a:off x="3581400" y="3994150"/>
            <a:ext cx="2132013" cy="1187450"/>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18 Heretical Gospels Written</a:t>
            </a:r>
          </a:p>
        </p:txBody>
      </p:sp>
      <p:sp>
        <p:nvSpPr>
          <p:cNvPr id="407567" name="Text Box 15"/>
          <p:cNvSpPr txBox="1">
            <a:spLocks noChangeArrowheads="1"/>
          </p:cNvSpPr>
          <p:nvPr/>
        </p:nvSpPr>
        <p:spPr bwMode="auto">
          <a:xfrm>
            <a:off x="1824038" y="2201863"/>
            <a:ext cx="1752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Supposed 80 Gospels!</a:t>
            </a:r>
          </a:p>
        </p:txBody>
      </p:sp>
      <p:sp>
        <p:nvSpPr>
          <p:cNvPr id="407568" name="Text Box 16"/>
          <p:cNvSpPr txBox="1">
            <a:spLocks noChangeArrowheads="1"/>
          </p:cNvSpPr>
          <p:nvPr/>
        </p:nvSpPr>
        <p:spPr bwMode="auto">
          <a:xfrm>
            <a:off x="5295900" y="20193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4496"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4497" name="WordArt 18" descr="Narrow vertical"/>
          <p:cNvSpPr>
            <a:spLocks noChangeArrowheads="1" noChangeShapeType="1" noTextEdit="1"/>
          </p:cNvSpPr>
          <p:nvPr/>
        </p:nvSpPr>
        <p:spPr bwMode="auto">
          <a:xfrm>
            <a:off x="0" y="1828800"/>
            <a:ext cx="1625600" cy="1711325"/>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Dan Brown</a:t>
            </a:r>
          </a:p>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"Gospel"</a:t>
            </a:r>
          </a:p>
        </p:txBody>
      </p:sp>
      <p:sp>
        <p:nvSpPr>
          <p:cNvPr id="404498" name="WordArt 19"/>
          <p:cNvSpPr>
            <a:spLocks noChangeArrowheads="1" noChangeShapeType="1" noTextEdit="1"/>
          </p:cNvSpPr>
          <p:nvPr/>
        </p:nvSpPr>
        <p:spPr bwMode="auto">
          <a:xfrm>
            <a:off x="0" y="3962400"/>
            <a:ext cx="1295400" cy="1295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Gospel</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Truth</a:t>
            </a:r>
          </a:p>
        </p:txBody>
      </p:sp>
      <p:grpSp>
        <p:nvGrpSpPr>
          <p:cNvPr id="2" name="Group 20"/>
          <p:cNvGrpSpPr>
            <a:grpSpLocks/>
          </p:cNvGrpSpPr>
          <p:nvPr/>
        </p:nvGrpSpPr>
        <p:grpSpPr bwMode="auto">
          <a:xfrm>
            <a:off x="6781800" y="1981200"/>
            <a:ext cx="2209800" cy="1646238"/>
            <a:chOff x="4272" y="1344"/>
            <a:chExt cx="1392" cy="1037"/>
          </a:xfrm>
        </p:grpSpPr>
        <p:sp>
          <p:nvSpPr>
            <p:cNvPr id="404501" name="Text Box 21"/>
            <p:cNvSpPr txBox="1">
              <a:spLocks noChangeArrowheads="1"/>
            </p:cNvSpPr>
            <p:nvPr/>
          </p:nvSpPr>
          <p:spPr bwMode="auto">
            <a:xfrm>
              <a:off x="4512"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Selected for their </a:t>
              </a:r>
              <a:r>
                <a:rPr lang="en-US" altLang="ja-JP" b="1">
                  <a:solidFill>
                    <a:srgbClr val="FFFFFF"/>
                  </a:solidFill>
                  <a:latin typeface="Arial" charset="0"/>
                </a:rPr>
                <a:t>"Male Bias"</a:t>
              </a:r>
              <a:endParaRPr lang="en-US" b="1">
                <a:solidFill>
                  <a:srgbClr val="FFFFFF"/>
                </a:solidFill>
                <a:latin typeface="Arial" charset="0"/>
              </a:endParaRPr>
            </a:p>
          </p:txBody>
        </p:sp>
        <p:sp>
          <p:nvSpPr>
            <p:cNvPr id="404502"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BONES" charset="0"/>
              </a:endParaRPr>
            </a:p>
          </p:txBody>
        </p:sp>
      </p:grpSp>
      <p:sp>
        <p:nvSpPr>
          <p:cNvPr id="40450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0"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1"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2"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3"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06534"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06535"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06536"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06537" name="Text Box 12"/>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6538" name="Text Box 13"/>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06539" name="Line 17"/>
          <p:cNvSpPr>
            <a:spLocks noChangeShapeType="1"/>
          </p:cNvSpPr>
          <p:nvPr/>
        </p:nvSpPr>
        <p:spPr bwMode="auto">
          <a:xfrm>
            <a:off x="-304800" y="3933825"/>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6087" name="Text Box 2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Individuals</a:t>
            </a:r>
          </a:p>
        </p:txBody>
      </p:sp>
      <p:sp>
        <p:nvSpPr>
          <p:cNvPr id="856088" name="Text Box 24"/>
          <p:cNvSpPr txBox="1">
            <a:spLocks noChangeArrowheads="1"/>
          </p:cNvSpPr>
          <p:nvPr/>
        </p:nvSpPr>
        <p:spPr bwMode="auto">
          <a:xfrm rot="-2783676">
            <a:off x="1057276"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Pseudo-Barnabas (70-130)</a:t>
            </a:r>
          </a:p>
        </p:txBody>
      </p:sp>
      <p:sp>
        <p:nvSpPr>
          <p:cNvPr id="406542" name="Text Box 2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06543" name="Text Box 2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856091" name="Text Box 2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094" name="Text Box 30"/>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095" name="Text Box 31"/>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2" name="Text Box 38"/>
          <p:cNvSpPr txBox="1">
            <a:spLocks noChangeArrowheads="1"/>
          </p:cNvSpPr>
          <p:nvPr/>
        </p:nvSpPr>
        <p:spPr bwMode="auto">
          <a:xfrm rot="-2783676">
            <a:off x="140811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Clement of Rome (95-97)</a:t>
            </a:r>
          </a:p>
        </p:txBody>
      </p:sp>
      <p:sp>
        <p:nvSpPr>
          <p:cNvPr id="856103" name="Text Box 39"/>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6" name="Text Box 4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7" name="Text Box 43"/>
          <p:cNvSpPr txBox="1">
            <a:spLocks noChangeArrowheads="1"/>
          </p:cNvSpPr>
          <p:nvPr/>
        </p:nvSpPr>
        <p:spPr bwMode="auto">
          <a:xfrm rot="-2783676">
            <a:off x="175736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Polycarp (110-150)</a:t>
            </a:r>
          </a:p>
        </p:txBody>
      </p:sp>
      <p:sp>
        <p:nvSpPr>
          <p:cNvPr id="856108" name="Text Box 4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9" name="Text Box 4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0" name="Text Box 4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1" name="Text Box 4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2" name="Text Box 4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Hermas (115-140)</a:t>
            </a:r>
          </a:p>
        </p:txBody>
      </p:sp>
      <p:sp>
        <p:nvSpPr>
          <p:cNvPr id="856113" name="Text Box 4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4" name="Text Box 5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7" name="Text Box 53"/>
          <p:cNvSpPr txBox="1">
            <a:spLocks noChangeArrowheads="1"/>
          </p:cNvSpPr>
          <p:nvPr/>
        </p:nvSpPr>
        <p:spPr bwMode="auto">
          <a:xfrm rot="-2783676">
            <a:off x="2455863" y="19050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Didache (120-150)</a:t>
            </a:r>
          </a:p>
        </p:txBody>
      </p:sp>
      <p:sp>
        <p:nvSpPr>
          <p:cNvPr id="856118" name="Text Box 54"/>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0" name="Text Box 56"/>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2" name="Text Box 58"/>
          <p:cNvSpPr txBox="1">
            <a:spLocks noChangeArrowheads="1"/>
          </p:cNvSpPr>
          <p:nvPr/>
        </p:nvSpPr>
        <p:spPr bwMode="auto">
          <a:xfrm rot="-2783676">
            <a:off x="2867026" y="19081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Papias (130-140)</a:t>
            </a:r>
          </a:p>
        </p:txBody>
      </p:sp>
      <p:sp>
        <p:nvSpPr>
          <p:cNvPr id="856126" name="Text Box 62"/>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7" name="Text Box 63"/>
          <p:cNvSpPr txBox="1">
            <a:spLocks noChangeArrowheads="1"/>
          </p:cNvSpPr>
          <p:nvPr/>
        </p:nvSpPr>
        <p:spPr bwMode="auto">
          <a:xfrm rot="-2783676">
            <a:off x="3238501" y="19351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Irenaeus (130-202)</a:t>
            </a:r>
          </a:p>
        </p:txBody>
      </p:sp>
      <p:sp>
        <p:nvSpPr>
          <p:cNvPr id="856128" name="Text Box 64"/>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29" name="Text Box 65"/>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30" name="Text Box 66"/>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31" name="Text Box 67"/>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211" name="Text Box 147"/>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solidFill>
                  <a:srgbClr val="FFFFFF"/>
                </a:solidFill>
                <a:latin typeface="Arial" pitchFamily="-105" charset="0"/>
              </a:rPr>
              <a:t>Acceptance of the Four Gospels Before Nicaea</a:t>
            </a:r>
          </a:p>
        </p:txBody>
      </p:sp>
      <p:sp>
        <p:nvSpPr>
          <p:cNvPr id="406569" name="Text Box 148"/>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2" name="Group 157"/>
          <p:cNvGrpSpPr>
            <a:grpSpLocks/>
          </p:cNvGrpSpPr>
          <p:nvPr/>
        </p:nvGrpSpPr>
        <p:grpSpPr bwMode="auto">
          <a:xfrm>
            <a:off x="990600" y="4995863"/>
            <a:ext cx="1600200" cy="1481137"/>
            <a:chOff x="720" y="3168"/>
            <a:chExt cx="1008" cy="933"/>
          </a:xfrm>
          <a:solidFill>
            <a:schemeClr val="accent6">
              <a:lumMod val="50000"/>
            </a:schemeClr>
          </a:solidFill>
        </p:grpSpPr>
        <p:sp>
          <p:nvSpPr>
            <p:cNvPr id="418863" name="AutoShape 150"/>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a:defRPr/>
              </a:pPr>
              <a:endParaRPr lang="en-US">
                <a:solidFill>
                  <a:srgbClr val="FFFFFF"/>
                </a:solidFill>
                <a:latin typeface="BONES" pitchFamily="-105" charset="0"/>
              </a:endParaRPr>
            </a:p>
          </p:txBody>
        </p:sp>
        <p:sp>
          <p:nvSpPr>
            <p:cNvPr id="856213" name="Text Box 149"/>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3" name="Group 156"/>
          <p:cNvGrpSpPr>
            <a:grpSpLocks/>
          </p:cNvGrpSpPr>
          <p:nvPr/>
        </p:nvGrpSpPr>
        <p:grpSpPr bwMode="auto">
          <a:xfrm>
            <a:off x="2590800" y="4995863"/>
            <a:ext cx="1600200" cy="1481137"/>
            <a:chOff x="1728" y="3195"/>
            <a:chExt cx="1008" cy="933"/>
          </a:xfrm>
        </p:grpSpPr>
        <p:sp>
          <p:nvSpPr>
            <p:cNvPr id="406573" name="AutoShape 153"/>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856218" name="Text Box 154"/>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40657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56088"/>
                                        </p:tgtEl>
                                        <p:attrNameLst>
                                          <p:attrName>style.visibility</p:attrName>
                                        </p:attrNameLst>
                                      </p:cBhvr>
                                      <p:to>
                                        <p:strVal val="visible"/>
                                      </p:to>
                                    </p:set>
                                    <p:animEffect transition="in" filter="wipe(down)">
                                      <p:cBhvr>
                                        <p:cTn id="11" dur="500"/>
                                        <p:tgtEl>
                                          <p:spTgt spid="8560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56091"/>
                                        </p:tgtEl>
                                        <p:attrNameLst>
                                          <p:attrName>style.visibility</p:attrName>
                                        </p:attrNameLst>
                                      </p:cBhvr>
                                      <p:to>
                                        <p:strVal val="visible"/>
                                      </p:to>
                                    </p:set>
                                    <p:animEffect transition="in" filter="wipe(down)">
                                      <p:cBhvr>
                                        <p:cTn id="14" dur="500"/>
                                        <p:tgtEl>
                                          <p:spTgt spid="8560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6094"/>
                                        </p:tgtEl>
                                        <p:attrNameLst>
                                          <p:attrName>style.visibility</p:attrName>
                                        </p:attrNameLst>
                                      </p:cBhvr>
                                      <p:to>
                                        <p:strVal val="visible"/>
                                      </p:to>
                                    </p:set>
                                    <p:animEffect transition="in" filter="wipe(down)">
                                      <p:cBhvr>
                                        <p:cTn id="17" dur="500"/>
                                        <p:tgtEl>
                                          <p:spTgt spid="85609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56095"/>
                                        </p:tgtEl>
                                        <p:attrNameLst>
                                          <p:attrName>style.visibility</p:attrName>
                                        </p:attrNameLst>
                                      </p:cBhvr>
                                      <p:to>
                                        <p:strVal val="visible"/>
                                      </p:to>
                                    </p:set>
                                    <p:animEffect transition="in" filter="wipe(down)">
                                      <p:cBhvr>
                                        <p:cTn id="20" dur="500"/>
                                        <p:tgtEl>
                                          <p:spTgt spid="856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6102"/>
                                        </p:tgtEl>
                                        <p:attrNameLst>
                                          <p:attrName>style.visibility</p:attrName>
                                        </p:attrNameLst>
                                      </p:cBhvr>
                                      <p:to>
                                        <p:strVal val="visible"/>
                                      </p:to>
                                    </p:set>
                                    <p:animEffect transition="in" filter="wipe(down)">
                                      <p:cBhvr>
                                        <p:cTn id="25" dur="500"/>
                                        <p:tgtEl>
                                          <p:spTgt spid="856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56103"/>
                                        </p:tgtEl>
                                        <p:attrNameLst>
                                          <p:attrName>style.visibility</p:attrName>
                                        </p:attrNameLst>
                                      </p:cBhvr>
                                      <p:to>
                                        <p:strVal val="visible"/>
                                      </p:to>
                                    </p:set>
                                    <p:animEffect transition="in" filter="wipe(down)">
                                      <p:cBhvr>
                                        <p:cTn id="28" dur="500"/>
                                        <p:tgtEl>
                                          <p:spTgt spid="8561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56106"/>
                                        </p:tgtEl>
                                        <p:attrNameLst>
                                          <p:attrName>style.visibility</p:attrName>
                                        </p:attrNameLst>
                                      </p:cBhvr>
                                      <p:to>
                                        <p:strVal val="visible"/>
                                      </p:to>
                                    </p:set>
                                    <p:animEffect transition="in" filter="wipe(down)">
                                      <p:cBhvr>
                                        <p:cTn id="31" dur="500"/>
                                        <p:tgtEl>
                                          <p:spTgt spid="8561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6107"/>
                                        </p:tgtEl>
                                        <p:attrNameLst>
                                          <p:attrName>style.visibility</p:attrName>
                                        </p:attrNameLst>
                                      </p:cBhvr>
                                      <p:to>
                                        <p:strVal val="visible"/>
                                      </p:to>
                                    </p:set>
                                    <p:animEffect transition="in" filter="wipe(down)">
                                      <p:cBhvr>
                                        <p:cTn id="36" dur="500"/>
                                        <p:tgtEl>
                                          <p:spTgt spid="8561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56108"/>
                                        </p:tgtEl>
                                        <p:attrNameLst>
                                          <p:attrName>style.visibility</p:attrName>
                                        </p:attrNameLst>
                                      </p:cBhvr>
                                      <p:to>
                                        <p:strVal val="visible"/>
                                      </p:to>
                                    </p:set>
                                    <p:animEffect transition="in" filter="wipe(down)">
                                      <p:cBhvr>
                                        <p:cTn id="39" dur="500"/>
                                        <p:tgtEl>
                                          <p:spTgt spid="8561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56109"/>
                                        </p:tgtEl>
                                        <p:attrNameLst>
                                          <p:attrName>style.visibility</p:attrName>
                                        </p:attrNameLst>
                                      </p:cBhvr>
                                      <p:to>
                                        <p:strVal val="visible"/>
                                      </p:to>
                                    </p:set>
                                    <p:animEffect transition="in" filter="wipe(down)">
                                      <p:cBhvr>
                                        <p:cTn id="42" dur="500"/>
                                        <p:tgtEl>
                                          <p:spTgt spid="8561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56110"/>
                                        </p:tgtEl>
                                        <p:attrNameLst>
                                          <p:attrName>style.visibility</p:attrName>
                                        </p:attrNameLst>
                                      </p:cBhvr>
                                      <p:to>
                                        <p:strVal val="visible"/>
                                      </p:to>
                                    </p:set>
                                    <p:animEffect transition="in" filter="wipe(down)">
                                      <p:cBhvr>
                                        <p:cTn id="45" dur="500"/>
                                        <p:tgtEl>
                                          <p:spTgt spid="8561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56111"/>
                                        </p:tgtEl>
                                        <p:attrNameLst>
                                          <p:attrName>style.visibility</p:attrName>
                                        </p:attrNameLst>
                                      </p:cBhvr>
                                      <p:to>
                                        <p:strVal val="visible"/>
                                      </p:to>
                                    </p:set>
                                    <p:animEffect transition="in" filter="wipe(down)">
                                      <p:cBhvr>
                                        <p:cTn id="48" dur="500"/>
                                        <p:tgtEl>
                                          <p:spTgt spid="8561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56112"/>
                                        </p:tgtEl>
                                        <p:attrNameLst>
                                          <p:attrName>style.visibility</p:attrName>
                                        </p:attrNameLst>
                                      </p:cBhvr>
                                      <p:to>
                                        <p:strVal val="visible"/>
                                      </p:to>
                                    </p:set>
                                    <p:animEffect transition="in" filter="wipe(down)">
                                      <p:cBhvr>
                                        <p:cTn id="53" dur="500"/>
                                        <p:tgtEl>
                                          <p:spTgt spid="856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56113"/>
                                        </p:tgtEl>
                                        <p:attrNameLst>
                                          <p:attrName>style.visibility</p:attrName>
                                        </p:attrNameLst>
                                      </p:cBhvr>
                                      <p:to>
                                        <p:strVal val="visible"/>
                                      </p:to>
                                    </p:set>
                                    <p:animEffect transition="in" filter="wipe(down)">
                                      <p:cBhvr>
                                        <p:cTn id="56" dur="500"/>
                                        <p:tgtEl>
                                          <p:spTgt spid="8561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56114"/>
                                        </p:tgtEl>
                                        <p:attrNameLst>
                                          <p:attrName>style.visibility</p:attrName>
                                        </p:attrNameLst>
                                      </p:cBhvr>
                                      <p:to>
                                        <p:strVal val="visible"/>
                                      </p:to>
                                    </p:set>
                                    <p:animEffect transition="in" filter="wipe(down)">
                                      <p:cBhvr>
                                        <p:cTn id="59" dur="500"/>
                                        <p:tgtEl>
                                          <p:spTgt spid="8561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900" decel="100000" fill="hold"/>
                                        <p:tgtEl>
                                          <p:spTgt spid="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56117"/>
                                        </p:tgtEl>
                                        <p:attrNameLst>
                                          <p:attrName>style.visibility</p:attrName>
                                        </p:attrNameLst>
                                      </p:cBhvr>
                                      <p:to>
                                        <p:strVal val="visible"/>
                                      </p:to>
                                    </p:set>
                                    <p:animEffect transition="in" filter="wipe(down)">
                                      <p:cBhvr>
                                        <p:cTn id="72" dur="500"/>
                                        <p:tgtEl>
                                          <p:spTgt spid="85611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6118"/>
                                        </p:tgtEl>
                                        <p:attrNameLst>
                                          <p:attrName>style.visibility</p:attrName>
                                        </p:attrNameLst>
                                      </p:cBhvr>
                                      <p:to>
                                        <p:strVal val="visible"/>
                                      </p:to>
                                    </p:set>
                                    <p:animEffect transition="in" filter="wipe(down)">
                                      <p:cBhvr>
                                        <p:cTn id="75" dur="500"/>
                                        <p:tgtEl>
                                          <p:spTgt spid="8561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56120"/>
                                        </p:tgtEl>
                                        <p:attrNameLst>
                                          <p:attrName>style.visibility</p:attrName>
                                        </p:attrNameLst>
                                      </p:cBhvr>
                                      <p:to>
                                        <p:strVal val="visible"/>
                                      </p:to>
                                    </p:set>
                                    <p:animEffect transition="in" filter="wipe(down)">
                                      <p:cBhvr>
                                        <p:cTn id="78" dur="500"/>
                                        <p:tgtEl>
                                          <p:spTgt spid="8561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56122"/>
                                        </p:tgtEl>
                                        <p:attrNameLst>
                                          <p:attrName>style.visibility</p:attrName>
                                        </p:attrNameLst>
                                      </p:cBhvr>
                                      <p:to>
                                        <p:strVal val="visible"/>
                                      </p:to>
                                    </p:set>
                                    <p:animEffect transition="in" filter="wipe(down)">
                                      <p:cBhvr>
                                        <p:cTn id="83" dur="500"/>
                                        <p:tgtEl>
                                          <p:spTgt spid="85612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56126"/>
                                        </p:tgtEl>
                                        <p:attrNameLst>
                                          <p:attrName>style.visibility</p:attrName>
                                        </p:attrNameLst>
                                      </p:cBhvr>
                                      <p:to>
                                        <p:strVal val="visible"/>
                                      </p:to>
                                    </p:set>
                                    <p:animEffect transition="in" filter="wipe(down)">
                                      <p:cBhvr>
                                        <p:cTn id="86" dur="500"/>
                                        <p:tgtEl>
                                          <p:spTgt spid="8561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900" decel="100000" fill="hold"/>
                                        <p:tgtEl>
                                          <p:spTgt spid="3"/>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856127"/>
                                        </p:tgtEl>
                                        <p:attrNameLst>
                                          <p:attrName>style.visibility</p:attrName>
                                        </p:attrNameLst>
                                      </p:cBhvr>
                                      <p:to>
                                        <p:strVal val="visible"/>
                                      </p:to>
                                    </p:set>
                                    <p:animEffect transition="in" filter="wipe(down)">
                                      <p:cBhvr>
                                        <p:cTn id="99" dur="500"/>
                                        <p:tgtEl>
                                          <p:spTgt spid="85612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56128"/>
                                        </p:tgtEl>
                                        <p:attrNameLst>
                                          <p:attrName>style.visibility</p:attrName>
                                        </p:attrNameLst>
                                      </p:cBhvr>
                                      <p:to>
                                        <p:strVal val="visible"/>
                                      </p:to>
                                    </p:set>
                                    <p:animEffect transition="in" filter="wipe(down)">
                                      <p:cBhvr>
                                        <p:cTn id="102" dur="500"/>
                                        <p:tgtEl>
                                          <p:spTgt spid="85612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56129"/>
                                        </p:tgtEl>
                                        <p:attrNameLst>
                                          <p:attrName>style.visibility</p:attrName>
                                        </p:attrNameLst>
                                      </p:cBhvr>
                                      <p:to>
                                        <p:strVal val="visible"/>
                                      </p:to>
                                    </p:set>
                                    <p:animEffect transition="in" filter="wipe(down)">
                                      <p:cBhvr>
                                        <p:cTn id="105" dur="500"/>
                                        <p:tgtEl>
                                          <p:spTgt spid="8561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56130"/>
                                        </p:tgtEl>
                                        <p:attrNameLst>
                                          <p:attrName>style.visibility</p:attrName>
                                        </p:attrNameLst>
                                      </p:cBhvr>
                                      <p:to>
                                        <p:strVal val="visible"/>
                                      </p:to>
                                    </p:set>
                                    <p:animEffect transition="in" filter="wipe(down)">
                                      <p:cBhvr>
                                        <p:cTn id="108" dur="500"/>
                                        <p:tgtEl>
                                          <p:spTgt spid="8561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56131"/>
                                        </p:tgtEl>
                                        <p:attrNameLst>
                                          <p:attrName>style.visibility</p:attrName>
                                        </p:attrNameLst>
                                      </p:cBhvr>
                                      <p:to>
                                        <p:strVal val="visible"/>
                                      </p:to>
                                    </p:set>
                                    <p:animEffect transition="in" filter="wipe(down)">
                                      <p:cBhvr>
                                        <p:cTn id="111" dur="500"/>
                                        <p:tgtEl>
                                          <p:spTgt spid="85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7" grpId="0"/>
      <p:bldP spid="856088" grpId="0"/>
      <p:bldP spid="856091" grpId="0"/>
      <p:bldP spid="856094" grpId="0"/>
      <p:bldP spid="856095" grpId="0"/>
      <p:bldP spid="856102" grpId="0"/>
      <p:bldP spid="856103" grpId="0"/>
      <p:bldP spid="856106" grpId="0"/>
      <p:bldP spid="856107" grpId="0"/>
      <p:bldP spid="856108" grpId="0"/>
      <p:bldP spid="856109" grpId="0"/>
      <p:bldP spid="856110" grpId="0"/>
      <p:bldP spid="856111" grpId="0"/>
      <p:bldP spid="856112" grpId="0"/>
      <p:bldP spid="856113" grpId="0"/>
      <p:bldP spid="856114" grpId="0"/>
      <p:bldP spid="856117" grpId="0"/>
      <p:bldP spid="856118" grpId="0"/>
      <p:bldP spid="856120" grpId="0"/>
      <p:bldP spid="856122" grpId="0"/>
      <p:bldP spid="856126" grpId="0"/>
      <p:bldP spid="856127" grpId="0"/>
      <p:bldP spid="856128" grpId="0"/>
      <p:bldP spid="856129" grpId="0"/>
      <p:bldP spid="856130" grpId="0"/>
      <p:bldP spid="85613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08578"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a:solidFill>
                  <a:schemeClr val="folHlink"/>
                </a:solidFill>
                <a:latin typeface="Arial" charset="0"/>
                <a:ea typeface="ＭＳ Ｐゴシック" charset="0"/>
                <a:cs typeface="ＭＳ Ｐゴシック" charset="0"/>
              </a:rPr>
              <a:t>Gospel of Judas</a:t>
            </a:r>
            <a:r>
              <a:rPr lang="en-US" altLang="ja-JP" sz="2800" b="1" i="1">
                <a:latin typeface="Arial" charset="0"/>
                <a:ea typeface="ＭＳ Ｐゴシック" charset="0"/>
                <a:cs typeface="ＭＳ Ｐゴシック" charset="0"/>
              </a:rPr>
              <a:t>."</a:t>
            </a:r>
            <a:endParaRPr lang="en-US" sz="2800" b="1">
              <a:latin typeface="Arial" charset="0"/>
              <a:ea typeface="ＭＳ Ｐゴシック" charset="0"/>
              <a:cs typeface="ＭＳ Ｐゴシック" charset="0"/>
            </a:endParaRPr>
          </a:p>
        </p:txBody>
      </p:sp>
      <p:sp>
        <p:nvSpPr>
          <p:cNvPr id="40857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latin typeface="Arial" charset="0"/>
              </a:rPr>
              <a:t>Against Heresies</a:t>
            </a:r>
            <a:r>
              <a:rPr lang="en-US" sz="2800">
                <a:solidFill>
                  <a:srgbClr val="FFFFFF"/>
                </a:solidFill>
                <a:latin typeface="Arial" charset="0"/>
              </a:rPr>
              <a:t> 1.31.1</a:t>
            </a:r>
          </a:p>
        </p:txBody>
      </p:sp>
      <p:pic>
        <p:nvPicPr>
          <p:cNvPr id="40858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ctrTitle"/>
          </p:nvPr>
        </p:nvSpPr>
        <p:spPr>
          <a:xfrm>
            <a:off x="609600" y="0"/>
            <a:ext cx="7772400" cy="1143000"/>
          </a:xfrm>
        </p:spPr>
        <p:txBody>
          <a:bodyPr/>
          <a:lstStyle/>
          <a:p>
            <a:pPr eaLnBrk="1" hangingPunct="1"/>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0626" name="Rectangle 3"/>
          <p:cNvSpPr>
            <a:spLocks noGrp="1" noChangeArrowheads="1"/>
          </p:cNvSpPr>
          <p:nvPr>
            <p:ph type="subTitle" idx="1"/>
          </p:nvPr>
        </p:nvSpPr>
        <p:spPr>
          <a:xfrm>
            <a:off x="3352800" y="1447800"/>
            <a:ext cx="5638800" cy="4495800"/>
          </a:xfrm>
        </p:spPr>
        <p:txBody>
          <a:bodyPr/>
          <a:lstStyle/>
          <a:p>
            <a:pPr eaLnBrk="1" hangingPunct="1"/>
            <a:r>
              <a:rPr lang="en-US" altLang="ja-JP">
                <a:latin typeface="Arial" charset="0"/>
                <a:ea typeface="ＭＳ Ｐゴシック" charset="0"/>
                <a:cs typeface="ＭＳ Ｐゴシック" charset="0"/>
              </a:rPr>
              <a:t>"It is not possible that the Gospels can be either more or fewer in number than they are. For, since there are four</a:t>
            </a:r>
            <a:r>
              <a:rPr lang="en-US" altLang="ja-JP">
                <a:solidFill>
                  <a:schemeClr val="folHlink"/>
                </a:solidFill>
                <a:latin typeface="Arial" charset="0"/>
                <a:ea typeface="ＭＳ Ｐゴシック" charset="0"/>
                <a:cs typeface="ＭＳ Ｐゴシック" charset="0"/>
              </a:rPr>
              <a:t> zones</a:t>
            </a:r>
            <a:r>
              <a:rPr lang="en-US" altLang="ja-JP">
                <a:latin typeface="Arial" charset="0"/>
                <a:ea typeface="ＭＳ Ｐゴシック" charset="0"/>
                <a:cs typeface="ＭＳ Ｐゴシック" charset="0"/>
              </a:rPr>
              <a:t> of the world… and four principal </a:t>
            </a:r>
            <a:r>
              <a:rPr lang="en-US" altLang="ja-JP">
                <a:solidFill>
                  <a:schemeClr val="folHlink"/>
                </a:solidFill>
                <a:latin typeface="Arial" charset="0"/>
                <a:ea typeface="ＭＳ Ｐゴシック" charset="0"/>
                <a:cs typeface="ＭＳ Ｐゴシック" charset="0"/>
              </a:rPr>
              <a:t>winds</a:t>
            </a:r>
            <a:r>
              <a:rPr lang="en-US" altLang="ja-JP">
                <a:latin typeface="Arial" charset="0"/>
                <a:ea typeface="ＭＳ Ｐゴシック" charset="0"/>
                <a:cs typeface="ＭＳ Ｐゴシック" charset="0"/>
              </a:rPr>
              <a:t>… it is fitting that [the Church] should have four </a:t>
            </a:r>
            <a:r>
              <a:rPr lang="en-US" altLang="ja-JP">
                <a:solidFill>
                  <a:schemeClr val="folHlink"/>
                </a:solidFill>
                <a:latin typeface="Arial" charset="0"/>
                <a:ea typeface="ＭＳ Ｐゴシック" charset="0"/>
                <a:cs typeface="ＭＳ Ｐゴシック" charset="0"/>
              </a:rPr>
              <a:t>pillars</a:t>
            </a:r>
            <a:r>
              <a:rPr lang="en-US" altLang="ja-JP">
                <a:latin typeface="Arial" charset="0"/>
                <a:ea typeface="ＭＳ Ｐゴシック" charset="0"/>
                <a:cs typeface="ＭＳ Ｐゴシック" charset="0"/>
              </a:rPr>
              <a:t>…." (then he lists Matthew, Mark, Luke &amp; John)</a:t>
            </a:r>
            <a:endParaRPr lang="en-US">
              <a:latin typeface="Arial" charset="0"/>
              <a:ea typeface="ＭＳ Ｐゴシック" charset="0"/>
              <a:cs typeface="ＭＳ Ｐゴシック" charset="0"/>
            </a:endParaRPr>
          </a:p>
        </p:txBody>
      </p:sp>
      <p:sp>
        <p:nvSpPr>
          <p:cNvPr id="410627"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latin typeface="Arial" charset="0"/>
              </a:rPr>
              <a:t>Against Heresies</a:t>
            </a:r>
            <a:r>
              <a:rPr lang="en-US" sz="2800">
                <a:solidFill>
                  <a:srgbClr val="FFFFFF"/>
                </a:solidFill>
                <a:latin typeface="Arial" charset="0"/>
              </a:rPr>
              <a:t> 3.11.8</a:t>
            </a:r>
          </a:p>
        </p:txBody>
      </p:sp>
      <p:pic>
        <p:nvPicPr>
          <p:cNvPr id="410628"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9"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balancing</a:t>
            </a:r>
            <a:r>
              <a:rPr lang="en-US" sz="4800" b="1" dirty="0">
                <a:effectLst>
                  <a:glow rad="127000">
                    <a:schemeClr val="tx1"/>
                  </a:glow>
                </a:effectLst>
                <a:latin typeface="Arial" charset="0"/>
                <a:ea typeface="ＭＳ Ｐゴシック" charset="0"/>
                <a:cs typeface="ＭＳ Ｐゴシック" charset="0"/>
              </a:rPr>
              <a:t> correction and blessings.</a:t>
            </a:r>
          </a:p>
        </p:txBody>
      </p:sp>
      <p:sp>
        <p:nvSpPr>
          <p:cNvPr id="5" name="Rectangle 2">
            <a:extLst>
              <a:ext uri="{FF2B5EF4-FFF2-40B4-BE49-F238E27FC236}">
                <a16:creationId xmlns:a16="http://schemas.microsoft.com/office/drawing/2014/main" id="{D8D20424-A4DF-B645-9AA8-2E48D577275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4–14</a:t>
            </a:r>
          </a:p>
        </p:txBody>
      </p:sp>
    </p:spTree>
    <p:extLst>
      <p:ext uri="{BB962C8B-B14F-4D97-AF65-F5344CB8AC3E}">
        <p14:creationId xmlns:p14="http://schemas.microsoft.com/office/powerpoint/2010/main" val="1427480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2674"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a:latin typeface="Arial" charset="0"/>
                <a:ea typeface="ＭＳ Ｐゴシック" charset="0"/>
                <a:cs typeface="ＭＳ Ｐゴシック" charset="0"/>
              </a:rPr>
              <a:t>"</a:t>
            </a:r>
            <a:r>
              <a:rPr lang="en-US" altLang="ja-JP" sz="2400" b="1">
                <a:solidFill>
                  <a:schemeClr val="folHlink"/>
                </a:solidFill>
                <a:latin typeface="Arial" charset="0"/>
                <a:ea typeface="ＭＳ Ｐゴシック" charset="0"/>
                <a:cs typeface="ＭＳ Ｐゴシック" charset="0"/>
              </a:rPr>
              <a:t>Matthew</a:t>
            </a:r>
            <a:r>
              <a:rPr lang="en-US" altLang="ja-JP" sz="2400" b="1">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a:solidFill>
                  <a:schemeClr val="folHlink"/>
                </a:solidFill>
                <a:latin typeface="Arial" charset="0"/>
                <a:ea typeface="ＭＳ Ｐゴシック" charset="0"/>
                <a:cs typeface="ＭＳ Ｐゴシック" charset="0"/>
              </a:rPr>
              <a:t>Mark</a:t>
            </a:r>
            <a:r>
              <a:rPr lang="en-US" altLang="ja-JP" sz="2400" b="1">
                <a:latin typeface="Arial" charset="0"/>
                <a:ea typeface="ＭＳ Ｐゴシック" charset="0"/>
                <a:cs typeface="ＭＳ Ｐゴシック" charset="0"/>
              </a:rPr>
              <a:t>, the disciple and interpreter of Peter, did also hand down to us in writing what had been preached by Peter. </a:t>
            </a:r>
            <a:r>
              <a:rPr lang="en-US" altLang="ja-JP" sz="2400" b="1">
                <a:solidFill>
                  <a:schemeClr val="folHlink"/>
                </a:solidFill>
                <a:latin typeface="Arial" charset="0"/>
                <a:ea typeface="ＭＳ Ｐゴシック" charset="0"/>
                <a:cs typeface="ＭＳ Ｐゴシック" charset="0"/>
              </a:rPr>
              <a:t>Luke</a:t>
            </a:r>
            <a:r>
              <a:rPr lang="en-US" altLang="ja-JP" sz="2400" b="1">
                <a:latin typeface="Arial" charset="0"/>
                <a:ea typeface="ＭＳ Ｐゴシック" charset="0"/>
                <a:cs typeface="ＭＳ Ｐゴシック" charset="0"/>
              </a:rPr>
              <a:t> also, the companion of Paul, recorded in a book the Gospel preached by him. Afterwards, </a:t>
            </a:r>
            <a:r>
              <a:rPr lang="en-US" altLang="ja-JP" sz="2400" b="1">
                <a:solidFill>
                  <a:schemeClr val="folHlink"/>
                </a:solidFill>
                <a:latin typeface="Arial" charset="0"/>
                <a:ea typeface="ＭＳ Ｐゴシック" charset="0"/>
                <a:cs typeface="ＭＳ Ｐゴシック" charset="0"/>
              </a:rPr>
              <a:t>John</a:t>
            </a:r>
            <a:r>
              <a:rPr lang="en-US" altLang="ja-JP" sz="2400" b="1">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a:latin typeface="Arial" charset="0"/>
              <a:ea typeface="ＭＳ Ｐゴシック" charset="0"/>
              <a:cs typeface="ＭＳ Ｐゴシック" charset="0"/>
            </a:endParaRPr>
          </a:p>
        </p:txBody>
      </p:sp>
      <p:sp>
        <p:nvSpPr>
          <p:cNvPr id="41267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2000" b="1" i="1">
                <a:solidFill>
                  <a:srgbClr val="FFFFFF"/>
                </a:solidFill>
                <a:latin typeface="Arial" charset="0"/>
              </a:rPr>
              <a:t>Against Heresies</a:t>
            </a:r>
            <a:r>
              <a:rPr lang="en-US" sz="2000" b="1">
                <a:solidFill>
                  <a:srgbClr val="FFFFFF"/>
                </a:solidFill>
                <a:latin typeface="Arial" charset="0"/>
              </a:rPr>
              <a:t> 3.1</a:t>
            </a:r>
          </a:p>
        </p:txBody>
      </p:sp>
      <p:pic>
        <p:nvPicPr>
          <p:cNvPr id="41267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4722"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4723"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4724"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14726"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14727"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14728"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14729"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14730"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14731"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732"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Individuals</a:t>
            </a:r>
          </a:p>
        </p:txBody>
      </p:sp>
      <p:sp>
        <p:nvSpPr>
          <p:cNvPr id="414733"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Pseudo-Barnabas (70-130)</a:t>
            </a:r>
          </a:p>
        </p:txBody>
      </p:sp>
      <p:sp>
        <p:nvSpPr>
          <p:cNvPr id="414734"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4735"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4736"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7"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8"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9"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Clement of Rome (95-97)</a:t>
            </a:r>
          </a:p>
        </p:txBody>
      </p:sp>
      <p:sp>
        <p:nvSpPr>
          <p:cNvPr id="414740"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1"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2"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Polycarp (110-150)</a:t>
            </a:r>
          </a:p>
        </p:txBody>
      </p:sp>
      <p:sp>
        <p:nvSpPr>
          <p:cNvPr id="414743"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4"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5"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6"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7"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Hermas (115-140)</a:t>
            </a:r>
          </a:p>
        </p:txBody>
      </p:sp>
      <p:sp>
        <p:nvSpPr>
          <p:cNvPr id="414748"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9"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0"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Didache (120-150)</a:t>
            </a:r>
          </a:p>
        </p:txBody>
      </p:sp>
      <p:sp>
        <p:nvSpPr>
          <p:cNvPr id="414751"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2"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3"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Papias (130-140)</a:t>
            </a:r>
          </a:p>
        </p:txBody>
      </p:sp>
      <p:sp>
        <p:nvSpPr>
          <p:cNvPr id="414754"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5"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Irenaeus (130-202)</a:t>
            </a:r>
          </a:p>
        </p:txBody>
      </p:sp>
      <p:sp>
        <p:nvSpPr>
          <p:cNvPr id="414756"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7"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8"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9"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66CCFF"/>
                </a:solidFill>
                <a:latin typeface="Arial" charset="0"/>
              </a:rPr>
              <a:t>Translations</a:t>
            </a:r>
          </a:p>
        </p:txBody>
      </p:sp>
      <p:sp>
        <p:nvSpPr>
          <p:cNvPr id="3146842" name="Text Box 90"/>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solidFill>
                  <a:srgbClr val="FFFFFF"/>
                </a:solidFill>
                <a:latin typeface="Arial" pitchFamily="-105" charset="0"/>
              </a:rPr>
              <a:t>Acceptance of the Four Gospels Before Nicaea</a:t>
            </a:r>
          </a:p>
        </p:txBody>
      </p:sp>
      <p:sp>
        <p:nvSpPr>
          <p:cNvPr id="414810"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4811" name="Group 92"/>
          <p:cNvGrpSpPr>
            <a:grpSpLocks/>
          </p:cNvGrpSpPr>
          <p:nvPr/>
        </p:nvGrpSpPr>
        <p:grpSpPr bwMode="auto">
          <a:xfrm>
            <a:off x="990600" y="4995863"/>
            <a:ext cx="1600200" cy="1481137"/>
            <a:chOff x="720" y="3168"/>
            <a:chExt cx="1008" cy="933"/>
          </a:xfrm>
        </p:grpSpPr>
        <p:sp>
          <p:nvSpPr>
            <p:cNvPr id="414816"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4812" name="Group 95"/>
          <p:cNvGrpSpPr>
            <a:grpSpLocks/>
          </p:cNvGrpSpPr>
          <p:nvPr/>
        </p:nvGrpSpPr>
        <p:grpSpPr bwMode="auto">
          <a:xfrm>
            <a:off x="2590800" y="4995863"/>
            <a:ext cx="1600200" cy="1481137"/>
            <a:chOff x="1728" y="3195"/>
            <a:chExt cx="1008" cy="933"/>
          </a:xfrm>
        </p:grpSpPr>
        <p:sp>
          <p:nvSpPr>
            <p:cNvPr id="41481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41481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677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5B5249"/>
              </a:solidFill>
            </a:endParaRPr>
          </a:p>
        </p:txBody>
      </p:sp>
      <p:pic>
        <p:nvPicPr>
          <p:cNvPr id="41677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The NT Canon in the First Four Centuries</a:t>
            </a:r>
          </a:p>
          <a:p>
            <a:pPr algn="ctr" eaLnBrk="1" hangingPunct="1"/>
            <a:r>
              <a:rPr lang="en-US" altLang="zh-CN" sz="1800">
                <a:solidFill>
                  <a:srgbClr val="FFFFFF"/>
                </a:solidFill>
                <a:latin typeface="Arial" charset="0"/>
                <a:ea typeface="SimSun" charset="0"/>
                <a:cs typeface="SimSun" charset="0"/>
              </a:rPr>
              <a:t>H. Wayne House, </a:t>
            </a:r>
            <a:r>
              <a:rPr lang="en-US" altLang="zh-CN" sz="1800" i="1">
                <a:solidFill>
                  <a:srgbClr val="FFFFFF"/>
                </a:solidFill>
                <a:latin typeface="Arial" charset="0"/>
                <a:ea typeface="SimSun" charset="0"/>
                <a:cs typeface="SimSun" charset="0"/>
              </a:rPr>
              <a:t>Chronological &amp; Background Charts to the NT</a:t>
            </a:r>
            <a:endParaRPr lang="en-US" sz="1800">
              <a:solidFill>
                <a:srgbClr val="FFFFFF"/>
              </a:solidFill>
              <a:latin typeface="Arial" charset="0"/>
              <a:ea typeface="SimSun" charset="0"/>
              <a:cs typeface="SimSun" charset="0"/>
            </a:endParaRPr>
          </a:p>
        </p:txBody>
      </p:sp>
      <p:sp>
        <p:nvSpPr>
          <p:cNvPr id="41677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
        <p:nvSpPr>
          <p:cNvPr id="416774" name="TextBox 1"/>
          <p:cNvSpPr txBox="1">
            <a:spLocks noChangeArrowheads="1"/>
          </p:cNvSpPr>
          <p:nvPr/>
        </p:nvSpPr>
        <p:spPr bwMode="auto">
          <a:xfrm>
            <a:off x="8594725" y="44450"/>
            <a:ext cx="52705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17</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rgbClr val="86D1EC"/>
              </a:buClr>
              <a:buSzPct val="90000"/>
              <a:buFont typeface="Wingdings" pitchFamily="-105" charset="2"/>
              <a:buNone/>
              <a:defRPr/>
            </a:pPr>
            <a:r>
              <a:rPr lang="en-US" sz="3200" b="1">
                <a:solidFill>
                  <a:srgbClr val="FFFFFF"/>
                </a:solidFill>
                <a:latin typeface="Arial" pitchFamily="-105" charset="0"/>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solidFill>
                  <a:srgbClr val="FFFFFF"/>
                </a:solidFill>
                <a:latin typeface="Arial" charset="0"/>
              </a:rPr>
              <a:t>None of these applied to the books Dan Brown says were the </a:t>
            </a:r>
            <a:r>
              <a:rPr lang="en-US" altLang="ja-JP" sz="2800" b="1" dirty="0">
                <a:solidFill>
                  <a:srgbClr val="FFFFFF"/>
                </a:solidFill>
                <a:latin typeface="Arial" charset="0"/>
              </a:rPr>
              <a:t>"</a:t>
            </a:r>
            <a:r>
              <a:rPr lang="en-US" sz="2800" b="1" dirty="0">
                <a:solidFill>
                  <a:srgbClr val="FFFFFF"/>
                </a:solidFill>
                <a:latin typeface="Arial" charset="0"/>
              </a:rPr>
              <a:t>real Scripture,</a:t>
            </a:r>
            <a:r>
              <a:rPr lang="en-US" altLang="ja-JP" sz="2800" b="1" dirty="0">
                <a:solidFill>
                  <a:srgbClr val="FFFFFF"/>
                </a:solidFill>
                <a:latin typeface="Arial" charset="0"/>
              </a:rPr>
              <a:t>"</a:t>
            </a:r>
            <a:r>
              <a:rPr lang="en-US" sz="2800" b="1" dirty="0">
                <a:solidFill>
                  <a:srgbClr val="FFFFFF"/>
                </a:solidFill>
                <a:latin typeface="Arial" charset="0"/>
              </a:rPr>
              <a:t> such as the </a:t>
            </a:r>
            <a:r>
              <a:rPr lang="en-US" sz="2800" b="1" i="1" dirty="0">
                <a:solidFill>
                  <a:srgbClr val="FFFFFF"/>
                </a:solidFill>
                <a:latin typeface="Arial" charset="0"/>
              </a:rPr>
              <a:t>Gospel of Philip &amp; Gospel of Thomas</a:t>
            </a:r>
            <a:endParaRPr lang="en-US" sz="2800" b="1" dirty="0">
              <a:solidFill>
                <a:srgbClr val="FFFFFF"/>
              </a:solidFill>
              <a:latin typeface="Arial" charset="0"/>
            </a:endParaRPr>
          </a:p>
        </p:txBody>
      </p:sp>
      <p:sp>
        <p:nvSpPr>
          <p:cNvPr id="41882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8</a:t>
            </a:r>
          </a:p>
        </p:txBody>
      </p:sp>
    </p:spTree>
    <p:extLst>
      <p:ext uri="{BB962C8B-B14F-4D97-AF65-F5344CB8AC3E}">
        <p14:creationId xmlns:p14="http://schemas.microsoft.com/office/powerpoint/2010/main" val="11882207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9</a:t>
            </a:r>
          </a:p>
        </p:txBody>
      </p:sp>
    </p:spTree>
    <p:extLst>
      <p:ext uri="{BB962C8B-B14F-4D97-AF65-F5344CB8AC3E}">
        <p14:creationId xmlns:p14="http://schemas.microsoft.com/office/powerpoint/2010/main" val="10872832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10</a:t>
            </a:r>
          </a:p>
        </p:txBody>
      </p:sp>
    </p:spTree>
    <p:extLst>
      <p:ext uri="{BB962C8B-B14F-4D97-AF65-F5344CB8AC3E}">
        <p14:creationId xmlns:p14="http://schemas.microsoft.com/office/powerpoint/2010/main" val="11897506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1666" name="Title 1"/>
          <p:cNvSpPr>
            <a:spLocks noGrp="1"/>
          </p:cNvSpPr>
          <p:nvPr>
            <p:ph type="ctrTitle"/>
          </p:nvPr>
        </p:nvSpPr>
        <p:spPr>
          <a:xfrm>
            <a:off x="685800" y="4419600"/>
            <a:ext cx="7772400" cy="781050"/>
          </a:xfrm>
        </p:spPr>
        <p:txBody>
          <a:bodyPr/>
          <a:lstStyle/>
          <a:p>
            <a:r>
              <a:rPr lang="en-US">
                <a:latin typeface="Calibri" charset="0"/>
                <a:ea typeface="ＭＳ Ｐゴシック" charset="0"/>
                <a:cs typeface="ＭＳ Ｐゴシック" charset="0"/>
              </a:rPr>
              <a:t>Hosea 10:1 </a:t>
            </a:r>
            <a:r>
              <a:rPr lang="en-US" sz="2800">
                <a:latin typeface="Calibri" charset="0"/>
                <a:ea typeface="ＭＳ Ｐゴシック" charset="0"/>
                <a:cs typeface="ＭＳ Ｐゴシック" charset="0"/>
              </a:rPr>
              <a:t>NLT</a:t>
            </a:r>
            <a:endParaRPr lang="en-US">
              <a:latin typeface="Calibri" charset="0"/>
              <a:ea typeface="ＭＳ Ｐゴシック" charset="0"/>
              <a:cs typeface="ＭＳ Ｐゴシック" charset="0"/>
            </a:endParaRPr>
          </a:p>
        </p:txBody>
      </p:sp>
      <p:sp>
        <p:nvSpPr>
          <p:cNvPr id="3" name="TextBox 2"/>
          <p:cNvSpPr txBox="1"/>
          <p:nvPr/>
        </p:nvSpPr>
        <p:spPr>
          <a:xfrm>
            <a:off x="1259632" y="836712"/>
            <a:ext cx="4062828" cy="354012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dirty="0">
                <a:solidFill>
                  <a:schemeClr val="bg1"/>
                </a:solidFill>
                <a:effectLst>
                  <a:glow rad="152400">
                    <a:schemeClr val="tx1">
                      <a:alpha val="91000"/>
                    </a:schemeClr>
                  </a:glow>
                </a:effectLst>
                <a:latin typeface="Arial" charset="0"/>
                <a:cs typeface="Arial" charset="0"/>
              </a:rPr>
              <a:t>"But the richer </a:t>
            </a:r>
            <a:br>
              <a:rPr lang="en-US" sz="2800" b="1" dirty="0">
                <a:solidFill>
                  <a:schemeClr val="bg1"/>
                </a:solidFill>
                <a:effectLst>
                  <a:glow rad="152400">
                    <a:schemeClr val="tx1">
                      <a:alpha val="91000"/>
                    </a:schemeClr>
                  </a:glow>
                </a:effectLst>
                <a:latin typeface="Arial" charset="0"/>
                <a:cs typeface="Arial" charset="0"/>
              </a:rPr>
            </a:br>
            <a:r>
              <a:rPr lang="en-US" sz="2800" b="1" dirty="0">
                <a:solidFill>
                  <a:schemeClr val="bg1"/>
                </a:solidFill>
                <a:effectLst>
                  <a:glow rad="152400">
                    <a:schemeClr val="tx1">
                      <a:alpha val="91000"/>
                    </a:schemeClr>
                  </a:glow>
                </a:effectLst>
                <a:latin typeface="Arial" charset="0"/>
                <a:cs typeface="Arial" charset="0"/>
              </a:rPr>
              <a:t>the people get,</a:t>
            </a:r>
          </a:p>
          <a:p>
            <a:pPr>
              <a:defRPr/>
            </a:pPr>
            <a:r>
              <a:rPr lang="en-US" sz="2800" b="1" dirty="0">
                <a:solidFill>
                  <a:schemeClr val="bg1"/>
                </a:solidFill>
                <a:effectLst>
                  <a:glow rad="152400">
                    <a:schemeClr val="tx1">
                      <a:alpha val="91000"/>
                    </a:schemeClr>
                  </a:glow>
                </a:effectLst>
                <a:latin typeface="Arial" charset="0"/>
                <a:cs typeface="Arial" charset="0"/>
              </a:rPr>
              <a:t>the more pagan altars they build.</a:t>
            </a:r>
          </a:p>
          <a:p>
            <a:pPr>
              <a:defRPr/>
            </a:pPr>
            <a:r>
              <a:rPr lang="en-US" sz="2800" b="1" dirty="0">
                <a:solidFill>
                  <a:schemeClr val="bg1"/>
                </a:solidFill>
                <a:effectLst>
                  <a:glow rad="152400">
                    <a:schemeClr val="tx1">
                      <a:alpha val="91000"/>
                    </a:schemeClr>
                  </a:glow>
                </a:effectLst>
                <a:latin typeface="Arial" charset="0"/>
                <a:cs typeface="Arial" charset="0"/>
              </a:rPr>
              <a:t>The more bountiful their harvests,</a:t>
            </a:r>
          </a:p>
          <a:p>
            <a:pPr>
              <a:defRPr/>
            </a:pPr>
            <a:r>
              <a:rPr lang="en-US" sz="2800" b="1" dirty="0">
                <a:solidFill>
                  <a:schemeClr val="bg1"/>
                </a:solidFill>
                <a:effectLst>
                  <a:glow rad="152400">
                    <a:schemeClr val="tx1">
                      <a:alpha val="91000"/>
                    </a:schemeClr>
                  </a:glow>
                </a:effectLst>
                <a:latin typeface="Arial" charset="0"/>
                <a:cs typeface="Arial" charset="0"/>
              </a:rPr>
              <a:t>the more beautiful their sacred pillars."</a:t>
            </a: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dirty="0">
                <a:solidFill>
                  <a:schemeClr val="bg1"/>
                </a:solidFill>
                <a:effectLst>
                  <a:glow rad="152400">
                    <a:schemeClr val="tx1">
                      <a:alpha val="91000"/>
                    </a:schemeClr>
                  </a:glow>
                </a:effectLst>
                <a:latin typeface="Arial" charset="0"/>
                <a:cs typeface="Arial" charset="0"/>
              </a:rPr>
              <a:t>"How prosperous Israel is—</a:t>
            </a:r>
            <a:endParaRPr lang="en-US" sz="2800" b="1" i="1" dirty="0">
              <a:solidFill>
                <a:schemeClr val="bg1"/>
              </a:solidFill>
              <a:effectLst>
                <a:glow rad="152400">
                  <a:schemeClr val="tx1">
                    <a:alpha val="91000"/>
                  </a:schemeClr>
                </a:glow>
              </a:effectLst>
              <a:latin typeface="Arial" charset="0"/>
              <a:cs typeface="Arial" charset="0"/>
            </a:endParaRPr>
          </a:p>
          <a:p>
            <a:pPr>
              <a:defRPr/>
            </a:pPr>
            <a:r>
              <a:rPr lang="en-US" sz="2800" b="1" dirty="0">
                <a:solidFill>
                  <a:schemeClr val="bg1"/>
                </a:solidFill>
                <a:effectLst>
                  <a:glow rad="152400">
                    <a:schemeClr val="tx1">
                      <a:alpha val="91000"/>
                    </a:schemeClr>
                  </a:glow>
                </a:effectLst>
                <a:latin typeface="Arial" charset="0"/>
                <a:cs typeface="Arial" charset="0"/>
              </a:rPr>
              <a:t>a luxuriant vine loaded with fruit."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11</a:t>
            </a:r>
          </a:p>
        </p:txBody>
      </p:sp>
    </p:spTree>
    <p:extLst>
      <p:ext uri="{BB962C8B-B14F-4D97-AF65-F5344CB8AC3E}">
        <p14:creationId xmlns:p14="http://schemas.microsoft.com/office/powerpoint/2010/main" val="42402842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a:ea typeface="+mj-ea"/>
                <a:cs typeface="+mj-cs"/>
              </a:rPr>
              <a:t>Case Study: </a:t>
            </a:r>
            <a:br>
              <a:rPr lang="en-NZ">
                <a:ea typeface="+mj-ea"/>
                <a:cs typeface="+mj-cs"/>
              </a:rPr>
            </a:br>
            <a:r>
              <a:rPr lang="en-NZ">
                <a:ea typeface="+mj-ea"/>
                <a:cs typeface="+mj-cs"/>
              </a:rPr>
              <a:t>Hosea 11:1 in Matthew 2:15</a:t>
            </a:r>
          </a:p>
        </p:txBody>
      </p:sp>
      <p:sp>
        <p:nvSpPr>
          <p:cNvPr id="420866" name="Content Placeholder 2"/>
          <p:cNvSpPr>
            <a:spLocks noGrp="1"/>
          </p:cNvSpPr>
          <p:nvPr>
            <p:ph sz="quarter" idx="1"/>
          </p:nvPr>
        </p:nvSpPr>
        <p:spPr>
          <a:xfrm>
            <a:off x="612775" y="1600200"/>
            <a:ext cx="8153400" cy="2335213"/>
          </a:xfrm>
        </p:spPr>
        <p:txBody>
          <a:bodyPr/>
          <a:lstStyle/>
          <a:p>
            <a:pPr eaLnBrk="1" hangingPunct="1"/>
            <a:r>
              <a:rPr lang="en-NZ" sz="3200" b="1">
                <a:latin typeface="Tw Cen MT" charset="0"/>
              </a:rPr>
              <a:t>Who does "son" refer to in each passage?</a:t>
            </a:r>
          </a:p>
          <a:p>
            <a:pPr eaLnBrk="1" hangingPunct="1"/>
            <a:r>
              <a:rPr lang="en-NZ" sz="3200" b="1">
                <a:latin typeface="Tw Cen MT" charset="0"/>
              </a:rPr>
              <a:t>What difference does this make?</a:t>
            </a:r>
          </a:p>
          <a:p>
            <a:pPr eaLnBrk="1" hangingPunct="1"/>
            <a:r>
              <a:rPr lang="en-NZ" sz="3200" b="1">
                <a:latin typeface="Tw Cen MT" charset="0"/>
              </a:rPr>
              <a:t>What is Matthew</a:t>
            </a:r>
            <a:r>
              <a:rPr lang="fr-FR" sz="3200" b="1">
                <a:latin typeface="Tw Cen MT" charset="0"/>
              </a:rPr>
              <a:t>'</a:t>
            </a:r>
            <a:r>
              <a:rPr lang="en-NZ" sz="3200" b="1">
                <a:latin typeface="Tw Cen MT" charset="0"/>
              </a:rPr>
              <a:t>s message for us?</a:t>
            </a:r>
          </a:p>
          <a:p>
            <a:pPr eaLnBrk="1" hangingPunct="1"/>
            <a:r>
              <a:rPr lang="en-NZ" sz="3200" b="1">
                <a:latin typeface="Tw Cen MT" charset="0"/>
              </a:rPr>
              <a:t>Is it faithful to the OT context and message?</a:t>
            </a: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Israel </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(Hos. 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Jesus</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(Matt. 2:15)</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755054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a:ea typeface="+mj-ea"/>
                <a:cs typeface="+mj-cs"/>
              </a:rPr>
              <a:t>Case Study: </a:t>
            </a:r>
            <a:br>
              <a:rPr lang="en-NZ">
                <a:ea typeface="+mj-ea"/>
                <a:cs typeface="+mj-cs"/>
              </a:rPr>
            </a:br>
            <a:r>
              <a:rPr lang="en-NZ">
                <a:ea typeface="+mj-ea"/>
                <a:cs typeface="+mj-cs"/>
              </a:rPr>
              <a:t>Hosea 11:1 in Matthew 2:15</a:t>
            </a:r>
          </a:p>
        </p:txBody>
      </p:sp>
      <p:sp>
        <p:nvSpPr>
          <p:cNvPr id="421890" name="Content Placeholder 2"/>
          <p:cNvSpPr>
            <a:spLocks noGrp="1"/>
          </p:cNvSpPr>
          <p:nvPr>
            <p:ph sz="quarter" idx="1"/>
          </p:nvPr>
        </p:nvSpPr>
        <p:spPr>
          <a:xfrm>
            <a:off x="320675" y="1600200"/>
            <a:ext cx="8729663" cy="2617788"/>
          </a:xfrm>
        </p:spPr>
        <p:txBody>
          <a:bodyPr/>
          <a:lstStyle/>
          <a:p>
            <a:pPr eaLnBrk="1" hangingPunct="1"/>
            <a:r>
              <a:rPr lang="en-NZ" sz="3200" b="1">
                <a:latin typeface="Tw Cen MT" charset="0"/>
              </a:rPr>
              <a:t>Hosea called Israel God</a:t>
            </a:r>
            <a:r>
              <a:rPr lang="fr-FR" sz="3200" b="1">
                <a:latin typeface="Tw Cen MT" charset="0"/>
              </a:rPr>
              <a:t>'</a:t>
            </a:r>
            <a:r>
              <a:rPr lang="en-NZ" sz="3200" b="1">
                <a:latin typeface="Tw Cen MT" charset="0"/>
              </a:rPr>
              <a:t>s "son," but Israel was a </a:t>
            </a:r>
            <a:r>
              <a:rPr lang="en-NZ" sz="3200" b="1" i="1">
                <a:solidFill>
                  <a:srgbClr val="FF0000"/>
                </a:solidFill>
                <a:latin typeface="Tw Cen MT" charset="0"/>
              </a:rPr>
              <a:t>disobedient</a:t>
            </a:r>
            <a:r>
              <a:rPr lang="en-NZ" sz="3200" b="1">
                <a:solidFill>
                  <a:srgbClr val="FF0000"/>
                </a:solidFill>
                <a:latin typeface="Tw Cen MT" charset="0"/>
              </a:rPr>
              <a:t> </a:t>
            </a:r>
            <a:r>
              <a:rPr lang="en-NZ" sz="3200" b="1">
                <a:latin typeface="Tw Cen MT" charset="0"/>
              </a:rPr>
              <a:t>son.</a:t>
            </a:r>
          </a:p>
          <a:p>
            <a:pPr eaLnBrk="1" hangingPunct="1"/>
            <a:r>
              <a:rPr lang="en-NZ" sz="3200" b="1">
                <a:latin typeface="Tw Cen MT" charset="0"/>
              </a:rPr>
              <a:t>Matthew calls Jesus God</a:t>
            </a:r>
            <a:r>
              <a:rPr lang="fr-FR" sz="3200" b="1">
                <a:latin typeface="Tw Cen MT" charset="0"/>
              </a:rPr>
              <a:t>'</a:t>
            </a:r>
            <a:r>
              <a:rPr lang="en-NZ" sz="3200" b="1">
                <a:latin typeface="Tw Cen MT" charset="0"/>
              </a:rPr>
              <a:t>s Son, but He is an </a:t>
            </a:r>
            <a:r>
              <a:rPr lang="en-NZ" sz="3200" b="1" i="1">
                <a:solidFill>
                  <a:srgbClr val="000090"/>
                </a:solidFill>
                <a:latin typeface="Tw Cen MT" charset="0"/>
              </a:rPr>
              <a:t>obedient</a:t>
            </a:r>
            <a:r>
              <a:rPr lang="en-NZ" sz="3200" b="1">
                <a:latin typeface="Tw Cen MT" charset="0"/>
              </a:rPr>
              <a:t> Son.  Unlike Israel, Jesus was perfect in every instance where Israel failed.</a:t>
            </a: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Israel </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(Hos. 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Jesus</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(Matt. 2:15)</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Tree>
    <p:extLst>
      <p:ext uri="{BB962C8B-B14F-4D97-AF65-F5344CB8AC3E}">
        <p14:creationId xmlns:p14="http://schemas.microsoft.com/office/powerpoint/2010/main" val="1971865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12</a:t>
            </a:r>
          </a:p>
        </p:txBody>
      </p:sp>
    </p:spTree>
    <p:extLst>
      <p:ext uri="{BB962C8B-B14F-4D97-AF65-F5344CB8AC3E}">
        <p14:creationId xmlns:p14="http://schemas.microsoft.com/office/powerpoint/2010/main" val="36026350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13</a:t>
            </a:r>
          </a:p>
        </p:txBody>
      </p:sp>
    </p:spTree>
    <p:extLst>
      <p:ext uri="{BB962C8B-B14F-4D97-AF65-F5344CB8AC3E}">
        <p14:creationId xmlns:p14="http://schemas.microsoft.com/office/powerpoint/2010/main" val="25408409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people of Samaria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must bear the consequences of their guilt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because they rebelled against their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13:16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009149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14</a:t>
            </a:r>
          </a:p>
        </p:txBody>
      </p:sp>
    </p:spTree>
    <p:extLst>
      <p:ext uri="{BB962C8B-B14F-4D97-AF65-F5344CB8AC3E}">
        <p14:creationId xmlns:p14="http://schemas.microsoft.com/office/powerpoint/2010/main" val="30790808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4510" b="12548"/>
          <a:stretch/>
        </p:blipFill>
        <p:spPr>
          <a:xfrm>
            <a:off x="1143000" y="2366682"/>
            <a:ext cx="6858000" cy="36307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a:noFill/>
                </a:ln>
                <a:solidFill>
                  <a:srgbClr val="FFFFFF"/>
                </a:solidFill>
                <a:effectLst>
                  <a:glow rad="381000">
                    <a:srgbClr val="000000"/>
                  </a:glow>
                </a:effectLst>
                <a:uLnTx/>
                <a:uFillTx/>
                <a:latin typeface="Times New Roman"/>
                <a:ea typeface="ＭＳ Ｐゴシック" charset="0"/>
                <a:cs typeface="Times New Roman"/>
              </a:rPr>
              <a:t>HOSEA</a:t>
            </a:r>
          </a:p>
        </p:txBody>
      </p:sp>
    </p:spTree>
    <p:extLst>
      <p:ext uri="{BB962C8B-B14F-4D97-AF65-F5344CB8AC3E}">
        <p14:creationId xmlns:p14="http://schemas.microsoft.com/office/powerpoint/2010/main" val="84744448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FROM BROKEN</a:t>
            </a:r>
          </a:p>
        </p:txBody>
      </p:sp>
    </p:spTree>
    <p:extLst>
      <p:ext uri="{BB962C8B-B14F-4D97-AF65-F5344CB8AC3E}">
        <p14:creationId xmlns:p14="http://schemas.microsoft.com/office/powerpoint/2010/main" val="236564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en-US" sz="6000" b="1" dirty="0">
                <a:effectLst>
                  <a:glow rad="127000">
                    <a:schemeClr val="tx1"/>
                  </a:glow>
                </a:effectLst>
                <a:latin typeface="Arial" charset="0"/>
                <a:ea typeface="ＭＳ Ｐゴシック" charset="0"/>
                <a:cs typeface="ＭＳ Ｐゴシック" charset="0"/>
              </a:rPr>
              <a:t>TO BRAND NEW</a:t>
            </a:r>
          </a:p>
        </p:txBody>
      </p:sp>
    </p:spTree>
    <p:extLst>
      <p:ext uri="{BB962C8B-B14F-4D97-AF65-F5344CB8AC3E}">
        <p14:creationId xmlns:p14="http://schemas.microsoft.com/office/powerpoint/2010/main" val="217101194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DE2D4-5C2F-C224-2BC3-D029D09EFC1B}"/>
              </a:ext>
            </a:extLst>
          </p:cNvPr>
          <p:cNvPicPr>
            <a:picLocks noChangeAspect="1"/>
          </p:cNvPicPr>
          <p:nvPr/>
        </p:nvPicPr>
        <p:blipFill rotWithShape="1">
          <a:blip r:embed="rId3"/>
          <a:srcRect t="34510" b="12548"/>
          <a:stretch/>
        </p:blipFill>
        <p:spPr>
          <a:xfrm>
            <a:off x="1143000" y="2366682"/>
            <a:ext cx="6858000" cy="36307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a:noFill/>
                </a:ln>
                <a:solidFill>
                  <a:srgbClr val="FFFFFF"/>
                </a:solidFill>
                <a:effectLst>
                  <a:glow rad="381000">
                    <a:srgbClr val="000000"/>
                  </a:glow>
                </a:effectLst>
                <a:uLnTx/>
                <a:uFillTx/>
                <a:latin typeface="Times New Roman"/>
                <a:ea typeface="ＭＳ Ｐゴシック" charset="0"/>
                <a:cs typeface="Times New Roman"/>
              </a:rPr>
              <a:t>HOSEA</a:t>
            </a:r>
          </a:p>
        </p:txBody>
      </p:sp>
    </p:spTree>
    <p:extLst>
      <p:ext uri="{BB962C8B-B14F-4D97-AF65-F5344CB8AC3E}">
        <p14:creationId xmlns:p14="http://schemas.microsoft.com/office/powerpoint/2010/main" val="13471490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is loyal to you,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be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loyal</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him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4117397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7761572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is loyal to you,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be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loyal</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him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3572009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Simply put...</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Be Loyal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54880125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25058812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F1DA11E-9337-B245-9F10-E14DC52749F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1–3</a:t>
            </a:r>
          </a:p>
        </p:txBody>
      </p:sp>
    </p:spTree>
    <p:extLst>
      <p:ext uri="{BB962C8B-B14F-4D97-AF65-F5344CB8AC3E}">
        <p14:creationId xmlns:p14="http://schemas.microsoft.com/office/powerpoint/2010/main" val="1538715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balancing</a:t>
            </a:r>
            <a:r>
              <a:rPr lang="en-US" sz="4800" b="1" dirty="0">
                <a:effectLst>
                  <a:glow rad="127000">
                    <a:schemeClr val="tx1"/>
                  </a:glow>
                </a:effectLst>
                <a:latin typeface="Arial" charset="0"/>
                <a:ea typeface="ＭＳ Ｐゴシック" charset="0"/>
                <a:cs typeface="ＭＳ Ｐゴシック" charset="0"/>
              </a:rPr>
              <a:t> correction and blessings.</a:t>
            </a:r>
          </a:p>
        </p:txBody>
      </p:sp>
      <p:sp>
        <p:nvSpPr>
          <p:cNvPr id="5" name="Rectangle 2">
            <a:extLst>
              <a:ext uri="{FF2B5EF4-FFF2-40B4-BE49-F238E27FC236}">
                <a16:creationId xmlns:a16="http://schemas.microsoft.com/office/drawing/2014/main" id="{D8D20424-A4DF-B645-9AA8-2E48D577275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4–14</a:t>
            </a:r>
          </a:p>
        </p:txBody>
      </p:sp>
    </p:spTree>
    <p:extLst>
      <p:ext uri="{BB962C8B-B14F-4D97-AF65-F5344CB8AC3E}">
        <p14:creationId xmlns:p14="http://schemas.microsoft.com/office/powerpoint/2010/main" val="1825598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800">
              <a:solidFill>
                <a:srgbClr val="000000"/>
              </a:solidFill>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are you doing at being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loyal to your loyal Lord? </a:t>
            </a: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3946217602"/>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i="1" dirty="0">
                <a:solidFill>
                  <a:schemeClr val="bg1"/>
                </a:solidFill>
                <a:latin typeface="Arial"/>
                <a:ea typeface="+mn-ea"/>
                <a:cs typeface="Arial"/>
              </a:rPr>
              <a:t>"Yet I hold this against you: </a:t>
            </a:r>
          </a:p>
          <a:p>
            <a:pPr algn="ctr" eaLnBrk="1" hangingPunct="1">
              <a:defRPr/>
            </a:pPr>
            <a:r>
              <a:rPr lang="en-US" sz="4000" b="1" i="1" dirty="0">
                <a:solidFill>
                  <a:schemeClr val="bg1"/>
                </a:solidFill>
                <a:latin typeface="Arial"/>
                <a:ea typeface="+mn-ea"/>
                <a:cs typeface="Arial"/>
              </a:rPr>
              <a:t>You have forsaken </a:t>
            </a:r>
            <a:br>
              <a:rPr lang="en-US" sz="4000" b="1" i="1" dirty="0">
                <a:solidFill>
                  <a:schemeClr val="bg1"/>
                </a:solidFill>
                <a:latin typeface="Arial"/>
                <a:ea typeface="+mn-ea"/>
                <a:cs typeface="Arial"/>
              </a:rPr>
            </a:br>
            <a:r>
              <a:rPr lang="en-US" sz="4000" b="1" i="1" dirty="0">
                <a:solidFill>
                  <a:schemeClr val="bg1"/>
                </a:solidFill>
                <a:latin typeface="Arial"/>
                <a:ea typeface="+mn-ea"/>
                <a:cs typeface="Arial"/>
              </a:rPr>
              <a:t>your first love."</a:t>
            </a:r>
          </a:p>
        </p:txBody>
      </p:sp>
      <p:sp>
        <p:nvSpPr>
          <p:cNvPr id="80900" name="Title 4"/>
          <p:cNvSpPr>
            <a:spLocks noGrp="1"/>
          </p:cNvSpPr>
          <p:nvPr>
            <p:ph type="title" idx="4294967295"/>
          </p:nvPr>
        </p:nvSpPr>
        <p:spPr>
          <a:xfrm>
            <a:off x="3886200" y="5715000"/>
            <a:ext cx="5029200" cy="838200"/>
          </a:xfrm>
        </p:spPr>
        <p:txBody>
          <a:bodyPr/>
          <a:lstStyle/>
          <a:p>
            <a:pPr>
              <a:defRPr/>
            </a:pPr>
            <a:r>
              <a:rPr lang="en-US" sz="3600">
                <a:solidFill>
                  <a:srgbClr val="FFFFFF"/>
                </a:solidFill>
                <a:effectLst>
                  <a:outerShdw blurRad="38100" dist="38100" dir="2700000" algn="tl">
                    <a:srgbClr val="000000"/>
                  </a:outerShdw>
                </a:effectLst>
                <a:ea typeface="ＭＳ Ｐゴシック" charset="0"/>
              </a:rPr>
              <a:t>Revelation 2:4 (NIV)</a:t>
            </a:r>
          </a:p>
        </p:txBody>
      </p:sp>
      <p:pic>
        <p:nvPicPr>
          <p:cNvPr id="42291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3068638"/>
            <a:ext cx="3552825" cy="355282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11188" y="188913"/>
            <a:ext cx="80645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a:solidFill>
                  <a:schemeClr val="bg1"/>
                </a:solidFill>
                <a:latin typeface="Arial"/>
                <a:ea typeface="+mn-ea"/>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1 John 2:15 (NIV)</a:t>
            </a:r>
          </a:p>
        </p:txBody>
      </p:sp>
    </p:spTree>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468313" y="304800"/>
            <a:ext cx="7685087"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a:solidFill>
                  <a:schemeClr val="bg1"/>
                </a:solidFill>
                <a:latin typeface="Arial"/>
                <a:ea typeface="+mn-ea"/>
                <a:cs typeface="Arial"/>
              </a:rPr>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1 John 2:16-17 (NIV)</a:t>
            </a: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are you doing at being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loyal to your loyal Lord? </a:t>
            </a: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411271784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684213" y="304800"/>
            <a:ext cx="7469187" cy="3786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a:solidFill>
                  <a:schemeClr val="bg1"/>
                </a:solidFill>
                <a:latin typeface="Arial"/>
                <a:ea typeface="+mn-ea"/>
                <a:cs typeface="Arial"/>
              </a:rPr>
              <a:t>"You adulterous people, don</a:t>
            </a:r>
            <a:r>
              <a:rPr lang="fr-FR" sz="4000" b="1" i="1" dirty="0">
                <a:solidFill>
                  <a:schemeClr val="bg1"/>
                </a:solidFill>
                <a:latin typeface="Arial"/>
                <a:ea typeface="+mn-ea"/>
                <a:cs typeface="Arial"/>
              </a:rPr>
              <a:t>'</a:t>
            </a:r>
            <a:r>
              <a:rPr lang="en-US" sz="4000" b="1" i="1" dirty="0">
                <a:solidFill>
                  <a:schemeClr val="bg1"/>
                </a:solidFill>
                <a:latin typeface="Arial"/>
                <a:ea typeface="+mn-ea"/>
                <a:cs typeface="Arial"/>
              </a:rPr>
              <a:t>t you know that friendship with the world is hatred toward God? Anyone who chooses to be a friend of the world becomes an enemy of God."</a:t>
            </a:r>
          </a:p>
        </p:txBody>
      </p:sp>
      <p:sp>
        <p:nvSpPr>
          <p:cNvPr id="5" name="Title 4"/>
          <p:cNvSpPr>
            <a:spLocks noGrp="1"/>
          </p:cNvSpPr>
          <p:nvPr>
            <p:ph type="title" idx="4294967295"/>
          </p:nvPr>
        </p:nvSpPr>
        <p:spPr>
          <a:xfrm>
            <a:off x="5257800" y="5867400"/>
            <a:ext cx="32766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James 4:4 (NIV)</a:t>
            </a:r>
          </a:p>
        </p:txBody>
      </p:sp>
    </p:spTree>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075120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dirty="0">
                <a:solidFill>
                  <a:srgbClr val="FFFFFF"/>
                </a:solidFill>
                <a:latin typeface="Arial" charset="0"/>
                <a:ea typeface="ＭＳ Ｐゴシック" charset="0"/>
              </a:rPr>
              <a:t>Prophetic Curses</a:t>
            </a: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cs typeface="+mn-cs"/>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mn-cs"/>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2480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405488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445</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Pre-Exile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(800-606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(606-536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Post-Exile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(536-400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U</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V</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I</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M</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graphicFrame>
        <p:nvGraphicFramePr>
          <p:cNvPr id="32" name="Table 31"/>
          <p:cNvGraphicFramePr>
            <a:graphicFrameLocks noGrp="1"/>
          </p:cNvGraphicFramePr>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The Daily Walk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a:t>
            </a: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Old Testament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S </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NAH</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BAD</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"IE"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(In Exile)</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HaZeMa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(final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OT books)</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HIJJMZL</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464256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0240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Loyal</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071823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extLst>
      <p:ext uri="{BB962C8B-B14F-4D97-AF65-F5344CB8AC3E}">
        <p14:creationId xmlns:p14="http://schemas.microsoft.com/office/powerpoint/2010/main" val="19808247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08088" y="1387475"/>
            <a:ext cx="2627312"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Dispensational</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Premillennialism</a:t>
            </a:r>
          </a:p>
        </p:txBody>
      </p:sp>
      <p:sp>
        <p:nvSpPr>
          <p:cNvPr id="31748" name="Text Box 4"/>
          <p:cNvSpPr txBox="1">
            <a:spLocks noChangeArrowheads="1"/>
          </p:cNvSpPr>
          <p:nvPr/>
        </p:nvSpPr>
        <p:spPr bwMode="auto">
          <a:xfrm>
            <a:off x="2971800" y="3613150"/>
            <a:ext cx="131445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Israel has a future</a:t>
            </a: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257800" y="1387475"/>
            <a:ext cx="3124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Amillennialism &amp;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Postmillennialism</a:t>
            </a:r>
          </a:p>
        </p:txBody>
      </p:sp>
      <p:sp>
        <p:nvSpPr>
          <p:cNvPr id="31751" name="Text Box 7"/>
          <p:cNvSpPr txBox="1">
            <a:spLocks noChangeArrowheads="1"/>
          </p:cNvSpPr>
          <p:nvPr/>
        </p:nvSpPr>
        <p:spPr bwMode="auto">
          <a:xfrm>
            <a:off x="7239000" y="3613150"/>
            <a:ext cx="131445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Israel has no future</a:t>
            </a: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5551488" y="5959475"/>
            <a:ext cx="2627312"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Covenant</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Premillennialism</a:t>
            </a:r>
          </a:p>
        </p:txBody>
      </p:sp>
      <p:sp>
        <p:nvSpPr>
          <p:cNvPr id="31754" name="Text Box 10"/>
          <p:cNvSpPr txBox="1">
            <a:spLocks noChangeArrowheads="1"/>
          </p:cNvSpPr>
          <p:nvPr/>
        </p:nvSpPr>
        <p:spPr bwMode="auto">
          <a:xfrm>
            <a:off x="4895850" y="3613150"/>
            <a:ext cx="131445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Church is new Israel</a:t>
            </a:r>
          </a:p>
        </p:txBody>
      </p:sp>
      <p:sp>
        <p:nvSpPr>
          <p:cNvPr id="31755" name="Text Box 11"/>
          <p:cNvSpPr txBox="1">
            <a:spLocks noChangeArrowheads="1"/>
          </p:cNvSpPr>
          <p:nvPr/>
        </p:nvSpPr>
        <p:spPr bwMode="auto">
          <a:xfrm>
            <a:off x="914400" y="3657600"/>
            <a:ext cx="154305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Church &amp; Israel distinct</a:t>
            </a:r>
          </a:p>
        </p:txBody>
      </p:sp>
      <p:sp>
        <p:nvSpPr>
          <p:cNvPr id="2" name="Title 1">
            <a:extLst>
              <a:ext uri="{FF2B5EF4-FFF2-40B4-BE49-F238E27FC236}">
                <a16:creationId xmlns:a16="http://schemas.microsoft.com/office/drawing/2014/main" id="{A851A009-D22C-7F40-9972-FAA36F683D26}"/>
              </a:ext>
            </a:extLst>
          </p:cNvPr>
          <p:cNvSpPr>
            <a:spLocks noGrp="1"/>
          </p:cNvSpPr>
          <p:nvPr>
            <p:ph type="title" idx="4294967295"/>
          </p:nvPr>
        </p:nvSpPr>
        <p:spPr>
          <a:xfrm>
            <a:off x="794" y="-12699"/>
            <a:ext cx="9143206" cy="833438"/>
          </a:xfrm>
          <a:solidFill>
            <a:schemeClr val="tx1"/>
          </a:solidFill>
          <a:ln>
            <a:noFill/>
          </a:ln>
        </p:spPr>
        <p:txBody>
          <a:bodyPr anchor="ctr"/>
          <a:lstStyle/>
          <a:p>
            <a:pPr eaLnBrk="1" hangingPunct="1">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kern="1200" dirty="0">
                <a:solidFill>
                  <a:srgbClr val="FFFFFF"/>
                </a:solidFill>
                <a:latin typeface="Arial" charset="0"/>
                <a:ea typeface="ＭＳ Ｐゴシック" charset="0"/>
                <a:cs typeface="ＭＳ Ｐゴシック" charset="0"/>
              </a:rPr>
              <a:t>Is there a future for ethnic believing Israel?</a:t>
            </a:r>
            <a:endParaRPr lang="en-US" sz="3200" kern="12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855163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26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Grp="1" noChangeArrowheads="1"/>
          </p:cNvSpPr>
          <p:nvPr>
            <p:ph type="title"/>
          </p:nvPr>
        </p:nvSpPr>
        <p:spPr>
          <a:xfrm>
            <a:off x="685800" y="-76200"/>
            <a:ext cx="7543800" cy="685800"/>
          </a:xfrm>
        </p:spPr>
        <p:txBody>
          <a:bodyPr/>
          <a:lstStyle/>
          <a:p>
            <a:r>
              <a:rPr kumimoji="0" lang="en-US" sz="4000" b="1">
                <a:solidFill>
                  <a:schemeClr val="tx1"/>
                </a:solidFill>
                <a:latin typeface="Arial" charset="0"/>
                <a:ea typeface="ＭＳ Ｐゴシック" charset="0"/>
              </a:rPr>
              <a:t>Chart of OT Kings &amp; Prophets</a:t>
            </a:r>
          </a:p>
        </p:txBody>
      </p:sp>
      <p:sp>
        <p:nvSpPr>
          <p:cNvPr id="33796" name="Text Box 4"/>
          <p:cNvSpPr txBox="1">
            <a:spLocks noChangeArrowheads="1"/>
          </p:cNvSpPr>
          <p:nvPr/>
        </p:nvSpPr>
        <p:spPr bwMode="auto">
          <a:xfrm>
            <a:off x="8375650" y="76200"/>
            <a:ext cx="692150" cy="457200"/>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cs typeface="Arial" charset="0"/>
              </a:rPr>
              <a:t>342</a:t>
            </a:r>
          </a:p>
        </p:txBody>
      </p:sp>
    </p:spTree>
  </p:cSld>
  <p:clrMapOvr>
    <a:masterClrMapping/>
  </p:clrMapOvr>
  <p:transition spd="med">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3200" b="1" dirty="0">
                <a:solidFill>
                  <a:schemeClr val="tx1"/>
                </a:solidFill>
                <a:latin typeface="Arial"/>
                <a:ea typeface="ＭＳ Ｐゴシック" charset="0"/>
                <a:cs typeface="Arial"/>
              </a:rPr>
              <a:t>Chart of OT Kings &amp; Prophets</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0" y="620688"/>
            <a:ext cx="3862638" cy="44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5741111"/>
      </p:ext>
    </p:extLst>
  </p:cSld>
  <p:clrMapOvr>
    <a:masterClrMapping/>
  </p:clrMapOvr>
  <p:transition spd="med">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Green marble"/>
          <p:cNvSpPr>
            <a:spLocks noChangeArrowheads="1"/>
          </p:cNvSpPr>
          <p:nvPr/>
        </p:nvSpPr>
        <p:spPr bwMode="auto">
          <a:xfrm>
            <a:off x="3633788" y="3276600"/>
            <a:ext cx="1531937" cy="584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b="1">
                <a:solidFill>
                  <a:schemeClr val="bg1"/>
                </a:solidFill>
                <a:latin typeface="Arial" charset="0"/>
                <a:cs typeface="Arial" charset="0"/>
              </a:rPr>
              <a:t>Author</a:t>
            </a:r>
          </a:p>
        </p:txBody>
      </p:sp>
      <p:sp>
        <p:nvSpPr>
          <p:cNvPr id="5124" name="Rectangle 4"/>
          <p:cNvSpPr>
            <a:spLocks noChangeArrowheads="1"/>
          </p:cNvSpPr>
          <p:nvPr/>
        </p:nvSpPr>
        <p:spPr bwMode="auto">
          <a:xfrm>
            <a:off x="179388" y="3886200"/>
            <a:ext cx="8839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568325" indent="-568325">
              <a:spcBef>
                <a:spcPct val="20000"/>
              </a:spcBef>
              <a:buFont typeface="Wingdings" charset="0"/>
              <a:buChar char="&amp;"/>
            </a:pPr>
            <a:r>
              <a:rPr lang="en-US" b="1">
                <a:latin typeface="Arial" charset="0"/>
                <a:cs typeface="Arial" charset="0"/>
              </a:rPr>
              <a:t>The book claims to be written by Hosea himself (1:1) </a:t>
            </a:r>
          </a:p>
          <a:p>
            <a:pPr marL="568325" indent="-568325">
              <a:spcBef>
                <a:spcPct val="20000"/>
              </a:spcBef>
              <a:buFont typeface="Wingdings" charset="0"/>
              <a:buChar char="&amp;"/>
            </a:pPr>
            <a:r>
              <a:rPr lang="en-US" b="1">
                <a:latin typeface="Arial" charset="0"/>
                <a:cs typeface="Arial" charset="0"/>
              </a:rPr>
              <a:t>Very little is known of the prophet, including his birthplace, home and occupation</a:t>
            </a:r>
          </a:p>
          <a:p>
            <a:pPr marL="568325" indent="-568325">
              <a:spcBef>
                <a:spcPct val="20000"/>
              </a:spcBef>
              <a:buFont typeface="Wingdings" charset="0"/>
              <a:buChar char="&amp;"/>
            </a:pPr>
            <a:r>
              <a:rPr lang="en-US" b="1">
                <a:latin typeface="Arial" charset="0"/>
                <a:cs typeface="Arial" charset="0"/>
              </a:rPr>
              <a:t>He possibly was a baker (see 7:4ff)</a:t>
            </a:r>
          </a:p>
          <a:p>
            <a:pPr marL="568325" indent="-568325">
              <a:spcBef>
                <a:spcPct val="20000"/>
              </a:spcBef>
              <a:buFont typeface="Wingdings" charset="0"/>
              <a:buChar char="&amp;"/>
            </a:pPr>
            <a:r>
              <a:rPr lang="en-US" b="1">
                <a:latin typeface="Arial" charset="0"/>
                <a:cs typeface="Arial" charset="0"/>
              </a:rPr>
              <a:t>He was more likely a farmer since he drew much of his imagery from the garden and farm</a:t>
            </a:r>
            <a:endParaRPr lang="en-US" b="1">
              <a:solidFill>
                <a:srgbClr val="000000"/>
              </a:solidFill>
              <a:latin typeface="Arial" charset="0"/>
              <a:cs typeface="Arial" charset="0"/>
            </a:endParaRPr>
          </a:p>
        </p:txBody>
      </p:sp>
      <p:sp>
        <p:nvSpPr>
          <p:cNvPr id="237571" name="Text Box 8"/>
          <p:cNvSpPr txBox="1">
            <a:spLocks noChangeArrowheads="1"/>
          </p:cNvSpPr>
          <p:nvPr/>
        </p:nvSpPr>
        <p:spPr bwMode="auto">
          <a:xfrm>
            <a:off x="8382000"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Arial" charset="0"/>
                <a:cs typeface="Arial" charset="0"/>
              </a:rPr>
              <a:t>566</a:t>
            </a:r>
          </a:p>
        </p:txBody>
      </p:sp>
      <p:sp>
        <p:nvSpPr>
          <p:cNvPr id="237572" name="Title 6"/>
          <p:cNvSpPr>
            <a:spLocks noGrp="1"/>
          </p:cNvSpPr>
          <p:nvPr>
            <p:ph type="title" idx="4294967295"/>
          </p:nvPr>
        </p:nvSpPr>
        <p:spPr>
          <a:xfrm>
            <a:off x="2625725" y="106363"/>
            <a:ext cx="3513138" cy="585787"/>
          </a:xfrm>
          <a:blipFill dpi="0" rotWithShape="1">
            <a:blip r:embed="rId3"/>
            <a:srcRect/>
            <a:tile tx="0" ty="0" sx="100000" sy="100000" flip="none" algn="tl"/>
          </a:blipFill>
        </p:spPr>
        <p:txBody>
          <a:bodyPr wrap="none">
            <a:spAutoFit/>
          </a:bodyPr>
          <a:lstStyle/>
          <a:p>
            <a:pPr algn="l"/>
            <a:r>
              <a:rPr lang="en-US" sz="3200">
                <a:solidFill>
                  <a:schemeClr val="bg1"/>
                </a:solidFill>
                <a:latin typeface="Arial" charset="0"/>
                <a:ea typeface="ＭＳ Ｐゴシック" charset="0"/>
              </a:rPr>
              <a:t>Did you know…?</a:t>
            </a:r>
          </a:p>
        </p:txBody>
      </p:sp>
      <p:pic>
        <p:nvPicPr>
          <p:cNvPr id="23757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81750" y="549275"/>
            <a:ext cx="2798763" cy="333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7" name="Rectangle 7"/>
          <p:cNvSpPr>
            <a:spLocks noChangeArrowheads="1"/>
          </p:cNvSpPr>
          <p:nvPr/>
        </p:nvSpPr>
        <p:spPr bwMode="auto">
          <a:xfrm>
            <a:off x="179388" y="685800"/>
            <a:ext cx="8839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457200" indent="-457200">
              <a:spcBef>
                <a:spcPct val="20000"/>
              </a:spcBef>
              <a:buFont typeface="Wingdings" charset="0"/>
              <a:buChar char="&amp;"/>
            </a:pPr>
            <a:r>
              <a:rPr lang="en-US" b="1">
                <a:latin typeface="Arial" charset="0"/>
                <a:cs typeface="Arial" charset="0"/>
              </a:rPr>
              <a:t>Hosea was the only writing prophet </a:t>
            </a:r>
            <a:br>
              <a:rPr lang="en-US" b="1">
                <a:latin typeface="Arial" charset="0"/>
                <a:cs typeface="Arial" charset="0"/>
              </a:rPr>
            </a:br>
            <a:r>
              <a:rPr lang="en-US" b="1">
                <a:latin typeface="Arial" charset="0"/>
                <a:cs typeface="Arial" charset="0"/>
              </a:rPr>
              <a:t>from Israel sent to Israel</a:t>
            </a:r>
          </a:p>
          <a:p>
            <a:pPr marL="457200" indent="-457200">
              <a:spcBef>
                <a:spcPct val="20000"/>
              </a:spcBef>
              <a:buFont typeface="Wingdings" charset="0"/>
              <a:buChar char="&amp;"/>
            </a:pPr>
            <a:r>
              <a:rPr lang="en-US" b="1">
                <a:latin typeface="Arial" charset="0"/>
                <a:cs typeface="Arial" charset="0"/>
              </a:rPr>
              <a:t>Hosea was the only prophet on record </a:t>
            </a:r>
            <a:br>
              <a:rPr lang="en-US" b="1">
                <a:latin typeface="Arial" charset="0"/>
                <a:cs typeface="Arial" charset="0"/>
              </a:rPr>
            </a:br>
            <a:r>
              <a:rPr lang="en-US" b="1">
                <a:latin typeface="Arial" charset="0"/>
                <a:cs typeface="Arial" charset="0"/>
              </a:rPr>
              <a:t>married to an adulterous woman </a:t>
            </a:r>
          </a:p>
          <a:p>
            <a:pPr marL="457200" indent="-457200">
              <a:spcBef>
                <a:spcPct val="20000"/>
              </a:spcBef>
              <a:buFont typeface="Wingdings" charset="0"/>
              <a:buChar char="&amp;"/>
            </a:pPr>
            <a:r>
              <a:rPr lang="en-US" b="1">
                <a:latin typeface="Arial" charset="0"/>
                <a:cs typeface="Arial" charset="0"/>
              </a:rPr>
              <a:t>His book is the longest of the minor </a:t>
            </a:r>
            <a:br>
              <a:rPr lang="en-US" b="1">
                <a:latin typeface="Arial" charset="0"/>
                <a:cs typeface="Arial" charset="0"/>
              </a:rPr>
            </a:br>
            <a:r>
              <a:rPr lang="en-US" b="1">
                <a:latin typeface="Arial" charset="0"/>
                <a:cs typeface="Arial" charset="0"/>
              </a:rPr>
              <a:t>prophets before the Exile</a:t>
            </a:r>
            <a:endParaRPr lang="en-US"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8" descr="Flower Ribb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Text Box 2"/>
          <p:cNvSpPr txBox="1">
            <a:spLocks noChangeArrowheads="1"/>
          </p:cNvSpPr>
          <p:nvPr/>
        </p:nvSpPr>
        <p:spPr bwMode="auto">
          <a:xfrm>
            <a:off x="1447800" y="685800"/>
            <a:ext cx="685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latin typeface="Arial" charset="0"/>
              <a:cs typeface="Arial" charset="0"/>
            </a:endParaRPr>
          </a:p>
        </p:txBody>
      </p:sp>
      <p:sp>
        <p:nvSpPr>
          <p:cNvPr id="3075" name="Text Box 3"/>
          <p:cNvSpPr txBox="1">
            <a:spLocks noChangeArrowheads="1"/>
          </p:cNvSpPr>
          <p:nvPr/>
        </p:nvSpPr>
        <p:spPr bwMode="auto">
          <a:xfrm>
            <a:off x="1143000" y="1835150"/>
            <a:ext cx="6400800" cy="169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50000"/>
              </a:spcBef>
            </a:pPr>
            <a:r>
              <a:rPr lang="en-US" sz="2800" b="1">
                <a:latin typeface="Arial" charset="0"/>
                <a:cs typeface="Arial" charset="0"/>
              </a:rPr>
              <a:t>Name:  	Hosea (The Lord Saves)</a:t>
            </a:r>
          </a:p>
          <a:p>
            <a:pPr>
              <a:lnSpc>
                <a:spcPct val="90000"/>
              </a:lnSpc>
              <a:spcBef>
                <a:spcPct val="50000"/>
              </a:spcBef>
            </a:pPr>
            <a:endParaRPr lang="en-US" sz="2800" b="1">
              <a:latin typeface="Arial" charset="0"/>
              <a:cs typeface="Arial" charset="0"/>
            </a:endParaRPr>
          </a:p>
          <a:p>
            <a:pPr>
              <a:lnSpc>
                <a:spcPct val="90000"/>
              </a:lnSpc>
              <a:spcBef>
                <a:spcPct val="50000"/>
              </a:spcBef>
            </a:pPr>
            <a:endParaRPr lang="en-US" sz="2800" b="1">
              <a:latin typeface="Arial" charset="0"/>
              <a:cs typeface="Arial" charset="0"/>
            </a:endParaRPr>
          </a:p>
        </p:txBody>
      </p:sp>
      <p:graphicFrame>
        <p:nvGraphicFramePr>
          <p:cNvPr id="3077" name="Object 2"/>
          <p:cNvGraphicFramePr>
            <a:graphicFrameLocks noChangeAspect="1"/>
          </p:cNvGraphicFramePr>
          <p:nvPr/>
        </p:nvGraphicFramePr>
        <p:xfrm>
          <a:off x="7580313" y="1981200"/>
          <a:ext cx="1487487" cy="2743200"/>
        </p:xfrm>
        <a:graphic>
          <a:graphicData uri="http://schemas.openxmlformats.org/presentationml/2006/ole">
            <mc:AlternateContent xmlns:mc="http://schemas.openxmlformats.org/markup-compatibility/2006">
              <mc:Choice xmlns:v="urn:schemas-microsoft-com:vml" Requires="v">
                <p:oleObj name="Clip" r:id="rId4" imgW="520700" imgH="965200" progId="MS_ClipArt_Gallery.2">
                  <p:embed/>
                </p:oleObj>
              </mc:Choice>
              <mc:Fallback>
                <p:oleObj name="Clip" r:id="rId4" imgW="520700" imgH="9652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1981200"/>
                        <a:ext cx="1487487"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78" name="Rectangle 6"/>
          <p:cNvSpPr>
            <a:spLocks noChangeArrowheads="1"/>
          </p:cNvSpPr>
          <p:nvPr/>
        </p:nvSpPr>
        <p:spPr bwMode="auto">
          <a:xfrm>
            <a:off x="1143000" y="2438400"/>
            <a:ext cx="4346575"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50000"/>
              </a:spcBef>
            </a:pPr>
            <a:r>
              <a:rPr lang="en-US" sz="2800" b="1">
                <a:latin typeface="Arial" charset="0"/>
                <a:cs typeface="Arial" charset="0"/>
              </a:rPr>
              <a:t>Family: 	Father - Beeri</a:t>
            </a:r>
          </a:p>
        </p:txBody>
      </p:sp>
      <p:sp>
        <p:nvSpPr>
          <p:cNvPr id="3079" name="Rectangle 7"/>
          <p:cNvSpPr>
            <a:spLocks noChangeArrowheads="1"/>
          </p:cNvSpPr>
          <p:nvPr/>
        </p:nvSpPr>
        <p:spPr bwMode="auto">
          <a:xfrm>
            <a:off x="2971800" y="3333750"/>
            <a:ext cx="3238500"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50000"/>
              </a:spcBef>
            </a:pPr>
            <a:r>
              <a:rPr lang="en-US" sz="2800" b="1">
                <a:latin typeface="Arial" charset="0"/>
                <a:cs typeface="Arial" charset="0"/>
              </a:rPr>
              <a:t>1st Child - Jezreel</a:t>
            </a:r>
          </a:p>
        </p:txBody>
      </p:sp>
      <p:sp>
        <p:nvSpPr>
          <p:cNvPr id="3081" name="Rectangle 9"/>
          <p:cNvSpPr>
            <a:spLocks noChangeArrowheads="1"/>
          </p:cNvSpPr>
          <p:nvPr/>
        </p:nvSpPr>
        <p:spPr bwMode="auto">
          <a:xfrm>
            <a:off x="2979738" y="3810000"/>
            <a:ext cx="42148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b="1">
                <a:latin typeface="Arial" charset="0"/>
                <a:cs typeface="Arial" charset="0"/>
              </a:rPr>
              <a:t>2nd Child - Lo-ruhamah</a:t>
            </a:r>
          </a:p>
        </p:txBody>
      </p:sp>
      <p:sp>
        <p:nvSpPr>
          <p:cNvPr id="3082" name="Rectangle 10"/>
          <p:cNvSpPr>
            <a:spLocks noChangeArrowheads="1"/>
          </p:cNvSpPr>
          <p:nvPr/>
        </p:nvSpPr>
        <p:spPr bwMode="auto">
          <a:xfrm>
            <a:off x="2986088" y="4343400"/>
            <a:ext cx="355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b="1">
                <a:latin typeface="Arial" charset="0"/>
                <a:cs typeface="Arial" charset="0"/>
              </a:rPr>
              <a:t>3rd Child - Lo-ammi</a:t>
            </a:r>
          </a:p>
          <a:p>
            <a:endParaRPr lang="en-US" sz="2800" b="1">
              <a:latin typeface="Arial" charset="0"/>
              <a:cs typeface="Arial" charset="0"/>
            </a:endParaRPr>
          </a:p>
        </p:txBody>
      </p:sp>
      <p:sp>
        <p:nvSpPr>
          <p:cNvPr id="3083" name="Rectangle 11"/>
          <p:cNvSpPr>
            <a:spLocks noChangeArrowheads="1"/>
          </p:cNvSpPr>
          <p:nvPr/>
        </p:nvSpPr>
        <p:spPr bwMode="auto">
          <a:xfrm>
            <a:off x="1143000" y="5021263"/>
            <a:ext cx="7735888" cy="48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50000"/>
              </a:spcBef>
            </a:pPr>
            <a:r>
              <a:rPr lang="en-US" sz="2800" b="1">
                <a:latin typeface="Arial" charset="0"/>
                <a:cs typeface="Arial" charset="0"/>
              </a:rPr>
              <a:t>Vocation:  	Prophet to the Northern Kingdom</a:t>
            </a:r>
          </a:p>
        </p:txBody>
      </p:sp>
      <p:graphicFrame>
        <p:nvGraphicFramePr>
          <p:cNvPr id="3084" name="Object 3"/>
          <p:cNvGraphicFramePr>
            <a:graphicFrameLocks noChangeAspect="1"/>
          </p:cNvGraphicFramePr>
          <p:nvPr/>
        </p:nvGraphicFramePr>
        <p:xfrm>
          <a:off x="6858000" y="2438400"/>
          <a:ext cx="1916113" cy="2362200"/>
        </p:xfrm>
        <a:graphic>
          <a:graphicData uri="http://schemas.openxmlformats.org/presentationml/2006/ole">
            <mc:AlternateContent xmlns:mc="http://schemas.openxmlformats.org/markup-compatibility/2006">
              <mc:Choice xmlns:v="urn:schemas-microsoft-com:vml" Requires="v">
                <p:oleObj name="Clip" r:id="rId6" imgW="2044700" imgH="2540000" progId="MS_ClipArt_Gallery.2">
                  <p:embed/>
                </p:oleObj>
              </mc:Choice>
              <mc:Fallback>
                <p:oleObj name="Clip" r:id="rId6" imgW="2044700" imgH="25400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438400"/>
                        <a:ext cx="1916113"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85" name="Object 4"/>
          <p:cNvGraphicFramePr>
            <a:graphicFrameLocks noChangeAspect="1"/>
          </p:cNvGraphicFramePr>
          <p:nvPr/>
        </p:nvGraphicFramePr>
        <p:xfrm>
          <a:off x="5410200" y="2590800"/>
          <a:ext cx="3360738" cy="2020888"/>
        </p:xfrm>
        <a:graphic>
          <a:graphicData uri="http://schemas.openxmlformats.org/presentationml/2006/ole">
            <mc:AlternateContent xmlns:mc="http://schemas.openxmlformats.org/markup-compatibility/2006">
              <mc:Choice xmlns:v="urn:schemas-microsoft-com:vml" Requires="v">
                <p:oleObj name="Clip" r:id="rId8" imgW="4673600" imgH="2819400" progId="MS_ClipArt_Gallery.2">
                  <p:embed/>
                </p:oleObj>
              </mc:Choice>
              <mc:Fallback>
                <p:oleObj name="Clip" r:id="rId8" imgW="4673600" imgH="2819400"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2590800"/>
                        <a:ext cx="3360738" cy="2020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91" name="Rectangle 19"/>
          <p:cNvSpPr>
            <a:spLocks noChangeArrowheads="1"/>
          </p:cNvSpPr>
          <p:nvPr/>
        </p:nvSpPr>
        <p:spPr bwMode="auto">
          <a:xfrm>
            <a:off x="-717550" y="2876550"/>
            <a:ext cx="9418638"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50000"/>
              </a:spcBef>
            </a:pPr>
            <a:r>
              <a:rPr lang="en-US" sz="2800" b="1">
                <a:latin typeface="Arial" charset="0"/>
                <a:cs typeface="Arial" charset="0"/>
              </a:rPr>
              <a:t>			 	Wife - Gomer			 	</a:t>
            </a:r>
          </a:p>
        </p:txBody>
      </p:sp>
      <p:pic>
        <p:nvPicPr>
          <p:cNvPr id="3094" name="Picture 22" descr="j0189242"/>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5867400" y="3124200"/>
            <a:ext cx="84772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30" name="Text Box 23"/>
          <p:cNvSpPr txBox="1">
            <a:spLocks noChangeArrowheads="1"/>
          </p:cNvSpPr>
          <p:nvPr/>
        </p:nvSpPr>
        <p:spPr bwMode="auto">
          <a:xfrm>
            <a:off x="8350250" y="1174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566</a:t>
            </a:r>
          </a:p>
        </p:txBody>
      </p:sp>
      <p:sp>
        <p:nvSpPr>
          <p:cNvPr id="18" name="Title 17"/>
          <p:cNvSpPr>
            <a:spLocks noGrp="1"/>
          </p:cNvSpPr>
          <p:nvPr>
            <p:ph type="title" idx="4294967295"/>
          </p:nvPr>
        </p:nvSpPr>
        <p:spPr>
          <a:xfrm>
            <a:off x="685800" y="152400"/>
            <a:ext cx="7772400" cy="1143000"/>
          </a:xfrm>
        </p:spPr>
        <p:txBody>
          <a:bodyPr/>
          <a:lstStyle/>
          <a:p>
            <a:pPr>
              <a:defRPr/>
            </a:pPr>
            <a:r>
              <a:rPr lang="en-US" sz="3600">
                <a:solidFill>
                  <a:schemeClr val="tx1"/>
                </a:solidFill>
                <a:effectLst>
                  <a:outerShdw blurRad="38100" dist="38100" dir="2700000" algn="tl">
                    <a:srgbClr val="FFFFFF"/>
                  </a:outerShdw>
                </a:effectLst>
                <a:latin typeface="Arial" charset="0"/>
                <a:ea typeface="ＭＳ Ｐゴシック" charset="0"/>
              </a:rPr>
              <a:t>RESUME OF HOSEA</a:t>
            </a:r>
            <a:endParaRPr lang="en-US">
              <a:effectLst>
                <a:outerShdw blurRad="38100" dist="38100" dir="2700000" algn="tl">
                  <a:srgbClr val="FFFFFF"/>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gtEl>
                                        <p:attrNameLst>
                                          <p:attrName>style.visibility</p:attrName>
                                        </p:attrNameLst>
                                      </p:cBhvr>
                                      <p:to>
                                        <p:strVal val="visible"/>
                                      </p:to>
                                    </p:set>
                                  </p:childTnLst>
                                  <p:subTnLst>
                                    <p:animClr clrSpc="rgb" dir="cw">
                                      <p:cBhvr override="childStyle">
                                        <p:cTn dur="1" fill="hold" display="0" masterRel="nextClick" afterEffect="1"/>
                                        <p:tgtEl>
                                          <p:spTgt spid="3075"/>
                                        </p:tgtEl>
                                        <p:attrNameLst>
                                          <p:attrName>ppt_c</p:attrName>
                                        </p:attrNameLst>
                                      </p:cBhvr>
                                      <p:to>
                                        <a:schemeClr val="accent2"/>
                                      </p:to>
                                    </p:animClr>
                                  </p:sub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078"/>
                                        </p:tgtEl>
                                        <p:attrNameLst>
                                          <p:attrName>style.visibility</p:attrName>
                                        </p:attrNameLst>
                                      </p:cBhvr>
                                      <p:to>
                                        <p:strVal val="visible"/>
                                      </p:to>
                                    </p:set>
                                  </p:childTnLst>
                                  <p:subTnLst>
                                    <p:animClr clrSpc="rgb" dir="cw">
                                      <p:cBhvr override="childStyle">
                                        <p:cTn dur="1" fill="hold" display="0" masterRel="nextClick" afterEffect="1"/>
                                        <p:tgtEl>
                                          <p:spTgt spid="3078"/>
                                        </p:tgtEl>
                                        <p:attrNameLst>
                                          <p:attrName>ppt_c</p:attrName>
                                        </p:attrNameLst>
                                      </p:cBhvr>
                                      <p:to>
                                        <a:schemeClr val="accent2"/>
                                      </p:to>
                                    </p:animClr>
                                  </p:sub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3084"/>
                                        </p:tgtEl>
                                        <p:attrNameLst>
                                          <p:attrName>style.visibility</p:attrName>
                                        </p:attrNameLst>
                                      </p:cBhvr>
                                      <p:to>
                                        <p:strVal val="visible"/>
                                      </p:to>
                                    </p:set>
                                  </p:childTnLst>
                                  <p:subTnLst>
                                    <p:set>
                                      <p:cBhvr override="childStyle">
                                        <p:cTn dur="1" fill="hold" display="0" masterRel="nextClick" afterEffect="1"/>
                                        <p:tgtEl>
                                          <p:spTgt spid="3084"/>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091"/>
                                        </p:tgtEl>
                                        <p:attrNameLst>
                                          <p:attrName>style.visibility</p:attrName>
                                        </p:attrNameLst>
                                      </p:cBhvr>
                                      <p:to>
                                        <p:strVal val="visible"/>
                                      </p:to>
                                    </p:set>
                                  </p:childTnLst>
                                  <p:subTnLst>
                                    <p:animClr clrSpc="rgb" dir="cw">
                                      <p:cBhvr override="childStyle">
                                        <p:cTn dur="1" fill="hold" display="0" masterRel="nextClick" afterEffect="1"/>
                                        <p:tgtEl>
                                          <p:spTgt spid="3091"/>
                                        </p:tgtEl>
                                        <p:attrNameLst>
                                          <p:attrName>ppt_c</p:attrName>
                                        </p:attrNameLst>
                                      </p:cBhvr>
                                      <p:to>
                                        <a:schemeClr val="accent2"/>
                                      </p:to>
                                    </p:animClr>
                                  </p:sub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499"/>
                                          </p:stCondLst>
                                        </p:cTn>
                                        <p:tgtEl>
                                          <p:spTgt spid="3085"/>
                                        </p:tgtEl>
                                        <p:attrNameLst>
                                          <p:attrName>style.visibility</p:attrName>
                                        </p:attrNameLst>
                                      </p:cBhvr>
                                      <p:to>
                                        <p:strVal val="visible"/>
                                      </p:to>
                                    </p:set>
                                  </p:childTnLst>
                                </p:cTn>
                              </p:par>
                            </p:childTnLst>
                          </p:cTn>
                        </p:par>
                        <p:par>
                          <p:cTn id="24" fill="hold" nodeType="afterGroup">
                            <p:stCondLst>
                              <p:cond delay="1000"/>
                            </p:stCondLst>
                            <p:childTnLst>
                              <p:par>
                                <p:cTn id="25" presetID="1" presetClass="entr" presetSubtype="0" fill="hold" nodeType="afterEffect">
                                  <p:stCondLst>
                                    <p:cond delay="1000"/>
                                  </p:stCondLst>
                                  <p:childTnLst>
                                    <p:set>
                                      <p:cBhvr>
                                        <p:cTn id="26" dur="1" fill="hold">
                                          <p:stCondLst>
                                            <p:cond delay="499"/>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08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09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499"/>
                                          </p:stCondLst>
                                        </p:cTn>
                                        <p:tgtEl>
                                          <p:spTgt spid="3079"/>
                                        </p:tgtEl>
                                        <p:attrNameLst>
                                          <p:attrName>style.visibility</p:attrName>
                                        </p:attrNameLst>
                                      </p:cBhvr>
                                      <p:to>
                                        <p:strVal val="visible"/>
                                      </p:to>
                                    </p:set>
                                  </p:childTnLst>
                                  <p:subTnLst>
                                    <p:animClr clrSpc="rgb" dir="cw">
                                      <p:cBhvr override="childStyle">
                                        <p:cTn dur="1" fill="hold" display="0" masterRel="nextClick" afterEffect="1"/>
                                        <p:tgtEl>
                                          <p:spTgt spid="3079"/>
                                        </p:tgtEl>
                                        <p:attrNameLst>
                                          <p:attrName>ppt_c</p:attrName>
                                        </p:attrNameLst>
                                      </p:cBhvr>
                                      <p:to>
                                        <a:schemeClr val="accent2"/>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081"/>
                                        </p:tgtEl>
                                        <p:attrNameLst>
                                          <p:attrName>style.visibility</p:attrName>
                                        </p:attrNameLst>
                                      </p:cBhvr>
                                      <p:to>
                                        <p:strVal val="visible"/>
                                      </p:to>
                                    </p:set>
                                  </p:childTnLst>
                                  <p:subTnLst>
                                    <p:animClr clrSpc="rgb" dir="cw">
                                      <p:cBhvr override="childStyle">
                                        <p:cTn dur="1" fill="hold" display="0" masterRel="nextClick" afterEffect="1"/>
                                        <p:tgtEl>
                                          <p:spTgt spid="3081"/>
                                        </p:tgtEl>
                                        <p:attrNameLst>
                                          <p:attrName>ppt_c</p:attrName>
                                        </p:attrNameLst>
                                      </p:cBhvr>
                                      <p:to>
                                        <a:schemeClr val="accent2"/>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082"/>
                                        </p:tgtEl>
                                        <p:attrNameLst>
                                          <p:attrName>style.visibility</p:attrName>
                                        </p:attrNameLst>
                                      </p:cBhvr>
                                      <p:to>
                                        <p:strVal val="visible"/>
                                      </p:to>
                                    </p:set>
                                  </p:childTnLst>
                                  <p:subTnLst>
                                    <p:animClr clrSpc="rgb" dir="cw">
                                      <p:cBhvr override="childStyle">
                                        <p:cTn dur="1" fill="hold" display="0" masterRel="nextClick" afterEffect="1"/>
                                        <p:tgtEl>
                                          <p:spTgt spid="3082"/>
                                        </p:tgtEl>
                                        <p:attrNameLst>
                                          <p:attrName>ppt_c</p:attrName>
                                        </p:attrNameLst>
                                      </p:cBhvr>
                                      <p:to>
                                        <a:schemeClr val="accent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083"/>
                                        </p:tgtEl>
                                        <p:attrNameLst>
                                          <p:attrName>style.visibility</p:attrName>
                                        </p:attrNameLst>
                                      </p:cBhvr>
                                      <p:to>
                                        <p:strVal val="visible"/>
                                      </p:to>
                                    </p:set>
                                  </p:childTnLst>
                                  <p:subTnLst>
                                    <p:animClr clrSpc="rgb" dir="cw">
                                      <p:cBhvr override="childStyle">
                                        <p:cTn dur="1" fill="hold" display="0" masterRel="nextClick" afterEffect="1"/>
                                        <p:tgtEl>
                                          <p:spTgt spid="3083"/>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8" grpId="0" autoUpdateAnimBg="0"/>
      <p:bldP spid="3079" grpId="0" autoUpdateAnimBg="0"/>
      <p:bldP spid="3081" grpId="0" autoUpdateAnimBg="0"/>
      <p:bldP spid="3082" grpId="0" autoUpdateAnimBg="0"/>
      <p:bldP spid="3083" grpId="0" autoUpdateAnimBg="0"/>
      <p:bldP spid="30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To Whom the Prophets Ministered</a:t>
            </a: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Judah</a:t>
            </a: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Israel</a:t>
            </a: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Aram</a:t>
            </a:r>
          </a:p>
        </p:txBody>
      </p:sp>
      <p:sp>
        <p:nvSpPr>
          <p:cNvPr id="15" name="Text Box 6"/>
          <p:cNvSpPr txBox="1">
            <a:spLocks noChangeArrowheads="1"/>
          </p:cNvSpPr>
          <p:nvPr/>
        </p:nvSpPr>
        <p:spPr bwMode="auto">
          <a:xfrm>
            <a:off x="5354263" y="5828827"/>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Egypt</a:t>
            </a:r>
          </a:p>
        </p:txBody>
      </p:sp>
      <p:sp>
        <p:nvSpPr>
          <p:cNvPr id="19" name="Text Box 8"/>
          <p:cNvSpPr txBox="1">
            <a:spLocks noChangeArrowheads="1"/>
          </p:cNvSpPr>
          <p:nvPr/>
        </p:nvSpPr>
        <p:spPr bwMode="auto">
          <a:xfrm rot="17809876">
            <a:off x="4458963" y="66644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Phoenicia</a:t>
            </a:r>
          </a:p>
        </p:txBody>
      </p:sp>
      <p:sp>
        <p:nvSpPr>
          <p:cNvPr id="20" name="Text Box 3"/>
          <p:cNvSpPr txBox="1">
            <a:spLocks noChangeArrowheads="1"/>
          </p:cNvSpPr>
          <p:nvPr/>
        </p:nvSpPr>
        <p:spPr bwMode="auto">
          <a:xfrm>
            <a:off x="4675825" y="2729880"/>
            <a:ext cx="1329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charset="0"/>
                <a:ea typeface="ＭＳ Ｐゴシック" charset="0"/>
              </a:rPr>
              <a:t>Amos</a:t>
            </a:r>
          </a:p>
        </p:txBody>
      </p:sp>
      <p:sp>
        <p:nvSpPr>
          <p:cNvPr id="21" name="Text Box 4"/>
          <p:cNvSpPr txBox="1">
            <a:spLocks noChangeArrowheads="1"/>
          </p:cNvSpPr>
          <p:nvPr/>
        </p:nvSpPr>
        <p:spPr bwMode="auto">
          <a:xfrm>
            <a:off x="4661876" y="2348880"/>
            <a:ext cx="149749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39700">
                    <a:srgbClr val="000000">
                      <a:alpha val="89000"/>
                    </a:srgbClr>
                  </a:glow>
                </a:effectLst>
                <a:uLnTx/>
                <a:uFillTx/>
                <a:latin typeface="Comic Sans MS" charset="0"/>
                <a:ea typeface="ＭＳ Ｐゴシック" charset="0"/>
              </a:rPr>
              <a:t>Hosea</a:t>
            </a: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Micah</a:t>
            </a: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Isaiah</a:t>
            </a:r>
          </a:p>
        </p:txBody>
      </p:sp>
      <p:sp>
        <p:nvSpPr>
          <p:cNvPr id="25" name="Rectangle 8"/>
          <p:cNvSpPr>
            <a:spLocks noChangeArrowheads="1"/>
          </p:cNvSpPr>
          <p:nvPr/>
        </p:nvSpPr>
        <p:spPr bwMode="auto">
          <a:xfrm>
            <a:off x="5776716" y="636868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Obadiah</a:t>
            </a: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Zephaniah</a:t>
            </a: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Jeremiah</a:t>
            </a: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Habakkuk</a:t>
            </a: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Nahum</a:t>
            </a: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Ezekiel</a:t>
            </a:r>
          </a:p>
        </p:txBody>
      </p:sp>
      <p:sp>
        <p:nvSpPr>
          <p:cNvPr id="32" name="Rectangle 15"/>
          <p:cNvSpPr>
            <a:spLocks noChangeArrowheads="1"/>
          </p:cNvSpPr>
          <p:nvPr/>
        </p:nvSpPr>
        <p:spPr bwMode="auto">
          <a:xfrm>
            <a:off x="3933621" y="5786100"/>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Malachi</a:t>
            </a: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Daniel</a:t>
            </a:r>
          </a:p>
        </p:txBody>
      </p:sp>
      <p:sp>
        <p:nvSpPr>
          <p:cNvPr id="34" name="Rectangle 17"/>
          <p:cNvSpPr>
            <a:spLocks noChangeArrowheads="1"/>
          </p:cNvSpPr>
          <p:nvPr/>
        </p:nvSpPr>
        <p:spPr bwMode="auto">
          <a:xfrm>
            <a:off x="3976606" y="4955837"/>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Haggai</a:t>
            </a:r>
          </a:p>
        </p:txBody>
      </p:sp>
      <p:sp>
        <p:nvSpPr>
          <p:cNvPr id="35" name="Rectangle 18"/>
          <p:cNvSpPr>
            <a:spLocks noChangeArrowheads="1"/>
          </p:cNvSpPr>
          <p:nvPr/>
        </p:nvSpPr>
        <p:spPr bwMode="auto">
          <a:xfrm>
            <a:off x="3817075" y="5336837"/>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Zechariah</a:t>
            </a: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Joel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39700">
                    <a:srgbClr val="000000">
                      <a:alpha val="89000"/>
                    </a:srgbClr>
                  </a:glow>
                </a:effectLst>
                <a:uLnTx/>
                <a:uFillTx/>
                <a:latin typeface="Comic Sans MS" pitchFamily="-128" charset="0"/>
                <a:ea typeface="Osaka" charset="0"/>
                <a:cs typeface="Osaka" charset="0"/>
              </a:rPr>
              <a:t>Jonah</a:t>
            </a: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Osaka" charset="0"/>
                <a:cs typeface="Arial"/>
              </a:rPr>
              <a:t>Assyria</a:t>
            </a: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Osaka" charset="0"/>
              <a:cs typeface="Osaka" charset="0"/>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Osaka" charset="0"/>
                <a:cs typeface="Arial"/>
              </a:rPr>
              <a:t>Babylon &amp; Persia</a:t>
            </a: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Osaka" charset="0"/>
              <a:cs typeface="Osaka" charset="0"/>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alpha val="89000"/>
                    </a:srgbClr>
                  </a:glow>
                </a:effectLst>
                <a:uLnTx/>
                <a:uFillTx/>
                <a:latin typeface="Comic Sans MS" pitchFamily="-128" charset="0"/>
                <a:ea typeface="Osaka" charset="0"/>
                <a:cs typeface="Osaka" charset="0"/>
              </a:rPr>
              <a:t>(Lamentations)</a:t>
            </a:r>
          </a:p>
        </p:txBody>
      </p:sp>
    </p:spTree>
    <p:extLst>
      <p:ext uri="{BB962C8B-B14F-4D97-AF65-F5344CB8AC3E}">
        <p14:creationId xmlns:p14="http://schemas.microsoft.com/office/powerpoint/2010/main" val="24788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Contrasting Hosea and Amos</a:t>
            </a:r>
            <a:endParaRPr lang="en-US" sz="36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a:solidFill>
                  <a:srgbClr val="FFFFFF"/>
                </a:solidFill>
                <a:effectLst>
                  <a:outerShdw blurRad="38100" dist="38100" dir="2700000" algn="tl">
                    <a:srgbClr val="000000"/>
                  </a:outerShdw>
                </a:effectLst>
                <a:latin typeface="Arial" charset="0"/>
                <a:cs typeface="Arial" charset="0"/>
              </a:rPr>
              <a:t>590</a:t>
            </a:r>
          </a:p>
        </p:txBody>
      </p:sp>
      <p:graphicFrame>
        <p:nvGraphicFramePr>
          <p:cNvPr id="5" name="Table 4"/>
          <p:cNvGraphicFramePr>
            <a:graphicFrameLocks noGrp="1"/>
          </p:cNvGraphicFramePr>
          <p:nvPr>
            <p:extLst>
              <p:ext uri="{D42A27DB-BD31-4B8C-83A1-F6EECF244321}">
                <p14:modId xmlns:p14="http://schemas.microsoft.com/office/powerpoint/2010/main" val="3922878501"/>
              </p:ext>
            </p:extLst>
          </p:nvPr>
        </p:nvGraphicFramePr>
        <p:xfrm>
          <a:off x="0" y="796923"/>
          <a:ext cx="9144000" cy="6061077"/>
        </p:xfrm>
        <a:graphic>
          <a:graphicData uri="http://schemas.openxmlformats.org/drawingml/2006/table">
            <a:tbl>
              <a:tblPr>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HOSEA</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AMOS</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Professional Prophet (1:1)</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Nonprofessional Prophet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National from Israel (7:5)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Missionary from Judah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6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Religious Idolatry </a:t>
                      </a:r>
                      <a:b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(Worship)</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Social Injustice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(Walk)</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Unfaithfulness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Injustice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Grace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Loyal Love (</a:t>
                      </a:r>
                      <a:r>
                        <a:rPr kumimoji="0" lang="en-US" sz="2000" b="1" i="1"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Hesed</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Judgment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Sympathetic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Stern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Compassionate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Coarse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Difficult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Simple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Knowledge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Morality</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Know God</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(4:1, 6; 6:6)</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Seek God</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(5:4, 6)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solidFill>
                  <a:srgbClr val="FFFFFF"/>
                </a:solidFill>
                <a:effectLst>
                  <a:glow rad="127000">
                    <a:srgbClr val="000000"/>
                  </a:glow>
                </a:effectLst>
                <a:latin typeface="Arial" charset="0"/>
                <a:ea typeface="ＭＳ Ｐゴシック" charset="0"/>
                <a:cs typeface="ＭＳ Ｐゴシック" charset="0"/>
              </a:rPr>
              <a:t>The Message of the Book of Hosea</a:t>
            </a: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en-US" sz="13800" b="1" dirty="0">
                <a:effectLst>
                  <a:glow rad="127000">
                    <a:schemeClr val="tx1"/>
                  </a:glow>
                </a:effectLst>
                <a:latin typeface="Arial" charset="0"/>
                <a:ea typeface="ＭＳ Ｐゴシック" charset="0"/>
                <a:cs typeface="ＭＳ Ｐゴシック" charset="0"/>
              </a:rPr>
              <a:t>Be Loyal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a:solidFill>
                  <a:srgbClr val="FFFFFF"/>
                </a:solidFill>
                <a:effectLst>
                  <a:outerShdw blurRad="38100" dist="38100" dir="2700000" algn="tl">
                    <a:srgbClr val="000000"/>
                  </a:outerShdw>
                </a:effectLst>
                <a:latin typeface="Arial"/>
                <a:cs typeface="Arial"/>
              </a:rPr>
              <a:t>Griffith • Crossroads </a:t>
            </a:r>
            <a:r>
              <a:rPr lang="en-US" sz="2000" b="1" kern="0" dirty="0">
                <a:solidFill>
                  <a:srgbClr val="FFFFFF"/>
                </a:solidFill>
                <a:effectLst>
                  <a:outerShdw blurRad="38100" dist="38100" dir="2700000" algn="tl">
                    <a:srgbClr val="000000"/>
                  </a:outerShdw>
                </a:effectLst>
                <a:latin typeface="Arial"/>
                <a:cs typeface="Arial"/>
              </a:rPr>
              <a:t>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8663967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Loyalty</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702112"/>
      </p:ext>
    </p:extLst>
  </p:cSld>
  <p:clrMapOvr>
    <a:overrideClrMapping bg1="lt1" tx1="dk1" bg2="lt2" tx2="dk2" accent1="accent1" accent2="accent2" accent3="accent3" accent4="accent4" accent5="accent5" accent6="accent6" hlink="hlink" folHlink="folHlink"/>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9534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loyal?</a:t>
            </a: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3883135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35290"/>
            <a:ext cx="9144000" cy="3888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Loyalty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Israel</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59294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135245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loyal to God?</a:t>
            </a: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30659432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726357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Arial" charset="0"/>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cs typeface="Arial" charset="0"/>
              </a:rPr>
              <a:t>Micah</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en-US" sz="2800">
                <a:solidFill>
                  <a:srgbClr val="EAEAEA"/>
                </a:solidFill>
                <a:latin typeface="Arial" charset="0"/>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1" hangingPunct="1"/>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extLst>
      <p:ext uri="{BB962C8B-B14F-4D97-AF65-F5344CB8AC3E}">
        <p14:creationId xmlns:p14="http://schemas.microsoft.com/office/powerpoint/2010/main" val="3071803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Perils of Prosperity</a:t>
            </a:r>
          </a:p>
        </p:txBody>
      </p:sp>
      <p:graphicFrame>
        <p:nvGraphicFramePr>
          <p:cNvPr id="72825" name="Group 121"/>
          <p:cNvGraphicFramePr>
            <a:graphicFrameLocks noGrp="1"/>
          </p:cNvGraphicFramePr>
          <p:nvPr>
            <p:extLst>
              <p:ext uri="{D42A27DB-BD31-4B8C-83A1-F6EECF244321}">
                <p14:modId xmlns:p14="http://schemas.microsoft.com/office/powerpoint/2010/main" val="363578949"/>
              </p:ext>
            </p:extLst>
          </p:nvPr>
        </p:nvGraphicFramePr>
        <p:xfrm>
          <a:off x="0" y="1220788"/>
          <a:ext cx="9144000" cy="5664224"/>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Jonah</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Amos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Hosea</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Responsibility Addressed</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Evangelistic</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Social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Spiritual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Israel</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Problem</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Myopia</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Adultery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Attribute</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Faithfulness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Key Word </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Loyal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Summary</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cares even for cruel Gentiles, so you should too!</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is fair with you, so you should be fair with others!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is loyal to you, so be loyal to him.</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Modern Parallels</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Failure in Mission Responsibility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Oppression of Maids &amp; Foreign Workers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Church</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God is Modernity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(Methods)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(approx.)</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End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endParaRPr>
          </a:p>
        </p:txBody>
      </p:sp>
    </p:spTree>
    <p:extLst>
      <p:ext uri="{BB962C8B-B14F-4D97-AF65-F5344CB8AC3E}">
        <p14:creationId xmlns:p14="http://schemas.microsoft.com/office/powerpoint/2010/main" val="3786917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Idolatry of Israel</a:t>
            </a:r>
          </a:p>
        </p:txBody>
      </p:sp>
    </p:spTree>
    <p:extLst>
      <p:ext uri="{BB962C8B-B14F-4D97-AF65-F5344CB8AC3E}">
        <p14:creationId xmlns:p14="http://schemas.microsoft.com/office/powerpoint/2010/main" val="30578532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3" name="Picture 2"/>
          <p:cNvPicPr>
            <a:picLocks noChangeAspect="1"/>
          </p:cNvPicPr>
          <p:nvPr/>
        </p:nvPicPr>
        <p:blipFill>
          <a:blip r:embed="rId3"/>
          <a:stretch>
            <a:fillRect/>
          </a:stretch>
        </p:blipFill>
        <p:spPr>
          <a:xfrm>
            <a:off x="0" y="528906"/>
            <a:ext cx="9120364" cy="5785731"/>
          </a:xfrm>
          <a:prstGeom prst="rect">
            <a:avLst/>
          </a:prstGeom>
        </p:spPr>
      </p:pic>
    </p:spTree>
    <p:extLst>
      <p:ext uri="{BB962C8B-B14F-4D97-AF65-F5344CB8AC3E}">
        <p14:creationId xmlns:p14="http://schemas.microsoft.com/office/powerpoint/2010/main" val="2098207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2" name="Picture 1"/>
          <p:cNvPicPr>
            <a:picLocks noChangeAspect="1"/>
          </p:cNvPicPr>
          <p:nvPr/>
        </p:nvPicPr>
        <p:blipFill>
          <a:blip r:embed="rId3"/>
          <a:stretch>
            <a:fillRect/>
          </a:stretch>
        </p:blipFill>
        <p:spPr>
          <a:xfrm>
            <a:off x="-17887" y="674338"/>
            <a:ext cx="9249229" cy="5300418"/>
          </a:xfrm>
          <a:prstGeom prst="rect">
            <a:avLst/>
          </a:prstGeom>
        </p:spPr>
      </p:pic>
    </p:spTree>
    <p:extLst>
      <p:ext uri="{BB962C8B-B14F-4D97-AF65-F5344CB8AC3E}">
        <p14:creationId xmlns:p14="http://schemas.microsoft.com/office/powerpoint/2010/main" val="18038899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96470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Loyal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8889256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565</a:t>
            </a:r>
          </a:p>
        </p:txBody>
      </p:sp>
      <p:sp>
        <p:nvSpPr>
          <p:cNvPr id="8"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about Israel) </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plant her for myself in the land; I will show my love (</a:t>
            </a:r>
            <a:r>
              <a:rPr kumimoji="0" lang="en-US" sz="36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hesed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the one called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my loved one.</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will say to those called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my people,</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my people</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they will say,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my God</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6906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F1DA11E-9337-B245-9F10-E14DC52749F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1–3</a:t>
            </a:r>
          </a:p>
        </p:txBody>
      </p:sp>
    </p:spTree>
    <p:extLst>
      <p:ext uri="{BB962C8B-B14F-4D97-AF65-F5344CB8AC3E}">
        <p14:creationId xmlns:p14="http://schemas.microsoft.com/office/powerpoint/2010/main" val="1836138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152683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Hosea showed amazing loyalty in his failed marriage (Hosea 1–3).</a:t>
            </a:r>
          </a:p>
        </p:txBody>
      </p:sp>
    </p:spTree>
    <p:extLst>
      <p:ext uri="{BB962C8B-B14F-4D97-AF65-F5344CB8AC3E}">
        <p14:creationId xmlns:p14="http://schemas.microsoft.com/office/powerpoint/2010/main" val="41688274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a:t>
            </a:r>
          </a:p>
        </p:txBody>
      </p:sp>
    </p:spTree>
    <p:extLst>
      <p:ext uri="{BB962C8B-B14F-4D97-AF65-F5344CB8AC3E}">
        <p14:creationId xmlns:p14="http://schemas.microsoft.com/office/powerpoint/2010/main" val="1554761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US" sz="3600" b="1" dirty="0">
                <a:solidFill>
                  <a:srgbClr val="FFFF00"/>
                </a:solidFill>
                <a:cs typeface="Arial" charset="0"/>
              </a:rPr>
              <a:t>Hosea's 45</a:t>
            </a:r>
            <a:r>
              <a:rPr lang="en-GB" altLang="ja-JP" sz="3600" b="1" dirty="0">
                <a:solidFill>
                  <a:srgbClr val="FFFF00"/>
                </a:solidFill>
                <a:cs typeface="Arial" charset="0"/>
              </a:rPr>
              <a:t>-Year Ministry</a:t>
            </a:r>
            <a:br>
              <a:rPr lang="en-GB" altLang="ja-JP" sz="3600" b="1" dirty="0">
                <a:solidFill>
                  <a:srgbClr val="FFFF00"/>
                </a:solidFill>
                <a:cs typeface="Arial" charset="0"/>
              </a:rPr>
            </a:br>
            <a:r>
              <a:rPr lang="en-GB" altLang="ja-JP" b="1" dirty="0">
                <a:solidFill>
                  <a:srgbClr val="FFFF00"/>
                </a:solidFill>
                <a:cs typeface="Arial" charset="0"/>
              </a:rPr>
              <a:t>(755-710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Hezekiah</a:t>
            </a: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Pekah</a:t>
            </a: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Hoshea</a:t>
            </a:r>
          </a:p>
        </p:txBody>
      </p:sp>
      <p:sp>
        <p:nvSpPr>
          <p:cNvPr id="676873" name="Text Box 9"/>
          <p:cNvSpPr txBox="1">
            <a:spLocks noChangeArrowheads="1"/>
          </p:cNvSpPr>
          <p:nvPr/>
        </p:nvSpPr>
        <p:spPr bwMode="auto">
          <a:xfrm>
            <a:off x="76200" y="2237688"/>
            <a:ext cx="1140019"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140019"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Hosea Wrote (1:1)</a:t>
            </a: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Jeroboam</a:t>
            </a:r>
          </a:p>
        </p:txBody>
      </p:sp>
    </p:spTree>
    <p:extLst>
      <p:ext uri="{BB962C8B-B14F-4D97-AF65-F5344CB8AC3E}">
        <p14:creationId xmlns:p14="http://schemas.microsoft.com/office/powerpoint/2010/main" val="3743125587"/>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404664"/>
            <a:ext cx="4355976" cy="645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"When the L</a:t>
            </a:r>
            <a:r>
              <a:rPr lang="en-US" b="1" dirty="0">
                <a:solidFill>
                  <a:srgbClr val="FFFFFF"/>
                </a:solidFill>
                <a:effectLst>
                  <a:glow rad="228600">
                    <a:srgbClr val="000000"/>
                  </a:glow>
                </a:effectLst>
                <a:latin typeface="Arial" charset="0"/>
                <a:ea typeface="MS PGothic" charset="0"/>
              </a:rPr>
              <a:t>ORD</a:t>
            </a:r>
            <a:r>
              <a:rPr lang="en-US" sz="2800" b="1" dirty="0">
                <a:solidFill>
                  <a:srgbClr val="FFFFFF"/>
                </a:solidFill>
                <a:effectLst>
                  <a:glow rad="228600">
                    <a:srgbClr val="000000"/>
                  </a:glow>
                </a:effectLst>
                <a:latin typeface="Arial" charset="0"/>
                <a:ea typeface="MS PGothic" charset="0"/>
              </a:rPr>
              <a:t> first began speaking to Israel through Hosea, he said to him, </a:t>
            </a:r>
            <a:r>
              <a:rPr lang="fr-FR" sz="2800" b="1" dirty="0">
                <a:solidFill>
                  <a:srgbClr val="FFFFFF"/>
                </a:solidFill>
                <a:effectLst>
                  <a:glow rad="228600">
                    <a:srgbClr val="000000"/>
                  </a:glow>
                </a:effectLst>
                <a:latin typeface="Arial" charset="0"/>
                <a:ea typeface="MS PGothic" charset="0"/>
              </a:rPr>
              <a:t>'</a:t>
            </a:r>
            <a:r>
              <a:rPr lang="en-US" sz="2800" b="1" dirty="0">
                <a:solidFill>
                  <a:srgbClr val="FFFFFF"/>
                </a:solidFill>
                <a:effectLst>
                  <a:glow rad="228600">
                    <a:srgbClr val="000000"/>
                  </a:glow>
                </a:effectLst>
                <a:latin typeface="Arial" charset="0"/>
                <a:ea typeface="MS PGothic" charset="0"/>
              </a:rPr>
              <a:t>Go and marry a prostitute, so that some of her children will be conceived in prostitution. This will illustrate how Israel has acted like a prostitute by turning against the L</a:t>
            </a:r>
            <a:r>
              <a:rPr lang="en-US" b="1" dirty="0">
                <a:solidFill>
                  <a:srgbClr val="FFFFFF"/>
                </a:solidFill>
                <a:effectLst>
                  <a:glow rad="228600">
                    <a:srgbClr val="000000"/>
                  </a:glow>
                </a:effectLst>
                <a:latin typeface="Arial" charset="0"/>
                <a:ea typeface="MS PGothic" charset="0"/>
              </a:rPr>
              <a:t>ORD</a:t>
            </a:r>
            <a:r>
              <a:rPr lang="en-US" sz="2800" b="1" dirty="0">
                <a:solidFill>
                  <a:srgbClr val="FFFFFF"/>
                </a:solidFill>
                <a:effectLst>
                  <a:glow rad="228600">
                    <a:srgbClr val="000000"/>
                  </a:glow>
                </a:effectLst>
                <a:latin typeface="Arial" charset="0"/>
                <a:ea typeface="MS PGothic" charset="0"/>
              </a:rPr>
              <a:t> and worshiping other gods.</a:t>
            </a:r>
            <a:r>
              <a:rPr lang="fr-FR" sz="2800" b="1" dirty="0">
                <a:solidFill>
                  <a:srgbClr val="FFFFFF"/>
                </a:solidFill>
                <a:effectLst>
                  <a:glow rad="228600">
                    <a:srgbClr val="000000"/>
                  </a:glow>
                </a:effectLst>
                <a:latin typeface="Arial" charset="0"/>
                <a:ea typeface="MS PGothic" charset="0"/>
              </a:rPr>
              <a:t>'</a:t>
            </a:r>
            <a:r>
              <a:rPr lang="en-US" sz="28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1:2 NLT</a:t>
            </a:r>
          </a:p>
        </p:txBody>
      </p:sp>
    </p:spTree>
    <p:extLst>
      <p:ext uri="{BB962C8B-B14F-4D97-AF65-F5344CB8AC3E}">
        <p14:creationId xmlns:p14="http://schemas.microsoft.com/office/powerpoint/2010/main" val="415006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63" y="-1"/>
            <a:ext cx="921226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rPr>
              <a:t>Gomer took off for other lovers</a:t>
            </a:r>
            <a:r>
              <a:rPr lang="mr-IN" dirty="0">
                <a:solidFill>
                  <a:srgbClr val="FFFFFF"/>
                </a:solidFill>
                <a:effectLst>
                  <a:glow rad="127000">
                    <a:schemeClr val="tx1"/>
                  </a:glow>
                </a:effectLst>
                <a:latin typeface="Arial" charset="0"/>
                <a:ea typeface="ＭＳ Ｐゴシック" charset="0"/>
              </a:rPr>
              <a:t>…</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742215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en-US" sz="3600">
                <a:solidFill>
                  <a:schemeClr val="bg1"/>
                </a:solidFill>
                <a:latin typeface="Arial" charset="0"/>
                <a:ea typeface="ＭＳ Ｐゴシック" charset="0"/>
              </a:rPr>
              <a:t>What about Gomer</a:t>
            </a:r>
            <a:r>
              <a:rPr lang="fr-FR"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children?</a:t>
            </a: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631292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en-US">
                <a:solidFill>
                  <a:srgbClr val="EAEAEA"/>
                </a:solidFill>
                <a:latin typeface="Arial" charset="0"/>
                <a:ea typeface="ＭＳ Ｐゴシック" charset="0"/>
              </a:rPr>
              <a:t>Gomer</a:t>
            </a:r>
            <a:r>
              <a:rPr lang="fr-FR" altLang="ja-JP">
                <a:solidFill>
                  <a:srgbClr val="EAEAEA"/>
                </a:solidFill>
                <a:latin typeface="Arial" charset="0"/>
                <a:ea typeface="ＭＳ Ｐゴシック" charset="0"/>
              </a:rPr>
              <a:t>'</a:t>
            </a:r>
            <a:r>
              <a:rPr lang="en-US">
                <a:solidFill>
                  <a:srgbClr val="EAEAEA"/>
                </a:solidFill>
                <a:latin typeface="Arial" charset="0"/>
                <a:ea typeface="ＭＳ Ｐゴシック" charset="0"/>
              </a:rPr>
              <a:t>s Children</a:t>
            </a:r>
          </a:p>
        </p:txBody>
      </p:sp>
      <p:graphicFrame>
        <p:nvGraphicFramePr>
          <p:cNvPr id="72825" name="Group 121"/>
          <p:cNvGraphicFramePr>
            <a:graphicFrameLocks noGrp="1"/>
          </p:cNvGraphicFramePr>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Name</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Jezreel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Lo-Ruhamah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Lo-Ammi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Sex</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Boy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Girl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Boy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Translation</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He [God] scatters</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No compassion</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Not My people</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1">
              <a:solidFill>
                <a:srgbClr val="000000"/>
              </a:solidFill>
            </a:endParaRPr>
          </a:p>
        </p:txBody>
      </p:sp>
      <p:sp>
        <p:nvSpPr>
          <p:cNvPr id="257054"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573</a:t>
            </a: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00013"/>
            <a:ext cx="1866900" cy="2857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9053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en-US" sz="3600">
                <a:solidFill>
                  <a:schemeClr val="bg1"/>
                </a:solidFill>
                <a:latin typeface="Arial" charset="0"/>
                <a:ea typeface="ＭＳ Ｐゴシック" charset="0"/>
              </a:rPr>
              <a:t>What about Gomer</a:t>
            </a:r>
            <a:r>
              <a:rPr lang="fr-FR"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children?</a:t>
            </a: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5498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37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152400" y="4267200"/>
            <a:ext cx="4419600" cy="1828800"/>
          </a:xfrm>
        </p:spPr>
        <p:txBody>
          <a:bodyPr/>
          <a:lstStyle/>
          <a:p>
            <a:pPr>
              <a:defRPr/>
            </a:pPr>
            <a:r>
              <a:rPr lang="en-US" sz="3200">
                <a:solidFill>
                  <a:schemeClr val="bg1"/>
                </a:solidFill>
                <a:effectLst>
                  <a:outerShdw blurRad="38100" dist="38100" dir="2700000" algn="tl">
                    <a:srgbClr val="000000"/>
                  </a:outerShdw>
                </a:effectLst>
                <a:latin typeface="CAC Futura Casual" charset="0"/>
                <a:ea typeface="ＭＳ Ｐゴシック" charset="0"/>
              </a:rPr>
              <a:t>FUTURE SIGNIFICANCE OF HOSEA</a:t>
            </a:r>
            <a:endParaRPr lang="en-US">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85974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Despite God</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discipline of Israel for rejecting Him, God remains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loyal</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to the nation as a motivation for the nation to submit to His rule as a loving Husband.</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a:extLst>
              <a:ext uri="{FF2B5EF4-FFF2-40B4-BE49-F238E27FC236}">
                <a16:creationId xmlns:a16="http://schemas.microsoft.com/office/drawing/2014/main" id="{7EFFE924-9D50-C244-8667-3C03412ABBA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16818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Tree>
    <p:extLst>
      <p:ext uri="{BB962C8B-B14F-4D97-AF65-F5344CB8AC3E}">
        <p14:creationId xmlns:p14="http://schemas.microsoft.com/office/powerpoint/2010/main" val="1351063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646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1588">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Despite God</a:t>
            </a:r>
            <a:r>
              <a:rPr lang="fr-FR" b="1">
                <a:solidFill>
                  <a:srgbClr val="000000"/>
                </a:solidFill>
                <a:latin typeface="Arial" charset="0"/>
                <a:cs typeface="Arial" charset="0"/>
              </a:rPr>
              <a:t>'</a:t>
            </a:r>
            <a:r>
              <a:rPr lang="en-US" b="1">
                <a:solidFill>
                  <a:srgbClr val="000000"/>
                </a:solidFill>
                <a:latin typeface="Arial" charset="0"/>
                <a:cs typeface="Arial" charset="0"/>
              </a:rPr>
              <a:t>s discipline, God tells Hosea that He will eventually restore the nation in the following ways:</a:t>
            </a:r>
          </a:p>
          <a:p>
            <a:pPr lvl="1">
              <a:spcBef>
                <a:spcPts val="300"/>
              </a:spcBef>
              <a:spcAft>
                <a:spcPts val="300"/>
              </a:spcAft>
              <a:buFont typeface="Symbol" charset="0"/>
              <a:buChar char="·"/>
            </a:pPr>
            <a:r>
              <a:rPr lang="en-US" b="1">
                <a:solidFill>
                  <a:srgbClr val="000000"/>
                </a:solidFill>
                <a:latin typeface="Arial" charset="0"/>
                <a:cs typeface="Arial" charset="0"/>
              </a:rPr>
              <a:t>  Numerical growth (1:10a)</a:t>
            </a:r>
          </a:p>
          <a:p>
            <a:pPr lvl="1">
              <a:spcBef>
                <a:spcPts val="300"/>
              </a:spcBef>
              <a:spcAft>
                <a:spcPts val="300"/>
              </a:spcAft>
              <a:buFont typeface="Symbol" charset="0"/>
              <a:buChar char="·"/>
            </a:pPr>
            <a:r>
              <a:rPr lang="en-US" b="1">
                <a:solidFill>
                  <a:srgbClr val="000000"/>
                </a:solidFill>
                <a:latin typeface="Arial" charset="0"/>
                <a:cs typeface="Arial" charset="0"/>
              </a:rPr>
              <a:t>  Spiritual restoration (1:10b)</a:t>
            </a:r>
          </a:p>
          <a:p>
            <a:pPr lvl="1">
              <a:spcBef>
                <a:spcPts val="300"/>
              </a:spcBef>
              <a:spcAft>
                <a:spcPts val="300"/>
              </a:spcAft>
              <a:buFont typeface="Symbol" charset="0"/>
              <a:buChar char="·"/>
            </a:pPr>
            <a:r>
              <a:rPr lang="en-US" b="1">
                <a:solidFill>
                  <a:srgbClr val="000000"/>
                </a:solidFill>
                <a:latin typeface="Arial" charset="0"/>
                <a:cs typeface="Arial" charset="0"/>
              </a:rPr>
              <a:t>  National unification (1:11a)</a:t>
            </a:r>
          </a:p>
          <a:p>
            <a:pPr lvl="1">
              <a:spcBef>
                <a:spcPts val="300"/>
              </a:spcBef>
              <a:spcAft>
                <a:spcPts val="300"/>
              </a:spcAft>
              <a:buFont typeface="Symbol" charset="0"/>
              <a:buChar char="·"/>
            </a:pPr>
            <a:r>
              <a:rPr lang="en-US" b="1">
                <a:solidFill>
                  <a:srgbClr val="000000"/>
                </a:solidFill>
                <a:latin typeface="Arial" charset="0"/>
                <a:cs typeface="Arial" charset="0"/>
              </a:rPr>
              <a:t>  Civic centralization (1:11b)</a:t>
            </a:r>
          </a:p>
          <a:p>
            <a:pPr lvl="1">
              <a:spcBef>
                <a:spcPts val="300"/>
              </a:spcBef>
              <a:spcAft>
                <a:spcPts val="300"/>
              </a:spcAft>
              <a:buFont typeface="Symbol" charset="0"/>
              <a:buChar char="·"/>
            </a:pPr>
            <a:r>
              <a:rPr lang="en-US" b="1">
                <a:solidFill>
                  <a:srgbClr val="000000"/>
                </a:solidFill>
                <a:latin typeface="Arial" charset="0"/>
                <a:cs typeface="Arial" charset="0"/>
              </a:rPr>
              <a:t>  Territorial occupation (1:11c)</a:t>
            </a:r>
          </a:p>
          <a:p>
            <a:pPr lvl="1">
              <a:spcBef>
                <a:spcPts val="300"/>
              </a:spcBef>
              <a:spcAft>
                <a:spcPts val="300"/>
              </a:spcAft>
              <a:buFont typeface="Symbol" charset="0"/>
              <a:buChar char="·"/>
            </a:pPr>
            <a:r>
              <a:rPr lang="en-US" b="1">
                <a:solidFill>
                  <a:srgbClr val="000000"/>
                </a:solidFill>
                <a:latin typeface="Arial" charset="0"/>
                <a:cs typeface="Arial" charset="0"/>
              </a:rPr>
              <a:t>  Divine blessing (2:1)</a:t>
            </a:r>
          </a:p>
          <a:p>
            <a:endParaRPr lang="en-US" sz="1100" b="1">
              <a:solidFill>
                <a:srgbClr val="000000"/>
              </a:solidFill>
              <a:latin typeface="Arial" charset="0"/>
              <a:cs typeface="Arial" charset="0"/>
            </a:endParaRPr>
          </a:p>
          <a:p>
            <a:r>
              <a:rPr lang="en-US" b="1">
                <a:solidFill>
                  <a:srgbClr val="000000"/>
                </a:solidFill>
                <a:latin typeface="Arial" charset="0"/>
                <a:cs typeface="Arial" charset="0"/>
              </a:rPr>
              <a:t>These promises have not been fulfilled yet. Texts like these show God makes these types of promises about a literal future kingdom where Israel will occupy the land in peace and experience God</a:t>
            </a:r>
            <a:r>
              <a:rPr lang="fr-FR" altLang="ja-JP" b="1">
                <a:solidFill>
                  <a:srgbClr val="000000"/>
                </a:solidFill>
                <a:latin typeface="Arial" charset="0"/>
                <a:cs typeface="Arial" charset="0"/>
              </a:rPr>
              <a:t>'</a:t>
            </a:r>
            <a:r>
              <a:rPr lang="en-US" b="1">
                <a:solidFill>
                  <a:srgbClr val="000000"/>
                </a:solidFill>
                <a:latin typeface="Arial" charset="0"/>
                <a:cs typeface="Arial" charset="0"/>
              </a:rPr>
              <a:t>s blessings. If you don</a:t>
            </a:r>
            <a:r>
              <a:rPr lang="fr-FR" b="1">
                <a:solidFill>
                  <a:srgbClr val="000000"/>
                </a:solidFill>
                <a:latin typeface="Arial" charset="0"/>
                <a:cs typeface="Arial" charset="0"/>
              </a:rPr>
              <a:t>'</a:t>
            </a:r>
            <a:r>
              <a:rPr lang="en-US" b="1">
                <a:solidFill>
                  <a:srgbClr val="000000"/>
                </a:solidFill>
                <a:latin typeface="Arial" charset="0"/>
                <a:cs typeface="Arial" charset="0"/>
              </a:rPr>
              <a:t>t believe in a millennium, you have to ignore these passages or say that they have already been fulfilled in history or are going to be fulfilled in the church.</a:t>
            </a:r>
          </a:p>
        </p:txBody>
      </p:sp>
      <p:sp>
        <p:nvSpPr>
          <p:cNvPr id="5" name="Title 4"/>
          <p:cNvSpPr>
            <a:spLocks noGrp="1"/>
          </p:cNvSpPr>
          <p:nvPr>
            <p:ph type="title" idx="4294967295"/>
          </p:nvPr>
        </p:nvSpPr>
        <p:spPr>
          <a:xfrm>
            <a:off x="0" y="0"/>
            <a:ext cx="9144000" cy="533400"/>
          </a:xfrm>
          <a:solidFill>
            <a:srgbClr val="22228B"/>
          </a:solidFill>
        </p:spPr>
        <p:txBody>
          <a:bodyPr/>
          <a:lstStyle/>
          <a:p>
            <a:pPr algn="l">
              <a:defRPr/>
            </a:pPr>
            <a:r>
              <a:rPr lang="en-US" sz="2800" i="1" dirty="0">
                <a:solidFill>
                  <a:srgbClr val="EAEAEA"/>
                </a:solidFill>
                <a:effectLst>
                  <a:outerShdw blurRad="38100" dist="38100" dir="2700000" algn="tl">
                    <a:srgbClr val="000000"/>
                  </a:outerShdw>
                </a:effectLst>
                <a:latin typeface="Arial" charset="0"/>
                <a:ea typeface="ＭＳ Ｐゴシック" charset="0"/>
              </a:rPr>
              <a:t>Israel</a:t>
            </a:r>
            <a:r>
              <a:rPr lang="fr-FR" sz="2800" i="1" dirty="0">
                <a:solidFill>
                  <a:srgbClr val="EAEAEA"/>
                </a:solidFill>
                <a:effectLst>
                  <a:outerShdw blurRad="38100" dist="38100" dir="2700000" algn="tl">
                    <a:srgbClr val="000000"/>
                  </a:outerShdw>
                </a:effectLst>
                <a:latin typeface="Arial" charset="0"/>
                <a:ea typeface="ＭＳ Ｐゴシック" charset="0"/>
              </a:rPr>
              <a:t>'</a:t>
            </a:r>
            <a:r>
              <a:rPr lang="en-US" sz="2800" i="1" dirty="0">
                <a:solidFill>
                  <a:srgbClr val="EAEAEA"/>
                </a:solidFill>
                <a:effectLst>
                  <a:outerShdw blurRad="38100" dist="38100" dir="2700000" algn="tl">
                    <a:srgbClr val="000000"/>
                  </a:outerShdw>
                </a:effectLst>
                <a:latin typeface="Arial" charset="0"/>
                <a:ea typeface="ＭＳ Ｐゴシック" charset="0"/>
              </a:rPr>
              <a:t>s Future Restoration (Hosea 1:10–2:1)</a:t>
            </a:r>
            <a:endParaRPr lang="en-US" sz="2400" i="1" dirty="0">
              <a:solidFill>
                <a:srgbClr val="EAEAEA"/>
              </a:solidFill>
              <a:effectLst>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440738" y="44624"/>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569</a:t>
            </a:r>
          </a:p>
        </p:txBody>
      </p:sp>
      <p:pic>
        <p:nvPicPr>
          <p:cNvPr id="2652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53013" y="1341438"/>
            <a:ext cx="4064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13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8" end="8"/>
                                            </p:txEl>
                                          </p:spTgt>
                                        </p:tgtEl>
                                        <p:attrNameLst>
                                          <p:attrName>style.visibility</p:attrName>
                                        </p:attrNameLst>
                                      </p:cBhvr>
                                      <p:to>
                                        <p:strVal val="visible"/>
                                      </p:to>
                                    </p:set>
                                    <p:anim calcmode="lin" valueType="num">
                                      <p:cBhvr additive="base">
                                        <p:cTn id="37" dur="500" fill="hold"/>
                                        <p:tgtEl>
                                          <p:spTgt spid="1433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662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mn-ea"/>
                <a:cs typeface="Arial"/>
              </a:rPr>
              <a:t>Walk Through The Bible </a:t>
            </a:r>
            <a:r>
              <a:rPr lang="en-US" b="1">
                <a:solidFill>
                  <a:schemeClr val="bg1"/>
                </a:solidFill>
                <a:latin typeface="Arial"/>
                <a:ea typeface="Times New Roman" pitchFamily="-112" charset="0"/>
                <a:cs typeface="Arial"/>
              </a:rPr>
              <a:t>©</a:t>
            </a:r>
            <a:r>
              <a:rPr lang="en-US" b="1">
                <a:solidFill>
                  <a:schemeClr val="bg1"/>
                </a:solidFill>
                <a:latin typeface="Arial"/>
                <a:ea typeface="+mn-ea"/>
                <a:cs typeface="Arial"/>
              </a:rPr>
              <a:t>1989</a:t>
            </a:r>
          </a:p>
        </p:txBody>
      </p:sp>
      <p:sp>
        <p:nvSpPr>
          <p:cNvPr id="26628" name="Text Box 4"/>
          <p:cNvSpPr txBox="1">
            <a:spLocks noChangeArrowheads="1"/>
          </p:cNvSpPr>
          <p:nvPr/>
        </p:nvSpPr>
        <p:spPr bwMode="auto">
          <a:xfrm>
            <a:off x="952500" y="76200"/>
            <a:ext cx="4762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chemeClr val="bg1"/>
                </a:solidFill>
                <a:latin typeface="Arial"/>
                <a:ea typeface="+mn-ea"/>
                <a:cs typeface="Arial"/>
              </a:rPr>
              <a:t>"Harlot" </a:t>
            </a:r>
          </a:p>
        </p:txBody>
      </p:sp>
      <p:sp>
        <p:nvSpPr>
          <p:cNvPr id="26629" name="Text Box 5"/>
          <p:cNvSpPr txBox="1">
            <a:spLocks noChangeArrowheads="1"/>
          </p:cNvSpPr>
          <p:nvPr/>
        </p:nvSpPr>
        <p:spPr bwMode="auto">
          <a:xfrm>
            <a:off x="3810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800" b="1" i="1" u="sng">
                <a:solidFill>
                  <a:schemeClr val="bg1"/>
                </a:solidFill>
                <a:latin typeface="Arial"/>
                <a:ea typeface="+mn-ea"/>
                <a:cs typeface="Arial"/>
              </a:rPr>
              <a:t>Hose</a:t>
            </a:r>
            <a:r>
              <a:rPr lang="en-US" sz="4800" b="1" i="1">
                <a:solidFill>
                  <a:schemeClr val="bg1"/>
                </a:solidFill>
                <a:latin typeface="Arial"/>
                <a:ea typeface="+mn-ea"/>
                <a:cs typeface="Arial"/>
              </a:rPr>
              <a:t>a</a:t>
            </a:r>
          </a:p>
        </p:txBody>
      </p:sp>
      <p:pic>
        <p:nvPicPr>
          <p:cNvPr id="243717" name="Picture 6" descr="Hosea WT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0000" y="1223963"/>
            <a:ext cx="6061075" cy="463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Title 6"/>
          <p:cNvSpPr>
            <a:spLocks noGrp="1"/>
          </p:cNvSpPr>
          <p:nvPr>
            <p:ph type="title" idx="4294967295"/>
          </p:nvPr>
        </p:nvSpPr>
        <p:spPr>
          <a:xfrm>
            <a:off x="685800" y="5715000"/>
            <a:ext cx="7772400" cy="838200"/>
          </a:xfrm>
        </p:spPr>
        <p:txBody>
          <a:bodyPr/>
          <a:lstStyle/>
          <a:p>
            <a:pPr>
              <a:defRPr/>
            </a:pPr>
            <a:r>
              <a:rPr lang="en-US">
                <a:solidFill>
                  <a:srgbClr val="FFFFFF"/>
                </a:solidFill>
                <a:effectLst>
                  <a:outerShdw blurRad="38100" dist="38100" dir="2700000" algn="tl">
                    <a:srgbClr val="000000"/>
                  </a:outerShdw>
                </a:effectLst>
                <a:latin typeface="Arial" charset="0"/>
                <a:ea typeface="ＭＳ Ｐゴシック" charset="0"/>
                <a:cs typeface="Arial" charset="0"/>
              </a:rPr>
              <a:t>Hose - eh - 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6629"/>
                                        </p:tgtEl>
                                        <p:attrNameLst>
                                          <p:attrName>style.visibility</p:attrName>
                                        </p:attrNameLst>
                                      </p:cBhvr>
                                      <p:to>
                                        <p:strVal val="visible"/>
                                      </p:to>
                                    </p:set>
                                    <p:animEffect transition="in" filter="dissolve">
                                      <p:cBhvr>
                                        <p:cTn id="7" dur="500"/>
                                        <p:tgtEl>
                                          <p:spTgt spid="26629"/>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26628"/>
                                        </p:tgtEl>
                                        <p:attrNameLst>
                                          <p:attrName>style.visibility</p:attrName>
                                        </p:attrNameLst>
                                      </p:cBhvr>
                                      <p:to>
                                        <p:strVal val="visible"/>
                                      </p:to>
                                    </p:set>
                                    <p:animEffect transition="in" filter="dissolve">
                                      <p:cBhvr>
                                        <p:cTn id="11"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27651"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650</a:t>
            </a:r>
          </a:p>
        </p:txBody>
      </p:sp>
      <p:sp>
        <p:nvSpPr>
          <p:cNvPr id="27652" name="Text Box 4"/>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800</a:t>
            </a:r>
          </a:p>
        </p:txBody>
      </p:sp>
      <p:sp>
        <p:nvSpPr>
          <p:cNvPr id="27653" name="Text Box 5"/>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900</a:t>
            </a:r>
          </a:p>
        </p:txBody>
      </p:sp>
      <p:sp>
        <p:nvSpPr>
          <p:cNvPr id="27654" name="Text Box 6"/>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950</a:t>
            </a:r>
          </a:p>
        </p:txBody>
      </p:sp>
      <p:sp>
        <p:nvSpPr>
          <p:cNvPr id="27655" name="Text Box 7"/>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1000</a:t>
            </a:r>
          </a:p>
        </p:txBody>
      </p:sp>
      <p:sp>
        <p:nvSpPr>
          <p:cNvPr id="27656" name="Text Box 8"/>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500</a:t>
            </a:r>
          </a:p>
        </p:txBody>
      </p:sp>
      <p:grpSp>
        <p:nvGrpSpPr>
          <p:cNvPr id="250888" name="Group 9"/>
          <p:cNvGrpSpPr>
            <a:grpSpLocks/>
          </p:cNvGrpSpPr>
          <p:nvPr/>
        </p:nvGrpSpPr>
        <p:grpSpPr bwMode="auto">
          <a:xfrm>
            <a:off x="66675" y="3044825"/>
            <a:ext cx="9534525" cy="844550"/>
            <a:chOff x="42" y="1918"/>
            <a:chExt cx="6006" cy="532"/>
          </a:xfrm>
        </p:grpSpPr>
        <p:grpSp>
          <p:nvGrpSpPr>
            <p:cNvPr id="250911" name="Group 10"/>
            <p:cNvGrpSpPr>
              <a:grpSpLocks/>
            </p:cNvGrpSpPr>
            <p:nvPr/>
          </p:nvGrpSpPr>
          <p:grpSpPr bwMode="auto">
            <a:xfrm>
              <a:off x="96" y="1918"/>
              <a:ext cx="1296" cy="530"/>
              <a:chOff x="96" y="1918"/>
              <a:chExt cx="1296" cy="530"/>
            </a:xfrm>
          </p:grpSpPr>
          <p:sp>
            <p:nvSpPr>
              <p:cNvPr id="276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250912" name="Group 15"/>
            <p:cNvGrpSpPr>
              <a:grpSpLocks/>
            </p:cNvGrpSpPr>
            <p:nvPr/>
          </p:nvGrpSpPr>
          <p:grpSpPr bwMode="auto">
            <a:xfrm>
              <a:off x="1824" y="1920"/>
              <a:ext cx="1296" cy="530"/>
              <a:chOff x="96" y="1918"/>
              <a:chExt cx="1296" cy="530"/>
            </a:xfrm>
          </p:grpSpPr>
          <p:sp>
            <p:nvSpPr>
              <p:cNvPr id="276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250913" name="Group 20"/>
            <p:cNvGrpSpPr>
              <a:grpSpLocks/>
            </p:cNvGrpSpPr>
            <p:nvPr/>
          </p:nvGrpSpPr>
          <p:grpSpPr bwMode="auto">
            <a:xfrm>
              <a:off x="3552" y="1920"/>
              <a:ext cx="1296" cy="530"/>
              <a:chOff x="96" y="1918"/>
              <a:chExt cx="1296" cy="530"/>
            </a:xfrm>
          </p:grpSpPr>
          <p:sp>
            <p:nvSpPr>
              <p:cNvPr id="276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276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76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27676" name="Text Box 28"/>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550</a:t>
            </a:r>
          </a:p>
        </p:txBody>
      </p:sp>
      <p:sp>
        <p:nvSpPr>
          <p:cNvPr id="27677" name="Text Box 29"/>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850</a:t>
            </a:r>
          </a:p>
        </p:txBody>
      </p:sp>
      <p:sp>
        <p:nvSpPr>
          <p:cNvPr id="27678" name="Text Box 30"/>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1050</a:t>
            </a:r>
          </a:p>
        </p:txBody>
      </p:sp>
      <p:sp>
        <p:nvSpPr>
          <p:cNvPr id="27679" name="Text Box 31"/>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1100</a:t>
            </a:r>
          </a:p>
        </p:txBody>
      </p:sp>
      <p:sp>
        <p:nvSpPr>
          <p:cNvPr id="27680" name="Text Box 32"/>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450</a:t>
            </a:r>
          </a:p>
        </p:txBody>
      </p:sp>
      <p:sp>
        <p:nvSpPr>
          <p:cNvPr id="27681" name="Text Box 33"/>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00FFFF"/>
                </a:solidFill>
                <a:latin typeface="Arial"/>
                <a:ea typeface="+mn-ea"/>
                <a:cs typeface="Arial"/>
              </a:rPr>
              <a:t>United Kingdom</a:t>
            </a:r>
          </a:p>
          <a:p>
            <a:pPr algn="ctr" eaLnBrk="1" hangingPunct="1">
              <a:spcBef>
                <a:spcPct val="50000"/>
              </a:spcBef>
              <a:defRPr/>
            </a:pPr>
            <a:r>
              <a:rPr lang="en-US" sz="2800" b="1">
                <a:solidFill>
                  <a:srgbClr val="00FFFF"/>
                </a:solidFill>
                <a:latin typeface="Arial"/>
                <a:ea typeface="+mn-ea"/>
                <a:cs typeface="Arial"/>
              </a:rPr>
              <a:t>1050-930</a:t>
            </a:r>
          </a:p>
        </p:txBody>
      </p:sp>
      <p:sp>
        <p:nvSpPr>
          <p:cNvPr id="27682" name="Text Box 34"/>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FFFF00"/>
                </a:solidFill>
                <a:latin typeface="Arial"/>
                <a:ea typeface="+mn-ea"/>
                <a:cs typeface="Arial"/>
              </a:rPr>
              <a:t>Divided Kingdom</a:t>
            </a:r>
          </a:p>
          <a:p>
            <a:pPr algn="ctr" eaLnBrk="1" hangingPunct="1">
              <a:spcBef>
                <a:spcPct val="50000"/>
              </a:spcBef>
              <a:defRPr/>
            </a:pPr>
            <a:r>
              <a:rPr lang="en-US" sz="2800" b="1">
                <a:solidFill>
                  <a:srgbClr val="FFFF00"/>
                </a:solidFill>
                <a:latin typeface="Arial"/>
                <a:ea typeface="+mn-ea"/>
                <a:cs typeface="Arial"/>
              </a:rPr>
              <a:t>930-722</a:t>
            </a:r>
          </a:p>
        </p:txBody>
      </p:sp>
      <p:sp>
        <p:nvSpPr>
          <p:cNvPr id="27683" name="Text Box 35"/>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FF99FF"/>
                </a:solidFill>
                <a:latin typeface="Arial"/>
                <a:ea typeface="+mn-ea"/>
                <a:cs typeface="Arial"/>
              </a:rPr>
              <a:t>Solitary Kingdom</a:t>
            </a:r>
          </a:p>
          <a:p>
            <a:pPr algn="ctr" eaLnBrk="1" hangingPunct="1">
              <a:spcBef>
                <a:spcPct val="50000"/>
              </a:spcBef>
              <a:defRPr/>
            </a:pPr>
            <a:r>
              <a:rPr lang="en-US" sz="2800" b="1">
                <a:solidFill>
                  <a:srgbClr val="FF99FF"/>
                </a:solidFill>
                <a:latin typeface="Arial"/>
                <a:ea typeface="+mn-ea"/>
                <a:cs typeface="Arial"/>
              </a:rPr>
              <a:t>722-586</a:t>
            </a:r>
          </a:p>
        </p:txBody>
      </p:sp>
      <p:sp>
        <p:nvSpPr>
          <p:cNvPr id="27684" name="Text Box 36"/>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66FF66"/>
                </a:solidFill>
                <a:latin typeface="Arial"/>
                <a:ea typeface="+mn-ea"/>
                <a:cs typeface="Arial"/>
              </a:rPr>
              <a:t>Exile  </a:t>
            </a:r>
            <a:r>
              <a:rPr lang="en-US" sz="2800" b="1">
                <a:solidFill>
                  <a:srgbClr val="66FF66"/>
                </a:solidFill>
                <a:latin typeface="Arial"/>
                <a:ea typeface="+mn-ea"/>
                <a:cs typeface="Arial"/>
              </a:rPr>
              <a:t>586-536</a:t>
            </a:r>
          </a:p>
        </p:txBody>
      </p:sp>
      <p:sp>
        <p:nvSpPr>
          <p:cNvPr id="250898" name="AutoShape 37"/>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27686" name="Text Box 38"/>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CC00"/>
                </a:solidFill>
                <a:latin typeface="Arial"/>
                <a:cs typeface="Arial"/>
              </a:rPr>
              <a:t>Post-    Exile </a:t>
            </a:r>
          </a:p>
          <a:p>
            <a:pPr algn="ctr" eaLnBrk="1" hangingPunct="1">
              <a:spcBef>
                <a:spcPct val="50000"/>
              </a:spcBef>
              <a:defRPr/>
            </a:pPr>
            <a:r>
              <a:rPr lang="en-US" sz="2800" b="1">
                <a:solidFill>
                  <a:srgbClr val="FFCC00"/>
                </a:solidFill>
                <a:latin typeface="Arial"/>
                <a:cs typeface="Arial"/>
              </a:rPr>
              <a:t>536-425</a:t>
            </a:r>
          </a:p>
          <a:p>
            <a:pPr algn="ctr" eaLnBrk="1" hangingPunct="1">
              <a:spcBef>
                <a:spcPct val="50000"/>
              </a:spcBef>
              <a:defRPr/>
            </a:pPr>
            <a:endParaRPr lang="en-US" sz="2800" b="1">
              <a:solidFill>
                <a:srgbClr val="FFCC00"/>
              </a:solidFill>
              <a:latin typeface="Arial"/>
              <a:cs typeface="Arial"/>
            </a:endParaRPr>
          </a:p>
        </p:txBody>
      </p:sp>
      <p:sp>
        <p:nvSpPr>
          <p:cNvPr id="27687" name="AutoShape 39"/>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7688" name="Text Box 40"/>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7 5 0 </a:t>
            </a:r>
          </a:p>
        </p:txBody>
      </p:sp>
      <p:sp>
        <p:nvSpPr>
          <p:cNvPr id="27689" name="AutoShape 41"/>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7690" name="AutoShape 42"/>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7691" name="Text Box 43"/>
          <p:cNvSpPr txBox="1">
            <a:spLocks noChangeArrowheads="1"/>
          </p:cNvSpPr>
          <p:nvPr/>
        </p:nvSpPr>
        <p:spPr bwMode="auto">
          <a:xfrm>
            <a:off x="2667000" y="120650"/>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a:cs typeface="Arial"/>
              </a:rPr>
              <a:t>Hosea 755-710 </a:t>
            </a:r>
            <a:r>
              <a:rPr lang="en-US" b="1">
                <a:solidFill>
                  <a:schemeClr val="bg1"/>
                </a:solidFill>
                <a:latin typeface="Arial"/>
                <a:cs typeface="Arial"/>
              </a:rPr>
              <a:t>BC</a:t>
            </a:r>
            <a:endParaRPr lang="en-US" sz="2800" b="1">
              <a:solidFill>
                <a:schemeClr val="bg1"/>
              </a:solidFill>
              <a:latin typeface="Arial"/>
              <a:cs typeface="Arial"/>
            </a:endParaRPr>
          </a:p>
        </p:txBody>
      </p:sp>
      <p:sp>
        <p:nvSpPr>
          <p:cNvPr id="27692" name="Rectangle 44"/>
          <p:cNvSpPr>
            <a:spLocks noChangeArrowheads="1"/>
          </p:cNvSpPr>
          <p:nvPr/>
        </p:nvSpPr>
        <p:spPr bwMode="auto">
          <a:xfrm>
            <a:off x="4953000" y="3657600"/>
            <a:ext cx="5524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7693" name="AutoShape 4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7694" name="Text Box 46"/>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7 0 0 </a:t>
            </a:r>
          </a:p>
        </p:txBody>
      </p:sp>
      <p:sp>
        <p:nvSpPr>
          <p:cNvPr id="27695" name="Text Box 47"/>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chemeClr val="bg1"/>
                </a:solidFill>
                <a:latin typeface="Arial"/>
                <a:ea typeface="+mn-ea"/>
                <a:cs typeface="Arial"/>
              </a:rPr>
              <a:t> 600</a:t>
            </a:r>
          </a:p>
        </p:txBody>
      </p:sp>
      <p:sp>
        <p:nvSpPr>
          <p:cNvPr id="27696" name="AutoShape 48"/>
          <p:cNvSpPr>
            <a:spLocks noChangeArrowheads="1"/>
          </p:cNvSpPr>
          <p:nvPr/>
        </p:nvSpPr>
        <p:spPr bwMode="auto">
          <a:xfrm>
            <a:off x="49530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5327" name="Title 48"/>
          <p:cNvSpPr>
            <a:spLocks noGrp="1"/>
          </p:cNvSpPr>
          <p:nvPr>
            <p:ph type="title" idx="4294967295"/>
          </p:nvPr>
        </p:nvSpPr>
        <p:spPr>
          <a:xfrm>
            <a:off x="0" y="0"/>
            <a:ext cx="2514600" cy="533400"/>
          </a:xfrm>
        </p:spPr>
        <p:txBody>
          <a:bodyPr/>
          <a:lstStyle/>
          <a:p>
            <a:pPr>
              <a:defRPr/>
            </a:pPr>
            <a:r>
              <a:rPr lang="en-US" sz="2800" i="1">
                <a:solidFill>
                  <a:srgbClr val="FFFFFF"/>
                </a:solidFill>
                <a:effectLst>
                  <a:outerShdw blurRad="38100" dist="38100" dir="2700000" algn="tl">
                    <a:srgbClr val="000000"/>
                  </a:outerShdw>
                </a:effectLst>
                <a:ea typeface="ＭＳ Ｐゴシック" charset="0"/>
              </a:rPr>
              <a:t>Timeline</a:t>
            </a: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0" descr="Hosea fountain_of_wealth_singapore_photo_stb.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ChangeArrowheads="1"/>
          </p:cNvSpPr>
          <p:nvPr/>
        </p:nvSpPr>
        <p:spPr bwMode="auto">
          <a:xfrm>
            <a:off x="0" y="990600"/>
            <a:ext cx="9144000" cy="5562600"/>
          </a:xfrm>
          <a:prstGeom prst="rect">
            <a:avLst/>
          </a:prstGeom>
          <a:noFill/>
          <a:ln w="12700">
            <a:noFill/>
            <a:miter lim="800000"/>
            <a:headEnd/>
            <a:tailEnd/>
          </a:ln>
        </p:spPr>
        <p:txBody>
          <a:bodyPr lIns="90488" tIns="44450" rIns="90488" bIns="44450"/>
          <a:lstStyle/>
          <a:p>
            <a:pPr marL="342900" indent="-342900" algn="just">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Hosea ministered to the Northern Kingdom for a quarter of a century before the Assyrian invasion and deportation. </a:t>
            </a:r>
          </a:p>
          <a:p>
            <a:pPr marL="342900" indent="-342900" algn="just">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Israel had reached its zenith politically and militarily. As a result, she mostly had commercial interests.</a:t>
            </a:r>
          </a:p>
          <a:p>
            <a:pPr marL="342900" indent="-342900" algn="just">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Economic progress made many people wealthy, but they desired more and more luxury items. </a:t>
            </a:r>
          </a:p>
          <a:p>
            <a:pPr marL="342900" indent="-342900" algn="just">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The world power Assyria was rising to greatness (9:5,6) while Hosea ministered during the reigns Jeroboam II and Uzziah to Hezekiah (715-687 BC). </a:t>
            </a:r>
          </a:p>
          <a:p>
            <a:pPr marL="342900" indent="-342900" algn="just">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However, with the death of Jeroboam II (782-753 BC), the Northern Kingdom suffered political turmoil and the entire country was thrown into an unstable condition. </a:t>
            </a:r>
          </a:p>
          <a:p>
            <a:pPr marL="342900" indent="-342900">
              <a:spcBef>
                <a:spcPct val="20000"/>
              </a:spcBef>
              <a:buFont typeface="Wingdings" charset="0"/>
              <a:buChar char="M"/>
              <a:defRPr/>
            </a:pPr>
            <a:r>
              <a:rPr lang="en-US" b="1" dirty="0">
                <a:solidFill>
                  <a:srgbClr val="FFFFFF"/>
                </a:solidFill>
                <a:effectLst>
                  <a:outerShdw blurRad="38100" dist="38100" dir="2700000" algn="tl">
                    <a:srgbClr val="000000"/>
                  </a:outerShdw>
                </a:effectLst>
                <a:latin typeface="Arial" charset="0"/>
                <a:cs typeface="Arial" charset="0"/>
              </a:rPr>
              <a:t>Eventually the country was invaded by </a:t>
            </a:r>
            <a:r>
              <a:rPr lang="en-US" b="1" dirty="0" err="1">
                <a:solidFill>
                  <a:srgbClr val="FFFFFF"/>
                </a:solidFill>
                <a:effectLst>
                  <a:outerShdw blurRad="38100" dist="38100" dir="2700000" algn="tl">
                    <a:srgbClr val="000000"/>
                  </a:outerShdw>
                </a:effectLst>
                <a:latin typeface="Arial" charset="0"/>
                <a:cs typeface="Arial" charset="0"/>
              </a:rPr>
              <a:t>Tiglath-Pileser</a:t>
            </a:r>
            <a:r>
              <a:rPr lang="en-US" b="1" dirty="0">
                <a:solidFill>
                  <a:srgbClr val="FFFFFF"/>
                </a:solidFill>
                <a:effectLst>
                  <a:outerShdw blurRad="38100" dist="38100" dir="2700000" algn="tl">
                    <a:srgbClr val="000000"/>
                  </a:outerShdw>
                </a:effectLst>
                <a:latin typeface="Arial" charset="0"/>
                <a:cs typeface="Arial" charset="0"/>
              </a:rPr>
              <a:t>.</a:t>
            </a:r>
          </a:p>
        </p:txBody>
      </p:sp>
      <p:sp>
        <p:nvSpPr>
          <p:cNvPr id="252931" name="Rectangle 7"/>
          <p:cNvSpPr>
            <a:spLocks noChangeArrowheads="1"/>
          </p:cNvSpPr>
          <p:nvPr/>
        </p:nvSpPr>
        <p:spPr bwMode="auto">
          <a:xfrm>
            <a:off x="-228600" y="3733800"/>
            <a:ext cx="1841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252932" name="Rectangle 8"/>
          <p:cNvSpPr>
            <a:spLocks noChangeArrowheads="1"/>
          </p:cNvSpPr>
          <p:nvPr/>
        </p:nvSpPr>
        <p:spPr bwMode="auto">
          <a:xfrm>
            <a:off x="381000" y="1905000"/>
            <a:ext cx="845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buFontTx/>
              <a:buChar char="•"/>
            </a:pPr>
            <a:endParaRPr lang="en-US">
              <a:latin typeface="Arial" charset="0"/>
              <a:cs typeface="Arial" charset="0"/>
            </a:endParaRPr>
          </a:p>
        </p:txBody>
      </p:sp>
      <p:sp>
        <p:nvSpPr>
          <p:cNvPr id="252933" name="Rectangle 9"/>
          <p:cNvSpPr>
            <a:spLocks noChangeArrowheads="1"/>
          </p:cNvSpPr>
          <p:nvPr/>
        </p:nvSpPr>
        <p:spPr bwMode="auto">
          <a:xfrm>
            <a:off x="381000" y="3124200"/>
            <a:ext cx="11215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atin typeface="Arial" charset="0"/>
              <a:cs typeface="Arial" charset="0"/>
            </a:endParaRPr>
          </a:p>
        </p:txBody>
      </p:sp>
      <p:sp>
        <p:nvSpPr>
          <p:cNvPr id="252934" name="Rectangle 10"/>
          <p:cNvSpPr>
            <a:spLocks noChangeArrowheads="1"/>
          </p:cNvSpPr>
          <p:nvPr/>
        </p:nvSpPr>
        <p:spPr bwMode="auto">
          <a:xfrm>
            <a:off x="838200" y="3886200"/>
            <a:ext cx="15106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atin typeface="Arial" charset="0"/>
              <a:cs typeface="Arial" charset="0"/>
            </a:endParaRPr>
          </a:p>
        </p:txBody>
      </p:sp>
      <p:sp>
        <p:nvSpPr>
          <p:cNvPr id="252935" name="Rectangle 11"/>
          <p:cNvSpPr>
            <a:spLocks noChangeArrowheads="1"/>
          </p:cNvSpPr>
          <p:nvPr/>
        </p:nvSpPr>
        <p:spPr bwMode="auto">
          <a:xfrm>
            <a:off x="4313238" y="60690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atin typeface="Arial" charset="0"/>
              <a:cs typeface="Arial" charset="0"/>
            </a:endParaRPr>
          </a:p>
        </p:txBody>
      </p:sp>
      <p:sp>
        <p:nvSpPr>
          <p:cNvPr id="252936" name="Text Box 13"/>
          <p:cNvSpPr txBox="1">
            <a:spLocks noChangeArrowheads="1"/>
          </p:cNvSpPr>
          <p:nvPr/>
        </p:nvSpPr>
        <p:spPr bwMode="auto">
          <a:xfrm>
            <a:off x="8499475"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566</a:t>
            </a:r>
          </a:p>
        </p:txBody>
      </p:sp>
      <p:sp>
        <p:nvSpPr>
          <p:cNvPr id="10" name="Title 9"/>
          <p:cNvSpPr>
            <a:spLocks noGrp="1"/>
          </p:cNvSpPr>
          <p:nvPr>
            <p:ph type="title" idx="4294967295"/>
          </p:nvPr>
        </p:nvSpPr>
        <p:spPr>
          <a:xfrm>
            <a:off x="457200" y="76200"/>
            <a:ext cx="7772400" cy="708025"/>
          </a:xfrm>
          <a:gradFill rotWithShape="1">
            <a:gsLst>
              <a:gs pos="0">
                <a:schemeClr val="accent2"/>
              </a:gs>
              <a:gs pos="100000">
                <a:schemeClr val="tx1"/>
              </a:gs>
            </a:gsLst>
            <a:lin ang="5400000" scaled="1"/>
          </a:gradFill>
        </p:spPr>
        <p:txBody>
          <a:bodyPr>
            <a:spAutoFit/>
          </a:bodyPr>
          <a:lstStyle/>
          <a:p>
            <a:pPr>
              <a:spcBef>
                <a:spcPct val="50000"/>
              </a:spcBef>
              <a:defRPr/>
            </a:pPr>
            <a:r>
              <a:rPr lang="en-US" dirty="0">
                <a:solidFill>
                  <a:schemeClr val="bg1"/>
                </a:solidFill>
                <a:effectLst>
                  <a:outerShdw blurRad="38100" dist="38100" dir="2700000" algn="tl">
                    <a:srgbClr val="000000"/>
                  </a:outerShdw>
                </a:effectLst>
                <a:latin typeface="Arial" charset="0"/>
                <a:ea typeface="ＭＳ Ｐゴシック" charset="0"/>
              </a:rPr>
              <a:t>Life During Hosea</a:t>
            </a:r>
            <a:r>
              <a:rPr lang="fr-FR" altLang="ja-JP" dirty="0">
                <a:solidFill>
                  <a:schemeClr val="bg1"/>
                </a:solidFill>
                <a:effectLst>
                  <a:outerShdw blurRad="38100" dist="38100" dir="2700000" algn="tl">
                    <a:srgbClr val="000000"/>
                  </a:outerShdw>
                </a:effectLst>
                <a:latin typeface="Arial" charset="0"/>
                <a:ea typeface="ＭＳ Ｐゴシック" charset="0"/>
              </a:rPr>
              <a:t>'</a:t>
            </a:r>
            <a:r>
              <a:rPr lang="en-US" dirty="0">
                <a:solidFill>
                  <a:schemeClr val="bg1"/>
                </a:solidFill>
                <a:effectLst>
                  <a:outerShdw blurRad="38100" dist="38100" dir="2700000" algn="tl">
                    <a:srgbClr val="000000"/>
                  </a:outerShdw>
                </a:effectLst>
                <a:latin typeface="Arial" charset="0"/>
                <a:ea typeface="ＭＳ Ｐゴシック" charset="0"/>
              </a:rPr>
              <a:t>s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500" fill="hold"/>
                                        <p:tgtEl>
                                          <p:spTgt spid="41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500" fill="hold"/>
                                        <p:tgtEl>
                                          <p:spTgt spid="41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2">
                                            <p:txEl>
                                              <p:pRg st="2" end="2"/>
                                            </p:txEl>
                                          </p:spTgt>
                                        </p:tgtEl>
                                        <p:attrNameLst>
                                          <p:attrName>style.visibility</p:attrName>
                                        </p:attrNameLst>
                                      </p:cBhvr>
                                      <p:to>
                                        <p:strVal val="visible"/>
                                      </p:to>
                                    </p:set>
                                    <p:anim calcmode="lin" valueType="num">
                                      <p:cBhvr additive="base">
                                        <p:cTn id="19" dur="500" fill="hold"/>
                                        <p:tgtEl>
                                          <p:spTgt spid="41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02">
                                            <p:txEl>
                                              <p:pRg st="3" end="3"/>
                                            </p:txEl>
                                          </p:spTgt>
                                        </p:tgtEl>
                                        <p:attrNameLst>
                                          <p:attrName>style.visibility</p:attrName>
                                        </p:attrNameLst>
                                      </p:cBhvr>
                                      <p:to>
                                        <p:strVal val="visible"/>
                                      </p:to>
                                    </p:set>
                                    <p:anim calcmode="lin" valueType="num">
                                      <p:cBhvr additive="base">
                                        <p:cTn id="25" dur="500" fill="hold"/>
                                        <p:tgtEl>
                                          <p:spTgt spid="410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2">
                                            <p:txEl>
                                              <p:pRg st="4" end="4"/>
                                            </p:txEl>
                                          </p:spTgt>
                                        </p:tgtEl>
                                        <p:attrNameLst>
                                          <p:attrName>style.visibility</p:attrName>
                                        </p:attrNameLst>
                                      </p:cBhvr>
                                      <p:to>
                                        <p:strVal val="visible"/>
                                      </p:to>
                                    </p:set>
                                    <p:anim calcmode="lin" valueType="num">
                                      <p:cBhvr additive="base">
                                        <p:cTn id="31" dur="500" fill="hold"/>
                                        <p:tgtEl>
                                          <p:spTgt spid="410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0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02">
                                            <p:txEl>
                                              <p:pRg st="5" end="5"/>
                                            </p:txEl>
                                          </p:spTgt>
                                        </p:tgtEl>
                                        <p:attrNameLst>
                                          <p:attrName>style.visibility</p:attrName>
                                        </p:attrNameLst>
                                      </p:cBhvr>
                                      <p:to>
                                        <p:strVal val="visible"/>
                                      </p:to>
                                    </p:set>
                                    <p:anim calcmode="lin" valueType="num">
                                      <p:cBhvr additive="base">
                                        <p:cTn id="37" dur="500" fill="hold"/>
                                        <p:tgtEl>
                                          <p:spTgt spid="410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5" name="Rectangle 6"/>
          <p:cNvSpPr>
            <a:spLocks noChangeArrowheads="1"/>
          </p:cNvSpPr>
          <p:nvPr/>
        </p:nvSpPr>
        <p:spPr bwMode="auto">
          <a:xfrm>
            <a:off x="2268538" y="1052513"/>
            <a:ext cx="6856412"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a:spcBef>
                <a:spcPct val="20000"/>
              </a:spcBef>
            </a:pPr>
            <a:r>
              <a:rPr lang="en-US" b="1">
                <a:solidFill>
                  <a:srgbClr val="FFFFFF"/>
                </a:solidFill>
                <a:latin typeface="Arial" charset="0"/>
                <a:cs typeface="Arial" charset="0"/>
              </a:rPr>
              <a:t>God commanded Hosea to take an adulterous wife (1:2) but this poses many problems (see Deut. 22:20-22). What does this mean? </a:t>
            </a:r>
          </a:p>
          <a:p>
            <a:pPr>
              <a:spcBef>
                <a:spcPct val="20000"/>
              </a:spcBef>
            </a:pPr>
            <a:endParaRPr lang="en-US" b="1">
              <a:solidFill>
                <a:srgbClr val="FFFFFF"/>
              </a:solidFill>
              <a:latin typeface="Arial" charset="0"/>
              <a:cs typeface="Arial" charset="0"/>
            </a:endParaRPr>
          </a:p>
          <a:p>
            <a:pPr>
              <a:spcBef>
                <a:spcPct val="20000"/>
              </a:spcBef>
            </a:pPr>
            <a:r>
              <a:rPr lang="en-US" b="1">
                <a:solidFill>
                  <a:srgbClr val="FFFFFF"/>
                </a:solidFill>
                <a:latin typeface="Arial" charset="0"/>
                <a:cs typeface="Arial" charset="0"/>
              </a:rPr>
              <a:t>There are three major views:</a:t>
            </a:r>
          </a:p>
        </p:txBody>
      </p:sp>
      <p:sp>
        <p:nvSpPr>
          <p:cNvPr id="7175" name="Rectangle 7"/>
          <p:cNvSpPr>
            <a:spLocks noChangeArrowheads="1"/>
          </p:cNvSpPr>
          <p:nvPr/>
        </p:nvSpPr>
        <p:spPr bwMode="auto">
          <a:xfrm>
            <a:off x="2478088" y="3213100"/>
            <a:ext cx="6557962"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buFontTx/>
              <a:buAutoNum type="arabicPeriod"/>
            </a:pPr>
            <a:r>
              <a:rPr lang="en-US" b="1">
                <a:solidFill>
                  <a:srgbClr val="FFFFFF"/>
                </a:solidFill>
                <a:latin typeface="Arial" charset="0"/>
                <a:cs typeface="Arial" charset="0"/>
              </a:rPr>
              <a:t>He married a woman who </a:t>
            </a:r>
            <a:r>
              <a:rPr lang="en-US" b="1" i="1" u="sng">
                <a:solidFill>
                  <a:srgbClr val="FFFFFF"/>
                </a:solidFill>
                <a:latin typeface="Arial" charset="0"/>
                <a:cs typeface="Arial" charset="0"/>
              </a:rPr>
              <a:t>later </a:t>
            </a:r>
            <a:r>
              <a:rPr lang="en-US" b="1">
                <a:solidFill>
                  <a:srgbClr val="FFFFFF"/>
                </a:solidFill>
                <a:latin typeface="Arial" charset="0"/>
                <a:cs typeface="Arial" charset="0"/>
              </a:rPr>
              <a:t>become a harlot</a:t>
            </a:r>
          </a:p>
          <a:p>
            <a:pPr marL="457200" indent="-457200">
              <a:buFontTx/>
              <a:buAutoNum type="arabicPeriod"/>
            </a:pPr>
            <a:endParaRPr lang="en-US" b="1">
              <a:solidFill>
                <a:srgbClr val="FFFFFF"/>
              </a:solidFill>
              <a:latin typeface="Arial" charset="0"/>
              <a:cs typeface="Arial" charset="0"/>
            </a:endParaRPr>
          </a:p>
          <a:p>
            <a:pPr marL="457200" indent="-457200">
              <a:buFontTx/>
              <a:buAutoNum type="arabicPeriod"/>
            </a:pPr>
            <a:r>
              <a:rPr lang="en-US" b="1">
                <a:solidFill>
                  <a:srgbClr val="FFFFFF"/>
                </a:solidFill>
                <a:latin typeface="Arial" charset="0"/>
                <a:cs typeface="Arial" charset="0"/>
              </a:rPr>
              <a:t>He married a woman who was </a:t>
            </a:r>
            <a:r>
              <a:rPr lang="en-US" b="1" i="1" u="sng">
                <a:solidFill>
                  <a:srgbClr val="FFFFFF"/>
                </a:solidFill>
                <a:latin typeface="Arial" charset="0"/>
                <a:cs typeface="Arial" charset="0"/>
              </a:rPr>
              <a:t>already </a:t>
            </a:r>
            <a:r>
              <a:rPr lang="en-US" b="1">
                <a:solidFill>
                  <a:srgbClr val="FFFFFF"/>
                </a:solidFill>
                <a:latin typeface="Arial" charset="0"/>
                <a:cs typeface="Arial" charset="0"/>
              </a:rPr>
              <a:t>a harlot</a:t>
            </a:r>
          </a:p>
          <a:p>
            <a:pPr marL="457200" indent="-457200">
              <a:buFontTx/>
              <a:buAutoNum type="arabicPeriod"/>
            </a:pPr>
            <a:endParaRPr lang="en-US" b="1">
              <a:solidFill>
                <a:srgbClr val="FFFFFF"/>
              </a:solidFill>
              <a:latin typeface="Arial" charset="0"/>
              <a:cs typeface="Arial" charset="0"/>
            </a:endParaRPr>
          </a:p>
          <a:p>
            <a:pPr marL="457200" indent="-457200">
              <a:buFontTx/>
              <a:buAutoNum type="arabicPeriod"/>
            </a:pPr>
            <a:r>
              <a:rPr lang="en-US" b="1">
                <a:solidFill>
                  <a:srgbClr val="FFFFFF"/>
                </a:solidFill>
                <a:latin typeface="Arial" charset="0"/>
                <a:cs typeface="Arial" charset="0"/>
              </a:rPr>
              <a:t>This is all </a:t>
            </a:r>
            <a:r>
              <a:rPr lang="en-US" b="1" i="1" u="sng">
                <a:solidFill>
                  <a:srgbClr val="FFFFFF"/>
                </a:solidFill>
                <a:latin typeface="Arial" charset="0"/>
                <a:cs typeface="Arial" charset="0"/>
              </a:rPr>
              <a:t>allegorical</a:t>
            </a:r>
            <a:r>
              <a:rPr lang="en-US" b="1">
                <a:solidFill>
                  <a:srgbClr val="FFFFFF"/>
                </a:solidFill>
                <a:latin typeface="Arial" charset="0"/>
                <a:cs typeface="Arial" charset="0"/>
              </a:rPr>
              <a:t> (i.e., no actual adultery) so immorality is a symbol for idolatry</a:t>
            </a:r>
          </a:p>
        </p:txBody>
      </p:sp>
      <p:sp>
        <p:nvSpPr>
          <p:cNvPr id="259077" name="Text Box 8"/>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6" name="Title 5"/>
          <p:cNvSpPr>
            <a:spLocks noGrp="1"/>
          </p:cNvSpPr>
          <p:nvPr>
            <p:ph type="title" idx="4294967295"/>
          </p:nvPr>
        </p:nvSpPr>
        <p:spPr>
          <a:xfrm>
            <a:off x="0" y="304800"/>
            <a:ext cx="8388350" cy="646113"/>
          </a:xfrm>
          <a:gradFill rotWithShape="1">
            <a:gsLst>
              <a:gs pos="0">
                <a:srgbClr val="660033"/>
              </a:gs>
              <a:gs pos="50000">
                <a:srgbClr val="2F0018"/>
              </a:gs>
              <a:gs pos="100000">
                <a:srgbClr val="660033"/>
              </a:gs>
            </a:gsLst>
            <a:lin ang="5400000" scaled="1"/>
          </a:gradFill>
        </p:spPr>
        <p:txBody>
          <a:bodyPr>
            <a:spAutoFit/>
          </a:bodyPr>
          <a:lstStyle/>
          <a:p>
            <a:pPr>
              <a:defRPr/>
            </a:pPr>
            <a:r>
              <a:rPr lang="en-US" sz="3600">
                <a:solidFill>
                  <a:srgbClr val="FFFFFF"/>
                </a:solidFill>
                <a:effectLst>
                  <a:outerShdw blurRad="38100" dist="38100" dir="2700000" algn="tl">
                    <a:srgbClr val="000000"/>
                  </a:outerShdw>
                </a:effectLst>
                <a:latin typeface="Arial" charset="0"/>
                <a:ea typeface="ＭＳ Ｐゴシック" charset="0"/>
                <a:cs typeface="Arial" charset="0"/>
              </a:rPr>
              <a:t>Critical Arguments: Marry a Harlot?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ChangeArrowheads="1"/>
          </p:cNvSpPr>
          <p:nvPr/>
        </p:nvSpPr>
        <p:spPr bwMode="auto">
          <a:xfrm>
            <a:off x="76200" y="1447800"/>
            <a:ext cx="90678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It reads like history.</a:t>
            </a:r>
          </a:p>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The names Gomer and </a:t>
            </a:r>
            <a:r>
              <a:rPr lang="en-US" b="1" dirty="0" err="1">
                <a:solidFill>
                  <a:srgbClr val="FFFFFF"/>
                </a:solidFill>
                <a:effectLst>
                  <a:glow rad="101600">
                    <a:srgbClr val="000000">
                      <a:alpha val="75000"/>
                    </a:srgbClr>
                  </a:glow>
                </a:effectLst>
                <a:latin typeface="Arial" charset="0"/>
                <a:cs typeface="Arial" charset="0"/>
              </a:rPr>
              <a:t>Diblaim</a:t>
            </a:r>
            <a:r>
              <a:rPr lang="en-US" b="1" dirty="0">
                <a:solidFill>
                  <a:srgbClr val="FFFFFF"/>
                </a:solidFill>
                <a:effectLst>
                  <a:glow rad="101600">
                    <a:srgbClr val="000000">
                      <a:alpha val="75000"/>
                    </a:srgbClr>
                  </a:glow>
                </a:effectLst>
                <a:latin typeface="Arial" charset="0"/>
                <a:cs typeface="Arial" charset="0"/>
              </a:rPr>
              <a:t> have no symbolism.</a:t>
            </a:r>
          </a:p>
          <a:p>
            <a:pPr marL="630238" lvl="1" indent="-269875">
              <a:spcBef>
                <a:spcPts val="300"/>
              </a:spcBef>
              <a:spcAft>
                <a:spcPts val="300"/>
              </a:spcAft>
              <a:buFont typeface="Symbol" charset="0"/>
              <a:buChar char="·"/>
              <a:defRPr/>
            </a:pPr>
            <a:r>
              <a:rPr lang="en-US" altLang="ja-JP"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Harlot</a:t>
            </a:r>
            <a:r>
              <a:rPr lang="en-US" altLang="ja-JP"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 is the best illustration of the Children of Israel.</a:t>
            </a:r>
          </a:p>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Hosea</a:t>
            </a:r>
            <a:r>
              <a:rPr lang="fr-FR" altLang="ja-JP"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s love is like God</a:t>
            </a:r>
            <a:r>
              <a:rPr lang="fr-FR"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s love for His people.</a:t>
            </a:r>
          </a:p>
          <a:p>
            <a:pPr>
              <a:defRPr/>
            </a:pPr>
            <a:endParaRPr lang="en-US" b="1" dirty="0">
              <a:solidFill>
                <a:srgbClr val="FFFFFF"/>
              </a:solidFill>
              <a:effectLst>
                <a:glow rad="101600">
                  <a:srgbClr val="000000">
                    <a:alpha val="75000"/>
                  </a:srgbClr>
                </a:glow>
              </a:effectLst>
              <a:latin typeface="Arial" charset="0"/>
              <a:cs typeface="Arial" charset="0"/>
            </a:endParaRPr>
          </a:p>
          <a:p>
            <a:pPr>
              <a:defRPr/>
            </a:pPr>
            <a:r>
              <a:rPr lang="en-US" b="1" dirty="0">
                <a:solidFill>
                  <a:srgbClr val="FFFF00"/>
                </a:solidFill>
                <a:effectLst>
                  <a:glow rad="101600">
                    <a:srgbClr val="000000">
                      <a:alpha val="75000"/>
                    </a:srgbClr>
                  </a:glow>
                </a:effectLst>
                <a:latin typeface="Arial" charset="0"/>
                <a:cs typeface="Arial" charset="0"/>
              </a:rPr>
              <a:t>Allegorical View Problems</a:t>
            </a:r>
          </a:p>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It does not resolve the issue. The same moral problem remains of marrying a harlot (but is marrying a harlot a moral problem?).</a:t>
            </a:r>
          </a:p>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The children had symbolic names (possible literally).</a:t>
            </a:r>
          </a:p>
          <a:p>
            <a:pPr marL="630238" lvl="1" indent="-269875">
              <a:spcBef>
                <a:spcPts val="300"/>
              </a:spcBef>
              <a:spcAft>
                <a:spcPts val="300"/>
              </a:spcAft>
              <a:buFont typeface="Symbol" charset="0"/>
              <a:buChar char="·"/>
              <a:defRPr/>
            </a:pPr>
            <a:r>
              <a:rPr lang="en-US" b="1" dirty="0">
                <a:solidFill>
                  <a:srgbClr val="FFFFFF"/>
                </a:solidFill>
                <a:effectLst>
                  <a:glow rad="101600">
                    <a:srgbClr val="000000">
                      <a:alpha val="75000"/>
                    </a:srgbClr>
                  </a:glow>
                </a:effectLst>
                <a:latin typeface="Arial" charset="0"/>
                <a:cs typeface="Arial" charset="0"/>
              </a:rPr>
              <a:t>Some ask if such a marriage was conceivable.  Would it destroy the effectiveness of Hosea</a:t>
            </a:r>
            <a:r>
              <a:rPr lang="fr-FR"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s message?  (No, as Hosea</a:t>
            </a:r>
            <a:r>
              <a:rPr lang="fr-FR" b="1" dirty="0">
                <a:solidFill>
                  <a:srgbClr val="FFFFFF"/>
                </a:solidFill>
                <a:effectLst>
                  <a:glow rad="101600">
                    <a:srgbClr val="000000">
                      <a:alpha val="75000"/>
                    </a:srgbClr>
                  </a:glow>
                </a:effectLst>
                <a:latin typeface="Arial" charset="0"/>
                <a:cs typeface="Arial" charset="0"/>
              </a:rPr>
              <a:t>'</a:t>
            </a:r>
            <a:r>
              <a:rPr lang="en-US" b="1" dirty="0">
                <a:solidFill>
                  <a:srgbClr val="FFFFFF"/>
                </a:solidFill>
                <a:effectLst>
                  <a:glow rad="101600">
                    <a:srgbClr val="000000">
                      <a:alpha val="75000"/>
                    </a:srgbClr>
                  </a:glow>
                </a:effectLst>
                <a:latin typeface="Arial" charset="0"/>
                <a:cs typeface="Arial" charset="0"/>
              </a:rPr>
              <a:t>s own life was NOT tainted.)</a:t>
            </a:r>
          </a:p>
        </p:txBody>
      </p:sp>
      <p:sp>
        <p:nvSpPr>
          <p:cNvPr id="261124" name="Rectangle 3"/>
          <p:cNvSpPr>
            <a:spLocks noChangeArrowheads="1"/>
          </p:cNvSpPr>
          <p:nvPr/>
        </p:nvSpPr>
        <p:spPr bwMode="auto">
          <a:xfrm>
            <a:off x="0" y="228600"/>
            <a:ext cx="8320088" cy="646113"/>
          </a:xfrm>
          <a:prstGeom prst="rect">
            <a:avLst/>
          </a:prstGeom>
          <a:gradFill rotWithShape="1">
            <a:gsLst>
              <a:gs pos="0">
                <a:srgbClr val="660033"/>
              </a:gs>
              <a:gs pos="50000">
                <a:srgbClr val="2F0018"/>
              </a:gs>
              <a:gs pos="100000">
                <a:srgbClr val="6600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600" b="1">
                <a:solidFill>
                  <a:srgbClr val="FFFFFF"/>
                </a:solidFill>
                <a:latin typeface="Arial" charset="0"/>
                <a:cs typeface="Arial" charset="0"/>
              </a:rPr>
              <a:t>Critical Arguments: Marry a Harlot?</a:t>
            </a:r>
          </a:p>
        </p:txBody>
      </p:sp>
      <p:sp>
        <p:nvSpPr>
          <p:cNvPr id="261125" name="Text Box 5"/>
          <p:cNvSpPr txBox="1">
            <a:spLocks noChangeArrowheads="1"/>
          </p:cNvSpPr>
          <p:nvPr/>
        </p:nvSpPr>
        <p:spPr bwMode="auto">
          <a:xfrm>
            <a:off x="8440738" y="76200"/>
            <a:ext cx="715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5" name="Title 4"/>
          <p:cNvSpPr>
            <a:spLocks noGrp="1"/>
          </p:cNvSpPr>
          <p:nvPr>
            <p:ph type="title" idx="4294967295"/>
          </p:nvPr>
        </p:nvSpPr>
        <p:spPr>
          <a:xfrm>
            <a:off x="0" y="988367"/>
            <a:ext cx="7696200" cy="461665"/>
          </a:xfrm>
        </p:spPr>
        <p:txBody>
          <a:bodyPr>
            <a:spAutoFit/>
          </a:bodyPr>
          <a:lstStyle/>
          <a:p>
            <a:pPr algn="l">
              <a:defRPr/>
            </a:pPr>
            <a:r>
              <a:rPr lang="en-US" sz="2400" kern="1200" dirty="0">
                <a:solidFill>
                  <a:srgbClr val="FFFF00"/>
                </a:solidFill>
                <a:effectLst>
                  <a:glow rad="101600">
                    <a:srgbClr val="000000">
                      <a:alpha val="75000"/>
                    </a:srgbClr>
                  </a:glow>
                </a:effectLst>
                <a:latin typeface="Arial" charset="0"/>
                <a:ea typeface="ＭＳ Ｐゴシック" charset="0"/>
                <a:cs typeface="Arial" charset="0"/>
              </a:rPr>
              <a:t>Literal View Support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anim calcmode="lin" valueType="num">
                                      <p:cBhvr additive="base">
                                        <p:cTn id="11"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anim calcmode="lin" valueType="num">
                                      <p:cBhvr additive="base">
                                        <p:cTn id="15"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anim calcmode="lin" valueType="num">
                                      <p:cBhvr additive="base">
                                        <p:cTn id="19"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4">
                                            <p:txEl>
                                              <p:pRg st="5" end="5"/>
                                            </p:txEl>
                                          </p:spTgt>
                                        </p:tgtEl>
                                        <p:attrNameLst>
                                          <p:attrName>style.visibility</p:attrName>
                                        </p:attrNameLst>
                                      </p:cBhvr>
                                      <p:to>
                                        <p:strVal val="visible"/>
                                      </p:to>
                                    </p:set>
                                    <p:anim calcmode="lin" valueType="num">
                                      <p:cBhvr additive="base">
                                        <p:cTn id="25"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434">
                                            <p:txEl>
                                              <p:pRg st="6" end="6"/>
                                            </p:txEl>
                                          </p:spTgt>
                                        </p:tgtEl>
                                        <p:attrNameLst>
                                          <p:attrName>style.visibility</p:attrName>
                                        </p:attrNameLst>
                                      </p:cBhvr>
                                      <p:to>
                                        <p:strVal val="visible"/>
                                      </p:to>
                                    </p:set>
                                    <p:anim calcmode="lin" valueType="num">
                                      <p:cBhvr additive="base">
                                        <p:cTn id="29"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434">
                                            <p:txEl>
                                              <p:pRg st="7" end="7"/>
                                            </p:txEl>
                                          </p:spTgt>
                                        </p:tgtEl>
                                        <p:attrNameLst>
                                          <p:attrName>style.visibility</p:attrName>
                                        </p:attrNameLst>
                                      </p:cBhvr>
                                      <p:to>
                                        <p:strVal val="visible"/>
                                      </p:to>
                                    </p:set>
                                    <p:anim calcmode="lin" valueType="num">
                                      <p:cBhvr additive="base">
                                        <p:cTn id="33"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43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434">
                                            <p:txEl>
                                              <p:pRg st="8" end="8"/>
                                            </p:txEl>
                                          </p:spTgt>
                                        </p:tgtEl>
                                        <p:attrNameLst>
                                          <p:attrName>style.visibility</p:attrName>
                                        </p:attrNameLst>
                                      </p:cBhvr>
                                      <p:to>
                                        <p:strVal val="visible"/>
                                      </p:to>
                                    </p:set>
                                    <p:anim calcmode="lin" valueType="num">
                                      <p:cBhvr additive="base">
                                        <p:cTn id="37" dur="500" fill="hold"/>
                                        <p:tgtEl>
                                          <p:spTgt spid="1843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2</a:t>
            </a:r>
          </a:p>
        </p:txBody>
      </p:sp>
    </p:spTree>
    <p:extLst>
      <p:ext uri="{BB962C8B-B14F-4D97-AF65-F5344CB8AC3E}">
        <p14:creationId xmlns:p14="http://schemas.microsoft.com/office/powerpoint/2010/main" val="425303757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"In that day you will call your brothers Ammi—‘My people.’ And you will call your sisters Ruhamah—‘The ones I love.’</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 NLT</a:t>
            </a: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2181461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"But now bring charges against Israel</a:t>
            </a:r>
            <a:br>
              <a:rPr lang="en-US" sz="3200" b="1" dirty="0">
                <a:solidFill>
                  <a:srgbClr val="FFFFFF"/>
                </a:solidFill>
                <a:effectLst>
                  <a:glow rad="228600">
                    <a:srgbClr val="000000"/>
                  </a:glow>
                </a:effectLst>
                <a:latin typeface="Arial" charset="0"/>
                <a:ea typeface="MS PGothic" charset="0"/>
              </a:rPr>
            </a:br>
            <a:r>
              <a:rPr lang="en-US" sz="3200" b="1" dirty="0">
                <a:solidFill>
                  <a:srgbClr val="FFFFFF"/>
                </a:solidFill>
                <a:effectLst>
                  <a:glow rad="228600">
                    <a:srgbClr val="000000"/>
                  </a:glow>
                </a:effectLst>
                <a:latin typeface="Arial" charset="0"/>
                <a:ea typeface="MS PGothic" charset="0"/>
              </a:rPr>
              <a:t>—your mother—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t>
            </a:r>
            <a:r>
              <a:rPr lang="en-US" sz="3200" b="1" dirty="0">
                <a:solidFill>
                  <a:srgbClr val="FFFF00"/>
                </a:solidFill>
                <a:effectLst>
                  <a:glow rad="228600">
                    <a:srgbClr val="000000"/>
                  </a:glow>
                </a:effectLst>
                <a:latin typeface="Arial" charset="0"/>
                <a:ea typeface="MS PGothic" charset="0"/>
              </a:rPr>
              <a:t>for she is no longer my wife, </a:t>
            </a:r>
          </a:p>
          <a:p>
            <a:pPr algn="ctr">
              <a:lnSpc>
                <a:spcPct val="95000"/>
              </a:lnSpc>
              <a:buClr>
                <a:srgbClr val="000000"/>
              </a:buClr>
              <a:buSzPct val="100000"/>
              <a:buFont typeface="Times New Roman" charset="0"/>
              <a:buNone/>
              <a:defRPr/>
            </a:pPr>
            <a:r>
              <a:rPr lang="en-US" sz="3200" b="1" dirty="0">
                <a:solidFill>
                  <a:srgbClr val="FFFF00"/>
                </a:solidFill>
                <a:effectLst>
                  <a:glow rad="228600">
                    <a:srgbClr val="000000"/>
                  </a:glow>
                </a:effectLst>
                <a:latin typeface="Arial" charset="0"/>
                <a:ea typeface="MS PGothic" charset="0"/>
              </a:rPr>
              <a:t>and I am no longer her husband</a:t>
            </a:r>
            <a:r>
              <a:rPr lang="en-US" sz="3200" b="1" dirty="0">
                <a:solidFill>
                  <a:srgbClr val="FFFFFF"/>
                </a:solidFill>
                <a:effectLst>
                  <a:glow rad="228600">
                    <a:srgbClr val="000000"/>
                  </a:glow>
                </a:effectLst>
                <a:latin typeface="Arial" charset="0"/>
                <a:ea typeface="MS PGothic" charset="0"/>
              </a:rPr>
              <a:t>.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Tell her to remove the prostitute</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s makeup from her face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and the clothing that exposes her breasts. </a:t>
            </a:r>
          </a:p>
          <a:p>
            <a:pPr algn="ctr">
              <a:lnSpc>
                <a:spcPct val="95000"/>
              </a:lnSpc>
              <a:buClr>
                <a:srgbClr val="000000"/>
              </a:buClr>
              <a:buSzPct val="100000"/>
              <a:buFont typeface="Times New Roman" charset="0"/>
              <a:buNone/>
              <a:defRPr/>
            </a:pPr>
            <a:r>
              <a:rPr lang="en-US" sz="3200" b="1" baseline="30000" dirty="0">
                <a:solidFill>
                  <a:srgbClr val="FFFFFF"/>
                </a:solidFill>
                <a:effectLst>
                  <a:glow rad="228600">
                    <a:srgbClr val="000000"/>
                  </a:glow>
                </a:effectLst>
                <a:latin typeface="Arial" charset="0"/>
                <a:ea typeface="MS PGothic" charset="0"/>
              </a:rPr>
              <a:t>3</a:t>
            </a:r>
            <a:r>
              <a:rPr lang="en-US" sz="3200" b="1" dirty="0">
                <a:solidFill>
                  <a:srgbClr val="FFFFFF"/>
                </a:solidFill>
                <a:effectLst>
                  <a:glow rad="228600">
                    <a:srgbClr val="000000"/>
                  </a:glow>
                </a:effectLst>
                <a:latin typeface="Arial" charset="0"/>
                <a:ea typeface="MS PGothic" charset="0"/>
              </a:rPr>
              <a:t> Otherwise, I will strip her as naked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as she was on the day she was born.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I will leave her to die of thirst, </a:t>
            </a:r>
          </a:p>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as in a dry and barren wilderness."</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2:2-3 NLT</a:t>
            </a:r>
          </a:p>
        </p:txBody>
      </p:sp>
    </p:spTree>
    <p:extLst>
      <p:ext uri="{BB962C8B-B14F-4D97-AF65-F5344CB8AC3E}">
        <p14:creationId xmlns:p14="http://schemas.microsoft.com/office/powerpoint/2010/main" val="170234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personal marriage tragedy illustrates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faithful reception of His unfaithful people who show lack of knowledge of God, rejection of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loyal</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love, and faithlessness to His covenant, to motivate them to repentance.</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a:extLst>
              <a:ext uri="{FF2B5EF4-FFF2-40B4-BE49-F238E27FC236}">
                <a16:creationId xmlns:a16="http://schemas.microsoft.com/office/drawing/2014/main" id="{0F20CFED-2D73-294F-92C6-FF4D0E3AF6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pic>
        <p:nvPicPr>
          <p:cNvPr id="8" name="Picture 7">
            <a:extLst>
              <a:ext uri="{FF2B5EF4-FFF2-40B4-BE49-F238E27FC236}">
                <a16:creationId xmlns:a16="http://schemas.microsoft.com/office/drawing/2014/main" id="{722AC5DD-844E-1046-B02C-E51353A4BEED}"/>
              </a:ext>
            </a:extLst>
          </p:cNvPr>
          <p:cNvPicPr>
            <a:picLocks noChangeAspect="1"/>
          </p:cNvPicPr>
          <p:nvPr/>
        </p:nvPicPr>
        <p:blipFill>
          <a:blip r:embed="rId3"/>
          <a:stretch>
            <a:fillRect/>
          </a:stretch>
        </p:blipFill>
        <p:spPr>
          <a:xfrm>
            <a:off x="0" y="-55468"/>
            <a:ext cx="2734333" cy="1996167"/>
          </a:xfrm>
          <a:prstGeom prst="rect">
            <a:avLst/>
          </a:prstGeom>
        </p:spPr>
      </p:pic>
    </p:spTree>
    <p:extLst>
      <p:ext uri="{BB962C8B-B14F-4D97-AF65-F5344CB8AC3E}">
        <p14:creationId xmlns:p14="http://schemas.microsoft.com/office/powerpoint/2010/main" val="505603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Hosea divorce_pi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en-US">
                <a:effectLst>
                  <a:outerShdw blurRad="38100" dist="38100" dir="2700000" algn="tl">
                    <a:srgbClr val="FFFFFF"/>
                  </a:outerShdw>
                </a:effectLst>
                <a:latin typeface="Arial" charset="0"/>
                <a:ea typeface="ＭＳ Ｐゴシック" charset="0"/>
              </a:rPr>
              <a:t>Did Hosea Divorce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Arial" charset="0"/>
                <a:cs typeface="Arial" charset="0"/>
              </a:rPr>
              <a:t>574</a:t>
            </a:r>
          </a:p>
        </p:txBody>
      </p:sp>
    </p:spTree>
    <p:extLst>
      <p:ext uri="{BB962C8B-B14F-4D97-AF65-F5344CB8AC3E}">
        <p14:creationId xmlns:p14="http://schemas.microsoft.com/office/powerpoint/2010/main" val="3639413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osea weird-divorce-stories-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33400" y="4267200"/>
            <a:ext cx="7772400" cy="1676400"/>
          </a:xfrm>
        </p:spPr>
        <p:txBody>
          <a:bodyPr/>
          <a:lstStyle/>
          <a:p>
            <a:pPr>
              <a:defRPr/>
            </a:pPr>
            <a:r>
              <a:rPr lang="en-US">
                <a:effectLst>
                  <a:outerShdw blurRad="38100" dist="38100" dir="2700000" algn="tl">
                    <a:srgbClr val="FFFFFF"/>
                  </a:outerShdw>
                </a:effectLst>
                <a:latin typeface="Arial" charset="0"/>
                <a:ea typeface="ＭＳ Ｐゴシック" charset="0"/>
              </a:rPr>
              <a:t>Arguments For &amp; Against Hosea Divorcing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000000"/>
                </a:solidFill>
                <a:effectLst>
                  <a:outerShdw blurRad="38100" dist="38100" dir="2700000" algn="tl">
                    <a:srgbClr val="FFFFFF"/>
                  </a:outerShdw>
                </a:effectLst>
                <a:latin typeface="Arial" charset="0"/>
                <a:cs typeface="Arial" charset="0"/>
              </a:rPr>
              <a:t>574</a:t>
            </a:r>
          </a:p>
        </p:txBody>
      </p:sp>
      <p:pic>
        <p:nvPicPr>
          <p:cNvPr id="268292" name="Picture 5" descr="hosea divor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3427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"Their mother is a shameless prostitute and became pregnant in a shameful way. She said, </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I</a:t>
            </a:r>
            <a:r>
              <a:rPr lang="fr-FR" sz="3200" b="1" dirty="0">
                <a:solidFill>
                  <a:srgbClr val="FFFFFF"/>
                </a:solidFill>
                <a:effectLst>
                  <a:glow rad="228600">
                    <a:srgbClr val="000000"/>
                  </a:glow>
                </a:effectLst>
                <a:latin typeface="Arial" charset="0"/>
                <a:ea typeface="MS PGothic" charset="0"/>
              </a:rPr>
              <a:t>'</a:t>
            </a:r>
            <a:r>
              <a:rPr lang="en-US" sz="3200" b="1" dirty="0" err="1">
                <a:solidFill>
                  <a:srgbClr val="FFFFFF"/>
                </a:solidFill>
                <a:effectLst>
                  <a:glow rad="228600">
                    <a:srgbClr val="000000"/>
                  </a:glow>
                </a:effectLst>
                <a:latin typeface="Arial" charset="0"/>
                <a:ea typeface="MS PGothic" charset="0"/>
              </a:rPr>
              <a:t>ll</a:t>
            </a:r>
            <a:r>
              <a:rPr lang="en-US" sz="3200" b="1" dirty="0">
                <a:solidFill>
                  <a:srgbClr val="FFFFFF"/>
                </a:solidFill>
                <a:effectLst>
                  <a:glow rad="228600">
                    <a:srgbClr val="000000"/>
                  </a:glow>
                </a:effectLst>
                <a:latin typeface="Arial" charset="0"/>
                <a:ea typeface="MS PGothic" charset="0"/>
              </a:rPr>
              <a:t> run after other lovers and sell myself to them for food and water, for clothing of wool and linen, and for olive oil and drinks.</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2:5 NLT</a:t>
            </a:r>
          </a:p>
        </p:txBody>
      </p:sp>
    </p:spTree>
    <p:extLst>
      <p:ext uri="{BB962C8B-B14F-4D97-AF65-F5344CB8AC3E}">
        <p14:creationId xmlns:p14="http://schemas.microsoft.com/office/powerpoint/2010/main" val="3691069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2:14</a:t>
            </a:r>
          </a:p>
        </p:txBody>
      </p:sp>
      <p:sp>
        <p:nvSpPr>
          <p:cNvPr id="5" name="Title 1">
            <a:extLst>
              <a:ext uri="{FF2B5EF4-FFF2-40B4-BE49-F238E27FC236}">
                <a16:creationId xmlns:a16="http://schemas.microsoft.com/office/drawing/2014/main" id="{AE1DCE83-D5DA-DAFE-8663-9E6D3FCC5BB8}"/>
              </a:ext>
            </a:extLst>
          </p:cNvPr>
          <p:cNvSpPr txBox="1">
            <a:spLocks/>
          </p:cNvSpPr>
          <p:nvPr/>
        </p:nvSpPr>
        <p:spPr bwMode="auto">
          <a:xfrm>
            <a:off x="910739" y="1698074"/>
            <a:ext cx="7322522" cy="2431435"/>
          </a:xfrm>
          <a:prstGeom prst="rect">
            <a:avLst/>
          </a:prstGeom>
          <a:gradFill rotWithShape="1">
            <a:gsLst>
              <a:gs pos="0">
                <a:srgbClr val="660033"/>
              </a:gs>
              <a:gs pos="50000">
                <a:srgbClr val="2F0018"/>
              </a:gs>
              <a:gs pos="100000">
                <a:srgbClr val="660033"/>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lvl="0">
              <a:defRPr/>
            </a:pPr>
            <a:r>
              <a:rPr lang="en-US" sz="4000" b="1" dirty="0"/>
              <a:t>"But then I will win her back once again. I will lead her into the desert and speak tenderly to her there."</a:t>
            </a:r>
          </a:p>
        </p:txBody>
      </p:sp>
    </p:spTree>
    <p:extLst>
      <p:ext uri="{BB962C8B-B14F-4D97-AF65-F5344CB8AC3E}">
        <p14:creationId xmlns:p14="http://schemas.microsoft.com/office/powerpoint/2010/main" val="3678721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Judgment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Historical Books</a:t>
            </a:r>
            <a:br>
              <a:rPr lang="zh-CN" altLang="en-US" sz="1600">
                <a:solidFill>
                  <a:srgbClr val="0060EE"/>
                </a:solidFill>
                <a:latin typeface="Arial"/>
                <a:cs typeface="Arial"/>
              </a:rPr>
            </a:br>
            <a:r>
              <a:rPr lang="en-US" altLang="zh-CN" sz="1600">
                <a:solidFill>
                  <a:srgbClr val="0060EE"/>
                </a:solidFill>
                <a:latin typeface="Arial"/>
                <a:cs typeface="Arial"/>
              </a:rPr>
              <a:t>(Joshua-Esther)</a:t>
            </a:r>
          </a:p>
          <a:p>
            <a:pPr algn="ctr" eaLnBrk="1" hangingPunct="1">
              <a:spcBef>
                <a:spcPct val="50000"/>
              </a:spcBef>
            </a:pPr>
            <a:r>
              <a:rPr lang="en-US" altLang="zh-CN" sz="1600">
                <a:solidFill>
                  <a:srgbClr val="000000"/>
                </a:solidFill>
                <a:latin typeface="Arial"/>
                <a:cs typeface="Arial"/>
              </a:rPr>
              <a:t>Recipients of the Prophetic Message</a:t>
            </a:r>
            <a:endParaRPr lang="zh-CN" altLang="en-US" sz="1600">
              <a:solidFill>
                <a:srgbClr val="000000"/>
              </a:solidFill>
              <a:latin typeface="Arial"/>
              <a:cs typeface="Arial"/>
            </a:endParaRPr>
          </a:p>
          <a:p>
            <a:pPr algn="ctr" eaLnBrk="1" hangingPunct="1">
              <a:spcBef>
                <a:spcPct val="50000"/>
              </a:spcBef>
            </a:pPr>
            <a:r>
              <a:rPr lang="en-US" altLang="zh-CN" sz="1600" i="1">
                <a:solidFill>
                  <a:srgbClr val="000000"/>
                </a:solidFill>
                <a:latin typeface="Arial"/>
                <a:cs typeface="Arial"/>
              </a:rPr>
              <a:t>Covenant People</a:t>
            </a:r>
            <a:endParaRPr lang="zh-CN" altLang="en-US" sz="1600" i="1">
              <a:solidFill>
                <a:srgbClr val="000000"/>
              </a:solidFill>
              <a:latin typeface="Arial"/>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People</a:t>
            </a:r>
            <a:br>
              <a:rPr lang="en-US" altLang="zh-CN" sz="1300">
                <a:solidFill>
                  <a:srgbClr val="000000"/>
                </a:solidFill>
                <a:latin typeface="Arial"/>
                <a:cs typeface="Arial"/>
              </a:rPr>
            </a:br>
            <a:r>
              <a:rPr lang="en-US" altLang="zh-CN" sz="1300">
                <a:solidFill>
                  <a:srgbClr val="000000"/>
                </a:solidFill>
                <a:latin typeface="Arial"/>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Poetical Books</a:t>
            </a:r>
            <a:br>
              <a:rPr lang="zh-CN" altLang="en-US" sz="1600">
                <a:solidFill>
                  <a:srgbClr val="0060EE"/>
                </a:solidFill>
                <a:latin typeface="Arial"/>
                <a:cs typeface="Arial"/>
              </a:rPr>
            </a:br>
            <a:r>
              <a:rPr lang="en-US" altLang="zh-CN" sz="1600">
                <a:solidFill>
                  <a:srgbClr val="0060EE"/>
                </a:solidFill>
                <a:latin typeface="Arial"/>
                <a:cs typeface="Arial"/>
              </a:rPr>
              <a:t>(Job-Song of Solomon)</a:t>
            </a:r>
            <a:r>
              <a:rPr lang="en-US" altLang="zh-CN" sz="1600">
                <a:solidFill>
                  <a:srgbClr val="000000"/>
                </a:solidFill>
                <a:latin typeface="Arial"/>
                <a:cs typeface="Arial"/>
              </a:rPr>
              <a:t> </a:t>
            </a:r>
          </a:p>
          <a:p>
            <a:pPr algn="ctr" eaLnBrk="1" hangingPunct="1">
              <a:spcBef>
                <a:spcPct val="50000"/>
              </a:spcBef>
            </a:pPr>
            <a:r>
              <a:rPr lang="en-US" altLang="zh-CN" sz="1600">
                <a:solidFill>
                  <a:srgbClr val="000000"/>
                </a:solidFill>
                <a:latin typeface="Arial"/>
                <a:cs typeface="Arial"/>
              </a:rPr>
              <a:t>Aim of the Prophetic Message</a:t>
            </a:r>
            <a:endParaRPr lang="zh-CN" altLang="en-US" sz="1600">
              <a:solidFill>
                <a:srgbClr val="000000"/>
              </a:solidFill>
              <a:latin typeface="Arial"/>
              <a:cs typeface="Arial"/>
            </a:endParaRPr>
          </a:p>
          <a:p>
            <a:pPr algn="ctr" eaLnBrk="1" hangingPunct="1">
              <a:spcBef>
                <a:spcPct val="50000"/>
              </a:spcBef>
            </a:pPr>
            <a:r>
              <a:rPr lang="en-US" altLang="zh-CN" sz="1600" i="1">
                <a:solidFill>
                  <a:srgbClr val="000000"/>
                </a:solidFill>
                <a:latin typeface="Arial"/>
                <a:cs typeface="Arial"/>
              </a:rPr>
              <a:t>Covenant Behavior</a:t>
            </a:r>
            <a:endParaRPr lang="zh-CN" altLang="en-US" sz="1600" i="1">
              <a:solidFill>
                <a:srgbClr val="000000"/>
              </a:solidFill>
              <a:latin typeface="Arial"/>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DF2803"/>
                </a:solidFill>
                <a:latin typeface="Arial"/>
                <a:cs typeface="Arial"/>
              </a:rPr>
              <a:t>Prophetical Books</a:t>
            </a:r>
            <a:br>
              <a:rPr lang="zh-CN" altLang="en-US" sz="1600" b="1">
                <a:solidFill>
                  <a:srgbClr val="DF2803"/>
                </a:solidFill>
                <a:latin typeface="Arial"/>
                <a:cs typeface="Arial"/>
              </a:rPr>
            </a:br>
            <a:r>
              <a:rPr lang="en-US" altLang="zh-CN" sz="1600">
                <a:solidFill>
                  <a:srgbClr val="DF2803"/>
                </a:solidFill>
                <a:latin typeface="Arial"/>
                <a:cs typeface="Arial"/>
              </a:rPr>
              <a:t>(Isaiah-Malachi)</a:t>
            </a:r>
          </a:p>
          <a:p>
            <a:pPr algn="ctr" eaLnBrk="1" hangingPunct="1">
              <a:spcBef>
                <a:spcPct val="50000"/>
              </a:spcBef>
            </a:pPr>
            <a:r>
              <a:rPr lang="en-US" altLang="zh-CN" sz="1600" i="1">
                <a:solidFill>
                  <a:srgbClr val="000000"/>
                </a:solidFill>
                <a:latin typeface="Arial"/>
                <a:cs typeface="Arial"/>
              </a:rPr>
              <a:t>Covenant Preachers</a:t>
            </a:r>
            <a:endParaRPr lang="zh-CN" altLang="en-US" sz="1600" i="1">
              <a:solidFill>
                <a:srgbClr val="000000"/>
              </a:solidFill>
              <a:latin typeface="Arial"/>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Pentateuch</a:t>
            </a:r>
            <a:br>
              <a:rPr lang="zh-CN" altLang="en-US" sz="1600">
                <a:solidFill>
                  <a:srgbClr val="0060EE"/>
                </a:solidFill>
                <a:latin typeface="Arial"/>
                <a:cs typeface="Arial"/>
              </a:rPr>
            </a:br>
            <a:r>
              <a:rPr lang="en-US" altLang="zh-CN" sz="1600">
                <a:solidFill>
                  <a:srgbClr val="0060EE"/>
                </a:solidFill>
                <a:latin typeface="Arial"/>
                <a:cs typeface="Arial"/>
              </a:rPr>
              <a:t>(Genesis-Deuteronomy)</a:t>
            </a:r>
          </a:p>
          <a:p>
            <a:pPr algn="ctr" eaLnBrk="1" hangingPunct="1">
              <a:spcBef>
                <a:spcPct val="50000"/>
              </a:spcBef>
            </a:pPr>
            <a:r>
              <a:rPr lang="en-US" altLang="zh-CN" sz="1600">
                <a:solidFill>
                  <a:srgbClr val="000000"/>
                </a:solidFill>
                <a:latin typeface="Arial"/>
                <a:cs typeface="Arial"/>
              </a:rPr>
              <a:t>Basis of the Prophetic Message</a:t>
            </a:r>
            <a:endParaRPr lang="zh-CN" altLang="en-US" sz="1600">
              <a:solidFill>
                <a:srgbClr val="000000"/>
              </a:solidFill>
              <a:latin typeface="Arial"/>
              <a:cs typeface="Arial"/>
            </a:endParaRPr>
          </a:p>
          <a:p>
            <a:pPr algn="ctr" eaLnBrk="1" hangingPunct="1">
              <a:spcBef>
                <a:spcPct val="50000"/>
              </a:spcBef>
            </a:pPr>
            <a:r>
              <a:rPr lang="en-US" altLang="zh-CN" sz="1600" i="1">
                <a:solidFill>
                  <a:srgbClr val="000000"/>
                </a:solidFill>
                <a:latin typeface="Arial"/>
                <a:cs typeface="Arial"/>
              </a:rPr>
              <a:t>Covenant Relationship: Israel &amp; God</a:t>
            </a:r>
            <a:endParaRPr lang="zh-CN" altLang="en-US" sz="1600" i="1">
              <a:solidFill>
                <a:srgbClr val="000000"/>
              </a:solidFill>
              <a:latin typeface="Arial"/>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WHO they aimed at</a:t>
            </a:r>
            <a:endParaRPr lang="zh-CN" altLang="en-US" sz="1400">
              <a:solidFill>
                <a:srgbClr val="000000"/>
              </a:solidFill>
              <a:latin typeface="Arial"/>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WHAT they aimed at</a:t>
            </a:r>
            <a:endParaRPr lang="zh-CN" altLang="en-US" sz="1400">
              <a:solidFill>
                <a:srgbClr val="000000"/>
              </a:solidFill>
              <a:latin typeface="Arial"/>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Behavior </a:t>
            </a:r>
            <a:br>
              <a:rPr lang="en-US" altLang="zh-CN" sz="1300">
                <a:solidFill>
                  <a:srgbClr val="000000"/>
                </a:solidFill>
                <a:latin typeface="Arial"/>
                <a:cs typeface="Arial"/>
              </a:rPr>
            </a:br>
            <a:r>
              <a:rPr lang="en-US" altLang="zh-CN" sz="1300">
                <a:solidFill>
                  <a:srgbClr val="000000"/>
                </a:solidFill>
                <a:latin typeface="Arial"/>
                <a:cs typeface="Arial"/>
              </a:rPr>
              <a:t>Unaffected by Covenant</a:t>
            </a:r>
            <a:endParaRPr lang="zh-CN" altLang="en-US" sz="1300">
              <a:solidFill>
                <a:srgbClr val="000000"/>
              </a:solidFill>
              <a:latin typeface="Arial"/>
              <a:cs typeface="Arial"/>
            </a:endParaRPr>
          </a:p>
        </p:txBody>
      </p:sp>
      <p:sp>
        <p:nvSpPr>
          <p:cNvPr id="37" name="Text Box 11"/>
          <p:cNvSpPr txBox="1">
            <a:spLocks noChangeArrowheads="1"/>
          </p:cNvSpPr>
          <p:nvPr/>
        </p:nvSpPr>
        <p:spPr bwMode="auto">
          <a:xfrm>
            <a:off x="6467735" y="5695546"/>
            <a:ext cx="27127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Gen. 12:1-3; 15:18</a:t>
            </a:r>
          </a:p>
        </p:txBody>
      </p:sp>
      <p:sp>
        <p:nvSpPr>
          <p:cNvPr id="39" name="Text Box 12"/>
          <p:cNvSpPr txBox="1">
            <a:spLocks noChangeArrowheads="1"/>
          </p:cNvSpPr>
          <p:nvPr/>
        </p:nvSpPr>
        <p:spPr bwMode="auto">
          <a:xfrm>
            <a:off x="7374559" y="6002136"/>
            <a:ext cx="18059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Unconditional</a:t>
            </a:r>
          </a:p>
        </p:txBody>
      </p:sp>
      <p:sp>
        <p:nvSpPr>
          <p:cNvPr id="40" name="Text Box 13"/>
          <p:cNvSpPr txBox="1">
            <a:spLocks noChangeArrowheads="1"/>
          </p:cNvSpPr>
          <p:nvPr/>
        </p:nvSpPr>
        <p:spPr bwMode="auto">
          <a:xfrm>
            <a:off x="8028534" y="6308725"/>
            <a:ext cx="11519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Blessing</a:t>
            </a:r>
          </a:p>
        </p:txBody>
      </p:sp>
      <p:sp>
        <p:nvSpPr>
          <p:cNvPr id="41" name="Text Box 18"/>
          <p:cNvSpPr txBox="1">
            <a:spLocks noChangeArrowheads="1"/>
          </p:cNvSpPr>
          <p:nvPr/>
        </p:nvSpPr>
        <p:spPr bwMode="auto">
          <a:xfrm>
            <a:off x="6492031" y="5388956"/>
            <a:ext cx="26884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Abrahamic Covenant</a:t>
            </a: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b="1">
                <a:solidFill>
                  <a:srgbClr val="000000"/>
                </a:solidFill>
                <a:latin typeface="Arial"/>
                <a:cs typeface="Arial"/>
              </a:rPr>
              <a:t>50b440</a:t>
            </a:r>
            <a:endParaRPr lang="en-US">
              <a:solidFill>
                <a:srgbClr val="000000"/>
              </a:solidFill>
              <a:latin typeface="Arial"/>
              <a:cs typeface="Arial"/>
            </a:endParaRPr>
          </a:p>
        </p:txBody>
      </p:sp>
      <p:sp>
        <p:nvSpPr>
          <p:cNvPr id="53" name="Text Box 13"/>
          <p:cNvSpPr txBox="1">
            <a:spLocks noChangeArrowheads="1"/>
          </p:cNvSpPr>
          <p:nvPr/>
        </p:nvSpPr>
        <p:spPr bwMode="auto">
          <a:xfrm>
            <a:off x="6800850" y="4581525"/>
            <a:ext cx="2379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33CC"/>
                </a:solidFill>
              </a:rPr>
              <a:t>FORETELLING</a:t>
            </a:r>
          </a:p>
        </p:txBody>
      </p:sp>
      <p:sp>
        <p:nvSpPr>
          <p:cNvPr id="54"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FF0000"/>
                </a:solidFill>
              </a:rPr>
              <a:t>FORTHTELLING</a:t>
            </a:r>
          </a:p>
        </p:txBody>
      </p:sp>
    </p:spTree>
    <p:extLst>
      <p:ext uri="{BB962C8B-B14F-4D97-AF65-F5344CB8AC3E}">
        <p14:creationId xmlns:p14="http://schemas.microsoft.com/office/powerpoint/2010/main" val="471747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b="1" dirty="0">
                <a:solidFill>
                  <a:srgbClr val="FAFD00"/>
                </a:solidFill>
                <a:latin typeface="Times" pitchFamily="-112" charset="0"/>
              </a:rPr>
              <a:t>        Abrahamic Covenant</a:t>
            </a:r>
          </a:p>
          <a:p>
            <a:pPr algn="ctr">
              <a:defRPr/>
            </a:pPr>
            <a:r>
              <a:rPr lang="en-US" sz="4400" b="1" i="1" dirty="0">
                <a:solidFill>
                  <a:srgbClr val="00FF00"/>
                </a:solidFill>
                <a:latin typeface="Times" pitchFamily="-112" charset="0"/>
              </a:rPr>
              <a:t>Gen. 12:1-3</a:t>
            </a:r>
          </a:p>
          <a:p>
            <a:pPr algn="ctr">
              <a:defRPr/>
            </a:pPr>
            <a:endParaRPr lang="en-US" sz="3200" i="1" dirty="0">
              <a:solidFill>
                <a:srgbClr val="00FF00"/>
              </a:solidFill>
              <a:latin typeface="Times" pitchFamily="-112" charset="0"/>
            </a:endParaRPr>
          </a:p>
          <a:p>
            <a:pPr algn="ctr">
              <a:defRPr/>
            </a:pPr>
            <a:endParaRPr lang="en-US" sz="3200" i="1" dirty="0">
              <a:solidFill>
                <a:srgbClr val="00FF00"/>
              </a:solidFill>
              <a:latin typeface="Times" pitchFamily="-112" charset="0"/>
            </a:endParaRPr>
          </a:p>
          <a:p>
            <a:pPr algn="ctr">
              <a:defRPr/>
            </a:pPr>
            <a:endParaRPr lang="en-US" sz="3600" dirty="0">
              <a:solidFill>
                <a:srgbClr val="00DFCA"/>
              </a:solidFill>
              <a:latin typeface="Times" pitchFamily="-112" charset="0"/>
            </a:endParaRPr>
          </a:p>
          <a:p>
            <a:pPr>
              <a:defRPr/>
            </a:pPr>
            <a:r>
              <a:rPr lang="en-US" sz="3600" dirty="0">
                <a:solidFill>
                  <a:srgbClr val="FAFD00"/>
                </a:solidFill>
                <a:latin typeface="Times" pitchFamily="-112" charset="0"/>
              </a:rPr>
              <a:t>        </a:t>
            </a:r>
            <a:r>
              <a:rPr lang="en-US" sz="3600" b="1" dirty="0">
                <a:solidFill>
                  <a:srgbClr val="FAFD00"/>
                </a:solidFill>
                <a:latin typeface="Times" pitchFamily="-112" charset="0"/>
              </a:rPr>
              <a:t>LAND              SEED     BLESSING</a:t>
            </a:r>
          </a:p>
        </p:txBody>
      </p:sp>
      <p:sp>
        <p:nvSpPr>
          <p:cNvPr id="35843"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sp>
        <p:nvSpPr>
          <p:cNvPr id="35844"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sp>
        <p:nvSpPr>
          <p:cNvPr id="35845"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sp>
        <p:nvSpPr>
          <p:cNvPr id="35846"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sp>
        <p:nvSpPr>
          <p:cNvPr id="35847"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grpSp>
        <p:nvGrpSpPr>
          <p:cNvPr id="339975" name="Group 8"/>
          <p:cNvGrpSpPr>
            <a:grpSpLocks/>
          </p:cNvGrpSpPr>
          <p:nvPr/>
        </p:nvGrpSpPr>
        <p:grpSpPr bwMode="auto">
          <a:xfrm>
            <a:off x="620713" y="160338"/>
            <a:ext cx="739775" cy="1430337"/>
            <a:chOff x="391" y="101"/>
            <a:chExt cx="466" cy="901"/>
          </a:xfrm>
        </p:grpSpPr>
        <p:sp>
          <p:nvSpPr>
            <p:cNvPr id="35849"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35850"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ahoma" pitchFamily="-110" charset="-52"/>
              </a:endParaRPr>
            </a:p>
          </p:txBody>
        </p:sp>
      </p:grpSp>
      <p:sp>
        <p:nvSpPr>
          <p:cNvPr id="35851" name="Text Box 11"/>
          <p:cNvSpPr txBox="1">
            <a:spLocks noChangeArrowheads="1"/>
          </p:cNvSpPr>
          <p:nvPr/>
        </p:nvSpPr>
        <p:spPr bwMode="auto">
          <a:xfrm>
            <a:off x="4114800" y="5759450"/>
            <a:ext cx="4572000" cy="641350"/>
          </a:xfrm>
          <a:prstGeom prst="rect">
            <a:avLst/>
          </a:prstGeom>
          <a:noFill/>
          <a:ln w="12700">
            <a:noFill/>
            <a:miter lim="800000"/>
            <a:headEnd/>
            <a:tailEnd/>
          </a:ln>
          <a:effectLst/>
        </p:spPr>
        <p:txBody>
          <a:bodyPr>
            <a:spAutoFit/>
          </a:bodyPr>
          <a:lstStyle/>
          <a:p>
            <a:pPr>
              <a:spcBef>
                <a:spcPct val="50000"/>
              </a:spcBef>
              <a:defRPr/>
            </a:pPr>
            <a:r>
              <a:rPr lang="en-US" sz="3600" b="1">
                <a:solidFill>
                  <a:srgbClr val="00FF00"/>
                </a:solidFill>
                <a:effectLst>
                  <a:outerShdw blurRad="63500" dist="88900" dir="2700000" algn="tl" rotWithShape="0">
                    <a:srgbClr val="000000">
                      <a:alpha val="90000"/>
                    </a:srgbClr>
                  </a:outerShdw>
                </a:effectLst>
                <a:latin typeface="Times" pitchFamily="-112" charset="0"/>
              </a:rPr>
              <a:t>• UNCONDITIONAL</a:t>
            </a:r>
          </a:p>
        </p:txBody>
      </p:sp>
      <p:sp>
        <p:nvSpPr>
          <p:cNvPr id="35852"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p>
            <a:pPr>
              <a:spcBef>
                <a:spcPct val="50000"/>
              </a:spcBef>
              <a:defRPr/>
            </a:pPr>
            <a:r>
              <a:rPr lang="en-US" sz="3600" b="1">
                <a:solidFill>
                  <a:srgbClr val="00FF00"/>
                </a:solidFill>
                <a:effectLst>
                  <a:outerShdw blurRad="63500" dist="88900" dir="2700000" algn="tl" rotWithShape="0">
                    <a:srgbClr val="000000">
                      <a:alpha val="90000"/>
                    </a:srgbClr>
                  </a:outerShdw>
                </a:effectLst>
                <a:latin typeface="Times" pitchFamily="-112" charset="0"/>
              </a:rPr>
              <a:t>• ETERNAL</a:t>
            </a:r>
          </a:p>
        </p:txBody>
      </p:sp>
      <p:sp>
        <p:nvSpPr>
          <p:cNvPr id="35853" name="Rectangle 13"/>
          <p:cNvSpPr>
            <a:spLocks noChangeArrowheads="1"/>
          </p:cNvSpPr>
          <p:nvPr/>
        </p:nvSpPr>
        <p:spPr bwMode="auto">
          <a:xfrm>
            <a:off x="836613" y="4267200"/>
            <a:ext cx="2516187" cy="641350"/>
          </a:xfrm>
          <a:prstGeom prst="rect">
            <a:avLst/>
          </a:prstGeom>
          <a:noFill/>
          <a:ln w="12700">
            <a:noFill/>
            <a:miter lim="800000"/>
            <a:headEnd/>
            <a:tailEnd/>
          </a:ln>
          <a:effectLst/>
        </p:spPr>
        <p:txBody>
          <a:bodyPr wrap="none">
            <a:spAutoFit/>
          </a:bodyPr>
          <a:lstStyle/>
          <a:p>
            <a:pPr>
              <a:defRPr/>
            </a:pPr>
            <a:r>
              <a:rPr lang="en-US" sz="3600" b="1" dirty="0">
                <a:solidFill>
                  <a:srgbClr val="00FF00"/>
                </a:solidFill>
                <a:effectLst>
                  <a:outerShdw blurRad="63500" dist="88900" dir="2700000" algn="tl" rotWithShape="0">
                    <a:srgbClr val="000000">
                      <a:alpha val="90000"/>
                    </a:srgbClr>
                  </a:outerShdw>
                </a:effectLst>
                <a:latin typeface="Times" pitchFamily="-112" charset="0"/>
              </a:rPr>
              <a:t>• LITERAL</a:t>
            </a:r>
          </a:p>
        </p:txBody>
      </p:sp>
      <p:sp>
        <p:nvSpPr>
          <p:cNvPr id="33997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a:solidFill>
                <a:srgbClr val="FFFFFF"/>
              </a:solidFill>
              <a:latin typeface="Comic Sans MS" charset="0"/>
            </a:endParaRPr>
          </a:p>
        </p:txBody>
      </p:sp>
      <p:sp>
        <p:nvSpPr>
          <p:cNvPr id="35855" name="Text Box 15"/>
          <p:cNvSpPr txBox="1">
            <a:spLocks noChangeArrowheads="1"/>
          </p:cNvSpPr>
          <p:nvPr/>
        </p:nvSpPr>
        <p:spPr bwMode="auto">
          <a:xfrm>
            <a:off x="17859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b="1">
                <a:solidFill>
                  <a:srgbClr val="FFFFFF"/>
                </a:solidFill>
                <a:latin typeface="Comic Sans MS" pitchFamily="-112" charset="0"/>
              </a:rPr>
              <a:t>Gen. 13:15; Gen. 15</a:t>
            </a:r>
          </a:p>
        </p:txBody>
      </p:sp>
      <p:pic>
        <p:nvPicPr>
          <p:cNvPr id="339981"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998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1" hangingPunct="1"/>
            <a:endParaRPr lang="en-US">
              <a:solidFill>
                <a:srgbClr val="FFFFFF"/>
              </a:solidFill>
            </a:endParaRPr>
          </a:p>
        </p:txBody>
      </p:sp>
      <p:sp>
        <p:nvSpPr>
          <p:cNvPr id="33998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1800">
              <a:solidFill>
                <a:srgbClr val="FFFFFF"/>
              </a:solidFill>
              <a:latin typeface="Tahoma" charset="0"/>
            </a:endParaRPr>
          </a:p>
        </p:txBody>
      </p:sp>
      <p:sp>
        <p:nvSpPr>
          <p:cNvPr id="33998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endParaRPr lang="en-US" sz="1800">
              <a:solidFill>
                <a:srgbClr val="FFFFFF"/>
              </a:solidFill>
              <a:latin typeface="Tahoma" charset="0"/>
            </a:endParaRPr>
          </a:p>
        </p:txBody>
      </p:sp>
      <p:sp>
        <p:nvSpPr>
          <p:cNvPr id="33998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sz="1800">
              <a:solidFill>
                <a:srgbClr val="FFFFFF"/>
              </a:solidFill>
              <a:latin typeface="Tahoma" charset="0"/>
            </a:endParaRPr>
          </a:p>
        </p:txBody>
      </p:sp>
      <p:sp>
        <p:nvSpPr>
          <p:cNvPr id="33998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FFFFFF"/>
              </a:solidFill>
            </a:endParaRPr>
          </a:p>
        </p:txBody>
      </p:sp>
      <p:sp>
        <p:nvSpPr>
          <p:cNvPr id="33998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FFFFFF"/>
              </a:solidFill>
            </a:endParaRPr>
          </a:p>
        </p:txBody>
      </p:sp>
      <p:sp>
        <p:nvSpPr>
          <p:cNvPr id="339988"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9989" name="Rectangle 24"/>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9990"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 CALL</a:t>
            </a:r>
          </a:p>
        </p:txBody>
      </p:sp>
      <p:sp>
        <p:nvSpPr>
          <p:cNvPr id="339991"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39992"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FFFFFF"/>
              </a:solidFill>
            </a:endParaRPr>
          </a:p>
        </p:txBody>
      </p:sp>
      <p:sp>
        <p:nvSpPr>
          <p:cNvPr id="339993"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FFFFFF"/>
              </a:solidFill>
            </a:endParaRPr>
          </a:p>
        </p:txBody>
      </p:sp>
      <p:sp>
        <p:nvSpPr>
          <p:cNvPr id="339994"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FFFFFF"/>
              </a:solidFill>
            </a:endParaRPr>
          </a:p>
        </p:txBody>
      </p:sp>
      <p:sp>
        <p:nvSpPr>
          <p:cNvPr id="33999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9996"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3</a:t>
            </a:r>
          </a:p>
        </p:txBody>
      </p:sp>
      <p:sp>
        <p:nvSpPr>
          <p:cNvPr id="3587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16</a:t>
            </a:r>
          </a:p>
        </p:txBody>
      </p:sp>
      <p:sp>
        <p:nvSpPr>
          <p:cNvPr id="339998" name="Text Box 33"/>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19-24</a:t>
            </a:r>
          </a:p>
        </p:txBody>
      </p:sp>
      <p:sp>
        <p:nvSpPr>
          <p:cNvPr id="339999" name="Rectangle 34"/>
          <p:cNvSpPr>
            <a:spLocks noGrp="1" noChangeArrowheads="1"/>
          </p:cNvSpPr>
          <p:nvPr>
            <p:ph type="title" idx="4294967295"/>
          </p:nvPr>
        </p:nvSpPr>
        <p:spPr bwMode="auto">
          <a:xfrm>
            <a:off x="4267200" y="0"/>
            <a:ext cx="48768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2000">
                <a:effectLst/>
                <a:latin typeface="Times" charset="0"/>
                <a:ea typeface="ＭＳ Ｐゴシック" charset="0"/>
                <a:cs typeface="ＭＳ Ｐゴシック" charset="0"/>
              </a:rPr>
              <a:t>Literal * Eternal * Unconditional</a:t>
            </a:r>
          </a:p>
        </p:txBody>
      </p:sp>
    </p:spTree>
    <p:extLst>
      <p:ext uri="{BB962C8B-B14F-4D97-AF65-F5344CB8AC3E}">
        <p14:creationId xmlns:p14="http://schemas.microsoft.com/office/powerpoint/2010/main" val="10142728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53">
                                            <p:txEl>
                                              <p:pRg st="0" end="0"/>
                                            </p:txEl>
                                          </p:spTgt>
                                        </p:tgtEl>
                                        <p:attrNameLst>
                                          <p:attrName>style.visibility</p:attrName>
                                        </p:attrNameLst>
                                      </p:cBhvr>
                                      <p:to>
                                        <p:strVal val="visible"/>
                                      </p:to>
                                    </p:set>
                                    <p:animEffect transition="in" filter="box(out)">
                                      <p:cBhvr>
                                        <p:cTn id="7" dur="500"/>
                                        <p:tgtEl>
                                          <p:spTgt spid="358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52">
                                            <p:txEl>
                                              <p:pRg st="0" end="0"/>
                                            </p:txEl>
                                          </p:spTgt>
                                        </p:tgtEl>
                                        <p:attrNameLst>
                                          <p:attrName>style.visibility</p:attrName>
                                        </p:attrNameLst>
                                      </p:cBhvr>
                                      <p:to>
                                        <p:strVal val="visible"/>
                                      </p:to>
                                    </p:set>
                                    <p:animEffect transition="in" filter="box(out)">
                                      <p:cBhvr>
                                        <p:cTn id="12" dur="500"/>
                                        <p:tgtEl>
                                          <p:spTgt spid="358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51">
                                            <p:txEl>
                                              <p:pRg st="0" end="0"/>
                                            </p:txEl>
                                          </p:spTgt>
                                        </p:tgtEl>
                                        <p:attrNameLst>
                                          <p:attrName>style.visibility</p:attrName>
                                        </p:attrNameLst>
                                      </p:cBhvr>
                                      <p:to>
                                        <p:strVal val="visible"/>
                                      </p:to>
                                    </p:set>
                                    <p:animEffect transition="in" filter="box(out)">
                                      <p:cBhvr>
                                        <p:cTn id="17" dur="500"/>
                                        <p:tgtEl>
                                          <p:spTgt spid="35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uild="p" autoUpdateAnimBg="0"/>
      <p:bldP spid="35852" grpId="0" build="p" autoUpdateAnimBg="0"/>
      <p:bldP spid="3585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spcBef>
                <a:spcPct val="50000"/>
              </a:spcBef>
            </a:pPr>
            <a:endParaRPr lang="en-US" sz="2800">
              <a:solidFill>
                <a:srgbClr val="000000"/>
              </a:solidFill>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eaLnBrk="1" hangingPunct="1">
              <a:spcBef>
                <a:spcPct val="50000"/>
              </a:spcBef>
            </a:pPr>
            <a:endParaRPr lang="en-US" sz="2800">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eaLnBrk="1" hangingPunct="1">
              <a:spcBef>
                <a:spcPct val="50000"/>
              </a:spcBef>
            </a:pPr>
            <a:r>
              <a:rPr lang="en-US" sz="7200">
                <a:solidFill>
                  <a:srgbClr val="FFFFFF"/>
                </a:solidFill>
                <a:latin typeface="Arial" charset="0"/>
              </a:rPr>
              <a:t>Exile</a:t>
            </a:r>
            <a:endParaRPr lang="en-US" sz="2800">
              <a:solidFill>
                <a:srgbClr val="000000"/>
              </a:solidFill>
              <a:latin typeface="Arial"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spcBef>
                <a:spcPct val="50000"/>
              </a:spcBef>
            </a:pPr>
            <a:r>
              <a:rPr lang="en-US" sz="5400" b="1" dirty="0">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spcBef>
                <a:spcPct val="50000"/>
              </a:spcBef>
            </a:pPr>
            <a:endParaRPr lang="en-US" sz="2800">
              <a:solidFill>
                <a:srgbClr val="000000"/>
              </a:solidFill>
            </a:endParaRPr>
          </a:p>
        </p:txBody>
      </p:sp>
    </p:spTree>
    <p:extLst>
      <p:ext uri="{BB962C8B-B14F-4D97-AF65-F5344CB8AC3E}">
        <p14:creationId xmlns:p14="http://schemas.microsoft.com/office/powerpoint/2010/main" val="258287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a:solidFill>
                <a:srgbClr val="000000"/>
              </a:solidFill>
            </a:endParaRPr>
          </a:p>
        </p:txBody>
      </p:sp>
      <p:sp>
        <p:nvSpPr>
          <p:cNvPr id="337922" name="Title 1"/>
          <p:cNvSpPr>
            <a:spLocks noGrp="1"/>
          </p:cNvSpPr>
          <p:nvPr>
            <p:ph type="title"/>
          </p:nvPr>
        </p:nvSpPr>
        <p:spPr>
          <a:xfrm>
            <a:off x="2123728" y="115888"/>
            <a:ext cx="7056784" cy="792162"/>
          </a:xfrm>
        </p:spPr>
        <p:txBody>
          <a:bodyPr/>
          <a:lstStyle/>
          <a:p>
            <a:pPr algn="l"/>
            <a:r>
              <a:rPr lang="en-US" sz="3600" b="1" dirty="0">
                <a:solidFill>
                  <a:srgbClr val="000090"/>
                </a:solidFill>
                <a:latin typeface="Arial" charset="0"/>
                <a:ea typeface="ＭＳ Ｐゴシック" charset="0"/>
              </a:rPr>
              <a:t>Blessings </a:t>
            </a:r>
            <a:r>
              <a:rPr lang="en-US" sz="3600" b="1" dirty="0">
                <a:solidFill>
                  <a:schemeClr val="bg1"/>
                </a:solidFill>
                <a:latin typeface="Arial" charset="0"/>
                <a:ea typeface="ＭＳ Ｐゴシック" charset="0"/>
              </a:rPr>
              <a:t>&amp;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towns and your fields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children and your crops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towns and your fields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children and your crops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They will lend to money to you, but you will not lend to them </a:t>
            </a:r>
            <a:br>
              <a:rPr lang="en-US" sz="2000" b="1">
                <a:solidFill>
                  <a:srgbClr val="FFFFFF"/>
                </a:solidFill>
                <a:latin typeface="Arial" charset="0"/>
                <a:cs typeface="Arial" charset="0"/>
              </a:rPr>
            </a:br>
            <a:r>
              <a:rPr lang="en-US" sz="2000" b="1">
                <a:solidFill>
                  <a:srgbClr val="FFFFFF"/>
                </a:solidFill>
                <a:latin typeface="Arial" charset="0"/>
                <a:cs typeface="Arial" charset="0"/>
              </a:rPr>
              <a:t>(44)</a:t>
            </a: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a:solidFill>
                <a:srgbClr val="000000"/>
              </a:solidFill>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3600" b="1" dirty="0">
                <a:solidFill>
                  <a:srgbClr val="000090"/>
                </a:solidFill>
                <a:latin typeface="Arial" charset="0"/>
                <a:ea typeface="ＭＳ Ｐゴシック" charset="0"/>
              </a:rPr>
              <a:t>Deut. 28</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84547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387D185-7964-0D32-7826-06570294E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2:16-17</a:t>
            </a:r>
          </a:p>
        </p:txBody>
      </p:sp>
      <p:sp>
        <p:nvSpPr>
          <p:cNvPr id="5" name="Title 1">
            <a:extLst>
              <a:ext uri="{FF2B5EF4-FFF2-40B4-BE49-F238E27FC236}">
                <a16:creationId xmlns:a16="http://schemas.microsoft.com/office/drawing/2014/main" id="{70D355FA-67BE-EAD9-E1A6-DFAAA3B43075}"/>
              </a:ext>
            </a:extLst>
          </p:cNvPr>
          <p:cNvSpPr txBox="1">
            <a:spLocks/>
          </p:cNvSpPr>
          <p:nvPr/>
        </p:nvSpPr>
        <p:spPr bwMode="auto">
          <a:xfrm>
            <a:off x="5486400" y="0"/>
            <a:ext cx="3675249" cy="595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lnSpc>
                <a:spcPct val="95000"/>
              </a:lnSpc>
              <a:buClr>
                <a:srgbClr val="000000"/>
              </a:buClr>
              <a:buSzPct val="100000"/>
            </a:pPr>
            <a:r>
              <a:rPr lang="en-US" sz="2800" b="1" dirty="0">
                <a:solidFill>
                  <a:srgbClr val="FFFFFF"/>
                </a:solidFill>
                <a:latin typeface="Arial" panose="020B0604020202020204" pitchFamily="34" charset="0"/>
                <a:ea typeface="MS PGothic" charset="0"/>
                <a:cs typeface="Arial" panose="020B0604020202020204" pitchFamily="34" charset="0"/>
              </a:rPr>
              <a:t>"When that day comes," says the L</a:t>
            </a:r>
            <a:r>
              <a:rPr lang="en-US" b="1" dirty="0">
                <a:solidFill>
                  <a:srgbClr val="FFFFFF"/>
                </a:solidFill>
                <a:latin typeface="Arial" panose="020B0604020202020204" pitchFamily="34" charset="0"/>
                <a:ea typeface="MS PGothic" charset="0"/>
                <a:cs typeface="Arial" panose="020B0604020202020204" pitchFamily="34" charset="0"/>
              </a:rPr>
              <a:t>ORD</a:t>
            </a:r>
            <a:r>
              <a:rPr lang="en-US" sz="2800" b="1" dirty="0">
                <a:solidFill>
                  <a:srgbClr val="FFFFFF"/>
                </a:solidFill>
                <a:latin typeface="Arial" panose="020B0604020202020204" pitchFamily="34" charset="0"/>
                <a:ea typeface="MS PGothic" charset="0"/>
                <a:cs typeface="Arial" panose="020B0604020202020204" pitchFamily="34" charset="0"/>
              </a:rPr>
              <a:t>,</a:t>
            </a:r>
          </a:p>
          <a:p>
            <a:pPr lvl="0" algn="ctr">
              <a:lnSpc>
                <a:spcPct val="95000"/>
              </a:lnSpc>
              <a:buClr>
                <a:srgbClr val="000000"/>
              </a:buClr>
              <a:buSzPct val="100000"/>
            </a:pPr>
            <a:r>
              <a:rPr lang="en-US" sz="2800" b="1" dirty="0">
                <a:solidFill>
                  <a:srgbClr val="FFFFFF"/>
                </a:solidFill>
                <a:latin typeface="Arial" panose="020B0604020202020204" pitchFamily="34" charset="0"/>
                <a:ea typeface="MS PGothic" charset="0"/>
                <a:cs typeface="Arial" panose="020B0604020202020204" pitchFamily="34" charset="0"/>
              </a:rPr>
              <a:t>"you will call me 'my husband'</a:t>
            </a:r>
          </a:p>
          <a:p>
            <a:pPr lvl="0" algn="ctr">
              <a:lnSpc>
                <a:spcPct val="95000"/>
              </a:lnSpc>
              <a:buClr>
                <a:srgbClr val="000000"/>
              </a:buClr>
              <a:buSzPct val="100000"/>
            </a:pPr>
            <a:r>
              <a:rPr lang="en-US" sz="2800" b="1" dirty="0">
                <a:solidFill>
                  <a:srgbClr val="FFFFFF"/>
                </a:solidFill>
                <a:latin typeface="Arial" panose="020B0604020202020204" pitchFamily="34" charset="0"/>
                <a:ea typeface="MS PGothic" charset="0"/>
                <a:cs typeface="Arial" panose="020B0604020202020204" pitchFamily="34" charset="0"/>
              </a:rPr>
              <a:t>instead of 'my master.'</a:t>
            </a:r>
          </a:p>
          <a:p>
            <a:pPr lvl="0" algn="ctr">
              <a:lnSpc>
                <a:spcPct val="95000"/>
              </a:lnSpc>
              <a:buClr>
                <a:srgbClr val="000000"/>
              </a:buClr>
              <a:buSzPct val="100000"/>
            </a:pPr>
            <a:r>
              <a:rPr lang="en-US" sz="2800" b="1" baseline="30000" dirty="0">
                <a:solidFill>
                  <a:srgbClr val="FFFFFF"/>
                </a:solidFill>
                <a:latin typeface="Arial" panose="020B0604020202020204" pitchFamily="34" charset="0"/>
                <a:ea typeface="MS PGothic" charset="0"/>
                <a:cs typeface="Arial" panose="020B0604020202020204" pitchFamily="34" charset="0"/>
              </a:rPr>
              <a:t>17  </a:t>
            </a:r>
            <a:r>
              <a:rPr lang="en-US" sz="2800" b="1" dirty="0">
                <a:solidFill>
                  <a:srgbClr val="FFFFFF"/>
                </a:solidFill>
                <a:latin typeface="Arial" panose="020B0604020202020204" pitchFamily="34" charset="0"/>
                <a:ea typeface="MS PGothic" charset="0"/>
                <a:cs typeface="Arial" panose="020B0604020202020204" pitchFamily="34" charset="0"/>
              </a:rPr>
              <a:t>O Israel, I will wipe the many names of Baal from your lips,</a:t>
            </a:r>
          </a:p>
          <a:p>
            <a:pPr lvl="0" algn="ctr">
              <a:lnSpc>
                <a:spcPct val="95000"/>
              </a:lnSpc>
              <a:buClr>
                <a:srgbClr val="000000"/>
              </a:buClr>
              <a:buSzPct val="100000"/>
            </a:pPr>
            <a:r>
              <a:rPr lang="en-US" sz="2800" b="1" dirty="0">
                <a:solidFill>
                  <a:srgbClr val="FFFFFF"/>
                </a:solidFill>
                <a:latin typeface="Arial" panose="020B0604020202020204" pitchFamily="34" charset="0"/>
                <a:ea typeface="MS PGothic" charset="0"/>
                <a:cs typeface="Arial" panose="020B0604020202020204" pitchFamily="34" charset="0"/>
              </a:rPr>
              <a:t>and you will never mention them again" (NLT).</a:t>
            </a:r>
          </a:p>
        </p:txBody>
      </p:sp>
    </p:spTree>
    <p:extLst>
      <p:ext uri="{BB962C8B-B14F-4D97-AF65-F5344CB8AC3E}">
        <p14:creationId xmlns:p14="http://schemas.microsoft.com/office/powerpoint/2010/main" val="511525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3</a:t>
            </a:r>
          </a:p>
        </p:txBody>
      </p:sp>
    </p:spTree>
    <p:extLst>
      <p:ext uri="{BB962C8B-B14F-4D97-AF65-F5344CB8AC3E}">
        <p14:creationId xmlns:p14="http://schemas.microsoft.com/office/powerpoint/2010/main" val="148498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loyal love (Heb. </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hesed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is a covenant where He remains true to his promises of restoration (2:19) despite Israel's lack of covenant love (4:1; 6:4, 6; 10:12; 12:6[7]).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30267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Restoration</a:t>
            </a: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943804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3:1 NLT</a:t>
            </a: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a:solidFill>
                  <a:srgbClr val="FFFFFF"/>
                </a:solidFill>
                <a:latin typeface="Arial" charset="0"/>
                <a:ea typeface="MS PGothic" charset="0"/>
                <a:cs typeface="MS PGothic" charset="0"/>
              </a:rPr>
              <a:t>"Then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said to me,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Go and love your wife again, even though she commits adultery with another lover. This will illustrate that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still loves Israel, even though the people have turned to other gods and love to worship them.</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768926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3:2-3 NLT</a:t>
            </a: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a:solidFill>
                  <a:srgbClr val="FFFFFF"/>
                </a:solidFill>
                <a:latin typeface="Arial" charset="0"/>
                <a:ea typeface="MS PGothic" charset="0"/>
                <a:cs typeface="MS PGothic" charset="0"/>
              </a:rPr>
              <a:t>"So I bought her back for fifteen pieces of silver and five bushels of barley and a measure of wine.  </a:t>
            </a:r>
            <a:r>
              <a:rPr lang="en-US" sz="2800" b="1" baseline="30000">
                <a:solidFill>
                  <a:srgbClr val="FFFFFF"/>
                </a:solidFill>
                <a:latin typeface="Arial" charset="0"/>
                <a:ea typeface="MS PGothic" charset="0"/>
                <a:cs typeface="MS PGothic" charset="0"/>
              </a:rPr>
              <a:t>3</a:t>
            </a:r>
            <a:r>
              <a:rPr lang="en-US" sz="2800" b="1">
                <a:solidFill>
                  <a:srgbClr val="FFFFFF"/>
                </a:solidFill>
                <a:latin typeface="Arial" charset="0"/>
                <a:ea typeface="MS PGothic" charset="0"/>
                <a:cs typeface="MS PGothic" charset="0"/>
              </a:rPr>
              <a:t>Then I said to her,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You must live in my house for many days and stop your prostitution. During this time, you will not have sexual relations with anyone, not even with me.</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3588435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4419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b="1" dirty="0">
                <a:solidFill>
                  <a:srgbClr val="000000"/>
                </a:solidFill>
                <a:effectLst>
                  <a:outerShdw blurRad="38100" dist="38100" dir="2700000" algn="tl">
                    <a:srgbClr val="FFFFFF"/>
                  </a:outerShdw>
                </a:effectLst>
                <a:latin typeface="Arial" charset="0"/>
                <a:cs typeface="Arial" charset="0"/>
              </a:rPr>
              <a:t>GOMER THE HARLOT </a:t>
            </a:r>
            <a:br>
              <a:rPr lang="en-US" b="1" dirty="0">
                <a:solidFill>
                  <a:srgbClr val="000000"/>
                </a:solidFill>
                <a:effectLst>
                  <a:outerShdw blurRad="38100" dist="38100" dir="2700000" algn="tl">
                    <a:srgbClr val="FFFFFF"/>
                  </a:outerShdw>
                </a:effectLst>
                <a:latin typeface="Arial" charset="0"/>
                <a:cs typeface="Arial" charset="0"/>
              </a:rPr>
            </a:br>
            <a:r>
              <a:rPr lang="en-US" b="1" dirty="0">
                <a:solidFill>
                  <a:srgbClr val="000000"/>
                </a:solidFill>
                <a:effectLst>
                  <a:outerShdw blurRad="38100" dist="38100" dir="2700000" algn="tl">
                    <a:srgbClr val="FFFFFF"/>
                  </a:outerShdw>
                </a:effectLst>
                <a:latin typeface="Arial" charset="0"/>
                <a:cs typeface="Arial" charset="0"/>
              </a:rPr>
              <a:t>(Hos. 3:2)</a:t>
            </a:r>
          </a:p>
        </p:txBody>
      </p:sp>
      <p:sp>
        <p:nvSpPr>
          <p:cNvPr id="6148" name="Text Box 4"/>
          <p:cNvSpPr txBox="1">
            <a:spLocks noChangeArrowheads="1"/>
          </p:cNvSpPr>
          <p:nvPr/>
        </p:nvSpPr>
        <p:spPr bwMode="auto">
          <a:xfrm>
            <a:off x="5181600" y="228600"/>
            <a:ext cx="4038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b="1">
                <a:solidFill>
                  <a:srgbClr val="000000"/>
                </a:solidFill>
                <a:effectLst>
                  <a:outerShdw blurRad="38100" dist="38100" dir="2700000" algn="tl">
                    <a:srgbClr val="FFFFFF"/>
                  </a:outerShdw>
                </a:effectLst>
                <a:latin typeface="Arial" charset="0"/>
                <a:cs typeface="Arial" charset="0"/>
              </a:rPr>
              <a:t>ISRAEL THE HARLOT </a:t>
            </a:r>
            <a:br>
              <a:rPr lang="en-US" b="1">
                <a:solidFill>
                  <a:srgbClr val="000000"/>
                </a:solidFill>
                <a:effectLst>
                  <a:outerShdw blurRad="38100" dist="38100" dir="2700000" algn="tl">
                    <a:srgbClr val="FFFFFF"/>
                  </a:outerShdw>
                </a:effectLst>
                <a:latin typeface="Arial" charset="0"/>
                <a:cs typeface="Arial" charset="0"/>
              </a:rPr>
            </a:br>
            <a:r>
              <a:rPr lang="en-US" b="1">
                <a:solidFill>
                  <a:srgbClr val="000000"/>
                </a:solidFill>
                <a:effectLst>
                  <a:outerShdw blurRad="38100" dist="38100" dir="2700000" algn="tl">
                    <a:srgbClr val="FFFFFF"/>
                  </a:outerShdw>
                </a:effectLst>
                <a:latin typeface="Arial" charset="0"/>
                <a:cs typeface="Arial" charset="0"/>
              </a:rPr>
              <a:t>(cp. Jer. 3:1-5)</a:t>
            </a:r>
          </a:p>
        </p:txBody>
      </p:sp>
      <p:grpSp>
        <p:nvGrpSpPr>
          <p:cNvPr id="2" name="Group 13"/>
          <p:cNvGrpSpPr>
            <a:grpSpLocks/>
          </p:cNvGrpSpPr>
          <p:nvPr/>
        </p:nvGrpSpPr>
        <p:grpSpPr bwMode="auto">
          <a:xfrm>
            <a:off x="762000" y="838200"/>
            <a:ext cx="6024563" cy="1949450"/>
            <a:chOff x="762000" y="838200"/>
            <a:chExt cx="6024563" cy="1949450"/>
          </a:xfrm>
        </p:grpSpPr>
        <p:graphicFrame>
          <p:nvGraphicFramePr>
            <p:cNvPr id="273419" name="Object 3"/>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name="Clip" r:id="rId3" imgW="4584700" imgH="3263900" progId="MS_ClipArt_Gallery.2">
                    <p:embed/>
                  </p:oleObj>
                </mc:Choice>
                <mc:Fallback>
                  <p:oleObj name="Clip" r:id="rId3" imgW="4584700" imgH="32639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95408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2800" b="1" dirty="0">
                  <a:solidFill>
                    <a:srgbClr val="000000"/>
                  </a:solidFill>
                  <a:latin typeface="Arial"/>
                  <a:cs typeface="Arial"/>
                </a:rPr>
                <a:t>15 Shekels of Silver</a:t>
              </a:r>
            </a:p>
          </p:txBody>
        </p:sp>
      </p:grpSp>
      <p:grpSp>
        <p:nvGrpSpPr>
          <p:cNvPr id="3" name="Group 14"/>
          <p:cNvGrpSpPr>
            <a:grpSpLocks/>
          </p:cNvGrpSpPr>
          <p:nvPr/>
        </p:nvGrpSpPr>
        <p:grpSpPr bwMode="auto">
          <a:xfrm>
            <a:off x="762000" y="2819400"/>
            <a:ext cx="5656263" cy="2073275"/>
            <a:chOff x="762000" y="2819400"/>
            <a:chExt cx="5656263" cy="2073275"/>
          </a:xfrm>
        </p:grpSpPr>
        <p:sp>
          <p:nvSpPr>
            <p:cNvPr id="6154" name="Text Box 10"/>
            <p:cNvSpPr txBox="1">
              <a:spLocks noChangeArrowheads="1"/>
            </p:cNvSpPr>
            <p:nvPr/>
          </p:nvSpPr>
          <p:spPr bwMode="auto">
            <a:xfrm>
              <a:off x="762000" y="3060700"/>
              <a:ext cx="3667125" cy="95408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solidFill>
                    <a:srgbClr val="000000"/>
                  </a:solidFill>
                  <a:latin typeface="Arial" charset="0"/>
                  <a:cs typeface="Arial" charset="0"/>
                </a:rPr>
                <a:t>+   A Homer &amp; a Half of Barley</a:t>
              </a:r>
            </a:p>
          </p:txBody>
        </p:sp>
        <p:graphicFrame>
          <p:nvGraphicFramePr>
            <p:cNvPr id="273418" name="Object 2"/>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name="Clip" r:id="rId5" imgW="3352800" imgH="3467100" progId="MS_ClipArt_Gallery.2">
                    <p:embed/>
                  </p:oleObj>
                </mc:Choice>
                <mc:Fallback>
                  <p:oleObj name="Clip" r:id="rId5" imgW="3352800" imgH="34671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8"/>
              </a:schemeClr>
            </a:outerShdw>
          </a:effectLst>
        </p:spPr>
        <p:txBody>
          <a:bodyPr wrap="none" anchor="ctr"/>
          <a:lstStyle/>
          <a:p>
            <a:pPr>
              <a:defRPr/>
            </a:pPr>
            <a:endParaRPr lang="en-US" sz="2000">
              <a:solidFill>
                <a:srgbClr val="000000"/>
              </a:solidFill>
              <a:latin typeface="Arial"/>
              <a:cs typeface="Arial"/>
            </a:endParaRPr>
          </a:p>
        </p:txBody>
      </p:sp>
      <p:sp>
        <p:nvSpPr>
          <p:cNvPr id="6158" name="Text Box 14"/>
          <p:cNvSpPr txBox="1">
            <a:spLocks noChangeArrowheads="1"/>
          </p:cNvSpPr>
          <p:nvPr/>
        </p:nvSpPr>
        <p:spPr bwMode="auto">
          <a:xfrm>
            <a:off x="893763" y="4953000"/>
            <a:ext cx="4059237" cy="5238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sz="2800" b="1" dirty="0">
                <a:solidFill>
                  <a:srgbClr val="000000"/>
                </a:solidFill>
                <a:latin typeface="Arial"/>
                <a:cs typeface="Arial"/>
              </a:rPr>
              <a:t>=  1 Unfaithful Gomer</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8"/>
              </a:schemeClr>
            </a:outerShdw>
          </a:effectLst>
        </p:spPr>
        <p:txBody>
          <a:bodyPr wrap="none"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Hosea 3:2</a:t>
            </a:r>
          </a:p>
        </p:txBody>
      </p:sp>
      <p:sp>
        <p:nvSpPr>
          <p:cNvPr id="70668" name="Title 13"/>
          <p:cNvSpPr>
            <a:spLocks noGrp="1"/>
          </p:cNvSpPr>
          <p:nvPr>
            <p:ph type="title" idx="4294967295"/>
          </p:nvPr>
        </p:nvSpPr>
        <p:spPr>
          <a:xfrm>
            <a:off x="609600" y="6096000"/>
            <a:ext cx="7772400" cy="762000"/>
          </a:xfrm>
        </p:spPr>
        <p:txBody>
          <a:bodyPr/>
          <a:lstStyle/>
          <a:p>
            <a:pPr>
              <a:defRPr/>
            </a:pPr>
            <a:r>
              <a:rPr lang="en-US">
                <a:effectLst>
                  <a:outerShdw blurRad="38100" dist="38100" dir="2700000" algn="tl">
                    <a:srgbClr val="FFFFFF"/>
                  </a:outerShdw>
                </a:effectLst>
                <a:latin typeface="Arial" charset="0"/>
                <a:ea typeface="ＭＳ Ｐゴシック" charset="0"/>
                <a:cs typeface="Arial" charset="0"/>
              </a:rPr>
              <a:t>The Redemption Price</a:t>
            </a:r>
          </a:p>
        </p:txBody>
      </p:sp>
    </p:spTree>
    <p:extLst>
      <p:ext uri="{BB962C8B-B14F-4D97-AF65-F5344CB8AC3E}">
        <p14:creationId xmlns:p14="http://schemas.microsoft.com/office/powerpoint/2010/main" val="1170004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p:bldP spid="61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0775" y="1619250"/>
            <a:ext cx="405288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2"/>
          <p:cNvSpPr>
            <a:spLocks noChangeArrowheads="1"/>
          </p:cNvSpPr>
          <p:nvPr/>
        </p:nvSpPr>
        <p:spPr bwMode="auto">
          <a:xfrm>
            <a:off x="0" y="3051175"/>
            <a:ext cx="291581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79388" indent="-179388">
              <a:buFontTx/>
              <a:buChar char="•"/>
              <a:defRPr/>
            </a:pPr>
            <a:r>
              <a:rPr lang="en-US" b="1" dirty="0">
                <a:effectLst>
                  <a:glow rad="101600">
                    <a:schemeClr val="bg1"/>
                  </a:glow>
                </a:effectLst>
                <a:latin typeface="Arial" charset="0"/>
                <a:cs typeface="Arial" charset="0"/>
              </a:rPr>
              <a:t>Not Recognizing Hosea as the Source of Love</a:t>
            </a:r>
          </a:p>
          <a:p>
            <a:pPr marL="179388" indent="-179388">
              <a:buFontTx/>
              <a:buChar char="•"/>
              <a:defRPr/>
            </a:pPr>
            <a:r>
              <a:rPr lang="en-US" b="1" dirty="0">
                <a:effectLst>
                  <a:glow rad="101600">
                    <a:schemeClr val="bg1"/>
                  </a:glow>
                </a:effectLst>
                <a:latin typeface="Arial" charset="0"/>
                <a:cs typeface="Arial" charset="0"/>
              </a:rPr>
              <a:t>Dryness (2:3)</a:t>
            </a:r>
          </a:p>
          <a:p>
            <a:pPr marL="179388" indent="-179388">
              <a:buFontTx/>
              <a:buChar char="•"/>
              <a:defRPr/>
            </a:pPr>
            <a:r>
              <a:rPr lang="en-US" b="1" dirty="0">
                <a:effectLst>
                  <a:glow rad="101600">
                    <a:schemeClr val="bg1"/>
                  </a:glow>
                </a:effectLst>
                <a:latin typeface="Arial" charset="0"/>
                <a:cs typeface="Arial" charset="0"/>
              </a:rPr>
              <a:t>Pride</a:t>
            </a:r>
          </a:p>
          <a:p>
            <a:pPr marL="179388" indent="-179388">
              <a:buFontTx/>
              <a:buChar char="•"/>
              <a:defRPr/>
            </a:pPr>
            <a:r>
              <a:rPr lang="en-US" b="1" dirty="0">
                <a:effectLst>
                  <a:glow rad="101600">
                    <a:schemeClr val="bg1"/>
                  </a:glow>
                </a:effectLst>
                <a:latin typeface="Arial" charset="0"/>
                <a:cs typeface="Arial" charset="0"/>
              </a:rPr>
              <a:t>Expecting Hosea to Love Her</a:t>
            </a:r>
          </a:p>
          <a:p>
            <a:pPr marL="179388" indent="-179388">
              <a:buFontTx/>
              <a:buChar char="•"/>
              <a:defRPr/>
            </a:pPr>
            <a:r>
              <a:rPr lang="en-US" b="1" dirty="0">
                <a:effectLst>
                  <a:glow rad="101600">
                    <a:schemeClr val="bg1"/>
                  </a:glow>
                </a:effectLst>
                <a:latin typeface="Arial" charset="0"/>
                <a:cs typeface="Arial" charset="0"/>
              </a:rPr>
              <a:t>Lust - Blaming Gomer</a:t>
            </a:r>
          </a:p>
        </p:txBody>
      </p:sp>
      <p:sp>
        <p:nvSpPr>
          <p:cNvPr id="24579" name="Text Box 3"/>
          <p:cNvSpPr txBox="1">
            <a:spLocks noChangeArrowheads="1"/>
          </p:cNvSpPr>
          <p:nvPr/>
        </p:nvSpPr>
        <p:spPr bwMode="auto">
          <a:xfrm>
            <a:off x="-152400" y="1600200"/>
            <a:ext cx="4343400" cy="9540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effectLst>
                  <a:glow rad="101600">
                    <a:schemeClr val="bg1"/>
                  </a:glow>
                </a:effectLst>
                <a:latin typeface="Arial" charset="0"/>
                <a:cs typeface="Arial" charset="0"/>
              </a:rPr>
              <a:t>GOMER THE HARLOT (Hos. 2)</a:t>
            </a:r>
          </a:p>
        </p:txBody>
      </p:sp>
      <p:sp>
        <p:nvSpPr>
          <p:cNvPr id="24580" name="Text Box 4"/>
          <p:cNvSpPr txBox="1">
            <a:spLocks noChangeArrowheads="1"/>
          </p:cNvSpPr>
          <p:nvPr/>
        </p:nvSpPr>
        <p:spPr bwMode="auto">
          <a:xfrm>
            <a:off x="4853880" y="1600200"/>
            <a:ext cx="4038600" cy="9540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dirty="0">
                <a:effectLst>
                  <a:glow rad="101600">
                    <a:schemeClr val="bg1"/>
                  </a:glow>
                </a:effectLst>
                <a:latin typeface="Arial" charset="0"/>
                <a:cs typeface="Arial" charset="0"/>
              </a:rPr>
              <a:t>ISRAEL THE HARLOT (cp. Jer. 3:1-5)</a:t>
            </a:r>
          </a:p>
        </p:txBody>
      </p:sp>
      <p:sp>
        <p:nvSpPr>
          <p:cNvPr id="24581" name="Rectangle 5"/>
          <p:cNvSpPr>
            <a:spLocks noChangeArrowheads="1"/>
          </p:cNvSpPr>
          <p:nvPr/>
        </p:nvSpPr>
        <p:spPr bwMode="auto">
          <a:xfrm>
            <a:off x="5436096" y="3048000"/>
            <a:ext cx="3712096"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79388" indent="-179388">
              <a:buFontTx/>
              <a:buChar char="•"/>
              <a:defRPr/>
            </a:pPr>
            <a:r>
              <a:rPr lang="en-US" b="1" dirty="0">
                <a:effectLst>
                  <a:glow rad="101600">
                    <a:schemeClr val="bg1"/>
                  </a:glow>
                </a:effectLst>
                <a:latin typeface="Arial" charset="0"/>
                <a:cs typeface="Arial" charset="0"/>
              </a:rPr>
              <a:t>Not Recognizing God as the Source of Life (Jer. 2:27)</a:t>
            </a:r>
          </a:p>
          <a:p>
            <a:pPr marL="179388" indent="-179388">
              <a:buFontTx/>
              <a:buChar char="•"/>
              <a:defRPr/>
            </a:pPr>
            <a:r>
              <a:rPr lang="en-US" b="1" dirty="0">
                <a:effectLst>
                  <a:glow rad="101600">
                    <a:schemeClr val="bg1"/>
                  </a:glow>
                </a:effectLst>
                <a:latin typeface="Arial" charset="0"/>
                <a:cs typeface="Arial" charset="0"/>
              </a:rPr>
              <a:t>Dryness (Jer. 3:3)</a:t>
            </a:r>
          </a:p>
          <a:p>
            <a:pPr marL="179388" indent="-179388">
              <a:buFontTx/>
              <a:buChar char="•"/>
              <a:defRPr/>
            </a:pPr>
            <a:r>
              <a:rPr lang="en-US" b="1" dirty="0">
                <a:effectLst>
                  <a:glow rad="101600">
                    <a:schemeClr val="bg1"/>
                  </a:glow>
                </a:effectLst>
                <a:latin typeface="Arial" charset="0"/>
                <a:cs typeface="Arial" charset="0"/>
              </a:rPr>
              <a:t>Pride (Jer. 3:3)</a:t>
            </a:r>
          </a:p>
          <a:p>
            <a:pPr marL="179388" indent="-179388">
              <a:buFontTx/>
              <a:buChar char="•"/>
              <a:defRPr/>
            </a:pPr>
            <a:r>
              <a:rPr lang="en-US" b="1" dirty="0">
                <a:effectLst>
                  <a:glow rad="101600">
                    <a:schemeClr val="bg1"/>
                  </a:glow>
                </a:effectLst>
                <a:latin typeface="Arial" charset="0"/>
                <a:cs typeface="Arial" charset="0"/>
              </a:rPr>
              <a:t>Expecting God To Bless Them</a:t>
            </a:r>
          </a:p>
          <a:p>
            <a:pPr marL="179388" indent="-179388">
              <a:buFontTx/>
              <a:buChar char="•"/>
              <a:defRPr/>
            </a:pPr>
            <a:r>
              <a:rPr lang="en-US" b="1" dirty="0">
                <a:effectLst>
                  <a:glow rad="101600">
                    <a:schemeClr val="bg1"/>
                  </a:glow>
                </a:effectLst>
                <a:latin typeface="Arial" charset="0"/>
                <a:cs typeface="Arial" charset="0"/>
              </a:rPr>
              <a:t>Anger - Blaming God</a:t>
            </a:r>
          </a:p>
        </p:txBody>
      </p:sp>
      <p:sp>
        <p:nvSpPr>
          <p:cNvPr id="24591" name="Rectangle 15"/>
          <p:cNvSpPr>
            <a:spLocks noGrp="1" noChangeArrowheads="1"/>
          </p:cNvSpPr>
          <p:nvPr>
            <p:ph type="title" idx="4294967295"/>
          </p:nvPr>
        </p:nvSpPr>
        <p:spPr>
          <a:xfrm>
            <a:off x="-76200" y="457200"/>
            <a:ext cx="9220200" cy="838200"/>
          </a:xfrm>
          <a:solidFill>
            <a:srgbClr val="FF0000"/>
          </a:solidFill>
        </p:spPr>
        <p:txBody>
          <a:bodyPr/>
          <a:lstStyle/>
          <a:p>
            <a:pPr>
              <a:defRPr/>
            </a:pPr>
            <a:r>
              <a:rPr lang="en-US" sz="3600" dirty="0">
                <a:solidFill>
                  <a:schemeClr val="bg1"/>
                </a:solidFill>
                <a:effectLst>
                  <a:outerShdw blurRad="38100" dist="38100" dir="2700000" algn="tl">
                    <a:srgbClr val="000000"/>
                  </a:outerShdw>
                </a:effectLst>
                <a:latin typeface="Arial" charset="0"/>
                <a:ea typeface="ＭＳ Ｐゴシック" charset="0"/>
              </a:rPr>
              <a:t>Harlot Imagery in Hosea &amp; Jeremiah</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7"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effectLst>
                  <a:outerShdw blurRad="38100" dist="38100" dir="2700000" algn="tl">
                    <a:srgbClr val="FFFFFF"/>
                  </a:outerShdw>
                </a:effectLst>
                <a:latin typeface="Arial" charset="0"/>
                <a:cs typeface="Arial" charset="0"/>
              </a:rPr>
              <a:t>569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vertic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linds(horizont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5000"/>
              </a:lnSpc>
              <a:buClr>
                <a:srgbClr val="000000"/>
              </a:buClr>
              <a:buSzPct val="100000"/>
            </a:pPr>
            <a:r>
              <a:rPr lang="en-US" sz="2800" b="1">
                <a:solidFill>
                  <a:srgbClr val="FFFFFF"/>
                </a:solidFill>
                <a:latin typeface="Arial" charset="0"/>
                <a:ea typeface="MS PGothic" charset="0"/>
                <a:cs typeface="MS PGothic" charset="0"/>
              </a:rPr>
              <a:t>"This shows that Israel will go a long time without a king or prince, and without sacrifices, sacred pillars, priests, or even idols!  </a:t>
            </a:r>
            <a:r>
              <a:rPr lang="en-US" sz="2800" b="1" baseline="30000">
                <a:solidFill>
                  <a:srgbClr val="FFFFFF"/>
                </a:solidFill>
                <a:latin typeface="Arial" charset="0"/>
                <a:ea typeface="MS PGothic" charset="0"/>
                <a:cs typeface="MS PGothic" charset="0"/>
              </a:rPr>
              <a:t>5</a:t>
            </a:r>
            <a:r>
              <a:rPr lang="en-US" sz="2800" b="1">
                <a:solidFill>
                  <a:srgbClr val="FFFFFF"/>
                </a:solidFill>
                <a:latin typeface="Arial" charset="0"/>
                <a:ea typeface="MS PGothic" charset="0"/>
                <a:cs typeface="MS PGothic" charset="0"/>
              </a:rPr>
              <a:t>But afterward the people will return and devote themselves to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their God and to David</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s descendant, their king. In the last days, they will tremble in awe of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and of his goodness."</a:t>
            </a: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3:4-5 NLT</a:t>
            </a:r>
          </a:p>
        </p:txBody>
      </p:sp>
    </p:spTree>
    <p:extLst>
      <p:ext uri="{BB962C8B-B14F-4D97-AF65-F5344CB8AC3E}">
        <p14:creationId xmlns:p14="http://schemas.microsoft.com/office/powerpoint/2010/main" val="504091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71513" y="0"/>
            <a:ext cx="7862887" cy="914400"/>
          </a:xfrm>
          <a:solidFill>
            <a:srgbClr val="000000"/>
          </a:solidFill>
        </p:spPr>
        <p:txBody>
          <a:bodyPr/>
          <a:lstStyle/>
          <a:p>
            <a:r>
              <a:rPr lang="en-US" sz="3600">
                <a:solidFill>
                  <a:srgbClr val="EAEAEA"/>
                </a:solidFill>
                <a:latin typeface="Arial" charset="0"/>
                <a:ea typeface="ＭＳ Ｐゴシック" charset="0"/>
              </a:rPr>
              <a:t>The Meaning of </a:t>
            </a:r>
            <a:r>
              <a:rPr lang="en-US" sz="3600" i="1">
                <a:solidFill>
                  <a:srgbClr val="EAEAEA"/>
                </a:solidFill>
                <a:latin typeface="Arial" charset="0"/>
                <a:ea typeface="ＭＳ Ｐゴシック" charset="0"/>
              </a:rPr>
              <a:t>Hesed </a:t>
            </a:r>
            <a:r>
              <a:rPr lang="en-US" sz="6000">
                <a:solidFill>
                  <a:srgbClr val="EAEAEA"/>
                </a:solidFill>
                <a:latin typeface="Bwhebb" charset="0"/>
                <a:ea typeface="ＭＳ Ｐゴシック" charset="0"/>
                <a:cs typeface="ＭＳ Ｐゴシック" charset="0"/>
              </a:rPr>
              <a:t>ds,x,</a:t>
            </a:r>
            <a:endParaRPr lang="en-US">
              <a:solidFill>
                <a:srgbClr val="EAEAEA"/>
              </a:solidFill>
              <a:latin typeface="Bwhebb" charset="0"/>
              <a:ea typeface="ＭＳ Ｐゴシック" charset="0"/>
              <a:cs typeface="ＭＳ Ｐゴシック" charset="0"/>
            </a:endParaRPr>
          </a:p>
        </p:txBody>
      </p:sp>
      <p:sp>
        <p:nvSpPr>
          <p:cNvPr id="245762" name="Text Box 4"/>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a:defRPr/>
            </a:pPr>
            <a:r>
              <a:rPr lang="en-US" sz="3600" b="1" kern="0" dirty="0">
                <a:solidFill>
                  <a:srgbClr val="EAEAEA"/>
                </a:solidFill>
                <a:latin typeface="Arial"/>
                <a:cs typeface="Arial"/>
              </a:rPr>
              <a:t>Key Word for Hosea: Loyal</a:t>
            </a: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b="1">
                <a:solidFill>
                  <a:srgbClr val="EAEAEA"/>
                </a:solidFill>
                <a:latin typeface="Arial" charset="0"/>
                <a:cs typeface="Arial" charset="0"/>
              </a:rPr>
              <a:t>Key Verse for Hosea:</a:t>
            </a:r>
            <a:endParaRPr lang="en-US" sz="1600" b="1">
              <a:solidFill>
                <a:srgbClr val="EAEAEA"/>
              </a:solidFill>
              <a:latin typeface="Arial" charset="0"/>
              <a:cs typeface="Arial" charset="0"/>
            </a:endParaRPr>
          </a:p>
          <a:p>
            <a:pPr algn="ctr"/>
            <a:endParaRPr lang="en-US" sz="1600" b="1">
              <a:solidFill>
                <a:srgbClr val="EAEAEA"/>
              </a:solidFill>
              <a:latin typeface="Arial" charset="0"/>
              <a:cs typeface="Arial" charset="0"/>
            </a:endParaRPr>
          </a:p>
          <a:p>
            <a:pPr algn="ctr"/>
            <a:r>
              <a:rPr lang="en-US" altLang="ja-JP" b="1">
                <a:solidFill>
                  <a:srgbClr val="EAEAEA"/>
                </a:solidFill>
                <a:latin typeface="Arial" charset="0"/>
                <a:cs typeface="Arial" charset="0"/>
              </a:rPr>
              <a:t>"</a:t>
            </a:r>
            <a:r>
              <a:rPr lang="en-US" b="1">
                <a:solidFill>
                  <a:srgbClr val="EAEAEA"/>
                </a:solidFill>
                <a:latin typeface="Arial" charset="0"/>
                <a:cs typeface="Arial" charset="0"/>
              </a:rPr>
              <a:t>At that time I will plant a crop of Israelites</a:t>
            </a:r>
          </a:p>
          <a:p>
            <a:pPr algn="ctr"/>
            <a:r>
              <a:rPr lang="en-US" b="1">
                <a:solidFill>
                  <a:srgbClr val="EAEAEA"/>
                </a:solidFill>
                <a:latin typeface="Arial" charset="0"/>
                <a:cs typeface="Arial" charset="0"/>
              </a:rPr>
              <a:t>and raise them for myself.</a:t>
            </a:r>
          </a:p>
          <a:p>
            <a:pPr algn="ctr"/>
            <a:r>
              <a:rPr lang="en-US" b="1">
                <a:solidFill>
                  <a:srgbClr val="EAEAEA"/>
                </a:solidFill>
                <a:latin typeface="Arial" charset="0"/>
                <a:cs typeface="Arial" charset="0"/>
              </a:rPr>
              <a:t>I will show </a:t>
            </a:r>
            <a:r>
              <a:rPr lang="en-US" b="1">
                <a:solidFill>
                  <a:srgbClr val="FFFF00"/>
                </a:solidFill>
                <a:latin typeface="Arial" charset="0"/>
                <a:cs typeface="Arial" charset="0"/>
              </a:rPr>
              <a:t>love</a:t>
            </a:r>
          </a:p>
          <a:p>
            <a:pPr algn="ctr"/>
            <a:r>
              <a:rPr lang="en-US" b="1">
                <a:solidFill>
                  <a:srgbClr val="EAEAEA"/>
                </a:solidFill>
                <a:latin typeface="Arial" charset="0"/>
                <a:cs typeface="Arial" charset="0"/>
              </a:rPr>
              <a:t>to those I called </a:t>
            </a:r>
            <a:r>
              <a:rPr lang="fr-FR" altLang="ja-JP" b="1">
                <a:solidFill>
                  <a:srgbClr val="EAEAEA"/>
                </a:solidFill>
                <a:latin typeface="Arial" charset="0"/>
                <a:cs typeface="Arial" charset="0"/>
              </a:rPr>
              <a:t>'</a:t>
            </a:r>
            <a:r>
              <a:rPr lang="en-US" b="1">
                <a:solidFill>
                  <a:srgbClr val="EAEAEA"/>
                </a:solidFill>
                <a:latin typeface="Arial" charset="0"/>
                <a:cs typeface="Arial" charset="0"/>
              </a:rPr>
              <a:t>Not loved.</a:t>
            </a:r>
            <a:r>
              <a:rPr lang="fr-FR" altLang="ja-JP" b="1">
                <a:solidFill>
                  <a:srgbClr val="EAEAEA"/>
                </a:solidFill>
                <a:latin typeface="Arial" charset="0"/>
                <a:cs typeface="Arial" charset="0"/>
              </a:rPr>
              <a:t>'</a:t>
            </a:r>
            <a:endParaRPr lang="en-US" b="1" baseline="30000">
              <a:solidFill>
                <a:srgbClr val="EAEAEA"/>
              </a:solidFill>
              <a:latin typeface="Arial" charset="0"/>
              <a:cs typeface="Arial" charset="0"/>
            </a:endParaRPr>
          </a:p>
          <a:p>
            <a:pPr algn="ctr"/>
            <a:r>
              <a:rPr lang="en-US" b="1">
                <a:solidFill>
                  <a:srgbClr val="EAEAEA"/>
                </a:solidFill>
                <a:latin typeface="Arial" charset="0"/>
                <a:cs typeface="Arial" charset="0"/>
              </a:rPr>
              <a:t>And to those I called </a:t>
            </a:r>
            <a:r>
              <a:rPr lang="fr-FR" altLang="ja-JP" b="1">
                <a:solidFill>
                  <a:srgbClr val="EAEAEA"/>
                </a:solidFill>
                <a:latin typeface="Arial" charset="0"/>
                <a:cs typeface="Arial" charset="0"/>
              </a:rPr>
              <a:t>'</a:t>
            </a:r>
            <a:r>
              <a:rPr lang="en-US" b="1">
                <a:solidFill>
                  <a:srgbClr val="EAEAEA"/>
                </a:solidFill>
                <a:latin typeface="Arial" charset="0"/>
                <a:cs typeface="Arial" charset="0"/>
              </a:rPr>
              <a:t>Not my people,</a:t>
            </a:r>
            <a:r>
              <a:rPr lang="fr-FR" altLang="ja-JP" b="1">
                <a:solidFill>
                  <a:srgbClr val="EAEAEA"/>
                </a:solidFill>
                <a:latin typeface="Arial" charset="0"/>
                <a:cs typeface="Arial" charset="0"/>
              </a:rPr>
              <a:t>'</a:t>
            </a:r>
            <a:endParaRPr lang="en-US" b="1">
              <a:solidFill>
                <a:srgbClr val="EAEAEA"/>
              </a:solidFill>
              <a:latin typeface="Arial" charset="0"/>
              <a:cs typeface="Arial" charset="0"/>
            </a:endParaRPr>
          </a:p>
          <a:p>
            <a:pPr algn="ctr"/>
            <a:r>
              <a:rPr lang="en-US" b="1">
                <a:solidFill>
                  <a:srgbClr val="EAEAEA"/>
                </a:solidFill>
                <a:latin typeface="Arial" charset="0"/>
                <a:cs typeface="Arial" charset="0"/>
              </a:rPr>
              <a:t>I will say, </a:t>
            </a:r>
            <a:r>
              <a:rPr lang="fr-FR" altLang="ja-JP" b="1">
                <a:solidFill>
                  <a:srgbClr val="EAEAEA"/>
                </a:solidFill>
                <a:latin typeface="Arial" charset="0"/>
                <a:cs typeface="Arial" charset="0"/>
              </a:rPr>
              <a:t>'</a:t>
            </a:r>
            <a:r>
              <a:rPr lang="en-US" b="1">
                <a:solidFill>
                  <a:srgbClr val="EAEAEA"/>
                </a:solidFill>
                <a:latin typeface="Arial" charset="0"/>
                <a:cs typeface="Arial" charset="0"/>
              </a:rPr>
              <a:t>Now you are my people.</a:t>
            </a:r>
            <a:r>
              <a:rPr lang="fr-FR" altLang="ja-JP" b="1">
                <a:solidFill>
                  <a:srgbClr val="EAEAEA"/>
                </a:solidFill>
                <a:latin typeface="Arial" charset="0"/>
                <a:cs typeface="Arial" charset="0"/>
              </a:rPr>
              <a:t>'</a:t>
            </a:r>
            <a:endParaRPr lang="en-US" b="1">
              <a:solidFill>
                <a:srgbClr val="EAEAEA"/>
              </a:solidFill>
              <a:latin typeface="Arial" charset="0"/>
              <a:cs typeface="Arial" charset="0"/>
            </a:endParaRPr>
          </a:p>
          <a:p>
            <a:pPr algn="ctr"/>
            <a:r>
              <a:rPr lang="en-US" b="1">
                <a:solidFill>
                  <a:srgbClr val="EAEAEA"/>
                </a:solidFill>
                <a:latin typeface="Arial" charset="0"/>
                <a:cs typeface="Arial" charset="0"/>
              </a:rPr>
              <a:t>And they will reply, </a:t>
            </a:r>
            <a:r>
              <a:rPr lang="fr-FR" altLang="ja-JP" b="1">
                <a:solidFill>
                  <a:srgbClr val="EAEAEA"/>
                </a:solidFill>
                <a:latin typeface="Arial" charset="0"/>
                <a:cs typeface="Arial" charset="0"/>
              </a:rPr>
              <a:t>'</a:t>
            </a:r>
            <a:r>
              <a:rPr lang="en-US" b="1">
                <a:solidFill>
                  <a:srgbClr val="EAEAEA"/>
                </a:solidFill>
                <a:latin typeface="Arial" charset="0"/>
                <a:cs typeface="Arial" charset="0"/>
              </a:rPr>
              <a:t>You are our God!</a:t>
            </a:r>
            <a:r>
              <a:rPr lang="fr-FR" altLang="ja-JP" b="1">
                <a:solidFill>
                  <a:srgbClr val="EAEAEA"/>
                </a:solidFill>
                <a:latin typeface="Arial" charset="0"/>
                <a:cs typeface="Arial" charset="0"/>
              </a:rPr>
              <a:t>'</a:t>
            </a:r>
            <a:r>
              <a:rPr lang="en-US" b="1">
                <a:solidFill>
                  <a:srgbClr val="EAEAEA"/>
                </a:solidFill>
                <a:latin typeface="Arial" charset="0"/>
                <a:cs typeface="Arial" charset="0"/>
              </a:rPr>
              <a:t> </a:t>
            </a:r>
            <a:r>
              <a:rPr lang="en-US" altLang="ja-JP" b="1">
                <a:solidFill>
                  <a:srgbClr val="EAEAEA"/>
                </a:solidFill>
                <a:latin typeface="Arial" charset="0"/>
                <a:cs typeface="Arial" charset="0"/>
              </a:rPr>
              <a:t>"</a:t>
            </a:r>
            <a:r>
              <a:rPr lang="en-US" b="1">
                <a:solidFill>
                  <a:srgbClr val="EAEAEA"/>
                </a:solidFill>
                <a:latin typeface="Arial" charset="0"/>
                <a:cs typeface="Arial" charset="0"/>
              </a:rPr>
              <a:t> (2:23 NLT)</a:t>
            </a:r>
            <a:endParaRPr lang="en-US" sz="4400" b="1">
              <a:solidFill>
                <a:srgbClr val="EAEAEA"/>
              </a:solidFill>
              <a:latin typeface="Arial" charset="0"/>
              <a:cs typeface="Arial" charset="0"/>
            </a:endParaRPr>
          </a:p>
        </p:txBody>
      </p:sp>
      <p:pic>
        <p:nvPicPr>
          <p:cNvPr id="9" name="Picture 8" descr="loyal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125009"/>
            <a:ext cx="1425640" cy="2543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838200" y="914400"/>
            <a:ext cx="786288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FontTx/>
              <a:buChar char="•"/>
            </a:pPr>
            <a:r>
              <a:rPr lang="en-US" sz="2800">
                <a:solidFill>
                  <a:srgbClr val="000000"/>
                </a:solidFill>
                <a:latin typeface="Arial" charset="0"/>
                <a:cs typeface="Arial" charset="0"/>
              </a:rPr>
              <a:t>KJV: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lovingkindness,</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mercy,</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goodness</a:t>
            </a:r>
            <a:r>
              <a:rPr lang="en-US" altLang="ja-JP" sz="2800">
                <a:solidFill>
                  <a:srgbClr val="000000"/>
                </a:solidFill>
                <a:latin typeface="Arial" charset="0"/>
                <a:cs typeface="Arial" charset="0"/>
              </a:rPr>
              <a:t>"</a:t>
            </a:r>
            <a:endParaRPr lang="en-US" sz="2800">
              <a:solidFill>
                <a:srgbClr val="000000"/>
              </a:solidFill>
              <a:latin typeface="Arial" charset="0"/>
              <a:cs typeface="Arial" charset="0"/>
            </a:endParaRPr>
          </a:p>
          <a:p>
            <a:pPr>
              <a:spcBef>
                <a:spcPct val="20000"/>
              </a:spcBef>
              <a:buFontTx/>
              <a:buChar char="•"/>
            </a:pPr>
            <a:r>
              <a:rPr lang="en-US" sz="2800">
                <a:solidFill>
                  <a:srgbClr val="000000"/>
                </a:solidFill>
                <a:latin typeface="Arial" charset="0"/>
                <a:cs typeface="Arial" charset="0"/>
              </a:rPr>
              <a:t>Nelson Glueck (1927):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covenant loyalty</a:t>
            </a:r>
            <a:r>
              <a:rPr lang="en-US" altLang="ja-JP" sz="2800">
                <a:solidFill>
                  <a:srgbClr val="000000"/>
                </a:solidFill>
                <a:latin typeface="Arial" charset="0"/>
                <a:cs typeface="Arial" charset="0"/>
              </a:rPr>
              <a:t>"</a:t>
            </a:r>
            <a:endParaRPr lang="en-US" sz="2800">
              <a:solidFill>
                <a:srgbClr val="000000"/>
              </a:solidFill>
              <a:latin typeface="Arial" charset="0"/>
              <a:cs typeface="Arial" charset="0"/>
            </a:endParaRPr>
          </a:p>
        </p:txBody>
      </p:sp>
      <p:pic>
        <p:nvPicPr>
          <p:cNvPr id="11" name="Picture 10">
            <a:extLst>
              <a:ext uri="{FF2B5EF4-FFF2-40B4-BE49-F238E27FC236}">
                <a16:creationId xmlns:a16="http://schemas.microsoft.com/office/drawing/2014/main" id="{4AD2EF9E-1EA8-50D4-8912-044D4E5E4F80}"/>
              </a:ext>
            </a:extLst>
          </p:cNvPr>
          <p:cNvPicPr>
            <a:picLocks noChangeAspect="1"/>
          </p:cNvPicPr>
          <p:nvPr/>
        </p:nvPicPr>
        <p:blipFill>
          <a:blip r:embed="rId4"/>
          <a:stretch>
            <a:fillRect/>
          </a:stretch>
        </p:blipFill>
        <p:spPr>
          <a:xfrm>
            <a:off x="6532644" y="25999"/>
            <a:ext cx="1285875" cy="838200"/>
          </a:xfrm>
          <a:prstGeom prst="rect">
            <a:avLst/>
          </a:prstGeom>
        </p:spPr>
      </p:pic>
    </p:spTree>
    <p:extLst>
      <p:ext uri="{BB962C8B-B14F-4D97-AF65-F5344CB8AC3E}">
        <p14:creationId xmlns:p14="http://schemas.microsoft.com/office/powerpoint/2010/main" val="2082603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36467932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Others model God’s type of loyalty for us.</a:t>
            </a: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1333489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F1DA11E-9337-B245-9F10-E14DC52749F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1–3</a:t>
            </a:r>
          </a:p>
        </p:txBody>
      </p:sp>
    </p:spTree>
    <p:extLst>
      <p:ext uri="{BB962C8B-B14F-4D97-AF65-F5344CB8AC3E}">
        <p14:creationId xmlns:p14="http://schemas.microsoft.com/office/powerpoint/2010/main" val="384472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redemption of Gomer from the slave market (ch. 3) pictures God's redeeming love of the spiritually adulterous nation of Israel (1:7; 13:14).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365452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248834" name="Rectangle 4"/>
          <p:cNvSpPr>
            <a:spLocks noGrp="1" noChangeArrowheads="1"/>
          </p:cNvSpPr>
          <p:nvPr>
            <p:ph type="title"/>
          </p:nvPr>
        </p:nvSpPr>
        <p:spPr>
          <a:xfrm>
            <a:off x="381000" y="152400"/>
            <a:ext cx="7772400" cy="1143000"/>
          </a:xfrm>
          <a:solidFill>
            <a:schemeClr val="tx1"/>
          </a:solidFill>
        </p:spPr>
        <p:txBody>
          <a:bodyPr/>
          <a:lstStyle/>
          <a:p>
            <a:r>
              <a:rPr lang="en-US" sz="3600">
                <a:solidFill>
                  <a:schemeClr val="bg1"/>
                </a:solidFill>
                <a:latin typeface="Arial" charset="0"/>
                <a:ea typeface="ＭＳ Ｐゴシック" charset="0"/>
              </a:rPr>
              <a:t>Hosea: God</a:t>
            </a:r>
            <a:r>
              <a:rPr lang="fr-FR" altLang="ja-JP"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Loyalty to Israel</a:t>
            </a: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effectLst/>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rPr>
                        <a:t>Unfaithful Gomer</a:t>
                      </a:r>
                      <a:endParaRPr kumimoji="0" lang="en-US"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rPr>
                        <a:t>Unfaithful Israel</a:t>
                      </a:r>
                      <a:endParaRPr kumimoji="0" lang="en-US"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rPr>
                        <a:t>Faithful Hosea</a:t>
                      </a:r>
                      <a:endParaRPr kumimoji="0" lang="en-US"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rPr>
                        <a:t>Faithful L</a:t>
                      </a:r>
                      <a:r>
                        <a:rPr kumimoji="0" lang="en-US" altLang="zh-CN" sz="24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rPr>
                        <a:t>ORD</a:t>
                      </a:r>
                      <a:endParaRPr kumimoji="0" lang="en-US" sz="24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rPr>
                        <a:t>Marriage of Hosea</a:t>
                      </a:r>
                      <a:endParaRPr kumimoji="0" lang="en-US"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rPr>
                        <a:t>Message of Hosea</a:t>
                      </a:r>
                      <a:endParaRPr kumimoji="0" lang="en-US"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rPr>
                        <a:t>Personal</a:t>
                      </a:r>
                      <a:endParaRPr kumimoji="0" lang="en-US" sz="2800" b="1" i="0" u="none" strike="noStrike" cap="none" normalizeH="0" baseline="0">
                        <a:ln>
                          <a:noFill/>
                        </a:ln>
                        <a:solidFill>
                          <a:schemeClr val="bg1"/>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rPr>
                        <a:t>National</a:t>
                      </a:r>
                      <a:endParaRPr kumimoji="0" lang="en-US" sz="2800" b="1" i="0" u="none" strike="noStrike" cap="none" normalizeH="0" baseline="0">
                        <a:ln>
                          <a:noFill/>
                        </a:ln>
                        <a:solidFill>
                          <a:srgbClr val="EAEAEA"/>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glow rad="228600">
                              <a:schemeClr val="accent4">
                                <a:satMod val="175000"/>
                                <a:alpha val="78000"/>
                              </a:schemeClr>
                            </a:glow>
                          </a:effectLst>
                          <a:latin typeface="Arial" charset="0"/>
                          <a:ea typeface="ＭＳ Ｐゴシック" charset="0"/>
                          <a:cs typeface="Arial" charset="0"/>
                        </a:rPr>
                        <a:t>Chapters 1–3</a:t>
                      </a:r>
                      <a:endParaRPr kumimoji="0" lang="en-US" sz="2800" b="1" i="0" u="none" strike="noStrike" cap="none" normalizeH="0" baseline="0" dirty="0">
                        <a:ln>
                          <a:noFill/>
                        </a:ln>
                        <a:solidFill>
                          <a:schemeClr val="bg1"/>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glow rad="228600">
                              <a:schemeClr val="accent4">
                                <a:satMod val="175000"/>
                                <a:alpha val="78000"/>
                              </a:schemeClr>
                            </a:glow>
                          </a:effectLst>
                          <a:latin typeface="Arial" charset="0"/>
                          <a:ea typeface="ＭＳ Ｐゴシック" charset="0"/>
                          <a:cs typeface="Arial" charset="0"/>
                        </a:rPr>
                        <a:t>Chapters 4–14</a:t>
                      </a:r>
                      <a:endParaRPr kumimoji="0" lang="en-US" sz="2800" b="1" i="0" u="none" strike="noStrike" cap="none" normalizeH="0" baseline="0" dirty="0">
                        <a:ln>
                          <a:noFill/>
                        </a:ln>
                        <a:solidFill>
                          <a:srgbClr val="EAEAEA"/>
                        </a:solidFill>
                        <a:effectLst>
                          <a:glow rad="228600">
                            <a:schemeClr val="accent4">
                              <a:satMod val="175000"/>
                              <a:alpha val="78000"/>
                            </a:schemeClr>
                          </a:glo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410575" y="87313"/>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p>
        </p:txBody>
      </p:sp>
    </p:spTree>
    <p:extLst>
      <p:ext uri="{BB962C8B-B14F-4D97-AF65-F5344CB8AC3E}">
        <p14:creationId xmlns:p14="http://schemas.microsoft.com/office/powerpoint/2010/main" val="1888525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balancing</a:t>
            </a:r>
            <a:r>
              <a:rPr lang="en-US" sz="4800" b="1" dirty="0">
                <a:effectLst>
                  <a:glow rad="127000">
                    <a:schemeClr val="tx1"/>
                  </a:glow>
                </a:effectLst>
                <a:latin typeface="Arial" charset="0"/>
                <a:ea typeface="ＭＳ Ｐゴシック" charset="0"/>
                <a:cs typeface="ＭＳ Ｐゴシック" charset="0"/>
              </a:rPr>
              <a:t> correction and blessings.</a:t>
            </a:r>
          </a:p>
        </p:txBody>
      </p:sp>
      <p:sp>
        <p:nvSpPr>
          <p:cNvPr id="5" name="Rectangle 2">
            <a:extLst>
              <a:ext uri="{FF2B5EF4-FFF2-40B4-BE49-F238E27FC236}">
                <a16:creationId xmlns:a16="http://schemas.microsoft.com/office/drawing/2014/main" id="{D8D20424-A4DF-B645-9AA8-2E48D577275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 4–14</a:t>
            </a:r>
          </a:p>
        </p:txBody>
      </p:sp>
    </p:spTree>
    <p:extLst>
      <p:ext uri="{BB962C8B-B14F-4D97-AF65-F5344CB8AC3E}">
        <p14:creationId xmlns:p14="http://schemas.microsoft.com/office/powerpoint/2010/main" val="1433858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He punished Israel as he promised in his covenant with Moses (Hosea 4–13).</a:t>
            </a:r>
          </a:p>
        </p:txBody>
      </p:sp>
    </p:spTree>
    <p:extLst>
      <p:ext uri="{BB962C8B-B14F-4D97-AF65-F5344CB8AC3E}">
        <p14:creationId xmlns:p14="http://schemas.microsoft.com/office/powerpoint/2010/main" val="154451594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4</a:t>
            </a:r>
          </a:p>
        </p:txBody>
      </p:sp>
    </p:spTree>
    <p:extLst>
      <p:ext uri="{BB962C8B-B14F-4D97-AF65-F5344CB8AC3E}">
        <p14:creationId xmlns:p14="http://schemas.microsoft.com/office/powerpoint/2010/main" val="1624811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Tree>
    <p:extLst>
      <p:ext uri="{BB962C8B-B14F-4D97-AF65-F5344CB8AC3E}">
        <p14:creationId xmlns:p14="http://schemas.microsoft.com/office/powerpoint/2010/main" val="4097894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Tree>
    <p:extLst>
      <p:ext uri="{BB962C8B-B14F-4D97-AF65-F5344CB8AC3E}">
        <p14:creationId xmlns:p14="http://schemas.microsoft.com/office/powerpoint/2010/main" val="225403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9700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b="1">
                <a:solidFill>
                  <a:srgbClr val="000000"/>
                </a:solidFill>
                <a:latin typeface="Arial" charset="0"/>
                <a:cs typeface="Arial" charset="0"/>
              </a:rPr>
              <a:t>Lying</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Murder</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Stealing</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Adultery</a:t>
            </a:r>
          </a:p>
        </p:txBody>
      </p:sp>
      <p:sp>
        <p:nvSpPr>
          <p:cNvPr id="9219" name="Text Box 3"/>
          <p:cNvSpPr txBox="1">
            <a:spLocks noChangeArrowheads="1"/>
          </p:cNvSpPr>
          <p:nvPr/>
        </p:nvSpPr>
        <p:spPr bwMode="auto">
          <a:xfrm>
            <a:off x="533400" y="990600"/>
            <a:ext cx="3657600" cy="519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solidFill>
                  <a:srgbClr val="000000"/>
                </a:solidFill>
                <a:effectLst>
                  <a:outerShdw blurRad="38100" dist="38100" dir="2700000" algn="tl">
                    <a:srgbClr val="FFFFFF"/>
                  </a:outerShdw>
                </a:effectLst>
                <a:latin typeface="Arial" charset="0"/>
                <a:cs typeface="Arial" charset="0"/>
              </a:rPr>
              <a:t>HOSEA 4:2</a:t>
            </a:r>
          </a:p>
        </p:txBody>
      </p:sp>
      <p:sp>
        <p:nvSpPr>
          <p:cNvPr id="9220" name="Text Box 4"/>
          <p:cNvSpPr txBox="1">
            <a:spLocks noChangeArrowheads="1"/>
          </p:cNvSpPr>
          <p:nvPr/>
        </p:nvSpPr>
        <p:spPr bwMode="auto">
          <a:xfrm>
            <a:off x="4572000" y="990600"/>
            <a:ext cx="4343400" cy="10255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solidFill>
                  <a:srgbClr val="000000"/>
                </a:solidFill>
                <a:effectLst>
                  <a:outerShdw blurRad="38100" dist="38100" dir="2700000" algn="tl">
                    <a:srgbClr val="FFFFFF"/>
                  </a:outerShdw>
                </a:effectLst>
                <a:latin typeface="Arial" charset="0"/>
                <a:cs typeface="Arial" charset="0"/>
              </a:rPr>
              <a:t>Ten Commandments</a:t>
            </a:r>
          </a:p>
          <a:p>
            <a:pPr algn="ctr">
              <a:lnSpc>
                <a:spcPct val="60000"/>
              </a:lnSpc>
              <a:spcBef>
                <a:spcPct val="50000"/>
              </a:spcBef>
              <a:defRPr/>
            </a:pPr>
            <a:r>
              <a:rPr lang="en-US" sz="2800" b="1">
                <a:solidFill>
                  <a:srgbClr val="000000"/>
                </a:solidFill>
                <a:effectLst>
                  <a:outerShdw blurRad="38100" dist="38100" dir="2700000" algn="tl">
                    <a:srgbClr val="FFFFFF"/>
                  </a:outerShdw>
                </a:effectLst>
                <a:latin typeface="Arial" charset="0"/>
                <a:cs typeface="Arial" charset="0"/>
              </a:rPr>
              <a:t>(Exodus 20)</a:t>
            </a:r>
          </a:p>
        </p:txBody>
      </p:sp>
      <p:sp>
        <p:nvSpPr>
          <p:cNvPr id="9231" name="Rectangle 15"/>
          <p:cNvSpPr>
            <a:spLocks noChangeArrowheads="1"/>
          </p:cNvSpPr>
          <p:nvPr/>
        </p:nvSpPr>
        <p:spPr bwMode="auto">
          <a:xfrm>
            <a:off x="4953000" y="1970088"/>
            <a:ext cx="4114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b="1">
                <a:solidFill>
                  <a:srgbClr val="000000"/>
                </a:solidFill>
                <a:latin typeface="Arial" charset="0"/>
                <a:cs typeface="Arial" charset="0"/>
              </a:rPr>
              <a:t>Commandment 9 (20:16)</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Commandment 6 (20:13)</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Commandment 8 (20:15)</a:t>
            </a:r>
          </a:p>
          <a:p>
            <a:pPr algn="ctr"/>
            <a:endParaRPr lang="en-US" b="1">
              <a:solidFill>
                <a:srgbClr val="000000"/>
              </a:solidFill>
              <a:latin typeface="Arial" charset="0"/>
              <a:cs typeface="Arial" charset="0"/>
            </a:endParaRPr>
          </a:p>
          <a:p>
            <a:pPr algn="ctr"/>
            <a:r>
              <a:rPr lang="en-US" b="1">
                <a:solidFill>
                  <a:srgbClr val="000000"/>
                </a:solidFill>
                <a:latin typeface="Arial" charset="0"/>
                <a:cs typeface="Arial" charset="0"/>
              </a:rPr>
              <a:t>Commandment 7 (20:14)</a:t>
            </a:r>
          </a:p>
        </p:txBody>
      </p:sp>
      <p:sp>
        <p:nvSpPr>
          <p:cNvPr id="9233" name="Line 17"/>
          <p:cNvSpPr>
            <a:spLocks noChangeShapeType="1"/>
          </p:cNvSpPr>
          <p:nvPr/>
        </p:nvSpPr>
        <p:spPr bwMode="auto">
          <a:xfrm>
            <a:off x="2514600" y="22558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9234" name="Line 18"/>
          <p:cNvSpPr>
            <a:spLocks noChangeShapeType="1"/>
          </p:cNvSpPr>
          <p:nvPr/>
        </p:nvSpPr>
        <p:spPr bwMode="auto">
          <a:xfrm>
            <a:off x="2590800" y="2941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9235" name="Line 19"/>
          <p:cNvSpPr>
            <a:spLocks noChangeShapeType="1"/>
          </p:cNvSpPr>
          <p:nvPr/>
        </p:nvSpPr>
        <p:spPr bwMode="auto">
          <a:xfrm>
            <a:off x="2590800" y="3703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9236" name="Line 20"/>
          <p:cNvSpPr>
            <a:spLocks noChangeShapeType="1"/>
          </p:cNvSpPr>
          <p:nvPr/>
        </p:nvSpPr>
        <p:spPr bwMode="auto">
          <a:xfrm>
            <a:off x="2590800" y="43894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graphicFrame>
        <p:nvGraphicFramePr>
          <p:cNvPr id="276489" name="Object 2"/>
          <p:cNvGraphicFramePr>
            <a:graphicFrameLocks noChangeAspect="1"/>
          </p:cNvGraphicFramePr>
          <p:nvPr/>
        </p:nvGraphicFramePr>
        <p:xfrm>
          <a:off x="3487738" y="4572000"/>
          <a:ext cx="2455862" cy="2286000"/>
        </p:xfrm>
        <a:graphic>
          <a:graphicData uri="http://schemas.openxmlformats.org/presentationml/2006/ole">
            <mc:AlternateContent xmlns:mc="http://schemas.openxmlformats.org/markup-compatibility/2006">
              <mc:Choice xmlns:v="urn:schemas-microsoft-com:vml" Requires="v">
                <p:oleObj name="Clip" r:id="rId3" imgW="3721100" imgH="3467100" progId="MS_ClipArt_Gallery.2">
                  <p:embed/>
                </p:oleObj>
              </mc:Choice>
              <mc:Fallback>
                <p:oleObj name="Clip" r:id="rId3" imgW="3721100" imgH="34671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4572000"/>
                        <a:ext cx="2455862" cy="228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490" name="Title 10"/>
          <p:cNvSpPr>
            <a:spLocks noGrp="1"/>
          </p:cNvSpPr>
          <p:nvPr>
            <p:ph type="title" idx="4294967295"/>
          </p:nvPr>
        </p:nvSpPr>
        <p:spPr>
          <a:xfrm>
            <a:off x="0" y="0"/>
            <a:ext cx="9144000" cy="762000"/>
          </a:xfrm>
          <a:solidFill>
            <a:schemeClr val="tx1"/>
          </a:solidFill>
        </p:spPr>
        <p:txBody>
          <a:bodyPr/>
          <a:lstStyle/>
          <a:p>
            <a:r>
              <a:rPr lang="en-US" sz="3600">
                <a:solidFill>
                  <a:srgbClr val="FFFFFF"/>
                </a:solidFill>
                <a:latin typeface="Arial" charset="0"/>
                <a:ea typeface="ＭＳ Ｐゴシック" charset="0"/>
              </a:rPr>
              <a:t>Parallels with the Ten Commandments</a:t>
            </a:r>
          </a:p>
        </p:txBody>
      </p:sp>
    </p:spTree>
    <p:extLst>
      <p:ext uri="{BB962C8B-B14F-4D97-AF65-F5344CB8AC3E}">
        <p14:creationId xmlns:p14="http://schemas.microsoft.com/office/powerpoint/2010/main" val="857389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23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923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234"/>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9231">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9235"/>
                                        </p:tgtEl>
                                        <p:attrNameLst>
                                          <p:attrName>style.visibility</p:attrName>
                                        </p:attrNameLst>
                                      </p:cBhvr>
                                      <p:to>
                                        <p:strVal val="visible"/>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9231">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36"/>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nodeType="afterEffect">
                                  <p:stCondLst>
                                    <p:cond delay="0"/>
                                  </p:stCondLst>
                                  <p:childTnLst>
                                    <p:set>
                                      <p:cBhvr>
                                        <p:cTn id="41" dur="1" fill="hold">
                                          <p:stCondLst>
                                            <p:cond delay="0"/>
                                          </p:stCondLst>
                                        </p:cTn>
                                        <p:tgtEl>
                                          <p:spTgt spid="92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3" grpId="0" animBg="1"/>
      <p:bldP spid="9234" grpId="0" animBg="1"/>
      <p:bldP spid="9235" grpId="0" animBg="1"/>
      <p:bldP spid="92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5</a:t>
            </a:r>
          </a:p>
        </p:txBody>
      </p:sp>
    </p:spTree>
    <p:extLst>
      <p:ext uri="{BB962C8B-B14F-4D97-AF65-F5344CB8AC3E}">
        <p14:creationId xmlns:p14="http://schemas.microsoft.com/office/powerpoint/2010/main" val="28286122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1200150"/>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ja-JP" b="1">
                <a:solidFill>
                  <a:srgbClr val="000000"/>
                </a:solidFill>
                <a:latin typeface="Arial" charset="0"/>
                <a:cs typeface="Arial" charset="0"/>
              </a:rPr>
              <a:t>"</a:t>
            </a:r>
            <a:r>
              <a:rPr lang="en-US" b="1">
                <a:solidFill>
                  <a:srgbClr val="000000"/>
                </a:solidFill>
                <a:latin typeface="Arial" charset="0"/>
                <a:cs typeface="Arial" charset="0"/>
              </a:rPr>
              <a:t>Their pride will not permit them to return to the L</a:t>
            </a:r>
            <a:r>
              <a:rPr lang="en-US" sz="2000" b="1">
                <a:solidFill>
                  <a:srgbClr val="000000"/>
                </a:solidFill>
                <a:latin typeface="Arial" charset="0"/>
                <a:cs typeface="Arial" charset="0"/>
              </a:rPr>
              <a:t>ORD</a:t>
            </a:r>
            <a:r>
              <a:rPr lang="en-US" altLang="ja-JP" b="1">
                <a:solidFill>
                  <a:srgbClr val="000000"/>
                </a:solidFill>
                <a:latin typeface="Arial" charset="0"/>
                <a:cs typeface="Arial" charset="0"/>
              </a:rPr>
              <a:t>"</a:t>
            </a:r>
            <a:r>
              <a:rPr lang="en-US" b="1">
                <a:solidFill>
                  <a:srgbClr val="000000"/>
                </a:solidFill>
                <a:latin typeface="Arial" charset="0"/>
                <a:cs typeface="Arial" charset="0"/>
              </a:rPr>
              <a:t> (5:4)</a:t>
            </a:r>
          </a:p>
        </p:txBody>
      </p:sp>
      <p:sp>
        <p:nvSpPr>
          <p:cNvPr id="12292" name="Text Box 4"/>
          <p:cNvSpPr txBox="1">
            <a:spLocks noChangeArrowheads="1"/>
          </p:cNvSpPr>
          <p:nvPr/>
        </p:nvSpPr>
        <p:spPr bwMode="auto">
          <a:xfrm>
            <a:off x="2895600" y="3359150"/>
            <a:ext cx="3429000" cy="1212850"/>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ja-JP" b="1">
                <a:solidFill>
                  <a:srgbClr val="000000"/>
                </a:solidFill>
                <a:latin typeface="Arial" charset="0"/>
                <a:cs typeface="Arial" charset="0"/>
              </a:rPr>
              <a:t>"</a:t>
            </a:r>
            <a:r>
              <a:rPr lang="en-US" b="1">
                <a:solidFill>
                  <a:srgbClr val="000000"/>
                </a:solidFill>
                <a:latin typeface="Arial" charset="0"/>
                <a:cs typeface="Arial" charset="0"/>
              </a:rPr>
              <a:t>When they seek the L</a:t>
            </a:r>
            <a:r>
              <a:rPr lang="en-US" sz="2000" b="1">
                <a:solidFill>
                  <a:srgbClr val="000000"/>
                </a:solidFill>
                <a:latin typeface="Arial" charset="0"/>
                <a:cs typeface="Arial" charset="0"/>
              </a:rPr>
              <a:t>ORD</a:t>
            </a:r>
            <a:r>
              <a:rPr lang="en-US" b="1">
                <a:solidFill>
                  <a:srgbClr val="000000"/>
                </a:solidFill>
                <a:latin typeface="Arial" charset="0"/>
                <a:cs typeface="Arial" charset="0"/>
              </a:rPr>
              <a:t>, they will not find him</a:t>
            </a:r>
            <a:r>
              <a:rPr lang="en-US" altLang="ja-JP" b="1">
                <a:solidFill>
                  <a:srgbClr val="000000"/>
                </a:solidFill>
                <a:latin typeface="Arial" charset="0"/>
                <a:cs typeface="Arial" charset="0"/>
              </a:rPr>
              <a:t>"</a:t>
            </a:r>
            <a:r>
              <a:rPr lang="en-US" b="1">
                <a:solidFill>
                  <a:srgbClr val="000000"/>
                </a:solidFill>
                <a:latin typeface="Arial" charset="0"/>
                <a:cs typeface="Arial" charset="0"/>
              </a:rPr>
              <a:t> (5:6)</a:t>
            </a:r>
          </a:p>
        </p:txBody>
      </p:sp>
      <p:sp>
        <p:nvSpPr>
          <p:cNvPr id="12293" name="Text Box 5"/>
          <p:cNvSpPr txBox="1">
            <a:spLocks noChangeArrowheads="1"/>
          </p:cNvSpPr>
          <p:nvPr/>
        </p:nvSpPr>
        <p:spPr bwMode="auto">
          <a:xfrm>
            <a:off x="4648200" y="4724400"/>
            <a:ext cx="4495800" cy="1200328"/>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solidFill>
                  <a:srgbClr val="000000"/>
                </a:solidFill>
                <a:latin typeface="Arial" charset="0"/>
                <a:cs typeface="Arial" charset="0"/>
              </a:rPr>
              <a:t>God said that He will go back to His place "until they admit their guilt</a:t>
            </a:r>
            <a:r>
              <a:rPr lang="en-US" altLang="ja-JP" b="1">
                <a:solidFill>
                  <a:srgbClr val="000000"/>
                </a:solidFill>
                <a:latin typeface="Arial" charset="0"/>
                <a:cs typeface="Arial" charset="0"/>
              </a:rPr>
              <a:t>"</a:t>
            </a:r>
            <a:r>
              <a:rPr lang="en-US" b="1">
                <a:solidFill>
                  <a:srgbClr val="000000"/>
                </a:solidFill>
                <a:latin typeface="Arial" charset="0"/>
                <a:cs typeface="Arial" charset="0"/>
              </a:rPr>
              <a:t> (5:15a)</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en-US" sz="3200">
                <a:solidFill>
                  <a:schemeClr val="bg1"/>
                </a:solidFill>
                <a:latin typeface="Arial" charset="0"/>
                <a:ea typeface="ＭＳ Ｐゴシック" charset="0"/>
              </a:rPr>
              <a:t>PSYCHOLOGICAL DOWNSPIRAL (5:4-15)</a:t>
            </a:r>
            <a:endParaRPr lang="en-US">
              <a:solidFill>
                <a:schemeClr val="bg1"/>
              </a:solidFill>
              <a:latin typeface="Arial" charset="0"/>
              <a:ea typeface="ＭＳ Ｐゴシック" charset="0"/>
            </a:endParaRPr>
          </a:p>
        </p:txBody>
      </p:sp>
    </p:spTree>
    <p:extLst>
      <p:ext uri="{BB962C8B-B14F-4D97-AF65-F5344CB8AC3E}">
        <p14:creationId xmlns:p14="http://schemas.microsoft.com/office/powerpoint/2010/main" val="3486016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6</a:t>
            </a:r>
          </a:p>
        </p:txBody>
      </p:sp>
    </p:spTree>
    <p:extLst>
      <p:ext uri="{BB962C8B-B14F-4D97-AF65-F5344CB8AC3E}">
        <p14:creationId xmlns:p14="http://schemas.microsoft.com/office/powerpoint/2010/main" val="185362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thsemene.jpg">
            <a:extLst>
              <a:ext uri="{FF2B5EF4-FFF2-40B4-BE49-F238E27FC236}">
                <a16:creationId xmlns:a16="http://schemas.microsoft.com/office/drawing/2014/main" id="{5C76CF1D-754A-874C-B5B9-0BB22586DF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Christ's redeeming work (ch. 3) appears in calling Israel out of Egypt (11:1), which is a type of Jesus returning to Israel with his parents (Matt. 2:15).</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54896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 went after other lovers instead of knowing her true husband,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405756914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Come, let us return to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He has torn us to pieces but he will heal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5496" y="2012265"/>
            <a:ext cx="9144000" cy="3990109"/>
          </a:xfrm>
          <a:prstGeom prst="rect">
            <a:avLst/>
          </a:prstGeom>
        </p:spPr>
      </p:pic>
    </p:spTree>
    <p:extLst>
      <p:ext uri="{BB962C8B-B14F-4D97-AF65-F5344CB8AC3E}">
        <p14:creationId xmlns:p14="http://schemas.microsoft.com/office/powerpoint/2010/main" val="21289961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4"/>
          <p:cNvSpPr txBox="1">
            <a:spLocks noChangeArrowheads="1"/>
          </p:cNvSpPr>
          <p:nvPr/>
        </p:nvSpPr>
        <p:spPr bwMode="auto">
          <a:xfrm>
            <a:off x="76200" y="620713"/>
            <a:ext cx="90678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b="1">
                <a:solidFill>
                  <a:srgbClr val="000000"/>
                </a:solidFill>
                <a:latin typeface="Arial" charset="0"/>
                <a:cs typeface="Arial" charset="0"/>
              </a:rPr>
              <a:t>One of the several promises of restoration</a:t>
            </a:r>
          </a:p>
          <a:p>
            <a:pPr>
              <a:buFontTx/>
              <a:buChar char="•"/>
            </a:pPr>
            <a:r>
              <a:rPr lang="en-US" b="1">
                <a:solidFill>
                  <a:srgbClr val="000000"/>
                </a:solidFill>
                <a:latin typeface="Arial" charset="0"/>
                <a:cs typeface="Arial" charset="0"/>
              </a:rPr>
              <a:t>God will never completely and finally destroy his people</a:t>
            </a:r>
          </a:p>
          <a:p>
            <a:pPr>
              <a:buFontTx/>
              <a:buChar char="•"/>
            </a:pPr>
            <a:r>
              <a:rPr lang="en-US" b="1">
                <a:solidFill>
                  <a:srgbClr val="000000"/>
                </a:solidFill>
                <a:latin typeface="Arial" charset="0"/>
                <a:cs typeface="Arial" charset="0"/>
              </a:rPr>
              <a:t>A remnant will remain, rescued from exile</a:t>
            </a:r>
          </a:p>
          <a:p>
            <a:pPr>
              <a:buFontTx/>
              <a:buChar char="•"/>
            </a:pPr>
            <a:r>
              <a:rPr lang="en-US" b="1">
                <a:solidFill>
                  <a:srgbClr val="000000"/>
                </a:solidFill>
                <a:latin typeface="Arial" charset="0"/>
                <a:cs typeface="Arial" charset="0"/>
              </a:rPr>
              <a:t>Passage not limited to OT––Restoration finds partial fulfillment in NT</a:t>
            </a:r>
          </a:p>
          <a:p>
            <a:pPr>
              <a:buFontTx/>
              <a:buChar char="•"/>
            </a:pPr>
            <a:r>
              <a:rPr lang="en-US" b="1">
                <a:solidFill>
                  <a:srgbClr val="000000"/>
                </a:solidFill>
                <a:latin typeface="Arial" charset="0"/>
                <a:cs typeface="Arial" charset="0"/>
              </a:rPr>
              <a:t>In essence, it is an invitation to (re)acceptance by God of a people (note that the language here is plural and corporate, not singular and individual)</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en-US" sz="3200" i="1">
                <a:solidFill>
                  <a:srgbClr val="EAEAEA"/>
                </a:solidFill>
                <a:effectLst>
                  <a:outerShdw blurRad="38100" dist="38100" dir="2700000" algn="tl">
                    <a:srgbClr val="000000"/>
                  </a:outerShdw>
                </a:effectLst>
                <a:latin typeface="Arial" charset="0"/>
                <a:ea typeface="ＭＳ Ｐゴシック" charset="0"/>
              </a:rPr>
              <a:t>Eschatological Significance - Hosea 6:1-3</a:t>
            </a:r>
          </a:p>
        </p:txBody>
      </p:sp>
      <p:pic>
        <p:nvPicPr>
          <p:cNvPr id="2805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6548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972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 Box 3"/>
          <p:cNvSpPr txBox="1">
            <a:spLocks noChangeArrowheads="1"/>
          </p:cNvSpPr>
          <p:nvPr/>
        </p:nvSpPr>
        <p:spPr bwMode="auto">
          <a:xfrm>
            <a:off x="4572000" y="692697"/>
            <a:ext cx="45720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glow rad="177800">
                    <a:schemeClr val="tx1">
                      <a:alpha val="97000"/>
                    </a:schemeClr>
                  </a:glow>
                </a:effectLst>
                <a:latin typeface="Arial" charset="0"/>
                <a:cs typeface="Arial" charset="0"/>
              </a:rPr>
              <a:t>It touches on:</a:t>
            </a:r>
          </a:p>
          <a:p>
            <a:pPr>
              <a:defRPr/>
            </a:pPr>
            <a:r>
              <a:rPr lang="en-US" b="1" dirty="0">
                <a:solidFill>
                  <a:srgbClr val="FFFFFF"/>
                </a:solidFill>
                <a:effectLst>
                  <a:glow rad="177800">
                    <a:schemeClr val="tx1">
                      <a:alpha val="97000"/>
                    </a:schemeClr>
                  </a:glow>
                </a:effectLst>
                <a:latin typeface="Arial" charset="0"/>
                <a:cs typeface="Arial" charset="0"/>
              </a:rPr>
              <a:t>a)	Doctrine of sin, as forgiveness is part of the promise of restoration</a:t>
            </a:r>
          </a:p>
          <a:p>
            <a:pPr>
              <a:defRPr/>
            </a:pPr>
            <a:r>
              <a:rPr lang="en-US" b="1" dirty="0">
                <a:solidFill>
                  <a:srgbClr val="FFFFFF"/>
                </a:solidFill>
                <a:effectLst>
                  <a:glow rad="177800">
                    <a:schemeClr val="tx1">
                      <a:alpha val="97000"/>
                    </a:schemeClr>
                  </a:glow>
                </a:effectLst>
                <a:latin typeface="Arial" charset="0"/>
                <a:cs typeface="Arial" charset="0"/>
              </a:rPr>
              <a:t>b)	Doctrine of the future of Israel, as God</a:t>
            </a:r>
            <a:r>
              <a:rPr lang="fr-FR" altLang="ja-JP" b="1" dirty="0">
                <a:solidFill>
                  <a:srgbClr val="FFFFFF"/>
                </a:solidFill>
                <a:effectLst>
                  <a:glow rad="177800">
                    <a:schemeClr val="tx1">
                      <a:alpha val="97000"/>
                    </a:schemeClr>
                  </a:glow>
                </a:effectLst>
                <a:latin typeface="Arial" charset="0"/>
                <a:cs typeface="Arial" charset="0"/>
              </a:rPr>
              <a:t>'</a:t>
            </a:r>
            <a:r>
              <a:rPr lang="en-US" b="1" dirty="0">
                <a:solidFill>
                  <a:srgbClr val="FFFFFF"/>
                </a:solidFill>
                <a:effectLst>
                  <a:glow rad="177800">
                    <a:schemeClr val="tx1">
                      <a:alpha val="97000"/>
                    </a:schemeClr>
                  </a:glow>
                </a:effectLst>
                <a:latin typeface="Arial" charset="0"/>
                <a:cs typeface="Arial" charset="0"/>
              </a:rPr>
              <a:t>s faithfulness to his people as a corporate entity is promised here</a:t>
            </a:r>
          </a:p>
          <a:p>
            <a:pPr>
              <a:defRPr/>
            </a:pPr>
            <a:r>
              <a:rPr lang="en-US" b="1" dirty="0">
                <a:solidFill>
                  <a:srgbClr val="FFFFFF"/>
                </a:solidFill>
                <a:effectLst>
                  <a:glow rad="177800">
                    <a:schemeClr val="tx1">
                      <a:alpha val="97000"/>
                    </a:schemeClr>
                  </a:glow>
                </a:effectLst>
                <a:latin typeface="Arial" charset="0"/>
                <a:cs typeface="Arial" charset="0"/>
              </a:rPr>
              <a:t>c)	Doctrine of God (main emphasis) - His healing (v. 1), His restoration (v. 2), and His faithfulness (v. 3)</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en-US" sz="3200" i="1">
                <a:solidFill>
                  <a:srgbClr val="EAEAEA"/>
                </a:solidFill>
                <a:effectLst>
                  <a:outerShdw blurRad="38100" dist="38100" dir="2700000" algn="tl">
                    <a:srgbClr val="000000"/>
                  </a:outerShdw>
                </a:effectLst>
                <a:latin typeface="Arial" charset="0"/>
                <a:ea typeface="ＭＳ Ｐゴシック" charset="0"/>
              </a:rPr>
              <a:t>Eschatological Significance - Hosea 6:1-3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sz="3600" b="1" dirty="0">
                  <a:solidFill>
                    <a:srgbClr val="000000"/>
                  </a:solidFill>
                  <a:latin typeface="Arial"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Tree>
    <p:extLst>
      <p:ext uri="{BB962C8B-B14F-4D97-AF65-F5344CB8AC3E}">
        <p14:creationId xmlns:p14="http://schemas.microsoft.com/office/powerpoint/2010/main" val="373833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effectLst>
            <a:outerShdw blurRad="63500" dist="107763" dir="8100000" algn="ctr" rotWithShape="0">
              <a:srgbClr val="000000">
                <a:alpha val="74998"/>
              </a:srgbClr>
            </a:outerShdw>
          </a:effectLst>
        </p:spPr>
        <p:txBody>
          <a:bodyPr/>
          <a:lstStyle/>
          <a:p>
            <a:pPr>
              <a:defRPr/>
            </a:pPr>
            <a:r>
              <a:rPr lang="en-US">
                <a:solidFill>
                  <a:schemeClr val="tx1"/>
                </a:solidFill>
                <a:latin typeface="Arial" charset="0"/>
                <a:ea typeface="ＭＳ Ｐゴシック" charset="0"/>
                <a:cs typeface="ＭＳ Ｐゴシック" charset="0"/>
              </a:rPr>
              <a:t>Theological Covenants</a:t>
            </a:r>
            <a:endParaRPr lang="en-US">
              <a:latin typeface="Arial" charset="0"/>
              <a:ea typeface="ＭＳ Ｐゴシック" charset="0"/>
              <a:cs typeface="ＭＳ Ｐゴシック" charset="0"/>
            </a:endParaRPr>
          </a:p>
        </p:txBody>
      </p:sp>
      <p:sp>
        <p:nvSpPr>
          <p:cNvPr id="68610" name="Rectangle 3"/>
          <p:cNvSpPr>
            <a:spLocks noGrp="1" noChangeArrowheads="1"/>
          </p:cNvSpPr>
          <p:nvPr>
            <p:ph type="body" idx="1"/>
          </p:nvPr>
        </p:nvSpPr>
        <p:spPr>
          <a:xfrm>
            <a:off x="1752600" y="6400800"/>
            <a:ext cx="6934200" cy="533400"/>
          </a:xfrm>
        </p:spPr>
        <p:txBody>
          <a:bodyPr/>
          <a:lstStyle/>
          <a:p>
            <a:pPr algn="r"/>
            <a:r>
              <a:rPr lang="en-US" sz="2000">
                <a:latin typeface="Arial" charset="0"/>
                <a:ea typeface="ＭＳ Ｐゴシック" charset="0"/>
                <a:cs typeface="ＭＳ Ｐゴシック" charset="0"/>
              </a:rPr>
              <a:t>Robert Lightner, </a:t>
            </a:r>
            <a:r>
              <a:rPr lang="en-US" sz="2000" i="1">
                <a:latin typeface="Arial" charset="0"/>
                <a:ea typeface="ＭＳ Ｐゴシック" charset="0"/>
                <a:cs typeface="ＭＳ Ｐゴシック" charset="0"/>
              </a:rPr>
              <a:t>The</a:t>
            </a:r>
            <a:r>
              <a:rPr lang="en-US" sz="2000">
                <a:latin typeface="Arial" charset="0"/>
                <a:ea typeface="ＭＳ Ｐゴシック" charset="0"/>
                <a:cs typeface="ＭＳ Ｐゴシック" charset="0"/>
              </a:rPr>
              <a:t> </a:t>
            </a:r>
            <a:r>
              <a:rPr lang="en-US" sz="2000" i="1">
                <a:latin typeface="Arial" charset="0"/>
                <a:ea typeface="ＭＳ Ｐゴシック" charset="0"/>
                <a:cs typeface="ＭＳ Ｐゴシック" charset="0"/>
              </a:rPr>
              <a:t>Last Days Handbook</a:t>
            </a:r>
            <a:r>
              <a:rPr lang="en-US" sz="2000">
                <a:latin typeface="Arial" charset="0"/>
                <a:ea typeface="ＭＳ Ｐゴシック" charset="0"/>
                <a:cs typeface="ＭＳ Ｐゴシック" charset="0"/>
              </a:rPr>
              <a:t>, 76</a:t>
            </a:r>
          </a:p>
        </p:txBody>
      </p:sp>
      <p:sp>
        <p:nvSpPr>
          <p:cNvPr id="59397" name="Oval 5"/>
          <p:cNvSpPr>
            <a:spLocks noChangeArrowheads="1"/>
          </p:cNvSpPr>
          <p:nvPr/>
        </p:nvSpPr>
        <p:spPr bwMode="auto">
          <a:xfrm>
            <a:off x="5562600" y="1143000"/>
            <a:ext cx="2743200" cy="2362200"/>
          </a:xfrm>
          <a:prstGeom prst="ellipse">
            <a:avLst/>
          </a:prstGeom>
          <a:solidFill>
            <a:srgbClr val="FFFF00"/>
          </a:solidFill>
          <a:ln w="57150">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399" name="Text Box 7"/>
          <p:cNvSpPr txBox="1">
            <a:spLocks noChangeArrowheads="1"/>
          </p:cNvSpPr>
          <p:nvPr/>
        </p:nvSpPr>
        <p:spPr bwMode="auto">
          <a:xfrm>
            <a:off x="6427788" y="1371600"/>
            <a:ext cx="1116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Father</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0" name="Text Box 8"/>
          <p:cNvSpPr txBox="1">
            <a:spLocks noChangeArrowheads="1"/>
          </p:cNvSpPr>
          <p:nvPr/>
        </p:nvSpPr>
        <p:spPr bwMode="auto">
          <a:xfrm>
            <a:off x="5818188" y="2590800"/>
            <a:ext cx="760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Son</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1" name="Text Box 9"/>
          <p:cNvSpPr txBox="1">
            <a:spLocks noChangeArrowheads="1"/>
          </p:cNvSpPr>
          <p:nvPr/>
        </p:nvSpPr>
        <p:spPr bwMode="auto">
          <a:xfrm>
            <a:off x="7113588" y="2590800"/>
            <a:ext cx="963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Spirit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2" name="Oval 10"/>
          <p:cNvSpPr>
            <a:spLocks noChangeArrowheads="1"/>
          </p:cNvSpPr>
          <p:nvPr/>
        </p:nvSpPr>
        <p:spPr bwMode="auto">
          <a:xfrm>
            <a:off x="5638800" y="4038600"/>
            <a:ext cx="2743200" cy="2362200"/>
          </a:xfrm>
          <a:prstGeom prst="ellipse">
            <a:avLst/>
          </a:prstGeom>
          <a:solidFill>
            <a:srgbClr val="FFFF00"/>
          </a:solidFill>
          <a:ln w="57150">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3" name="Text Box 11"/>
          <p:cNvSpPr txBox="1">
            <a:spLocks noChangeArrowheads="1"/>
          </p:cNvSpPr>
          <p:nvPr/>
        </p:nvSpPr>
        <p:spPr bwMode="auto">
          <a:xfrm>
            <a:off x="6503988" y="4572000"/>
            <a:ext cx="1098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ADAM</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5" name="Text Box 13"/>
          <p:cNvSpPr txBox="1">
            <a:spLocks noChangeArrowheads="1"/>
          </p:cNvSpPr>
          <p:nvPr/>
        </p:nvSpPr>
        <p:spPr bwMode="auto">
          <a:xfrm>
            <a:off x="6311900" y="5181600"/>
            <a:ext cx="15398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ELECT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SINNERS</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6" name="Line 14"/>
          <p:cNvSpPr>
            <a:spLocks noChangeShapeType="1"/>
          </p:cNvSpPr>
          <p:nvPr/>
        </p:nvSpPr>
        <p:spPr bwMode="auto">
          <a:xfrm>
            <a:off x="6934200" y="3505200"/>
            <a:ext cx="0" cy="533400"/>
          </a:xfrm>
          <a:prstGeom prst="line">
            <a:avLst/>
          </a:prstGeom>
          <a:noFill/>
          <a:ln w="57150">
            <a:solidFill>
              <a:srgbClr val="FFFF00"/>
            </a:solidFill>
            <a:round/>
            <a:headEnd/>
            <a:tailEnd type="triangle" w="med" len="med"/>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407" name="Text Box 15"/>
          <p:cNvSpPr txBox="1">
            <a:spLocks noChangeArrowheads="1"/>
          </p:cNvSpPr>
          <p:nvPr/>
        </p:nvSpPr>
        <p:spPr bwMode="auto">
          <a:xfrm>
            <a:off x="762000" y="1828800"/>
            <a:ext cx="4756150" cy="822325"/>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Covenant of </a:t>
            </a:r>
            <a:r>
              <a:rPr kumimoji="0" lang="en-US" sz="2400" b="1" i="0" u="none" strike="noStrike" kern="1200" cap="none" spc="0" normalizeH="0" baseline="0" noProof="0">
                <a:ln>
                  <a:noFill/>
                </a:ln>
                <a:solidFill>
                  <a:srgbClr val="FFFF00"/>
                </a:solidFill>
                <a:effectLst/>
                <a:uLnTx/>
                <a:uFillTx/>
                <a:latin typeface="Arial" pitchFamily="-108" charset="0"/>
                <a:ea typeface="ＭＳ Ｐゴシック" pitchFamily="-108" charset="-128"/>
                <a:cs typeface="ＭＳ Ｐゴシック" pitchFamily="-108" charset="-128"/>
              </a:rPr>
              <a:t>Redemption</a:t>
            </a:r>
            <a:endPar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    between Father, Son, &amp; Spirit</a:t>
            </a:r>
          </a:p>
        </p:txBody>
      </p:sp>
      <p:sp>
        <p:nvSpPr>
          <p:cNvPr id="59408" name="Text Box 16"/>
          <p:cNvSpPr txBox="1">
            <a:spLocks noChangeArrowheads="1"/>
          </p:cNvSpPr>
          <p:nvPr/>
        </p:nvSpPr>
        <p:spPr bwMode="auto">
          <a:xfrm>
            <a:off x="685800" y="3200400"/>
            <a:ext cx="3673475" cy="822325"/>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Covenant of </a:t>
            </a:r>
            <a:r>
              <a:rPr kumimoji="0" lang="en-US" sz="2400" b="1" i="0" u="none" strike="noStrike" kern="1200" cap="none" spc="0" normalizeH="0" baseline="0" noProof="0">
                <a:ln>
                  <a:noFill/>
                </a:ln>
                <a:solidFill>
                  <a:srgbClr val="FFFF00"/>
                </a:solidFill>
                <a:effectLst/>
                <a:uLnTx/>
                <a:uFillTx/>
                <a:latin typeface="Arial" pitchFamily="-108" charset="0"/>
                <a:ea typeface="ＭＳ Ｐゴシック" pitchFamily="-108" charset="-128"/>
                <a:cs typeface="ＭＳ Ｐゴシック" pitchFamily="-108" charset="-128"/>
              </a:rPr>
              <a:t>Works</a:t>
            </a:r>
            <a:endPar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    between God &amp; Adam</a:t>
            </a:r>
          </a:p>
        </p:txBody>
      </p:sp>
      <p:sp>
        <p:nvSpPr>
          <p:cNvPr id="59409" name="Text Box 17"/>
          <p:cNvSpPr txBox="1">
            <a:spLocks noChangeArrowheads="1"/>
          </p:cNvSpPr>
          <p:nvPr/>
        </p:nvSpPr>
        <p:spPr bwMode="auto">
          <a:xfrm>
            <a:off x="685800" y="4724400"/>
            <a:ext cx="4689475" cy="822325"/>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Covenant of </a:t>
            </a:r>
            <a:r>
              <a:rPr kumimoji="0" lang="en-US" sz="2400" b="1" i="0" u="none" strike="noStrike" kern="1200" cap="none" spc="0" normalizeH="0" baseline="0" noProof="0">
                <a:ln>
                  <a:noFill/>
                </a:ln>
                <a:solidFill>
                  <a:srgbClr val="FFFF00"/>
                </a:solidFill>
                <a:effectLst/>
                <a:uLnTx/>
                <a:uFillTx/>
                <a:latin typeface="Arial" pitchFamily="-108" charset="0"/>
                <a:ea typeface="ＭＳ Ｐゴシック" pitchFamily="-108" charset="-128"/>
                <a:cs typeface="ＭＳ Ｐゴシック" pitchFamily="-108" charset="-128"/>
              </a:rPr>
              <a:t>Grace</a:t>
            </a:r>
            <a:endPar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    between God &amp; elect sinners</a:t>
            </a:r>
          </a:p>
        </p:txBody>
      </p:sp>
      <p:sp>
        <p:nvSpPr>
          <p:cNvPr id="59410" name="Text Box 18"/>
          <p:cNvSpPr txBox="1">
            <a:spLocks noChangeArrowheads="1"/>
          </p:cNvSpPr>
          <p:nvPr/>
        </p:nvSpPr>
        <p:spPr bwMode="auto">
          <a:xfrm>
            <a:off x="8543925" y="76200"/>
            <a:ext cx="5238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rPr>
              <a:t>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9407"/>
                                        </p:tgtEl>
                                        <p:attrNameLst>
                                          <p:attrName>style.visibility</p:attrName>
                                        </p:attrNameLst>
                                      </p:cBhvr>
                                      <p:to>
                                        <p:strVal val="visible"/>
                                      </p:to>
                                    </p:set>
                                    <p:anim from="(-#ppt_w/2)" to="(#ppt_x)" calcmode="lin" valueType="num">
                                      <p:cBhvr>
                                        <p:cTn id="7" dur="600" fill="hold">
                                          <p:stCondLst>
                                            <p:cond delay="0"/>
                                          </p:stCondLst>
                                        </p:cTn>
                                        <p:tgtEl>
                                          <p:spTgt spid="59407"/>
                                        </p:tgtEl>
                                        <p:attrNameLst>
                                          <p:attrName>ppt_x</p:attrName>
                                        </p:attrNameLst>
                                      </p:cBhvr>
                                    </p:anim>
                                    <p:anim from="0" to="-1.0" calcmode="lin" valueType="num">
                                      <p:cBhvr>
                                        <p:cTn id="8" dur="200" decel="50000" autoRev="1" fill="hold">
                                          <p:stCondLst>
                                            <p:cond delay="600"/>
                                          </p:stCondLst>
                                        </p:cTn>
                                        <p:tgtEl>
                                          <p:spTgt spid="59407"/>
                                        </p:tgtEl>
                                        <p:attrNameLst>
                                          <p:attrName>xshear</p:attrName>
                                        </p:attrNameLst>
                                      </p:cBhvr>
                                    </p:anim>
                                    <p:animScale>
                                      <p:cBhvr>
                                        <p:cTn id="9" dur="200" decel="100000" autoRev="1" fill="hold">
                                          <p:stCondLst>
                                            <p:cond delay="600"/>
                                          </p:stCondLst>
                                        </p:cTn>
                                        <p:tgtEl>
                                          <p:spTgt spid="59407"/>
                                        </p:tgtEl>
                                      </p:cBhvr>
                                      <p:from x="100000" y="100000"/>
                                      <p:to x="80000" y="100000"/>
                                    </p:animScale>
                                    <p:anim by="(#ppt_h/3+#ppt_w*0.1)" calcmode="lin" valueType="num">
                                      <p:cBhvr additive="sum">
                                        <p:cTn id="10" dur="200" decel="100000" autoRev="1" fill="hold">
                                          <p:stCondLst>
                                            <p:cond delay="600"/>
                                          </p:stCondLst>
                                        </p:cTn>
                                        <p:tgtEl>
                                          <p:spTgt spid="59407"/>
                                        </p:tgtEl>
                                        <p:attrNameLst>
                                          <p:attrName>ppt_x</p:attrName>
                                        </p:attrNameLst>
                                      </p:cBhvr>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59397"/>
                                        </p:tgtEl>
                                        <p:attrNameLst>
                                          <p:attrName>style.visibility</p:attrName>
                                        </p:attrNameLst>
                                      </p:cBhvr>
                                      <p:to>
                                        <p:strVal val="visible"/>
                                      </p:to>
                                    </p:set>
                                    <p:animEffect transition="in" filter="checkerboard(across)">
                                      <p:cBhvr>
                                        <p:cTn id="14" dur="500"/>
                                        <p:tgtEl>
                                          <p:spTgt spid="59397"/>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59399"/>
                                        </p:tgtEl>
                                        <p:attrNameLst>
                                          <p:attrName>style.visibility</p:attrName>
                                        </p:attrNameLst>
                                      </p:cBhvr>
                                      <p:to>
                                        <p:strVal val="visible"/>
                                      </p:to>
                                    </p:set>
                                    <p:animEffect transition="in" filter="checkerboard(across)">
                                      <p:cBhvr>
                                        <p:cTn id="18" dur="500"/>
                                        <p:tgtEl>
                                          <p:spTgt spid="59399"/>
                                        </p:tgtEl>
                                      </p:cBhvr>
                                    </p:animEffect>
                                  </p:childTnLst>
                                </p:cTn>
                              </p:par>
                            </p:childTnLst>
                          </p:cTn>
                        </p:par>
                        <p:par>
                          <p:cTn id="19" fill="hold" nodeType="afterGroup">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59400"/>
                                        </p:tgtEl>
                                        <p:attrNameLst>
                                          <p:attrName>style.visibility</p:attrName>
                                        </p:attrNameLst>
                                      </p:cBhvr>
                                      <p:to>
                                        <p:strVal val="visible"/>
                                      </p:to>
                                    </p:set>
                                    <p:animEffect transition="in" filter="checkerboard(across)">
                                      <p:cBhvr>
                                        <p:cTn id="22" dur="500"/>
                                        <p:tgtEl>
                                          <p:spTgt spid="59400"/>
                                        </p:tgtEl>
                                      </p:cBhvr>
                                    </p:animEffect>
                                  </p:childTnLst>
                                </p:cTn>
                              </p:par>
                            </p:childTnLst>
                          </p:cTn>
                        </p:par>
                        <p:par>
                          <p:cTn id="23" fill="hold" nodeType="afterGroup">
                            <p:stCondLst>
                              <p:cond delay="2500"/>
                            </p:stCondLst>
                            <p:childTnLst>
                              <p:par>
                                <p:cTn id="24" presetID="5" presetClass="entr" presetSubtype="10" fill="hold" grpId="0" nodeType="afterEffect">
                                  <p:stCondLst>
                                    <p:cond delay="0"/>
                                  </p:stCondLst>
                                  <p:childTnLst>
                                    <p:set>
                                      <p:cBhvr>
                                        <p:cTn id="25" dur="1" fill="hold">
                                          <p:stCondLst>
                                            <p:cond delay="0"/>
                                          </p:stCondLst>
                                        </p:cTn>
                                        <p:tgtEl>
                                          <p:spTgt spid="59401"/>
                                        </p:tgtEl>
                                        <p:attrNameLst>
                                          <p:attrName>style.visibility</p:attrName>
                                        </p:attrNameLst>
                                      </p:cBhvr>
                                      <p:to>
                                        <p:strVal val="visible"/>
                                      </p:to>
                                    </p:set>
                                    <p:animEffect transition="in" filter="checkerboard(across)">
                                      <p:cBhvr>
                                        <p:cTn id="26" dur="500"/>
                                        <p:tgtEl>
                                          <p:spTgt spid="594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9406"/>
                                        </p:tgtEl>
                                        <p:attrNameLst>
                                          <p:attrName>style.visibility</p:attrName>
                                        </p:attrNameLst>
                                      </p:cBhvr>
                                      <p:to>
                                        <p:strVal val="visible"/>
                                      </p:to>
                                    </p:set>
                                    <p:animEffect transition="in" filter="wipe(up)">
                                      <p:cBhvr>
                                        <p:cTn id="31" dur="500"/>
                                        <p:tgtEl>
                                          <p:spTgt spid="59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59408"/>
                                        </p:tgtEl>
                                        <p:attrNameLst>
                                          <p:attrName>style.visibility</p:attrName>
                                        </p:attrNameLst>
                                      </p:cBhvr>
                                      <p:to>
                                        <p:strVal val="visible"/>
                                      </p:to>
                                    </p:set>
                                    <p:anim from="(-#ppt_w/2)" to="(#ppt_x)" calcmode="lin" valueType="num">
                                      <p:cBhvr>
                                        <p:cTn id="36" dur="600" fill="hold">
                                          <p:stCondLst>
                                            <p:cond delay="0"/>
                                          </p:stCondLst>
                                        </p:cTn>
                                        <p:tgtEl>
                                          <p:spTgt spid="59408"/>
                                        </p:tgtEl>
                                        <p:attrNameLst>
                                          <p:attrName>ppt_x</p:attrName>
                                        </p:attrNameLst>
                                      </p:cBhvr>
                                    </p:anim>
                                    <p:anim from="0" to="-1.0" calcmode="lin" valueType="num">
                                      <p:cBhvr>
                                        <p:cTn id="37" dur="200" decel="50000" autoRev="1" fill="hold">
                                          <p:stCondLst>
                                            <p:cond delay="600"/>
                                          </p:stCondLst>
                                        </p:cTn>
                                        <p:tgtEl>
                                          <p:spTgt spid="59408"/>
                                        </p:tgtEl>
                                        <p:attrNameLst>
                                          <p:attrName>xshear</p:attrName>
                                        </p:attrNameLst>
                                      </p:cBhvr>
                                    </p:anim>
                                    <p:animScale>
                                      <p:cBhvr>
                                        <p:cTn id="38" dur="200" decel="100000" autoRev="1" fill="hold">
                                          <p:stCondLst>
                                            <p:cond delay="600"/>
                                          </p:stCondLst>
                                        </p:cTn>
                                        <p:tgtEl>
                                          <p:spTgt spid="59408"/>
                                        </p:tgtEl>
                                      </p:cBhvr>
                                      <p:from x="100000" y="100000"/>
                                      <p:to x="80000" y="100000"/>
                                    </p:animScale>
                                    <p:anim by="(#ppt_h/3+#ppt_w*0.1)" calcmode="lin" valueType="num">
                                      <p:cBhvr additive="sum">
                                        <p:cTn id="39" dur="200" decel="100000" autoRev="1" fill="hold">
                                          <p:stCondLst>
                                            <p:cond delay="600"/>
                                          </p:stCondLst>
                                        </p:cTn>
                                        <p:tgtEl>
                                          <p:spTgt spid="59408"/>
                                        </p:tgtEl>
                                        <p:attrNameLst>
                                          <p:attrName>ppt_x</p:attrName>
                                        </p:attrNameLst>
                                      </p:cBhvr>
                                    </p:anim>
                                  </p:childTnLst>
                                </p:cTn>
                              </p:par>
                            </p:childTnLst>
                          </p:cTn>
                        </p:par>
                        <p:par>
                          <p:cTn id="40" fill="hold" nodeType="afterGroup">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59402"/>
                                        </p:tgtEl>
                                        <p:attrNameLst>
                                          <p:attrName>style.visibility</p:attrName>
                                        </p:attrNameLst>
                                      </p:cBhvr>
                                      <p:to>
                                        <p:strVal val="visible"/>
                                      </p:to>
                                    </p:set>
                                    <p:animEffect transition="in" filter="checkerboard(across)">
                                      <p:cBhvr>
                                        <p:cTn id="43" dur="500"/>
                                        <p:tgtEl>
                                          <p:spTgt spid="59402"/>
                                        </p:tgtEl>
                                      </p:cBhvr>
                                    </p:animEffect>
                                  </p:childTnLst>
                                </p:cTn>
                              </p:par>
                            </p:childTnLst>
                          </p:cTn>
                        </p:par>
                        <p:par>
                          <p:cTn id="44" fill="hold" nodeType="afterGroup">
                            <p:stCondLst>
                              <p:cond delay="1500"/>
                            </p:stCondLst>
                            <p:childTnLst>
                              <p:par>
                                <p:cTn id="45" presetID="5" presetClass="entr" presetSubtype="10" fill="hold" grpId="0" nodeType="afterEffect">
                                  <p:stCondLst>
                                    <p:cond delay="0"/>
                                  </p:stCondLst>
                                  <p:childTnLst>
                                    <p:set>
                                      <p:cBhvr>
                                        <p:cTn id="46" dur="1" fill="hold">
                                          <p:stCondLst>
                                            <p:cond delay="0"/>
                                          </p:stCondLst>
                                        </p:cTn>
                                        <p:tgtEl>
                                          <p:spTgt spid="59403"/>
                                        </p:tgtEl>
                                        <p:attrNameLst>
                                          <p:attrName>style.visibility</p:attrName>
                                        </p:attrNameLst>
                                      </p:cBhvr>
                                      <p:to>
                                        <p:strVal val="visible"/>
                                      </p:to>
                                    </p:set>
                                    <p:animEffect transition="in" filter="checkerboard(across)">
                                      <p:cBhvr>
                                        <p:cTn id="47" dur="500"/>
                                        <p:tgtEl>
                                          <p:spTgt spid="5940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4" presetClass="entr" presetSubtype="0" fill="hold" grpId="0" nodeType="clickEffect">
                                  <p:stCondLst>
                                    <p:cond delay="0"/>
                                  </p:stCondLst>
                                  <p:childTnLst>
                                    <p:set>
                                      <p:cBhvr>
                                        <p:cTn id="51" dur="1" fill="hold">
                                          <p:stCondLst>
                                            <p:cond delay="0"/>
                                          </p:stCondLst>
                                        </p:cTn>
                                        <p:tgtEl>
                                          <p:spTgt spid="59409"/>
                                        </p:tgtEl>
                                        <p:attrNameLst>
                                          <p:attrName>style.visibility</p:attrName>
                                        </p:attrNameLst>
                                      </p:cBhvr>
                                      <p:to>
                                        <p:strVal val="visible"/>
                                      </p:to>
                                    </p:set>
                                    <p:anim from="(-#ppt_w/2)" to="(#ppt_x)" calcmode="lin" valueType="num">
                                      <p:cBhvr>
                                        <p:cTn id="52" dur="600" fill="hold">
                                          <p:stCondLst>
                                            <p:cond delay="0"/>
                                          </p:stCondLst>
                                        </p:cTn>
                                        <p:tgtEl>
                                          <p:spTgt spid="59409"/>
                                        </p:tgtEl>
                                        <p:attrNameLst>
                                          <p:attrName>ppt_x</p:attrName>
                                        </p:attrNameLst>
                                      </p:cBhvr>
                                    </p:anim>
                                    <p:anim from="0" to="-1.0" calcmode="lin" valueType="num">
                                      <p:cBhvr>
                                        <p:cTn id="53" dur="200" decel="50000" autoRev="1" fill="hold">
                                          <p:stCondLst>
                                            <p:cond delay="600"/>
                                          </p:stCondLst>
                                        </p:cTn>
                                        <p:tgtEl>
                                          <p:spTgt spid="59409"/>
                                        </p:tgtEl>
                                        <p:attrNameLst>
                                          <p:attrName>xshear</p:attrName>
                                        </p:attrNameLst>
                                      </p:cBhvr>
                                    </p:anim>
                                    <p:animScale>
                                      <p:cBhvr>
                                        <p:cTn id="54" dur="200" decel="100000" autoRev="1" fill="hold">
                                          <p:stCondLst>
                                            <p:cond delay="600"/>
                                          </p:stCondLst>
                                        </p:cTn>
                                        <p:tgtEl>
                                          <p:spTgt spid="59409"/>
                                        </p:tgtEl>
                                      </p:cBhvr>
                                      <p:from x="100000" y="100000"/>
                                      <p:to x="80000" y="100000"/>
                                    </p:animScale>
                                    <p:anim by="(#ppt_h/3+#ppt_w*0.1)" calcmode="lin" valueType="num">
                                      <p:cBhvr additive="sum">
                                        <p:cTn id="55" dur="200" decel="100000" autoRev="1" fill="hold">
                                          <p:stCondLst>
                                            <p:cond delay="600"/>
                                          </p:stCondLst>
                                        </p:cTn>
                                        <p:tgtEl>
                                          <p:spTgt spid="59409"/>
                                        </p:tgtEl>
                                        <p:attrNameLst>
                                          <p:attrName>ppt_x</p:attrName>
                                        </p:attrNameLst>
                                      </p:cBhvr>
                                    </p:anim>
                                  </p:childTnLst>
                                </p:cTn>
                              </p:par>
                            </p:childTnLst>
                          </p:cTn>
                        </p:par>
                        <p:par>
                          <p:cTn id="56" fill="hold" nodeType="afterGroup">
                            <p:stCondLst>
                              <p:cond delay="1000"/>
                            </p:stCondLst>
                            <p:childTnLst>
                              <p:par>
                                <p:cTn id="57" presetID="5" presetClass="entr" presetSubtype="10" fill="hold" grpId="0" nodeType="afterEffect">
                                  <p:stCondLst>
                                    <p:cond delay="0"/>
                                  </p:stCondLst>
                                  <p:childTnLst>
                                    <p:set>
                                      <p:cBhvr>
                                        <p:cTn id="58" dur="1" fill="hold">
                                          <p:stCondLst>
                                            <p:cond delay="0"/>
                                          </p:stCondLst>
                                        </p:cTn>
                                        <p:tgtEl>
                                          <p:spTgt spid="59405"/>
                                        </p:tgtEl>
                                        <p:attrNameLst>
                                          <p:attrName>style.visibility</p:attrName>
                                        </p:attrNameLst>
                                      </p:cBhvr>
                                      <p:to>
                                        <p:strVal val="visible"/>
                                      </p:to>
                                    </p:set>
                                    <p:animEffect transition="in" filter="checkerboard(across)">
                                      <p:cBhvr>
                                        <p:cTn id="59" dur="500"/>
                                        <p:tgtEl>
                                          <p:spTgt spid="59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399" grpId="0"/>
      <p:bldP spid="59400" grpId="0"/>
      <p:bldP spid="59401" grpId="0"/>
      <p:bldP spid="59402" grpId="0" animBg="1"/>
      <p:bldP spid="59403" grpId="0"/>
      <p:bldP spid="59405" grpId="0"/>
      <p:bldP spid="59406" grpId="0" animBg="1"/>
      <p:bldP spid="59407" grpId="0"/>
      <p:bldP spid="59408" grpId="0"/>
      <p:bldP spid="5940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6" descr="Israel Map With Highway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12263"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5652120" y="548680"/>
            <a:ext cx="3311352"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defRPr/>
            </a:pPr>
            <a:r>
              <a:rPr lang="en-US" b="1" dirty="0">
                <a:solidFill>
                  <a:srgbClr val="FFFF00"/>
                </a:solidFill>
                <a:effectLst>
                  <a:glow rad="127000">
                    <a:schemeClr val="tx1"/>
                  </a:glow>
                </a:effectLst>
                <a:latin typeface="Arial" charset="0"/>
                <a:ea typeface="ＭＳ Ｐゴシック" charset="0"/>
                <a:cs typeface="ＭＳ Ｐゴシック" charset="0"/>
              </a:rPr>
              <a:t>Adam</a:t>
            </a:r>
          </a:p>
        </p:txBody>
      </p:sp>
      <p:sp>
        <p:nvSpPr>
          <p:cNvPr id="164866" name="Title 1"/>
          <p:cNvSpPr txBox="1">
            <a:spLocks/>
          </p:cNvSpPr>
          <p:nvPr/>
        </p:nvSpPr>
        <p:spPr bwMode="auto">
          <a:xfrm>
            <a:off x="-108520" y="1517576"/>
            <a:ext cx="2195736"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a:t>
            </a:r>
            <a:r>
              <a:rPr lang="en-US" sz="2800" b="1" dirty="0">
                <a:solidFill>
                  <a:srgbClr val="FFFF00"/>
                </a:solidFill>
                <a:effectLst>
                  <a:glow rad="228600">
                    <a:srgbClr val="000000"/>
                  </a:glow>
                </a:effectLst>
                <a:latin typeface="Arial" charset="0"/>
                <a:ea typeface="MS PGothic" charset="0"/>
              </a:rPr>
              <a:t>like Adam, you broke my covenant </a:t>
            </a:r>
            <a:r>
              <a:rPr lang="en-US" sz="2800" b="1" dirty="0">
                <a:solidFill>
                  <a:srgbClr val="FFFFFF"/>
                </a:solidFill>
                <a:effectLst>
                  <a:glow rad="228600">
                    <a:srgbClr val="000000"/>
                  </a:glow>
                </a:effectLst>
                <a:latin typeface="Arial" charset="0"/>
                <a:ea typeface="MS PGothic" charset="0"/>
              </a:rPr>
              <a:t>and betrayed my trust"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(NLT). </a:t>
            </a:r>
          </a:p>
        </p:txBody>
      </p:sp>
      <p:sp>
        <p:nvSpPr>
          <p:cNvPr id="2" name="Title 1"/>
          <p:cNvSpPr>
            <a:spLocks noGrp="1"/>
          </p:cNvSpPr>
          <p:nvPr>
            <p:ph type="title"/>
          </p:nvPr>
        </p:nvSpPr>
        <p:spPr>
          <a:xfrm>
            <a:off x="0" y="-26988"/>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6:7 Translations</a:t>
            </a:r>
          </a:p>
        </p:txBody>
      </p:sp>
      <p:sp>
        <p:nvSpPr>
          <p:cNvPr id="5" name="Title 1"/>
          <p:cNvSpPr txBox="1">
            <a:spLocks/>
          </p:cNvSpPr>
          <p:nvPr/>
        </p:nvSpPr>
        <p:spPr bwMode="auto">
          <a:xfrm>
            <a:off x="1907704" y="1517576"/>
            <a:ext cx="2520280"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like Adam, they have transgressed the covenant. </a:t>
            </a:r>
            <a:r>
              <a:rPr lang="en-US" sz="2800" b="1" dirty="0">
                <a:solidFill>
                  <a:srgbClr val="FFFF00"/>
                </a:solidFill>
                <a:effectLst>
                  <a:glow rad="228600">
                    <a:srgbClr val="000000"/>
                  </a:glow>
                </a:effectLst>
                <a:latin typeface="Arial" charset="0"/>
                <a:ea typeface="MS PGothic" charset="0"/>
              </a:rPr>
              <a:t>There</a:t>
            </a:r>
            <a:r>
              <a:rPr lang="en-US" sz="2800" b="1" dirty="0">
                <a:solidFill>
                  <a:srgbClr val="FFFFFF"/>
                </a:solidFill>
                <a:effectLst>
                  <a:glow rad="228600">
                    <a:srgbClr val="000000"/>
                  </a:glow>
                </a:effectLst>
                <a:latin typeface="Arial" charset="0"/>
                <a:ea typeface="MS PGothic" charset="0"/>
              </a:rPr>
              <a:t> they have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(NAU). </a:t>
            </a:r>
          </a:p>
        </p:txBody>
      </p:sp>
      <p:sp>
        <p:nvSpPr>
          <p:cNvPr id="6" name="Title 1"/>
          <p:cNvSpPr txBox="1">
            <a:spLocks/>
          </p:cNvSpPr>
          <p:nvPr/>
        </p:nvSpPr>
        <p:spPr bwMode="auto">
          <a:xfrm>
            <a:off x="6732579" y="1517576"/>
            <a:ext cx="2520280"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a:t>
            </a:r>
            <a:r>
              <a:rPr lang="en-US" sz="2800" b="1" dirty="0">
                <a:solidFill>
                  <a:srgbClr val="FFFF00"/>
                </a:solidFill>
                <a:effectLst>
                  <a:glow rad="228600">
                    <a:srgbClr val="000000"/>
                  </a:glow>
                </a:effectLst>
                <a:latin typeface="Arial" charset="0"/>
                <a:ea typeface="MS PGothic" charset="0"/>
              </a:rPr>
              <a:t>at Adam</a:t>
            </a:r>
            <a:r>
              <a:rPr lang="en-US" sz="2800" b="1" dirty="0">
                <a:solidFill>
                  <a:srgbClr val="FFFFFF"/>
                </a:solidFill>
                <a:effectLst>
                  <a:glow rad="228600">
                    <a:srgbClr val="000000"/>
                  </a:glow>
                </a:effectLst>
                <a:latin typeface="Arial" charset="0"/>
                <a:ea typeface="MS PGothic" charset="0"/>
              </a:rPr>
              <a:t>, they have transgressed the covenant. There they have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(RSV). </a:t>
            </a:r>
          </a:p>
        </p:txBody>
      </p:sp>
      <p:grpSp>
        <p:nvGrpSpPr>
          <p:cNvPr id="9" name="Group 22"/>
          <p:cNvGrpSpPr>
            <a:grpSpLocks/>
          </p:cNvGrpSpPr>
          <p:nvPr/>
        </p:nvGrpSpPr>
        <p:grpSpPr bwMode="auto">
          <a:xfrm>
            <a:off x="5373688" y="908050"/>
            <a:ext cx="206375" cy="219075"/>
            <a:chOff x="6972297" y="5071534"/>
            <a:chExt cx="206026" cy="218418"/>
          </a:xfrm>
        </p:grpSpPr>
        <p:sp>
          <p:nvSpPr>
            <p:cNvPr id="28468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284682" name="Oval 24"/>
            <p:cNvSpPr>
              <a:spLocks noChangeAspect="1"/>
            </p:cNvSpPr>
            <p:nvPr/>
          </p:nvSpPr>
          <p:spPr bwMode="auto">
            <a:xfrm>
              <a:off x="6972297" y="5071534"/>
              <a:ext cx="184915" cy="190498"/>
            </a:xfrm>
            <a:prstGeom prst="ellipse">
              <a:avLst/>
            </a:prstGeom>
            <a:solidFill>
              <a:srgbClr val="FFFF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
        <p:nvSpPr>
          <p:cNvPr id="11" name="Title 1"/>
          <p:cNvSpPr txBox="1">
            <a:spLocks/>
          </p:cNvSpPr>
          <p:nvPr/>
        </p:nvSpPr>
        <p:spPr bwMode="auto">
          <a:xfrm>
            <a:off x="4320141" y="1517576"/>
            <a:ext cx="2520280"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they </a:t>
            </a:r>
            <a:r>
              <a:rPr lang="en-US" sz="2800" b="1" dirty="0">
                <a:solidFill>
                  <a:srgbClr val="FFFF00"/>
                </a:solidFill>
                <a:effectLst>
                  <a:glow rad="228600">
                    <a:srgbClr val="000000"/>
                  </a:glow>
                </a:effectLst>
                <a:latin typeface="Arial" charset="0"/>
                <a:ea typeface="MS PGothic" charset="0"/>
              </a:rPr>
              <a:t>like men </a:t>
            </a:r>
            <a:r>
              <a:rPr lang="en-US" sz="2800" b="1" dirty="0">
                <a:solidFill>
                  <a:srgbClr val="FFFFFF"/>
                </a:solidFill>
                <a:effectLst>
                  <a:glow rad="228600">
                    <a:srgbClr val="000000"/>
                  </a:glow>
                </a:effectLst>
                <a:latin typeface="Arial" charset="0"/>
                <a:ea typeface="MS PGothic" charset="0"/>
              </a:rPr>
              <a:t>have transgressed the covenant: there have they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(KJV).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18817"/>
                                        </p:tgtEl>
                                        <p:attrNameLst>
                                          <p:attrName>style.visibility</p:attrName>
                                        </p:attrNameLst>
                                      </p:cBhvr>
                                      <p:to>
                                        <p:strVal val="visible"/>
                                      </p:to>
                                    </p:set>
                                    <p:animEffect transition="in" filter="dissolve">
                                      <p:cBhvr>
                                        <p:cTn id="21" dur="500"/>
                                        <p:tgtEl>
                                          <p:spTgt spid="418817"/>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7</a:t>
            </a:r>
          </a:p>
        </p:txBody>
      </p:sp>
    </p:spTree>
    <p:extLst>
      <p:ext uri="{BB962C8B-B14F-4D97-AF65-F5344CB8AC3E}">
        <p14:creationId xmlns:p14="http://schemas.microsoft.com/office/powerpoint/2010/main" val="1172928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1447800"/>
            <a:ext cx="88392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3525" indent="-263525">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US" sz="2800" b="1">
                <a:solidFill>
                  <a:srgbClr val="000000"/>
                </a:solidFill>
                <a:latin typeface="Arial" charset="0"/>
                <a:cs typeface="Arial" charset="0"/>
              </a:rPr>
              <a:t>Badness being exposed (7:1-3)</a:t>
            </a:r>
          </a:p>
          <a:p>
            <a:pPr>
              <a:spcBef>
                <a:spcPct val="50000"/>
              </a:spcBef>
              <a:buFontTx/>
              <a:buChar char="•"/>
            </a:pPr>
            <a:r>
              <a:rPr lang="en-US" sz="2800" b="1">
                <a:solidFill>
                  <a:srgbClr val="000000"/>
                </a:solidFill>
                <a:latin typeface="Arial" charset="0"/>
                <a:cs typeface="Arial" charset="0"/>
              </a:rPr>
              <a:t>Bread baking in oven (7:4-8)</a:t>
            </a:r>
          </a:p>
          <a:p>
            <a:pPr>
              <a:spcBef>
                <a:spcPct val="50000"/>
              </a:spcBef>
              <a:buFontTx/>
              <a:buChar char="•"/>
            </a:pPr>
            <a:r>
              <a:rPr lang="en-US" sz="2800" b="1">
                <a:solidFill>
                  <a:srgbClr val="000000"/>
                </a:solidFill>
                <a:latin typeface="Arial" charset="0"/>
                <a:cs typeface="Arial" charset="0"/>
              </a:rPr>
              <a:t>Before balding sets in (7:9-10)</a:t>
            </a:r>
          </a:p>
          <a:p>
            <a:pPr>
              <a:spcBef>
                <a:spcPct val="50000"/>
              </a:spcBef>
              <a:buFontTx/>
              <a:buChar char="•"/>
            </a:pPr>
            <a:r>
              <a:rPr lang="en-US" sz="2800" b="1">
                <a:solidFill>
                  <a:srgbClr val="000000"/>
                </a:solidFill>
                <a:latin typeface="Arial" charset="0"/>
                <a:cs typeface="Arial" charset="0"/>
              </a:rPr>
              <a:t>Bird-brained sense! (7:11-14)</a:t>
            </a:r>
          </a:p>
          <a:p>
            <a:pPr>
              <a:spcBef>
                <a:spcPct val="50000"/>
              </a:spcBef>
              <a:buFontTx/>
              <a:buChar char="•"/>
            </a:pPr>
            <a:r>
              <a:rPr lang="en-US" sz="2800" b="1">
                <a:solidFill>
                  <a:srgbClr val="000000"/>
                </a:solidFill>
                <a:latin typeface="Arial" charset="0"/>
                <a:cs typeface="Arial" charset="0"/>
              </a:rPr>
              <a:t>Bows bent - can</a:t>
            </a:r>
            <a:r>
              <a:rPr lang="fr-FR" altLang="ja-JP" sz="2800" b="1">
                <a:solidFill>
                  <a:srgbClr val="000000"/>
                </a:solidFill>
                <a:latin typeface="Arial" charset="0"/>
                <a:cs typeface="Arial" charset="0"/>
              </a:rPr>
              <a:t>'</a:t>
            </a:r>
            <a:r>
              <a:rPr lang="en-US" sz="2800" b="1">
                <a:solidFill>
                  <a:srgbClr val="000000"/>
                </a:solidFill>
                <a:latin typeface="Arial" charset="0"/>
                <a:cs typeface="Arial" charset="0"/>
              </a:rPr>
              <a:t>t shoot straight! (7:15-16 cp. Ps 78:57)</a:t>
            </a:r>
          </a:p>
        </p:txBody>
      </p:sp>
      <p:grpSp>
        <p:nvGrpSpPr>
          <p:cNvPr id="2" name="Group 14"/>
          <p:cNvGrpSpPr>
            <a:grpSpLocks/>
          </p:cNvGrpSpPr>
          <p:nvPr/>
        </p:nvGrpSpPr>
        <p:grpSpPr bwMode="auto">
          <a:xfrm>
            <a:off x="2133600" y="1565275"/>
            <a:ext cx="4643438" cy="4530725"/>
            <a:chOff x="3993" y="335"/>
            <a:chExt cx="1768" cy="1768"/>
          </a:xfrm>
        </p:grpSpPr>
        <p:grpSp>
          <p:nvGrpSpPr>
            <p:cNvPr id="286776" name="Group 12"/>
            <p:cNvGrpSpPr>
              <a:grpSpLocks/>
            </p:cNvGrpSpPr>
            <p:nvPr/>
          </p:nvGrpSpPr>
          <p:grpSpPr bwMode="auto">
            <a:xfrm>
              <a:off x="3993" y="335"/>
              <a:ext cx="1768" cy="1768"/>
              <a:chOff x="3993" y="335"/>
              <a:chExt cx="1768" cy="1768"/>
            </a:xfrm>
          </p:grpSpPr>
          <p:grpSp>
            <p:nvGrpSpPr>
              <p:cNvPr id="286778" name="Group 10"/>
              <p:cNvGrpSpPr>
                <a:grpSpLocks/>
              </p:cNvGrpSpPr>
              <p:nvPr/>
            </p:nvGrpSpPr>
            <p:grpSpPr bwMode="auto">
              <a:xfrm>
                <a:off x="3993" y="335"/>
                <a:ext cx="1768" cy="1768"/>
                <a:chOff x="3993" y="335"/>
                <a:chExt cx="1768" cy="1768"/>
              </a:xfrm>
            </p:grpSpPr>
            <p:grpSp>
              <p:nvGrpSpPr>
                <p:cNvPr id="286780" name="Group 8"/>
                <p:cNvGrpSpPr>
                  <a:grpSpLocks/>
                </p:cNvGrpSpPr>
                <p:nvPr/>
              </p:nvGrpSpPr>
              <p:grpSpPr bwMode="auto">
                <a:xfrm>
                  <a:off x="3993" y="335"/>
                  <a:ext cx="1768" cy="1768"/>
                  <a:chOff x="3993" y="335"/>
                  <a:chExt cx="1768" cy="1768"/>
                </a:xfrm>
              </p:grpSpPr>
              <p:sp>
                <p:nvSpPr>
                  <p:cNvPr id="286782"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sp>
                <p:nvSpPr>
                  <p:cNvPr id="286783"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6781"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6779"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6777"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grpSp>
        <p:nvGrpSpPr>
          <p:cNvPr id="6" name="Group 30"/>
          <p:cNvGrpSpPr>
            <a:grpSpLocks/>
          </p:cNvGrpSpPr>
          <p:nvPr/>
        </p:nvGrpSpPr>
        <p:grpSpPr bwMode="auto">
          <a:xfrm>
            <a:off x="5899594" y="4928468"/>
            <a:ext cx="1928812" cy="1463675"/>
            <a:chOff x="4892" y="651"/>
            <a:chExt cx="734" cy="571"/>
          </a:xfrm>
        </p:grpSpPr>
        <p:sp>
          <p:nvSpPr>
            <p:cNvPr id="286761"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2"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3"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nvGrpSpPr>
            <p:cNvPr id="286764" name="Group 29"/>
            <p:cNvGrpSpPr>
              <a:grpSpLocks/>
            </p:cNvGrpSpPr>
            <p:nvPr/>
          </p:nvGrpSpPr>
          <p:grpSpPr bwMode="auto">
            <a:xfrm>
              <a:off x="4918" y="651"/>
              <a:ext cx="708" cy="544"/>
              <a:chOff x="4918" y="651"/>
              <a:chExt cx="708" cy="544"/>
            </a:xfrm>
          </p:grpSpPr>
          <p:sp>
            <p:nvSpPr>
              <p:cNvPr id="286765"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6"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7"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8"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9"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0"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1"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2"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3"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4"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75"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grpSp>
        <p:nvGrpSpPr>
          <p:cNvPr id="8" name="Group 46"/>
          <p:cNvGrpSpPr>
            <a:grpSpLocks/>
          </p:cNvGrpSpPr>
          <p:nvPr/>
        </p:nvGrpSpPr>
        <p:grpSpPr bwMode="auto">
          <a:xfrm>
            <a:off x="6653775" y="657451"/>
            <a:ext cx="1692275" cy="1793875"/>
            <a:chOff x="4822" y="495"/>
            <a:chExt cx="644" cy="700"/>
          </a:xfrm>
        </p:grpSpPr>
        <p:sp>
          <p:nvSpPr>
            <p:cNvPr id="286746"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7"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8"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9"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0"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1"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2"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3"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nvGrpSpPr>
            <p:cNvPr id="286754" name="Group 42"/>
            <p:cNvGrpSpPr>
              <a:grpSpLocks/>
            </p:cNvGrpSpPr>
            <p:nvPr/>
          </p:nvGrpSpPr>
          <p:grpSpPr bwMode="auto">
            <a:xfrm>
              <a:off x="5040" y="495"/>
              <a:ext cx="426" cy="450"/>
              <a:chOff x="5040" y="495"/>
              <a:chExt cx="426" cy="450"/>
            </a:xfrm>
          </p:grpSpPr>
          <p:sp>
            <p:nvSpPr>
              <p:cNvPr id="286758"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9"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60"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286755"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6"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57"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nvGrpSpPr>
          <p:cNvPr id="10" name="Group 65"/>
          <p:cNvGrpSpPr>
            <a:grpSpLocks/>
          </p:cNvGrpSpPr>
          <p:nvPr/>
        </p:nvGrpSpPr>
        <p:grpSpPr bwMode="auto">
          <a:xfrm>
            <a:off x="1855677" y="5065712"/>
            <a:ext cx="1995488" cy="1030288"/>
            <a:chOff x="4903" y="899"/>
            <a:chExt cx="760" cy="402"/>
          </a:xfrm>
        </p:grpSpPr>
        <p:grpSp>
          <p:nvGrpSpPr>
            <p:cNvPr id="286728" name="Group 62"/>
            <p:cNvGrpSpPr>
              <a:grpSpLocks/>
            </p:cNvGrpSpPr>
            <p:nvPr/>
          </p:nvGrpSpPr>
          <p:grpSpPr bwMode="auto">
            <a:xfrm>
              <a:off x="4903" y="899"/>
              <a:ext cx="760" cy="402"/>
              <a:chOff x="4903" y="899"/>
              <a:chExt cx="760" cy="402"/>
            </a:xfrm>
          </p:grpSpPr>
          <p:grpSp>
            <p:nvGrpSpPr>
              <p:cNvPr id="286731" name="Group 57"/>
              <p:cNvGrpSpPr>
                <a:grpSpLocks/>
              </p:cNvGrpSpPr>
              <p:nvPr/>
            </p:nvGrpSpPr>
            <p:grpSpPr bwMode="auto">
              <a:xfrm>
                <a:off x="4903" y="1017"/>
                <a:ext cx="746" cy="284"/>
                <a:chOff x="4903" y="1017"/>
                <a:chExt cx="746" cy="284"/>
              </a:xfrm>
            </p:grpSpPr>
            <p:grpSp>
              <p:nvGrpSpPr>
                <p:cNvPr id="286736" name="Group 50"/>
                <p:cNvGrpSpPr>
                  <a:grpSpLocks/>
                </p:cNvGrpSpPr>
                <p:nvPr/>
              </p:nvGrpSpPr>
              <p:grpSpPr bwMode="auto">
                <a:xfrm>
                  <a:off x="4903" y="1196"/>
                  <a:ext cx="47" cy="105"/>
                  <a:chOff x="4903" y="1196"/>
                  <a:chExt cx="47" cy="105"/>
                </a:xfrm>
              </p:grpSpPr>
              <p:sp>
                <p:nvSpPr>
                  <p:cNvPr id="286743"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4"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5"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286737"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38"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39"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0"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1"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42"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nvGrpSpPr>
              <p:cNvPr id="286732" name="Group 61"/>
              <p:cNvGrpSpPr>
                <a:grpSpLocks/>
              </p:cNvGrpSpPr>
              <p:nvPr/>
            </p:nvGrpSpPr>
            <p:grpSpPr bwMode="auto">
              <a:xfrm>
                <a:off x="5232" y="899"/>
                <a:ext cx="431" cy="376"/>
                <a:chOff x="5232" y="899"/>
                <a:chExt cx="431" cy="376"/>
              </a:xfrm>
            </p:grpSpPr>
            <p:sp>
              <p:nvSpPr>
                <p:cNvPr id="286733"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34"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35"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sp>
          <p:nvSpPr>
            <p:cNvPr id="286729"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6730"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65" name="Title 64"/>
          <p:cNvSpPr>
            <a:spLocks noGrp="1"/>
          </p:cNvSpPr>
          <p:nvPr>
            <p:ph type="title" idx="4294967295"/>
          </p:nvPr>
        </p:nvSpPr>
        <p:spPr>
          <a:xfrm>
            <a:off x="304800" y="533400"/>
            <a:ext cx="7772400" cy="609600"/>
          </a:xfrm>
        </p:spPr>
        <p:txBody>
          <a:bodyPr/>
          <a:lstStyle/>
          <a:p>
            <a:pPr algn="l">
              <a:defRPr/>
            </a:pPr>
            <a:r>
              <a:rPr lang="en-US" sz="3200">
                <a:solidFill>
                  <a:schemeClr val="tx1"/>
                </a:solidFill>
                <a:effectLst>
                  <a:outerShdw blurRad="38100" dist="38100" dir="2700000" algn="tl">
                    <a:srgbClr val="FFFFFF"/>
                  </a:outerShdw>
                </a:effectLst>
                <a:ea typeface="ＭＳ Ｐゴシック" charset="0"/>
              </a:rPr>
              <a:t>HOSEA 7 - Physician &amp; Painter</a:t>
            </a:r>
            <a:endParaRPr lang="en-US">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381000"/>
            <a:ext cx="9144000" cy="923925"/>
          </a:xfrm>
          <a:prstGeom prst="rect">
            <a:avLst/>
          </a:prstGeom>
          <a:solidFill>
            <a:srgbClr val="FFCC00"/>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5400" b="1">
                <a:solidFill>
                  <a:srgbClr val="000000"/>
                </a:solidFill>
                <a:effectLst>
                  <a:outerShdw blurRad="38100" dist="38100" dir="2700000" algn="tl">
                    <a:srgbClr val="FFFFFF"/>
                  </a:outerShdw>
                </a:effectLst>
                <a:latin typeface="Arial"/>
                <a:cs typeface="Arial"/>
              </a:rPr>
              <a:t>MISSING THE TARGET!</a:t>
            </a:r>
          </a:p>
        </p:txBody>
      </p:sp>
    </p:spTree>
    <p:extLst>
      <p:ext uri="{BB962C8B-B14F-4D97-AF65-F5344CB8AC3E}">
        <p14:creationId xmlns:p14="http://schemas.microsoft.com/office/powerpoint/2010/main" val="377607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nodeType="afterGroup">
                            <p:stCondLst>
                              <p:cond delay="10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65" name="Title 64"/>
          <p:cNvSpPr>
            <a:spLocks noGrp="1"/>
          </p:cNvSpPr>
          <p:nvPr>
            <p:ph type="title" idx="4294967295"/>
          </p:nvPr>
        </p:nvSpPr>
        <p:spPr>
          <a:xfrm>
            <a:off x="0" y="5876925"/>
            <a:ext cx="9144000" cy="898525"/>
          </a:xfrm>
        </p:spPr>
        <p:txBody>
          <a:bodyPr/>
          <a:lstStyle/>
          <a:p>
            <a:pPr>
              <a:defRPr/>
            </a:pPr>
            <a:r>
              <a:rPr lang="en-US" sz="3600" dirty="0">
                <a:solidFill>
                  <a:schemeClr val="tx1"/>
                </a:solidFill>
                <a:effectLst>
                  <a:outerShdw blurRad="38100" dist="38100" dir="2700000" algn="tl">
                    <a:srgbClr val="FFFFFF"/>
                  </a:outerShdw>
                </a:effectLst>
                <a:ea typeface="ＭＳ Ｐゴシック" charset="0"/>
              </a:rPr>
              <a:t>Believers today commit spiritual adultery by compromising with atheists</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5400" b="1" dirty="0">
                <a:solidFill>
                  <a:srgbClr val="000000"/>
                </a:solidFill>
                <a:effectLst>
                  <a:outerShdw blurRad="38100" dist="38100" dir="2700000" algn="tl">
                    <a:srgbClr val="FFFFFF"/>
                  </a:outerShdw>
                </a:effectLst>
                <a:latin typeface="Arial"/>
                <a:cs typeface="Arial"/>
              </a:rPr>
              <a:t>So how do Christians miss the target today?</a:t>
            </a:r>
          </a:p>
        </p:txBody>
      </p:sp>
    </p:spTree>
    <p:extLst>
      <p:ext uri="{BB962C8B-B14F-4D97-AF65-F5344CB8AC3E}">
        <p14:creationId xmlns:p14="http://schemas.microsoft.com/office/powerpoint/2010/main" val="1573349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theme/_rels/them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8523</TotalTime>
  <Words>13029</Words>
  <Application>Microsoft Macintosh PowerPoint</Application>
  <PresentationFormat>On-screen Show (4:3)</PresentationFormat>
  <Paragraphs>1758</Paragraphs>
  <Slides>202</Slides>
  <Notes>186</Notes>
  <HiddenSlides>0</HiddenSlides>
  <MMClips>0</MMClips>
  <ScaleCrop>false</ScaleCrop>
  <HeadingPairs>
    <vt:vector size="8" baseType="variant">
      <vt:variant>
        <vt:lpstr>Fonts Used</vt:lpstr>
      </vt:variant>
      <vt:variant>
        <vt:i4>26</vt:i4>
      </vt:variant>
      <vt:variant>
        <vt:lpstr>Theme</vt:lpstr>
      </vt:variant>
      <vt:variant>
        <vt:i4>48</vt:i4>
      </vt:variant>
      <vt:variant>
        <vt:lpstr>Embedded OLE Servers</vt:lpstr>
      </vt:variant>
      <vt:variant>
        <vt:i4>2</vt:i4>
      </vt:variant>
      <vt:variant>
        <vt:lpstr>Slide Titles</vt:lpstr>
      </vt:variant>
      <vt:variant>
        <vt:i4>202</vt:i4>
      </vt:variant>
    </vt:vector>
  </HeadingPairs>
  <TitlesOfParts>
    <vt:vector size="278" baseType="lpstr">
      <vt:lpstr>26</vt:lpstr>
      <vt:lpstr>B VAG Rounded Bold</vt:lpstr>
      <vt:lpstr>BONES</vt:lpstr>
      <vt:lpstr>CAC Futura Casual</vt:lpstr>
      <vt:lpstr>Chicago</vt:lpstr>
      <vt:lpstr>Kosher-Normal</vt:lpstr>
      <vt:lpstr>ＭＳ Ｐゴシック</vt:lpstr>
      <vt:lpstr>Nadianne</vt:lpstr>
      <vt:lpstr>Osaka</vt:lpstr>
      <vt:lpstr>Times</vt:lpstr>
      <vt:lpstr>TTE25ED408t00</vt:lpstr>
      <vt:lpstr>Arial</vt:lpstr>
      <vt:lpstr>Arial Black</vt:lpstr>
      <vt:lpstr>Braggadocio</vt:lpstr>
      <vt:lpstr>Bwhebb</vt:lpstr>
      <vt:lpstr>Calibri</vt:lpstr>
      <vt:lpstr>Comic Sans MS</vt:lpstr>
      <vt:lpstr>Helvetica</vt:lpstr>
      <vt:lpstr>Impact</vt:lpstr>
      <vt:lpstr>Monotype Sorts</vt:lpstr>
      <vt:lpstr>Symbol</vt:lpstr>
      <vt:lpstr>Tahoma</vt:lpstr>
      <vt:lpstr>Times New Roman</vt:lpstr>
      <vt:lpstr>Tw Cen MT</vt:lpstr>
      <vt:lpstr>Wingdings</vt:lpstr>
      <vt:lpstr>Wingdings 2</vt:lpstr>
      <vt:lpstr>Default Design</vt:lpstr>
      <vt:lpstr>Project Overview (Standard)</vt:lpstr>
      <vt:lpstr>Office Theme</vt:lpstr>
      <vt:lpstr>2_Default Design</vt:lpstr>
      <vt:lpstr>Median</vt:lpstr>
      <vt:lpstr>3_Default Design</vt:lpstr>
      <vt:lpstr>35_Office Theme</vt:lpstr>
      <vt:lpstr>49_Blank Presentation</vt:lpstr>
      <vt:lpstr>2_Office Theme</vt:lpstr>
      <vt:lpstr>Ocean</vt:lpstr>
      <vt:lpstr>1_Beam</vt:lpstr>
      <vt:lpstr>1_Default Design</vt:lpstr>
      <vt:lpstr>1_Orbit</vt:lpstr>
      <vt:lpstr>4_Default Design</vt:lpstr>
      <vt:lpstr>3_Beam</vt:lpstr>
      <vt:lpstr>Blank Presentation</vt:lpstr>
      <vt:lpstr>3_Orbit</vt:lpstr>
      <vt:lpstr>Nature</vt:lpstr>
      <vt:lpstr>Beam</vt:lpstr>
      <vt:lpstr>1_Project Overview (Standard)</vt:lpstr>
      <vt:lpstr>36_Office Theme</vt:lpstr>
      <vt:lpstr>12_Default Design</vt:lpstr>
      <vt:lpstr>1_Blank Presentation</vt:lpstr>
      <vt:lpstr>Radar</vt:lpstr>
      <vt:lpstr>6_Default Design</vt:lpstr>
      <vt:lpstr>13_Office Theme</vt:lpstr>
      <vt:lpstr>1_Gesture</vt:lpstr>
      <vt:lpstr>2_untitled 3</vt:lpstr>
      <vt:lpstr>7_Default Design</vt:lpstr>
      <vt:lpstr>8_Default Design</vt:lpstr>
      <vt:lpstr>3_Office Theme</vt:lpstr>
      <vt:lpstr>3_untitled 1</vt:lpstr>
      <vt:lpstr>19_Default Design</vt:lpstr>
      <vt:lpstr>2_Median</vt:lpstr>
      <vt:lpstr>1_blstripc.ppt - Blue Stripes</vt:lpstr>
      <vt:lpstr>Orbit</vt:lpstr>
      <vt:lpstr>13_Default Design</vt:lpstr>
      <vt:lpstr>20_Default Design</vt:lpstr>
      <vt:lpstr>Gesture</vt:lpstr>
      <vt:lpstr>3_Gesture</vt:lpstr>
      <vt:lpstr>1_Radar</vt:lpstr>
      <vt:lpstr>5_Default Design</vt:lpstr>
      <vt:lpstr>23_Office Theme</vt:lpstr>
      <vt:lpstr>12_Office Theme</vt:lpstr>
      <vt:lpstr>37_Office Theme</vt:lpstr>
      <vt:lpstr>50_Blank Presentation</vt:lpstr>
      <vt:lpstr>9_Default Design</vt:lpstr>
      <vt:lpstr>Circuit</vt:lpstr>
      <vt:lpstr>Clip</vt:lpstr>
      <vt:lpstr>Microsoft ClipArt Gallery</vt:lpstr>
      <vt:lpstr>– HOSEA –</vt:lpstr>
      <vt:lpstr>Key Word</vt:lpstr>
      <vt:lpstr>Theme</vt:lpstr>
      <vt:lpstr>Key Verse</vt:lpstr>
      <vt:lpstr>Kingdom Statement</vt:lpstr>
      <vt:lpstr>Summary Statement</vt:lpstr>
      <vt:lpstr>Covenant</vt:lpstr>
      <vt:lpstr>Redemption</vt:lpstr>
      <vt:lpstr>Messiah</vt:lpstr>
      <vt:lpstr>God's Loyalty to Israel</vt:lpstr>
      <vt:lpstr>Barry Huddleston, The Acrostic Summarized Bible (Grand Rapids: Baker, 1992)</vt:lpstr>
      <vt:lpstr>Be Loyal</vt:lpstr>
      <vt:lpstr>Are you loyal?</vt:lpstr>
      <vt:lpstr>How does God motivate us to be loyal to him?</vt:lpstr>
      <vt:lpstr>I. God motivates loyalty by examples.</vt:lpstr>
      <vt:lpstr>II. God motivates loyalty by balancing correction and blessings.</vt:lpstr>
      <vt:lpstr>"Hear the word of the LORD,  O people of Israel!  The LORD has brought charges against you, saying:  'There is no faithfulness,  no kindness (hesed),  no knowledge of God  in your land"  (Hosea 4:1 NLT).</vt:lpstr>
      <vt:lpstr>Main Idea</vt:lpstr>
      <vt:lpstr>How are you doing at being  loyal to your loyal Lord? </vt:lpstr>
      <vt:lpstr>Black</vt:lpstr>
      <vt:lpstr>Chart of OT Kings &amp; Prophets</vt:lpstr>
      <vt:lpstr>Chart of OT Kings &amp; Prophets</vt:lpstr>
      <vt:lpstr>Did you know…?</vt:lpstr>
      <vt:lpstr>RESUME OF HOSEA</vt:lpstr>
      <vt:lpstr>To Whom the Prophets Ministered</vt:lpstr>
      <vt:lpstr>Contrasting Hosea and Amos</vt:lpstr>
      <vt:lpstr>Be Loyal</vt:lpstr>
      <vt:lpstr>Loyalty</vt:lpstr>
      <vt:lpstr>Are you loyal?</vt:lpstr>
      <vt:lpstr>Loyal Relationships</vt:lpstr>
      <vt:lpstr>Are you loyal to God?</vt:lpstr>
      <vt:lpstr>How does God motivate us to be loyal to him?</vt:lpstr>
      <vt:lpstr>Placing the Prophets</vt:lpstr>
      <vt:lpstr>Perils of Prosperity</vt:lpstr>
      <vt:lpstr>The Idolatry of Israel</vt:lpstr>
      <vt:lpstr>Amazing Love</vt:lpstr>
      <vt:lpstr>Amazing Love</vt:lpstr>
      <vt:lpstr>How does God motivate us to be loyal to him?</vt:lpstr>
      <vt:lpstr>Key Word</vt:lpstr>
      <vt:lpstr>I. God motivates loyalty by examples.</vt:lpstr>
      <vt:lpstr>Hosea showed amazing loyalty in his failed marriage (Hosea 1–3).</vt:lpstr>
      <vt:lpstr>Slides on  Hosea 1</vt:lpstr>
      <vt:lpstr>When Hosea Wrote (1:1)</vt:lpstr>
      <vt:lpstr>Hosea 1:2 NLT</vt:lpstr>
      <vt:lpstr>Gomer took off for other lovers…</vt:lpstr>
      <vt:lpstr>What about Gomer's children?</vt:lpstr>
      <vt:lpstr>Gomer's Children</vt:lpstr>
      <vt:lpstr>What about Gomer's children?</vt:lpstr>
      <vt:lpstr>FUTURE SIGNIFICANCE OF HOSEA</vt:lpstr>
      <vt:lpstr>Kingdom &amp; Covenants Timeline</vt:lpstr>
      <vt:lpstr>Israel's Future Restoration (Hosea 1:10–2:1)</vt:lpstr>
      <vt:lpstr>Hose - eh - ah</vt:lpstr>
      <vt:lpstr>Timeline</vt:lpstr>
      <vt:lpstr>Life During Hosea's Time</vt:lpstr>
      <vt:lpstr>Critical Arguments: Marry a Harlot?</vt:lpstr>
      <vt:lpstr>Literal View Support</vt:lpstr>
      <vt:lpstr>Slides on  Hosea 2</vt:lpstr>
      <vt:lpstr>Hosea 2:1 NLT</vt:lpstr>
      <vt:lpstr>Hosea 2:2-3 NLT</vt:lpstr>
      <vt:lpstr>Did Hosea Divorce Gomer?</vt:lpstr>
      <vt:lpstr>Arguments For &amp; Against Hosea Divorcing Gomer</vt:lpstr>
      <vt:lpstr>Hosea 2:5 NLT</vt:lpstr>
      <vt:lpstr>Hosea 2:14</vt:lpstr>
      <vt:lpstr>Purpose of the Prophetic Books</vt:lpstr>
      <vt:lpstr>Literal * Eternal * Unconditional</vt:lpstr>
      <vt:lpstr>Prophetic Curses</vt:lpstr>
      <vt:lpstr>Blessings &amp; Curses</vt:lpstr>
      <vt:lpstr>Hosea 2:16-17</vt:lpstr>
      <vt:lpstr>Slides on  Hosea 3</vt:lpstr>
      <vt:lpstr>Restoration</vt:lpstr>
      <vt:lpstr>Hosea 3:1 NLT</vt:lpstr>
      <vt:lpstr>Hosea 3:2-3 NLT</vt:lpstr>
      <vt:lpstr>The Redemption Price</vt:lpstr>
      <vt:lpstr>Harlot Imagery in Hosea &amp; Jeremiah</vt:lpstr>
      <vt:lpstr>Hosea 3:4-5 NLT</vt:lpstr>
      <vt:lpstr>The Meaning of Hesed ds,x,</vt:lpstr>
      <vt:lpstr>"Scripture" (6: NLT).</vt:lpstr>
      <vt:lpstr>Others model God’s type of loyalty for us.</vt:lpstr>
      <vt:lpstr>I. God motivates loyalty by examples.</vt:lpstr>
      <vt:lpstr>Hosea: God's Loyalty to Israel</vt:lpstr>
      <vt:lpstr>II. God motivates loyalty by balancing correction and blessings.</vt:lpstr>
      <vt:lpstr>He punished Israel as he promised in his covenant with Moses (Hosea 4–13).</vt:lpstr>
      <vt:lpstr>Slides on  Hosea 4</vt:lpstr>
      <vt:lpstr>"Hear the word of the LORD,  O people of Israel!  The LORD has brought charges against you, saying:  'There is no faithfulness,  no kindness (hesed),  no knowledge of God  in your land"  (Hosea 4:1 NLT).</vt:lpstr>
      <vt:lpstr>"Hear the word of the LORD,  O people of Israel!  The LORD has brought charges against you, saying:  'There is no faithfulness,  no kindness (hesed),  no knowledge of God  in your land"  (Hosea 4:1 NLT).</vt:lpstr>
      <vt:lpstr>Parallels with the Ten Commandments</vt:lpstr>
      <vt:lpstr>Slides on  Hosea 5</vt:lpstr>
      <vt:lpstr>PSYCHOLOGICAL DOWNSPIRAL (5:4-15)</vt:lpstr>
      <vt:lpstr>Slides on  Hosea 6</vt:lpstr>
      <vt:lpstr>Israel went after other lovers instead of knowing her true husband, the LORD</vt:lpstr>
      <vt:lpstr>"Come, let us return to the LORD. He has torn us to pieces but he will heal us"  (Hosea 6:1 NLT).</vt:lpstr>
      <vt:lpstr>Eschatological Significance - Hosea 6:1-3</vt:lpstr>
      <vt:lpstr>Eschatological Significance - Hosea 6:1-3</vt:lpstr>
      <vt:lpstr>"Hear the word of the LORD,  O people of Israel!  The LORD has brought charges against you, saying:  'There is no faithfulness,  no kindness (hesed),  no knowledge of God  in your land"  (Hosea 4:1 NLT).</vt:lpstr>
      <vt:lpstr>Theological Covenants</vt:lpstr>
      <vt:lpstr>Hosea 6:7 Translations</vt:lpstr>
      <vt:lpstr>Slides on  Hosea 7</vt:lpstr>
      <vt:lpstr>HOSEA 7 - Physician &amp; Painter</vt:lpstr>
      <vt:lpstr>Believers today commit spiritual adultery by compromising with atheists</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Humbug.</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Atheist Christmas Card</vt:lpstr>
      <vt:lpstr>Santa</vt:lpstr>
      <vt:lpstr>What to do?</vt:lpstr>
      <vt:lpstr>Kirkpatrick Worldview Chart</vt:lpstr>
      <vt:lpstr>Ten Possible Worldviews</vt:lpstr>
      <vt:lpstr>Worldviews:  How does God relate to the world?</vt:lpstr>
      <vt:lpstr>Agnosticism: We cannot be sure if a God is involved in our world (Confucius, Kant, Dewey, Bertrand Russell, Carl Sagan) </vt:lpstr>
      <vt:lpstr>Atheism: No God exists or is involved in our world (Dawkins, philosophical Buddhism) </vt:lpstr>
      <vt:lpstr>Polytheism: Many gods relate to the worlds (Ancient Near East, Greek &amp; Roman mythology, Mormons) </vt:lpstr>
      <vt:lpstr>Panentheism: A finite impersonal god is in the world (animism, Native American religion) </vt:lpstr>
      <vt:lpstr>Finite Godism: A finite personal god interacts with the world (Kushner)</vt:lpstr>
      <vt:lpstr>Pantheism: An infinite impersonal god is the world itself (Hinduism, Star Wars)</vt:lpstr>
      <vt:lpstr>Deism: God created the world but left it alone so no miracles occur (Jefferson, Franklin) </vt:lpstr>
      <vt:lpstr>Christian Theism: The Triune God loves our world and works miracles (Biblical view)</vt:lpstr>
      <vt:lpstr>Unipersonal Theism: The Unitarian God relates to our world and works miracles (Islam, Jehovah Witnesses) </vt:lpstr>
      <vt:lpstr>The Quick Guide for Dealing with Atheists</vt:lpstr>
      <vt:lpstr>Jesus has always been God</vt:lpstr>
      <vt:lpstr>God became man in Jesus</vt:lpstr>
      <vt:lpstr>Answer the Critics</vt:lpstr>
      <vt:lpstr>Atheism is a faith system</vt:lpstr>
      <vt:lpstr>Atheism is a faith system</vt:lpstr>
      <vt:lpstr>Creation: The Argument from Design</vt:lpstr>
      <vt:lpstr>ATHEISM</vt:lpstr>
      <vt:lpstr>ATHEISM</vt:lpstr>
      <vt:lpstr>Are our computers and smart phones designed?</vt:lpstr>
      <vt:lpstr>Is this building designed?</vt:lpstr>
      <vt:lpstr>Is this baby designed?</vt:lpstr>
      <vt:lpstr>Did this turtle get here by itself?</vt:lpstr>
      <vt:lpstr>Atheism</vt:lpstr>
      <vt:lpstr>We must deal with facts instead of speculation</vt:lpstr>
      <vt:lpstr>"Can we, just for a moment, Your Honor, ignore the facts?"</vt:lpstr>
      <vt:lpstr>No genealogies?</vt:lpstr>
      <vt:lpstr>The Moral Argument: Why do atheists believe in morality?</vt:lpstr>
      <vt:lpstr>Richard Dawkins</vt:lpstr>
      <vt:lpstr>The Moral Argument: Why do atheists believe in morality?</vt:lpstr>
      <vt:lpstr>"The fool says in his heart,  'There is no God'"  (Psalm 14:1)</vt:lpstr>
      <vt:lpstr>The Moral Argument: Why do atheists believe in morality?</vt:lpstr>
      <vt:lpstr>Mark Twain</vt:lpstr>
      <vt:lpstr>Ben Stein Interview of Richard Dawkins</vt:lpstr>
      <vt:lpstr>Black</vt:lpstr>
      <vt:lpstr>The Reliability of the Bible: Attacks Against Scripture</vt:lpstr>
      <vt:lpstr>Attacks Continue</vt:lpstr>
      <vt:lpstr>Is the Bible reliable?</vt:lpstr>
      <vt:lpstr>We trust ourselves instead of God.</vt:lpstr>
      <vt:lpstr>We trust ourselves instead of God.</vt:lpstr>
      <vt:lpstr>Some liberal scholars redefine Christianity</vt:lpstr>
      <vt:lpstr>Smearing History</vt:lpstr>
      <vt:lpstr>Clearing History</vt:lpstr>
      <vt:lpstr>Irenaeus (AD 180)</vt:lpstr>
      <vt:lpstr>Irenaeus (AD 180)</vt:lpstr>
      <vt:lpstr>Irenaeus (AD 180)</vt:lpstr>
      <vt:lpstr>Clearing History</vt:lpstr>
      <vt:lpstr>NT Canon during 1st 4C</vt:lpstr>
      <vt:lpstr>NT Canonicity  Requirements</vt:lpstr>
      <vt:lpstr>Slides on  Hosea 8</vt:lpstr>
      <vt:lpstr>Slides on  Hosea 9</vt:lpstr>
      <vt:lpstr>Slides on  Hosea 10</vt:lpstr>
      <vt:lpstr>Hosea 10:1 NLT</vt:lpstr>
      <vt:lpstr>Slides on  Hosea 11</vt:lpstr>
      <vt:lpstr>Case Study:  Hosea 11:1 in Matthew 2:15</vt:lpstr>
      <vt:lpstr>Case Study:  Hosea 11:1 in Matthew 2:15</vt:lpstr>
      <vt:lpstr>"Hear the word of the LORD,  O people of Israel!  The LORD has brought charges against you, saying:  'There is no faithfulness,  no kindness (hesed),  no knowledge of God  in your land"  (Hosea 4:1 NLT).</vt:lpstr>
      <vt:lpstr>Slides on  Hosea 12</vt:lpstr>
      <vt:lpstr>Slides on  Hosea 13</vt:lpstr>
      <vt:lpstr>"The people of Samaria  must bear the consequences of their guilt  because they rebelled against their God"  (Hosea 13:16 NLT).</vt:lpstr>
      <vt:lpstr>Slides on  Hosea 14</vt:lpstr>
      <vt:lpstr>God balances discipline with blessings today too!</vt:lpstr>
      <vt:lpstr>FROM BROKEN</vt:lpstr>
      <vt:lpstr>TO BRAND NEW</vt:lpstr>
      <vt:lpstr>God balances discipline with blessings today too!</vt:lpstr>
      <vt:lpstr>How does God motivate us to be loyal to him?</vt:lpstr>
      <vt:lpstr>Main Idea</vt:lpstr>
      <vt:lpstr>Simply put...</vt:lpstr>
      <vt:lpstr>How does God motivate us to be loyal to him?</vt:lpstr>
      <vt:lpstr>I. God motivates loyalty by examples.</vt:lpstr>
      <vt:lpstr>II. God motivates loyalty by balancing correction and blessings.</vt:lpstr>
      <vt:lpstr>How are you doing at being  loyal to your loyal Lord? </vt:lpstr>
      <vt:lpstr>Revelation 2:4 (NIV)</vt:lpstr>
      <vt:lpstr>1 John 2:15 (NIV)</vt:lpstr>
      <vt:lpstr>1 John 2:16-17 (NIV)</vt:lpstr>
      <vt:lpstr>James 4:4 (NIV)</vt:lpstr>
      <vt:lpstr>Black</vt:lpstr>
      <vt:lpstr>OT Preaching link at BibleStudyDownloads.org</vt:lpstr>
      <vt:lpstr>Deut. 28: Blessings &amp; Curses</vt:lpstr>
      <vt:lpstr>Prophetic Curses</vt:lpstr>
      <vt:lpstr>Time Periods of the Prophets</vt:lpstr>
      <vt:lpstr>Placing the Prophetical Books </vt:lpstr>
      <vt:lpstr>The Day of the LORD</vt:lpstr>
      <vt:lpstr>Our Vision</vt:lpstr>
      <vt:lpstr>A Dispensational Timeline</vt:lpstr>
      <vt:lpstr>Is there a future for ethnic believing Israel?</vt:lpstr>
      <vt:lpstr>Black</vt:lpstr>
      <vt:lpstr>OT Survey link at BibleStudyDownloads.org</vt:lpstr>
    </vt:vector>
  </TitlesOfParts>
  <Company>Personal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Rick Griffith</cp:lastModifiedBy>
  <cp:revision>163</cp:revision>
  <dcterms:created xsi:type="dcterms:W3CDTF">2002-01-31T13:32:39Z</dcterms:created>
  <dcterms:modified xsi:type="dcterms:W3CDTF">2024-02-09T16:56:50Z</dcterms:modified>
</cp:coreProperties>
</file>