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theme/theme9.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0.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1.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2.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3.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4.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5.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6.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7.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1.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2.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2" r:id="rId3"/>
    <p:sldMasterId id="2147483695" r:id="rId4"/>
    <p:sldMasterId id="2147483707" r:id="rId5"/>
    <p:sldMasterId id="2147483709" r:id="rId6"/>
    <p:sldMasterId id="2147483711" r:id="rId7"/>
    <p:sldMasterId id="2147483723" r:id="rId8"/>
    <p:sldMasterId id="2147483736" r:id="rId9"/>
    <p:sldMasterId id="2147483738" r:id="rId10"/>
    <p:sldMasterId id="2147483750" r:id="rId11"/>
    <p:sldMasterId id="2147483775" r:id="rId12"/>
    <p:sldMasterId id="2147483789" r:id="rId13"/>
    <p:sldMasterId id="2147483804" r:id="rId14"/>
    <p:sldMasterId id="2147483816" r:id="rId15"/>
    <p:sldMasterId id="2147483829" r:id="rId16"/>
    <p:sldMasterId id="2147483841" r:id="rId17"/>
    <p:sldMasterId id="2147483853" r:id="rId18"/>
  </p:sldMasterIdLst>
  <p:notesMasterIdLst>
    <p:notesMasterId r:id="rId80"/>
  </p:notesMasterIdLst>
  <p:sldIdLst>
    <p:sldId id="435" r:id="rId19"/>
    <p:sldId id="815" r:id="rId20"/>
    <p:sldId id="437" r:id="rId21"/>
    <p:sldId id="4702" r:id="rId22"/>
    <p:sldId id="1058" r:id="rId23"/>
    <p:sldId id="4703" r:id="rId24"/>
    <p:sldId id="257" r:id="rId25"/>
    <p:sldId id="4704" r:id="rId26"/>
    <p:sldId id="4705" r:id="rId27"/>
    <p:sldId id="4710" r:id="rId28"/>
    <p:sldId id="4711" r:id="rId29"/>
    <p:sldId id="4718" r:id="rId30"/>
    <p:sldId id="4715" r:id="rId31"/>
    <p:sldId id="658" r:id="rId32"/>
    <p:sldId id="1059" r:id="rId33"/>
    <p:sldId id="636" r:id="rId34"/>
    <p:sldId id="425" r:id="rId35"/>
    <p:sldId id="430" r:id="rId36"/>
    <p:sldId id="436" r:id="rId37"/>
    <p:sldId id="3642" r:id="rId38"/>
    <p:sldId id="4694" r:id="rId39"/>
    <p:sldId id="4706" r:id="rId40"/>
    <p:sldId id="4707" r:id="rId41"/>
    <p:sldId id="4709" r:id="rId42"/>
    <p:sldId id="4708" r:id="rId43"/>
    <p:sldId id="816" r:id="rId44"/>
    <p:sldId id="463" r:id="rId45"/>
    <p:sldId id="3991" r:id="rId46"/>
    <p:sldId id="2484" r:id="rId47"/>
    <p:sldId id="2487" r:id="rId48"/>
    <p:sldId id="433" r:id="rId49"/>
    <p:sldId id="4699" r:id="rId50"/>
    <p:sldId id="4717" r:id="rId51"/>
    <p:sldId id="4713" r:id="rId52"/>
    <p:sldId id="3643" r:id="rId53"/>
    <p:sldId id="2493" r:id="rId54"/>
    <p:sldId id="2494" r:id="rId55"/>
    <p:sldId id="453" r:id="rId56"/>
    <p:sldId id="451" r:id="rId57"/>
    <p:sldId id="3988" r:id="rId58"/>
    <p:sldId id="2495" r:id="rId59"/>
    <p:sldId id="263" r:id="rId60"/>
    <p:sldId id="321" r:id="rId61"/>
    <p:sldId id="1013" r:id="rId62"/>
    <p:sldId id="461" r:id="rId63"/>
    <p:sldId id="264" r:id="rId64"/>
    <p:sldId id="287" r:id="rId65"/>
    <p:sldId id="489" r:id="rId66"/>
    <p:sldId id="347" r:id="rId67"/>
    <p:sldId id="4719" r:id="rId68"/>
    <p:sldId id="4716" r:id="rId69"/>
    <p:sldId id="4700" r:id="rId70"/>
    <p:sldId id="4714" r:id="rId71"/>
    <p:sldId id="525" r:id="rId72"/>
    <p:sldId id="852" r:id="rId73"/>
    <p:sldId id="293" r:id="rId74"/>
    <p:sldId id="4712" r:id="rId75"/>
    <p:sldId id="434" r:id="rId76"/>
    <p:sldId id="432" r:id="rId77"/>
    <p:sldId id="268" r:id="rId78"/>
    <p:sldId id="345" r:id="rId7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k Griffith" initials="RG" lastIdx="1" clrIdx="0">
    <p:extLst>
      <p:ext uri="{19B8F6BF-5375-455C-9EA6-DF929625EA0E}">
        <p15:presenceInfo xmlns:p15="http://schemas.microsoft.com/office/powerpoint/2012/main" userId="f576ce4fe303367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7369" autoAdjust="0"/>
    <p:restoredTop sz="76365" autoAdjust="0"/>
  </p:normalViewPr>
  <p:slideViewPr>
    <p:cSldViewPr snapToGrid="0" snapToObjects="1">
      <p:cViewPr varScale="1">
        <p:scale>
          <a:sx n="94" d="100"/>
          <a:sy n="94" d="100"/>
        </p:scale>
        <p:origin x="68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73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theme" Target="theme/theme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5" Type="http://schemas.openxmlformats.org/officeDocument/2006/relationships/slideMaster" Target="slideMasters/slideMaster5.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7" Type="http://schemas.openxmlformats.org/officeDocument/2006/relationships/slideMaster" Target="slideMasters/slideMaster7.xml"/><Relationship Id="rId71" Type="http://schemas.openxmlformats.org/officeDocument/2006/relationships/slide" Target="slides/slide53.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61" Type="http://schemas.openxmlformats.org/officeDocument/2006/relationships/slide" Target="slides/slide43.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3/25/24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dallasnews.com/author/dallasnews-administrator"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DE0E123-C618-C049-9671-A835AC23361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72931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t>Seminary professor J. Dwight Pentecost taught until age 98</a:t>
            </a:r>
          </a:p>
          <a:p>
            <a:r>
              <a:rPr lang="en-US" dirty="0"/>
              <a:t>Dr. J. Dwight Pentecost (MONA REEDER - 87389)By </a:t>
            </a:r>
            <a:r>
              <a:rPr lang="en-US" dirty="0">
                <a:hlinkClick r:id="rId3"/>
              </a:rPr>
              <a:t>dallasnews Administrator</a:t>
            </a:r>
            <a:r>
              <a:rPr lang="en-US" dirty="0"/>
              <a:t> https://</a:t>
            </a:r>
            <a:r>
              <a:rPr lang="en-US" dirty="0" err="1"/>
              <a:t>www.dallasnews.com</a:t>
            </a:r>
            <a:r>
              <a:rPr lang="en-US" dirty="0"/>
              <a:t>/news/obituaries/2014/05/06/seminary-professor-j-dwight-pentecost-taught-until-age-98/</a:t>
            </a:r>
          </a:p>
          <a:p>
            <a:r>
              <a:rPr lang="en-US" dirty="0"/>
              <a:t>11:11 PM on May 5, 2014 CDT</a:t>
            </a:r>
          </a:p>
          <a:p>
            <a:endParaRPr lang="en-US" dirty="0"/>
          </a:p>
          <a:p>
            <a:r>
              <a:rPr lang="en-US" dirty="0"/>
              <a:t>The Rev. J. Dwight Pentecost taught more than 10,000 students during his decades at the Dallas Theological Seminary. He taught like he preached, without notes and from the Bible.</a:t>
            </a:r>
          </a:p>
          <a:p>
            <a:r>
              <a:rPr lang="en-US" dirty="0"/>
              <a:t>The distinguished professor emeritus of Bible exposition taught his last class in December, when he was 98.</a:t>
            </a:r>
          </a:p>
          <a:p>
            <a:r>
              <a:rPr lang="en-US" sz="1200" kern="1200" dirty="0">
                <a:solidFill>
                  <a:schemeClr val="tx1"/>
                </a:solidFill>
                <a:effectLst/>
                <a:latin typeface="+mn-lt"/>
                <a:ea typeface="+mn-ea"/>
                <a:cs typeface="+mn-cs"/>
              </a:rPr>
              <a:t> </a:t>
            </a:r>
          </a:p>
          <a:p>
            <a:r>
              <a:rPr lang="en-US" sz="1200" b="1" kern="1200" cap="all" dirty="0">
                <a:solidFill>
                  <a:schemeClr val="tx1"/>
                </a:solidFill>
                <a:effectLst/>
                <a:latin typeface="+mn-lt"/>
                <a:ea typeface="+mn-ea"/>
                <a:cs typeface="+mn-cs"/>
              </a:rPr>
              <a:t>Featured on Dallas News</a:t>
            </a:r>
          </a:p>
          <a:p>
            <a:r>
              <a:rPr lang="en-US" sz="1200" b="1" i="0" kern="1200" dirty="0">
                <a:solidFill>
                  <a:schemeClr val="tx1"/>
                </a:solidFill>
                <a:effectLst/>
                <a:latin typeface="+mn-lt"/>
                <a:ea typeface="+mn-ea"/>
                <a:cs typeface="+mn-cs"/>
              </a:rPr>
              <a:t>Texas Gov. Greg Abbott scolds Austin for overly ‘stringent’ COVID-19 rules that nix veterans’ parade</a:t>
            </a:r>
            <a:r>
              <a:rPr lang="en-US" sz="120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Gov. Greg Abbott on Tuesday blasted Austin officials for imposing overly restrictive COVID-19…</a:t>
            </a:r>
          </a:p>
          <a:p>
            <a:r>
              <a:rPr lang="en-US" dirty="0"/>
              <a:t>Pentecost, 99, died April 28 of natural causes at the Forum at Park Lane in Dallas.</a:t>
            </a:r>
          </a:p>
          <a:p>
            <a:r>
              <a:rPr lang="en-US" dirty="0"/>
              <a:t>A celebration of his life will be at 3 p.m. Wednesday on the seminary campus. Private graveside services were at </a:t>
            </a:r>
            <a:r>
              <a:rPr lang="en-US" dirty="0" err="1"/>
              <a:t>Restland</a:t>
            </a:r>
            <a:r>
              <a:rPr lang="en-US" dirty="0"/>
              <a:t> Memorial Park.</a:t>
            </a:r>
          </a:p>
          <a:p>
            <a:r>
              <a:rPr lang="en-US" dirty="0"/>
              <a:t>“Dr. ‘P’ — as we affectionately called him — was an inspiration to so many and an institution in his own time,” said seminary president Mark L. Bailey.</a:t>
            </a:r>
          </a:p>
          <a:p>
            <a:r>
              <a:rPr lang="en-US" dirty="0"/>
              <a:t>“We who have had the privilege to sit under him or teach beside him have all come to know and appreciate the whole of the Bible that our beloved friend believed so thoroughly and taught so faithfully for so many years — all centered in the words and works of Jesus Christ,” Bailey said.</a:t>
            </a:r>
          </a:p>
          <a:p>
            <a:r>
              <a:rPr lang="en-US" dirty="0"/>
              <a:t>Born in Chester, Pa., Pentecost was 10 when he realized God intended for him to become a minister, he said. His ancestors changed the family name to Pentecost after fleeing the persecutions of French Protestants in 1573. The family arrived in England on Pentecost, the seventh Sunday after Easter, when Christians celebrate the descent of the Holy Spirit on the apostles.</a:t>
            </a:r>
          </a:p>
          <a:p>
            <a:r>
              <a:rPr lang="en-US" dirty="0"/>
              <a:t>Pentecost attended Hampden-Sydney College in Virginia. He came to Dallas after a summer youth conference where he met a man who had an impressive knowledge of the Bible.</a:t>
            </a:r>
          </a:p>
          <a:p>
            <a:r>
              <a:rPr lang="en-US" dirty="0"/>
              <a:t>“I wanted to be able to handle the Bible like he did,” Pentecost said in 2005. “So I asked him where he learned how to do that, and he told me he studied at the Dallas seminary.”</a:t>
            </a:r>
          </a:p>
          <a:p>
            <a:r>
              <a:rPr lang="en-US" dirty="0"/>
              <a:t>In the fall of 1937, Pentecost became the 100th student to enroll at Dallas Theological Seminary, which had been open 12 years then. He earned his master’s degree in 1941 and returned to Pennsylvania, where he was a pastor and taught for eight years at the Philadelphia Bible Institute.</a:t>
            </a:r>
          </a:p>
          <a:p>
            <a:r>
              <a:rPr lang="en-US" dirty="0"/>
              <a:t>The young pastor devoted two hours each morning to studying Greek, theology and the Bible. He decided he should become a professor.</a:t>
            </a:r>
          </a:p>
          <a:p>
            <a:r>
              <a:rPr lang="en-US" dirty="0"/>
              <a:t>“While I loved my involvement with people as their shepherd, I felt that I could multiply that effect through teaching,” he said.</a:t>
            </a:r>
          </a:p>
          <a:p>
            <a:r>
              <a:rPr lang="en-US" dirty="0"/>
              <a:t>Pentecost returned to Dallas and earned his doctorate at the seminary in 1956. While a student, he taught theology, Greek and Bible exposition.</a:t>
            </a:r>
          </a:p>
          <a:p>
            <a:r>
              <a:rPr lang="en-US" dirty="0"/>
              <a:t>In 1958, he joined the seminary faculty. He was also senior pastor at Grace Bible Church in Dallas from the mid-1950s to 1973.</a:t>
            </a:r>
          </a:p>
          <a:p>
            <a:r>
              <a:rPr lang="en-US" dirty="0"/>
              <a:t>In 2012, Pentecost missed class for the first time after he fell and broke his leg. Three months later, he was back in the classroom, seminary officials said.</a:t>
            </a:r>
          </a:p>
          <a:p>
            <a:r>
              <a:rPr lang="en-US" dirty="0"/>
              <a:t>Pentecost authored or co-authored more than 20 books.</a:t>
            </a:r>
          </a:p>
          <a:p>
            <a:r>
              <a:rPr lang="en-US" dirty="0"/>
              <a:t>His wife of 62 years, Dorothy Pentecost, died in 2000, and a daughter, Gwen Arnold, died in 2011.</a:t>
            </a:r>
          </a:p>
          <a:p>
            <a:r>
              <a:rPr lang="en-US" dirty="0"/>
              <a:t>Pentecost is survived by a daughter, Jane </a:t>
            </a:r>
            <a:r>
              <a:rPr lang="en-US" dirty="0" err="1"/>
              <a:t>Fenby</a:t>
            </a:r>
            <a:r>
              <a:rPr lang="en-US" dirty="0"/>
              <a:t> of Florida, and two grandchildren.</a:t>
            </a:r>
          </a:p>
          <a:p>
            <a:r>
              <a:rPr lang="en-US" dirty="0"/>
              <a:t>Memorials may be made to the Dallas Theological Seminary, 3909 Swiss Ave., Dallas, Texas 75204.</a:t>
            </a:r>
          </a:p>
          <a:p>
            <a:endParaRPr lang="en-US" dirty="0">
              <a:cs typeface="ＭＳ Ｐゴシック" charset="0"/>
            </a:endParaRPr>
          </a:p>
        </p:txBody>
      </p:sp>
    </p:spTree>
    <p:extLst>
      <p:ext uri="{BB962C8B-B14F-4D97-AF65-F5344CB8AC3E}">
        <p14:creationId xmlns:p14="http://schemas.microsoft.com/office/powerpoint/2010/main" val="3168570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Some have objected to Daniel’s sixth-century date on the grounds that the book is included in the Writings, the third section of the Hebrew Bible, rather than among the Prophets, the second division. The last prophetic book (Malachi) was written in the fifth century B.C. Those arguing for a late date for Daniel allege that if his book were written in the sixth century, it would have been included in the second division (the Prophets) rather than relegated to the third (the Writings). However, as previously noted, the prophets were set apart by God as His messengers with a special ministry to the nation Israel. Since Daniel was counted by his contemporaries as a governmental leader rather than a prophet, his writings were included in the third division rather than in the second. Thus the status of the author rather than the date of his book determined the division in which his book was included in the Hebrew Bible.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critics hold that since God’s name Yahweh is not used by Daniel and since the name was commonly used in Daniel’s day by others, the book must have been written at a later time. However, this objection fails to note that in chapter 9 this name is used eight times (Dan. 9:2, 4, 8, 10, 13-14 [thrice], 20). The name for God an author used in a given passage was determined by his content, not by popular custom.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have objected to Daniel’s authorship because of supposed historical errors found in the book. Some have asserted, for instance, that Nebuchadnezzar was not the father of Belshazzar, as indicated in Daniel 5:2, 11, 13, 18 (cf. v. 22). They argue that if Daniel had written the book, he would not have made such an error. However, it has been demonstrated that a royal successor to the throne was called a “son” (5:22) even if he had no blood relationship to an earlier king. (See the chart “Kings of the Neo-Babylonian Empire.”)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Again objection is made to Daniel’s authorship because the writer refers in 1:21 to the time of Daniel’s death. However, 1:21 does not state when Daniel died; it states that he “remained there” (in Babylon) till Cyrus’ first year. Cyrus’ decree liberated the Jews from their exile in Babylon, thus bringing the 70-year Captivity to a near end. Daniel 1:21 is simply pointing out that Daniel lived through the span of the Captivity. The verse does not specify the time of his death. In fact he lived on into at least Cyrus’ third year (10:1).</a:t>
            </a:r>
          </a:p>
          <a:p>
            <a:endParaRPr lang="en-US" dirty="0"/>
          </a:p>
        </p:txBody>
      </p:sp>
    </p:spTree>
    <p:extLst>
      <p:ext uri="{BB962C8B-B14F-4D97-AF65-F5344CB8AC3E}">
        <p14:creationId xmlns:p14="http://schemas.microsoft.com/office/powerpoint/2010/main" val="2195541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Some have objected to Daniel’s sixth-century date on the grounds that the book is included in the Writings, the third section of the Hebrew Bible, rather than among the Prophets, the second division. The last prophetic book (Malachi) was written in the fifth century B.C. Those arguing for a late date for Daniel allege that if his book were written in the sixth century, it would have been included in the second division (the Prophets) rather than relegated to the third (the Writings). However, as previously noted, the prophets were set apart by God as His messengers with a special ministry to the nation Israel. Since Daniel was counted by his contemporaries as a governmental leader rather than a prophet, his writings were included in the third division rather than in the second. Thus the status of the author rather than the date of his book determined the division in which his book was included in the Hebrew Bible.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critics hold that since God’s name Yahweh is not used by Daniel and since the name was commonly used in Daniel’s day by others, the book must have been written at a later time. However, this objection fails to note that in chapter 9 this name is used eight times (Dan. 9:2, 4, 8, 10, 13-14 [thrice], 20). The name for God an author used in a given passage was determined by his content, not by popular custom.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have objected to Daniel’s authorship because of supposed historical errors found in the book. Some have asserted, for instance, that Nebuchadnezzar was not the father of Belshazzar, as indicated in Daniel 5:2, 11, 13, 18 (cf. v. 22). They argue that if Daniel had written the book, he would not have made such an error. However, it has been demonstrated that a royal successor to the throne was called a “son” (5:22) even if he had no blood relationship to an earlier king. (See the chart “Kings of the Neo-Babylonian Empire.”)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Again objection is made to Daniel’s authorship because the writer refers in 1:21 to the time of Daniel’s death. However, 1:21 does not state when Daniel died; it states that he “remained there” (in Babylon) till Cyrus’ first year. Cyrus’ decree liberated the Jews from their exile in Babylon, thus bringing the 70-year Captivity to a near end. Daniel 1:21 is simply pointing out that Daniel lived through the span of the Captivity. The verse does not specify the time of his death. In fact he lived on into at least Cyrus’ third year (10:1).</a:t>
            </a:r>
          </a:p>
          <a:p>
            <a:endParaRPr lang="en-US" dirty="0"/>
          </a:p>
        </p:txBody>
      </p:sp>
    </p:spTree>
    <p:extLst>
      <p:ext uri="{BB962C8B-B14F-4D97-AF65-F5344CB8AC3E}">
        <p14:creationId xmlns:p14="http://schemas.microsoft.com/office/powerpoint/2010/main" val="3096660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722993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DE0E123-C618-C049-9671-A835AC23361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71317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AA5FD4-125E-1543-B8E0-42703000C709}"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CB874B-5B5D-5E43-990E-FA24D907392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33186" name="Rectangle 2"/>
          <p:cNvSpPr>
            <a:spLocks noGrp="1" noRot="1" noChangeAspect="1" noChangeArrowheads="1" noTextEdit="1"/>
          </p:cNvSpPr>
          <p:nvPr>
            <p:ph type="sldImg"/>
          </p:nvPr>
        </p:nvSpPr>
        <p:spPr>
          <a:ln/>
        </p:spPr>
      </p:sp>
      <p:sp>
        <p:nvSpPr>
          <p:cNvPr id="733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6FCAED-2FCE-3A47-9BCE-8869744452C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49570" name="Rectangle 2"/>
          <p:cNvSpPr>
            <a:spLocks noGrp="1" noRot="1" noChangeAspect="1" noChangeArrowheads="1" noTextEdit="1"/>
          </p:cNvSpPr>
          <p:nvPr>
            <p:ph type="sldImg"/>
          </p:nvPr>
        </p:nvSpPr>
        <p:spPr>
          <a:ln/>
        </p:spPr>
      </p:sp>
      <p:sp>
        <p:nvSpPr>
          <p:cNvPr id="749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Some critics say Antiochus IV fulfilled Dan 9:27 in 167 BC when he desecrated the temple by offering a pig on the altar. Yet Jesus noted that the fulfillment was still future. I will take the word of Jesus over the critics.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2B32B9-735E-2D4A-B030-2F07B306D9C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63874" name="Rectangle 1026"/>
          <p:cNvSpPr>
            <a:spLocks noGrp="1" noRot="1" noChangeAspect="1" noChangeArrowheads="1" noTextEdit="1"/>
          </p:cNvSpPr>
          <p:nvPr>
            <p:ph type="sldImg"/>
          </p:nvPr>
        </p:nvSpPr>
        <p:spPr>
          <a:ln/>
        </p:spPr>
      </p:sp>
      <p:sp>
        <p:nvSpPr>
          <p:cNvPr id="46387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20</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r>
              <a:rPr lang="en-US" dirty="0"/>
              <a:t>“﻿The framework of ancient Near Eastern history in this epoch is provided by the two major hearths of complex civilization of that day, namely, Mesopotamia (Assyria and Babylonia) on the east and Egypt to the southwest. Before Alexander the Great (336-323) we have the Persian Empire, which ended the independence of Babylon in 539 (by Cyrus) and (for a time) of Egypt in 525 (by Cambyses). All these dates are firm and universally accepted. In Mesopotamia the Neo-Babylonian kings ruled Babylonia from 626 to 539. Overlapping at the end and preceding them, the kings of Assyria are dated to the year from 912 down to 648 (eponym lists, 911/910ff., plus king lists), and to the final end of Assyria in 609. Before 912 Assyrian dates are closely correct back to 1180, before which a dispute over three or thirteen years for Ninurta-</a:t>
            </a:r>
            <a:r>
              <a:rPr lang="en-US" dirty="0" err="1"/>
              <a:t>apil</a:t>
            </a:r>
            <a:r>
              <a:rPr lang="en-US" dirty="0"/>
              <a:t>-</a:t>
            </a:r>
            <a:r>
              <a:rPr lang="en-US" dirty="0" err="1"/>
              <a:t>ekur</a:t>
            </a:r>
            <a:r>
              <a:rPr lang="en-US" dirty="0"/>
              <a:t> gives a maximum ten-year variation back to 1432/1422 for the accession of Enlil-</a:t>
            </a:r>
            <a:r>
              <a:rPr lang="en-US" dirty="0" err="1"/>
              <a:t>nasir</a:t>
            </a:r>
            <a:r>
              <a:rPr lang="en-US" dirty="0"/>
              <a:t> II. Thus from 1180 (and quite closely from the late fifteenth century) Assyrian dates provide a firm backbone of dating other, less securely fixed regions in the Near East.61 </a:t>
            </a:r>
          </a:p>
          <a:p>
            <a:endParaRPr lang="en-US" dirty="0"/>
          </a:p>
          <a:p>
            <a:r>
              <a:rPr lang="en-US" dirty="0"/>
              <a:t>On the other side of the area, Egypt also makes a valuable contribution, essentially independent of Mesopotamia. Thus, before the Persian conquest in 525, the Twenty-Sixth (</a:t>
            </a:r>
            <a:r>
              <a:rPr lang="en-US" dirty="0" err="1"/>
              <a:t>Saite</a:t>
            </a:r>
            <a:r>
              <a:rPr lang="en-US" dirty="0"/>
              <a:t>) Dynasty reigned to the year during 664 to 525. The reign of </a:t>
            </a:r>
            <a:r>
              <a:rPr lang="en-US" dirty="0" err="1"/>
              <a:t>Tanutamun</a:t>
            </a:r>
            <a:r>
              <a:rPr lang="en-US" dirty="0"/>
              <a:t> was contemporary with the Twenty-Sixth Dynasty, and the Twenty-Third and Twenty-Fourth Dynasties were wholly contemporary with the Twenty-Second and with each other; so none of these affect the flow of successive dates. Before the Twenty-Sixth Dynasty, </a:t>
            </a:r>
            <a:r>
              <a:rPr lang="en-US" dirty="0" err="1"/>
              <a:t>Taharqa</a:t>
            </a:r>
            <a:r>
              <a:rPr lang="en-US" dirty="0"/>
              <a:t> of the Twenty-Fifth (Kushite/Nubian) Dynasty reigned from 690 to 664. Before this date, it is now clear that </a:t>
            </a:r>
            <a:r>
              <a:rPr lang="en-US" dirty="0" err="1"/>
              <a:t>Shebitku</a:t>
            </a:r>
            <a:r>
              <a:rPr lang="en-US" dirty="0"/>
              <a:t> reigned from at least 702 (and perhaps 706), and his predecessor </a:t>
            </a:r>
            <a:r>
              <a:rPr lang="en-US" dirty="0" err="1"/>
              <a:t>Shabaka</a:t>
            </a:r>
            <a:r>
              <a:rPr lang="en-US" dirty="0"/>
              <a:t> for fourteen years, thirteen over Egypt, maximally 719/minimally 715 to 702. Before him in Egypt, but not ending before 716 (</a:t>
            </a:r>
            <a:r>
              <a:rPr lang="en-US" dirty="0" err="1"/>
              <a:t>Osorkon</a:t>
            </a:r>
            <a:r>
              <a:rPr lang="en-US" dirty="0"/>
              <a:t> IV = </a:t>
            </a:r>
            <a:r>
              <a:rPr lang="en-US" dirty="0" err="1"/>
              <a:t>Shilkanni</a:t>
            </a:r>
            <a:r>
              <a:rPr lang="en-US" dirty="0"/>
              <a:t> of an Assyrian text in 716), the Twenty-Second (Libyan) Dynasty reigned an absolute minimum of close to 230 years, beginning with </a:t>
            </a:r>
            <a:r>
              <a:rPr lang="en-US" dirty="0" err="1"/>
              <a:t>Shoshenq</a:t>
            </a:r>
            <a:r>
              <a:rPr lang="en-US" dirty="0"/>
              <a:t> I (“Shishak”) from 945 (or extremely close to it). Note that this Egyptian chronology stands independently of both the Assyrian and Hebrew data. </a:t>
            </a:r>
          </a:p>
          <a:p>
            <a:endParaRPr lang="en-US" dirty="0"/>
          </a:p>
          <a:p>
            <a:r>
              <a:rPr lang="en-US" dirty="0"/>
              <a:t>Before 945, the Twenty-First Dynasty goes back to 1070 within a year or so. Earlier still, the Ramesside Nineteenth and Twentieth Dynasties (New Kingdom) go back to firm dates of 1279-1213 (not 1212!) for Ramesses II, and for the preceding Eighteenth Dynasty and start of the New Kingdom to either 1550 or 1540 (again, varying because of a king [</a:t>
            </a:r>
            <a:r>
              <a:rPr lang="en-US" dirty="0" err="1"/>
              <a:t>Tuthmosis</a:t>
            </a:r>
            <a:r>
              <a:rPr lang="en-US" dirty="0"/>
              <a:t> II] who reigned either three or thirteen years).62”</a:t>
            </a:r>
          </a:p>
          <a:p>
            <a:endParaRPr lang="en-US" dirty="0"/>
          </a:p>
          <a:p>
            <a:r>
              <a:rPr lang="en-US" dirty="0"/>
              <a:t>Kenneth A. Kitchen, </a:t>
            </a:r>
            <a:r>
              <a:rPr lang="en-US" i="1" dirty="0"/>
              <a:t>On the Reliability of the Old Testament </a:t>
            </a:r>
            <a:r>
              <a:rPr lang="en-US" dirty="0"/>
              <a:t>(Grand Rapids, MI: Eerdmans, 2003), 22-23 (Kindle Edition Loc 780-796 of 14432)</a:t>
            </a:r>
          </a:p>
          <a:p>
            <a:r>
              <a:rPr lang="en-US" altLang="zh-CN" dirty="0">
                <a:latin typeface="Times New Roman" charset="0"/>
                <a:ea typeface="ＭＳ Ｐゴシック" charset="0"/>
                <a:cs typeface="ＭＳ Ｐゴシック" charset="0"/>
              </a:rPr>
              <a:t>Loc 804 in the black boxes above</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086855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KINGS OF ISRAEL AND JUDAH IN LOCAL RECORDS (LR) A. KINGS OF ISRAEL The famous seal of “Shema servant [= minister of state] of Jeroboam” is almost universally recognized to belong to the reign of Jeroboam II of Israel (cf. fig. 2); attempts to date it to Jeroboam I are unconvincing. The Samaria ostraca (main lot) belong also to this period, and maybe to this particular reign.44 To Shallum (I) (or much less likely, his Judean namesake, Jehoahaz III/Shallum II) may just possibly be attributed an eighth-century cylindrical seal stone of royal style (kingly figure, winged discs, etc.).45 As for Hoshea, to his reign belongs the seal of one “Abdi, servant of Hoshea” (fig. 2).46 B. KINGS OF JUDAH (i) Azariah/Uzziah, Jotham, Ahaz To the reign of Azariah/Uzziah belong two seals, of the state ministers (“servants”) </a:t>
            </a:r>
            <a:r>
              <a:rPr lang="en-US" dirty="0" err="1"/>
              <a:t>Shebaniah</a:t>
            </a:r>
            <a:r>
              <a:rPr lang="en-US" dirty="0"/>
              <a:t> (</a:t>
            </a:r>
            <a:r>
              <a:rPr lang="en-US" dirty="0" err="1"/>
              <a:t>Shebanyau</a:t>
            </a:r>
            <a:r>
              <a:rPr lang="en-US" dirty="0"/>
              <a:t>) and Abiah (</a:t>
            </a:r>
            <a:r>
              <a:rPr lang="en-US" dirty="0" err="1"/>
              <a:t>Abiyau</a:t>
            </a:r>
            <a:r>
              <a:rPr lang="en-US" dirty="0"/>
              <a:t>).47 Jotham is attested as </a:t>
            </a:r>
            <a:r>
              <a:rPr lang="en-US" dirty="0" err="1"/>
              <a:t>Jehotham</a:t>
            </a:r>
            <a:r>
              <a:rPr lang="en-US" dirty="0"/>
              <a:t> and father of Ahaz on a recently discovered seal impression (“bulla”) that bears the text “Belonging to Ahaz (son of) </a:t>
            </a:r>
            <a:r>
              <a:rPr lang="en-US" dirty="0" err="1"/>
              <a:t>Jehotham</a:t>
            </a:r>
            <a:r>
              <a:rPr lang="en-US" dirty="0"/>
              <a:t> [= long form of Jotham], King of Judah.”48 A seal of this reign is known, of </a:t>
            </a:r>
            <a:r>
              <a:rPr lang="en-US" dirty="0" err="1"/>
              <a:t>Ushna</a:t>
            </a:r>
            <a:r>
              <a:rPr lang="en-US" dirty="0"/>
              <a:t> servant of Ahaz (for these, cf. fig. 2).49 For Ahaz as father of Hezekiah, see under Hezekiah. (ii) Hezekiah (Fig. 2) His name is mentioned on another recently discovered bulla, which reads: “Belonging to Hezekiah (son of) Ahaz, King of Judah,” and with it can now be matched a damaged bulla that bore the same text.50 To these royal stamps can be added no less than three bullae of “servants” of Hezekiah: of </a:t>
            </a:r>
            <a:r>
              <a:rPr lang="en-US" dirty="0" err="1"/>
              <a:t>Jehozarah</a:t>
            </a:r>
            <a:r>
              <a:rPr lang="en-US" dirty="0"/>
              <a:t> son of Hilkiah, of Azariah son of </a:t>
            </a:r>
            <a:r>
              <a:rPr lang="en-US" dirty="0" err="1"/>
              <a:t>Jeho’abi</a:t>
            </a:r>
            <a:r>
              <a:rPr lang="en-US" dirty="0"/>
              <a:t>, and of one on which the name has been lost.51 Among inscriptions without the royal name but belonging to this time should certainly belong the famous Siloam tunnel inscription (cf. 2 Kings 20:20; 2 Chron. 32:30), and likewise the tomb inscription of the royal steward (“he who is over the house”), […]</a:t>
            </a:r>
            <a:r>
              <a:rPr lang="en-US" dirty="0" err="1"/>
              <a:t>iah</a:t>
            </a:r>
            <a:r>
              <a:rPr lang="en-US" dirty="0"/>
              <a:t>, highly likely to have been [Shebna]</a:t>
            </a:r>
            <a:r>
              <a:rPr lang="en-US" dirty="0" err="1"/>
              <a:t>iah</a:t>
            </a:r>
            <a:r>
              <a:rPr lang="en-US" dirty="0"/>
              <a:t> — and the same as Shebna (abbreviated form of this name), the royal steward of Hezekiah’s day, condemned by the prophet Isaiah (Isa. 22:15-25).52 (iii) Manasseh As a young prince he may have had his own personal seal for official purposes. Such a seal may be seen in a known seal inscribed “belonging to Manasseh, son of the king” (fig. 2), the latter being Hezekiah.53 (iv) Josiah Several items may well belong to this reign, although they are without certainty and do not rank as firm evidence. But they can be conveniently set out here as a good example of items that (in almost every case) clearly belong to the later seventh (to early sixth) century in Judah. In this short period the choice of reigns is sometimes limited by year dates, too high to be anyone but either Manasseh or Josiah in practice. These are: (a) Ostracon </a:t>
            </a:r>
            <a:r>
              <a:rPr lang="en-US" dirty="0" err="1"/>
              <a:t>Mousaieff</a:t>
            </a:r>
            <a:r>
              <a:rPr lang="en-US" dirty="0"/>
              <a:t> 1, which required payment of three shekels of silver to “the House [= temple] of the LORD [YHWH]” in the name of ’</a:t>
            </a:r>
            <a:r>
              <a:rPr lang="en-US" dirty="0" err="1"/>
              <a:t>Ashiah</a:t>
            </a:r>
            <a:r>
              <a:rPr lang="en-US" dirty="0"/>
              <a:t>/’</a:t>
            </a:r>
            <a:r>
              <a:rPr lang="en-US" dirty="0" err="1"/>
              <a:t>Oshiah</a:t>
            </a:r>
            <a:r>
              <a:rPr lang="en-US" dirty="0"/>
              <a:t> the king, via a man [Z]</a:t>
            </a:r>
            <a:r>
              <a:rPr lang="en-US" dirty="0" err="1"/>
              <a:t>echariah</a:t>
            </a:r>
            <a:r>
              <a:rPr lang="en-US" dirty="0"/>
              <a:t>. The script is either eighth (so, Cross) or seventh century (so, </a:t>
            </a:r>
            <a:r>
              <a:rPr lang="en-US" dirty="0" err="1"/>
              <a:t>Yardeni</a:t>
            </a:r>
            <a:r>
              <a:rPr lang="en-US" dirty="0"/>
              <a:t>). In the former case, ’</a:t>
            </a:r>
            <a:r>
              <a:rPr lang="en-US" dirty="0" err="1"/>
              <a:t>Ashiah</a:t>
            </a:r>
            <a:r>
              <a:rPr lang="en-US" dirty="0"/>
              <a:t>/’</a:t>
            </a:r>
            <a:r>
              <a:rPr lang="en-US" dirty="0" err="1"/>
              <a:t>Oshiah</a:t>
            </a:r>
            <a:r>
              <a:rPr lang="en-US" dirty="0"/>
              <a:t> is a variant of Joash, king of Judah; in the latter case, of Josiah, which is the latest date possible. In Josiah’s time a Levite named Zechariah was concerned with repairs to the Jerusalem temple (cf. 2 Chron. 34:12), so the later dating might well allow of our two Zechariahs being the same man.54 (b) Seal stones and impressions. These include both fiscal and personal seals. One fiscal seal is dated to a royal “Year 26” in late seventh-/early sixth-century script. Therefore its editors date it to Josiah, the only king who reigned that long, then. (However, it should be said that as Manasseh supposedly reigned fifty-five years, he cannot be ruled out absolutely.) Exactly similar fiscal stamps include dates in Years 13, 14, and 20 (another in a Year 3 is different).55 The personal seals include (fig. 2): one of a king’s son </a:t>
            </a:r>
            <a:r>
              <a:rPr lang="en-US" dirty="0" err="1"/>
              <a:t>Jeho-ahaz</a:t>
            </a:r>
            <a:r>
              <a:rPr lang="en-US" dirty="0"/>
              <a:t>, probably Josiah’s eventual successor; one of </a:t>
            </a:r>
            <a:r>
              <a:rPr lang="en-US" dirty="0" err="1"/>
              <a:t>Azaliah</a:t>
            </a:r>
            <a:r>
              <a:rPr lang="en-US" dirty="0"/>
              <a:t> son of </a:t>
            </a:r>
            <a:r>
              <a:rPr lang="en-US" dirty="0" err="1"/>
              <a:t>Meshullam</a:t>
            </a:r>
            <a:r>
              <a:rPr lang="en-US" dirty="0"/>
              <a:t> (father of Shaphan) (cf. 2 Kings 22:3); one of </a:t>
            </a:r>
            <a:r>
              <a:rPr lang="en-US" dirty="0" err="1"/>
              <a:t>Ahikam</a:t>
            </a:r>
            <a:r>
              <a:rPr lang="en-US" dirty="0"/>
              <a:t> son of Shaphan, this reign or Jehoiakim’s (cf. 2 Kings 22:12-14; Jer. 26:24); a seal stone in ring, of Hanan son of Hilkiah, (high) priest in Jerusalem (cf. 2 Kings 22:8, 10).56 (v) Jehoiakim and Jehoiachin Attributable to Jehoiakim’s reign (fig. 2) may be the seal of the king’s son </a:t>
            </a:r>
            <a:r>
              <a:rPr lang="en-US" dirty="0" err="1"/>
              <a:t>Jerahmeel</a:t>
            </a:r>
            <a:r>
              <a:rPr lang="en-US" dirty="0"/>
              <a:t> and a bulla from a second seal of the same man. Such a man was son of King Jehoiakim and involved with the prophet Jeremiah (Jer. 36:26). An impression or bulla of “</a:t>
            </a:r>
            <a:r>
              <a:rPr lang="en-US" dirty="0" err="1"/>
              <a:t>Gemariah</a:t>
            </a:r>
            <a:r>
              <a:rPr lang="en-US" dirty="0"/>
              <a:t> son of Shaphan” recalls the man of this name and filiation under Jehoiakim in Jer. 36:10-11.57 For the seal of </a:t>
            </a:r>
            <a:r>
              <a:rPr lang="en-US" dirty="0" err="1"/>
              <a:t>Gemariah’s</a:t>
            </a:r>
            <a:r>
              <a:rPr lang="en-US" dirty="0"/>
              <a:t> brother </a:t>
            </a:r>
            <a:r>
              <a:rPr lang="en-US" dirty="0" err="1"/>
              <a:t>Ahikam</a:t>
            </a:r>
            <a:r>
              <a:rPr lang="en-US" dirty="0"/>
              <a:t>, see above under Josiah. For Baruch in this reign and the next two, see under Zedekiah, below. We have also the seal of the king’s son Pedaiah, readily identifiable as one of the sons of Jehoiachin, named in 1 Chron. 3:16-18.58 Cf. fig. 2. (vi) Zedekiah Here a series of personal seals belong to people who bear the names of characters active in this reign. Most famous are two bullae from seals of “</a:t>
            </a:r>
            <a:r>
              <a:rPr lang="en-US" dirty="0" err="1"/>
              <a:t>Berechiah</a:t>
            </a:r>
            <a:r>
              <a:rPr lang="en-US" dirty="0"/>
              <a:t> [= Baruch], son of Neriah the scribe,” well known as the prophet Jeremiah’s faithful secretary (Jer. 32:12; 36; 43:1-7; 45). Cf. Fig. 2. </a:t>
            </a:r>
            <a:r>
              <a:rPr lang="en-US" dirty="0" err="1"/>
              <a:t>Malkijah</a:t>
            </a:r>
            <a:r>
              <a:rPr lang="en-US" dirty="0"/>
              <a:t> the king’s son (Jer. 38:6) may be the same man as the owner of CWSS, 55, no. 15. Seraiah son of Neriah appears to be Baruch’s brother; Azariah son of Hilkiah would be brother of Hanan (cf. under Josiah); cf. 1 Chron. 6:13; 9:11. Gedaliah “who is over the house” may have been the Gedaliah who briefly governed Judah after the Babylonian conquest in 586 (cf. 2 Kings 25:22-25). One or another of four seal owners Jaazaniah, one being “servant of the king,” may again have been the army officer active in 586 (2 Kings 25:23). A king’s son, </a:t>
            </a:r>
            <a:r>
              <a:rPr lang="en-US" dirty="0" err="1"/>
              <a:t>Elishama</a:t>
            </a:r>
            <a:r>
              <a:rPr lang="en-US" dirty="0"/>
              <a:t>, had descendants active at the fall of Jerusalem (2 Kings 25:25; Jer. 41:1); his probable seal would then date anytime from Josiah onward.59 A major inscriptional source at this time is the collection of ostraca found in the ruins of Lachish, known as the “Lachish Letters.” Archaeologically they date from the last days of Lachish before it was destroyed by </a:t>
            </a:r>
            <a:r>
              <a:rPr lang="en-US" dirty="0" err="1"/>
              <a:t>Nebuchadrezzar’s</a:t>
            </a:r>
            <a:r>
              <a:rPr lang="en-US" dirty="0"/>
              <a:t> troops.60</a:t>
            </a:r>
          </a:p>
          <a:p>
            <a:endParaRPr lang="en-US" dirty="0"/>
          </a:p>
          <a:p>
            <a:r>
              <a:rPr lang="en-US" dirty="0"/>
              <a:t>Kenneth A. Kitchen, </a:t>
            </a:r>
            <a:r>
              <a:rPr lang="en-US" i="1" dirty="0"/>
              <a:t>On the Reliability of the Old Testament </a:t>
            </a:r>
            <a:r>
              <a:rPr lang="en-US" dirty="0"/>
              <a:t>(Grand Rapids, MI: Eerdmans, 2003), 16-21, 604 (Kindle Edition Loc 716-772 of 14432)</a:t>
            </a:r>
          </a:p>
        </p:txBody>
      </p:sp>
      <p:sp>
        <p:nvSpPr>
          <p:cNvPr id="4" name="Slide Number Placeholder 3"/>
          <p:cNvSpPr>
            <a:spLocks noGrp="1"/>
          </p:cNvSpPr>
          <p:nvPr>
            <p:ph type="sldNum" sz="quarter" idx="5"/>
          </p:nvPr>
        </p:nvSpPr>
        <p:spPr/>
        <p:txBody>
          <a:bodyPr/>
          <a:lstStyle/>
          <a:p>
            <a:fld id="{845D7EAA-0D36-F44C-8297-859FD03034AA}" type="slidenum">
              <a:rPr lang="en-US" smtClean="0"/>
              <a:t>21</a:t>
            </a:fld>
            <a:endParaRPr lang="en-US"/>
          </a:p>
        </p:txBody>
      </p:sp>
    </p:spTree>
    <p:extLst>
      <p:ext uri="{BB962C8B-B14F-4D97-AF65-F5344CB8AC3E}">
        <p14:creationId xmlns:p14="http://schemas.microsoft.com/office/powerpoint/2010/main" val="1234140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KINGS OF ISRAEL AND JUDAH IN LOCAL RECORDS (LR) A. KINGS OF ISRAEL The famous seal of “Shema servant [= minister of state] of Jeroboam” is almost universally recognized to belong to the reign of Jeroboam II of Israel (cf. fig. 2); attempts to date it to Jeroboam I are unconvincing. The Samaria ostraca (main lot) belong also to this period, and maybe to this particular reign.44 To Shallum (I) (or much less likely, his Judean namesake, Jehoahaz III/Shallum II) may just possibly be attributed an eighth-century cylindrical seal stone of royal style (kingly figure, winged discs, etc.).45 As for Hoshea, to his reign belongs the seal of one “Abdi, servant of Hoshea” (fig. 2).46 B. KINGS OF JUDAH (i) Azariah/Uzziah, Jotham, Ahaz To the reign of Azariah/Uzziah belong two seals, of the state ministers (“servants”) </a:t>
            </a:r>
            <a:r>
              <a:rPr lang="en-US" dirty="0" err="1"/>
              <a:t>Shebaniah</a:t>
            </a:r>
            <a:r>
              <a:rPr lang="en-US" dirty="0"/>
              <a:t> (</a:t>
            </a:r>
            <a:r>
              <a:rPr lang="en-US" dirty="0" err="1"/>
              <a:t>Shebanyau</a:t>
            </a:r>
            <a:r>
              <a:rPr lang="en-US" dirty="0"/>
              <a:t>) and Abiah (</a:t>
            </a:r>
            <a:r>
              <a:rPr lang="en-US" dirty="0" err="1"/>
              <a:t>Abiyau</a:t>
            </a:r>
            <a:r>
              <a:rPr lang="en-US" dirty="0"/>
              <a:t>).47 Jotham is attested as </a:t>
            </a:r>
            <a:r>
              <a:rPr lang="en-US" dirty="0" err="1"/>
              <a:t>Jehotham</a:t>
            </a:r>
            <a:r>
              <a:rPr lang="en-US" dirty="0"/>
              <a:t> and father of Ahaz on a recently discovered seal impression (“bulla”) that bears the text “Belonging to Ahaz (son of) </a:t>
            </a:r>
            <a:r>
              <a:rPr lang="en-US" dirty="0" err="1"/>
              <a:t>Jehotham</a:t>
            </a:r>
            <a:r>
              <a:rPr lang="en-US" dirty="0"/>
              <a:t> [= long form of Jotham], King of Judah.”48 A seal of this reign is known, of </a:t>
            </a:r>
            <a:r>
              <a:rPr lang="en-US" dirty="0" err="1"/>
              <a:t>Ushna</a:t>
            </a:r>
            <a:r>
              <a:rPr lang="en-US" dirty="0"/>
              <a:t> servant of Ahaz (for these, cf. fig. 2).49 For Ahaz as father of Hezekiah, see under Hezekiah. (ii) Hezekiah (Fig. 2) His name is mentioned on another recently discovered bulla, which reads: “Belonging to Hezekiah (son of) Ahaz, King of Judah,” and with it can now be matched a damaged bulla that bore the same text.50 To these royal stamps can be added no less than three bullae of “servants” of Hezekiah: of </a:t>
            </a:r>
            <a:r>
              <a:rPr lang="en-US" dirty="0" err="1"/>
              <a:t>Jehozarah</a:t>
            </a:r>
            <a:r>
              <a:rPr lang="en-US" dirty="0"/>
              <a:t> son of Hilkiah, of Azariah son of </a:t>
            </a:r>
            <a:r>
              <a:rPr lang="en-US" dirty="0" err="1"/>
              <a:t>Jeho’abi</a:t>
            </a:r>
            <a:r>
              <a:rPr lang="en-US" dirty="0"/>
              <a:t>, and of one on which the name has been lost.51 Among inscriptions without the royal name but belonging to this time should certainly belong the famous Siloam tunnel inscription (cf. 2 Kings 20:20; 2 Chron. 32:30), and likewise the tomb inscription of the royal steward (“he who is over the house”), […]</a:t>
            </a:r>
            <a:r>
              <a:rPr lang="en-US" dirty="0" err="1"/>
              <a:t>iah</a:t>
            </a:r>
            <a:r>
              <a:rPr lang="en-US" dirty="0"/>
              <a:t>, highly likely to have been [Shebna]</a:t>
            </a:r>
            <a:r>
              <a:rPr lang="en-US" dirty="0" err="1"/>
              <a:t>iah</a:t>
            </a:r>
            <a:r>
              <a:rPr lang="en-US" dirty="0"/>
              <a:t> — and the same as Shebna (abbreviated form of this name), the royal steward of Hezekiah’s day, condemned by the prophet Isaiah (Isa. 22:15-25).52 (iii) Manasseh As a young prince he may have had his own personal seal for official purposes. Such a seal may be seen in a known seal inscribed “belonging to Manasseh, son of the king” (fig. 2), the latter being Hezekiah.53 (iv) Josiah Several items may well belong to this reign, although they are without certainty and do not rank as firm evidence. But they can be conveniently set out here as a good example of items that (in almost every case) clearly belong to the later seventh (to early sixth) century in Judah. In this short period the choice of reigns is sometimes limited by year dates, too high to be anyone but either Manasseh or Josiah in practice. These are: (a) Ostracon </a:t>
            </a:r>
            <a:r>
              <a:rPr lang="en-US" dirty="0" err="1"/>
              <a:t>Mousaieff</a:t>
            </a:r>
            <a:r>
              <a:rPr lang="en-US" dirty="0"/>
              <a:t> 1, which required payment of three shekels of silver to “the House [= temple] of the LORD [YHWH]” in the name of ’</a:t>
            </a:r>
            <a:r>
              <a:rPr lang="en-US" dirty="0" err="1"/>
              <a:t>Ashiah</a:t>
            </a:r>
            <a:r>
              <a:rPr lang="en-US" dirty="0"/>
              <a:t>/’</a:t>
            </a:r>
            <a:r>
              <a:rPr lang="en-US" dirty="0" err="1"/>
              <a:t>Oshiah</a:t>
            </a:r>
            <a:r>
              <a:rPr lang="en-US" dirty="0"/>
              <a:t> the king, via a man [Z]</a:t>
            </a:r>
            <a:r>
              <a:rPr lang="en-US" dirty="0" err="1"/>
              <a:t>echariah</a:t>
            </a:r>
            <a:r>
              <a:rPr lang="en-US" dirty="0"/>
              <a:t>. The script is either eighth (so, Cross) or seventh century (so, </a:t>
            </a:r>
            <a:r>
              <a:rPr lang="en-US" dirty="0" err="1"/>
              <a:t>Yardeni</a:t>
            </a:r>
            <a:r>
              <a:rPr lang="en-US" dirty="0"/>
              <a:t>). In the former case, ’</a:t>
            </a:r>
            <a:r>
              <a:rPr lang="en-US" dirty="0" err="1"/>
              <a:t>Ashiah</a:t>
            </a:r>
            <a:r>
              <a:rPr lang="en-US" dirty="0"/>
              <a:t>/’</a:t>
            </a:r>
            <a:r>
              <a:rPr lang="en-US" dirty="0" err="1"/>
              <a:t>Oshiah</a:t>
            </a:r>
            <a:r>
              <a:rPr lang="en-US" dirty="0"/>
              <a:t> is a variant of Joash, king of Judah; in the latter case, of Josiah, which is the latest date possible. In Josiah’s time a Levite named Zechariah was concerned with repairs to the Jerusalem temple (cf. 2 Chron. 34:12), so the later dating might well allow of our two Zechariahs being the same man.54 (b) Seal stones and impressions. These include both fiscal and personal seals. One fiscal seal is dated to a royal “Year 26” in late seventh-/early sixth-century script. Therefore its editors date it to Josiah, the only king who reigned that long, then. (However, it should be said that as Manasseh supposedly reigned fifty-five years, he cannot be ruled out absolutely.) Exactly similar fiscal stamps include dates in Years 13, 14, and 20 (another in a Year 3 is different).55 The personal seals include (fig. 2): one of a king’s son </a:t>
            </a:r>
            <a:r>
              <a:rPr lang="en-US" dirty="0" err="1"/>
              <a:t>Jeho-ahaz</a:t>
            </a:r>
            <a:r>
              <a:rPr lang="en-US" dirty="0"/>
              <a:t>, probably Josiah’s eventual successor; one of </a:t>
            </a:r>
            <a:r>
              <a:rPr lang="en-US" dirty="0" err="1"/>
              <a:t>Azaliah</a:t>
            </a:r>
            <a:r>
              <a:rPr lang="en-US" dirty="0"/>
              <a:t> son of </a:t>
            </a:r>
            <a:r>
              <a:rPr lang="en-US" dirty="0" err="1"/>
              <a:t>Meshullam</a:t>
            </a:r>
            <a:r>
              <a:rPr lang="en-US" dirty="0"/>
              <a:t> (father of Shaphan) (cf. 2 Kings 22:3); one of </a:t>
            </a:r>
            <a:r>
              <a:rPr lang="en-US" dirty="0" err="1"/>
              <a:t>Ahikam</a:t>
            </a:r>
            <a:r>
              <a:rPr lang="en-US" dirty="0"/>
              <a:t> son of Shaphan, this reign or Jehoiakim’s (cf. 2 Kings 22:12-14; Jer. 26:24); a seal stone in ring, of Hanan son of Hilkiah, (high) priest in Jerusalem (cf. 2 Kings 22:8, 10).56 (v) Jehoiakim and Jehoiachin Attributable to Jehoiakim’s reign (fig. 2) may be the seal of the king’s son </a:t>
            </a:r>
            <a:r>
              <a:rPr lang="en-US" dirty="0" err="1"/>
              <a:t>Jerahmeel</a:t>
            </a:r>
            <a:r>
              <a:rPr lang="en-US" dirty="0"/>
              <a:t> and a bulla from a second seal of the same man. Such a man was son of King Jehoiakim and involved with the prophet Jeremiah (Jer. 36:26). An impression or bulla of “</a:t>
            </a:r>
            <a:r>
              <a:rPr lang="en-US" dirty="0" err="1"/>
              <a:t>Gemariah</a:t>
            </a:r>
            <a:r>
              <a:rPr lang="en-US" dirty="0"/>
              <a:t> son of Shaphan” recalls the man of this name and filiation under Jehoiakim in Jer. 36:10-11.57 For the seal of </a:t>
            </a:r>
            <a:r>
              <a:rPr lang="en-US" dirty="0" err="1"/>
              <a:t>Gemariah’s</a:t>
            </a:r>
            <a:r>
              <a:rPr lang="en-US" dirty="0"/>
              <a:t> brother </a:t>
            </a:r>
            <a:r>
              <a:rPr lang="en-US" dirty="0" err="1"/>
              <a:t>Ahikam</a:t>
            </a:r>
            <a:r>
              <a:rPr lang="en-US" dirty="0"/>
              <a:t>, see above under Josiah. For Baruch in this reign and the next two, see under Zedekiah, below. We have also the seal of the king’s son Pedaiah, readily identifiable as one of the sons of Jehoiachin, named in 1 Chron. 3:16-18.58 Cf. fig. 2. (vi) Zedekiah Here a series of personal seals belong to people who bear the names of characters active in this reign. Most famous are two bullae from seals of “</a:t>
            </a:r>
            <a:r>
              <a:rPr lang="en-US" dirty="0" err="1"/>
              <a:t>Berechiah</a:t>
            </a:r>
            <a:r>
              <a:rPr lang="en-US" dirty="0"/>
              <a:t> [= Baruch], son of Neriah the scribe,” well known as the prophet Jeremiah’s faithful secretary (Jer. 32:12; 36; 43:1-7; 45). Cf. Fig. 2. </a:t>
            </a:r>
            <a:r>
              <a:rPr lang="en-US" dirty="0" err="1"/>
              <a:t>Malkijah</a:t>
            </a:r>
            <a:r>
              <a:rPr lang="en-US" dirty="0"/>
              <a:t> the king’s son (Jer. 38:6) may be the same man as the owner of CWSS, 55, no. 15. Seraiah son of Neriah appears to be Baruch’s brother; Azariah son of Hilkiah would be brother of Hanan (cf. under Josiah); cf. 1 Chron. 6:13; 9:11. Gedaliah “who is over the house” may have been the Gedaliah who briefly governed Judah after the Babylonian conquest in 586 (cf. 2 Kings 25:22-25). One or another of four seal owners Jaazaniah, one being “servant of the king,” may again have been the army officer active in 586 (2 Kings 25:23). A king’s son, </a:t>
            </a:r>
            <a:r>
              <a:rPr lang="en-US" dirty="0" err="1"/>
              <a:t>Elishama</a:t>
            </a:r>
            <a:r>
              <a:rPr lang="en-US" dirty="0"/>
              <a:t>, had descendants active at the fall of Jerusalem (2 Kings 25:25; Jer. 41:1); his probable seal would then date anytime from Josiah onward.59 A major inscriptional source at this time is the collection of ostraca found in the ruins of Lachish, known as the “Lachish Letters.” Archaeologically they date from the last days of Lachish before it was destroyed by </a:t>
            </a:r>
            <a:r>
              <a:rPr lang="en-US" dirty="0" err="1"/>
              <a:t>Nebuchadrezzar’s</a:t>
            </a:r>
            <a:r>
              <a:rPr lang="en-US" dirty="0"/>
              <a:t> troops.60</a:t>
            </a:r>
          </a:p>
          <a:p>
            <a:endParaRPr lang="en-US" dirty="0"/>
          </a:p>
          <a:p>
            <a:r>
              <a:rPr lang="en-US" dirty="0"/>
              <a:t>Kenneth A. Kitchen, </a:t>
            </a:r>
            <a:r>
              <a:rPr lang="en-US" i="1" dirty="0"/>
              <a:t>On the Reliability of the Old Testament </a:t>
            </a:r>
            <a:r>
              <a:rPr lang="en-US" dirty="0"/>
              <a:t>(Grand Rapids, MI: Eerdmans, 2003), 16-21, 604 (Kindle Edition Loc 716-772 of 14432)</a:t>
            </a:r>
          </a:p>
        </p:txBody>
      </p:sp>
      <p:sp>
        <p:nvSpPr>
          <p:cNvPr id="4" name="Slide Number Placeholder 3"/>
          <p:cNvSpPr>
            <a:spLocks noGrp="1"/>
          </p:cNvSpPr>
          <p:nvPr>
            <p:ph type="sldNum" sz="quarter" idx="5"/>
          </p:nvPr>
        </p:nvSpPr>
        <p:spPr/>
        <p:txBody>
          <a:bodyPr/>
          <a:lstStyle/>
          <a:p>
            <a:fld id="{845D7EAA-0D36-F44C-8297-859FD03034AA}" type="slidenum">
              <a:rPr lang="en-US" smtClean="0"/>
              <a:t>22</a:t>
            </a:fld>
            <a:endParaRPr lang="en-US"/>
          </a:p>
        </p:txBody>
      </p:sp>
    </p:spTree>
    <p:extLst>
      <p:ext uri="{BB962C8B-B14F-4D97-AF65-F5344CB8AC3E}">
        <p14:creationId xmlns:p14="http://schemas.microsoft.com/office/powerpoint/2010/main" val="1035617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KINGS OF ISRAEL AND JUDAH IN LOCAL RECORDS (LR) A. KINGS OF ISRAEL The famous seal of “Shema servant [= minister of state] of Jeroboam” is almost universally recognized to belong to the reign of Jeroboam II of Israel (cf. fig. 2); attempts to date it to Jeroboam I are unconvincing. The Samaria ostraca (main lot) belong also to this period, and maybe to this particular reign.44 To Shallum (I) (or much less likely, his Judean namesake, Jehoahaz III/Shallum II) may just possibly be attributed an eighth-century cylindrical seal stone of royal style (kingly figure, winged discs, etc.).45 As for Hoshea, to his reign belongs the seal of one “Abdi, servant of Hoshea” (fig. 2).46 B. KINGS OF JUDAH (i) Azariah/Uzziah, Jotham, Ahaz To the reign of Azariah/Uzziah belong two seals, of the state ministers (“servants”) </a:t>
            </a:r>
            <a:r>
              <a:rPr lang="en-US" dirty="0" err="1"/>
              <a:t>Shebaniah</a:t>
            </a:r>
            <a:r>
              <a:rPr lang="en-US" dirty="0"/>
              <a:t> (</a:t>
            </a:r>
            <a:r>
              <a:rPr lang="en-US" dirty="0" err="1"/>
              <a:t>Shebanyau</a:t>
            </a:r>
            <a:r>
              <a:rPr lang="en-US" dirty="0"/>
              <a:t>) and Abiah (</a:t>
            </a:r>
            <a:r>
              <a:rPr lang="en-US" dirty="0" err="1"/>
              <a:t>Abiyau</a:t>
            </a:r>
            <a:r>
              <a:rPr lang="en-US" dirty="0"/>
              <a:t>).47 Jotham is attested as </a:t>
            </a:r>
            <a:r>
              <a:rPr lang="en-US" dirty="0" err="1"/>
              <a:t>Jehotham</a:t>
            </a:r>
            <a:r>
              <a:rPr lang="en-US" dirty="0"/>
              <a:t> and father of Ahaz on a recently discovered seal impression (“bulla”) that bears the text “Belonging to Ahaz (son of) </a:t>
            </a:r>
            <a:r>
              <a:rPr lang="en-US" dirty="0" err="1"/>
              <a:t>Jehotham</a:t>
            </a:r>
            <a:r>
              <a:rPr lang="en-US" dirty="0"/>
              <a:t> [= long form of Jotham], King of Judah.”48 A seal of this reign is known, of </a:t>
            </a:r>
            <a:r>
              <a:rPr lang="en-US" dirty="0" err="1"/>
              <a:t>Ushna</a:t>
            </a:r>
            <a:r>
              <a:rPr lang="en-US" dirty="0"/>
              <a:t> servant of Ahaz (for these, cf. fig. 2).49 For Ahaz as father of Hezekiah, see under Hezekiah. (ii) Hezekiah (Fig. 2) His name is mentioned on another recently discovered bulla, which reads: “Belonging to Hezekiah (son of) Ahaz, King of Judah,” and with it can now be matched a damaged bulla that bore the same text.50 To these royal stamps can be added no less than three bullae of “servants” of Hezekiah: of </a:t>
            </a:r>
            <a:r>
              <a:rPr lang="en-US" dirty="0" err="1"/>
              <a:t>Jehozarah</a:t>
            </a:r>
            <a:r>
              <a:rPr lang="en-US" dirty="0"/>
              <a:t> son of Hilkiah, of Azariah son of </a:t>
            </a:r>
            <a:r>
              <a:rPr lang="en-US" dirty="0" err="1"/>
              <a:t>Jeho’abi</a:t>
            </a:r>
            <a:r>
              <a:rPr lang="en-US" dirty="0"/>
              <a:t>, and of one on which the name has been lost.51 Among inscriptions without the royal name but belonging to this time should certainly belong the famous Siloam tunnel inscription (cf. 2 Kings 20:20; 2 Chron. 32:30), and likewise the tomb inscription of the royal steward (“he who is over the house”), […]</a:t>
            </a:r>
            <a:r>
              <a:rPr lang="en-US" dirty="0" err="1"/>
              <a:t>iah</a:t>
            </a:r>
            <a:r>
              <a:rPr lang="en-US" dirty="0"/>
              <a:t>, highly likely to have been [Shebna]</a:t>
            </a:r>
            <a:r>
              <a:rPr lang="en-US" dirty="0" err="1"/>
              <a:t>iah</a:t>
            </a:r>
            <a:r>
              <a:rPr lang="en-US" dirty="0"/>
              <a:t> — and the same as Shebna (abbreviated form of this name), the royal steward of Hezekiah’s day, condemned by the prophet Isaiah (Isa. 22:15-25).52 (iii) Manasseh As a young prince he may have had his own personal seal for official purposes. Such a seal may be seen in a known seal inscribed “belonging to Manasseh, son of the king” (fig. 2), the latter being Hezekiah.53 (iv) Josiah Several items may well belong to this reign, although they are without certainty and do not rank as firm evidence. But they can be conveniently set out here as a good example of items that (in almost every case) clearly belong to the later seventh (to early sixth) century in Judah. In this short period the choice of reigns is sometimes limited by year dates, too high to be anyone but either Manasseh or Josiah in practice. These are: (a) Ostracon </a:t>
            </a:r>
            <a:r>
              <a:rPr lang="en-US" dirty="0" err="1"/>
              <a:t>Mousaieff</a:t>
            </a:r>
            <a:r>
              <a:rPr lang="en-US" dirty="0"/>
              <a:t> 1, which required payment of three shekels of silver to “the House [= temple] of the LORD [YHWH]” in the name of ’</a:t>
            </a:r>
            <a:r>
              <a:rPr lang="en-US" dirty="0" err="1"/>
              <a:t>Ashiah</a:t>
            </a:r>
            <a:r>
              <a:rPr lang="en-US" dirty="0"/>
              <a:t>/’</a:t>
            </a:r>
            <a:r>
              <a:rPr lang="en-US" dirty="0" err="1"/>
              <a:t>Oshiah</a:t>
            </a:r>
            <a:r>
              <a:rPr lang="en-US" dirty="0"/>
              <a:t> the king, via a man [Z]</a:t>
            </a:r>
            <a:r>
              <a:rPr lang="en-US" dirty="0" err="1"/>
              <a:t>echariah</a:t>
            </a:r>
            <a:r>
              <a:rPr lang="en-US" dirty="0"/>
              <a:t>. The script is either eighth (so, Cross) or seventh century (so, </a:t>
            </a:r>
            <a:r>
              <a:rPr lang="en-US" dirty="0" err="1"/>
              <a:t>Yardeni</a:t>
            </a:r>
            <a:r>
              <a:rPr lang="en-US" dirty="0"/>
              <a:t>). In the former case, ’</a:t>
            </a:r>
            <a:r>
              <a:rPr lang="en-US" dirty="0" err="1"/>
              <a:t>Ashiah</a:t>
            </a:r>
            <a:r>
              <a:rPr lang="en-US" dirty="0"/>
              <a:t>/’</a:t>
            </a:r>
            <a:r>
              <a:rPr lang="en-US" dirty="0" err="1"/>
              <a:t>Oshiah</a:t>
            </a:r>
            <a:r>
              <a:rPr lang="en-US" dirty="0"/>
              <a:t> is a variant of Joash, king of Judah; in the latter case, of Josiah, which is the latest date possible. In Josiah’s time a Levite named Zechariah was concerned with repairs to the Jerusalem temple (cf. 2 Chron. 34:12), so the later dating might well allow of our two Zechariahs being the same man.54 (b) Seal stones and impressions. These include both fiscal and personal seals. One fiscal seal is dated to a royal “Year 26” in late seventh-/early sixth-century script. Therefore its editors date it to Josiah, the only king who reigned that long, then. (However, it should be said that as Manasseh supposedly reigned fifty-five years, he cannot be ruled out absolutely.) Exactly similar fiscal stamps include dates in Years 13, 14, and 20 (another in a Year 3 is different).55 The personal seals include (fig. 2): one of a king’s son </a:t>
            </a:r>
            <a:r>
              <a:rPr lang="en-US" dirty="0" err="1"/>
              <a:t>Jeho-ahaz</a:t>
            </a:r>
            <a:r>
              <a:rPr lang="en-US" dirty="0"/>
              <a:t>, probably Josiah’s eventual successor; one of </a:t>
            </a:r>
            <a:r>
              <a:rPr lang="en-US" dirty="0" err="1"/>
              <a:t>Azaliah</a:t>
            </a:r>
            <a:r>
              <a:rPr lang="en-US" dirty="0"/>
              <a:t> son of </a:t>
            </a:r>
            <a:r>
              <a:rPr lang="en-US" dirty="0" err="1"/>
              <a:t>Meshullam</a:t>
            </a:r>
            <a:r>
              <a:rPr lang="en-US" dirty="0"/>
              <a:t> (father of Shaphan) (cf. 2 Kings 22:3); one of </a:t>
            </a:r>
            <a:r>
              <a:rPr lang="en-US" dirty="0" err="1"/>
              <a:t>Ahikam</a:t>
            </a:r>
            <a:r>
              <a:rPr lang="en-US" dirty="0"/>
              <a:t> son of Shaphan, this reign or Jehoiakim’s (cf. 2 Kings 22:12-14; Jer. 26:24); a seal stone in ring, of Hanan son of Hilkiah, (high) priest in Jerusalem (cf. 2 Kings 22:8, 10).56 (v) Jehoiakim and Jehoiachin Attributable to Jehoiakim’s reign (fig. 2) may be the seal of the king’s son </a:t>
            </a:r>
            <a:r>
              <a:rPr lang="en-US" dirty="0" err="1"/>
              <a:t>Jerahmeel</a:t>
            </a:r>
            <a:r>
              <a:rPr lang="en-US" dirty="0"/>
              <a:t> and a bulla from a second seal of the same man. Such a man was son of King Jehoiakim and involved with the prophet Jeremiah (Jer. 36:26). An impression or bulla of “</a:t>
            </a:r>
            <a:r>
              <a:rPr lang="en-US" dirty="0" err="1"/>
              <a:t>Gemariah</a:t>
            </a:r>
            <a:r>
              <a:rPr lang="en-US" dirty="0"/>
              <a:t> son of Shaphan” recalls the man of this name and filiation under Jehoiakim in Jer. 36:10-11.57 For the seal of </a:t>
            </a:r>
            <a:r>
              <a:rPr lang="en-US" dirty="0" err="1"/>
              <a:t>Gemariah’s</a:t>
            </a:r>
            <a:r>
              <a:rPr lang="en-US" dirty="0"/>
              <a:t> brother </a:t>
            </a:r>
            <a:r>
              <a:rPr lang="en-US" dirty="0" err="1"/>
              <a:t>Ahikam</a:t>
            </a:r>
            <a:r>
              <a:rPr lang="en-US" dirty="0"/>
              <a:t>, see above under Josiah. For Baruch in this reign and the next two, see under Zedekiah, below. We have also the seal of the king’s son Pedaiah, readily identifiable as one of the sons of Jehoiachin, named in 1 Chron. 3:16-18.58 Cf. fig. 2. (vi) Zedekiah Here a series of personal seals belong to people who bear the names of characters active in this reign. Most famous are two bullae from seals of “</a:t>
            </a:r>
            <a:r>
              <a:rPr lang="en-US" dirty="0" err="1"/>
              <a:t>Berechiah</a:t>
            </a:r>
            <a:r>
              <a:rPr lang="en-US" dirty="0"/>
              <a:t> [= Baruch], son of Neriah the scribe,” well known as the prophet Jeremiah’s faithful secretary (Jer. 32:12; 36; 43:1-7; 45). Cf. Fig. 2. </a:t>
            </a:r>
            <a:r>
              <a:rPr lang="en-US" dirty="0" err="1"/>
              <a:t>Malkijah</a:t>
            </a:r>
            <a:r>
              <a:rPr lang="en-US" dirty="0"/>
              <a:t> the king’s son (Jer. 38:6) may be the same man as the owner of CWSS, 55, no. 15. Seraiah son of Neriah appears to be Baruch’s brother; Azariah son of Hilkiah would be brother of Hanan (cf. under Josiah); cf. 1 Chron. 6:13; 9:11. Gedaliah “who is over the house” may have been the Gedaliah who briefly governed Judah after the Babylonian conquest in 586 (cf. 2 Kings 25:22-25). One or another of four seal owners Jaazaniah, one being “servant of the king,” may again have been the army officer active in 586 (2 Kings 25:23). A king’s son, </a:t>
            </a:r>
            <a:r>
              <a:rPr lang="en-US" dirty="0" err="1"/>
              <a:t>Elishama</a:t>
            </a:r>
            <a:r>
              <a:rPr lang="en-US" dirty="0"/>
              <a:t>, had descendants active at the fall of Jerusalem (2 Kings 25:25; Jer. 41:1); his probable seal would then date anytime from Josiah onward.59 A major inscriptional source at this time is the collection of ostraca found in the ruins of Lachish, known as the “Lachish Letters.” Archaeologically they date from the last days of Lachish before it was destroyed by </a:t>
            </a:r>
            <a:r>
              <a:rPr lang="en-US" dirty="0" err="1"/>
              <a:t>Nebuchadrezzar’s</a:t>
            </a:r>
            <a:r>
              <a:rPr lang="en-US" dirty="0"/>
              <a:t> troops.60</a:t>
            </a:r>
          </a:p>
          <a:p>
            <a:endParaRPr lang="en-US" dirty="0"/>
          </a:p>
          <a:p>
            <a:r>
              <a:rPr lang="en-US" dirty="0"/>
              <a:t>Kenneth A. Kitchen, </a:t>
            </a:r>
            <a:r>
              <a:rPr lang="en-US" i="1" dirty="0"/>
              <a:t>On the Reliability of the Old Testament </a:t>
            </a:r>
            <a:r>
              <a:rPr lang="en-US" dirty="0"/>
              <a:t>(Grand Rapids, MI: Eerdmans, 2003), 16-21, 604 (Kindle Edition Loc 716-772 of 14432)</a:t>
            </a:r>
          </a:p>
        </p:txBody>
      </p:sp>
      <p:sp>
        <p:nvSpPr>
          <p:cNvPr id="4" name="Slide Number Placeholder 3"/>
          <p:cNvSpPr>
            <a:spLocks noGrp="1"/>
          </p:cNvSpPr>
          <p:nvPr>
            <p:ph type="sldNum" sz="quarter" idx="5"/>
          </p:nvPr>
        </p:nvSpPr>
        <p:spPr/>
        <p:txBody>
          <a:bodyPr/>
          <a:lstStyle/>
          <a:p>
            <a:fld id="{845D7EAA-0D36-F44C-8297-859FD03034AA}" type="slidenum">
              <a:rPr lang="en-US" smtClean="0"/>
              <a:t>23</a:t>
            </a:fld>
            <a:endParaRPr lang="en-US"/>
          </a:p>
        </p:txBody>
      </p:sp>
    </p:spTree>
    <p:extLst>
      <p:ext uri="{BB962C8B-B14F-4D97-AF65-F5344CB8AC3E}">
        <p14:creationId xmlns:p14="http://schemas.microsoft.com/office/powerpoint/2010/main" val="3324928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KINGS OF ISRAEL AND JUDAH IN LOCAL RECORDS (LR) A. KINGS OF ISRAEL The famous seal of “Shema servant [= minister of state] of Jeroboam” is almost universally recognized to belong to the reign of Jeroboam II of Israel (cf. fig. 2); attempts to date it to Jeroboam I are unconvincing. The Samaria ostraca (main lot) belong also to this period, and maybe to this particular reign.44 To Shallum (I) (or much less likely, his Judean namesake, Jehoahaz III/Shallum II) may just possibly be attributed an eighth-century cylindrical seal stone of royal style (kingly figure, winged discs, etc.).45 As for Hoshea, to his reign belongs the seal of one “Abdi, servant of Hoshea” (fig. 2).46 B. KINGS OF JUDAH (i) Azariah/Uzziah, Jotham, Ahaz To the reign of Azariah/Uzziah belong two seals, of the state ministers (“servants”) </a:t>
            </a:r>
            <a:r>
              <a:rPr lang="en-US" dirty="0" err="1"/>
              <a:t>Shebaniah</a:t>
            </a:r>
            <a:r>
              <a:rPr lang="en-US" dirty="0"/>
              <a:t> (</a:t>
            </a:r>
            <a:r>
              <a:rPr lang="en-US" dirty="0" err="1"/>
              <a:t>Shebanyau</a:t>
            </a:r>
            <a:r>
              <a:rPr lang="en-US" dirty="0"/>
              <a:t>) and Abiah (</a:t>
            </a:r>
            <a:r>
              <a:rPr lang="en-US" dirty="0" err="1"/>
              <a:t>Abiyau</a:t>
            </a:r>
            <a:r>
              <a:rPr lang="en-US" dirty="0"/>
              <a:t>).47 Jotham is attested as </a:t>
            </a:r>
            <a:r>
              <a:rPr lang="en-US" dirty="0" err="1"/>
              <a:t>Jehotham</a:t>
            </a:r>
            <a:r>
              <a:rPr lang="en-US" dirty="0"/>
              <a:t> and father of Ahaz on a recently discovered seal impression (“bulla”) that bears the text “Belonging to Ahaz (son of) </a:t>
            </a:r>
            <a:r>
              <a:rPr lang="en-US" dirty="0" err="1"/>
              <a:t>Jehotham</a:t>
            </a:r>
            <a:r>
              <a:rPr lang="en-US" dirty="0"/>
              <a:t> [= long form of Jotham], King of Judah.”48 A seal of this reign is known, of </a:t>
            </a:r>
            <a:r>
              <a:rPr lang="en-US" dirty="0" err="1"/>
              <a:t>Ushna</a:t>
            </a:r>
            <a:r>
              <a:rPr lang="en-US" dirty="0"/>
              <a:t> servant of Ahaz (for these, cf. fig. 2).49 For Ahaz as father of Hezekiah, see under Hezekiah. (ii) Hezekiah (Fig. 2) His name is mentioned on another recently discovered bulla, which reads: “Belonging to Hezekiah (son of) Ahaz, King of Judah,” and with it can now be matched a damaged bulla that bore the same text.50 To these royal stamps can be added no less than three bullae of “servants” of Hezekiah: of </a:t>
            </a:r>
            <a:r>
              <a:rPr lang="en-US" dirty="0" err="1"/>
              <a:t>Jehozarah</a:t>
            </a:r>
            <a:r>
              <a:rPr lang="en-US" dirty="0"/>
              <a:t> son of Hilkiah, of Azariah son of </a:t>
            </a:r>
            <a:r>
              <a:rPr lang="en-US" dirty="0" err="1"/>
              <a:t>Jeho’abi</a:t>
            </a:r>
            <a:r>
              <a:rPr lang="en-US" dirty="0"/>
              <a:t>, and of one on which the name has been lost.51 Among inscriptions without the royal name but belonging to this time should certainly belong the famous Siloam tunnel inscription (cf. 2 Kings 20:20; 2 Chron. 32:30), and likewise the tomb inscription of the royal steward (“he who is over the house”), […]</a:t>
            </a:r>
            <a:r>
              <a:rPr lang="en-US" dirty="0" err="1"/>
              <a:t>iah</a:t>
            </a:r>
            <a:r>
              <a:rPr lang="en-US" dirty="0"/>
              <a:t>, highly likely to have been [Shebna]</a:t>
            </a:r>
            <a:r>
              <a:rPr lang="en-US" dirty="0" err="1"/>
              <a:t>iah</a:t>
            </a:r>
            <a:r>
              <a:rPr lang="en-US" dirty="0"/>
              <a:t> — and the same as Shebna (abbreviated form of this name), the royal steward of Hezekiah’s day, condemned by the prophet Isaiah (Isa. 22:15-25).52 (iii) Manasseh As a young prince he may have had his own personal seal for official purposes. Such a seal may be seen in a known seal inscribed “belonging to Manasseh, son of the king” (fig. 2), the latter being Hezekiah.53 (iv) Josiah Several items may well belong to this reign, although they are without certainty and do not rank as firm evidence. But they can be conveniently set out here as a good example of items that (in almost every case) clearly belong to the later seventh (to early sixth) century in Judah. In this short period the choice of reigns is sometimes limited by year dates, too high to be anyone but either Manasseh or Josiah in practice. These are: (a) Ostracon </a:t>
            </a:r>
            <a:r>
              <a:rPr lang="en-US" dirty="0" err="1"/>
              <a:t>Mousaieff</a:t>
            </a:r>
            <a:r>
              <a:rPr lang="en-US" dirty="0"/>
              <a:t> 1, which required payment of three shekels of silver to “the House [= temple] of the LORD [YHWH]” in the name of ’</a:t>
            </a:r>
            <a:r>
              <a:rPr lang="en-US" dirty="0" err="1"/>
              <a:t>Ashiah</a:t>
            </a:r>
            <a:r>
              <a:rPr lang="en-US" dirty="0"/>
              <a:t>/’</a:t>
            </a:r>
            <a:r>
              <a:rPr lang="en-US" dirty="0" err="1"/>
              <a:t>Oshiah</a:t>
            </a:r>
            <a:r>
              <a:rPr lang="en-US" dirty="0"/>
              <a:t> the king, via a man [Z]</a:t>
            </a:r>
            <a:r>
              <a:rPr lang="en-US" dirty="0" err="1"/>
              <a:t>echariah</a:t>
            </a:r>
            <a:r>
              <a:rPr lang="en-US" dirty="0"/>
              <a:t>. The script is either eighth (so, Cross) or seventh century (so, </a:t>
            </a:r>
            <a:r>
              <a:rPr lang="en-US" dirty="0" err="1"/>
              <a:t>Yardeni</a:t>
            </a:r>
            <a:r>
              <a:rPr lang="en-US" dirty="0"/>
              <a:t>). In the former case, ’</a:t>
            </a:r>
            <a:r>
              <a:rPr lang="en-US" dirty="0" err="1"/>
              <a:t>Ashiah</a:t>
            </a:r>
            <a:r>
              <a:rPr lang="en-US" dirty="0"/>
              <a:t>/’</a:t>
            </a:r>
            <a:r>
              <a:rPr lang="en-US" dirty="0" err="1"/>
              <a:t>Oshiah</a:t>
            </a:r>
            <a:r>
              <a:rPr lang="en-US" dirty="0"/>
              <a:t> is a variant of Joash, king of Judah; in the latter case, of Josiah, which is the latest date possible. In Josiah’s time a Levite named Zechariah was concerned with repairs to the Jerusalem temple (cf. 2 Chron. 34:12), so the later dating might well allow of our two Zechariahs being the same man.54 (b) Seal stones and impressions. These include both fiscal and personal seals. One fiscal seal is dated to a royal “Year 26” in late seventh-/early sixth-century script. Therefore its editors date it to Josiah, the only king who reigned that long, then. (However, it should be said that as Manasseh supposedly reigned fifty-five years, he cannot be ruled out absolutely.) Exactly similar fiscal stamps include dates in Years 13, 14, and 20 (another in a Year 3 is different).55 The personal seals include (fig. 2): one of a king’s son </a:t>
            </a:r>
            <a:r>
              <a:rPr lang="en-US" dirty="0" err="1"/>
              <a:t>Jeho-ahaz</a:t>
            </a:r>
            <a:r>
              <a:rPr lang="en-US" dirty="0"/>
              <a:t>, probably Josiah’s eventual successor; one of </a:t>
            </a:r>
            <a:r>
              <a:rPr lang="en-US" dirty="0" err="1"/>
              <a:t>Azaliah</a:t>
            </a:r>
            <a:r>
              <a:rPr lang="en-US" dirty="0"/>
              <a:t> son of </a:t>
            </a:r>
            <a:r>
              <a:rPr lang="en-US" dirty="0" err="1"/>
              <a:t>Meshullam</a:t>
            </a:r>
            <a:r>
              <a:rPr lang="en-US" dirty="0"/>
              <a:t> (father of Shaphan) (cf. 2 Kings 22:3); one of </a:t>
            </a:r>
            <a:r>
              <a:rPr lang="en-US" dirty="0" err="1"/>
              <a:t>Ahikam</a:t>
            </a:r>
            <a:r>
              <a:rPr lang="en-US" dirty="0"/>
              <a:t> son of Shaphan, this reign or Jehoiakim’s (cf. 2 Kings 22:12-14; Jer. 26:24); a seal stone in ring, of Hanan son of Hilkiah, (high) priest in Jerusalem (cf. 2 Kings 22:8, 10).56 (v) Jehoiakim and Jehoiachin Attributable to Jehoiakim’s reign (fig. 2) may be the seal of the king’s son </a:t>
            </a:r>
            <a:r>
              <a:rPr lang="en-US" dirty="0" err="1"/>
              <a:t>Jerahmeel</a:t>
            </a:r>
            <a:r>
              <a:rPr lang="en-US" dirty="0"/>
              <a:t> and a bulla from a second seal of the same man. Such a man was son of King Jehoiakim and involved with the prophet Jeremiah (Jer. 36:26). An impression or bulla of “</a:t>
            </a:r>
            <a:r>
              <a:rPr lang="en-US" dirty="0" err="1"/>
              <a:t>Gemariah</a:t>
            </a:r>
            <a:r>
              <a:rPr lang="en-US" dirty="0"/>
              <a:t> son of Shaphan” recalls the man of this name and filiation under Jehoiakim in Jer. 36:10-11.57 For the seal of </a:t>
            </a:r>
            <a:r>
              <a:rPr lang="en-US" dirty="0" err="1"/>
              <a:t>Gemariah’s</a:t>
            </a:r>
            <a:r>
              <a:rPr lang="en-US" dirty="0"/>
              <a:t> brother </a:t>
            </a:r>
            <a:r>
              <a:rPr lang="en-US" dirty="0" err="1"/>
              <a:t>Ahikam</a:t>
            </a:r>
            <a:r>
              <a:rPr lang="en-US" dirty="0"/>
              <a:t>, see above under Josiah. For Baruch in this reign and the next two, see under Zedekiah, below. We have also the seal of the king’s son Pedaiah, readily identifiable as one of the sons of Jehoiachin, named in 1 Chron. 3:16-18.58 Cf. fig. 2. (vi) Zedekiah Here a series of personal seals belong to people who bear the names of characters active in this reign. Most famous are two bullae from seals of “</a:t>
            </a:r>
            <a:r>
              <a:rPr lang="en-US" dirty="0" err="1"/>
              <a:t>Berechiah</a:t>
            </a:r>
            <a:r>
              <a:rPr lang="en-US" dirty="0"/>
              <a:t> [= Baruch], son of Neriah the scribe,” well known as the prophet Jeremiah’s faithful secretary (Jer. 32:12; 36; 43:1-7; 45). Cf. Fig. 2. </a:t>
            </a:r>
            <a:r>
              <a:rPr lang="en-US" dirty="0" err="1"/>
              <a:t>Malkijah</a:t>
            </a:r>
            <a:r>
              <a:rPr lang="en-US" dirty="0"/>
              <a:t> the king’s son (Jer. 38:6) may be the same man as the owner of CWSS, 55, no. 15. Seraiah son of Neriah appears to be Baruch’s brother; Azariah son of Hilkiah would be brother of Hanan (cf. under Josiah); cf. 1 Chron. 6:13; 9:11. Gedaliah “who is over the house” may have been the Gedaliah who briefly governed Judah after the Babylonian conquest in 586 (cf. 2 Kings 25:22-25). One or another of four seal owners Jaazaniah, one being “servant of the king,” may again have been the army officer active in 586 (2 Kings 25:23). A king’s son, </a:t>
            </a:r>
            <a:r>
              <a:rPr lang="en-US" dirty="0" err="1"/>
              <a:t>Elishama</a:t>
            </a:r>
            <a:r>
              <a:rPr lang="en-US" dirty="0"/>
              <a:t>, had descendants active at the fall of Jerusalem (2 Kings 25:25; Jer. 41:1); his probable seal would then date anytime from Josiah onward.59 A major inscriptional source at this time is the collection of ostraca found in the ruins of Lachish, known as the “Lachish Letters.” Archaeologically they date from the last days of Lachish before it was destroyed by </a:t>
            </a:r>
            <a:r>
              <a:rPr lang="en-US" dirty="0" err="1"/>
              <a:t>Nebuchadrezzar’s</a:t>
            </a:r>
            <a:r>
              <a:rPr lang="en-US" dirty="0"/>
              <a:t> troops.60</a:t>
            </a:r>
          </a:p>
          <a:p>
            <a:endParaRPr lang="en-US" dirty="0"/>
          </a:p>
          <a:p>
            <a:r>
              <a:rPr lang="en-US" dirty="0"/>
              <a:t>Kenneth A. Kitchen, </a:t>
            </a:r>
            <a:r>
              <a:rPr lang="en-US" i="1" dirty="0"/>
              <a:t>On the Reliability of the Old Testament </a:t>
            </a:r>
            <a:r>
              <a:rPr lang="en-US" dirty="0"/>
              <a:t>(Grand Rapids, MI: Eerdmans, 2003), 16-21, 604 (Kindle Edition Loc 716-772 of 14432)</a:t>
            </a:r>
          </a:p>
        </p:txBody>
      </p:sp>
      <p:sp>
        <p:nvSpPr>
          <p:cNvPr id="4" name="Slide Number Placeholder 3"/>
          <p:cNvSpPr>
            <a:spLocks noGrp="1"/>
          </p:cNvSpPr>
          <p:nvPr>
            <p:ph type="sldNum" sz="quarter" idx="5"/>
          </p:nvPr>
        </p:nvSpPr>
        <p:spPr/>
        <p:txBody>
          <a:bodyPr/>
          <a:lstStyle/>
          <a:p>
            <a:fld id="{845D7EAA-0D36-F44C-8297-859FD03034AA}" type="slidenum">
              <a:rPr lang="en-US" smtClean="0"/>
              <a:t>24</a:t>
            </a:fld>
            <a:endParaRPr lang="en-US"/>
          </a:p>
        </p:txBody>
      </p:sp>
    </p:spTree>
    <p:extLst>
      <p:ext uri="{BB962C8B-B14F-4D97-AF65-F5344CB8AC3E}">
        <p14:creationId xmlns:p14="http://schemas.microsoft.com/office/powerpoint/2010/main" val="12791465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KINGS OF ISRAEL AND JUDAH IN LOCAL RECORDS (LR) A. KINGS OF ISRAEL The famous seal of “Shema servant [= minister of state] of Jeroboam” is almost universally recognized to belong to the reign of Jeroboam II of Israel (cf. fig. 2); attempts to date it to Jeroboam I are unconvincing. The Samaria ostraca (main lot) belong also to this period, and maybe to this particular reign.44 To Shallum (I) (or much less likely, his Judean namesake, Jehoahaz III/Shallum II) may just possibly be attributed an eighth-century cylindrical seal stone of royal style (kingly figure, winged discs, etc.).45 As for Hoshea, to his reign belongs the seal of one “Abdi, servant of Hoshea” (fig. 2).46 B. KINGS OF JUDAH (i) Azariah/Uzziah, Jotham, Ahaz To the reign of Azariah/Uzziah belong two seals, of the state ministers (“servants”) </a:t>
            </a:r>
            <a:r>
              <a:rPr lang="en-US" dirty="0" err="1"/>
              <a:t>Shebaniah</a:t>
            </a:r>
            <a:r>
              <a:rPr lang="en-US" dirty="0"/>
              <a:t> (</a:t>
            </a:r>
            <a:r>
              <a:rPr lang="en-US" dirty="0" err="1"/>
              <a:t>Shebanyau</a:t>
            </a:r>
            <a:r>
              <a:rPr lang="en-US" dirty="0"/>
              <a:t>) and Abiah (</a:t>
            </a:r>
            <a:r>
              <a:rPr lang="en-US" dirty="0" err="1"/>
              <a:t>Abiyau</a:t>
            </a:r>
            <a:r>
              <a:rPr lang="en-US" dirty="0"/>
              <a:t>).47 Jotham is attested as </a:t>
            </a:r>
            <a:r>
              <a:rPr lang="en-US" dirty="0" err="1"/>
              <a:t>Jehotham</a:t>
            </a:r>
            <a:r>
              <a:rPr lang="en-US" dirty="0"/>
              <a:t> and father of Ahaz on a recently discovered seal impression (“bulla”) that bears the text “Belonging to Ahaz (son of) </a:t>
            </a:r>
            <a:r>
              <a:rPr lang="en-US" dirty="0" err="1"/>
              <a:t>Jehotham</a:t>
            </a:r>
            <a:r>
              <a:rPr lang="en-US" dirty="0"/>
              <a:t> [= long form of Jotham], King of Judah.”48 A seal of this reign is known, of </a:t>
            </a:r>
            <a:r>
              <a:rPr lang="en-US" dirty="0" err="1"/>
              <a:t>Ushna</a:t>
            </a:r>
            <a:r>
              <a:rPr lang="en-US" dirty="0"/>
              <a:t> servant of Ahaz (for these, cf. fig. 2).49 For Ahaz as father of Hezekiah, see under Hezekiah. (ii) Hezekiah (Fig. 2) His name is mentioned on another recently discovered bulla, which reads: “Belonging to Hezekiah (son of) Ahaz, King of Judah,” and with it can now be matched a damaged bulla that bore the same text.50 To these royal stamps can be added no less than three bullae of “servants” of Hezekiah: of </a:t>
            </a:r>
            <a:r>
              <a:rPr lang="en-US" dirty="0" err="1"/>
              <a:t>Jehozarah</a:t>
            </a:r>
            <a:r>
              <a:rPr lang="en-US" dirty="0"/>
              <a:t> son of Hilkiah, of Azariah son of </a:t>
            </a:r>
            <a:r>
              <a:rPr lang="en-US" dirty="0" err="1"/>
              <a:t>Jeho’abi</a:t>
            </a:r>
            <a:r>
              <a:rPr lang="en-US" dirty="0"/>
              <a:t>, and of one on which the name has been lost.51 Among inscriptions without the royal name but belonging to this time should certainly belong the famous Siloam tunnel inscription (cf. 2 Kings 20:20; 2 Chron. 32:30), and likewise the tomb inscription of the royal steward (“he who is over the house”), […]</a:t>
            </a:r>
            <a:r>
              <a:rPr lang="en-US" dirty="0" err="1"/>
              <a:t>iah</a:t>
            </a:r>
            <a:r>
              <a:rPr lang="en-US" dirty="0"/>
              <a:t>, highly likely to have been [Shebna]</a:t>
            </a:r>
            <a:r>
              <a:rPr lang="en-US" dirty="0" err="1"/>
              <a:t>iah</a:t>
            </a:r>
            <a:r>
              <a:rPr lang="en-US" dirty="0"/>
              <a:t> — and the same as Shebna (abbreviated form of this name), the royal steward of Hezekiah’s day, condemned by the prophet Isaiah (Isa. 22:15-25).52 (iii) Manasseh As a young prince he may have had his own personal seal for official purposes. Such a seal may be seen in a known seal inscribed “belonging to Manasseh, son of the king” (fig. 2), the latter being Hezekiah.53 (iv) Josiah Several items may well belong to this reign, although they are without certainty and do not rank as firm evidence. But they can be conveniently set out here as a good example of items that (in almost every case) clearly belong to the later seventh (to early sixth) century in Judah. In this short period the choice of reigns is sometimes limited by year dates, too high to be anyone but either Manasseh or Josiah in practice. These are: (a) Ostracon </a:t>
            </a:r>
            <a:r>
              <a:rPr lang="en-US" dirty="0" err="1"/>
              <a:t>Mousaieff</a:t>
            </a:r>
            <a:r>
              <a:rPr lang="en-US" dirty="0"/>
              <a:t> 1, which required payment of three shekels of silver to “the House [= temple] of the LORD [YHWH]” in the name of ’</a:t>
            </a:r>
            <a:r>
              <a:rPr lang="en-US" dirty="0" err="1"/>
              <a:t>Ashiah</a:t>
            </a:r>
            <a:r>
              <a:rPr lang="en-US" dirty="0"/>
              <a:t>/’</a:t>
            </a:r>
            <a:r>
              <a:rPr lang="en-US" dirty="0" err="1"/>
              <a:t>Oshiah</a:t>
            </a:r>
            <a:r>
              <a:rPr lang="en-US" dirty="0"/>
              <a:t> the king, via a man [Z]</a:t>
            </a:r>
            <a:r>
              <a:rPr lang="en-US" dirty="0" err="1"/>
              <a:t>echariah</a:t>
            </a:r>
            <a:r>
              <a:rPr lang="en-US" dirty="0"/>
              <a:t>. The script is either eighth (so, Cross) or seventh century (so, </a:t>
            </a:r>
            <a:r>
              <a:rPr lang="en-US" dirty="0" err="1"/>
              <a:t>Yardeni</a:t>
            </a:r>
            <a:r>
              <a:rPr lang="en-US" dirty="0"/>
              <a:t>). In the former case, ’</a:t>
            </a:r>
            <a:r>
              <a:rPr lang="en-US" dirty="0" err="1"/>
              <a:t>Ashiah</a:t>
            </a:r>
            <a:r>
              <a:rPr lang="en-US" dirty="0"/>
              <a:t>/’</a:t>
            </a:r>
            <a:r>
              <a:rPr lang="en-US" dirty="0" err="1"/>
              <a:t>Oshiah</a:t>
            </a:r>
            <a:r>
              <a:rPr lang="en-US" dirty="0"/>
              <a:t> is a variant of Joash, king of Judah; in the latter case, of Josiah, which is the latest date possible. In Josiah’s time a Levite named Zechariah was concerned with repairs to the Jerusalem temple (cf. 2 Chron. 34:12), so the later dating might well allow of our two Zechariahs being the same man.54 (b) Seal stones and impressions. These include both fiscal and personal seals. One fiscal seal is dated to a royal “Year 26” in late seventh-/early sixth-century script. Therefore its editors date it to Josiah, the only king who reigned that long, then. (However, it should be said that as Manasseh supposedly reigned fifty-five years, he cannot be ruled out absolutely.) Exactly similar fiscal stamps include dates in Years 13, 14, and 20 (another in a Year 3 is different).55 The personal seals include (fig. 2): one of a king’s son </a:t>
            </a:r>
            <a:r>
              <a:rPr lang="en-US" dirty="0" err="1"/>
              <a:t>Jeho-ahaz</a:t>
            </a:r>
            <a:r>
              <a:rPr lang="en-US" dirty="0"/>
              <a:t>, probably Josiah’s eventual successor; one of </a:t>
            </a:r>
            <a:r>
              <a:rPr lang="en-US" dirty="0" err="1"/>
              <a:t>Azaliah</a:t>
            </a:r>
            <a:r>
              <a:rPr lang="en-US" dirty="0"/>
              <a:t> son of </a:t>
            </a:r>
            <a:r>
              <a:rPr lang="en-US" dirty="0" err="1"/>
              <a:t>Meshullam</a:t>
            </a:r>
            <a:r>
              <a:rPr lang="en-US" dirty="0"/>
              <a:t> (father of Shaphan) (cf. 2 Kings 22:3); one of </a:t>
            </a:r>
            <a:r>
              <a:rPr lang="en-US" dirty="0" err="1"/>
              <a:t>Ahikam</a:t>
            </a:r>
            <a:r>
              <a:rPr lang="en-US" dirty="0"/>
              <a:t> son of Shaphan, this reign or Jehoiakim’s (cf. 2 Kings 22:12-14; Jer. 26:24); a seal stone in ring, of Hanan son of Hilkiah, (high) priest in Jerusalem (cf. 2 Kings 22:8, 10).56 (v) Jehoiakim and Jehoiachin Attributable to Jehoiakim’s reign (fig. 2) may be the seal of the king’s son </a:t>
            </a:r>
            <a:r>
              <a:rPr lang="en-US" dirty="0" err="1"/>
              <a:t>Jerahmeel</a:t>
            </a:r>
            <a:r>
              <a:rPr lang="en-US" dirty="0"/>
              <a:t> and a bulla from a second seal of the same man. Such a man was son of King Jehoiakim and involved with the prophet Jeremiah (Jer. 36:26). An impression or bulla of “</a:t>
            </a:r>
            <a:r>
              <a:rPr lang="en-US" dirty="0" err="1"/>
              <a:t>Gemariah</a:t>
            </a:r>
            <a:r>
              <a:rPr lang="en-US" dirty="0"/>
              <a:t> son of Shaphan” recalls the man of this name and filiation under Jehoiakim in Jer. 36:10-11.57 For the seal of </a:t>
            </a:r>
            <a:r>
              <a:rPr lang="en-US" dirty="0" err="1"/>
              <a:t>Gemariah’s</a:t>
            </a:r>
            <a:r>
              <a:rPr lang="en-US" dirty="0"/>
              <a:t> brother </a:t>
            </a:r>
            <a:r>
              <a:rPr lang="en-US" dirty="0" err="1"/>
              <a:t>Ahikam</a:t>
            </a:r>
            <a:r>
              <a:rPr lang="en-US" dirty="0"/>
              <a:t>, see above under Josiah. For Baruch in this reign and the next two, see under Zedekiah, below. We have also the seal of the king’s son Pedaiah, readily identifiable as one of the sons of Jehoiachin, named in 1 Chron. 3:16-18.58 Cf. fig. 2. (vi) Zedekiah Here a series of personal seals belong to people who bear the names of characters active in this reign. Most famous are two bullae from seals of “</a:t>
            </a:r>
            <a:r>
              <a:rPr lang="en-US" dirty="0" err="1"/>
              <a:t>Berechiah</a:t>
            </a:r>
            <a:r>
              <a:rPr lang="en-US" dirty="0"/>
              <a:t> [= Baruch], son of Neriah the scribe,” well known as the prophet Jeremiah’s faithful secretary (Jer. 32:12; 36; 43:1-7; 45). Cf. Fig. 2. </a:t>
            </a:r>
            <a:r>
              <a:rPr lang="en-US" dirty="0" err="1"/>
              <a:t>Malkijah</a:t>
            </a:r>
            <a:r>
              <a:rPr lang="en-US" dirty="0"/>
              <a:t> the king’s son (Jer. 38:6) may be the same man as the owner of CWSS, 55, no. 15. Seraiah son of Neriah appears to be Baruch’s brother; Azariah son of Hilkiah would be brother of Hanan (cf. under Josiah); cf. 1 Chron. 6:13; 9:11. Gedaliah “who is over the house” may have been the Gedaliah who briefly governed Judah after the Babylonian conquest in 586 (cf. 2 Kings 25:22-25). One or another of four seal owners Jaazaniah, one being “servant of the king,” may again have been the army officer active in 586 (2 Kings 25:23). A king’s son, </a:t>
            </a:r>
            <a:r>
              <a:rPr lang="en-US" dirty="0" err="1"/>
              <a:t>Elishama</a:t>
            </a:r>
            <a:r>
              <a:rPr lang="en-US" dirty="0"/>
              <a:t>, had descendants active at the fall of Jerusalem (2 Kings 25:25; Jer. 41:1); his probable seal would then date anytime from Josiah onward.59 A major inscriptional source at this time is the collection of ostraca found in the ruins of Lachish, known as the “Lachish Letters.” Archaeologically they date from the last days of Lachish before it was destroyed by </a:t>
            </a:r>
            <a:r>
              <a:rPr lang="en-US" dirty="0" err="1"/>
              <a:t>Nebuchadrezzar’s</a:t>
            </a:r>
            <a:r>
              <a:rPr lang="en-US" dirty="0"/>
              <a:t> troops.60</a:t>
            </a:r>
          </a:p>
          <a:p>
            <a:endParaRPr lang="en-US" dirty="0"/>
          </a:p>
          <a:p>
            <a:r>
              <a:rPr lang="en-US" dirty="0"/>
              <a:t>Kenneth A. Kitchen, </a:t>
            </a:r>
            <a:r>
              <a:rPr lang="en-US" i="1" dirty="0"/>
              <a:t>On the Reliability of the Old Testament </a:t>
            </a:r>
            <a:r>
              <a:rPr lang="en-US" dirty="0"/>
              <a:t>(Grand Rapids, MI: Eerdmans, 2003), 16-21, 604 (Kindle Edition Loc 716-772 of 14432)</a:t>
            </a:r>
          </a:p>
        </p:txBody>
      </p:sp>
      <p:sp>
        <p:nvSpPr>
          <p:cNvPr id="4" name="Slide Number Placeholder 3"/>
          <p:cNvSpPr>
            <a:spLocks noGrp="1"/>
          </p:cNvSpPr>
          <p:nvPr>
            <p:ph type="sldNum" sz="quarter" idx="5"/>
          </p:nvPr>
        </p:nvSpPr>
        <p:spPr/>
        <p:txBody>
          <a:bodyPr/>
          <a:lstStyle/>
          <a:p>
            <a:fld id="{845D7EAA-0D36-F44C-8297-859FD03034AA}" type="slidenum">
              <a:rPr lang="en-US" smtClean="0"/>
              <a:t>25</a:t>
            </a:fld>
            <a:endParaRPr lang="en-US"/>
          </a:p>
        </p:txBody>
      </p:sp>
    </p:spTree>
    <p:extLst>
      <p:ext uri="{BB962C8B-B14F-4D97-AF65-F5344CB8AC3E}">
        <p14:creationId xmlns:p14="http://schemas.microsoft.com/office/powerpoint/2010/main" val="1196043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D0EF32-5D6C-8C4D-9D7F-7568DE2B682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65922" name="Rectangle 2"/>
          <p:cNvSpPr>
            <a:spLocks noGrp="1" noRot="1" noChangeAspect="1" noChangeArrowheads="1" noTextEdit="1"/>
          </p:cNvSpPr>
          <p:nvPr>
            <p:ph type="sldImg"/>
          </p:nvPr>
        </p:nvSpPr>
        <p:spPr>
          <a:ln/>
        </p:spPr>
      </p:sp>
      <p:sp>
        <p:nvSpPr>
          <p:cNvPr id="4659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A6BFB2-7859-E446-9FE3-36E3568F027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3138" name="Rectangle 2"/>
          <p:cNvSpPr>
            <a:spLocks noGrp="1" noRot="1" noChangeAspect="1" noChangeArrowheads="1" noTextEdit="1"/>
          </p:cNvSpPr>
          <p:nvPr>
            <p:ph type="sldImg"/>
          </p:nvPr>
        </p:nvSpPr>
        <p:spPr>
          <a:ln/>
        </p:spPr>
      </p:sp>
      <p:sp>
        <p:nvSpPr>
          <p:cNvPr id="603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423606-0703-E34B-97A4-61C1F967BE5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5186" name="Rectangle 2"/>
          <p:cNvSpPr>
            <a:spLocks noGrp="1" noRot="1" noChangeAspect="1" noChangeArrowheads="1" noTextEdit="1"/>
          </p:cNvSpPr>
          <p:nvPr>
            <p:ph type="sldImg"/>
          </p:nvPr>
        </p:nvSpPr>
        <p:spPr>
          <a:ln/>
        </p:spPr>
      </p:sp>
      <p:sp>
        <p:nvSpPr>
          <p:cNvPr id="605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856271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CD65677-45B0-8345-A432-7E9562D3885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86754" name="Rectangle 2"/>
          <p:cNvSpPr>
            <a:spLocks noGrp="1" noRot="1" noChangeAspect="1" noChangeArrowheads="1" noTextEdit="1"/>
          </p:cNvSpPr>
          <p:nvPr>
            <p:ph type="sldImg"/>
          </p:nvPr>
        </p:nvSpPr>
        <p:spPr>
          <a:ln/>
        </p:spPr>
      </p:sp>
      <p:sp>
        <p:nvSpPr>
          <p:cNvPr id="586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96276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938CB3-4CCB-0545-91B1-B79118C5C4B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96994" name="Rectangle 2"/>
          <p:cNvSpPr>
            <a:spLocks noGrp="1" noRot="1" noChangeAspect="1" noChangeArrowheads="1" noTextEdit="1"/>
          </p:cNvSpPr>
          <p:nvPr>
            <p:ph type="sldImg"/>
          </p:nvPr>
        </p:nvSpPr>
        <p:spPr>
          <a:ln/>
        </p:spPr>
      </p:sp>
      <p:sp>
        <p:nvSpPr>
          <p:cNvPr id="596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The result was involuntary vegetarianism. Daniel chose vegetarianism</a:t>
            </a:r>
            <a:r>
              <a:rPr lang="en-US" baseline="0" dirty="0">
                <a:latin typeface="Arial"/>
                <a:ea typeface="ＭＳ Ｐゴシック" charset="0"/>
                <a:cs typeface="Arial"/>
              </a:rPr>
              <a:t> in chapter 1, but God gave the king no choice in the matter!</a:t>
            </a:r>
            <a:endParaRPr lang="en-US" dirty="0">
              <a:latin typeface="Arial"/>
              <a:ea typeface="ＭＳ Ｐゴシック" charset="0"/>
              <a:cs typeface="Arial"/>
            </a:endParaRPr>
          </a:p>
        </p:txBody>
      </p:sp>
    </p:spTree>
    <p:extLst>
      <p:ext uri="{BB962C8B-B14F-4D97-AF65-F5344CB8AC3E}">
        <p14:creationId xmlns:p14="http://schemas.microsoft.com/office/powerpoint/2010/main" val="38912535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08EEA6-10F3-544B-868E-C87AC21FCA9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67970" name="Rectangle 2"/>
          <p:cNvSpPr>
            <a:spLocks noGrp="1" noRot="1" noChangeAspect="1" noChangeArrowheads="1" noTextEdit="1"/>
          </p:cNvSpPr>
          <p:nvPr>
            <p:ph type="sldImg"/>
          </p:nvPr>
        </p:nvSpPr>
        <p:spPr>
          <a:ln/>
        </p:spPr>
      </p:sp>
      <p:sp>
        <p:nvSpPr>
          <p:cNvPr id="4679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Some have objected to Daniel’s sixth-century date on the grounds that the book is included in the Writings, the third section of the Hebrew Bible, rather than among the Prophets, the second division. The last prophetic book (Malachi) was written in the fifth century B.C. Those arguing for a late date for Daniel allege that if his book were written in the sixth century, it would have been included in the second division (the Prophets) rather than relegated to the third (the Writings). However, as previously noted, the prophets were set apart by God as His messengers with a special ministry to the nation Israel. Since Daniel was counted by his contemporaries as a governmental leader rather than a prophet, his writings were included in the third division rather than in the second. Thus the status of the author rather than the date of his book determined the division in which his book was included in the Hebrew Bible.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critics hold that since God’s name Yahweh is not used by Daniel and since the name was commonly used in Daniel’s day by others, the book must have been written at a later time. However, this objection fails to note that in chapter 9 this name is used eight times (Dan. 9:2, 4, 8, 10, 13-14 [thrice], 20). The name for God an author used in a given passage was determined by his content, not by popular custom.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have objected to Daniel’s authorship because of supposed historical errors found in the book. Some have asserted, for instance, that Nebuchadnezzar was not the father of Belshazzar, as indicated in Daniel 5:2, 11, 13, 18 (cf. v. 22). They argue that if Daniel had written the book, he would not have made such an error. However, it has been demonstrated that a royal successor to the throne was called a “son” (5:22) even if he had no blood relationship to an earlier king. (See the chart “Kings of the Neo-Babylonian Empire.”)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Again objection is made to Daniel’s authorship because the writer refers in 1:21 to the time of Daniel’s death. However, 1:21 does not state when Daniel died; it states that he “remained there” (in Babylon) till Cyrus’ first year. Cyrus’ decree liberated the Jews from their exile in Babylon, thus bringing the 70-year Captivity to a near end. Daniel 1:21 is simply pointing out that Daniel lived through the span of the Captivity. The verse does not specify the time of his death. In fact he lived on into at least Cyrus’ third year (10:1).</a:t>
            </a:r>
          </a:p>
          <a:p>
            <a:endParaRPr lang="en-US" dirty="0"/>
          </a:p>
        </p:txBody>
      </p:sp>
    </p:spTree>
    <p:extLst>
      <p:ext uri="{BB962C8B-B14F-4D97-AF65-F5344CB8AC3E}">
        <p14:creationId xmlns:p14="http://schemas.microsoft.com/office/powerpoint/2010/main" val="24513767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757135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Dwight J. Pentecost, "Daniel,” in </a:t>
            </a:r>
            <a:r>
              <a:rPr lang="en-US" sz="1200" i="1" kern="1200" dirty="0">
                <a:solidFill>
                  <a:schemeClr val="tx1"/>
                </a:solidFill>
                <a:effectLst/>
                <a:latin typeface="+mn-lt"/>
                <a:ea typeface="+mn-ea"/>
                <a:cs typeface="+mn-cs"/>
              </a:rPr>
              <a:t>The Bible Knowledge Commentary</a:t>
            </a:r>
            <a:r>
              <a:rPr lang="en-US" sz="1200" kern="1200" dirty="0">
                <a:solidFill>
                  <a:schemeClr val="tx1"/>
                </a:solidFill>
                <a:effectLst/>
                <a:latin typeface="+mn-lt"/>
                <a:ea typeface="+mn-ea"/>
                <a:cs typeface="+mn-cs"/>
              </a:rPr>
              <a:t>; ed. John F. Walvoord and Roy B. Zuck; Accordance electronic ed. 2 vols.; Wheaton: Victor Books, 1985), 1:1325.</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150027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2402BF2-9ECA-E244-928E-2353EB95BB2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In 539 BC Belshazzar denied God's sovereignty at a huge party by praising false gods while drinking from the temple goblets (5:1-4).</a:t>
            </a:r>
          </a:p>
          <a:p>
            <a:pPr eaLnBrk="1" hangingPunct="1"/>
            <a:r>
              <a:rPr lang="en-US" dirty="0">
                <a:latin typeface="Arial" panose="020B0604020202020204" pitchFamily="34" charset="0"/>
                <a:ea typeface="ＭＳ Ｐゴシック" charset="0"/>
                <a:cs typeface="Arial" panose="020B0604020202020204" pitchFamily="34" charset="0"/>
              </a:rPr>
              <a:t>God hid his judgment due to Belshazzar’s pride in an unreadable wall inscription that the wise men could not decipher (5:5-9).</a:t>
            </a:r>
          </a:p>
          <a:p>
            <a:pPr eaLnBrk="1" hangingPunct="1"/>
            <a:r>
              <a:rPr lang="en-US" dirty="0">
                <a:latin typeface="Arial" panose="020B0604020202020204" pitchFamily="34" charset="0"/>
                <a:ea typeface="ＭＳ Ｐゴシック" charset="0"/>
                <a:cs typeface="Arial" panose="020B0604020202020204" pitchFamily="34" charset="0"/>
              </a:rPr>
              <a:t>God helped Daniel interpret the inscription as his judgment on Belshazzar’s pride and wisdom for the humble (5:10-28).</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883866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293751-C8E7-7F45-B85C-D2474A2FF4D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9522" name="Rectangle 2"/>
          <p:cNvSpPr>
            <a:spLocks noGrp="1" noRot="1" noChangeAspect="1" noChangeArrowheads="1" noTextEdit="1"/>
          </p:cNvSpPr>
          <p:nvPr>
            <p:ph type="sldImg"/>
          </p:nvPr>
        </p:nvSpPr>
        <p:spPr>
          <a:ln/>
        </p:spPr>
      </p:sp>
      <p:sp>
        <p:nvSpPr>
          <p:cNvPr id="619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r>
              <a:rPr lang="en-US" altLang="ja-JP" b="0" dirty="0">
                <a:latin typeface="Arial" panose="020B0604020202020204" pitchFamily="34" charset="0"/>
                <a:ea typeface="ＭＳ Ｐゴシック" charset="0"/>
                <a:cs typeface="Arial" panose="020B0604020202020204" pitchFamily="34" charset="0"/>
              </a:rPr>
              <a:t>"Babylon was being besieged by the Persian army, led by </a:t>
            </a:r>
            <a:r>
              <a:rPr lang="en-US" altLang="ja-JP" b="0" dirty="0" err="1">
                <a:latin typeface="Arial" panose="020B0604020202020204" pitchFamily="34" charset="0"/>
                <a:ea typeface="ＭＳ Ｐゴシック" charset="0"/>
                <a:cs typeface="Arial" panose="020B0604020202020204" pitchFamily="34" charset="0"/>
              </a:rPr>
              <a:t>Ugbaru</a:t>
            </a:r>
            <a:r>
              <a:rPr lang="en-US" altLang="ja-JP" b="0" dirty="0">
                <a:latin typeface="Arial" panose="020B0604020202020204" pitchFamily="34" charset="0"/>
                <a:ea typeface="ＭＳ Ｐゴシック" charset="0"/>
                <a:cs typeface="Arial" panose="020B0604020202020204" pitchFamily="34" charset="0"/>
              </a:rPr>
              <a:t>, governor of </a:t>
            </a:r>
            <a:r>
              <a:rPr lang="en-US" altLang="ja-JP" b="0" dirty="0" err="1">
                <a:latin typeface="Arial" panose="020B0604020202020204" pitchFamily="34" charset="0"/>
                <a:ea typeface="ＭＳ Ｐゴシック" charset="0"/>
                <a:cs typeface="Arial" panose="020B0604020202020204" pitchFamily="34" charset="0"/>
              </a:rPr>
              <a:t>Gutium</a:t>
            </a:r>
            <a:r>
              <a:rPr lang="en-US" altLang="ja-JP" b="0" dirty="0">
                <a:latin typeface="Arial" panose="020B0604020202020204" pitchFamily="34" charset="0"/>
                <a:ea typeface="ＭＳ Ｐゴシック" charset="0"/>
                <a:cs typeface="Arial" panose="020B0604020202020204" pitchFamily="34" charset="0"/>
              </a:rPr>
              <a:t>, while Belshazzar, inside the city, was giving a great banquet for 1,000 of his nobles. Belshazzar</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name means "</a:t>
            </a:r>
            <a:r>
              <a:rPr lang="en-US" altLang="ja-JP" b="0" dirty="0" err="1">
                <a:latin typeface="Arial" panose="020B0604020202020204" pitchFamily="34" charset="0"/>
                <a:ea typeface="ＭＳ Ｐゴシック" charset="0"/>
                <a:cs typeface="Arial" panose="020B0604020202020204" pitchFamily="34" charset="0"/>
              </a:rPr>
              <a:t>Bel</a:t>
            </a:r>
            <a:r>
              <a:rPr lang="en-US" altLang="ja-JP" b="0" dirty="0">
                <a:latin typeface="Arial" panose="020B0604020202020204" pitchFamily="34" charset="0"/>
                <a:ea typeface="ＭＳ Ｐゴシック" charset="0"/>
                <a:cs typeface="Arial" panose="020B0604020202020204" pitchFamily="34" charset="0"/>
              </a:rPr>
              <a:t> (another name for the god </a:t>
            </a:r>
            <a:r>
              <a:rPr lang="en-US" altLang="ja-JP" b="0" dirty="0" err="1">
                <a:latin typeface="Arial" panose="020B0604020202020204" pitchFamily="34" charset="0"/>
                <a:ea typeface="ＭＳ Ｐゴシック" charset="0"/>
                <a:cs typeface="Arial" panose="020B0604020202020204" pitchFamily="34" charset="0"/>
              </a:rPr>
              <a:t>Marduk</a:t>
            </a:r>
            <a:r>
              <a:rPr lang="en-US" altLang="ja-JP" b="0" dirty="0">
                <a:latin typeface="Arial" panose="020B0604020202020204" pitchFamily="34" charset="0"/>
                <a:ea typeface="ＭＳ Ｐゴシック" charset="0"/>
                <a:cs typeface="Arial" panose="020B0604020202020204" pitchFamily="34" charset="0"/>
              </a:rPr>
              <a:t>) has protected the king." Perhaps the banquet was given to show Belshazzar</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contempt for the Persians and to allay his people</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fears. Archeologists have excavated a large hall in Babylon 55 feet wide and 165 feet long that had plastered walls. Such a room would have been sufficient to house a gathering of this size. Belshazzar considered his city secure from assault because of its massive walls. Within the city were supplies that would sustain it for 20 years. Therefore the king felt he had little cause for concern."</a:t>
            </a:r>
          </a:p>
          <a:p>
            <a:pPr lvl="1" algn="l"/>
            <a:r>
              <a:rPr lang="en-US" b="0" dirty="0">
                <a:latin typeface="Arial" panose="020B0604020202020204" pitchFamily="34" charset="0"/>
                <a:ea typeface="ＭＳ Ｐゴシック" charset="0"/>
                <a:cs typeface="Arial" panose="020B0604020202020204" pitchFamily="34" charset="0"/>
              </a:rPr>
              <a:t>Dwight Pentecost, “Daniel,” eds. John F. Walvoord, Roy B. Zuck and Dallas Theological Seminary, </a:t>
            </a:r>
            <a:r>
              <a:rPr lang="en-US" b="0" i="1" dirty="0">
                <a:latin typeface="Arial" panose="020B0604020202020204" pitchFamily="34" charset="0"/>
                <a:ea typeface="ＭＳ Ｐゴシック" charset="0"/>
                <a:cs typeface="Arial" panose="020B0604020202020204" pitchFamily="34" charset="0"/>
              </a:rPr>
              <a:t>The Bible Knowledge Commentary : An Exposition of the Scriptures</a:t>
            </a:r>
            <a:r>
              <a:rPr lang="en-US" b="0" dirty="0">
                <a:latin typeface="Arial" panose="020B0604020202020204" pitchFamily="34" charset="0"/>
                <a:ea typeface="ＭＳ Ｐゴシック" charset="0"/>
                <a:cs typeface="Arial" panose="020B0604020202020204" pitchFamily="34" charset="0"/>
              </a:rPr>
              <a:t> (Wheaton, IL: Victor Books, 1983-1985), 1:1344.</a:t>
            </a:r>
          </a:p>
        </p:txBody>
      </p:sp>
    </p:spTree>
    <p:extLst>
      <p:ext uri="{BB962C8B-B14F-4D97-AF65-F5344CB8AC3E}">
        <p14:creationId xmlns:p14="http://schemas.microsoft.com/office/powerpoint/2010/main" val="33758305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C24445-A15E-0E44-8E6E-5A1AE6E644C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1570" name="Rectangle 2"/>
          <p:cNvSpPr>
            <a:spLocks noGrp="1" noRot="1" noChangeAspect="1" noChangeArrowheads="1" noTextEdit="1"/>
          </p:cNvSpPr>
          <p:nvPr>
            <p:ph type="sldImg"/>
          </p:nvPr>
        </p:nvSpPr>
        <p:spPr>
          <a:ln/>
        </p:spPr>
      </p:sp>
      <p:sp>
        <p:nvSpPr>
          <p:cNvPr id="621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B8CA15-C852-EE46-916A-5F2382280E4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3618" name="Rectangle 2"/>
          <p:cNvSpPr>
            <a:spLocks noGrp="1" noRot="1" noChangeAspect="1" noChangeArrowheads="1" noTextEdit="1"/>
          </p:cNvSpPr>
          <p:nvPr>
            <p:ph type="sldImg"/>
          </p:nvPr>
        </p:nvSpPr>
        <p:spPr>
          <a:ln/>
        </p:spPr>
      </p:sp>
      <p:sp>
        <p:nvSpPr>
          <p:cNvPr id="6236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The Greek historian Herodotus describes the fall of Babylon in the same manner as does Daniel 5 with a surprise attack while the Babylonians had a party or festival</a:t>
            </a:r>
            <a:r>
              <a:rPr lang="en-US"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E11415-ACDB-444C-8A7A-F9B11B3E5FCC}" type="slidenum">
              <a:rPr lang="en-US" sz="1200"/>
              <a:pPr eaLnBrk="1" hangingPunct="1"/>
              <a:t>4</a:t>
            </a:fld>
            <a:endParaRPr lang="en-US" sz="1200"/>
          </a:p>
        </p:txBody>
      </p:sp>
      <p:sp>
        <p:nvSpPr>
          <p:cNvPr id="642050" name="Rectangle 2"/>
          <p:cNvSpPr>
            <a:spLocks noGrp="1" noRot="1" noChangeAspect="1" noChangeArrowheads="1" noTextEdit="1"/>
          </p:cNvSpPr>
          <p:nvPr>
            <p:ph type="sldImg"/>
          </p:nvPr>
        </p:nvSpPr>
        <p:spPr>
          <a:ln/>
        </p:spPr>
      </p:sp>
      <p:sp>
        <p:nvSpPr>
          <p:cNvPr id="642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t>40</a:t>
            </a:fld>
            <a:endParaRPr lang="en-US"/>
          </a:p>
        </p:txBody>
      </p:sp>
    </p:spTree>
    <p:extLst>
      <p:ext uri="{BB962C8B-B14F-4D97-AF65-F5344CB8AC3E}">
        <p14:creationId xmlns:p14="http://schemas.microsoft.com/office/powerpoint/2010/main" val="34447198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2402BF2-9ECA-E244-928E-2353EB95BB2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Daniel was promoted to Babylon’s third position to show God's pleasure with those who accept his sovereignty (5:29).</a:t>
            </a:r>
          </a:p>
          <a:p>
            <a:pPr eaLnBrk="1" hangingPunct="1"/>
            <a:r>
              <a:rPr lang="en-US" dirty="0">
                <a:latin typeface="Arial" panose="020B0604020202020204" pitchFamily="34" charset="0"/>
                <a:ea typeface="ＭＳ Ｐゴシック" charset="0"/>
                <a:cs typeface="Arial" panose="020B0604020202020204" pitchFamily="34" charset="0"/>
              </a:rPr>
              <a:t>Belshazzar lost his kingdom that night to Darius the Mede [in the reign of Cyrus the Persian, 6:28] for denying God's rule (5:30).</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327079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t>42</a:t>
            </a:fld>
            <a:endParaRPr lang="en-US"/>
          </a:p>
        </p:txBody>
      </p:sp>
    </p:spTree>
    <p:extLst>
      <p:ext uri="{BB962C8B-B14F-4D97-AF65-F5344CB8AC3E}">
        <p14:creationId xmlns:p14="http://schemas.microsoft.com/office/powerpoint/2010/main" val="7203363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D3B5A1A-1685-6540-BEEB-7236DCEE63E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74466" name="Rectangle 1026"/>
          <p:cNvSpPr>
            <a:spLocks noGrp="1" noRot="1" noChangeAspect="1" noChangeArrowheads="1" noTextEdit="1"/>
          </p:cNvSpPr>
          <p:nvPr>
            <p:ph type="sldImg"/>
          </p:nvPr>
        </p:nvSpPr>
        <p:spPr>
          <a:ln/>
        </p:spPr>
      </p:sp>
      <p:sp>
        <p:nvSpPr>
          <p:cNvPr id="57446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\While Babylon was depicted by gold, even Babylon would fall to Christ’s kingdom!</a:t>
            </a:r>
          </a:p>
        </p:txBody>
      </p:sp>
    </p:spTree>
    <p:extLst>
      <p:ext uri="{BB962C8B-B14F-4D97-AF65-F5344CB8AC3E}">
        <p14:creationId xmlns:p14="http://schemas.microsoft.com/office/powerpoint/2010/main" val="18080901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t>46</a:t>
            </a:fld>
            <a:endParaRPr lang="en-US"/>
          </a:p>
        </p:txBody>
      </p:sp>
    </p:spTree>
    <p:extLst>
      <p:ext uri="{BB962C8B-B14F-4D97-AF65-F5344CB8AC3E}">
        <p14:creationId xmlns:p14="http://schemas.microsoft.com/office/powerpoint/2010/main" val="16199983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078410A-B19C-D149-BAD1-9F07221B37E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94946" name="Rectangle 2"/>
          <p:cNvSpPr>
            <a:spLocks noGrp="1" noRot="1" noChangeAspect="1" noChangeArrowheads="1" noTextEdit="1"/>
          </p:cNvSpPr>
          <p:nvPr>
            <p:ph type="sldImg"/>
          </p:nvPr>
        </p:nvSpPr>
        <p:spPr>
          <a:ln/>
        </p:spPr>
      </p:sp>
      <p:sp>
        <p:nvSpPr>
          <p:cNvPr id="594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Before Jerusalem’s fall, Ezekiel sees a vision of God’s glory to show his sovereignty and holiness as the basis for the book (Ezek 1).</a:t>
            </a:r>
          </a:p>
          <a:p>
            <a:pPr eaLnBrk="1" hangingPunct="1"/>
            <a:endParaRPr lang="en-US" dirty="0">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US" sz="1200" kern="1200" dirty="0">
                <a:solidFill>
                  <a:schemeClr val="tx1"/>
                </a:solidFill>
                <a:effectLst/>
                <a:latin typeface="+mn-lt"/>
                <a:ea typeface="+mn-ea"/>
                <a:cs typeface="+mn-cs"/>
              </a:rPr>
              <a:t>A further objection is based on the apocalyptic literature found in the book. Such literature appeared prolifically in Israel in the later time of the Maccabees (literature that is not part of the biblical canon); therefore many scholars infer that the book must have been written in that period (168-134 B.C.). However, as already noted (see “Literary Form”), apocalyptic literature is found in the Book of Ezekiel and he, like Daniel, was a sixth-century prophet.”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Dwight J. Pentecost, "Daniel,” in </a:t>
            </a:r>
            <a:r>
              <a:rPr lang="en-US" sz="1200" i="1" kern="1200" dirty="0">
                <a:solidFill>
                  <a:schemeClr val="tx1"/>
                </a:solidFill>
                <a:effectLst/>
                <a:latin typeface="+mn-lt"/>
                <a:ea typeface="+mn-ea"/>
                <a:cs typeface="+mn-cs"/>
              </a:rPr>
              <a:t>The Bible Knowledge Commentary</a:t>
            </a:r>
            <a:r>
              <a:rPr lang="en-US" sz="1200" kern="1200" dirty="0">
                <a:solidFill>
                  <a:schemeClr val="tx1"/>
                </a:solidFill>
                <a:effectLst/>
                <a:latin typeface="+mn-lt"/>
                <a:ea typeface="+mn-ea"/>
                <a:cs typeface="+mn-cs"/>
              </a:rPr>
              <a:t>; ed. John F. Walvoord and Roy B. Zuck; Accordance electronic ed. 2 vols.; Wheaton: Victor Books, 1985), 1:1325.</a:t>
            </a:r>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_____</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Picture from http://</a:t>
            </a:r>
            <a:r>
              <a:rPr lang="en-US" dirty="0" err="1">
                <a:latin typeface="Arial" panose="020B0604020202020204" pitchFamily="34" charset="0"/>
                <a:ea typeface="ＭＳ Ｐゴシック" charset="0"/>
                <a:cs typeface="Arial" panose="020B0604020202020204" pitchFamily="34" charset="0"/>
              </a:rPr>
              <a:t>ldsscriptureteachings.org</a:t>
            </a:r>
            <a:r>
              <a:rPr lang="en-US" dirty="0">
                <a:latin typeface="Arial" panose="020B0604020202020204" pitchFamily="34" charset="0"/>
                <a:ea typeface="ＭＳ Ｐゴシック" charset="0"/>
                <a:cs typeface="Arial" panose="020B0604020202020204" pitchFamily="34" charset="0"/>
              </a:rPr>
              <a:t>/2012/05/02/ezekiels-vision-ezekiel-1-3/</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075597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91783B-D41E-1F4A-8354-B7F279D5DFA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99042" name="Rectangle 2"/>
          <p:cNvSpPr>
            <a:spLocks noGrp="1" noRot="1" noChangeAspect="1" noChangeArrowheads="1" noTextEdit="1"/>
          </p:cNvSpPr>
          <p:nvPr>
            <p:ph type="sldImg"/>
          </p:nvPr>
        </p:nvSpPr>
        <p:spPr>
          <a:ln/>
        </p:spPr>
      </p:sp>
      <p:sp>
        <p:nvSpPr>
          <p:cNvPr id="599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I believe that these special creatures symbolize God</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creation and are related to God</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covenant with Noah (Gen. 9:8–17). The faces of the living creatures parallel God</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statement in Genesis 9:10—His covenant is with Noah (the face of the man), the fowl (the face of the eagle), the cattle (the face of the calf), and the beasts of the earth (the face of the lion)</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(Wiersbe on Revelation 4:7).</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Some have objected to Daniel’s sixth-century date on the grounds that the book is included in the Writings, the third section of the Hebrew Bible, rather than among the Prophets, the second division. The last prophetic book (Malachi) was written in the fifth century B.C. Those arguing for a late date for Daniel allege that if his book were written in the sixth century, it would have been included in the second division (the Prophets) rather than relegated to the third (the Writings). However, as previously noted, the prophets were set apart by God as His messengers with a special ministry to the nation Israel. Since Daniel was counted by his contemporaries as a governmental leader rather than a prophet, his writings were included in the third division rather than in the second. Thus the status of the author rather than the date of his book determined the division in which his book was included in the Hebrew Bible.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critics hold that since God’s name Yahweh is not used by Daniel and since the name was commonly used in Daniel’s day by others, the book must have been written at a later time. However, this objection fails to note that in chapter 9 this name is used eight times (Dan. 9:2, 4, 8, 10, 13-14 [thrice], 20). The name for God an author used in a given passage was determined by his content, not by popular custom.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have objected to Daniel’s authorship because of supposed historical errors found in the book. Some have asserted, for instance, that Nebuchadnezzar was not the father of Belshazzar, as indicated in Daniel 5:2, 11, 13, 18 (cf. v. 22). They argue that if Daniel had written the book, he would not have made such an error. However, it has been demonstrated that a royal successor to the throne was called a “son” (5:22) even if he had no blood relationship to an earlier king. (See the chart “Kings of the Neo-Babylonian Empire.”)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Again objection is made to Daniel’s authorship because the writer refers in 1:21 to the time of Daniel’s death. However, 1:21 does not state when Daniel died; it states that he “remained there” (in Babylon) till Cyrus’ first year. Cyrus’ decree liberated the Jews from their exile in Babylon, thus bringing the 70-year Captivity to a near end. Daniel 1:21 is simply pointing out that Daniel lived through the span of the Captivity. The verse does not specify the time of his death. In fact he lived on into at least Cyrus’ third year (10:1).</a:t>
            </a:r>
          </a:p>
          <a:p>
            <a:endParaRPr lang="en-US" dirty="0"/>
          </a:p>
        </p:txBody>
      </p:sp>
    </p:spTree>
    <p:extLst>
      <p:ext uri="{BB962C8B-B14F-4D97-AF65-F5344CB8AC3E}">
        <p14:creationId xmlns:p14="http://schemas.microsoft.com/office/powerpoint/2010/main" val="40231351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Some have objected to Daniel’s sixth-century date on the grounds that the book is included in the Writings, the third section of the Hebrew Bible, rather than among the Prophets, the second division. The last prophetic book (Malachi) was written in the fifth century B.C. Those arguing for a late date for Daniel allege that if his book were written in the sixth century, it would have been included in the second division (the Prophets) rather than relegated to the third (the Writings). However, as previously noted, the prophets were set apart by God as His messengers with a special ministry to the nation Israel. Since Daniel was counted by his contemporaries as a governmental leader rather than a prophet, his writings were included in the third division rather than in the second. Thus the status of the author rather than the date of his book determined the division in which his book was included in the Hebrew Bible.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critics hold that since God’s name Yahweh is not used by Daniel and since the name was commonly used in Daniel’s day by others, the book must have been written at a later time. However, this objection fails to note that in chapter 9 this name is used eight times (Dan. 9:2, 4, 8, 10, 13-14 [thrice], 20). The name for God an author used in a given passage was determined by his content, not by popular custom.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have objected to Daniel’s authorship because of supposed historical errors found in the book. Some have asserted, for instance, that Nebuchadnezzar was not the father of Belshazzar, as indicated in Daniel 5:2, 11, 13, 18 (cf. v. 22). They argue that if Daniel had written the book, he would not have made such an error. However, it has been demonstrated that a royal successor to the throne was called a “son” (5:22) even if he had no blood relationship to an earlier king. (See the chart “Kings of the Neo-Babylonian Empire.”)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Again objection is made to Daniel’s authorship because the writer refers in 1:21 to the time of Daniel’s death. However, 1:21 does not state when Daniel died; it states that he “remained there” (in Babylon) till Cyrus’ first year. Cyrus’ decree liberated the Jews from their exile in Babylon, thus bringing the 70-year Captivity to a near end. Daniel 1:21 is simply pointing out that Daniel lived through the span of the Captivity. The verse does not specify the time of his death. In fact he lived on into at least Cyrus’ third year (10:1).</a:t>
            </a:r>
          </a:p>
          <a:p>
            <a:endParaRPr lang="en-US" dirty="0"/>
          </a:p>
        </p:txBody>
      </p:sp>
    </p:spTree>
    <p:extLst>
      <p:ext uri="{BB962C8B-B14F-4D97-AF65-F5344CB8AC3E}">
        <p14:creationId xmlns:p14="http://schemas.microsoft.com/office/powerpoint/2010/main" val="16833628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A13641-9EEE-EB4B-B82A-AC5F213455B1}" type="slidenum">
              <a:rPr kumimoji="0" lang="en-US" sz="1200" b="0" i="0" u="none" strike="noStrike" kern="1200" cap="none" spc="0" normalizeH="0" baseline="0" noProof="0">
                <a:ln>
                  <a:noFill/>
                </a:ln>
                <a:solidFill>
                  <a:srgbClr val="1F497D"/>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1F497D"/>
              </a:solidFill>
              <a:effectLst/>
              <a:uLnTx/>
              <a:uFillTx/>
              <a:latin typeface="Arial" charset="0"/>
              <a:ea typeface="ＭＳ Ｐゴシック" charset="0"/>
            </a:endParaRPr>
          </a:p>
        </p:txBody>
      </p:sp>
      <p:sp>
        <p:nvSpPr>
          <p:cNvPr id="470018" name="Rectangle 2"/>
          <p:cNvSpPr>
            <a:spLocks noGrp="1" noRot="1" noChangeAspect="1" noChangeArrowheads="1" noTextEdit="1"/>
          </p:cNvSpPr>
          <p:nvPr>
            <p:ph type="sldImg"/>
          </p:nvPr>
        </p:nvSpPr>
        <p:spPr>
          <a:ln/>
        </p:spPr>
      </p:sp>
      <p:sp>
        <p:nvSpPr>
          <p:cNvPr id="4700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a:t>
            </a:r>
            <a:r>
              <a:rPr lang="en-US" sz="1200" kern="1200" dirty="0">
                <a:solidFill>
                  <a:schemeClr val="tx1"/>
                </a:solidFill>
                <a:effectLst/>
                <a:latin typeface="+mn-lt"/>
                <a:ea typeface="+mn-ea"/>
                <a:cs typeface="+mn-cs"/>
              </a:rPr>
              <a:t>The fact that manuscript fragments from the Book of Daniel were found in Qumran, written perhaps in the second century B.C., preclude the notion that Daniel was written in 165 B.C., as many critics suggest. Not enough time would have been available for the book to have reached the Essene community in Qumran and for it to have been copied there.”</a:t>
            </a:r>
            <a:endParaRPr lang="en-US" sz="1200" kern="1200" dirty="0">
              <a:solidFill>
                <a:schemeClr val="tx1"/>
              </a:solidFill>
              <a:effectLst/>
              <a:latin typeface="Times New Roman" charset="0"/>
              <a:ea typeface="ＭＳ Ｐゴシック"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Times New Roman" charset="0"/>
              <a:ea typeface="ＭＳ Ｐゴシック"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Dwight J. Pentecost, </a:t>
            </a:r>
            <a:r>
              <a:rPr lang="en-US" sz="1200" i="1" kern="1200" dirty="0">
                <a:solidFill>
                  <a:schemeClr val="tx1"/>
                </a:solidFill>
                <a:effectLst/>
                <a:latin typeface="+mn-lt"/>
                <a:ea typeface="+mn-ea"/>
                <a:cs typeface="+mn-cs"/>
              </a:rPr>
              <a:t>Daniel</a:t>
            </a:r>
            <a:r>
              <a:rPr lang="en-US" sz="1200" kern="1200" dirty="0">
                <a:solidFill>
                  <a:schemeClr val="tx1"/>
                </a:solidFill>
                <a:effectLst/>
                <a:latin typeface="+mn-lt"/>
                <a:ea typeface="+mn-ea"/>
                <a:cs typeface="+mn-cs"/>
              </a:rPr>
              <a:t> (The Bible Knowledge Commentary; ed. John F. Walvoord and Roy B. Zuck; Accordance electronic ed. 2 vols.; Wheaton: Victor Books, 1985), 1:1324.</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2C729BF-299A-E44A-964D-96FEA25B58B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6914" name="Rectangle 2"/>
          <p:cNvSpPr>
            <a:spLocks noGrp="1" noRot="1" noChangeAspect="1" noChangeArrowheads="1"/>
          </p:cNvSpPr>
          <p:nvPr>
            <p:ph type="sldImg"/>
          </p:nvPr>
        </p:nvSpPr>
        <p:spPr>
          <a:solidFill>
            <a:srgbClr val="FFFFFF"/>
          </a:solidFill>
          <a:ln/>
        </p:spPr>
      </p:sp>
      <p:sp>
        <p:nvSpPr>
          <p:cNvPr id="166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32359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Further objection is made to an early date because of the advanced theology in the book. Critics claim that frequent references to angels and a reference to the resurrection of the dead (12:2) necessitates a late postexilic date for the book. This, however, overlooks the fact that angels are frequently referred to throughout Israel’s long history and that resurrection is mentioned in passages such as Psalm 16:10 and Isaiah 26:19, which certainly predate the time of Daniel”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Dwight J. Pentecost, "Daniel,” in </a:t>
            </a:r>
            <a:r>
              <a:rPr lang="en-US" sz="1200" i="1" kern="1200" dirty="0">
                <a:solidFill>
                  <a:schemeClr val="tx1"/>
                </a:solidFill>
                <a:effectLst/>
                <a:latin typeface="+mn-lt"/>
                <a:ea typeface="+mn-ea"/>
                <a:cs typeface="+mn-cs"/>
              </a:rPr>
              <a:t>The Bible Knowledge Commentary</a:t>
            </a:r>
            <a:r>
              <a:rPr lang="en-US" sz="1200" kern="1200" dirty="0">
                <a:solidFill>
                  <a:schemeClr val="tx1"/>
                </a:solidFill>
                <a:effectLst/>
                <a:latin typeface="+mn-lt"/>
                <a:ea typeface="+mn-ea"/>
                <a:cs typeface="+mn-cs"/>
              </a:rPr>
              <a:t>; ed. John F. Walvoord and Roy B. Zuck; Accordance electronic ed. 2 vols.; Wheaton: Victor Books, 1985), 1:1325.</a:t>
            </a:r>
            <a:endParaRPr lang="zh-CN" altLang="en-US"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6907252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These prophecies will bless Israel in the Tribulation and reveal judgment for unbelievers to encourage Israel with God's rule (12:4-14).</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8163257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____________</a:t>
            </a:r>
          </a:p>
          <a:p>
            <a:r>
              <a:rPr lang="en-US" dirty="0"/>
              <a:t>OS-Daniel</a:t>
            </a:r>
          </a:p>
          <a:p>
            <a:r>
              <a:rPr lang="en-US" dirty="0"/>
              <a:t>FU-Resurrections</a:t>
            </a:r>
          </a:p>
        </p:txBody>
      </p:sp>
      <p:sp>
        <p:nvSpPr>
          <p:cNvPr id="4" name="Slide Number Placeholder 3"/>
          <p:cNvSpPr>
            <a:spLocks noGrp="1"/>
          </p:cNvSpPr>
          <p:nvPr>
            <p:ph type="sldNum" sz="quarter" idx="5"/>
          </p:nvPr>
        </p:nvSpPr>
        <p:spPr/>
        <p:txBody>
          <a:bodyPr/>
          <a:lstStyle/>
          <a:p>
            <a:fld id="{A079FDE9-4B2D-884B-BE4B-021913485B06}" type="slidenum">
              <a:rPr lang="en-US" smtClean="0"/>
              <a:t>55</a:t>
            </a:fld>
            <a:endParaRPr lang="en-US"/>
          </a:p>
        </p:txBody>
      </p:sp>
    </p:spTree>
    <p:extLst>
      <p:ext uri="{BB962C8B-B14F-4D97-AF65-F5344CB8AC3E}">
        <p14:creationId xmlns:p14="http://schemas.microsoft.com/office/powerpoint/2010/main" val="32858572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t>6</a:t>
            </a:fld>
            <a:endParaRPr lang="en-US"/>
          </a:p>
        </p:txBody>
      </p:sp>
    </p:spTree>
    <p:extLst>
      <p:ext uri="{BB962C8B-B14F-4D97-AF65-F5344CB8AC3E}">
        <p14:creationId xmlns:p14="http://schemas.microsoft.com/office/powerpoint/2010/main" val="601981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t>7</a:t>
            </a:fld>
            <a:endParaRPr lang="en-US"/>
          </a:p>
        </p:txBody>
      </p:sp>
    </p:spTree>
    <p:extLst>
      <p:ext uri="{BB962C8B-B14F-4D97-AF65-F5344CB8AC3E}">
        <p14:creationId xmlns:p14="http://schemas.microsoft.com/office/powerpoint/2010/main" val="1416290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t>8</a:t>
            </a:fld>
            <a:endParaRPr lang="en-US"/>
          </a:p>
        </p:txBody>
      </p:sp>
    </p:spTree>
    <p:extLst>
      <p:ext uri="{BB962C8B-B14F-4D97-AF65-F5344CB8AC3E}">
        <p14:creationId xmlns:p14="http://schemas.microsoft.com/office/powerpoint/2010/main" val="107120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08EEA6-10F3-544B-868E-C87AC21FCA9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67970" name="Rectangle 2"/>
          <p:cNvSpPr>
            <a:spLocks noGrp="1" noRot="1" noChangeAspect="1" noChangeArrowheads="1" noTextEdit="1"/>
          </p:cNvSpPr>
          <p:nvPr>
            <p:ph type="sldImg"/>
          </p:nvPr>
        </p:nvSpPr>
        <p:spPr>
          <a:ln/>
        </p:spPr>
      </p:sp>
      <p:sp>
        <p:nvSpPr>
          <p:cNvPr id="4679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3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2AB7C18-1181-5A4C-A52A-C747D58A3FED}" type="slidenum">
              <a:rPr lang="en-US"/>
              <a:pPr>
                <a:defRPr/>
              </a:pPr>
              <a:t>‹#›</a:t>
            </a:fld>
            <a:endParaRPr lang="en-US"/>
          </a:p>
        </p:txBody>
      </p:sp>
    </p:spTree>
    <p:extLst>
      <p:ext uri="{BB962C8B-B14F-4D97-AF65-F5344CB8AC3E}">
        <p14:creationId xmlns:p14="http://schemas.microsoft.com/office/powerpoint/2010/main" val="2644198004"/>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F8DE9536-7A89-1245-8034-B4013A423F98}" type="slidenum">
              <a:rPr lang="en-US"/>
              <a:pPr>
                <a:defRPr/>
              </a:pPr>
              <a:t>‹#›</a:t>
            </a:fld>
            <a:endParaRPr lang="en-US"/>
          </a:p>
        </p:txBody>
      </p:sp>
    </p:spTree>
    <p:extLst>
      <p:ext uri="{BB962C8B-B14F-4D97-AF65-F5344CB8AC3E}">
        <p14:creationId xmlns:p14="http://schemas.microsoft.com/office/powerpoint/2010/main" val="1391684683"/>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0B79D637-9252-0645-9228-66DAD93D573D}" type="slidenum">
              <a:rPr lang="en-US"/>
              <a:pPr>
                <a:defRPr/>
              </a:pPr>
              <a:t>‹#›</a:t>
            </a:fld>
            <a:endParaRPr lang="en-US"/>
          </a:p>
        </p:txBody>
      </p:sp>
    </p:spTree>
    <p:extLst>
      <p:ext uri="{BB962C8B-B14F-4D97-AF65-F5344CB8AC3E}">
        <p14:creationId xmlns:p14="http://schemas.microsoft.com/office/powerpoint/2010/main" val="4136111641"/>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ACB891B-C895-1549-93E8-4C2F5329292B}" type="slidenum">
              <a:rPr lang="en-US"/>
              <a:pPr>
                <a:defRPr/>
              </a:pPr>
              <a:t>‹#›</a:t>
            </a:fld>
            <a:endParaRPr lang="en-US"/>
          </a:p>
        </p:txBody>
      </p:sp>
    </p:spTree>
    <p:extLst>
      <p:ext uri="{BB962C8B-B14F-4D97-AF65-F5344CB8AC3E}">
        <p14:creationId xmlns:p14="http://schemas.microsoft.com/office/powerpoint/2010/main" val="4212802879"/>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TW" sz="1800" b="0" i="0" u="none" strike="noStrike" kern="1200" cap="none" spc="0" normalizeH="0" baseline="0" noProof="0">
              <a:ln>
                <a:noFill/>
              </a:ln>
              <a:solidFill>
                <a:srgbClr val="000000"/>
              </a:solidFill>
              <a:effectLst/>
              <a:uLnTx/>
              <a:uFillTx/>
              <a:latin typeface="Arial" pitchFamily="-112" charset="0"/>
              <a:ea typeface="+mn-ea"/>
              <a:cs typeface="+mn-cs"/>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TW" sz="1800" b="0" i="0" u="none" strike="noStrike" kern="1200" cap="none" spc="0" normalizeH="0" baseline="0" noProof="0">
              <a:ln>
                <a:noFill/>
              </a:ln>
              <a:solidFill>
                <a:srgbClr val="000000"/>
              </a:solidFill>
              <a:effectLst/>
              <a:uLnTx/>
              <a:uFillTx/>
              <a:latin typeface="Arial" pitchFamily="-112" charset="0"/>
              <a:ea typeface="+mn-ea"/>
              <a:cs typeface="+mn-cs"/>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E0387C0F-7843-C647-91B0-A48F65BEEBCC}" type="slidenum">
              <a:rPr kumimoji="0" lang="en-US" altLang="zh-TW" sz="1800" b="0" i="0" u="none" strike="noStrike" kern="1200" cap="none" spc="0" normalizeH="0" baseline="0" noProof="0">
                <a:ln>
                  <a:noFill/>
                </a:ln>
                <a:solidFill>
                  <a:srgbClr val="000000"/>
                </a:solidFill>
                <a:effectLst/>
                <a:uLnTx/>
                <a:uFillTx/>
                <a:latin typeface="Arial" charset="0"/>
                <a:ea typeface="新細明體" charset="0"/>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altLang="zh-TW" sz="1800" b="0" i="0" u="none" strike="noStrike" kern="1200" cap="none" spc="0" normalizeH="0" baseline="0" noProof="0">
              <a:ln>
                <a:noFill/>
              </a:ln>
              <a:solidFill>
                <a:srgbClr val="000000"/>
              </a:solidFill>
              <a:effectLst/>
              <a:uLnTx/>
              <a:uFillTx/>
              <a:latin typeface="Arial" charset="0"/>
              <a:ea typeface="新細明體" charset="0"/>
            </a:endParaRPr>
          </a:p>
        </p:txBody>
      </p:sp>
    </p:spTree>
    <p:extLst>
      <p:ext uri="{BB962C8B-B14F-4D97-AF65-F5344CB8AC3E}">
        <p14:creationId xmlns:p14="http://schemas.microsoft.com/office/powerpoint/2010/main" val="91219806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9E0A043-B4F7-F64C-849D-46F73A94CF57}"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2220128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141F8E9D-BB58-AC44-9CE3-23BBBA1FE86D}"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61710831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8C49F24-A33B-1047-A9AA-1D1DC211E502}"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22142212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63524A9-0BBE-5842-92D4-6FCB4C809C78}"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97385962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37CDA97E-2937-D14F-AB53-CEC28EF89D0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789432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17A7381-4952-B84A-BFE6-D9F329E33D0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0201540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F38424AE-FBFC-8F42-A8FB-2F7615D33653}"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8335429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05E32143-A039-6645-B7EC-79BB5C3B589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01356808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0C8404-4098-A949-8AAA-BD01FDD477E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19201277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2AC6E8F-33C2-1942-ABD5-7A0DDBAC112F}"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53822317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B0DB011-BE8E-9E45-8B3B-36509527361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1273193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17287654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593E023-55B1-8C4A-AF5F-3D1F87F7A84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1320702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E86E345-BC1C-5F4E-BEEF-4986331C3D3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1605527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27"/>
          <p:cNvSpPr>
            <a:spLocks noGrp="1"/>
          </p:cNvSpPr>
          <p:nvPr>
            <p:ph type="dt" sz="half" idx="10"/>
          </p:nvPr>
        </p:nvSpPr>
        <p:spPr/>
        <p:txBody>
          <a:bodyPr/>
          <a:lstStyle>
            <a:lvl1pPr>
              <a:defRPr/>
            </a:lvl1pPr>
          </a:lstStyle>
          <a:p>
            <a:pPr>
              <a:defRPr/>
            </a:pPr>
            <a:fld id="{459E37BB-9D94-584A-BE98-097D35E9A7FE}" type="datetime1">
              <a:rPr lang="en-US">
                <a:ea typeface="ＭＳ Ｐゴシック"/>
                <a:cs typeface="ＭＳ Ｐゴシック"/>
              </a:rPr>
              <a:pPr>
                <a:defRPr/>
              </a:pPr>
              <a:t>3/25/24</a:t>
            </a:fld>
            <a:endParaRPr lang="en-US">
              <a:ea typeface="ＭＳ Ｐゴシック"/>
              <a:cs typeface="ＭＳ Ｐゴシック"/>
            </a:endParaRPr>
          </a:p>
        </p:txBody>
      </p:sp>
      <p:sp>
        <p:nvSpPr>
          <p:cNvPr id="5"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6" name="Slide Number Placeholder 28"/>
          <p:cNvSpPr>
            <a:spLocks noGrp="1"/>
          </p:cNvSpPr>
          <p:nvPr>
            <p:ph type="sldNum" sz="quarter" idx="12"/>
          </p:nvPr>
        </p:nvSpPr>
        <p:spPr/>
        <p:txBody>
          <a:bodyPr/>
          <a:lstStyle>
            <a:lvl1pPr>
              <a:defRPr/>
            </a:lvl1pPr>
          </a:lstStyle>
          <a:p>
            <a:pPr>
              <a:defRPr/>
            </a:pPr>
            <a:fld id="{66666F93-B612-EE40-A44E-4F2649CEEAA3}"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68371500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7"/>
          <p:cNvSpPr>
            <a:spLocks noGrp="1"/>
          </p:cNvSpPr>
          <p:nvPr>
            <p:ph type="dt" sz="half" idx="10"/>
          </p:nvPr>
        </p:nvSpPr>
        <p:spPr/>
        <p:txBody>
          <a:bodyPr/>
          <a:lstStyle>
            <a:lvl1pPr>
              <a:defRPr/>
            </a:lvl1pPr>
          </a:lstStyle>
          <a:p>
            <a:pPr>
              <a:defRPr/>
            </a:pPr>
            <a:fld id="{E4F0D6DC-4B8F-C946-AF92-E54D2702DB47}" type="datetime1">
              <a:rPr lang="en-US">
                <a:ea typeface="ＭＳ Ｐゴシック"/>
                <a:cs typeface="ＭＳ Ｐゴシック"/>
              </a:rPr>
              <a:pPr>
                <a:defRPr/>
              </a:pPr>
              <a:t>3/25/24</a:t>
            </a:fld>
            <a:endParaRPr lang="en-US">
              <a:ea typeface="ＭＳ Ｐゴシック"/>
              <a:cs typeface="ＭＳ Ｐゴシック"/>
            </a:endParaRPr>
          </a:p>
        </p:txBody>
      </p:sp>
      <p:sp>
        <p:nvSpPr>
          <p:cNvPr id="5"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6" name="Slide Number Placeholder 28"/>
          <p:cNvSpPr>
            <a:spLocks noGrp="1"/>
          </p:cNvSpPr>
          <p:nvPr>
            <p:ph type="sldNum" sz="quarter" idx="12"/>
          </p:nvPr>
        </p:nvSpPr>
        <p:spPr/>
        <p:txBody>
          <a:bodyPr/>
          <a:lstStyle>
            <a:lvl1pPr>
              <a:defRPr/>
            </a:lvl1pPr>
          </a:lstStyle>
          <a:p>
            <a:pPr>
              <a:defRPr/>
            </a:pPr>
            <a:fld id="{6066F037-99E7-BB4F-86E6-E5EF80CD3CDB}"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943854597"/>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27"/>
          <p:cNvSpPr>
            <a:spLocks noGrp="1"/>
          </p:cNvSpPr>
          <p:nvPr>
            <p:ph type="dt" sz="half" idx="10"/>
          </p:nvPr>
        </p:nvSpPr>
        <p:spPr/>
        <p:txBody>
          <a:bodyPr/>
          <a:lstStyle>
            <a:lvl1pPr>
              <a:defRPr/>
            </a:lvl1pPr>
          </a:lstStyle>
          <a:p>
            <a:pPr>
              <a:defRPr/>
            </a:pPr>
            <a:fld id="{56F2B1B1-4DDA-BA4B-9CDA-ADDB1877E2F1}" type="datetime1">
              <a:rPr lang="en-US">
                <a:ea typeface="ＭＳ Ｐゴシック"/>
                <a:cs typeface="ＭＳ Ｐゴシック"/>
              </a:rPr>
              <a:pPr>
                <a:defRPr/>
              </a:pPr>
              <a:t>3/25/24</a:t>
            </a:fld>
            <a:endParaRPr lang="en-US">
              <a:ea typeface="ＭＳ Ｐゴシック"/>
              <a:cs typeface="ＭＳ Ｐゴシック"/>
            </a:endParaRPr>
          </a:p>
        </p:txBody>
      </p:sp>
      <p:sp>
        <p:nvSpPr>
          <p:cNvPr id="5"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6" name="Slide Number Placeholder 28"/>
          <p:cNvSpPr>
            <a:spLocks noGrp="1"/>
          </p:cNvSpPr>
          <p:nvPr>
            <p:ph type="sldNum" sz="quarter" idx="12"/>
          </p:nvPr>
        </p:nvSpPr>
        <p:spPr/>
        <p:txBody>
          <a:bodyPr/>
          <a:lstStyle>
            <a:lvl1pPr>
              <a:defRPr/>
            </a:lvl1pPr>
          </a:lstStyle>
          <a:p>
            <a:pPr>
              <a:defRPr/>
            </a:pPr>
            <a:fld id="{1A677E1F-27CD-804B-9E32-A479FFAF6113}"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173217218"/>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78435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78435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7"/>
          <p:cNvSpPr>
            <a:spLocks noGrp="1"/>
          </p:cNvSpPr>
          <p:nvPr>
            <p:ph type="dt" sz="half" idx="10"/>
          </p:nvPr>
        </p:nvSpPr>
        <p:spPr/>
        <p:txBody>
          <a:bodyPr/>
          <a:lstStyle>
            <a:lvl1pPr>
              <a:defRPr/>
            </a:lvl1pPr>
          </a:lstStyle>
          <a:p>
            <a:pPr>
              <a:defRPr/>
            </a:pPr>
            <a:fld id="{30FA39DF-F7F7-6A4C-B5BA-A15D42AD73A9}" type="datetime1">
              <a:rPr lang="en-US">
                <a:ea typeface="ＭＳ Ｐゴシック"/>
                <a:cs typeface="ＭＳ Ｐゴシック"/>
              </a:rPr>
              <a:pPr>
                <a:defRPr/>
              </a:pPr>
              <a:t>3/25/24</a:t>
            </a:fld>
            <a:endParaRPr lang="en-US">
              <a:ea typeface="ＭＳ Ｐゴシック"/>
              <a:cs typeface="ＭＳ Ｐゴシック"/>
            </a:endParaRPr>
          </a:p>
        </p:txBody>
      </p:sp>
      <p:sp>
        <p:nvSpPr>
          <p:cNvPr id="6"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7" name="Slide Number Placeholder 28"/>
          <p:cNvSpPr>
            <a:spLocks noGrp="1"/>
          </p:cNvSpPr>
          <p:nvPr>
            <p:ph type="sldNum" sz="quarter" idx="12"/>
          </p:nvPr>
        </p:nvSpPr>
        <p:spPr/>
        <p:txBody>
          <a:bodyPr/>
          <a:lstStyle>
            <a:lvl1pPr>
              <a:defRPr/>
            </a:lvl1pPr>
          </a:lstStyle>
          <a:p>
            <a:pPr>
              <a:defRPr/>
            </a:pPr>
            <a:fld id="{92C7DF35-29B6-274A-A22B-F6498CA61574}"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232569013"/>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7"/>
          <p:cNvSpPr>
            <a:spLocks noGrp="1"/>
          </p:cNvSpPr>
          <p:nvPr>
            <p:ph type="dt" sz="half" idx="10"/>
          </p:nvPr>
        </p:nvSpPr>
        <p:spPr/>
        <p:txBody>
          <a:bodyPr/>
          <a:lstStyle>
            <a:lvl1pPr>
              <a:defRPr/>
            </a:lvl1pPr>
          </a:lstStyle>
          <a:p>
            <a:pPr>
              <a:defRPr/>
            </a:pPr>
            <a:fld id="{8C40D7E6-5A3F-094B-9EA4-E08FCCA69370}" type="datetime1">
              <a:rPr lang="en-US">
                <a:ea typeface="ＭＳ Ｐゴシック"/>
                <a:cs typeface="ＭＳ Ｐゴシック"/>
              </a:rPr>
              <a:pPr>
                <a:defRPr/>
              </a:pPr>
              <a:t>3/25/24</a:t>
            </a:fld>
            <a:endParaRPr lang="en-US">
              <a:ea typeface="ＭＳ Ｐゴシック"/>
              <a:cs typeface="ＭＳ Ｐゴシック"/>
            </a:endParaRPr>
          </a:p>
        </p:txBody>
      </p:sp>
      <p:sp>
        <p:nvSpPr>
          <p:cNvPr id="8"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9" name="Slide Number Placeholder 28"/>
          <p:cNvSpPr>
            <a:spLocks noGrp="1"/>
          </p:cNvSpPr>
          <p:nvPr>
            <p:ph type="sldNum" sz="quarter" idx="12"/>
          </p:nvPr>
        </p:nvSpPr>
        <p:spPr/>
        <p:txBody>
          <a:bodyPr/>
          <a:lstStyle>
            <a:lvl1pPr>
              <a:defRPr/>
            </a:lvl1pPr>
          </a:lstStyle>
          <a:p>
            <a:pPr>
              <a:defRPr/>
            </a:pPr>
            <a:fld id="{26B8291E-9315-104E-ABF5-342AB6B1742D}"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972717987"/>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7"/>
          <p:cNvSpPr>
            <a:spLocks noGrp="1"/>
          </p:cNvSpPr>
          <p:nvPr>
            <p:ph type="dt" sz="half" idx="10"/>
          </p:nvPr>
        </p:nvSpPr>
        <p:spPr/>
        <p:txBody>
          <a:bodyPr/>
          <a:lstStyle>
            <a:lvl1pPr>
              <a:defRPr/>
            </a:lvl1pPr>
          </a:lstStyle>
          <a:p>
            <a:pPr>
              <a:defRPr/>
            </a:pPr>
            <a:fld id="{D551C1DA-EFC2-C14D-B0FA-0B4BD6E41E75}" type="datetime1">
              <a:rPr lang="en-US">
                <a:ea typeface="ＭＳ Ｐゴシック"/>
                <a:cs typeface="ＭＳ Ｐゴシック"/>
              </a:rPr>
              <a:pPr>
                <a:defRPr/>
              </a:pPr>
              <a:t>3/25/24</a:t>
            </a:fld>
            <a:endParaRPr lang="en-US">
              <a:ea typeface="ＭＳ Ｐゴシック"/>
              <a:cs typeface="ＭＳ Ｐゴシック"/>
            </a:endParaRPr>
          </a:p>
        </p:txBody>
      </p:sp>
      <p:sp>
        <p:nvSpPr>
          <p:cNvPr id="4"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5" name="Slide Number Placeholder 28"/>
          <p:cNvSpPr>
            <a:spLocks noGrp="1"/>
          </p:cNvSpPr>
          <p:nvPr>
            <p:ph type="sldNum" sz="quarter" idx="12"/>
          </p:nvPr>
        </p:nvSpPr>
        <p:spPr/>
        <p:txBody>
          <a:bodyPr/>
          <a:lstStyle>
            <a:lvl1pPr>
              <a:defRPr/>
            </a:lvl1pPr>
          </a:lstStyle>
          <a:p>
            <a:pPr>
              <a:defRPr/>
            </a:pPr>
            <a:fld id="{87D1DF4A-F8BD-214A-8CC5-BE5ABD331278}"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788708425"/>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7"/>
          <p:cNvSpPr>
            <a:spLocks noGrp="1"/>
          </p:cNvSpPr>
          <p:nvPr>
            <p:ph type="dt" sz="half" idx="10"/>
          </p:nvPr>
        </p:nvSpPr>
        <p:spPr/>
        <p:txBody>
          <a:bodyPr/>
          <a:lstStyle>
            <a:lvl1pPr>
              <a:defRPr/>
            </a:lvl1pPr>
          </a:lstStyle>
          <a:p>
            <a:pPr>
              <a:defRPr/>
            </a:pPr>
            <a:fld id="{C6B4B7FF-AD39-EA44-8D2E-C85D8D5B75F8}" type="datetime1">
              <a:rPr lang="en-US">
                <a:ea typeface="ＭＳ Ｐゴシック"/>
                <a:cs typeface="ＭＳ Ｐゴシック"/>
              </a:rPr>
              <a:pPr>
                <a:defRPr/>
              </a:pPr>
              <a:t>3/25/24</a:t>
            </a:fld>
            <a:endParaRPr lang="en-US">
              <a:ea typeface="ＭＳ Ｐゴシック"/>
              <a:cs typeface="ＭＳ Ｐゴシック"/>
            </a:endParaRPr>
          </a:p>
        </p:txBody>
      </p:sp>
      <p:sp>
        <p:nvSpPr>
          <p:cNvPr id="3"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4" name="Slide Number Placeholder 28"/>
          <p:cNvSpPr>
            <a:spLocks noGrp="1"/>
          </p:cNvSpPr>
          <p:nvPr>
            <p:ph type="sldNum" sz="quarter" idx="12"/>
          </p:nvPr>
        </p:nvSpPr>
        <p:spPr/>
        <p:txBody>
          <a:bodyPr/>
          <a:lstStyle>
            <a:lvl1pPr>
              <a:defRPr/>
            </a:lvl1pPr>
          </a:lstStyle>
          <a:p>
            <a:pPr>
              <a:defRPr/>
            </a:pPr>
            <a:fld id="{22488C5E-99A9-CD4E-B5A6-234589EB8347}"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397557550"/>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27"/>
          <p:cNvSpPr>
            <a:spLocks noGrp="1"/>
          </p:cNvSpPr>
          <p:nvPr>
            <p:ph type="dt" sz="half" idx="10"/>
          </p:nvPr>
        </p:nvSpPr>
        <p:spPr/>
        <p:txBody>
          <a:bodyPr/>
          <a:lstStyle>
            <a:lvl1pPr>
              <a:defRPr/>
            </a:lvl1pPr>
          </a:lstStyle>
          <a:p>
            <a:pPr>
              <a:defRPr/>
            </a:pPr>
            <a:fld id="{3BF70974-83DB-5646-B91F-F59BD8E81E92}" type="datetime1">
              <a:rPr lang="en-US">
                <a:ea typeface="ＭＳ Ｐゴシック"/>
                <a:cs typeface="ＭＳ Ｐゴシック"/>
              </a:rPr>
              <a:pPr>
                <a:defRPr/>
              </a:pPr>
              <a:t>3/25/24</a:t>
            </a:fld>
            <a:endParaRPr lang="en-US">
              <a:ea typeface="ＭＳ Ｐゴシック"/>
              <a:cs typeface="ＭＳ Ｐゴシック"/>
            </a:endParaRPr>
          </a:p>
        </p:txBody>
      </p:sp>
      <p:sp>
        <p:nvSpPr>
          <p:cNvPr id="6"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7" name="Slide Number Placeholder 28"/>
          <p:cNvSpPr>
            <a:spLocks noGrp="1"/>
          </p:cNvSpPr>
          <p:nvPr>
            <p:ph type="sldNum" sz="quarter" idx="12"/>
          </p:nvPr>
        </p:nvSpPr>
        <p:spPr/>
        <p:txBody>
          <a:bodyPr/>
          <a:lstStyle>
            <a:lvl1pPr>
              <a:defRPr/>
            </a:lvl1pPr>
          </a:lstStyle>
          <a:p>
            <a:pPr>
              <a:defRPr/>
            </a:pPr>
            <a:fld id="{E77FA4F5-6ADC-3C46-8783-4EDEF854DC8C}"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5469802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27"/>
          <p:cNvSpPr>
            <a:spLocks noGrp="1"/>
          </p:cNvSpPr>
          <p:nvPr>
            <p:ph type="dt" sz="half" idx="10"/>
          </p:nvPr>
        </p:nvSpPr>
        <p:spPr/>
        <p:txBody>
          <a:bodyPr/>
          <a:lstStyle>
            <a:lvl1pPr>
              <a:defRPr/>
            </a:lvl1pPr>
          </a:lstStyle>
          <a:p>
            <a:pPr>
              <a:defRPr/>
            </a:pPr>
            <a:fld id="{DA3F48D9-4004-524D-863A-B790EFCB6713}" type="datetime1">
              <a:rPr lang="en-US">
                <a:ea typeface="ＭＳ Ｐゴシック"/>
                <a:cs typeface="ＭＳ Ｐゴシック"/>
              </a:rPr>
              <a:pPr>
                <a:defRPr/>
              </a:pPr>
              <a:t>3/25/24</a:t>
            </a:fld>
            <a:endParaRPr lang="en-US">
              <a:ea typeface="ＭＳ Ｐゴシック"/>
              <a:cs typeface="ＭＳ Ｐゴシック"/>
            </a:endParaRPr>
          </a:p>
        </p:txBody>
      </p:sp>
      <p:sp>
        <p:nvSpPr>
          <p:cNvPr id="6"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7" name="Slide Number Placeholder 28"/>
          <p:cNvSpPr>
            <a:spLocks noGrp="1"/>
          </p:cNvSpPr>
          <p:nvPr>
            <p:ph type="sldNum" sz="quarter" idx="12"/>
          </p:nvPr>
        </p:nvSpPr>
        <p:spPr/>
        <p:txBody>
          <a:bodyPr/>
          <a:lstStyle>
            <a:lvl1pPr>
              <a:defRPr/>
            </a:lvl1pPr>
          </a:lstStyle>
          <a:p>
            <a:pPr>
              <a:defRPr/>
            </a:pPr>
            <a:fld id="{7C2290E7-BC14-6B4E-80E7-FBDECFC3D74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798456823"/>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7"/>
          <p:cNvSpPr>
            <a:spLocks noGrp="1"/>
          </p:cNvSpPr>
          <p:nvPr>
            <p:ph type="dt" sz="half" idx="10"/>
          </p:nvPr>
        </p:nvSpPr>
        <p:spPr/>
        <p:txBody>
          <a:bodyPr/>
          <a:lstStyle>
            <a:lvl1pPr>
              <a:defRPr/>
            </a:lvl1pPr>
          </a:lstStyle>
          <a:p>
            <a:pPr>
              <a:defRPr/>
            </a:pPr>
            <a:fld id="{679BFC8B-4059-C04F-9041-0F2A6A887392}" type="datetime1">
              <a:rPr lang="en-US">
                <a:ea typeface="ＭＳ Ｐゴシック"/>
                <a:cs typeface="ＭＳ Ｐゴシック"/>
              </a:rPr>
              <a:pPr>
                <a:defRPr/>
              </a:pPr>
              <a:t>3/25/24</a:t>
            </a:fld>
            <a:endParaRPr lang="en-US">
              <a:ea typeface="ＭＳ Ｐゴシック"/>
              <a:cs typeface="ＭＳ Ｐゴシック"/>
            </a:endParaRPr>
          </a:p>
        </p:txBody>
      </p:sp>
      <p:sp>
        <p:nvSpPr>
          <p:cNvPr id="5"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6" name="Slide Number Placeholder 28"/>
          <p:cNvSpPr>
            <a:spLocks noGrp="1"/>
          </p:cNvSpPr>
          <p:nvPr>
            <p:ph type="sldNum" sz="quarter" idx="12"/>
          </p:nvPr>
        </p:nvSpPr>
        <p:spPr/>
        <p:txBody>
          <a:bodyPr/>
          <a:lstStyle>
            <a:lvl1pPr>
              <a:defRPr/>
            </a:lvl1pPr>
          </a:lstStyle>
          <a:p>
            <a:pPr>
              <a:defRPr/>
            </a:pPr>
            <a:fld id="{003B89B8-5590-014B-A72B-C021C3F2D43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6408962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512763"/>
            <a:ext cx="1943100" cy="58435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512763"/>
            <a:ext cx="5676900" cy="58435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7"/>
          <p:cNvSpPr>
            <a:spLocks noGrp="1"/>
          </p:cNvSpPr>
          <p:nvPr>
            <p:ph type="dt" sz="half" idx="10"/>
          </p:nvPr>
        </p:nvSpPr>
        <p:spPr/>
        <p:txBody>
          <a:bodyPr/>
          <a:lstStyle>
            <a:lvl1pPr>
              <a:defRPr/>
            </a:lvl1pPr>
          </a:lstStyle>
          <a:p>
            <a:pPr>
              <a:defRPr/>
            </a:pPr>
            <a:fld id="{5BA93A5B-F504-8343-BE9C-0139BA2D1281}" type="datetime1">
              <a:rPr lang="en-US">
                <a:ea typeface="ＭＳ Ｐゴシック"/>
                <a:cs typeface="ＭＳ Ｐゴシック"/>
              </a:rPr>
              <a:pPr>
                <a:defRPr/>
              </a:pPr>
              <a:t>3/25/24</a:t>
            </a:fld>
            <a:endParaRPr lang="en-US">
              <a:ea typeface="ＭＳ Ｐゴシック"/>
              <a:cs typeface="ＭＳ Ｐゴシック"/>
            </a:endParaRPr>
          </a:p>
        </p:txBody>
      </p:sp>
      <p:sp>
        <p:nvSpPr>
          <p:cNvPr id="5"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6" name="Slide Number Placeholder 28"/>
          <p:cNvSpPr>
            <a:spLocks noGrp="1"/>
          </p:cNvSpPr>
          <p:nvPr>
            <p:ph type="sldNum" sz="quarter" idx="12"/>
          </p:nvPr>
        </p:nvSpPr>
        <p:spPr/>
        <p:txBody>
          <a:bodyPr/>
          <a:lstStyle>
            <a:lvl1pPr>
              <a:defRPr/>
            </a:lvl1pPr>
          </a:lstStyle>
          <a:p>
            <a:pPr>
              <a:defRPr/>
            </a:pPr>
            <a:fld id="{AC4837D0-9CCE-C742-9060-84EBAA539AB8}"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51912941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p>
        </p:txBody>
      </p:sp>
      <p:sp>
        <p:nvSpPr>
          <p:cNvPr id="25" name="Rectangle 30"/>
          <p:cNvSpPr>
            <a:spLocks noGrp="1" noChangeArrowheads="1"/>
          </p:cNvSpPr>
          <p:nvPr>
            <p:ph type="ftr" sz="quarter" idx="11"/>
          </p:nvPr>
        </p:nvSpPr>
        <p:spPr/>
        <p:txBody>
          <a:bodyPr/>
          <a:lstStyle>
            <a:lvl1pPr>
              <a:defRPr/>
            </a:lvl1pPr>
          </a:lstStyle>
          <a:p>
            <a:pPr>
              <a:defRPr/>
            </a:pPr>
            <a:endParaRPr lang="en-US"/>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pPr>
                <a:defRPr/>
              </a:pPr>
              <a:t>‹#›</a:t>
            </a:fld>
            <a:endParaRPr lang="en-US"/>
          </a:p>
        </p:txBody>
      </p:sp>
    </p:spTree>
    <p:extLst>
      <p:ext uri="{BB962C8B-B14F-4D97-AF65-F5344CB8AC3E}">
        <p14:creationId xmlns:p14="http://schemas.microsoft.com/office/powerpoint/2010/main" val="243948211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pPr>
                <a:defRPr/>
              </a:pPr>
              <a:t>‹#›</a:t>
            </a:fld>
            <a:endParaRPr lang="en-US"/>
          </a:p>
        </p:txBody>
      </p:sp>
    </p:spTree>
    <p:extLst>
      <p:ext uri="{BB962C8B-B14F-4D97-AF65-F5344CB8AC3E}">
        <p14:creationId xmlns:p14="http://schemas.microsoft.com/office/powerpoint/2010/main" val="223218968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pPr>
                <a:defRPr/>
              </a:pPr>
              <a:t>‹#›</a:t>
            </a:fld>
            <a:endParaRPr lang="en-US"/>
          </a:p>
        </p:txBody>
      </p:sp>
    </p:spTree>
    <p:extLst>
      <p:ext uri="{BB962C8B-B14F-4D97-AF65-F5344CB8AC3E}">
        <p14:creationId xmlns:p14="http://schemas.microsoft.com/office/powerpoint/2010/main" val="324556332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pPr>
                <a:defRPr/>
              </a:pPr>
              <a:t>‹#›</a:t>
            </a:fld>
            <a:endParaRPr lang="en-US"/>
          </a:p>
        </p:txBody>
      </p:sp>
    </p:spTree>
    <p:extLst>
      <p:ext uri="{BB962C8B-B14F-4D97-AF65-F5344CB8AC3E}">
        <p14:creationId xmlns:p14="http://schemas.microsoft.com/office/powerpoint/2010/main" val="427376192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pPr>
                <a:defRPr/>
              </a:pPr>
              <a:t>‹#›</a:t>
            </a:fld>
            <a:endParaRPr lang="en-US"/>
          </a:p>
        </p:txBody>
      </p:sp>
    </p:spTree>
    <p:extLst>
      <p:ext uri="{BB962C8B-B14F-4D97-AF65-F5344CB8AC3E}">
        <p14:creationId xmlns:p14="http://schemas.microsoft.com/office/powerpoint/2010/main" val="75264583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pPr>
                <a:defRPr/>
              </a:pPr>
              <a:t>‹#›</a:t>
            </a:fld>
            <a:endParaRPr lang="en-US"/>
          </a:p>
        </p:txBody>
      </p:sp>
    </p:spTree>
    <p:extLst>
      <p:ext uri="{BB962C8B-B14F-4D97-AF65-F5344CB8AC3E}">
        <p14:creationId xmlns:p14="http://schemas.microsoft.com/office/powerpoint/2010/main" val="32260555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pPr>
                <a:defRPr/>
              </a:pPr>
              <a:t>‹#›</a:t>
            </a:fld>
            <a:endParaRPr lang="en-US"/>
          </a:p>
        </p:txBody>
      </p:sp>
    </p:spTree>
    <p:extLst>
      <p:ext uri="{BB962C8B-B14F-4D97-AF65-F5344CB8AC3E}">
        <p14:creationId xmlns:p14="http://schemas.microsoft.com/office/powerpoint/2010/main" val="136157513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pPr>
                <a:defRPr/>
              </a:pPr>
              <a:t>‹#›</a:t>
            </a:fld>
            <a:endParaRPr lang="en-US"/>
          </a:p>
        </p:txBody>
      </p:sp>
    </p:spTree>
    <p:extLst>
      <p:ext uri="{BB962C8B-B14F-4D97-AF65-F5344CB8AC3E}">
        <p14:creationId xmlns:p14="http://schemas.microsoft.com/office/powerpoint/2010/main" val="158536999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pPr>
                <a:defRPr/>
              </a:pPr>
              <a:t>‹#›</a:t>
            </a:fld>
            <a:endParaRPr lang="en-US"/>
          </a:p>
        </p:txBody>
      </p:sp>
    </p:spTree>
    <p:extLst>
      <p:ext uri="{BB962C8B-B14F-4D97-AF65-F5344CB8AC3E}">
        <p14:creationId xmlns:p14="http://schemas.microsoft.com/office/powerpoint/2010/main" val="211735701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pPr>
                <a:defRPr/>
              </a:pPr>
              <a:t>‹#›</a:t>
            </a:fld>
            <a:endParaRPr lang="en-US"/>
          </a:p>
        </p:txBody>
      </p:sp>
    </p:spTree>
    <p:extLst>
      <p:ext uri="{BB962C8B-B14F-4D97-AF65-F5344CB8AC3E}">
        <p14:creationId xmlns:p14="http://schemas.microsoft.com/office/powerpoint/2010/main" val="4258096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6" name="Footer Placeholder 5"/>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kumimoji="1">
                <a:latin typeface="Times New Roman" charset="0"/>
              </a:defRPr>
            </a:lvl1pPr>
          </a:lstStyle>
          <a:p>
            <a:pPr>
              <a:defRPr/>
            </a:pPr>
            <a:fld id="{CDA85EEC-6E1E-A74F-90C0-2A7F15A71245}" type="slidenum">
              <a:rPr lang="en-US"/>
              <a:pPr>
                <a:defRPr/>
              </a:pPr>
              <a:t>‹#›</a:t>
            </a:fld>
            <a:endParaRPr lang="en-US"/>
          </a:p>
        </p:txBody>
      </p:sp>
    </p:spTree>
    <p:extLst>
      <p:ext uri="{BB962C8B-B14F-4D97-AF65-F5344CB8AC3E}">
        <p14:creationId xmlns:p14="http://schemas.microsoft.com/office/powerpoint/2010/main" val="21688929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pPr>
                <a:defRPr/>
              </a:pPr>
              <a:t>‹#›</a:t>
            </a:fld>
            <a:endParaRPr lang="en-US"/>
          </a:p>
        </p:txBody>
      </p:sp>
    </p:spTree>
    <p:extLst>
      <p:ext uri="{BB962C8B-B14F-4D97-AF65-F5344CB8AC3E}">
        <p14:creationId xmlns:p14="http://schemas.microsoft.com/office/powerpoint/2010/main" val="115475709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pPr>
                <a:defRPr/>
              </a:pPr>
              <a:t>‹#›</a:t>
            </a:fld>
            <a:endParaRPr lang="en-US"/>
          </a:p>
        </p:txBody>
      </p:sp>
    </p:spTree>
    <p:extLst>
      <p:ext uri="{BB962C8B-B14F-4D97-AF65-F5344CB8AC3E}">
        <p14:creationId xmlns:p14="http://schemas.microsoft.com/office/powerpoint/2010/main" val="47250622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8" name="Freeform 1030"/>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10" name="Freeform 1032"/>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1033"/>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3" name="Freeform 1035"/>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5" name="Freeform 1037"/>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7" name="Freeform 1039"/>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p>
        </p:txBody>
      </p:sp>
      <p:sp>
        <p:nvSpPr>
          <p:cNvPr id="45" name="Rectangle 1069"/>
          <p:cNvSpPr>
            <a:spLocks noGrp="1" noChangeArrowheads="1"/>
          </p:cNvSpPr>
          <p:nvPr>
            <p:ph type="ftr" sz="quarter" idx="11"/>
          </p:nvPr>
        </p:nvSpPr>
        <p:spPr/>
        <p:txBody>
          <a:bodyPr/>
          <a:lstStyle>
            <a:lvl1pPr>
              <a:defRPr/>
            </a:lvl1pPr>
          </a:lstStyle>
          <a:p>
            <a:pPr>
              <a:defRPr/>
            </a:pPr>
            <a:endParaRPr lang="en-US"/>
          </a:p>
        </p:txBody>
      </p:sp>
      <p:sp>
        <p:nvSpPr>
          <p:cNvPr id="46" name="Rectangle 1070"/>
          <p:cNvSpPr>
            <a:spLocks noGrp="1" noChangeArrowheads="1"/>
          </p:cNvSpPr>
          <p:nvPr>
            <p:ph type="sldNum" sz="quarter" idx="12"/>
          </p:nvPr>
        </p:nvSpPr>
        <p:spPr/>
        <p:txBody>
          <a:bodyPr/>
          <a:lstStyle>
            <a:lvl1pPr>
              <a:defRPr/>
            </a:lvl1pPr>
          </a:lstStyle>
          <a:p>
            <a:pPr>
              <a:defRPr/>
            </a:pPr>
            <a:fld id="{65942D50-732B-0749-A3D3-9A7AB51B3B40}" type="slidenum">
              <a:rPr lang="en-US"/>
              <a:pPr>
                <a:defRPr/>
              </a:pPr>
              <a:t>‹#›</a:t>
            </a:fld>
            <a:endParaRPr lang="en-US"/>
          </a:p>
        </p:txBody>
      </p:sp>
    </p:spTree>
    <p:extLst>
      <p:ext uri="{BB962C8B-B14F-4D97-AF65-F5344CB8AC3E}">
        <p14:creationId xmlns:p14="http://schemas.microsoft.com/office/powerpoint/2010/main" val="290948140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F6C7ED6C-6A9B-7B4F-A78E-37508CC4BB5E}" type="slidenum">
              <a:rPr lang="en-US"/>
              <a:pPr>
                <a:defRPr/>
              </a:pPr>
              <a:t>‹#›</a:t>
            </a:fld>
            <a:endParaRPr lang="en-US"/>
          </a:p>
        </p:txBody>
      </p:sp>
    </p:spTree>
    <p:extLst>
      <p:ext uri="{BB962C8B-B14F-4D97-AF65-F5344CB8AC3E}">
        <p14:creationId xmlns:p14="http://schemas.microsoft.com/office/powerpoint/2010/main" val="244730436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88AA525D-1ECF-4B48-8944-3D6324548D04}" type="slidenum">
              <a:rPr lang="en-US"/>
              <a:pPr>
                <a:defRPr/>
              </a:pPr>
              <a:t>‹#›</a:t>
            </a:fld>
            <a:endParaRPr lang="en-US"/>
          </a:p>
        </p:txBody>
      </p:sp>
    </p:spTree>
    <p:extLst>
      <p:ext uri="{BB962C8B-B14F-4D97-AF65-F5344CB8AC3E}">
        <p14:creationId xmlns:p14="http://schemas.microsoft.com/office/powerpoint/2010/main" val="245355435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BE1FD1F1-8A2E-EC4C-B618-830E4E839961}" type="slidenum">
              <a:rPr lang="en-US"/>
              <a:pPr>
                <a:defRPr/>
              </a:pPr>
              <a:t>‹#›</a:t>
            </a:fld>
            <a:endParaRPr lang="en-US"/>
          </a:p>
        </p:txBody>
      </p:sp>
    </p:spTree>
    <p:extLst>
      <p:ext uri="{BB962C8B-B14F-4D97-AF65-F5344CB8AC3E}">
        <p14:creationId xmlns:p14="http://schemas.microsoft.com/office/powerpoint/2010/main" val="258431463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A651EDD4-A4B4-9341-9274-278CD25C3317}" type="slidenum">
              <a:rPr lang="en-US"/>
              <a:pPr>
                <a:defRPr/>
              </a:pPr>
              <a:t>‹#›</a:t>
            </a:fld>
            <a:endParaRPr lang="en-US"/>
          </a:p>
        </p:txBody>
      </p:sp>
    </p:spTree>
    <p:extLst>
      <p:ext uri="{BB962C8B-B14F-4D97-AF65-F5344CB8AC3E}">
        <p14:creationId xmlns:p14="http://schemas.microsoft.com/office/powerpoint/2010/main" val="386156997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4B557A31-A867-4740-8E87-08920FA8183D}" type="slidenum">
              <a:rPr lang="en-US"/>
              <a:pPr>
                <a:defRPr/>
              </a:pPr>
              <a:t>‹#›</a:t>
            </a:fld>
            <a:endParaRPr lang="en-US"/>
          </a:p>
        </p:txBody>
      </p:sp>
    </p:spTree>
    <p:extLst>
      <p:ext uri="{BB962C8B-B14F-4D97-AF65-F5344CB8AC3E}">
        <p14:creationId xmlns:p14="http://schemas.microsoft.com/office/powerpoint/2010/main" val="117829198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A0221CEB-5F3F-D94E-983F-0A50EA681DDC}" type="slidenum">
              <a:rPr lang="en-US"/>
              <a:pPr>
                <a:defRPr/>
              </a:pPr>
              <a:t>‹#›</a:t>
            </a:fld>
            <a:endParaRPr lang="en-US"/>
          </a:p>
        </p:txBody>
      </p:sp>
    </p:spTree>
    <p:extLst>
      <p:ext uri="{BB962C8B-B14F-4D97-AF65-F5344CB8AC3E}">
        <p14:creationId xmlns:p14="http://schemas.microsoft.com/office/powerpoint/2010/main" val="372665959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C91BE97-DF07-5E43-AB55-395428E64E73}" type="slidenum">
              <a:rPr lang="en-US"/>
              <a:pPr>
                <a:defRPr/>
              </a:pPr>
              <a:t>‹#›</a:t>
            </a:fld>
            <a:endParaRPr lang="en-US"/>
          </a:p>
        </p:txBody>
      </p:sp>
    </p:spTree>
    <p:extLst>
      <p:ext uri="{BB962C8B-B14F-4D97-AF65-F5344CB8AC3E}">
        <p14:creationId xmlns:p14="http://schemas.microsoft.com/office/powerpoint/2010/main" val="37665329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5" name="Footer Placeholder 4"/>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a:latin typeface="Times New Roman" charset="0"/>
              </a:defRPr>
            </a:lvl1pPr>
          </a:lstStyle>
          <a:p>
            <a:pPr>
              <a:defRPr/>
            </a:pPr>
            <a:fld id="{F30F7A5F-5DE0-B44D-902E-8399D73CCB02}" type="slidenum">
              <a:rPr lang="en-US"/>
              <a:pPr>
                <a:defRPr/>
              </a:pPr>
              <a:t>‹#›</a:t>
            </a:fld>
            <a:endParaRPr lang="en-US"/>
          </a:p>
        </p:txBody>
      </p:sp>
    </p:spTree>
    <p:extLst>
      <p:ext uri="{BB962C8B-B14F-4D97-AF65-F5344CB8AC3E}">
        <p14:creationId xmlns:p14="http://schemas.microsoft.com/office/powerpoint/2010/main" val="131675413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2ED5AA2B-5FEB-7A4C-B760-4F21AC369A2B}" type="slidenum">
              <a:rPr lang="en-US"/>
              <a:pPr>
                <a:defRPr/>
              </a:pPr>
              <a:t>‹#›</a:t>
            </a:fld>
            <a:endParaRPr lang="en-US"/>
          </a:p>
        </p:txBody>
      </p:sp>
    </p:spTree>
    <p:extLst>
      <p:ext uri="{BB962C8B-B14F-4D97-AF65-F5344CB8AC3E}">
        <p14:creationId xmlns:p14="http://schemas.microsoft.com/office/powerpoint/2010/main" val="243994255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D5AB9C94-24F2-5843-A4F5-F3240D6EBC73}" type="slidenum">
              <a:rPr lang="en-US"/>
              <a:pPr>
                <a:defRPr/>
              </a:pPr>
              <a:t>‹#›</a:t>
            </a:fld>
            <a:endParaRPr lang="en-US"/>
          </a:p>
        </p:txBody>
      </p:sp>
    </p:spTree>
    <p:extLst>
      <p:ext uri="{BB962C8B-B14F-4D97-AF65-F5344CB8AC3E}">
        <p14:creationId xmlns:p14="http://schemas.microsoft.com/office/powerpoint/2010/main" val="108704357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4356B941-9D4D-6649-BCB2-E06D79FC4B5F}" type="slidenum">
              <a:rPr lang="en-US"/>
              <a:pPr>
                <a:defRPr/>
              </a:pPr>
              <a:t>‹#›</a:t>
            </a:fld>
            <a:endParaRPr lang="en-US"/>
          </a:p>
        </p:txBody>
      </p:sp>
    </p:spTree>
    <p:extLst>
      <p:ext uri="{BB962C8B-B14F-4D97-AF65-F5344CB8AC3E}">
        <p14:creationId xmlns:p14="http://schemas.microsoft.com/office/powerpoint/2010/main" val="22738862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8"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10"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1"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3"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5"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7"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grpSp>
      <p:sp>
        <p:nvSpPr>
          <p:cNvPr id="97079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9707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smtClean="0"/>
            </a:lvl1pPr>
          </a:lstStyle>
          <a:p>
            <a:pPr>
              <a:defRPr/>
            </a:pPr>
            <a:fld id="{47854895-4BE2-A64B-8662-C11FDB479C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91229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F41FDB0-FB8B-5D4A-BC41-49ED6ED59F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600450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6E456A5A-E34C-4348-8FD6-02A307F43A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398485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D150DE4F-BD61-9B45-9D3B-0B502ED6CB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3913528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56460A74-2934-E64E-ACD2-A0816AA06A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4846915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04A346B3-BED8-6E47-80E3-A62F0B12CE5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821526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E22597F9-A97A-EE41-A2B0-4468941CF0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00230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4" name="Footer Placeholder 3"/>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kumimoji="1">
                <a:latin typeface="Times New Roman" charset="0"/>
              </a:defRPr>
            </a:lvl1pPr>
          </a:lstStyle>
          <a:p>
            <a:pPr>
              <a:defRPr/>
            </a:pPr>
            <a:fld id="{557D94FA-C378-0C48-9B58-5B3F10FC5CCE}" type="slidenum">
              <a:rPr lang="en-US"/>
              <a:pPr>
                <a:defRPr/>
              </a:pPr>
              <a:t>‹#›</a:t>
            </a:fld>
            <a:endParaRPr lang="en-US"/>
          </a:p>
        </p:txBody>
      </p:sp>
    </p:spTree>
    <p:extLst>
      <p:ext uri="{BB962C8B-B14F-4D97-AF65-F5344CB8AC3E}">
        <p14:creationId xmlns:p14="http://schemas.microsoft.com/office/powerpoint/2010/main" val="377475052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A373F3E9-FB27-A147-939B-CDD5B188EB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5775150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DB11A4A-BFD7-7B41-BCE2-33CD927025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5173611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05C8FE41-8E75-CA46-921F-3D70ADC74C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9790162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2E6A113A-19E1-2B4B-9D01-55FA78E3AF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781875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0276993-0C83-7B42-812A-ED63A6BFDEF4}" type="slidenum">
              <a:rPr lang="zh-CN" altLang="en-US"/>
              <a:pPr>
                <a:defRPr/>
              </a:pPr>
              <a:t>‹#›</a:t>
            </a:fld>
            <a:endParaRPr lang="en-US" altLang="zh-CN"/>
          </a:p>
        </p:txBody>
      </p:sp>
    </p:spTree>
    <p:extLst>
      <p:ext uri="{BB962C8B-B14F-4D97-AF65-F5344CB8AC3E}">
        <p14:creationId xmlns:p14="http://schemas.microsoft.com/office/powerpoint/2010/main" val="3198996579"/>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D80C5B6-7DE3-7D45-AF98-32FC164D1511}" type="slidenum">
              <a:rPr lang="zh-CN" altLang="en-US"/>
              <a:pPr>
                <a:defRPr/>
              </a:pPr>
              <a:t>‹#›</a:t>
            </a:fld>
            <a:endParaRPr lang="en-US" altLang="zh-CN"/>
          </a:p>
        </p:txBody>
      </p:sp>
    </p:spTree>
    <p:extLst>
      <p:ext uri="{BB962C8B-B14F-4D97-AF65-F5344CB8AC3E}">
        <p14:creationId xmlns:p14="http://schemas.microsoft.com/office/powerpoint/2010/main" val="358919087"/>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6256909-6180-C14C-A802-BE71F4CEF9AB}" type="slidenum">
              <a:rPr lang="zh-CN" altLang="en-US"/>
              <a:pPr>
                <a:defRPr/>
              </a:pPr>
              <a:t>‹#›</a:t>
            </a:fld>
            <a:endParaRPr lang="en-US" altLang="zh-CN"/>
          </a:p>
        </p:txBody>
      </p:sp>
    </p:spTree>
    <p:extLst>
      <p:ext uri="{BB962C8B-B14F-4D97-AF65-F5344CB8AC3E}">
        <p14:creationId xmlns:p14="http://schemas.microsoft.com/office/powerpoint/2010/main" val="3599654032"/>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9C7DF3B-9C83-B341-9932-AAC3A526901A}" type="slidenum">
              <a:rPr lang="zh-CN" altLang="en-US"/>
              <a:pPr>
                <a:defRPr/>
              </a:pPr>
              <a:t>‹#›</a:t>
            </a:fld>
            <a:endParaRPr lang="en-US" altLang="zh-CN"/>
          </a:p>
        </p:txBody>
      </p:sp>
    </p:spTree>
    <p:extLst>
      <p:ext uri="{BB962C8B-B14F-4D97-AF65-F5344CB8AC3E}">
        <p14:creationId xmlns:p14="http://schemas.microsoft.com/office/powerpoint/2010/main" val="3475838167"/>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71000E3-0003-E24B-8E91-25F2F3E8CA4E}" type="slidenum">
              <a:rPr lang="zh-CN" altLang="en-US"/>
              <a:pPr>
                <a:defRPr/>
              </a:pPr>
              <a:t>‹#›</a:t>
            </a:fld>
            <a:endParaRPr lang="en-US" altLang="zh-CN"/>
          </a:p>
        </p:txBody>
      </p:sp>
    </p:spTree>
    <p:extLst>
      <p:ext uri="{BB962C8B-B14F-4D97-AF65-F5344CB8AC3E}">
        <p14:creationId xmlns:p14="http://schemas.microsoft.com/office/powerpoint/2010/main" val="1432479638"/>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51089D5-426E-4A42-ABCD-F6930D217057}" type="slidenum">
              <a:rPr lang="zh-CN" altLang="en-US"/>
              <a:pPr>
                <a:defRPr/>
              </a:pPr>
              <a:t>‹#›</a:t>
            </a:fld>
            <a:endParaRPr lang="en-US" altLang="zh-CN"/>
          </a:p>
        </p:txBody>
      </p:sp>
    </p:spTree>
    <p:extLst>
      <p:ext uri="{BB962C8B-B14F-4D97-AF65-F5344CB8AC3E}">
        <p14:creationId xmlns:p14="http://schemas.microsoft.com/office/powerpoint/2010/main" val="1813596070"/>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7" name="Footer Placeholder 6"/>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8" name="Slide Number Placeholder 7"/>
          <p:cNvSpPr>
            <a:spLocks noGrp="1"/>
          </p:cNvSpPr>
          <p:nvPr>
            <p:ph type="sldNum" sz="quarter" idx="12"/>
          </p:nvPr>
        </p:nvSpPr>
        <p:spPr/>
        <p:txBody>
          <a:bodyPr/>
          <a:lstStyle>
            <a:lvl1pPr>
              <a:defRPr kumimoji="1">
                <a:latin typeface="Times New Roman" charset="0"/>
              </a:defRPr>
            </a:lvl1pPr>
          </a:lstStyle>
          <a:p>
            <a:pPr>
              <a:defRPr/>
            </a:pPr>
            <a:fld id="{75A96A7C-4D78-1B43-A10F-E5AF9C6B036F}" type="slidenum">
              <a:rPr lang="en-US"/>
              <a:pPr>
                <a:defRPr/>
              </a:pPr>
              <a:t>‹#›</a:t>
            </a:fld>
            <a:endParaRPr lang="en-US"/>
          </a:p>
        </p:txBody>
      </p:sp>
    </p:spTree>
    <p:extLst>
      <p:ext uri="{BB962C8B-B14F-4D97-AF65-F5344CB8AC3E}">
        <p14:creationId xmlns:p14="http://schemas.microsoft.com/office/powerpoint/2010/main" val="395437280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7C25455-1154-354D-9DE6-94714F644E24}" type="slidenum">
              <a:rPr lang="zh-CN" altLang="en-US"/>
              <a:pPr>
                <a:defRPr/>
              </a:pPr>
              <a:t>‹#›</a:t>
            </a:fld>
            <a:endParaRPr lang="en-US" altLang="zh-CN"/>
          </a:p>
        </p:txBody>
      </p:sp>
    </p:spTree>
    <p:extLst>
      <p:ext uri="{BB962C8B-B14F-4D97-AF65-F5344CB8AC3E}">
        <p14:creationId xmlns:p14="http://schemas.microsoft.com/office/powerpoint/2010/main" val="4255767376"/>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B73BB97B-A711-FA46-AA2A-A586669B52DF}" type="slidenum">
              <a:rPr lang="zh-CN" altLang="en-US"/>
              <a:pPr>
                <a:defRPr/>
              </a:pPr>
              <a:t>‹#›</a:t>
            </a:fld>
            <a:endParaRPr lang="en-US" altLang="zh-CN"/>
          </a:p>
        </p:txBody>
      </p:sp>
    </p:spTree>
    <p:extLst>
      <p:ext uri="{BB962C8B-B14F-4D97-AF65-F5344CB8AC3E}">
        <p14:creationId xmlns:p14="http://schemas.microsoft.com/office/powerpoint/2010/main" val="4181796116"/>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3BD2E87-E032-F543-9BED-63AF2F14954E}" type="slidenum">
              <a:rPr lang="zh-CN" altLang="en-US"/>
              <a:pPr>
                <a:defRPr/>
              </a:pPr>
              <a:t>‹#›</a:t>
            </a:fld>
            <a:endParaRPr lang="en-US" altLang="zh-CN"/>
          </a:p>
        </p:txBody>
      </p:sp>
    </p:spTree>
    <p:extLst>
      <p:ext uri="{BB962C8B-B14F-4D97-AF65-F5344CB8AC3E}">
        <p14:creationId xmlns:p14="http://schemas.microsoft.com/office/powerpoint/2010/main" val="1498042440"/>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83D18D3-1177-6C4C-9961-E9A1B0F87A3A}" type="slidenum">
              <a:rPr lang="zh-CN" altLang="en-US"/>
              <a:pPr>
                <a:defRPr/>
              </a:pPr>
              <a:t>‹#›</a:t>
            </a:fld>
            <a:endParaRPr lang="en-US" altLang="zh-CN"/>
          </a:p>
        </p:txBody>
      </p:sp>
    </p:spTree>
    <p:extLst>
      <p:ext uri="{BB962C8B-B14F-4D97-AF65-F5344CB8AC3E}">
        <p14:creationId xmlns:p14="http://schemas.microsoft.com/office/powerpoint/2010/main" val="2381704979"/>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3C26FDB-7864-C84F-B027-4781C92F57A9}" type="slidenum">
              <a:rPr lang="zh-CN" altLang="en-US"/>
              <a:pPr>
                <a:defRPr/>
              </a:pPr>
              <a:t>‹#›</a:t>
            </a:fld>
            <a:endParaRPr lang="en-US" altLang="zh-CN"/>
          </a:p>
        </p:txBody>
      </p:sp>
    </p:spTree>
    <p:extLst>
      <p:ext uri="{BB962C8B-B14F-4D97-AF65-F5344CB8AC3E}">
        <p14:creationId xmlns:p14="http://schemas.microsoft.com/office/powerpoint/2010/main" val="1601420134"/>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B72DB97-91BA-F446-BF28-EA6ED37035D1}" type="slidenum">
              <a:rPr lang="zh-CN" altLang="en-US"/>
              <a:pPr>
                <a:defRPr/>
              </a:pPr>
              <a:t>‹#›</a:t>
            </a:fld>
            <a:endParaRPr lang="en-US" altLang="zh-CN"/>
          </a:p>
        </p:txBody>
      </p:sp>
    </p:spTree>
    <p:extLst>
      <p:ext uri="{BB962C8B-B14F-4D97-AF65-F5344CB8AC3E}">
        <p14:creationId xmlns:p14="http://schemas.microsoft.com/office/powerpoint/2010/main" val="2816995895"/>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3" name="Footer Placeholder 2"/>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kumimoji="1">
                <a:latin typeface="Times New Roman" charset="0"/>
              </a:defRPr>
            </a:lvl1pPr>
          </a:lstStyle>
          <a:p>
            <a:pPr>
              <a:defRPr/>
            </a:pPr>
            <a:fld id="{9987A7D0-5C49-294A-8091-2FB7AAEF18A8}" type="slidenum">
              <a:rPr lang="en-US"/>
              <a:pPr>
                <a:defRPr/>
              </a:pPr>
              <a:t>‹#›</a:t>
            </a:fld>
            <a:endParaRPr lang="en-US"/>
          </a:p>
        </p:txBody>
      </p:sp>
    </p:spTree>
    <p:extLst>
      <p:ext uri="{BB962C8B-B14F-4D97-AF65-F5344CB8AC3E}">
        <p14:creationId xmlns:p14="http://schemas.microsoft.com/office/powerpoint/2010/main" val="7777432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4" name="Footer Placeholder 3"/>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kumimoji="1">
                <a:latin typeface="Times New Roman" charset="0"/>
              </a:defRPr>
            </a:lvl1pPr>
          </a:lstStyle>
          <a:p>
            <a:pPr>
              <a:defRPr/>
            </a:pPr>
            <a:fld id="{828B2600-1DB3-C24C-B0BA-8DC4C2C3EFEA}" type="slidenum">
              <a:rPr lang="en-US"/>
              <a:pPr>
                <a:defRPr/>
              </a:pPr>
              <a:t>‹#›</a:t>
            </a:fld>
            <a:endParaRPr lang="en-US"/>
          </a:p>
        </p:txBody>
      </p:sp>
    </p:spTree>
    <p:extLst>
      <p:ext uri="{BB962C8B-B14F-4D97-AF65-F5344CB8AC3E}">
        <p14:creationId xmlns:p14="http://schemas.microsoft.com/office/powerpoint/2010/main" val="3347321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5" name="Footer Placeholder 4"/>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a:latin typeface="Times New Roman" charset="0"/>
              </a:defRPr>
            </a:lvl1pPr>
          </a:lstStyle>
          <a:p>
            <a:pPr>
              <a:defRPr/>
            </a:pPr>
            <a:fld id="{D954F83C-6470-3343-8A0E-7EC1C60B958B}" type="slidenum">
              <a:rPr lang="en-US"/>
              <a:pPr>
                <a:defRPr/>
              </a:pPr>
              <a:t>‹#›</a:t>
            </a:fld>
            <a:endParaRPr lang="en-US"/>
          </a:p>
        </p:txBody>
      </p:sp>
    </p:spTree>
    <p:extLst>
      <p:ext uri="{BB962C8B-B14F-4D97-AF65-F5344CB8AC3E}">
        <p14:creationId xmlns:p14="http://schemas.microsoft.com/office/powerpoint/2010/main" val="5333325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pPr>
                <a:defRPr/>
              </a:pPr>
              <a:t>‹#›</a:t>
            </a:fld>
            <a:endParaRPr lang="en-US"/>
          </a:p>
        </p:txBody>
      </p:sp>
    </p:spTree>
    <p:extLst>
      <p:ext uri="{BB962C8B-B14F-4D97-AF65-F5344CB8AC3E}">
        <p14:creationId xmlns:p14="http://schemas.microsoft.com/office/powerpoint/2010/main" val="8931304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pPr>
                <a:defRPr/>
              </a:pPr>
              <a:t>‹#›</a:t>
            </a:fld>
            <a:endParaRPr lang="en-US"/>
          </a:p>
        </p:txBody>
      </p:sp>
    </p:spTree>
    <p:extLst>
      <p:ext uri="{BB962C8B-B14F-4D97-AF65-F5344CB8AC3E}">
        <p14:creationId xmlns:p14="http://schemas.microsoft.com/office/powerpoint/2010/main" val="23984678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pPr>
                <a:defRPr/>
              </a:pPr>
              <a:t>‹#›</a:t>
            </a:fld>
            <a:endParaRPr lang="en-US"/>
          </a:p>
        </p:txBody>
      </p:sp>
    </p:spTree>
    <p:extLst>
      <p:ext uri="{BB962C8B-B14F-4D97-AF65-F5344CB8AC3E}">
        <p14:creationId xmlns:p14="http://schemas.microsoft.com/office/powerpoint/2010/main" val="9665377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pPr>
                <a:defRPr/>
              </a:pPr>
              <a:t>‹#›</a:t>
            </a:fld>
            <a:endParaRPr lang="en-US"/>
          </a:p>
        </p:txBody>
      </p:sp>
    </p:spTree>
    <p:extLst>
      <p:ext uri="{BB962C8B-B14F-4D97-AF65-F5344CB8AC3E}">
        <p14:creationId xmlns:p14="http://schemas.microsoft.com/office/powerpoint/2010/main" val="2624799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pPr>
                <a:defRPr/>
              </a:pPr>
              <a:t>‹#›</a:t>
            </a:fld>
            <a:endParaRPr lang="en-US"/>
          </a:p>
        </p:txBody>
      </p:sp>
    </p:spTree>
    <p:extLst>
      <p:ext uri="{BB962C8B-B14F-4D97-AF65-F5344CB8AC3E}">
        <p14:creationId xmlns:p14="http://schemas.microsoft.com/office/powerpoint/2010/main" val="18362665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pPr>
                <a:defRPr/>
              </a:pPr>
              <a:t>‹#›</a:t>
            </a:fld>
            <a:endParaRPr lang="en-US"/>
          </a:p>
        </p:txBody>
      </p:sp>
    </p:spTree>
    <p:extLst>
      <p:ext uri="{BB962C8B-B14F-4D97-AF65-F5344CB8AC3E}">
        <p14:creationId xmlns:p14="http://schemas.microsoft.com/office/powerpoint/2010/main" val="6707974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pPr>
                <a:defRPr/>
              </a:pPr>
              <a:t>‹#›</a:t>
            </a:fld>
            <a:endParaRPr lang="en-US"/>
          </a:p>
        </p:txBody>
      </p:sp>
    </p:spTree>
    <p:extLst>
      <p:ext uri="{BB962C8B-B14F-4D97-AF65-F5344CB8AC3E}">
        <p14:creationId xmlns:p14="http://schemas.microsoft.com/office/powerpoint/2010/main" val="37007580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pPr>
                <a:defRPr/>
              </a:pPr>
              <a:t>‹#›</a:t>
            </a:fld>
            <a:endParaRPr lang="en-US"/>
          </a:p>
        </p:txBody>
      </p:sp>
    </p:spTree>
    <p:extLst>
      <p:ext uri="{BB962C8B-B14F-4D97-AF65-F5344CB8AC3E}">
        <p14:creationId xmlns:p14="http://schemas.microsoft.com/office/powerpoint/2010/main" val="13767647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pPr>
                <a:defRPr/>
              </a:pPr>
              <a:t>‹#›</a:t>
            </a:fld>
            <a:endParaRPr lang="en-US"/>
          </a:p>
        </p:txBody>
      </p:sp>
    </p:spTree>
    <p:extLst>
      <p:ext uri="{BB962C8B-B14F-4D97-AF65-F5344CB8AC3E}">
        <p14:creationId xmlns:p14="http://schemas.microsoft.com/office/powerpoint/2010/main" val="2795343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pPr>
                <a:defRPr/>
              </a:pPr>
              <a:t>‹#›</a:t>
            </a:fld>
            <a:endParaRPr lang="en-US"/>
          </a:p>
        </p:txBody>
      </p:sp>
    </p:spTree>
    <p:extLst>
      <p:ext uri="{BB962C8B-B14F-4D97-AF65-F5344CB8AC3E}">
        <p14:creationId xmlns:p14="http://schemas.microsoft.com/office/powerpoint/2010/main" val="24679214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pPr>
                <a:defRPr/>
              </a:pPr>
              <a:t>‹#›</a:t>
            </a:fld>
            <a:endParaRPr lang="en-US"/>
          </a:p>
        </p:txBody>
      </p:sp>
    </p:spTree>
    <p:extLst>
      <p:ext uri="{BB962C8B-B14F-4D97-AF65-F5344CB8AC3E}">
        <p14:creationId xmlns:p14="http://schemas.microsoft.com/office/powerpoint/2010/main" val="9720936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69745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pPr>
                <a:defRPr/>
              </a:pPr>
              <a:t>‹#›</a:t>
            </a:fld>
            <a:endParaRPr lang="en-US"/>
          </a:p>
        </p:txBody>
      </p:sp>
    </p:spTree>
    <p:extLst>
      <p:ext uri="{BB962C8B-B14F-4D97-AF65-F5344CB8AC3E}">
        <p14:creationId xmlns:p14="http://schemas.microsoft.com/office/powerpoint/2010/main" val="3079846379"/>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pPr>
                <a:defRPr/>
              </a:pPr>
              <a:t>‹#›</a:t>
            </a:fld>
            <a:endParaRPr lang="en-US"/>
          </a:p>
        </p:txBody>
      </p:sp>
    </p:spTree>
    <p:extLst>
      <p:ext uri="{BB962C8B-B14F-4D97-AF65-F5344CB8AC3E}">
        <p14:creationId xmlns:p14="http://schemas.microsoft.com/office/powerpoint/2010/main" val="3910056500"/>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pPr>
                <a:defRPr/>
              </a:pPr>
              <a:t>‹#›</a:t>
            </a:fld>
            <a:endParaRPr lang="en-US"/>
          </a:p>
        </p:txBody>
      </p:sp>
    </p:spTree>
    <p:extLst>
      <p:ext uri="{BB962C8B-B14F-4D97-AF65-F5344CB8AC3E}">
        <p14:creationId xmlns:p14="http://schemas.microsoft.com/office/powerpoint/2010/main" val="1125902693"/>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pPr>
                <a:defRPr/>
              </a:pPr>
              <a:t>‹#›</a:t>
            </a:fld>
            <a:endParaRPr lang="en-US"/>
          </a:p>
        </p:txBody>
      </p:sp>
    </p:spTree>
    <p:extLst>
      <p:ext uri="{BB962C8B-B14F-4D97-AF65-F5344CB8AC3E}">
        <p14:creationId xmlns:p14="http://schemas.microsoft.com/office/powerpoint/2010/main" val="568996957"/>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pPr>
                <a:defRPr/>
              </a:pPr>
              <a:t>‹#›</a:t>
            </a:fld>
            <a:endParaRPr lang="en-US"/>
          </a:p>
        </p:txBody>
      </p:sp>
    </p:spTree>
    <p:extLst>
      <p:ext uri="{BB962C8B-B14F-4D97-AF65-F5344CB8AC3E}">
        <p14:creationId xmlns:p14="http://schemas.microsoft.com/office/powerpoint/2010/main" val="2549537113"/>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pPr>
                <a:defRPr/>
              </a:pPr>
              <a:t>‹#›</a:t>
            </a:fld>
            <a:endParaRPr lang="en-US"/>
          </a:p>
        </p:txBody>
      </p:sp>
    </p:spTree>
    <p:extLst>
      <p:ext uri="{BB962C8B-B14F-4D97-AF65-F5344CB8AC3E}">
        <p14:creationId xmlns:p14="http://schemas.microsoft.com/office/powerpoint/2010/main" val="3371548443"/>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pPr>
                <a:defRPr/>
              </a:pPr>
              <a:t>‹#›</a:t>
            </a:fld>
            <a:endParaRPr lang="en-US"/>
          </a:p>
        </p:txBody>
      </p:sp>
    </p:spTree>
    <p:extLst>
      <p:ext uri="{BB962C8B-B14F-4D97-AF65-F5344CB8AC3E}">
        <p14:creationId xmlns:p14="http://schemas.microsoft.com/office/powerpoint/2010/main" val="669995851"/>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pPr>
                <a:defRPr/>
              </a:pPr>
              <a:t>‹#›</a:t>
            </a:fld>
            <a:endParaRPr lang="en-US"/>
          </a:p>
        </p:txBody>
      </p:sp>
    </p:spTree>
    <p:extLst>
      <p:ext uri="{BB962C8B-B14F-4D97-AF65-F5344CB8AC3E}">
        <p14:creationId xmlns:p14="http://schemas.microsoft.com/office/powerpoint/2010/main" val="2924362003"/>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pPr>
                <a:defRPr/>
              </a:pPr>
              <a:t>‹#›</a:t>
            </a:fld>
            <a:endParaRPr lang="en-US"/>
          </a:p>
        </p:txBody>
      </p:sp>
    </p:spTree>
    <p:extLst>
      <p:ext uri="{BB962C8B-B14F-4D97-AF65-F5344CB8AC3E}">
        <p14:creationId xmlns:p14="http://schemas.microsoft.com/office/powerpoint/2010/main" val="580450863"/>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pPr>
                <a:defRPr/>
              </a:pPr>
              <a:t>‹#›</a:t>
            </a:fld>
            <a:endParaRPr lang="en-US"/>
          </a:p>
        </p:txBody>
      </p:sp>
    </p:spTree>
    <p:extLst>
      <p:ext uri="{BB962C8B-B14F-4D97-AF65-F5344CB8AC3E}">
        <p14:creationId xmlns:p14="http://schemas.microsoft.com/office/powerpoint/2010/main" val="1837486201"/>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pPr>
                <a:defRPr/>
              </a:pPr>
              <a:t>‹#›</a:t>
            </a:fld>
            <a:endParaRPr lang="en-US"/>
          </a:p>
        </p:txBody>
      </p:sp>
    </p:spTree>
    <p:extLst>
      <p:ext uri="{BB962C8B-B14F-4D97-AF65-F5344CB8AC3E}">
        <p14:creationId xmlns:p14="http://schemas.microsoft.com/office/powerpoint/2010/main" val="2942914736"/>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defRPr/>
            </a:lvl1pPr>
          </a:lstStyle>
          <a:p>
            <a:pPr>
              <a:defRPr/>
            </a:pPr>
            <a:endParaRPr lang="en-US"/>
          </a:p>
        </p:txBody>
      </p:sp>
      <p:sp>
        <p:nvSpPr>
          <p:cNvPr id="3" name="Rectangle 3"/>
          <p:cNvSpPr>
            <a:spLocks noGrp="1" noChangeArrowheads="1"/>
          </p:cNvSpPr>
          <p:nvPr>
            <p:ph type="sldNum" sz="quarter" idx="11"/>
          </p:nvPr>
        </p:nvSpPr>
        <p:spPr/>
        <p:txBody>
          <a:bodyPr/>
          <a:lstStyle>
            <a:lvl1pPr>
              <a:defRPr/>
            </a:lvl1pPr>
          </a:lstStyle>
          <a:p>
            <a:pPr>
              <a:defRPr/>
            </a:pPr>
            <a:fld id="{C427B834-6D06-5743-B95C-29C3407208A2}" type="slidenum">
              <a:rPr lang="en-US"/>
              <a:pPr>
                <a:defRPr/>
              </a:pPr>
              <a:t>‹#›</a:t>
            </a:fld>
            <a:endParaRPr lang="en-US"/>
          </a:p>
        </p:txBody>
      </p:sp>
      <p:sp>
        <p:nvSpPr>
          <p:cNvPr id="4"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27273559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161252447"/>
      </p:ext>
    </p:extLst>
  </p:cSld>
  <p:clrMapOvr>
    <a:masterClrMapping/>
  </p:clrMapOvr>
  <p:transition spd="med">
    <p:zoom dir="in"/>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5435832"/>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461718"/>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8424443"/>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7580548"/>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1021063"/>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3821703"/>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8744690"/>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5359028"/>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4981945"/>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9270879"/>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4342583"/>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48785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54289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9448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07541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44560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02132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08630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90866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45201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19254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0625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50460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66AB3D0-AF3E-D846-8A8C-CDBF203EE3C2}" type="slidenum">
              <a:rPr lang="en-US"/>
              <a:pPr>
                <a:defRPr/>
              </a:pPr>
              <a:t>‹#›</a:t>
            </a:fld>
            <a:endParaRPr lang="en-US"/>
          </a:p>
        </p:txBody>
      </p:sp>
    </p:spTree>
    <p:extLst>
      <p:ext uri="{BB962C8B-B14F-4D97-AF65-F5344CB8AC3E}">
        <p14:creationId xmlns:p14="http://schemas.microsoft.com/office/powerpoint/2010/main" val="3811792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B8642722-B66D-2F4E-B674-67835DE2D656}" type="slidenum">
              <a:rPr lang="en-US" altLang="x-none" smtClean="0"/>
              <a:pPr>
                <a:defRPr/>
              </a:pPr>
              <a:t>‹#›</a:t>
            </a:fld>
            <a:endParaRPr lang="en-US" altLang="x-none"/>
          </a:p>
        </p:txBody>
      </p:sp>
    </p:spTree>
    <p:extLst>
      <p:ext uri="{BB962C8B-B14F-4D97-AF65-F5344CB8AC3E}">
        <p14:creationId xmlns:p14="http://schemas.microsoft.com/office/powerpoint/2010/main" val="16923999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9B70FAFA-D33E-A44F-B905-2619A206CBE8}" type="slidenum">
              <a:rPr lang="en-US" altLang="x-none" smtClean="0"/>
              <a:pPr>
                <a:defRPr/>
              </a:pPr>
              <a:t>‹#›</a:t>
            </a:fld>
            <a:endParaRPr lang="en-US" altLang="x-none"/>
          </a:p>
        </p:txBody>
      </p:sp>
    </p:spTree>
    <p:extLst>
      <p:ext uri="{BB962C8B-B14F-4D97-AF65-F5344CB8AC3E}">
        <p14:creationId xmlns:p14="http://schemas.microsoft.com/office/powerpoint/2010/main" val="16210579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3D231D52-5927-6043-BDAD-F42ADA6A2ECD}" type="slidenum">
              <a:rPr lang="en-US" altLang="x-none" smtClean="0"/>
              <a:pPr>
                <a:defRPr/>
              </a:pPr>
              <a:t>‹#›</a:t>
            </a:fld>
            <a:endParaRPr lang="en-US" altLang="x-none"/>
          </a:p>
        </p:txBody>
      </p:sp>
    </p:spTree>
    <p:extLst>
      <p:ext uri="{BB962C8B-B14F-4D97-AF65-F5344CB8AC3E}">
        <p14:creationId xmlns:p14="http://schemas.microsoft.com/office/powerpoint/2010/main" val="31659620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888261E6-2FF4-B741-8512-A6A2375C8187}" type="slidenum">
              <a:rPr lang="en-US" altLang="x-none" smtClean="0"/>
              <a:pPr>
                <a:defRPr/>
              </a:pPr>
              <a:t>‹#›</a:t>
            </a:fld>
            <a:endParaRPr lang="en-US" altLang="x-none"/>
          </a:p>
        </p:txBody>
      </p:sp>
    </p:spTree>
    <p:extLst>
      <p:ext uri="{BB962C8B-B14F-4D97-AF65-F5344CB8AC3E}">
        <p14:creationId xmlns:p14="http://schemas.microsoft.com/office/powerpoint/2010/main" val="35917640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x-none"/>
          </a:p>
        </p:txBody>
      </p:sp>
      <p:sp>
        <p:nvSpPr>
          <p:cNvPr id="8" name="Footer Placeholder 7"/>
          <p:cNvSpPr>
            <a:spLocks noGrp="1"/>
          </p:cNvSpPr>
          <p:nvPr>
            <p:ph type="ftr" sz="quarter" idx="11"/>
          </p:nvPr>
        </p:nvSpPr>
        <p:spPr/>
        <p:txBody>
          <a:bodyPr/>
          <a:lstStyle/>
          <a:p>
            <a:pPr>
              <a:defRPr/>
            </a:pPr>
            <a:endParaRPr lang="en-US" altLang="x-none"/>
          </a:p>
        </p:txBody>
      </p:sp>
      <p:sp>
        <p:nvSpPr>
          <p:cNvPr id="9" name="Slide Number Placeholder 8"/>
          <p:cNvSpPr>
            <a:spLocks noGrp="1"/>
          </p:cNvSpPr>
          <p:nvPr>
            <p:ph type="sldNum" sz="quarter" idx="12"/>
          </p:nvPr>
        </p:nvSpPr>
        <p:spPr/>
        <p:txBody>
          <a:bodyPr/>
          <a:lstStyle/>
          <a:p>
            <a:pPr>
              <a:defRPr/>
            </a:pPr>
            <a:fld id="{79F50355-D575-FC49-BDE0-0A5698574424}" type="slidenum">
              <a:rPr lang="en-US" altLang="x-none" smtClean="0"/>
              <a:pPr>
                <a:defRPr/>
              </a:pPr>
              <a:t>‹#›</a:t>
            </a:fld>
            <a:endParaRPr lang="en-US" altLang="x-none"/>
          </a:p>
        </p:txBody>
      </p:sp>
    </p:spTree>
    <p:extLst>
      <p:ext uri="{BB962C8B-B14F-4D97-AF65-F5344CB8AC3E}">
        <p14:creationId xmlns:p14="http://schemas.microsoft.com/office/powerpoint/2010/main" val="9116053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x-none"/>
          </a:p>
        </p:txBody>
      </p:sp>
      <p:sp>
        <p:nvSpPr>
          <p:cNvPr id="4" name="Footer Placeholder 3"/>
          <p:cNvSpPr>
            <a:spLocks noGrp="1"/>
          </p:cNvSpPr>
          <p:nvPr>
            <p:ph type="ftr" sz="quarter" idx="11"/>
          </p:nvPr>
        </p:nvSpPr>
        <p:spPr/>
        <p:txBody>
          <a:bodyPr/>
          <a:lstStyle/>
          <a:p>
            <a:pPr>
              <a:defRPr/>
            </a:pPr>
            <a:endParaRPr lang="en-US" altLang="x-none"/>
          </a:p>
        </p:txBody>
      </p:sp>
      <p:sp>
        <p:nvSpPr>
          <p:cNvPr id="5" name="Slide Number Placeholder 4"/>
          <p:cNvSpPr>
            <a:spLocks noGrp="1"/>
          </p:cNvSpPr>
          <p:nvPr>
            <p:ph type="sldNum" sz="quarter" idx="12"/>
          </p:nvPr>
        </p:nvSpPr>
        <p:spPr/>
        <p:txBody>
          <a:bodyPr/>
          <a:lstStyle/>
          <a:p>
            <a:pPr>
              <a:defRPr/>
            </a:pPr>
            <a:fld id="{E836BCD0-B2FB-AE47-B579-342938F08288}" type="slidenum">
              <a:rPr lang="en-US" altLang="x-none" smtClean="0"/>
              <a:pPr>
                <a:defRPr/>
              </a:pPr>
              <a:t>‹#›</a:t>
            </a:fld>
            <a:endParaRPr lang="en-US" altLang="x-none"/>
          </a:p>
        </p:txBody>
      </p:sp>
    </p:spTree>
    <p:extLst>
      <p:ext uri="{BB962C8B-B14F-4D97-AF65-F5344CB8AC3E}">
        <p14:creationId xmlns:p14="http://schemas.microsoft.com/office/powerpoint/2010/main" val="31643729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x-none"/>
          </a:p>
        </p:txBody>
      </p:sp>
      <p:sp>
        <p:nvSpPr>
          <p:cNvPr id="3" name="Footer Placeholder 2"/>
          <p:cNvSpPr>
            <a:spLocks noGrp="1"/>
          </p:cNvSpPr>
          <p:nvPr>
            <p:ph type="ftr" sz="quarter" idx="11"/>
          </p:nvPr>
        </p:nvSpPr>
        <p:spPr/>
        <p:txBody>
          <a:bodyPr/>
          <a:lstStyle/>
          <a:p>
            <a:pPr>
              <a:defRPr/>
            </a:pPr>
            <a:endParaRPr lang="en-US" altLang="x-none"/>
          </a:p>
        </p:txBody>
      </p:sp>
      <p:sp>
        <p:nvSpPr>
          <p:cNvPr id="4" name="Slide Number Placeholder 3"/>
          <p:cNvSpPr>
            <a:spLocks noGrp="1"/>
          </p:cNvSpPr>
          <p:nvPr>
            <p:ph type="sldNum" sz="quarter" idx="12"/>
          </p:nvPr>
        </p:nvSpPr>
        <p:spPr/>
        <p:txBody>
          <a:bodyPr/>
          <a:lstStyle/>
          <a:p>
            <a:pPr>
              <a:defRPr/>
            </a:pPr>
            <a:fld id="{DEA5A906-1707-964A-A6B8-808A61FE2900}" type="slidenum">
              <a:rPr lang="en-US" altLang="x-none" smtClean="0"/>
              <a:pPr>
                <a:defRPr/>
              </a:pPr>
              <a:t>‹#›</a:t>
            </a:fld>
            <a:endParaRPr lang="en-US" altLang="x-none"/>
          </a:p>
        </p:txBody>
      </p:sp>
    </p:spTree>
    <p:extLst>
      <p:ext uri="{BB962C8B-B14F-4D97-AF65-F5344CB8AC3E}">
        <p14:creationId xmlns:p14="http://schemas.microsoft.com/office/powerpoint/2010/main" val="6091015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B200BD94-A324-324B-880F-E55F7D3DA701}" type="slidenum">
              <a:rPr lang="en-US" altLang="x-none" smtClean="0"/>
              <a:pPr>
                <a:defRPr/>
              </a:pPr>
              <a:t>‹#›</a:t>
            </a:fld>
            <a:endParaRPr lang="en-US" altLang="x-none"/>
          </a:p>
        </p:txBody>
      </p:sp>
    </p:spTree>
    <p:extLst>
      <p:ext uri="{BB962C8B-B14F-4D97-AF65-F5344CB8AC3E}">
        <p14:creationId xmlns:p14="http://schemas.microsoft.com/office/powerpoint/2010/main" val="28727809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6D3E15AD-A506-8E40-8D4B-427C475C76A2}" type="slidenum">
              <a:rPr lang="en-US" altLang="x-none" smtClean="0"/>
              <a:pPr>
                <a:defRPr/>
              </a:pPr>
              <a:t>‹#›</a:t>
            </a:fld>
            <a:endParaRPr lang="en-US" altLang="x-none"/>
          </a:p>
        </p:txBody>
      </p:sp>
    </p:spTree>
    <p:extLst>
      <p:ext uri="{BB962C8B-B14F-4D97-AF65-F5344CB8AC3E}">
        <p14:creationId xmlns:p14="http://schemas.microsoft.com/office/powerpoint/2010/main" val="16579177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EB55C2C2-8259-FF42-B959-73C1222A479A}" type="slidenum">
              <a:rPr lang="en-US" altLang="x-none" smtClean="0"/>
              <a:pPr>
                <a:defRPr/>
              </a:pPr>
              <a:t>‹#›</a:t>
            </a:fld>
            <a:endParaRPr lang="en-US" altLang="x-none"/>
          </a:p>
        </p:txBody>
      </p:sp>
    </p:spTree>
    <p:extLst>
      <p:ext uri="{BB962C8B-B14F-4D97-AF65-F5344CB8AC3E}">
        <p14:creationId xmlns:p14="http://schemas.microsoft.com/office/powerpoint/2010/main" val="2985395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CB197284-891B-BE48-BF90-FC7824612776}" type="slidenum">
              <a:rPr lang="en-US" altLang="x-none" smtClean="0"/>
              <a:pPr>
                <a:defRPr/>
              </a:pPr>
              <a:t>‹#›</a:t>
            </a:fld>
            <a:endParaRPr lang="en-US" altLang="x-none"/>
          </a:p>
        </p:txBody>
      </p:sp>
    </p:spTree>
    <p:extLst>
      <p:ext uri="{BB962C8B-B14F-4D97-AF65-F5344CB8AC3E}">
        <p14:creationId xmlns:p14="http://schemas.microsoft.com/office/powerpoint/2010/main" val="15526550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83F7F-2BF2-A249-93D8-5726731868B2}"/>
              </a:ext>
            </a:extLst>
          </p:cNvPr>
          <p:cNvSpPr>
            <a:spLocks noGrp="1"/>
          </p:cNvSpPr>
          <p:nvPr>
            <p:ph type="ctrTitle"/>
          </p:nvPr>
        </p:nvSpPr>
        <p:spPr>
          <a:xfrm>
            <a:off x="1143000" y="1122908"/>
            <a:ext cx="6858000" cy="2387576"/>
          </a:xfrm>
        </p:spPr>
        <p:txBody>
          <a:bodyPr anchor="b"/>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2476C2A5-9857-6141-B608-70ED470B4C3A}"/>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A02AB3B3-A178-BA4C-B181-2021E3DDBCF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360EC3B-F774-8E46-9762-214A85584C7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929FC1C-837C-3245-A852-EEEBE59691E4}"/>
              </a:ext>
            </a:extLst>
          </p:cNvPr>
          <p:cNvSpPr>
            <a:spLocks noGrp="1"/>
          </p:cNvSpPr>
          <p:nvPr>
            <p:ph type="sldNum" sz="quarter" idx="12"/>
          </p:nvPr>
        </p:nvSpPr>
        <p:spPr/>
        <p:txBody>
          <a:bodyPr/>
          <a:lstStyle>
            <a:lvl1pPr>
              <a:defRPr/>
            </a:lvl1pPr>
          </a:lstStyle>
          <a:p>
            <a:fld id="{BB731F4D-B24B-514B-A7E3-CC3FE0315595}" type="slidenum">
              <a:rPr lang="en-US" altLang="en-US"/>
              <a:pPr/>
              <a:t>‹#›</a:t>
            </a:fld>
            <a:endParaRPr lang="en-US" altLang="en-US"/>
          </a:p>
        </p:txBody>
      </p:sp>
    </p:spTree>
    <p:extLst>
      <p:ext uri="{BB962C8B-B14F-4D97-AF65-F5344CB8AC3E}">
        <p14:creationId xmlns:p14="http://schemas.microsoft.com/office/powerpoint/2010/main" val="42034456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A023F-A065-0B47-A86C-B95BEC4D4A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927FAA-9CE5-A941-9420-F1E0DE67E3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89F30C-CE27-8E4F-9929-F7D7C08D83C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B3665AE-7A70-0F42-A7D3-A3013AF7F56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55DC2DB-BC0B-F743-AA49-B784C0AB783D}"/>
              </a:ext>
            </a:extLst>
          </p:cNvPr>
          <p:cNvSpPr>
            <a:spLocks noGrp="1"/>
          </p:cNvSpPr>
          <p:nvPr>
            <p:ph type="sldNum" sz="quarter" idx="12"/>
          </p:nvPr>
        </p:nvSpPr>
        <p:spPr/>
        <p:txBody>
          <a:bodyPr/>
          <a:lstStyle>
            <a:lvl1pPr>
              <a:defRPr/>
            </a:lvl1pPr>
          </a:lstStyle>
          <a:p>
            <a:fld id="{EDC07E6D-F438-5F4E-B711-8EB8700551AF}" type="slidenum">
              <a:rPr lang="en-US" altLang="en-US"/>
              <a:pPr/>
              <a:t>‹#›</a:t>
            </a:fld>
            <a:endParaRPr lang="en-US" altLang="en-US"/>
          </a:p>
        </p:txBody>
      </p:sp>
    </p:spTree>
    <p:extLst>
      <p:ext uri="{BB962C8B-B14F-4D97-AF65-F5344CB8AC3E}">
        <p14:creationId xmlns:p14="http://schemas.microsoft.com/office/powerpoint/2010/main" val="38643700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A0804-E436-B845-9F4C-1C579E142A80}"/>
              </a:ext>
            </a:extLst>
          </p:cNvPr>
          <p:cNvSpPr>
            <a:spLocks noGrp="1"/>
          </p:cNvSpPr>
          <p:nvPr>
            <p:ph type="title"/>
          </p:nvPr>
        </p:nvSpPr>
        <p:spPr>
          <a:xfrm>
            <a:off x="623963" y="1710036"/>
            <a:ext cx="7887146" cy="2851919"/>
          </a:xfrm>
        </p:spPr>
        <p:txBody>
          <a:bodyPr anchor="b"/>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912134AA-4403-3749-96AF-E6EDD11839C1}"/>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US"/>
              <a:t>Click to edit Master text styles</a:t>
            </a:r>
          </a:p>
        </p:txBody>
      </p:sp>
      <p:sp>
        <p:nvSpPr>
          <p:cNvPr id="4" name="Date Placeholder 3">
            <a:extLst>
              <a:ext uri="{FF2B5EF4-FFF2-40B4-BE49-F238E27FC236}">
                <a16:creationId xmlns:a16="http://schemas.microsoft.com/office/drawing/2014/main" id="{A856DCFA-B74A-964D-B3FE-40E3DE8766C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CCB7FD9-F9C1-2741-B591-D661D0EBDBA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DE517EE-02E0-7E43-B5C8-E758415D8BBF}"/>
              </a:ext>
            </a:extLst>
          </p:cNvPr>
          <p:cNvSpPr>
            <a:spLocks noGrp="1"/>
          </p:cNvSpPr>
          <p:nvPr>
            <p:ph type="sldNum" sz="quarter" idx="12"/>
          </p:nvPr>
        </p:nvSpPr>
        <p:spPr/>
        <p:txBody>
          <a:bodyPr/>
          <a:lstStyle>
            <a:lvl1pPr>
              <a:defRPr/>
            </a:lvl1pPr>
          </a:lstStyle>
          <a:p>
            <a:fld id="{53AD9AB1-54A5-0C4F-98BB-986A1577FA47}" type="slidenum">
              <a:rPr lang="en-US" altLang="en-US"/>
              <a:pPr/>
              <a:t>‹#›</a:t>
            </a:fld>
            <a:endParaRPr lang="en-US" altLang="en-US"/>
          </a:p>
        </p:txBody>
      </p:sp>
    </p:spTree>
    <p:extLst>
      <p:ext uri="{BB962C8B-B14F-4D97-AF65-F5344CB8AC3E}">
        <p14:creationId xmlns:p14="http://schemas.microsoft.com/office/powerpoint/2010/main" val="42381474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578D7-2B9E-5741-9DFB-5F6AA8CEC8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B2BF0D-1965-7844-ABB6-9B163F39ED08}"/>
              </a:ext>
            </a:extLst>
          </p:cNvPr>
          <p:cNvSpPr>
            <a:spLocks noGrp="1"/>
          </p:cNvSpPr>
          <p:nvPr>
            <p:ph sz="half" idx="1"/>
          </p:nvPr>
        </p:nvSpPr>
        <p:spPr>
          <a:xfrm>
            <a:off x="321469" y="1125141"/>
            <a:ext cx="2839641" cy="31823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B1CC4F-A67B-1A4F-9A99-F2261F09FEC2}"/>
              </a:ext>
            </a:extLst>
          </p:cNvPr>
          <p:cNvSpPr>
            <a:spLocks noGrp="1"/>
          </p:cNvSpPr>
          <p:nvPr>
            <p:ph sz="half" idx="2"/>
          </p:nvPr>
        </p:nvSpPr>
        <p:spPr>
          <a:xfrm>
            <a:off x="3268265" y="1125141"/>
            <a:ext cx="2839641" cy="31823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425860-A1EB-F943-98E5-BFC2CD028B4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007672A-B5C6-7342-A5AE-9E9FE28E6DF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2BEAE23-2AB7-CB4F-B082-3CBB661D4ADF}"/>
              </a:ext>
            </a:extLst>
          </p:cNvPr>
          <p:cNvSpPr>
            <a:spLocks noGrp="1"/>
          </p:cNvSpPr>
          <p:nvPr>
            <p:ph type="sldNum" sz="quarter" idx="12"/>
          </p:nvPr>
        </p:nvSpPr>
        <p:spPr/>
        <p:txBody>
          <a:bodyPr/>
          <a:lstStyle>
            <a:lvl1pPr>
              <a:defRPr/>
            </a:lvl1pPr>
          </a:lstStyle>
          <a:p>
            <a:fld id="{BD2B984F-A5C8-8245-9334-73E86EDF4ACE}" type="slidenum">
              <a:rPr lang="en-US" altLang="en-US"/>
              <a:pPr/>
              <a:t>‹#›</a:t>
            </a:fld>
            <a:endParaRPr lang="en-US" altLang="en-US"/>
          </a:p>
        </p:txBody>
      </p:sp>
    </p:spTree>
    <p:extLst>
      <p:ext uri="{BB962C8B-B14F-4D97-AF65-F5344CB8AC3E}">
        <p14:creationId xmlns:p14="http://schemas.microsoft.com/office/powerpoint/2010/main" val="11059444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2CDFD-BBA8-1240-8153-823612F11F10}"/>
              </a:ext>
            </a:extLst>
          </p:cNvPr>
          <p:cNvSpPr>
            <a:spLocks noGrp="1"/>
          </p:cNvSpPr>
          <p:nvPr>
            <p:ph type="title"/>
          </p:nvPr>
        </p:nvSpPr>
        <p:spPr>
          <a:xfrm>
            <a:off x="629544" y="365001"/>
            <a:ext cx="7887146" cy="1326059"/>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F2938C-2138-E24D-8C8A-054F810F3139}"/>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4" name="Content Placeholder 3">
            <a:extLst>
              <a:ext uri="{FF2B5EF4-FFF2-40B4-BE49-F238E27FC236}">
                <a16:creationId xmlns:a16="http://schemas.microsoft.com/office/drawing/2014/main" id="{BA4140D5-7882-DC4A-B8DF-F2FF8E7E2B13}"/>
              </a:ext>
            </a:extLst>
          </p:cNvPr>
          <p:cNvSpPr>
            <a:spLocks noGrp="1"/>
          </p:cNvSpPr>
          <p:nvPr>
            <p:ph sz="half" idx="2"/>
          </p:nvPr>
        </p:nvSpPr>
        <p:spPr>
          <a:xfrm>
            <a:off x="629543" y="2504777"/>
            <a:ext cx="3868787" cy="3684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491DE-ADE1-1946-AD84-8CFB5B65CAC3}"/>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6" name="Content Placeholder 5">
            <a:extLst>
              <a:ext uri="{FF2B5EF4-FFF2-40B4-BE49-F238E27FC236}">
                <a16:creationId xmlns:a16="http://schemas.microsoft.com/office/drawing/2014/main" id="{9BA063EB-796A-CA48-B419-791DBDB6EA70}"/>
              </a:ext>
            </a:extLst>
          </p:cNvPr>
          <p:cNvSpPr>
            <a:spLocks noGrp="1"/>
          </p:cNvSpPr>
          <p:nvPr>
            <p:ph sz="quarter" idx="4"/>
          </p:nvPr>
        </p:nvSpPr>
        <p:spPr>
          <a:xfrm>
            <a:off x="4628927" y="2504777"/>
            <a:ext cx="3887762" cy="3684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12DF94-6BFF-E04F-851C-FBE7575640B0}"/>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6A4EAAAC-86B8-AD4C-829F-244D94FAD23F}"/>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52DDEE36-E5AD-4B43-B1A1-EFF19FA40180}"/>
              </a:ext>
            </a:extLst>
          </p:cNvPr>
          <p:cNvSpPr>
            <a:spLocks noGrp="1"/>
          </p:cNvSpPr>
          <p:nvPr>
            <p:ph type="sldNum" sz="quarter" idx="12"/>
          </p:nvPr>
        </p:nvSpPr>
        <p:spPr/>
        <p:txBody>
          <a:bodyPr/>
          <a:lstStyle>
            <a:lvl1pPr>
              <a:defRPr/>
            </a:lvl1pPr>
          </a:lstStyle>
          <a:p>
            <a:fld id="{448B03E6-EAAE-E843-A6F0-314ED5BFC9EE}" type="slidenum">
              <a:rPr lang="en-US" altLang="en-US"/>
              <a:pPr/>
              <a:t>‹#›</a:t>
            </a:fld>
            <a:endParaRPr lang="en-US" altLang="en-US"/>
          </a:p>
        </p:txBody>
      </p:sp>
    </p:spTree>
    <p:extLst>
      <p:ext uri="{BB962C8B-B14F-4D97-AF65-F5344CB8AC3E}">
        <p14:creationId xmlns:p14="http://schemas.microsoft.com/office/powerpoint/2010/main" val="6112849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C962E-8273-9C41-9081-B9FA46BB70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F20185-675A-EC46-94FC-9D5C2450E109}"/>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8A50187-2AEC-6C4E-BC6B-8B06071343E1}"/>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8FC9E207-9B9D-7A42-880D-278DC880CB8D}"/>
              </a:ext>
            </a:extLst>
          </p:cNvPr>
          <p:cNvSpPr>
            <a:spLocks noGrp="1"/>
          </p:cNvSpPr>
          <p:nvPr>
            <p:ph type="sldNum" sz="quarter" idx="12"/>
          </p:nvPr>
        </p:nvSpPr>
        <p:spPr/>
        <p:txBody>
          <a:bodyPr/>
          <a:lstStyle>
            <a:lvl1pPr>
              <a:defRPr/>
            </a:lvl1pPr>
          </a:lstStyle>
          <a:p>
            <a:fld id="{72335F7F-401F-1443-B40D-E06B671335B8}" type="slidenum">
              <a:rPr lang="en-US" altLang="en-US"/>
              <a:pPr/>
              <a:t>‹#›</a:t>
            </a:fld>
            <a:endParaRPr lang="en-US" altLang="en-US"/>
          </a:p>
        </p:txBody>
      </p:sp>
    </p:spTree>
    <p:extLst>
      <p:ext uri="{BB962C8B-B14F-4D97-AF65-F5344CB8AC3E}">
        <p14:creationId xmlns:p14="http://schemas.microsoft.com/office/powerpoint/2010/main" val="32885161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4B90E2-4A42-D64D-92E6-F318D991181C}"/>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A30968B-BD43-A645-BB89-D66706E4CF78}"/>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A03B5AC-FCAD-1642-AEFA-53E8A9400A9D}"/>
              </a:ext>
            </a:extLst>
          </p:cNvPr>
          <p:cNvSpPr>
            <a:spLocks noGrp="1"/>
          </p:cNvSpPr>
          <p:nvPr>
            <p:ph type="sldNum" sz="quarter" idx="12"/>
          </p:nvPr>
        </p:nvSpPr>
        <p:spPr/>
        <p:txBody>
          <a:bodyPr/>
          <a:lstStyle>
            <a:lvl1pPr>
              <a:defRPr/>
            </a:lvl1pPr>
          </a:lstStyle>
          <a:p>
            <a:fld id="{76263FEB-7126-2C46-8580-9A5C9B8071B5}" type="slidenum">
              <a:rPr lang="en-US" altLang="en-US"/>
              <a:pPr/>
              <a:t>‹#›</a:t>
            </a:fld>
            <a:endParaRPr lang="en-US" altLang="en-US"/>
          </a:p>
        </p:txBody>
      </p:sp>
    </p:spTree>
    <p:extLst>
      <p:ext uri="{BB962C8B-B14F-4D97-AF65-F5344CB8AC3E}">
        <p14:creationId xmlns:p14="http://schemas.microsoft.com/office/powerpoint/2010/main" val="20374873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91451-2FBC-FE4F-AC0A-9217F4A69F1B}"/>
              </a:ext>
            </a:extLst>
          </p:cNvPr>
          <p:cNvSpPr>
            <a:spLocks noGrp="1"/>
          </p:cNvSpPr>
          <p:nvPr>
            <p:ph type="title"/>
          </p:nvPr>
        </p:nvSpPr>
        <p:spPr>
          <a:xfrm>
            <a:off x="629543" y="457646"/>
            <a:ext cx="2949029" cy="1599531"/>
          </a:xfrm>
        </p:spPr>
        <p:txBody>
          <a:bodyPr anchor="b"/>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0A0F7016-01AA-9E4D-BA0A-0CF49BA0AA45}"/>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95E97D-67B4-1845-9DF0-27D68D43E3C7}"/>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2F863322-CA0D-4848-8D85-B068E483223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F387743-049B-194A-AC15-FB9C52305C4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22F3849-B9F7-7248-816E-E731EAE90D62}"/>
              </a:ext>
            </a:extLst>
          </p:cNvPr>
          <p:cNvSpPr>
            <a:spLocks noGrp="1"/>
          </p:cNvSpPr>
          <p:nvPr>
            <p:ph type="sldNum" sz="quarter" idx="12"/>
          </p:nvPr>
        </p:nvSpPr>
        <p:spPr/>
        <p:txBody>
          <a:bodyPr/>
          <a:lstStyle>
            <a:lvl1pPr>
              <a:defRPr/>
            </a:lvl1pPr>
          </a:lstStyle>
          <a:p>
            <a:fld id="{6FE1D772-D6D4-C847-92F3-8A87AF7DB1B9}" type="slidenum">
              <a:rPr lang="en-US" altLang="en-US"/>
              <a:pPr/>
              <a:t>‹#›</a:t>
            </a:fld>
            <a:endParaRPr lang="en-US" altLang="en-US"/>
          </a:p>
        </p:txBody>
      </p:sp>
    </p:spTree>
    <p:extLst>
      <p:ext uri="{BB962C8B-B14F-4D97-AF65-F5344CB8AC3E}">
        <p14:creationId xmlns:p14="http://schemas.microsoft.com/office/powerpoint/2010/main" val="20448367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8A144-FE5A-7649-8BEC-C41CBB207E04}"/>
              </a:ext>
            </a:extLst>
          </p:cNvPr>
          <p:cNvSpPr>
            <a:spLocks noGrp="1"/>
          </p:cNvSpPr>
          <p:nvPr>
            <p:ph type="title"/>
          </p:nvPr>
        </p:nvSpPr>
        <p:spPr>
          <a:xfrm>
            <a:off x="629543" y="457646"/>
            <a:ext cx="2949029" cy="1599531"/>
          </a:xfrm>
        </p:spPr>
        <p:txBody>
          <a:bodyPr anchor="b"/>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EE4C3BC8-2A84-C040-B83F-E1F99E58BC5A}"/>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US"/>
          </a:p>
        </p:txBody>
      </p:sp>
      <p:sp>
        <p:nvSpPr>
          <p:cNvPr id="4" name="Text Placeholder 3">
            <a:extLst>
              <a:ext uri="{FF2B5EF4-FFF2-40B4-BE49-F238E27FC236}">
                <a16:creationId xmlns:a16="http://schemas.microsoft.com/office/drawing/2014/main" id="{61CF611E-0248-784E-A917-3CDC339CD6A1}"/>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80237A9B-BF66-664B-BD0A-7CF891357D3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09CBC57-9B96-0142-9A95-ED9E4179094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239A500-F7FE-9B48-B1FD-AD9713C3199E}"/>
              </a:ext>
            </a:extLst>
          </p:cNvPr>
          <p:cNvSpPr>
            <a:spLocks noGrp="1"/>
          </p:cNvSpPr>
          <p:nvPr>
            <p:ph type="sldNum" sz="quarter" idx="12"/>
          </p:nvPr>
        </p:nvSpPr>
        <p:spPr/>
        <p:txBody>
          <a:bodyPr/>
          <a:lstStyle>
            <a:lvl1pPr>
              <a:defRPr/>
            </a:lvl1pPr>
          </a:lstStyle>
          <a:p>
            <a:fld id="{9DE52965-77F4-B249-A4B4-940DDF0BB4B0}" type="slidenum">
              <a:rPr lang="en-US" altLang="en-US"/>
              <a:pPr/>
              <a:t>‹#›</a:t>
            </a:fld>
            <a:endParaRPr lang="en-US" altLang="en-US"/>
          </a:p>
        </p:txBody>
      </p:sp>
    </p:spTree>
    <p:extLst>
      <p:ext uri="{BB962C8B-B14F-4D97-AF65-F5344CB8AC3E}">
        <p14:creationId xmlns:p14="http://schemas.microsoft.com/office/powerpoint/2010/main" val="4045470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E508C-8AA2-5B41-B65C-C4AFA153F9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74D30A-A8E7-C74D-80C3-FF6DB4A805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B71E55-BFCF-2F46-AEEB-3F62E9619B5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426B94C-1B57-7E4E-B5D8-79C61C791FD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9B072F6-93EA-5347-A2D5-FB827BA03B61}"/>
              </a:ext>
            </a:extLst>
          </p:cNvPr>
          <p:cNvSpPr>
            <a:spLocks noGrp="1"/>
          </p:cNvSpPr>
          <p:nvPr>
            <p:ph type="sldNum" sz="quarter" idx="12"/>
          </p:nvPr>
        </p:nvSpPr>
        <p:spPr/>
        <p:txBody>
          <a:bodyPr/>
          <a:lstStyle>
            <a:lvl1pPr>
              <a:defRPr/>
            </a:lvl1pPr>
          </a:lstStyle>
          <a:p>
            <a:fld id="{66D68879-B420-A647-B1D3-2781C369FFB0}" type="slidenum">
              <a:rPr lang="en-US" altLang="en-US"/>
              <a:pPr/>
              <a:t>‹#›</a:t>
            </a:fld>
            <a:endParaRPr lang="en-US" altLang="en-US"/>
          </a:p>
        </p:txBody>
      </p:sp>
    </p:spTree>
    <p:extLst>
      <p:ext uri="{BB962C8B-B14F-4D97-AF65-F5344CB8AC3E}">
        <p14:creationId xmlns:p14="http://schemas.microsoft.com/office/powerpoint/2010/main" val="38991140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8AF35-A1B1-1741-A3B9-DA5C9786A606}"/>
              </a:ext>
            </a:extLst>
          </p:cNvPr>
          <p:cNvSpPr>
            <a:spLocks noGrp="1"/>
          </p:cNvSpPr>
          <p:nvPr>
            <p:ph type="title" orient="vert"/>
          </p:nvPr>
        </p:nvSpPr>
        <p:spPr>
          <a:xfrm>
            <a:off x="4661297" y="193105"/>
            <a:ext cx="1446609" cy="411435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DE2BEB-E840-EF4B-A442-8C520A8415A0}"/>
              </a:ext>
            </a:extLst>
          </p:cNvPr>
          <p:cNvSpPr>
            <a:spLocks noGrp="1"/>
          </p:cNvSpPr>
          <p:nvPr>
            <p:ph type="body" orient="vert" idx="1"/>
          </p:nvPr>
        </p:nvSpPr>
        <p:spPr>
          <a:xfrm>
            <a:off x="321469" y="193105"/>
            <a:ext cx="4232672" cy="41143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FCAF39-9344-5143-9820-9F003052393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7AAB0CD-52DB-1E42-B245-CBD6A6E2551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2AD1601-8FFC-ED4D-8401-33AFF1487B07}"/>
              </a:ext>
            </a:extLst>
          </p:cNvPr>
          <p:cNvSpPr>
            <a:spLocks noGrp="1"/>
          </p:cNvSpPr>
          <p:nvPr>
            <p:ph type="sldNum" sz="quarter" idx="12"/>
          </p:nvPr>
        </p:nvSpPr>
        <p:spPr/>
        <p:txBody>
          <a:bodyPr/>
          <a:lstStyle>
            <a:lvl1pPr>
              <a:defRPr/>
            </a:lvl1pPr>
          </a:lstStyle>
          <a:p>
            <a:fld id="{5F785AC6-6D5D-6F41-8B10-1595A2D6DB06}" type="slidenum">
              <a:rPr lang="en-US" altLang="en-US"/>
              <a:pPr/>
              <a:t>‹#›</a:t>
            </a:fld>
            <a:endParaRPr lang="en-US" altLang="en-US"/>
          </a:p>
        </p:txBody>
      </p:sp>
    </p:spTree>
    <p:extLst>
      <p:ext uri="{BB962C8B-B14F-4D97-AF65-F5344CB8AC3E}">
        <p14:creationId xmlns:p14="http://schemas.microsoft.com/office/powerpoint/2010/main" val="8143418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3CD5960-DE58-9549-9D1E-9977B1E46550}" type="slidenum">
              <a:rPr lang="en-US"/>
              <a:pPr>
                <a:defRPr/>
              </a:pPr>
              <a:t>‹#›</a:t>
            </a:fld>
            <a:endParaRPr lang="en-US"/>
          </a:p>
        </p:txBody>
      </p:sp>
    </p:spTree>
    <p:extLst>
      <p:ext uri="{BB962C8B-B14F-4D97-AF65-F5344CB8AC3E}">
        <p14:creationId xmlns:p14="http://schemas.microsoft.com/office/powerpoint/2010/main" val="3570379897"/>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E2AC4BD-ACA5-1742-B980-96D34637DAFF}" type="slidenum">
              <a:rPr lang="en-US"/>
              <a:pPr>
                <a:defRPr/>
              </a:pPr>
              <a:t>‹#›</a:t>
            </a:fld>
            <a:endParaRPr lang="en-US"/>
          </a:p>
        </p:txBody>
      </p:sp>
    </p:spTree>
    <p:extLst>
      <p:ext uri="{BB962C8B-B14F-4D97-AF65-F5344CB8AC3E}">
        <p14:creationId xmlns:p14="http://schemas.microsoft.com/office/powerpoint/2010/main" val="2622506380"/>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1435CDD-509D-714C-A80F-7530A5D2713B}" type="slidenum">
              <a:rPr lang="en-US"/>
              <a:pPr>
                <a:defRPr/>
              </a:pPr>
              <a:t>‹#›</a:t>
            </a:fld>
            <a:endParaRPr lang="en-US"/>
          </a:p>
        </p:txBody>
      </p:sp>
    </p:spTree>
    <p:extLst>
      <p:ext uri="{BB962C8B-B14F-4D97-AF65-F5344CB8AC3E}">
        <p14:creationId xmlns:p14="http://schemas.microsoft.com/office/powerpoint/2010/main" val="136701030"/>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9AA48C59-6889-A94B-A32E-C1872191FB51}" type="slidenum">
              <a:rPr lang="en-US"/>
              <a:pPr>
                <a:defRPr/>
              </a:pPr>
              <a:t>‹#›</a:t>
            </a:fld>
            <a:endParaRPr lang="en-US"/>
          </a:p>
        </p:txBody>
      </p:sp>
    </p:spTree>
    <p:extLst>
      <p:ext uri="{BB962C8B-B14F-4D97-AF65-F5344CB8AC3E}">
        <p14:creationId xmlns:p14="http://schemas.microsoft.com/office/powerpoint/2010/main" val="1689251532"/>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F7579BF-60A4-7F4A-8582-C0CFBFEE3485}" type="slidenum">
              <a:rPr lang="en-US"/>
              <a:pPr>
                <a:defRPr/>
              </a:pPr>
              <a:t>‹#›</a:t>
            </a:fld>
            <a:endParaRPr lang="en-US"/>
          </a:p>
        </p:txBody>
      </p:sp>
    </p:spTree>
    <p:extLst>
      <p:ext uri="{BB962C8B-B14F-4D97-AF65-F5344CB8AC3E}">
        <p14:creationId xmlns:p14="http://schemas.microsoft.com/office/powerpoint/2010/main" val="2973375241"/>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C4FF0426-95B7-0C4E-BD70-7BCDA2379B19}" type="slidenum">
              <a:rPr lang="en-US"/>
              <a:pPr>
                <a:defRPr/>
              </a:pPr>
              <a:t>‹#›</a:t>
            </a:fld>
            <a:endParaRPr lang="en-US"/>
          </a:p>
        </p:txBody>
      </p:sp>
    </p:spTree>
    <p:extLst>
      <p:ext uri="{BB962C8B-B14F-4D97-AF65-F5344CB8AC3E}">
        <p14:creationId xmlns:p14="http://schemas.microsoft.com/office/powerpoint/2010/main" val="681740157"/>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6E38683F-DEE4-5844-8D80-5DD23667B768}" type="slidenum">
              <a:rPr lang="en-US"/>
              <a:pPr>
                <a:defRPr/>
              </a:pPr>
              <a:t>‹#›</a:t>
            </a:fld>
            <a:endParaRPr lang="en-US"/>
          </a:p>
        </p:txBody>
      </p:sp>
    </p:spTree>
    <p:extLst>
      <p:ext uri="{BB962C8B-B14F-4D97-AF65-F5344CB8AC3E}">
        <p14:creationId xmlns:p14="http://schemas.microsoft.com/office/powerpoint/2010/main" val="592056976"/>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0E2CB0F-D506-4849-8809-7B22F00A106F}" type="slidenum">
              <a:rPr lang="en-US"/>
              <a:pPr>
                <a:defRPr/>
              </a:pPr>
              <a:t>‹#›</a:t>
            </a:fld>
            <a:endParaRPr lang="en-US"/>
          </a:p>
        </p:txBody>
      </p:sp>
    </p:spTree>
    <p:extLst>
      <p:ext uri="{BB962C8B-B14F-4D97-AF65-F5344CB8AC3E}">
        <p14:creationId xmlns:p14="http://schemas.microsoft.com/office/powerpoint/2010/main" val="3223431438"/>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10.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11.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theme" Target="../theme/theme13.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4.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theme" Target="../theme/theme15.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image" Target="../media/image2.png"/><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6.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5" Type="http://schemas.openxmlformats.org/officeDocument/2006/relationships/image" Target="../media/image4.png"/><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image" Target="../media/image3.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image" Target="../media/image2.png"/><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7.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5" Type="http://schemas.openxmlformats.org/officeDocument/2006/relationships/image" Target="../media/image4.png"/><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image" Target="../media/image3.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theme" Target="../theme/theme18.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8.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9.xml"/><Relationship Id="rId1"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4C61D51B-8C1E-D54E-A4BD-EA47B6CB3A82}" type="slidenum">
              <a:rPr lang="en-US" altLang="x-none" smtClean="0"/>
              <a:pPr>
                <a:defRPr/>
              </a:pPr>
              <a:t>‹#›</a:t>
            </a:fld>
            <a:endParaRPr lang="en-US" altLang="x-none"/>
          </a:p>
        </p:txBody>
      </p:sp>
    </p:spTree>
    <p:extLst>
      <p:ext uri="{BB962C8B-B14F-4D97-AF65-F5344CB8AC3E}">
        <p14:creationId xmlns:p14="http://schemas.microsoft.com/office/powerpoint/2010/main" val="318101666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D63E8C0-5106-0D49-95FC-1E5215DFAE2C}"/>
              </a:ext>
            </a:extLst>
          </p:cNvPr>
          <p:cNvSpPr>
            <a:spLocks noGrp="1" noChangeArrowheads="1"/>
          </p:cNvSpPr>
          <p:nvPr>
            <p:ph type="title"/>
          </p:nvPr>
        </p:nvSpPr>
        <p:spPr bwMode="auto">
          <a:xfrm>
            <a:off x="321469" y="193105"/>
            <a:ext cx="5786438" cy="803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B8AAD04-3CAE-4B47-B3CB-E838B73CACD4}"/>
              </a:ext>
            </a:extLst>
          </p:cNvPr>
          <p:cNvSpPr>
            <a:spLocks noGrp="1" noChangeArrowheads="1"/>
          </p:cNvSpPr>
          <p:nvPr>
            <p:ph type="body" idx="1"/>
          </p:nvPr>
        </p:nvSpPr>
        <p:spPr bwMode="auto">
          <a:xfrm>
            <a:off x="321469" y="1125141"/>
            <a:ext cx="5786438" cy="3182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094556A-AB3E-6A49-AA19-565BD217AC86}"/>
              </a:ext>
            </a:extLst>
          </p:cNvPr>
          <p:cNvSpPr>
            <a:spLocks noGrp="1" noChangeArrowheads="1"/>
          </p:cNvSpPr>
          <p:nvPr>
            <p:ph type="dt" sz="half" idx="2"/>
          </p:nvPr>
        </p:nvSpPr>
        <p:spPr bwMode="auto">
          <a:xfrm>
            <a:off x="321469" y="4391174"/>
            <a:ext cx="1500188" cy="33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984"/>
            </a:lvl1pPr>
          </a:lstStyle>
          <a:p>
            <a:endParaRPr lang="en-US" altLang="en-US"/>
          </a:p>
        </p:txBody>
      </p:sp>
      <p:sp>
        <p:nvSpPr>
          <p:cNvPr id="1029" name="Rectangle 5">
            <a:extLst>
              <a:ext uri="{FF2B5EF4-FFF2-40B4-BE49-F238E27FC236}">
                <a16:creationId xmlns:a16="http://schemas.microsoft.com/office/drawing/2014/main" id="{895E0011-05AE-D748-B33A-318071F486AA}"/>
              </a:ext>
            </a:extLst>
          </p:cNvPr>
          <p:cNvSpPr>
            <a:spLocks noGrp="1" noChangeArrowheads="1"/>
          </p:cNvSpPr>
          <p:nvPr>
            <p:ph type="ftr" sz="quarter" idx="3"/>
          </p:nvPr>
        </p:nvSpPr>
        <p:spPr bwMode="auto">
          <a:xfrm>
            <a:off x="2196703" y="4391174"/>
            <a:ext cx="2035969" cy="33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984"/>
            </a:lvl1pPr>
          </a:lstStyle>
          <a:p>
            <a:endParaRPr lang="en-US" altLang="en-US"/>
          </a:p>
        </p:txBody>
      </p:sp>
      <p:sp>
        <p:nvSpPr>
          <p:cNvPr id="1030" name="Rectangle 6">
            <a:extLst>
              <a:ext uri="{FF2B5EF4-FFF2-40B4-BE49-F238E27FC236}">
                <a16:creationId xmlns:a16="http://schemas.microsoft.com/office/drawing/2014/main" id="{2A923D06-D314-6946-8B36-F0C89C09225D}"/>
              </a:ext>
            </a:extLst>
          </p:cNvPr>
          <p:cNvSpPr>
            <a:spLocks noGrp="1" noChangeArrowheads="1"/>
          </p:cNvSpPr>
          <p:nvPr>
            <p:ph type="sldNum" sz="quarter" idx="4"/>
          </p:nvPr>
        </p:nvSpPr>
        <p:spPr bwMode="auto">
          <a:xfrm>
            <a:off x="4607719" y="4391174"/>
            <a:ext cx="1500188" cy="33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984"/>
            </a:lvl1pPr>
          </a:lstStyle>
          <a:p>
            <a:fld id="{D09C99BA-1C4A-2B4C-90C1-2DEE83FFF4B0}" type="slidenum">
              <a:rPr lang="en-US" altLang="en-US"/>
              <a:pPr/>
              <a:t>‹#›</a:t>
            </a:fld>
            <a:endParaRPr lang="en-US" altLang="en-US"/>
          </a:p>
        </p:txBody>
      </p:sp>
    </p:spTree>
    <p:extLst>
      <p:ext uri="{BB962C8B-B14F-4D97-AF65-F5344CB8AC3E}">
        <p14:creationId xmlns:p14="http://schemas.microsoft.com/office/powerpoint/2010/main" val="221348313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rtl="0" fontAlgn="base">
        <a:spcBef>
          <a:spcPct val="0"/>
        </a:spcBef>
        <a:spcAft>
          <a:spcPct val="0"/>
        </a:spcAft>
        <a:defRPr sz="3094" kern="1200">
          <a:solidFill>
            <a:schemeClr val="tx2"/>
          </a:solidFill>
          <a:latin typeface="+mj-lt"/>
          <a:ea typeface="+mj-ea"/>
          <a:cs typeface="+mj-cs"/>
        </a:defRPr>
      </a:lvl1pPr>
      <a:lvl2pPr algn="ctr" rtl="0" fontAlgn="base">
        <a:spcBef>
          <a:spcPct val="0"/>
        </a:spcBef>
        <a:spcAft>
          <a:spcPct val="0"/>
        </a:spcAft>
        <a:defRPr sz="3094">
          <a:solidFill>
            <a:schemeClr val="tx2"/>
          </a:solidFill>
          <a:latin typeface="Arial" panose="020B0604020202020204" pitchFamily="34" charset="0"/>
        </a:defRPr>
      </a:lvl2pPr>
      <a:lvl3pPr algn="ctr" rtl="0" fontAlgn="base">
        <a:spcBef>
          <a:spcPct val="0"/>
        </a:spcBef>
        <a:spcAft>
          <a:spcPct val="0"/>
        </a:spcAft>
        <a:defRPr sz="3094">
          <a:solidFill>
            <a:schemeClr val="tx2"/>
          </a:solidFill>
          <a:latin typeface="Arial" panose="020B0604020202020204" pitchFamily="34" charset="0"/>
        </a:defRPr>
      </a:lvl3pPr>
      <a:lvl4pPr algn="ctr" rtl="0" fontAlgn="base">
        <a:spcBef>
          <a:spcPct val="0"/>
        </a:spcBef>
        <a:spcAft>
          <a:spcPct val="0"/>
        </a:spcAft>
        <a:defRPr sz="3094">
          <a:solidFill>
            <a:schemeClr val="tx2"/>
          </a:solidFill>
          <a:latin typeface="Arial" panose="020B0604020202020204" pitchFamily="34" charset="0"/>
        </a:defRPr>
      </a:lvl4pPr>
      <a:lvl5pPr algn="ctr" rtl="0" fontAlgn="base">
        <a:spcBef>
          <a:spcPct val="0"/>
        </a:spcBef>
        <a:spcAft>
          <a:spcPct val="0"/>
        </a:spcAft>
        <a:defRPr sz="3094">
          <a:solidFill>
            <a:schemeClr val="tx2"/>
          </a:solidFill>
          <a:latin typeface="Arial" panose="020B0604020202020204" pitchFamily="34" charset="0"/>
        </a:defRPr>
      </a:lvl5pPr>
      <a:lvl6pPr marL="321457" algn="ctr" rtl="0" fontAlgn="base">
        <a:spcBef>
          <a:spcPct val="0"/>
        </a:spcBef>
        <a:spcAft>
          <a:spcPct val="0"/>
        </a:spcAft>
        <a:defRPr sz="3094">
          <a:solidFill>
            <a:schemeClr val="tx2"/>
          </a:solidFill>
          <a:latin typeface="Arial" panose="020B0604020202020204" pitchFamily="34" charset="0"/>
        </a:defRPr>
      </a:lvl6pPr>
      <a:lvl7pPr marL="642915" algn="ctr" rtl="0" fontAlgn="base">
        <a:spcBef>
          <a:spcPct val="0"/>
        </a:spcBef>
        <a:spcAft>
          <a:spcPct val="0"/>
        </a:spcAft>
        <a:defRPr sz="3094">
          <a:solidFill>
            <a:schemeClr val="tx2"/>
          </a:solidFill>
          <a:latin typeface="Arial" panose="020B0604020202020204" pitchFamily="34" charset="0"/>
        </a:defRPr>
      </a:lvl7pPr>
      <a:lvl8pPr marL="964372" algn="ctr" rtl="0" fontAlgn="base">
        <a:spcBef>
          <a:spcPct val="0"/>
        </a:spcBef>
        <a:spcAft>
          <a:spcPct val="0"/>
        </a:spcAft>
        <a:defRPr sz="3094">
          <a:solidFill>
            <a:schemeClr val="tx2"/>
          </a:solidFill>
          <a:latin typeface="Arial" panose="020B0604020202020204" pitchFamily="34" charset="0"/>
        </a:defRPr>
      </a:lvl8pPr>
      <a:lvl9pPr marL="1285829" algn="ctr" rtl="0" fontAlgn="base">
        <a:spcBef>
          <a:spcPct val="0"/>
        </a:spcBef>
        <a:spcAft>
          <a:spcPct val="0"/>
        </a:spcAft>
        <a:defRPr sz="3094">
          <a:solidFill>
            <a:schemeClr val="tx2"/>
          </a:solidFill>
          <a:latin typeface="Arial" panose="020B0604020202020204" pitchFamily="34" charset="0"/>
        </a:defRPr>
      </a:lvl9pPr>
    </p:titleStyle>
    <p:bodyStyle>
      <a:lvl1pPr marL="241093" indent="-241093" algn="l" rtl="0" fontAlgn="base">
        <a:spcBef>
          <a:spcPct val="20000"/>
        </a:spcBef>
        <a:spcAft>
          <a:spcPct val="0"/>
        </a:spcAft>
        <a:buChar char="•"/>
        <a:defRPr sz="2250" kern="1200">
          <a:solidFill>
            <a:schemeClr val="tx1"/>
          </a:solidFill>
          <a:latin typeface="+mn-lt"/>
          <a:ea typeface="+mn-ea"/>
          <a:cs typeface="+mn-cs"/>
        </a:defRPr>
      </a:lvl1pPr>
      <a:lvl2pPr marL="522368" indent="-200911" algn="l" rtl="0" fontAlgn="base">
        <a:spcBef>
          <a:spcPct val="20000"/>
        </a:spcBef>
        <a:spcAft>
          <a:spcPct val="0"/>
        </a:spcAft>
        <a:buChar char="–"/>
        <a:defRPr sz="1969" kern="1200">
          <a:solidFill>
            <a:schemeClr val="tx1"/>
          </a:solidFill>
          <a:latin typeface="+mn-lt"/>
          <a:ea typeface="+mn-ea"/>
          <a:cs typeface="+mn-cs"/>
        </a:defRPr>
      </a:lvl2pPr>
      <a:lvl3pPr marL="803643" indent="-160729" algn="l" rtl="0" fontAlgn="base">
        <a:spcBef>
          <a:spcPct val="20000"/>
        </a:spcBef>
        <a:spcAft>
          <a:spcPct val="0"/>
        </a:spcAft>
        <a:buChar char="•"/>
        <a:defRPr sz="1687" kern="1200">
          <a:solidFill>
            <a:schemeClr val="tx1"/>
          </a:solidFill>
          <a:latin typeface="+mn-lt"/>
          <a:ea typeface="+mn-ea"/>
          <a:cs typeface="+mn-cs"/>
        </a:defRPr>
      </a:lvl3pPr>
      <a:lvl4pPr marL="1125101" indent="-160729" algn="l" rtl="0" fontAlgn="base">
        <a:spcBef>
          <a:spcPct val="20000"/>
        </a:spcBef>
        <a:spcAft>
          <a:spcPct val="0"/>
        </a:spcAft>
        <a:buChar char="–"/>
        <a:defRPr sz="1406" kern="1200">
          <a:solidFill>
            <a:schemeClr val="tx1"/>
          </a:solidFill>
          <a:latin typeface="+mn-lt"/>
          <a:ea typeface="+mn-ea"/>
          <a:cs typeface="+mn-cs"/>
        </a:defRPr>
      </a:lvl4pPr>
      <a:lvl5pPr marL="1446558" indent="-160729" algn="l" rtl="0" fontAlgn="base">
        <a:spcBef>
          <a:spcPct val="20000"/>
        </a:spcBef>
        <a:spcAft>
          <a:spcPct val="0"/>
        </a:spcAft>
        <a:buChar char="»"/>
        <a:defRPr sz="1406" kern="1200">
          <a:solidFill>
            <a:schemeClr val="tx1"/>
          </a:solidFill>
          <a:latin typeface="+mn-lt"/>
          <a:ea typeface="+mn-ea"/>
          <a:cs typeface="+mn-cs"/>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8995055"/>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1860731979"/>
      </p:ext>
    </p:extLst>
  </p:cSld>
  <p:clrMap bg1="dk2" tx1="lt1" bg2="dk1"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64999">
              <a:srgbClr val="000000"/>
            </a:gs>
            <a:gs pos="100000">
              <a:srgbClr val="5A77A9"/>
            </a:gs>
          </a:gsLst>
          <a:lin ang="5400000"/>
        </a:gradFill>
        <a:effectLst/>
      </p:bgPr>
    </p:bg>
    <p:spTree>
      <p:nvGrpSpPr>
        <p:cNvPr id="1" name=""/>
        <p:cNvGrpSpPr/>
        <p:nvPr/>
      </p:nvGrpSpPr>
      <p:grpSpPr>
        <a:xfrm>
          <a:off x="0" y="0"/>
          <a:ext cx="0" cy="0"/>
          <a:chOff x="0" y="0"/>
          <a:chExt cx="0" cy="0"/>
        </a:xfrm>
      </p:grpSpPr>
      <p:sp>
        <p:nvSpPr>
          <p:cNvPr id="18" name="Rectangle 17"/>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19" name="Rectangle 18"/>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20" name="Rectangle 19"/>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21" name="Rectangle 20"/>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24" name="Rectangle 23"/>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25" name="Rectangle 24"/>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26" name="Rectangle 25"/>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27" name="Rectangle 26"/>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28" name="Rectangle 27"/>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256011" name="Title Placeholder 21"/>
          <p:cNvSpPr>
            <a:spLocks noGrp="1"/>
          </p:cNvSpPr>
          <p:nvPr>
            <p:ph type="title"/>
          </p:nvPr>
        </p:nvSpPr>
        <p:spPr bwMode="auto">
          <a:xfrm>
            <a:off x="914400" y="512763"/>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56012"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Date Placeholder 27"/>
          <p:cNvSpPr>
            <a:spLocks noGrp="1"/>
          </p:cNvSpPr>
          <p:nvPr>
            <p:ph type="dt" sz="half" idx="2"/>
          </p:nvPr>
        </p:nvSpPr>
        <p:spPr>
          <a:xfrm>
            <a:off x="6477000" y="6416675"/>
            <a:ext cx="2133600" cy="365125"/>
          </a:xfrm>
          <a:prstGeom prst="rect">
            <a:avLst/>
          </a:prstGeom>
        </p:spPr>
        <p:txBody>
          <a:bodyPr vert="horz" wrap="square" lIns="91440" tIns="45720" rIns="91440" bIns="45720" numCol="1" anchor="b" anchorCtr="0" compatLnSpc="1">
            <a:prstTxWarp prst="textNoShape">
              <a:avLst/>
            </a:prstTxWarp>
          </a:bodyPr>
          <a:lstStyle>
            <a:lvl1pPr eaLnBrk="1" hangingPunct="1">
              <a:defRPr sz="1100">
                <a:solidFill>
                  <a:srgbClr val="D6ECFF"/>
                </a:solidFill>
                <a:latin typeface="Corbel" charset="0"/>
              </a:defRPr>
            </a:lvl1pPr>
          </a:lstStyle>
          <a:p>
            <a:pPr defTabSz="914400" fontAlgn="base">
              <a:spcBef>
                <a:spcPct val="0"/>
              </a:spcBef>
              <a:spcAft>
                <a:spcPct val="0"/>
              </a:spcAft>
              <a:defRPr/>
            </a:pPr>
            <a:fld id="{25A735DD-A845-3542-812A-3CD8CB30B1C6}" type="datetime1">
              <a:rPr lang="en-US">
                <a:ea typeface="ＭＳ Ｐゴシック" charset="0"/>
                <a:cs typeface="ＭＳ Ｐゴシック" charset="0"/>
              </a:rPr>
              <a:pPr defTabSz="914400" fontAlgn="base">
                <a:spcBef>
                  <a:spcPct val="0"/>
                </a:spcBef>
                <a:spcAft>
                  <a:spcPct val="0"/>
                </a:spcAft>
                <a:defRPr/>
              </a:pPr>
              <a:t>3/25/24</a:t>
            </a:fld>
            <a:endParaRPr lang="en-US">
              <a:ea typeface="ＭＳ Ｐゴシック" charset="0"/>
              <a:cs typeface="ＭＳ Ｐゴシック" charset="0"/>
            </a:endParaRPr>
          </a:p>
        </p:txBody>
      </p:sp>
      <p:sp>
        <p:nvSpPr>
          <p:cNvPr id="30" name="Footer Placeholder 16"/>
          <p:cNvSpPr>
            <a:spLocks noGrp="1"/>
          </p:cNvSpPr>
          <p:nvPr>
            <p:ph type="ftr" sz="quarter" idx="3"/>
          </p:nvPr>
        </p:nvSpPr>
        <p:spPr>
          <a:xfrm>
            <a:off x="914400" y="6416675"/>
            <a:ext cx="5562600" cy="3651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100">
                <a:solidFill>
                  <a:srgbClr val="D6ECFF"/>
                </a:solidFill>
                <a:latin typeface="+mn-lt"/>
                <a:ea typeface="+mn-ea"/>
                <a:cs typeface="+mn-cs"/>
              </a:defRPr>
            </a:lvl1pPr>
          </a:lstStyle>
          <a:p>
            <a:pPr defTabSz="914400" fontAlgn="base">
              <a:spcBef>
                <a:spcPct val="0"/>
              </a:spcBef>
              <a:spcAft>
                <a:spcPct val="0"/>
              </a:spcAft>
              <a:defRPr/>
            </a:pPr>
            <a:endParaRPr lang="en-US">
              <a:latin typeface="Corbel"/>
              <a:ea typeface="ＭＳ Ｐゴシック"/>
              <a:cs typeface="ＭＳ Ｐゴシック"/>
            </a:endParaRPr>
          </a:p>
        </p:txBody>
      </p:sp>
      <p:sp>
        <p:nvSpPr>
          <p:cNvPr id="31" name="Slide Number Placeholder 28"/>
          <p:cNvSpPr>
            <a:spLocks noGrp="1"/>
          </p:cNvSpPr>
          <p:nvPr>
            <p:ph type="sldNum" sz="quarter" idx="4"/>
          </p:nvPr>
        </p:nvSpPr>
        <p:spPr>
          <a:xfrm>
            <a:off x="8610600" y="6416675"/>
            <a:ext cx="457200" cy="365125"/>
          </a:xfrm>
          <a:prstGeom prst="rect">
            <a:avLst/>
          </a:prstGeom>
        </p:spPr>
        <p:txBody>
          <a:bodyPr vert="horz" wrap="square" lIns="91440" tIns="45720" rIns="91440" bIns="45720" numCol="1" anchor="b" anchorCtr="0" compatLnSpc="1">
            <a:prstTxWarp prst="textNoShape">
              <a:avLst/>
            </a:prstTxWarp>
          </a:bodyPr>
          <a:lstStyle>
            <a:lvl1pPr eaLnBrk="1" hangingPunct="1">
              <a:defRPr sz="1200">
                <a:solidFill>
                  <a:srgbClr val="D6ECFF"/>
                </a:solidFill>
                <a:latin typeface="Corbel" charset="0"/>
              </a:defRPr>
            </a:lvl1pPr>
          </a:lstStyle>
          <a:p>
            <a:pPr defTabSz="914400" fontAlgn="base">
              <a:spcBef>
                <a:spcPct val="0"/>
              </a:spcBef>
              <a:spcAft>
                <a:spcPct val="0"/>
              </a:spcAft>
              <a:defRPr/>
            </a:pPr>
            <a:fld id="{990606F9-8B82-854B-8568-63B0995E52A2}"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14890897"/>
      </p:ext>
    </p:extLst>
  </p:cSld>
  <p:clrMap bg1="dk2" tx1="lt1" bg2="dk1"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txStyles>
    <p:titleStyle>
      <a:lvl1pPr algn="l" rtl="0" eaLnBrk="0" fontAlgn="base" hangingPunct="0">
        <a:spcBef>
          <a:spcPct val="0"/>
        </a:spcBef>
        <a:spcAft>
          <a:spcPct val="0"/>
        </a:spcAft>
        <a:defRPr sz="4000">
          <a:solidFill>
            <a:srgbClr val="C1EEFF"/>
          </a:solidFill>
          <a:latin typeface="Arial"/>
          <a:ea typeface="+mj-ea"/>
          <a:cs typeface="Arial"/>
        </a:defRPr>
      </a:lvl1pPr>
      <a:lvl2pPr algn="l" rtl="0" eaLnBrk="0" fontAlgn="base" hangingPunct="0">
        <a:spcBef>
          <a:spcPct val="0"/>
        </a:spcBef>
        <a:spcAft>
          <a:spcPct val="0"/>
        </a:spcAft>
        <a:defRPr sz="4000">
          <a:solidFill>
            <a:srgbClr val="C1EEFF"/>
          </a:solidFill>
          <a:latin typeface="Arial" charset="0"/>
          <a:ea typeface="ＭＳ Ｐゴシック" pitchFamily="-111" charset="-128"/>
          <a:cs typeface="ＭＳ Ｐゴシック" pitchFamily="-111" charset="-128"/>
        </a:defRPr>
      </a:lvl2pPr>
      <a:lvl3pPr algn="l" rtl="0" eaLnBrk="0" fontAlgn="base" hangingPunct="0">
        <a:spcBef>
          <a:spcPct val="0"/>
        </a:spcBef>
        <a:spcAft>
          <a:spcPct val="0"/>
        </a:spcAft>
        <a:defRPr sz="4000">
          <a:solidFill>
            <a:srgbClr val="C1EEFF"/>
          </a:solidFill>
          <a:latin typeface="Arial" charset="0"/>
          <a:ea typeface="ＭＳ Ｐゴシック" pitchFamily="-111" charset="-128"/>
          <a:cs typeface="ＭＳ Ｐゴシック" pitchFamily="-111" charset="-128"/>
        </a:defRPr>
      </a:lvl3pPr>
      <a:lvl4pPr algn="l" rtl="0" eaLnBrk="0" fontAlgn="base" hangingPunct="0">
        <a:spcBef>
          <a:spcPct val="0"/>
        </a:spcBef>
        <a:spcAft>
          <a:spcPct val="0"/>
        </a:spcAft>
        <a:defRPr sz="4000">
          <a:solidFill>
            <a:srgbClr val="C1EEFF"/>
          </a:solidFill>
          <a:latin typeface="Arial" charset="0"/>
          <a:ea typeface="ＭＳ Ｐゴシック" pitchFamily="-111" charset="-128"/>
          <a:cs typeface="ＭＳ Ｐゴシック" pitchFamily="-111" charset="-128"/>
        </a:defRPr>
      </a:lvl4pPr>
      <a:lvl5pPr algn="l" rtl="0" eaLnBrk="0" fontAlgn="base" hangingPunct="0">
        <a:spcBef>
          <a:spcPct val="0"/>
        </a:spcBef>
        <a:spcAft>
          <a:spcPct val="0"/>
        </a:spcAft>
        <a:defRPr sz="4000">
          <a:solidFill>
            <a:srgbClr val="C1EEFF"/>
          </a:solidFill>
          <a:latin typeface="Arial"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6pPr>
      <a:lvl7pPr marL="9144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7pPr>
      <a:lvl8pPr marL="13716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8pPr>
      <a:lvl9pPr marL="18288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9pPr>
    </p:titleStyle>
    <p:bodyStyle>
      <a:lvl1pPr marL="411163" indent="-342900" algn="l" rtl="0" eaLnBrk="0" fontAlgn="base" hangingPunct="0">
        <a:spcBef>
          <a:spcPts val="700"/>
        </a:spcBef>
        <a:spcAft>
          <a:spcPct val="0"/>
        </a:spcAft>
        <a:buClr>
          <a:schemeClr val="tx2"/>
        </a:buClr>
        <a:buSzPct val="95000"/>
        <a:buFont typeface="Wingdings" charset="0"/>
        <a:buChar char=""/>
        <a:defRPr sz="3000">
          <a:solidFill>
            <a:schemeClr val="tx1"/>
          </a:solidFill>
          <a:latin typeface="Arial"/>
          <a:ea typeface="+mn-ea"/>
          <a:cs typeface="Arial"/>
        </a:defRPr>
      </a:lvl1pPr>
      <a:lvl2pPr marL="739775" indent="-285750" algn="l" rtl="0" eaLnBrk="0" fontAlgn="base" hangingPunct="0">
        <a:spcBef>
          <a:spcPct val="20000"/>
        </a:spcBef>
        <a:spcAft>
          <a:spcPct val="0"/>
        </a:spcAft>
        <a:buClr>
          <a:schemeClr val="accent2"/>
        </a:buClr>
        <a:buSzPct val="90000"/>
        <a:buFont typeface="Wingdings" charset="0"/>
        <a:buChar char=""/>
        <a:defRPr sz="2600">
          <a:solidFill>
            <a:schemeClr val="tx1"/>
          </a:solidFill>
          <a:latin typeface="Arial"/>
          <a:ea typeface="+mn-ea"/>
          <a:cs typeface="Arial"/>
        </a:defRPr>
      </a:lvl2pPr>
      <a:lvl3pPr marL="995363" indent="-228600" algn="l" rtl="0" eaLnBrk="0" fontAlgn="base" hangingPunct="0">
        <a:spcBef>
          <a:spcPct val="20000"/>
        </a:spcBef>
        <a:spcAft>
          <a:spcPct val="0"/>
        </a:spcAft>
        <a:buClr>
          <a:schemeClr val="accent2"/>
        </a:buClr>
        <a:buFont typeface="Wingdings 2" charset="0"/>
        <a:buChar char=""/>
        <a:defRPr sz="2400">
          <a:solidFill>
            <a:schemeClr val="tx1"/>
          </a:solidFill>
          <a:latin typeface="Arial"/>
          <a:ea typeface="ＭＳ Ｐゴシック" charset="0"/>
          <a:cs typeface="Arial"/>
        </a:defRPr>
      </a:lvl3pPr>
      <a:lvl4pPr marL="1260475" indent="-228600" algn="l" rtl="0" eaLnBrk="0" fontAlgn="base" hangingPunct="0">
        <a:spcBef>
          <a:spcPct val="20000"/>
        </a:spcBef>
        <a:spcAft>
          <a:spcPct val="0"/>
        </a:spcAft>
        <a:buClr>
          <a:srgbClr val="FEB80A"/>
        </a:buClr>
        <a:buFont typeface="Wingdings 3" charset="0"/>
        <a:buChar char=""/>
        <a:defRPr sz="2200">
          <a:solidFill>
            <a:schemeClr val="tx1"/>
          </a:solidFill>
          <a:latin typeface="Arial"/>
          <a:ea typeface="Geneva" charset="-128"/>
          <a:cs typeface="Arial"/>
        </a:defRPr>
      </a:lvl4pPr>
      <a:lvl5pPr marL="1481138" indent="-209550" algn="l" rtl="0" eaLnBrk="0" fontAlgn="base" hangingPunct="0">
        <a:spcBef>
          <a:spcPct val="20000"/>
        </a:spcBef>
        <a:spcAft>
          <a:spcPct val="0"/>
        </a:spcAft>
        <a:buClr>
          <a:srgbClr val="FEB80A"/>
        </a:buClr>
        <a:buFont typeface="Wingdings 2" charset="0"/>
        <a:buChar char=""/>
        <a:defRPr sz="2000">
          <a:solidFill>
            <a:schemeClr val="tx1"/>
          </a:solidFill>
          <a:latin typeface="Arial"/>
          <a:ea typeface="ＭＳ Ｐゴシック" charset="-128"/>
          <a:cs typeface="Arial"/>
        </a:defRPr>
      </a:lvl5pPr>
      <a:lvl6pPr marL="1938338" indent="-209550" algn="l" rtl="0" eaLnBrk="0" fontAlgn="base" hangingPunct="0">
        <a:spcBef>
          <a:spcPct val="20000"/>
        </a:spcBef>
        <a:spcAft>
          <a:spcPct val="0"/>
        </a:spcAft>
        <a:buClr>
          <a:srgbClr val="FEB80A"/>
        </a:buClr>
        <a:buFont typeface="Wingdings 2" pitchFamily="-111" charset="2"/>
        <a:buChar char=""/>
        <a:defRPr sz="2000">
          <a:solidFill>
            <a:schemeClr val="tx1"/>
          </a:solidFill>
          <a:latin typeface="+mn-lt"/>
          <a:ea typeface="+mn-ea"/>
        </a:defRPr>
      </a:lvl6pPr>
      <a:lvl7pPr marL="2395538" indent="-209550" algn="l" rtl="0" eaLnBrk="0" fontAlgn="base" hangingPunct="0">
        <a:spcBef>
          <a:spcPct val="20000"/>
        </a:spcBef>
        <a:spcAft>
          <a:spcPct val="0"/>
        </a:spcAft>
        <a:buClr>
          <a:srgbClr val="FEB80A"/>
        </a:buClr>
        <a:buFont typeface="Wingdings 2" pitchFamily="-111" charset="2"/>
        <a:buChar char=""/>
        <a:defRPr sz="2000">
          <a:solidFill>
            <a:schemeClr val="tx1"/>
          </a:solidFill>
          <a:latin typeface="+mn-lt"/>
          <a:ea typeface="+mn-ea"/>
        </a:defRPr>
      </a:lvl7pPr>
      <a:lvl8pPr marL="2852738" indent="-209550" algn="l" rtl="0" eaLnBrk="0" fontAlgn="base" hangingPunct="0">
        <a:spcBef>
          <a:spcPct val="20000"/>
        </a:spcBef>
        <a:spcAft>
          <a:spcPct val="0"/>
        </a:spcAft>
        <a:buClr>
          <a:srgbClr val="FEB80A"/>
        </a:buClr>
        <a:buFont typeface="Wingdings 2" pitchFamily="-111" charset="2"/>
        <a:buChar char=""/>
        <a:defRPr sz="2000">
          <a:solidFill>
            <a:schemeClr val="tx1"/>
          </a:solidFill>
          <a:latin typeface="+mn-lt"/>
          <a:ea typeface="+mn-ea"/>
        </a:defRPr>
      </a:lvl8pPr>
      <a:lvl9pPr marL="3309938" indent="-209550" algn="l" rtl="0" eaLnBrk="0" fontAlgn="base" hangingPunct="0">
        <a:spcBef>
          <a:spcPct val="20000"/>
        </a:spcBef>
        <a:spcAft>
          <a:spcPct val="0"/>
        </a:spcAft>
        <a:buClr>
          <a:srgbClr val="FEB80A"/>
        </a:buClr>
        <a:buFont typeface="Wingdings 2"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pPr>
                <a:defRPr/>
              </a:pPr>
              <a:t>‹#›</a:t>
            </a:fld>
            <a:endParaRPr lang="en-US"/>
          </a:p>
        </p:txBody>
      </p:sp>
    </p:spTree>
    <p:extLst>
      <p:ext uri="{BB962C8B-B14F-4D97-AF65-F5344CB8AC3E}">
        <p14:creationId xmlns:p14="http://schemas.microsoft.com/office/powerpoint/2010/main" val="2899988743"/>
      </p:ext>
    </p:extLst>
  </p:cSld>
  <p:clrMap bg1="dk2" tx1="lt1" bg2="dk1"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11"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51213"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1214"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16"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18"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20"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a:defRPr/>
            </a:pPr>
            <a:endParaRPr lang="en-US"/>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mn-ea"/>
                <a:cs typeface="+mn-cs"/>
              </a:defRPr>
            </a:lvl1pPr>
          </a:lstStyle>
          <a:p>
            <a:pPr>
              <a:defRPr/>
            </a:pPr>
            <a:endParaRPr lang="en-US"/>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EA069ED4-E982-1E4A-947C-63F350557FE8}" type="slidenum">
              <a:rPr lang="en-US"/>
              <a:pPr>
                <a:defRPr/>
              </a:pPr>
              <a:t>‹#›</a:t>
            </a:fld>
            <a:endParaRPr lang="en-US"/>
          </a:p>
        </p:txBody>
      </p:sp>
    </p:spTree>
    <p:extLst>
      <p:ext uri="{BB962C8B-B14F-4D97-AF65-F5344CB8AC3E}">
        <p14:creationId xmlns:p14="http://schemas.microsoft.com/office/powerpoint/2010/main" val="40061428"/>
      </p:ext>
    </p:extLst>
  </p:cSld>
  <p:clrMap bg1="dk2" tx1="lt1" bg2="dk1" tx2="lt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9697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899"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37901"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37902"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04"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06"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08"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9697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nvGrpSpPr>
            <p:cNvPr id="37932" name="Group 39"/>
            <p:cNvGrpSpPr>
              <a:grpSpLocks/>
            </p:cNvGrpSpPr>
            <p:nvPr userDrawn="1"/>
          </p:nvGrpSpPr>
          <p:grpSpPr bwMode="auto">
            <a:xfrm>
              <a:off x="0" y="1632"/>
              <a:ext cx="5758" cy="1858"/>
              <a:chOff x="0" y="1632"/>
              <a:chExt cx="5758" cy="1858"/>
            </a:xfrm>
          </p:grpSpPr>
          <p:sp>
            <p:nvSpPr>
              <p:cNvPr id="9697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grpSp>
      <p:sp>
        <p:nvSpPr>
          <p:cNvPr id="9697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97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97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21" charset="0"/>
                <a:ea typeface="+mn-ea"/>
                <a:cs typeface="+mn-cs"/>
              </a:defRPr>
            </a:lvl1pPr>
          </a:lstStyle>
          <a:p>
            <a:pPr>
              <a:defRPr/>
            </a:pPr>
            <a:endParaRPr lang="en-US">
              <a:solidFill>
                <a:srgbClr val="FFFFFF"/>
              </a:solidFill>
            </a:endParaRPr>
          </a:p>
        </p:txBody>
      </p:sp>
      <p:sp>
        <p:nvSpPr>
          <p:cNvPr id="9697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21" charset="0"/>
                <a:ea typeface="+mn-ea"/>
                <a:cs typeface="+mn-cs"/>
              </a:defRPr>
            </a:lvl1pPr>
          </a:lstStyle>
          <a:p>
            <a:pPr>
              <a:defRPr/>
            </a:pPr>
            <a:endParaRPr lang="en-US">
              <a:solidFill>
                <a:srgbClr val="FFFFFF"/>
              </a:solidFill>
            </a:endParaRPr>
          </a:p>
        </p:txBody>
      </p:sp>
      <p:sp>
        <p:nvSpPr>
          <p:cNvPr id="9697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effectLst>
                  <a:outerShdw blurRad="38100" dist="38100" dir="2700000" algn="tl">
                    <a:srgbClr val="000000"/>
                  </a:outerShdw>
                </a:effectLst>
                <a:latin typeface="Arial" charset="0"/>
              </a:defRPr>
            </a:lvl1pPr>
          </a:lstStyle>
          <a:p>
            <a:pPr>
              <a:defRPr/>
            </a:pPr>
            <a:fld id="{D521B623-290C-6F40-AFBB-3F6F064D2D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51448502"/>
      </p:ext>
    </p:extLst>
  </p:cSld>
  <p:clrMap bg1="dk2" tx1="lt1" bg2="dk1" tx2="lt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EB06BE58-CCAC-8A48-A3AE-60B22C5533E4}"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3701892433"/>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rgbClr val="000000"/>
                </a:solidFill>
                <a:latin typeface="Arial" pitchFamily="-112" charset="0"/>
                <a:ea typeface="+mn-ea"/>
                <a:cs typeface="+mn-cs"/>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000000"/>
                </a:solidFill>
                <a:latin typeface="Arial" pitchFamily="-112" charset="0"/>
                <a:ea typeface="+mn-ea"/>
                <a:cs typeface="+mn-cs"/>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rgbClr val="000000"/>
                </a:solidFill>
                <a:latin typeface="Arial" charset="0"/>
                <a:cs typeface="Arial" charset="0"/>
              </a:defRPr>
            </a:lvl1pPr>
          </a:lstStyle>
          <a:p>
            <a:pPr>
              <a:defRPr/>
            </a:pPr>
            <a:fld id="{8A316BBD-68F2-7845-8F4F-DAC469F680BB}" type="slidenum">
              <a:rPr lang="en-US"/>
              <a:pPr>
                <a:defRPr/>
              </a:pPr>
              <a:t>‹#›</a:t>
            </a:fld>
            <a:endParaRPr lang="en-US"/>
          </a:p>
        </p:txBody>
      </p:sp>
    </p:spTree>
    <p:extLst>
      <p:ext uri="{BB962C8B-B14F-4D97-AF65-F5344CB8AC3E}">
        <p14:creationId xmlns:p14="http://schemas.microsoft.com/office/powerpoint/2010/main" val="215477205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75403DA-82AB-A446-987D-E2F9DEBD579B}" type="slidenum">
              <a:rPr lang="en-US"/>
              <a:pPr>
                <a:defRPr/>
              </a:pPr>
              <a:t>‹#›</a:t>
            </a:fld>
            <a:endParaRPr lang="en-US"/>
          </a:p>
        </p:txBody>
      </p:sp>
    </p:spTree>
    <p:extLst>
      <p:ext uri="{BB962C8B-B14F-4D97-AF65-F5344CB8AC3E}">
        <p14:creationId xmlns:p14="http://schemas.microsoft.com/office/powerpoint/2010/main" val="207481677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459FFFE-7C25-C541-A64A-3A8622D6DF6D}" type="slidenum">
              <a:rPr lang="en-US"/>
              <a:pPr>
                <a:defRPr/>
              </a:pPr>
              <a:t>‹#›</a:t>
            </a:fld>
            <a:endParaRPr lang="en-US"/>
          </a:p>
        </p:txBody>
      </p:sp>
    </p:spTree>
    <p:extLst>
      <p:ext uri="{BB962C8B-B14F-4D97-AF65-F5344CB8AC3E}">
        <p14:creationId xmlns:p14="http://schemas.microsoft.com/office/powerpoint/2010/main" val="132019520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rgbClr val="FFFFFF"/>
                </a:solidFill>
                <a:latin typeface="Arial" pitchFamily="-111"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Arial" charset="0"/>
              </a:defRPr>
            </a:lvl1pPr>
          </a:lstStyle>
          <a:p>
            <a:pPr>
              <a:defRPr/>
            </a:pPr>
            <a:fld id="{36642B33-A7D3-8149-BEE4-EC353300D643}" type="slidenum">
              <a:rPr lang="en-US"/>
              <a:pPr>
                <a:defRPr/>
              </a:pPr>
              <a:t>‹#›</a:t>
            </a:fld>
            <a:endParaRPr lang="en-US"/>
          </a:p>
        </p:txBody>
      </p:sp>
      <p:grpSp>
        <p:nvGrpSpPr>
          <p:cNvPr id="101380" name="Group 4"/>
          <p:cNvGrpSpPr>
            <a:grpSpLocks/>
          </p:cNvGrpSpPr>
          <p:nvPr/>
        </p:nvGrpSpPr>
        <p:grpSpPr bwMode="auto">
          <a:xfrm>
            <a:off x="0" y="0"/>
            <a:ext cx="9140825" cy="6850063"/>
            <a:chOff x="0" y="0"/>
            <a:chExt cx="5758" cy="4315"/>
          </a:xfrm>
        </p:grpSpPr>
        <p:grpSp>
          <p:nvGrpSpPr>
            <p:cNvPr id="101384"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0">
                <a:solidFill>
                  <a:srgbClr val="FFFFFF"/>
                </a:solidFill>
                <a:latin typeface="Arial" pitchFamily="-111"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3924332"/>
      </p:ext>
    </p:extLst>
  </p:cSld>
  <p:clrMap bg1="dk2" tx1="lt1" bg2="dk1" tx2="lt2" accent1="accent1" accent2="accent2" accent3="accent3" accent4="accent4" accent5="accent5" accent6="accent6" hlink="hlink" folHlink="folHlink"/>
  <p:sldLayoutIdLst>
    <p:sldLayoutId id="2147483708"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a typeface="+mn-ea"/>
              <a:cs typeface="+mn-cs"/>
            </a:endParaRPr>
          </a:p>
        </p:txBody>
      </p:sp>
      <p:sp>
        <p:nvSpPr>
          <p:cNvPr id="113667"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3076"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a typeface="+mn-ea"/>
              <a:cs typeface="+mn-cs"/>
            </a:endParaRPr>
          </a:p>
        </p:txBody>
      </p:sp>
      <p:sp>
        <p:nvSpPr>
          <p:cNvPr id="3077"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a typeface="+mn-ea"/>
              <a:cs typeface="+mn-cs"/>
            </a:endParaRPr>
          </a:p>
        </p:txBody>
      </p:sp>
      <p:sp>
        <p:nvSpPr>
          <p:cNvPr id="3078"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13671"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0"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1"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2"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kumimoji="1" sz="1400">
                <a:solidFill>
                  <a:srgbClr val="FFFFFF"/>
                </a:solidFill>
                <a:latin typeface="Times New Roman" pitchFamily="-112" charset="0"/>
                <a:ea typeface="+mn-ea"/>
                <a:cs typeface="+mn-cs"/>
              </a:defRPr>
            </a:lvl1pPr>
          </a:lstStyle>
          <a:p>
            <a:pPr>
              <a:defRPr/>
            </a:pPr>
            <a:endParaRPr lang="en-US"/>
          </a:p>
        </p:txBody>
      </p:sp>
    </p:spTree>
    <p:extLst>
      <p:ext uri="{BB962C8B-B14F-4D97-AF65-F5344CB8AC3E}">
        <p14:creationId xmlns:p14="http://schemas.microsoft.com/office/powerpoint/2010/main" val="1655389336"/>
      </p:ext>
    </p:extLst>
  </p:cSld>
  <p:clrMap bg1="dk2" tx1="lt1" bg2="dk1" tx2="lt2" accent1="accent1" accent2="accent2" accent3="accent3" accent4="accent4" accent5="accent5" accent6="accent6" hlink="hlink" folHlink="folHlink"/>
  <p:sldLayoutIdLst>
    <p:sldLayoutId id="2147483710" r:id="rId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3094300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75403DA-82AB-A446-987D-E2F9DEBD579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8430478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A8786C52-BB26-4A40-A2AD-FB18FAAE27AD}" type="slidenum">
              <a:rPr lang="en-US"/>
              <a:pPr>
                <a:defRPr/>
              </a:pPr>
              <a:t>‹#›</a:t>
            </a:fld>
            <a:endParaRPr lang="en-US"/>
          </a:p>
        </p:txBody>
      </p:sp>
    </p:spTree>
    <p:extLst>
      <p:ext uri="{BB962C8B-B14F-4D97-AF65-F5344CB8AC3E}">
        <p14:creationId xmlns:p14="http://schemas.microsoft.com/office/powerpoint/2010/main" val="2883152064"/>
      </p:ext>
    </p:extLst>
  </p:cSld>
  <p:clrMap bg1="lt1" tx1="dk1" bg2="lt2" tx2="dk2" accent1="accent1" accent2="accent2" accent3="accent3" accent4="accent4" accent5="accent5" accent6="accent6" hlink="hlink" folHlink="folHlink"/>
  <p:sldLayoutIdLst>
    <p:sldLayoutId id="214748373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43.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www.google.com.sg/imgres?imgurl=www.shortys.com/pictures/pig.gif&amp;imgrefurl=http://www.shortys.com/&amp;h=36&amp;w=57&amp;prev=/images?q=pig&amp;start=20&amp;imgc=color&amp;imgsz=icon&amp;svnum=10&amp;hl=en&amp;lr=&amp;ie=UTF-8&amp;oe=UTF-8&amp;sa=N" TargetMode="External"/><Relationship Id="rId2" Type="http://schemas.openxmlformats.org/officeDocument/2006/relationships/notesSlide" Target="../notesSlides/notesSlide32.xml"/><Relationship Id="rId1" Type="http://schemas.openxmlformats.org/officeDocument/2006/relationships/slideLayout" Target="../slideLayouts/slideLayout39.xml"/><Relationship Id="rId4" Type="http://schemas.openxmlformats.org/officeDocument/2006/relationships/image" Target="../media/image15.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4.xml"/><Relationship Id="rId1" Type="http://schemas.openxmlformats.org/officeDocument/2006/relationships/slideLayout" Target="../slideLayouts/slideLayout164.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5.xml"/><Relationship Id="rId1" Type="http://schemas.openxmlformats.org/officeDocument/2006/relationships/slideLayout" Target="../slideLayouts/slideLayout164.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hyperlink" Target="http://www.artunframed.com/images/artists54/rembra249.jpg" TargetMode="External"/><Relationship Id="rId2" Type="http://schemas.openxmlformats.org/officeDocument/2006/relationships/notesSlide" Target="../notesSlides/notesSlide36.xml"/><Relationship Id="rId1" Type="http://schemas.openxmlformats.org/officeDocument/2006/relationships/slideLayout" Target="../slideLayouts/slideLayout47.xml"/><Relationship Id="rId4" Type="http://schemas.openxmlformats.org/officeDocument/2006/relationships/image" Target="../media/image27.jpe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63.xml"/><Relationship Id="rId5" Type="http://schemas.openxmlformats.org/officeDocument/2006/relationships/image" Target="../media/image30.png"/><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0.xml"/><Relationship Id="rId1" Type="http://schemas.openxmlformats.org/officeDocument/2006/relationships/slideLayout" Target="../slideLayouts/slideLayout76.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2.xml"/><Relationship Id="rId1" Type="http://schemas.openxmlformats.org/officeDocument/2006/relationships/slideLayout" Target="../slideLayouts/slideLayout87.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19.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3.xml"/><Relationship Id="rId1" Type="http://schemas.openxmlformats.org/officeDocument/2006/relationships/slideLayout" Target="../slideLayouts/slideLayout52.xml"/><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4.xml"/><Relationship Id="rId1" Type="http://schemas.openxmlformats.org/officeDocument/2006/relationships/slideLayout" Target="../slideLayouts/slideLayout87.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10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93.xml"/><Relationship Id="rId1" Type="http://schemas.openxmlformats.org/officeDocument/2006/relationships/themeOverride" Target="../theme/themeOverride1.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file:///C:\Documents%20and%20Settings\Augustin\My%20Documents\SBC\OT%20Survey%20-%20Exile%20Presentation\music\enemy%20attack%20-%20conquer.mp3" TargetMode="External"/><Relationship Id="rId1" Type="http://schemas.microsoft.com/office/2007/relationships/media" Target="file:///C:\Documents%20and%20Settings\Augustin\My%20Documents\SBC\OT%20Survey%20-%20Exile%20Presentation\music\enemy%20attack%20-%20conquer.mp3" TargetMode="Externa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9.xml"/><Relationship Id="rId1" Type="http://schemas.openxmlformats.org/officeDocument/2006/relationships/slideLayout" Target="../slideLayouts/slideLayout44.xml"/><Relationship Id="rId5" Type="http://schemas.openxmlformats.org/officeDocument/2006/relationships/image" Target="../media/image44.jpeg"/><Relationship Id="rId4" Type="http://schemas.openxmlformats.org/officeDocument/2006/relationships/image" Target="../media/image43.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2.xml"/><Relationship Id="rId1" Type="http://schemas.openxmlformats.org/officeDocument/2006/relationships/themeOverride" Target="../theme/themeOverride2.xml"/><Relationship Id="rId4" Type="http://schemas.openxmlformats.org/officeDocument/2006/relationships/image" Target="../media/image45.jpeg"/></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2.xml"/><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8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8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87.xml"/></Relationships>
</file>

<file path=ppt/slides/_rels/slide9.xml.rels><?xml version="1.0" encoding="UTF-8" standalone="yes"?>
<Relationships xmlns="http://schemas.openxmlformats.org/package/2006/relationships"><Relationship Id="rId3" Type="http://schemas.openxmlformats.org/officeDocument/2006/relationships/hyperlink" Target="http://www.google.com.sg/imgres?imgurl=www.shortys.com/pictures/pig.gif&amp;imgrefurl=http://www.shortys.com/&amp;h=36&amp;w=57&amp;prev=/images?q=pig&amp;start=20&amp;imgc=color&amp;imgsz=icon&amp;svnum=10&amp;hl=en&amp;lr=&amp;ie=UTF-8&amp;oe=UTF-8&amp;sa=N" TargetMode="External"/><Relationship Id="rId2" Type="http://schemas.openxmlformats.org/officeDocument/2006/relationships/notesSlide" Target="../notesSlides/notesSlide9.xml"/><Relationship Id="rId1" Type="http://schemas.openxmlformats.org/officeDocument/2006/relationships/slideLayout" Target="../slideLayouts/slideLayout39.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an We Trust the Book of Daniel? - Watch Jerusalem">
            <a:extLst>
              <a:ext uri="{FF2B5EF4-FFF2-40B4-BE49-F238E27FC236}">
                <a16:creationId xmlns:a16="http://schemas.microsoft.com/office/drawing/2014/main" id="{2B9D9181-6C42-D947-BEE0-2C55CFD4A2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455295"/>
            <a:ext cx="9144000" cy="55800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Sixth or Second Century BC?</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Daniel Authorship</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Jordan Evangelical Theological Seminary</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6322" name="Rectangle 66"/>
          <p:cNvSpPr>
            <a:spLocks noChangeArrowheads="1"/>
          </p:cNvSpPr>
          <p:nvPr/>
        </p:nvSpPr>
        <p:spPr bwMode="auto">
          <a:xfrm>
            <a:off x="0" y="1600200"/>
            <a:ext cx="2773363" cy="4673600"/>
          </a:xfrm>
          <a:prstGeom prst="rect">
            <a:avLst/>
          </a:prstGeom>
          <a:solidFill>
            <a:srgbClr val="808080">
              <a:alpha val="3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39" name="Line 2"/>
          <p:cNvSpPr>
            <a:spLocks noChangeShapeType="1"/>
          </p:cNvSpPr>
          <p:nvPr/>
        </p:nvSpPr>
        <p:spPr bwMode="auto">
          <a:xfrm flipV="1">
            <a:off x="0" y="381000"/>
            <a:ext cx="9144000" cy="7620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167940" name="Group 3"/>
          <p:cNvGrpSpPr>
            <a:grpSpLocks/>
          </p:cNvGrpSpPr>
          <p:nvPr/>
        </p:nvGrpSpPr>
        <p:grpSpPr bwMode="auto">
          <a:xfrm>
            <a:off x="1628775" y="238125"/>
            <a:ext cx="371475" cy="381000"/>
            <a:chOff x="1056" y="672"/>
            <a:chExt cx="264" cy="240"/>
          </a:xfrm>
        </p:grpSpPr>
        <p:sp>
          <p:nvSpPr>
            <p:cNvPr id="168008" name="Oval 4"/>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9" name="Oval 5"/>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1" name="Group 6"/>
          <p:cNvGrpSpPr>
            <a:grpSpLocks/>
          </p:cNvGrpSpPr>
          <p:nvPr/>
        </p:nvGrpSpPr>
        <p:grpSpPr bwMode="auto">
          <a:xfrm>
            <a:off x="430213" y="238125"/>
            <a:ext cx="373062" cy="381000"/>
            <a:chOff x="1056" y="672"/>
            <a:chExt cx="264" cy="240"/>
          </a:xfrm>
        </p:grpSpPr>
        <p:sp>
          <p:nvSpPr>
            <p:cNvPr id="168006" name="Oval 7"/>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7" name="Oval 8"/>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2" name="Group 9"/>
          <p:cNvGrpSpPr>
            <a:grpSpLocks/>
          </p:cNvGrpSpPr>
          <p:nvPr/>
        </p:nvGrpSpPr>
        <p:grpSpPr bwMode="auto">
          <a:xfrm>
            <a:off x="2674938" y="231775"/>
            <a:ext cx="373062" cy="381000"/>
            <a:chOff x="1056" y="672"/>
            <a:chExt cx="264" cy="240"/>
          </a:xfrm>
        </p:grpSpPr>
        <p:sp>
          <p:nvSpPr>
            <p:cNvPr id="168004" name="Oval 10"/>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5" name="Oval 11"/>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3" name="Group 12"/>
          <p:cNvGrpSpPr>
            <a:grpSpLocks/>
          </p:cNvGrpSpPr>
          <p:nvPr/>
        </p:nvGrpSpPr>
        <p:grpSpPr bwMode="auto">
          <a:xfrm>
            <a:off x="3795713" y="239713"/>
            <a:ext cx="373062" cy="381000"/>
            <a:chOff x="1056" y="672"/>
            <a:chExt cx="264" cy="240"/>
          </a:xfrm>
        </p:grpSpPr>
        <p:sp>
          <p:nvSpPr>
            <p:cNvPr id="168002" name="Oval 13"/>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3" name="Oval 14"/>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4" name="Group 15"/>
          <p:cNvGrpSpPr>
            <a:grpSpLocks/>
          </p:cNvGrpSpPr>
          <p:nvPr/>
        </p:nvGrpSpPr>
        <p:grpSpPr bwMode="auto">
          <a:xfrm>
            <a:off x="4986338" y="223838"/>
            <a:ext cx="373062" cy="381000"/>
            <a:chOff x="1056" y="672"/>
            <a:chExt cx="264" cy="240"/>
          </a:xfrm>
        </p:grpSpPr>
        <p:sp>
          <p:nvSpPr>
            <p:cNvPr id="168000" name="Oval 16"/>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1" name="Oval 17"/>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5" name="Group 18"/>
          <p:cNvGrpSpPr>
            <a:grpSpLocks/>
          </p:cNvGrpSpPr>
          <p:nvPr/>
        </p:nvGrpSpPr>
        <p:grpSpPr bwMode="auto">
          <a:xfrm>
            <a:off x="8161338" y="223838"/>
            <a:ext cx="373062" cy="381000"/>
            <a:chOff x="1056" y="672"/>
            <a:chExt cx="264" cy="240"/>
          </a:xfrm>
        </p:grpSpPr>
        <p:sp>
          <p:nvSpPr>
            <p:cNvPr id="167998" name="Oval 19"/>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9" name="Oval 20"/>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6" name="Group 21"/>
          <p:cNvGrpSpPr>
            <a:grpSpLocks/>
          </p:cNvGrpSpPr>
          <p:nvPr/>
        </p:nvGrpSpPr>
        <p:grpSpPr bwMode="auto">
          <a:xfrm>
            <a:off x="7145338" y="214313"/>
            <a:ext cx="373062" cy="381000"/>
            <a:chOff x="1056" y="672"/>
            <a:chExt cx="264" cy="240"/>
          </a:xfrm>
        </p:grpSpPr>
        <p:sp>
          <p:nvSpPr>
            <p:cNvPr id="167996" name="Oval 22"/>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7" name="Oval 23"/>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7" name="Group 24"/>
          <p:cNvGrpSpPr>
            <a:grpSpLocks/>
          </p:cNvGrpSpPr>
          <p:nvPr/>
        </p:nvGrpSpPr>
        <p:grpSpPr bwMode="auto">
          <a:xfrm>
            <a:off x="6078538" y="228600"/>
            <a:ext cx="373062" cy="381000"/>
            <a:chOff x="1056" y="672"/>
            <a:chExt cx="264" cy="240"/>
          </a:xfrm>
        </p:grpSpPr>
        <p:sp>
          <p:nvSpPr>
            <p:cNvPr id="167994" name="Oval 25"/>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5" name="Oval 26"/>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96283" name="Oval 27"/>
          <p:cNvSpPr>
            <a:spLocks noChangeArrowheads="1"/>
          </p:cNvSpPr>
          <p:nvPr/>
        </p:nvSpPr>
        <p:spPr bwMode="auto">
          <a:xfrm>
            <a:off x="1403350" y="0"/>
            <a:ext cx="814388" cy="865188"/>
          </a:xfrm>
          <a:prstGeom prst="ellipse">
            <a:avLst/>
          </a:prstGeom>
          <a:gradFill rotWithShape="1">
            <a:gsLst>
              <a:gs pos="0">
                <a:srgbClr val="FFCCCC"/>
              </a:gs>
              <a:gs pos="100000">
                <a:srgbClr val="DDDDDD">
                  <a:alpha val="20000"/>
                </a:srgb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86" name="Line 30"/>
          <p:cNvSpPr>
            <a:spLocks noChangeShapeType="1"/>
          </p:cNvSpPr>
          <p:nvPr/>
        </p:nvSpPr>
        <p:spPr bwMode="auto">
          <a:xfrm>
            <a:off x="0" y="6267450"/>
            <a:ext cx="9144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6287" name="Text Box 31"/>
          <p:cNvSpPr txBox="1">
            <a:spLocks noChangeArrowheads="1"/>
          </p:cNvSpPr>
          <p:nvPr/>
        </p:nvSpPr>
        <p:spPr bwMode="auto">
          <a:xfrm>
            <a:off x="835417" y="6429375"/>
            <a:ext cx="7715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cademy Engraved LET" charset="0"/>
                <a:ea typeface="ＭＳ Ｐゴシック" charset="0"/>
              </a:rPr>
              <a:t>650</a:t>
            </a:r>
          </a:p>
        </p:txBody>
      </p:sp>
      <p:sp>
        <p:nvSpPr>
          <p:cNvPr id="96288" name="Text Box 32"/>
          <p:cNvSpPr txBox="1">
            <a:spLocks noChangeArrowheads="1"/>
          </p:cNvSpPr>
          <p:nvPr/>
        </p:nvSpPr>
        <p:spPr bwMode="auto">
          <a:xfrm>
            <a:off x="2803917" y="6429375"/>
            <a:ext cx="823913"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cademy Engraved LET" charset="0"/>
                <a:ea typeface="ＭＳ Ｐゴシック" charset="0"/>
              </a:rPr>
              <a:t>600</a:t>
            </a:r>
          </a:p>
        </p:txBody>
      </p:sp>
      <p:sp>
        <p:nvSpPr>
          <p:cNvPr id="96289" name="Text Box 33"/>
          <p:cNvSpPr txBox="1">
            <a:spLocks noChangeArrowheads="1"/>
          </p:cNvSpPr>
          <p:nvPr/>
        </p:nvSpPr>
        <p:spPr bwMode="auto">
          <a:xfrm>
            <a:off x="4827588" y="6429375"/>
            <a:ext cx="750887"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cademy Engraved LET" charset="0"/>
                <a:ea typeface="ＭＳ Ｐゴシック" charset="0"/>
              </a:rPr>
              <a:t>550</a:t>
            </a:r>
          </a:p>
        </p:txBody>
      </p:sp>
      <p:sp>
        <p:nvSpPr>
          <p:cNvPr id="96290" name="Text Box 34"/>
          <p:cNvSpPr txBox="1">
            <a:spLocks noChangeArrowheads="1"/>
          </p:cNvSpPr>
          <p:nvPr/>
        </p:nvSpPr>
        <p:spPr bwMode="auto">
          <a:xfrm>
            <a:off x="6921892" y="6411913"/>
            <a:ext cx="14192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cademy Engraved LET" charset="0"/>
                <a:ea typeface="ＭＳ Ｐゴシック" charset="0"/>
              </a:rPr>
              <a:t>500 BC</a:t>
            </a:r>
          </a:p>
        </p:txBody>
      </p:sp>
      <p:sp>
        <p:nvSpPr>
          <p:cNvPr id="96291" name="AutoShape 35"/>
          <p:cNvSpPr>
            <a:spLocks noChangeArrowheads="1"/>
          </p:cNvSpPr>
          <p:nvPr/>
        </p:nvSpPr>
        <p:spPr bwMode="auto">
          <a:xfrm rot="10800000">
            <a:off x="1111250" y="6275388"/>
            <a:ext cx="177800"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2" name="AutoShape 36"/>
          <p:cNvSpPr>
            <a:spLocks noChangeArrowheads="1"/>
          </p:cNvSpPr>
          <p:nvPr/>
        </p:nvSpPr>
        <p:spPr bwMode="auto">
          <a:xfrm rot="10800000">
            <a:off x="3105150" y="6267450"/>
            <a:ext cx="179388"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3" name="AutoShape 37"/>
          <p:cNvSpPr>
            <a:spLocks noChangeArrowheads="1"/>
          </p:cNvSpPr>
          <p:nvPr/>
        </p:nvSpPr>
        <p:spPr bwMode="auto">
          <a:xfrm rot="10800000">
            <a:off x="5078413" y="6269038"/>
            <a:ext cx="179387"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4" name="AutoShape 38"/>
          <p:cNvSpPr>
            <a:spLocks noChangeArrowheads="1"/>
          </p:cNvSpPr>
          <p:nvPr/>
        </p:nvSpPr>
        <p:spPr bwMode="auto">
          <a:xfrm rot="10800000">
            <a:off x="7219950" y="6267450"/>
            <a:ext cx="179388"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10" name="Group 39"/>
          <p:cNvGrpSpPr>
            <a:grpSpLocks/>
          </p:cNvGrpSpPr>
          <p:nvPr/>
        </p:nvGrpSpPr>
        <p:grpSpPr bwMode="auto">
          <a:xfrm>
            <a:off x="2117725" y="2590800"/>
            <a:ext cx="6435323" cy="1004888"/>
            <a:chOff x="1501" y="1632"/>
            <a:chExt cx="4561" cy="633"/>
          </a:xfrm>
        </p:grpSpPr>
        <p:sp>
          <p:nvSpPr>
            <p:cNvPr id="167988" name="Rectangle 40"/>
            <p:cNvSpPr>
              <a:spLocks noChangeArrowheads="1"/>
            </p:cNvSpPr>
            <p:nvPr/>
          </p:nvSpPr>
          <p:spPr bwMode="auto">
            <a:xfrm>
              <a:off x="1501" y="2077"/>
              <a:ext cx="1215" cy="135"/>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89" name="Rectangle 41"/>
            <p:cNvSpPr>
              <a:spLocks noChangeArrowheads="1"/>
            </p:cNvSpPr>
            <p:nvPr/>
          </p:nvSpPr>
          <p:spPr bwMode="auto">
            <a:xfrm>
              <a:off x="2013" y="1881"/>
              <a:ext cx="2185" cy="135"/>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0" name="Rectangle 42"/>
            <p:cNvSpPr>
              <a:spLocks noChangeArrowheads="1"/>
            </p:cNvSpPr>
            <p:nvPr/>
          </p:nvSpPr>
          <p:spPr bwMode="auto">
            <a:xfrm>
              <a:off x="2453" y="1679"/>
              <a:ext cx="812" cy="136"/>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1" name="Text Box 43"/>
            <p:cNvSpPr txBox="1">
              <a:spLocks noChangeArrowheads="1"/>
            </p:cNvSpPr>
            <p:nvPr/>
          </p:nvSpPr>
          <p:spPr bwMode="auto">
            <a:xfrm>
              <a:off x="3252" y="1632"/>
              <a:ext cx="202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Ezekiel 592-572 (20)</a:t>
              </a:r>
            </a:p>
          </p:txBody>
        </p:sp>
        <p:sp>
          <p:nvSpPr>
            <p:cNvPr id="167992" name="Text Box 44"/>
            <p:cNvSpPr txBox="1">
              <a:spLocks noChangeArrowheads="1"/>
            </p:cNvSpPr>
            <p:nvPr/>
          </p:nvSpPr>
          <p:spPr bwMode="auto">
            <a:xfrm>
              <a:off x="4173" y="1837"/>
              <a:ext cx="1889"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Daniel 605-537 (68)</a:t>
              </a:r>
            </a:p>
          </p:txBody>
        </p:sp>
        <p:sp>
          <p:nvSpPr>
            <p:cNvPr id="167993" name="Text Box 45"/>
            <p:cNvSpPr txBox="1">
              <a:spLocks noChangeArrowheads="1"/>
            </p:cNvSpPr>
            <p:nvPr/>
          </p:nvSpPr>
          <p:spPr bwMode="auto">
            <a:xfrm>
              <a:off x="2681" y="2034"/>
              <a:ext cx="2223"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Jeremiah 626-586 (40)</a:t>
              </a:r>
            </a:p>
          </p:txBody>
        </p:sp>
      </p:grpSp>
      <p:grpSp>
        <p:nvGrpSpPr>
          <p:cNvPr id="11" name="Group 46"/>
          <p:cNvGrpSpPr>
            <a:grpSpLocks/>
          </p:cNvGrpSpPr>
          <p:nvPr/>
        </p:nvGrpSpPr>
        <p:grpSpPr bwMode="auto">
          <a:xfrm>
            <a:off x="1835150" y="4084638"/>
            <a:ext cx="7128560" cy="2012950"/>
            <a:chOff x="1300" y="2573"/>
            <a:chExt cx="5052" cy="1268"/>
          </a:xfrm>
        </p:grpSpPr>
        <p:sp>
          <p:nvSpPr>
            <p:cNvPr id="167976" name="Rectangle 47"/>
            <p:cNvSpPr>
              <a:spLocks noChangeArrowheads="1"/>
            </p:cNvSpPr>
            <p:nvPr/>
          </p:nvSpPr>
          <p:spPr bwMode="auto">
            <a:xfrm>
              <a:off x="1300" y="3658"/>
              <a:ext cx="803"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7" name="Rectangle 48"/>
            <p:cNvSpPr>
              <a:spLocks noChangeArrowheads="1"/>
            </p:cNvSpPr>
            <p:nvPr/>
          </p:nvSpPr>
          <p:spPr bwMode="auto">
            <a:xfrm>
              <a:off x="2108" y="3425"/>
              <a:ext cx="1434"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8" name="Rectangle 49"/>
            <p:cNvSpPr>
              <a:spLocks noChangeArrowheads="1"/>
            </p:cNvSpPr>
            <p:nvPr/>
          </p:nvSpPr>
          <p:spPr bwMode="auto">
            <a:xfrm>
              <a:off x="3583" y="3018"/>
              <a:ext cx="54" cy="134"/>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9" name="Rectangle 50"/>
            <p:cNvSpPr>
              <a:spLocks noChangeArrowheads="1"/>
            </p:cNvSpPr>
            <p:nvPr/>
          </p:nvSpPr>
          <p:spPr bwMode="auto">
            <a:xfrm>
              <a:off x="3645" y="2817"/>
              <a:ext cx="501" cy="154"/>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80" name="Rectangle 51"/>
            <p:cNvSpPr>
              <a:spLocks noChangeArrowheads="1"/>
            </p:cNvSpPr>
            <p:nvPr/>
          </p:nvSpPr>
          <p:spPr bwMode="auto">
            <a:xfrm>
              <a:off x="3818" y="2633"/>
              <a:ext cx="327"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81" name="Text Box 52"/>
            <p:cNvSpPr txBox="1">
              <a:spLocks noChangeArrowheads="1"/>
            </p:cNvSpPr>
            <p:nvPr/>
          </p:nvSpPr>
          <p:spPr bwMode="auto">
            <a:xfrm>
              <a:off x="4127" y="2573"/>
              <a:ext cx="2174"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Belshazzar 550-539 (11)</a:t>
              </a:r>
            </a:p>
          </p:txBody>
        </p:sp>
        <p:sp>
          <p:nvSpPr>
            <p:cNvPr id="167982" name="Text Box 53"/>
            <p:cNvSpPr txBox="1">
              <a:spLocks noChangeArrowheads="1"/>
            </p:cNvSpPr>
            <p:nvPr/>
          </p:nvSpPr>
          <p:spPr bwMode="auto">
            <a:xfrm>
              <a:off x="4121" y="2778"/>
              <a:ext cx="2231"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Nabonidus 555-539 (16)</a:t>
              </a:r>
            </a:p>
          </p:txBody>
        </p:sp>
        <p:sp>
          <p:nvSpPr>
            <p:cNvPr id="167983" name="Text Box 54"/>
            <p:cNvSpPr txBox="1">
              <a:spLocks noChangeArrowheads="1"/>
            </p:cNvSpPr>
            <p:nvPr/>
          </p:nvSpPr>
          <p:spPr bwMode="auto">
            <a:xfrm>
              <a:off x="3606" y="2972"/>
              <a:ext cx="2292"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charset="0"/>
                  <a:ea typeface="ＭＳ Ｐゴシック" charset="0"/>
                </a:rPr>
                <a:t>Neriglissar</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 559-555 (4)</a:t>
              </a:r>
            </a:p>
          </p:txBody>
        </p:sp>
        <p:sp>
          <p:nvSpPr>
            <p:cNvPr id="167984" name="Text Box 55"/>
            <p:cNvSpPr txBox="1">
              <a:spLocks noChangeArrowheads="1"/>
            </p:cNvSpPr>
            <p:nvPr/>
          </p:nvSpPr>
          <p:spPr bwMode="auto">
            <a:xfrm>
              <a:off x="3540" y="3180"/>
              <a:ext cx="269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Evil-Merodach 561-560 (1)</a:t>
              </a:r>
            </a:p>
          </p:txBody>
        </p:sp>
        <p:sp>
          <p:nvSpPr>
            <p:cNvPr id="167985" name="Text Box 56"/>
            <p:cNvSpPr txBox="1">
              <a:spLocks noChangeArrowheads="1"/>
            </p:cNvSpPr>
            <p:nvPr/>
          </p:nvSpPr>
          <p:spPr bwMode="auto">
            <a:xfrm>
              <a:off x="3507" y="3382"/>
              <a:ext cx="2794"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Nebuchadnezzar 605-561 (44)</a:t>
              </a:r>
            </a:p>
          </p:txBody>
        </p:sp>
        <p:sp>
          <p:nvSpPr>
            <p:cNvPr id="167986" name="Text Box 57"/>
            <p:cNvSpPr txBox="1">
              <a:spLocks noChangeArrowheads="1"/>
            </p:cNvSpPr>
            <p:nvPr/>
          </p:nvSpPr>
          <p:spPr bwMode="auto">
            <a:xfrm>
              <a:off x="2076" y="3610"/>
              <a:ext cx="2807"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Nabopolassar 630-605 (25)</a:t>
              </a:r>
            </a:p>
          </p:txBody>
        </p:sp>
        <p:sp>
          <p:nvSpPr>
            <p:cNvPr id="167987" name="Rectangle 58"/>
            <p:cNvSpPr>
              <a:spLocks noChangeArrowheads="1"/>
            </p:cNvSpPr>
            <p:nvPr/>
          </p:nvSpPr>
          <p:spPr bwMode="auto">
            <a:xfrm>
              <a:off x="3547" y="3229"/>
              <a:ext cx="27" cy="126"/>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2" name="Group 59"/>
          <p:cNvGrpSpPr>
            <a:grpSpLocks/>
          </p:cNvGrpSpPr>
          <p:nvPr/>
        </p:nvGrpSpPr>
        <p:grpSpPr bwMode="auto">
          <a:xfrm>
            <a:off x="180975" y="4283075"/>
            <a:ext cx="2794249" cy="1001713"/>
            <a:chOff x="0" y="1143"/>
            <a:chExt cx="1879" cy="631"/>
          </a:xfrm>
        </p:grpSpPr>
        <p:sp>
          <p:nvSpPr>
            <p:cNvPr id="167970" name="Rectangle 60"/>
            <p:cNvSpPr>
              <a:spLocks noChangeArrowheads="1"/>
            </p:cNvSpPr>
            <p:nvPr/>
          </p:nvSpPr>
          <p:spPr bwMode="auto">
            <a:xfrm>
              <a:off x="0" y="1143"/>
              <a:ext cx="1849" cy="631"/>
            </a:xfrm>
            <a:prstGeom prst="rect">
              <a:avLst/>
            </a:prstGeom>
            <a:solidFill>
              <a:srgbClr val="BBE0E3">
                <a:alpha val="50195"/>
              </a:srgb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167971" name="Group 61"/>
            <p:cNvGrpSpPr>
              <a:grpSpLocks/>
            </p:cNvGrpSpPr>
            <p:nvPr/>
          </p:nvGrpSpPr>
          <p:grpSpPr bwMode="auto">
            <a:xfrm>
              <a:off x="161" y="1243"/>
              <a:ext cx="1718" cy="423"/>
              <a:chOff x="161" y="1243"/>
              <a:chExt cx="1718" cy="423"/>
            </a:xfrm>
          </p:grpSpPr>
          <p:sp>
            <p:nvSpPr>
              <p:cNvPr id="167972" name="Rectangle 62"/>
              <p:cNvSpPr>
                <a:spLocks noChangeArrowheads="1"/>
              </p:cNvSpPr>
              <p:nvPr/>
            </p:nvSpPr>
            <p:spPr bwMode="auto">
              <a:xfrm>
                <a:off x="161" y="1276"/>
                <a:ext cx="209"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3" name="Rectangle 63"/>
              <p:cNvSpPr>
                <a:spLocks noChangeArrowheads="1"/>
              </p:cNvSpPr>
              <p:nvPr/>
            </p:nvSpPr>
            <p:spPr bwMode="auto">
              <a:xfrm>
                <a:off x="161" y="1478"/>
                <a:ext cx="218" cy="126"/>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4" name="Text Box 64"/>
              <p:cNvSpPr txBox="1">
                <a:spLocks noChangeArrowheads="1"/>
              </p:cNvSpPr>
              <p:nvPr/>
            </p:nvSpPr>
            <p:spPr bwMode="auto">
              <a:xfrm>
                <a:off x="359" y="1243"/>
                <a:ext cx="152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Babylonian kings</a:t>
                </a:r>
              </a:p>
            </p:txBody>
          </p:sp>
          <p:sp>
            <p:nvSpPr>
              <p:cNvPr id="167975" name="Text Box 65"/>
              <p:cNvSpPr txBox="1">
                <a:spLocks noChangeArrowheads="1"/>
              </p:cNvSpPr>
              <p:nvPr/>
            </p:nvSpPr>
            <p:spPr bwMode="auto">
              <a:xfrm>
                <a:off x="367" y="1435"/>
                <a:ext cx="1079"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Prophets</a:t>
                </a:r>
              </a:p>
            </p:txBody>
          </p:sp>
        </p:grpSp>
      </p:grpSp>
      <p:sp>
        <p:nvSpPr>
          <p:cNvPr id="96323" name="Rectangle 67"/>
          <p:cNvSpPr>
            <a:spLocks noChangeArrowheads="1"/>
          </p:cNvSpPr>
          <p:nvPr/>
        </p:nvSpPr>
        <p:spPr bwMode="auto">
          <a:xfrm>
            <a:off x="7402074" y="2184255"/>
            <a:ext cx="3332162" cy="4673600"/>
          </a:xfrm>
          <a:prstGeom prst="rect">
            <a:avLst/>
          </a:prstGeom>
          <a:solidFill>
            <a:srgbClr val="808080">
              <a:alpha val="3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324" name="Line 68"/>
          <p:cNvSpPr>
            <a:spLocks noChangeShapeType="1"/>
          </p:cNvSpPr>
          <p:nvPr/>
        </p:nvSpPr>
        <p:spPr bwMode="auto">
          <a:xfrm flipV="1">
            <a:off x="0" y="1571625"/>
            <a:ext cx="9144000" cy="1428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167963" name="Group 77"/>
          <p:cNvGrpSpPr>
            <a:grpSpLocks/>
          </p:cNvGrpSpPr>
          <p:nvPr/>
        </p:nvGrpSpPr>
        <p:grpSpPr bwMode="auto">
          <a:xfrm>
            <a:off x="1898650" y="1852613"/>
            <a:ext cx="4810124" cy="554037"/>
            <a:chOff x="1196" y="1167"/>
            <a:chExt cx="3030" cy="349"/>
          </a:xfrm>
        </p:grpSpPr>
        <p:sp>
          <p:nvSpPr>
            <p:cNvPr id="167965" name="Text Box 71"/>
            <p:cNvSpPr txBox="1">
              <a:spLocks noChangeArrowheads="1"/>
            </p:cNvSpPr>
            <p:nvPr/>
          </p:nvSpPr>
          <p:spPr bwMode="auto">
            <a:xfrm>
              <a:off x="2073" y="1167"/>
              <a:ext cx="1321"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Black" charset="0"/>
                  <a:ea typeface="ＭＳ Ｐゴシック" charset="0"/>
                </a:rPr>
                <a:t>70 Years</a:t>
              </a:r>
            </a:p>
          </p:txBody>
        </p:sp>
        <p:sp>
          <p:nvSpPr>
            <p:cNvPr id="167966" name="Line 72"/>
            <p:cNvSpPr>
              <a:spLocks noChangeShapeType="1"/>
            </p:cNvSpPr>
            <p:nvPr/>
          </p:nvSpPr>
          <p:spPr bwMode="auto">
            <a:xfrm flipH="1">
              <a:off x="1737" y="1344"/>
              <a:ext cx="375" cy="7"/>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7967" name="Line 73"/>
            <p:cNvSpPr>
              <a:spLocks noChangeShapeType="1"/>
            </p:cNvSpPr>
            <p:nvPr/>
          </p:nvSpPr>
          <p:spPr bwMode="auto">
            <a:xfrm flipV="1">
              <a:off x="3264" y="1342"/>
              <a:ext cx="399" cy="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7968" name="Text Box 74"/>
            <p:cNvSpPr txBox="1">
              <a:spLocks noChangeArrowheads="1"/>
            </p:cNvSpPr>
            <p:nvPr/>
          </p:nvSpPr>
          <p:spPr bwMode="auto">
            <a:xfrm>
              <a:off x="1196" y="1189"/>
              <a:ext cx="605"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charset="0"/>
                  <a:ea typeface="ＭＳ Ｐゴシック" charset="0"/>
                </a:rPr>
                <a:t>605</a:t>
              </a:r>
            </a:p>
          </p:txBody>
        </p:sp>
        <p:sp>
          <p:nvSpPr>
            <p:cNvPr id="167969" name="Text Box 75"/>
            <p:cNvSpPr txBox="1">
              <a:spLocks noChangeArrowheads="1"/>
            </p:cNvSpPr>
            <p:nvPr/>
          </p:nvSpPr>
          <p:spPr bwMode="auto">
            <a:xfrm>
              <a:off x="3640" y="1175"/>
              <a:ext cx="586"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charset="0"/>
                  <a:ea typeface="ＭＳ Ｐゴシック" charset="0"/>
                </a:rPr>
                <a:t>536</a:t>
              </a:r>
            </a:p>
          </p:txBody>
        </p:sp>
      </p:grpSp>
      <p:sp>
        <p:nvSpPr>
          <p:cNvPr id="167964" name="Rectangle 76"/>
          <p:cNvSpPr>
            <a:spLocks noGrp="1" noChangeArrowheads="1"/>
          </p:cNvSpPr>
          <p:nvPr>
            <p:ph type="title" idx="4294967295"/>
          </p:nvPr>
        </p:nvSpPr>
        <p:spPr>
          <a:xfrm>
            <a:off x="457200" y="457200"/>
            <a:ext cx="8229600" cy="1143000"/>
          </a:xfrm>
        </p:spPr>
        <p:txBody>
          <a:bodyPr/>
          <a:lstStyle/>
          <a:p>
            <a:pPr eaLnBrk="1" hangingPunct="1"/>
            <a:r>
              <a:rPr lang="en-US" b="1" dirty="0">
                <a:latin typeface="Arial" charset="0"/>
              </a:rPr>
              <a:t>Timeline of the Exile</a:t>
            </a:r>
          </a:p>
        </p:txBody>
      </p:sp>
    </p:spTree>
    <p:extLst>
      <p:ext uri="{BB962C8B-B14F-4D97-AF65-F5344CB8AC3E}">
        <p14:creationId xmlns:p14="http://schemas.microsoft.com/office/powerpoint/2010/main" val="250745603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806440"/>
            <a:ext cx="9144000" cy="1051560"/>
          </a:xfrm>
          <a:effectLst>
            <a:outerShdw blurRad="63500" dist="35921" dir="2700000" algn="ctr" rotWithShape="0">
              <a:schemeClr val="tx2">
                <a:alpha val="74998"/>
              </a:schemeClr>
            </a:outerShdw>
          </a:effectLst>
        </p:spPr>
        <p:txBody>
          <a:bodyPr anchor="t"/>
          <a:lstStyle/>
          <a:p>
            <a:pPr>
              <a:defRPr/>
            </a:pPr>
            <a:r>
              <a:rPr lang="en-US" sz="2000" b="1" dirty="0"/>
              <a:t>Dwight J. Pentecost, "Daniel,” in </a:t>
            </a:r>
            <a:r>
              <a:rPr lang="en-US" sz="2000" b="1" i="1" dirty="0"/>
              <a:t>The Bible Knowledge Commentary</a:t>
            </a:r>
            <a:r>
              <a:rPr lang="en-US" sz="2000" b="1" dirty="0"/>
              <a:t>; ed. John F. Walvoord and Roy B. Zuck; Accordance electronic ed. 2 vols.; Wheaton: Victor Books, 1985), 1:1324.</a:t>
            </a:r>
            <a:endParaRPr lang="en-US" sz="2800" b="1" dirty="0">
              <a:effectLst>
                <a:glow rad="127000">
                  <a:schemeClr val="tx1"/>
                </a:glow>
              </a:effectLst>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BEC48D27-7A53-D845-A401-782FA31266F2}"/>
              </a:ext>
            </a:extLst>
          </p:cNvPr>
          <p:cNvSpPr txBox="1">
            <a:spLocks noChangeArrowheads="1"/>
          </p:cNvSpPr>
          <p:nvPr/>
        </p:nvSpPr>
        <p:spPr bwMode="auto">
          <a:xfrm>
            <a:off x="0" y="0"/>
            <a:ext cx="5543550" cy="58064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“Daniel’s familiarity with the individuals spoken of in the book and with the historical events and customs mentioned in the book necessitates a sixth-century date for the book. The minute details included in the book could hardly have been retained accurately by oral tradition for some 400 years, as suggested by those who postulate a late date for the book.”</a:t>
            </a:r>
          </a:p>
        </p:txBody>
      </p:sp>
      <p:pic>
        <p:nvPicPr>
          <p:cNvPr id="16386" name="Picture 2" descr="Seminary professor J. Dwight Pentecost taught until age 98">
            <a:extLst>
              <a:ext uri="{FF2B5EF4-FFF2-40B4-BE49-F238E27FC236}">
                <a16:creationId xmlns:a16="http://schemas.microsoft.com/office/drawing/2014/main" id="{42933A87-9DF5-D74A-9F0E-FEB7F58DAE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9592" y="0"/>
            <a:ext cx="3642978" cy="5406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123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70"/>
            <a:ext cx="9144000" cy="2685155"/>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"Some critics hold that since </a:t>
            </a:r>
            <a:r>
              <a:rPr lang="en-US" sz="2800" b="1" dirty="0">
                <a:solidFill>
                  <a:srgbClr val="FFFF00"/>
                </a:solidFill>
                <a:effectLst>
                  <a:glow rad="127000">
                    <a:schemeClr val="tx1"/>
                  </a:glow>
                </a:effectLst>
                <a:latin typeface="Arial" charset="0"/>
                <a:ea typeface="ＭＳ Ｐゴシック" charset="0"/>
                <a:cs typeface="ＭＳ Ｐゴシック" charset="0"/>
              </a:rPr>
              <a:t>God’s name Yahweh is not used by Daniel</a:t>
            </a:r>
            <a:r>
              <a:rPr lang="en-US" sz="2800" b="1" dirty="0">
                <a:effectLst>
                  <a:glow rad="127000">
                    <a:schemeClr val="tx1"/>
                  </a:glow>
                </a:effectLst>
                <a:latin typeface="Arial" charset="0"/>
                <a:ea typeface="ＭＳ Ｐゴシック" charset="0"/>
                <a:cs typeface="ＭＳ Ｐゴシック" charset="0"/>
              </a:rPr>
              <a:t> and since the name was commonly used in Daniel’s day by others, the book must have been written at a later time.</a:t>
            </a:r>
            <a:r>
              <a:rPr lang="ru-RU" sz="2800" b="1" dirty="0">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70355F6F-ED3B-614C-9BB9-344B4C8CA24D}"/>
              </a:ext>
            </a:extLst>
          </p:cNvPr>
          <p:cNvSpPr txBox="1">
            <a:spLocks noChangeArrowheads="1"/>
          </p:cNvSpPr>
          <p:nvPr/>
        </p:nvSpPr>
        <p:spPr bwMode="auto">
          <a:xfrm>
            <a:off x="0" y="2843217"/>
            <a:ext cx="9144000" cy="3228975"/>
          </a:xfrm>
          <a:prstGeom prst="rect">
            <a:avLst/>
          </a:prstGeom>
          <a:solidFill>
            <a:schemeClr val="accent2"/>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"However, this objection fails to note that in chapter 9 this name is used eight times (Dan. 9:2, 4, 8, 10, 13-14 [thrice], 20). The name for God an author used in a given passage was determined by his content, not by popular custom.</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B45BB455-AF35-F041-BFEE-3CAF2902F418}"/>
              </a:ext>
            </a:extLst>
          </p:cNvPr>
          <p:cNvSpPr txBox="1">
            <a:spLocks noChangeArrowheads="1"/>
          </p:cNvSpPr>
          <p:nvPr/>
        </p:nvSpPr>
        <p:spPr bwMode="auto">
          <a:xfrm>
            <a:off x="4100513" y="6314926"/>
            <a:ext cx="4935538" cy="47092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—Pentecost, </a:t>
            </a:r>
            <a:r>
              <a:rPr kumimoji="0" lang="en-US" sz="20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BKC</a:t>
            </a: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1:1325 </a:t>
            </a:r>
          </a:p>
        </p:txBody>
      </p:sp>
    </p:spTree>
    <p:extLst>
      <p:ext uri="{BB962C8B-B14F-4D97-AF65-F5344CB8AC3E}">
        <p14:creationId xmlns:p14="http://schemas.microsoft.com/office/powerpoint/2010/main" val="37677766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919289"/>
          </a:xfrm>
          <a:effectLst>
            <a:outerShdw blurRad="63500" dist="35921" dir="2700000" algn="ctr" rotWithShape="0">
              <a:schemeClr val="tx2">
                <a:alpha val="74998"/>
              </a:schemeClr>
            </a:outerShdw>
          </a:effectLst>
        </p:spPr>
        <p:txBody>
          <a:bodyPr anchor="t"/>
          <a:lstStyle/>
          <a:p>
            <a:pPr>
              <a:defRPr/>
            </a:pPr>
            <a:r>
              <a:rPr lang="en-US" sz="2800" b="1" dirty="0">
                <a:effectLst>
                  <a:glow rad="127000">
                    <a:schemeClr val="tx1"/>
                  </a:glow>
                </a:effectLst>
                <a:latin typeface="Arial" charset="0"/>
                <a:ea typeface="ＭＳ Ｐゴシック" charset="0"/>
                <a:cs typeface="ＭＳ Ｐゴシック" charset="0"/>
              </a:rPr>
              <a:t>"Again objection is made to Daniel’s authorship because </a:t>
            </a:r>
            <a:r>
              <a:rPr lang="en-US" sz="2800" b="1" dirty="0">
                <a:solidFill>
                  <a:srgbClr val="FFFF00"/>
                </a:solidFill>
                <a:effectLst>
                  <a:glow rad="127000">
                    <a:schemeClr val="tx1"/>
                  </a:glow>
                </a:effectLst>
                <a:latin typeface="Arial" charset="0"/>
                <a:ea typeface="ＭＳ Ｐゴシック" charset="0"/>
                <a:cs typeface="ＭＳ Ｐゴシック" charset="0"/>
              </a:rPr>
              <a:t>the writer refers in 1:21 to the time of Daniel’s death</a:t>
            </a:r>
            <a:r>
              <a:rPr lang="en-US"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12A498EF-08B0-B049-B823-97E618060DB1}"/>
              </a:ext>
            </a:extLst>
          </p:cNvPr>
          <p:cNvSpPr txBox="1">
            <a:spLocks noChangeArrowheads="1"/>
          </p:cNvSpPr>
          <p:nvPr/>
        </p:nvSpPr>
        <p:spPr bwMode="auto">
          <a:xfrm>
            <a:off x="4100513" y="6314926"/>
            <a:ext cx="4935538" cy="47092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—Pentecost, </a:t>
            </a:r>
            <a:r>
              <a:rPr kumimoji="0" lang="en-US" sz="20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BKC</a:t>
            </a: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1:1325 </a:t>
            </a:r>
          </a:p>
        </p:txBody>
      </p:sp>
      <p:sp>
        <p:nvSpPr>
          <p:cNvPr id="8" name="Rectangle 2">
            <a:extLst>
              <a:ext uri="{FF2B5EF4-FFF2-40B4-BE49-F238E27FC236}">
                <a16:creationId xmlns:a16="http://schemas.microsoft.com/office/drawing/2014/main" id="{A94FB9C7-5D59-DC48-A364-39BAB27630A1}"/>
              </a:ext>
            </a:extLst>
          </p:cNvPr>
          <p:cNvSpPr txBox="1">
            <a:spLocks noChangeArrowheads="1"/>
          </p:cNvSpPr>
          <p:nvPr/>
        </p:nvSpPr>
        <p:spPr bwMode="auto">
          <a:xfrm>
            <a:off x="0" y="1614488"/>
            <a:ext cx="9144000" cy="4086226"/>
          </a:xfrm>
          <a:prstGeom prst="rect">
            <a:avLst/>
          </a:prstGeom>
          <a:solidFill>
            <a:schemeClr val="accent2"/>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"However, 1:21 does not state when Daniel died; it states that he 'remained there' (in Babylon) till Cyrus’ first year. Cyrus’ decree liberated the Jews from their exile in Babylon, thus bringing the 70-year Captivity to a near end. Daniel 1:21 is simply pointing out that Daniel lived through the span of the Captivity. The verse does not specify the time of his death. In fact he lived on into at least Cyrus’ third year (10:1).</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33741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Support for Mosaic Authorship</a:t>
            </a:r>
          </a:p>
        </p:txBody>
      </p:sp>
      <p:pic>
        <p:nvPicPr>
          <p:cNvPr id="11266" name="Picture 2" descr="What Is the Torah?">
            <a:extLst>
              <a:ext uri="{FF2B5EF4-FFF2-40B4-BE49-F238E27FC236}">
                <a16:creationId xmlns:a16="http://schemas.microsoft.com/office/drawing/2014/main" id="{C18BC3F3-61F9-A147-B8B7-BAA08D95B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0" y="2319564"/>
            <a:ext cx="5080000" cy="26543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EF6F4BAF-8D5A-824B-8C54-8ED88ACD22E9}"/>
              </a:ext>
            </a:extLst>
          </p:cNvPr>
          <p:cNvSpPr txBox="1">
            <a:spLocks noChangeArrowheads="1"/>
          </p:cNvSpPr>
          <p:nvPr/>
        </p:nvSpPr>
        <p:spPr bwMode="auto">
          <a:xfrm>
            <a:off x="2627088" y="5901887"/>
            <a:ext cx="5080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External</a:t>
            </a:r>
          </a:p>
        </p:txBody>
      </p:sp>
      <p:sp>
        <p:nvSpPr>
          <p:cNvPr id="7" name="Rectangle 2">
            <a:extLst>
              <a:ext uri="{FF2B5EF4-FFF2-40B4-BE49-F238E27FC236}">
                <a16:creationId xmlns:a16="http://schemas.microsoft.com/office/drawing/2014/main" id="{B4BB4F60-3639-2E40-9189-E41FDCE138CD}"/>
              </a:ext>
            </a:extLst>
          </p:cNvPr>
          <p:cNvSpPr txBox="1">
            <a:spLocks noChangeArrowheads="1"/>
          </p:cNvSpPr>
          <p:nvPr/>
        </p:nvSpPr>
        <p:spPr bwMode="auto">
          <a:xfrm>
            <a:off x="5355771" y="1335756"/>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External</a:t>
            </a:r>
          </a:p>
        </p:txBody>
      </p:sp>
      <p:sp>
        <p:nvSpPr>
          <p:cNvPr id="8" name="Rectangle 2">
            <a:extLst>
              <a:ext uri="{FF2B5EF4-FFF2-40B4-BE49-F238E27FC236}">
                <a16:creationId xmlns:a16="http://schemas.microsoft.com/office/drawing/2014/main" id="{A1ED1EEE-67E1-1A46-805D-AC16BED94045}"/>
              </a:ext>
            </a:extLst>
          </p:cNvPr>
          <p:cNvSpPr txBox="1">
            <a:spLocks noChangeArrowheads="1"/>
          </p:cNvSpPr>
          <p:nvPr/>
        </p:nvSpPr>
        <p:spPr bwMode="auto">
          <a:xfrm>
            <a:off x="188685" y="5109470"/>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External</a:t>
            </a:r>
          </a:p>
        </p:txBody>
      </p:sp>
      <p:sp>
        <p:nvSpPr>
          <p:cNvPr id="9" name="Rectangle 2">
            <a:extLst>
              <a:ext uri="{FF2B5EF4-FFF2-40B4-BE49-F238E27FC236}">
                <a16:creationId xmlns:a16="http://schemas.microsoft.com/office/drawing/2014/main" id="{352C424A-233F-A343-B071-2BF4A432BDC7}"/>
              </a:ext>
            </a:extLst>
          </p:cNvPr>
          <p:cNvSpPr txBox="1">
            <a:spLocks noChangeArrowheads="1"/>
          </p:cNvSpPr>
          <p:nvPr/>
        </p:nvSpPr>
        <p:spPr bwMode="auto">
          <a:xfrm>
            <a:off x="290285" y="1538956"/>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External</a:t>
            </a:r>
          </a:p>
        </p:txBody>
      </p:sp>
      <p:sp>
        <p:nvSpPr>
          <p:cNvPr id="10" name="Rectangle 2">
            <a:extLst>
              <a:ext uri="{FF2B5EF4-FFF2-40B4-BE49-F238E27FC236}">
                <a16:creationId xmlns:a16="http://schemas.microsoft.com/office/drawing/2014/main" id="{FF836869-7062-B140-BAEF-B075D2CA3C35}"/>
              </a:ext>
            </a:extLst>
          </p:cNvPr>
          <p:cNvSpPr txBox="1">
            <a:spLocks noChangeArrowheads="1"/>
          </p:cNvSpPr>
          <p:nvPr/>
        </p:nvSpPr>
        <p:spPr bwMode="auto">
          <a:xfrm>
            <a:off x="5167088" y="4897831"/>
            <a:ext cx="4005943"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External</a:t>
            </a:r>
          </a:p>
        </p:txBody>
      </p:sp>
    </p:spTree>
    <p:extLst>
      <p:ext uri="{BB962C8B-B14F-4D97-AF65-F5344CB8AC3E}">
        <p14:creationId xmlns:p14="http://schemas.microsoft.com/office/powerpoint/2010/main" val="48464826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6322" name="Rectangle 66"/>
          <p:cNvSpPr>
            <a:spLocks noChangeArrowheads="1"/>
          </p:cNvSpPr>
          <p:nvPr/>
        </p:nvSpPr>
        <p:spPr bwMode="auto">
          <a:xfrm>
            <a:off x="0" y="1600200"/>
            <a:ext cx="2773363" cy="4673600"/>
          </a:xfrm>
          <a:prstGeom prst="rect">
            <a:avLst/>
          </a:prstGeom>
          <a:solidFill>
            <a:srgbClr val="808080">
              <a:alpha val="3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39" name="Line 2"/>
          <p:cNvSpPr>
            <a:spLocks noChangeShapeType="1"/>
          </p:cNvSpPr>
          <p:nvPr/>
        </p:nvSpPr>
        <p:spPr bwMode="auto">
          <a:xfrm flipV="1">
            <a:off x="0" y="381000"/>
            <a:ext cx="9144000" cy="7620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167940" name="Group 3"/>
          <p:cNvGrpSpPr>
            <a:grpSpLocks/>
          </p:cNvGrpSpPr>
          <p:nvPr/>
        </p:nvGrpSpPr>
        <p:grpSpPr bwMode="auto">
          <a:xfrm>
            <a:off x="1628775" y="238125"/>
            <a:ext cx="371475" cy="381000"/>
            <a:chOff x="1056" y="672"/>
            <a:chExt cx="264" cy="240"/>
          </a:xfrm>
        </p:grpSpPr>
        <p:sp>
          <p:nvSpPr>
            <p:cNvPr id="168008" name="Oval 4"/>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9" name="Oval 5"/>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1" name="Group 6"/>
          <p:cNvGrpSpPr>
            <a:grpSpLocks/>
          </p:cNvGrpSpPr>
          <p:nvPr/>
        </p:nvGrpSpPr>
        <p:grpSpPr bwMode="auto">
          <a:xfrm>
            <a:off x="430213" y="238125"/>
            <a:ext cx="373062" cy="381000"/>
            <a:chOff x="1056" y="672"/>
            <a:chExt cx="264" cy="240"/>
          </a:xfrm>
        </p:grpSpPr>
        <p:sp>
          <p:nvSpPr>
            <p:cNvPr id="168006" name="Oval 7"/>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7" name="Oval 8"/>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2" name="Group 9"/>
          <p:cNvGrpSpPr>
            <a:grpSpLocks/>
          </p:cNvGrpSpPr>
          <p:nvPr/>
        </p:nvGrpSpPr>
        <p:grpSpPr bwMode="auto">
          <a:xfrm>
            <a:off x="2674938" y="231775"/>
            <a:ext cx="373062" cy="381000"/>
            <a:chOff x="1056" y="672"/>
            <a:chExt cx="264" cy="240"/>
          </a:xfrm>
        </p:grpSpPr>
        <p:sp>
          <p:nvSpPr>
            <p:cNvPr id="168004" name="Oval 10"/>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5" name="Oval 11"/>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3" name="Group 12"/>
          <p:cNvGrpSpPr>
            <a:grpSpLocks/>
          </p:cNvGrpSpPr>
          <p:nvPr/>
        </p:nvGrpSpPr>
        <p:grpSpPr bwMode="auto">
          <a:xfrm>
            <a:off x="3795713" y="239713"/>
            <a:ext cx="373062" cy="381000"/>
            <a:chOff x="1056" y="672"/>
            <a:chExt cx="264" cy="240"/>
          </a:xfrm>
        </p:grpSpPr>
        <p:sp>
          <p:nvSpPr>
            <p:cNvPr id="168002" name="Oval 13"/>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3" name="Oval 14"/>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4" name="Group 15"/>
          <p:cNvGrpSpPr>
            <a:grpSpLocks/>
          </p:cNvGrpSpPr>
          <p:nvPr/>
        </p:nvGrpSpPr>
        <p:grpSpPr bwMode="auto">
          <a:xfrm>
            <a:off x="4986338" y="223838"/>
            <a:ext cx="373062" cy="381000"/>
            <a:chOff x="1056" y="672"/>
            <a:chExt cx="264" cy="240"/>
          </a:xfrm>
        </p:grpSpPr>
        <p:sp>
          <p:nvSpPr>
            <p:cNvPr id="168000" name="Oval 16"/>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1" name="Oval 17"/>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5" name="Group 18"/>
          <p:cNvGrpSpPr>
            <a:grpSpLocks/>
          </p:cNvGrpSpPr>
          <p:nvPr/>
        </p:nvGrpSpPr>
        <p:grpSpPr bwMode="auto">
          <a:xfrm>
            <a:off x="8161338" y="223838"/>
            <a:ext cx="373062" cy="381000"/>
            <a:chOff x="1056" y="672"/>
            <a:chExt cx="264" cy="240"/>
          </a:xfrm>
        </p:grpSpPr>
        <p:sp>
          <p:nvSpPr>
            <p:cNvPr id="167998" name="Oval 19"/>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9" name="Oval 20"/>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6" name="Group 21"/>
          <p:cNvGrpSpPr>
            <a:grpSpLocks/>
          </p:cNvGrpSpPr>
          <p:nvPr/>
        </p:nvGrpSpPr>
        <p:grpSpPr bwMode="auto">
          <a:xfrm>
            <a:off x="7145338" y="214313"/>
            <a:ext cx="373062" cy="381000"/>
            <a:chOff x="1056" y="672"/>
            <a:chExt cx="264" cy="240"/>
          </a:xfrm>
        </p:grpSpPr>
        <p:sp>
          <p:nvSpPr>
            <p:cNvPr id="167996" name="Oval 22"/>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7" name="Oval 23"/>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7" name="Group 24"/>
          <p:cNvGrpSpPr>
            <a:grpSpLocks/>
          </p:cNvGrpSpPr>
          <p:nvPr/>
        </p:nvGrpSpPr>
        <p:grpSpPr bwMode="auto">
          <a:xfrm>
            <a:off x="6078538" y="228600"/>
            <a:ext cx="373062" cy="381000"/>
            <a:chOff x="1056" y="672"/>
            <a:chExt cx="264" cy="240"/>
          </a:xfrm>
        </p:grpSpPr>
        <p:sp>
          <p:nvSpPr>
            <p:cNvPr id="167994" name="Oval 25"/>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5" name="Oval 26"/>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96283" name="Oval 27"/>
          <p:cNvSpPr>
            <a:spLocks noChangeArrowheads="1"/>
          </p:cNvSpPr>
          <p:nvPr/>
        </p:nvSpPr>
        <p:spPr bwMode="auto">
          <a:xfrm>
            <a:off x="1403350" y="0"/>
            <a:ext cx="798513" cy="865188"/>
          </a:xfrm>
          <a:prstGeom prst="ellipse">
            <a:avLst/>
          </a:prstGeom>
          <a:gradFill rotWithShape="1">
            <a:gsLst>
              <a:gs pos="0">
                <a:srgbClr val="FFCCCC"/>
              </a:gs>
              <a:gs pos="100000">
                <a:srgbClr val="DDDDDD">
                  <a:alpha val="20000"/>
                </a:srgb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86" name="Line 30"/>
          <p:cNvSpPr>
            <a:spLocks noChangeShapeType="1"/>
          </p:cNvSpPr>
          <p:nvPr/>
        </p:nvSpPr>
        <p:spPr bwMode="auto">
          <a:xfrm>
            <a:off x="0" y="6267450"/>
            <a:ext cx="9144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6287" name="Text Box 31"/>
          <p:cNvSpPr txBox="1">
            <a:spLocks noChangeArrowheads="1"/>
          </p:cNvSpPr>
          <p:nvPr/>
        </p:nvSpPr>
        <p:spPr bwMode="auto">
          <a:xfrm>
            <a:off x="835417" y="6429375"/>
            <a:ext cx="7715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cademy Engraved LET" charset="0"/>
                <a:ea typeface="ＭＳ Ｐゴシック" charset="0"/>
              </a:rPr>
              <a:t>650</a:t>
            </a:r>
          </a:p>
        </p:txBody>
      </p:sp>
      <p:sp>
        <p:nvSpPr>
          <p:cNvPr id="96288" name="Text Box 32"/>
          <p:cNvSpPr txBox="1">
            <a:spLocks noChangeArrowheads="1"/>
          </p:cNvSpPr>
          <p:nvPr/>
        </p:nvSpPr>
        <p:spPr bwMode="auto">
          <a:xfrm>
            <a:off x="2803917" y="6429375"/>
            <a:ext cx="823913"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cademy Engraved LET" charset="0"/>
                <a:ea typeface="ＭＳ Ｐゴシック" charset="0"/>
              </a:rPr>
              <a:t>600</a:t>
            </a:r>
          </a:p>
        </p:txBody>
      </p:sp>
      <p:sp>
        <p:nvSpPr>
          <p:cNvPr id="96289" name="Text Box 33"/>
          <p:cNvSpPr txBox="1">
            <a:spLocks noChangeArrowheads="1"/>
          </p:cNvSpPr>
          <p:nvPr/>
        </p:nvSpPr>
        <p:spPr bwMode="auto">
          <a:xfrm>
            <a:off x="4827588" y="6429375"/>
            <a:ext cx="750887"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cademy Engraved LET" charset="0"/>
                <a:ea typeface="ＭＳ Ｐゴシック" charset="0"/>
              </a:rPr>
              <a:t>550</a:t>
            </a:r>
          </a:p>
        </p:txBody>
      </p:sp>
      <p:sp>
        <p:nvSpPr>
          <p:cNvPr id="96290" name="Text Box 34"/>
          <p:cNvSpPr txBox="1">
            <a:spLocks noChangeArrowheads="1"/>
          </p:cNvSpPr>
          <p:nvPr/>
        </p:nvSpPr>
        <p:spPr bwMode="auto">
          <a:xfrm>
            <a:off x="6921892" y="6411913"/>
            <a:ext cx="14192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cademy Engraved LET" charset="0"/>
                <a:ea typeface="ＭＳ Ｐゴシック" charset="0"/>
              </a:rPr>
              <a:t>500 BC</a:t>
            </a:r>
          </a:p>
        </p:txBody>
      </p:sp>
      <p:sp>
        <p:nvSpPr>
          <p:cNvPr id="96291" name="AutoShape 35"/>
          <p:cNvSpPr>
            <a:spLocks noChangeArrowheads="1"/>
          </p:cNvSpPr>
          <p:nvPr/>
        </p:nvSpPr>
        <p:spPr bwMode="auto">
          <a:xfrm rot="10800000">
            <a:off x="1111250" y="6275388"/>
            <a:ext cx="177800"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2" name="AutoShape 36"/>
          <p:cNvSpPr>
            <a:spLocks noChangeArrowheads="1"/>
          </p:cNvSpPr>
          <p:nvPr/>
        </p:nvSpPr>
        <p:spPr bwMode="auto">
          <a:xfrm rot="10800000">
            <a:off x="3105150" y="6267450"/>
            <a:ext cx="179388"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3" name="AutoShape 37"/>
          <p:cNvSpPr>
            <a:spLocks noChangeArrowheads="1"/>
          </p:cNvSpPr>
          <p:nvPr/>
        </p:nvSpPr>
        <p:spPr bwMode="auto">
          <a:xfrm rot="10800000">
            <a:off x="5078413" y="6269038"/>
            <a:ext cx="179387"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4" name="AutoShape 38"/>
          <p:cNvSpPr>
            <a:spLocks noChangeArrowheads="1"/>
          </p:cNvSpPr>
          <p:nvPr/>
        </p:nvSpPr>
        <p:spPr bwMode="auto">
          <a:xfrm rot="10800000">
            <a:off x="7219950" y="6267450"/>
            <a:ext cx="179388"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10" name="Group 39"/>
          <p:cNvGrpSpPr>
            <a:grpSpLocks/>
          </p:cNvGrpSpPr>
          <p:nvPr/>
        </p:nvGrpSpPr>
        <p:grpSpPr bwMode="auto">
          <a:xfrm>
            <a:off x="2117725" y="2590800"/>
            <a:ext cx="6013450" cy="1004888"/>
            <a:chOff x="1501" y="1632"/>
            <a:chExt cx="4262" cy="633"/>
          </a:xfrm>
        </p:grpSpPr>
        <p:sp>
          <p:nvSpPr>
            <p:cNvPr id="167988" name="Rectangle 40"/>
            <p:cNvSpPr>
              <a:spLocks noChangeArrowheads="1"/>
            </p:cNvSpPr>
            <p:nvPr/>
          </p:nvSpPr>
          <p:spPr bwMode="auto">
            <a:xfrm>
              <a:off x="1501" y="2077"/>
              <a:ext cx="1215" cy="135"/>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89" name="Rectangle 41"/>
            <p:cNvSpPr>
              <a:spLocks noChangeArrowheads="1"/>
            </p:cNvSpPr>
            <p:nvPr/>
          </p:nvSpPr>
          <p:spPr bwMode="auto">
            <a:xfrm>
              <a:off x="2013" y="1881"/>
              <a:ext cx="2185" cy="135"/>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0" name="Rectangle 42"/>
            <p:cNvSpPr>
              <a:spLocks noChangeArrowheads="1"/>
            </p:cNvSpPr>
            <p:nvPr/>
          </p:nvSpPr>
          <p:spPr bwMode="auto">
            <a:xfrm>
              <a:off x="2453" y="1679"/>
              <a:ext cx="812" cy="136"/>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1" name="Text Box 43"/>
            <p:cNvSpPr txBox="1">
              <a:spLocks noChangeArrowheads="1"/>
            </p:cNvSpPr>
            <p:nvPr/>
          </p:nvSpPr>
          <p:spPr bwMode="auto">
            <a:xfrm>
              <a:off x="3252" y="1632"/>
              <a:ext cx="1652"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Ezekiel 592-572 (20)</a:t>
              </a:r>
            </a:p>
          </p:txBody>
        </p:sp>
        <p:sp>
          <p:nvSpPr>
            <p:cNvPr id="167992" name="Text Box 44"/>
            <p:cNvSpPr txBox="1">
              <a:spLocks noChangeArrowheads="1"/>
            </p:cNvSpPr>
            <p:nvPr/>
          </p:nvSpPr>
          <p:spPr bwMode="auto">
            <a:xfrm>
              <a:off x="4173" y="1837"/>
              <a:ext cx="159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Daniel 605-537 (68)</a:t>
              </a:r>
            </a:p>
          </p:txBody>
        </p:sp>
        <p:sp>
          <p:nvSpPr>
            <p:cNvPr id="167993" name="Text Box 45"/>
            <p:cNvSpPr txBox="1">
              <a:spLocks noChangeArrowheads="1"/>
            </p:cNvSpPr>
            <p:nvPr/>
          </p:nvSpPr>
          <p:spPr bwMode="auto">
            <a:xfrm>
              <a:off x="2681" y="2034"/>
              <a:ext cx="1815"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Jeremiah 626-586 (40)</a:t>
              </a:r>
            </a:p>
          </p:txBody>
        </p:sp>
      </p:grpSp>
      <p:grpSp>
        <p:nvGrpSpPr>
          <p:cNvPr id="11" name="Group 46"/>
          <p:cNvGrpSpPr>
            <a:grpSpLocks/>
          </p:cNvGrpSpPr>
          <p:nvPr/>
        </p:nvGrpSpPr>
        <p:grpSpPr bwMode="auto">
          <a:xfrm>
            <a:off x="1835150" y="4084638"/>
            <a:ext cx="6740525" cy="2012950"/>
            <a:chOff x="1300" y="2573"/>
            <a:chExt cx="4777" cy="1268"/>
          </a:xfrm>
        </p:grpSpPr>
        <p:sp>
          <p:nvSpPr>
            <p:cNvPr id="167976" name="Rectangle 47"/>
            <p:cNvSpPr>
              <a:spLocks noChangeArrowheads="1"/>
            </p:cNvSpPr>
            <p:nvPr/>
          </p:nvSpPr>
          <p:spPr bwMode="auto">
            <a:xfrm>
              <a:off x="1300" y="3658"/>
              <a:ext cx="803"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7" name="Rectangle 48"/>
            <p:cNvSpPr>
              <a:spLocks noChangeArrowheads="1"/>
            </p:cNvSpPr>
            <p:nvPr/>
          </p:nvSpPr>
          <p:spPr bwMode="auto">
            <a:xfrm>
              <a:off x="2108" y="3425"/>
              <a:ext cx="1434"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8" name="Rectangle 49"/>
            <p:cNvSpPr>
              <a:spLocks noChangeArrowheads="1"/>
            </p:cNvSpPr>
            <p:nvPr/>
          </p:nvSpPr>
          <p:spPr bwMode="auto">
            <a:xfrm>
              <a:off x="3583" y="3018"/>
              <a:ext cx="54" cy="134"/>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9" name="Rectangle 50"/>
            <p:cNvSpPr>
              <a:spLocks noChangeArrowheads="1"/>
            </p:cNvSpPr>
            <p:nvPr/>
          </p:nvSpPr>
          <p:spPr bwMode="auto">
            <a:xfrm>
              <a:off x="3645" y="2817"/>
              <a:ext cx="501" cy="154"/>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80" name="Rectangle 51"/>
            <p:cNvSpPr>
              <a:spLocks noChangeArrowheads="1"/>
            </p:cNvSpPr>
            <p:nvPr/>
          </p:nvSpPr>
          <p:spPr bwMode="auto">
            <a:xfrm>
              <a:off x="3818" y="2633"/>
              <a:ext cx="327"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81" name="Text Box 52"/>
            <p:cNvSpPr txBox="1">
              <a:spLocks noChangeArrowheads="1"/>
            </p:cNvSpPr>
            <p:nvPr/>
          </p:nvSpPr>
          <p:spPr bwMode="auto">
            <a:xfrm>
              <a:off x="4127" y="2573"/>
              <a:ext cx="195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Belshazzar 550-539 (11)</a:t>
              </a:r>
            </a:p>
          </p:txBody>
        </p:sp>
        <p:sp>
          <p:nvSpPr>
            <p:cNvPr id="167982" name="Text Box 53"/>
            <p:cNvSpPr txBox="1">
              <a:spLocks noChangeArrowheads="1"/>
            </p:cNvSpPr>
            <p:nvPr/>
          </p:nvSpPr>
          <p:spPr bwMode="auto">
            <a:xfrm>
              <a:off x="4121" y="2778"/>
              <a:ext cx="194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Nabonidus 555-539 (16)</a:t>
              </a:r>
            </a:p>
          </p:txBody>
        </p:sp>
        <p:sp>
          <p:nvSpPr>
            <p:cNvPr id="167983" name="Text Box 54"/>
            <p:cNvSpPr txBox="1">
              <a:spLocks noChangeArrowheads="1"/>
            </p:cNvSpPr>
            <p:nvPr/>
          </p:nvSpPr>
          <p:spPr bwMode="auto">
            <a:xfrm>
              <a:off x="3606" y="2972"/>
              <a:ext cx="1851"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Neriglissar 559-555 (4)</a:t>
              </a:r>
            </a:p>
          </p:txBody>
        </p:sp>
        <p:sp>
          <p:nvSpPr>
            <p:cNvPr id="167984" name="Text Box 55"/>
            <p:cNvSpPr txBox="1">
              <a:spLocks noChangeArrowheads="1"/>
            </p:cNvSpPr>
            <p:nvPr/>
          </p:nvSpPr>
          <p:spPr bwMode="auto">
            <a:xfrm>
              <a:off x="3540" y="3180"/>
              <a:ext cx="2121"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Evil-Merodach 561-560 (1)</a:t>
              </a:r>
            </a:p>
          </p:txBody>
        </p:sp>
        <p:sp>
          <p:nvSpPr>
            <p:cNvPr id="167985" name="Text Box 56"/>
            <p:cNvSpPr txBox="1">
              <a:spLocks noChangeArrowheads="1"/>
            </p:cNvSpPr>
            <p:nvPr/>
          </p:nvSpPr>
          <p:spPr bwMode="auto">
            <a:xfrm>
              <a:off x="3507" y="3382"/>
              <a:ext cx="2391"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Nebuchadnezzar 605-561 (44)</a:t>
              </a:r>
            </a:p>
          </p:txBody>
        </p:sp>
        <p:sp>
          <p:nvSpPr>
            <p:cNvPr id="167986" name="Text Box 57"/>
            <p:cNvSpPr txBox="1">
              <a:spLocks noChangeArrowheads="1"/>
            </p:cNvSpPr>
            <p:nvPr/>
          </p:nvSpPr>
          <p:spPr bwMode="auto">
            <a:xfrm>
              <a:off x="2076" y="3610"/>
              <a:ext cx="2175"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Nabopolassar 630-605 (25)</a:t>
              </a:r>
            </a:p>
          </p:txBody>
        </p:sp>
        <p:sp>
          <p:nvSpPr>
            <p:cNvPr id="167987" name="Rectangle 58"/>
            <p:cNvSpPr>
              <a:spLocks noChangeArrowheads="1"/>
            </p:cNvSpPr>
            <p:nvPr/>
          </p:nvSpPr>
          <p:spPr bwMode="auto">
            <a:xfrm>
              <a:off x="3547" y="3229"/>
              <a:ext cx="27" cy="126"/>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2" name="Group 59"/>
          <p:cNvGrpSpPr>
            <a:grpSpLocks/>
          </p:cNvGrpSpPr>
          <p:nvPr/>
        </p:nvGrpSpPr>
        <p:grpSpPr bwMode="auto">
          <a:xfrm>
            <a:off x="180975" y="4283075"/>
            <a:ext cx="2609850" cy="1001713"/>
            <a:chOff x="0" y="1143"/>
            <a:chExt cx="1755" cy="631"/>
          </a:xfrm>
        </p:grpSpPr>
        <p:sp>
          <p:nvSpPr>
            <p:cNvPr id="167970" name="Rectangle 60"/>
            <p:cNvSpPr>
              <a:spLocks noChangeArrowheads="1"/>
            </p:cNvSpPr>
            <p:nvPr/>
          </p:nvSpPr>
          <p:spPr bwMode="auto">
            <a:xfrm>
              <a:off x="0" y="1143"/>
              <a:ext cx="1719" cy="631"/>
            </a:xfrm>
            <a:prstGeom prst="rect">
              <a:avLst/>
            </a:prstGeom>
            <a:solidFill>
              <a:srgbClr val="BBE0E3">
                <a:alpha val="50195"/>
              </a:srgb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167971" name="Group 61"/>
            <p:cNvGrpSpPr>
              <a:grpSpLocks/>
            </p:cNvGrpSpPr>
            <p:nvPr/>
          </p:nvGrpSpPr>
          <p:grpSpPr bwMode="auto">
            <a:xfrm>
              <a:off x="161" y="1243"/>
              <a:ext cx="1594" cy="423"/>
              <a:chOff x="161" y="1243"/>
              <a:chExt cx="1594" cy="423"/>
            </a:xfrm>
          </p:grpSpPr>
          <p:sp>
            <p:nvSpPr>
              <p:cNvPr id="167972" name="Rectangle 62"/>
              <p:cNvSpPr>
                <a:spLocks noChangeArrowheads="1"/>
              </p:cNvSpPr>
              <p:nvPr/>
            </p:nvSpPr>
            <p:spPr bwMode="auto">
              <a:xfrm>
                <a:off x="161" y="1276"/>
                <a:ext cx="209"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3" name="Rectangle 63"/>
              <p:cNvSpPr>
                <a:spLocks noChangeArrowheads="1"/>
              </p:cNvSpPr>
              <p:nvPr/>
            </p:nvSpPr>
            <p:spPr bwMode="auto">
              <a:xfrm>
                <a:off x="161" y="1478"/>
                <a:ext cx="218" cy="126"/>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4" name="Text Box 64"/>
              <p:cNvSpPr txBox="1">
                <a:spLocks noChangeArrowheads="1"/>
              </p:cNvSpPr>
              <p:nvPr/>
            </p:nvSpPr>
            <p:spPr bwMode="auto">
              <a:xfrm>
                <a:off x="359" y="1243"/>
                <a:ext cx="13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Babylonian kings</a:t>
                </a:r>
              </a:p>
            </p:txBody>
          </p:sp>
          <p:sp>
            <p:nvSpPr>
              <p:cNvPr id="167975" name="Text Box 65"/>
              <p:cNvSpPr txBox="1">
                <a:spLocks noChangeArrowheads="1"/>
              </p:cNvSpPr>
              <p:nvPr/>
            </p:nvSpPr>
            <p:spPr bwMode="auto">
              <a:xfrm>
                <a:off x="367" y="1435"/>
                <a:ext cx="79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Prophets</a:t>
                </a:r>
              </a:p>
            </p:txBody>
          </p:sp>
        </p:grpSp>
      </p:grpSp>
      <p:sp>
        <p:nvSpPr>
          <p:cNvPr id="96323" name="Rectangle 67"/>
          <p:cNvSpPr>
            <a:spLocks noChangeArrowheads="1"/>
          </p:cNvSpPr>
          <p:nvPr/>
        </p:nvSpPr>
        <p:spPr bwMode="auto">
          <a:xfrm>
            <a:off x="5811838" y="1582738"/>
            <a:ext cx="3332162" cy="4673600"/>
          </a:xfrm>
          <a:prstGeom prst="rect">
            <a:avLst/>
          </a:prstGeom>
          <a:solidFill>
            <a:srgbClr val="808080">
              <a:alpha val="3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324" name="Line 68"/>
          <p:cNvSpPr>
            <a:spLocks noChangeShapeType="1"/>
          </p:cNvSpPr>
          <p:nvPr/>
        </p:nvSpPr>
        <p:spPr bwMode="auto">
          <a:xfrm flipV="1">
            <a:off x="0" y="1571625"/>
            <a:ext cx="9144000" cy="1428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167963" name="Group 77"/>
          <p:cNvGrpSpPr>
            <a:grpSpLocks/>
          </p:cNvGrpSpPr>
          <p:nvPr/>
        </p:nvGrpSpPr>
        <p:grpSpPr bwMode="auto">
          <a:xfrm>
            <a:off x="2081213" y="1852613"/>
            <a:ext cx="4475162" cy="554037"/>
            <a:chOff x="1311" y="1167"/>
            <a:chExt cx="2819" cy="349"/>
          </a:xfrm>
        </p:grpSpPr>
        <p:sp>
          <p:nvSpPr>
            <p:cNvPr id="167965" name="Text Box 71"/>
            <p:cNvSpPr txBox="1">
              <a:spLocks noChangeArrowheads="1"/>
            </p:cNvSpPr>
            <p:nvPr/>
          </p:nvSpPr>
          <p:spPr bwMode="auto">
            <a:xfrm>
              <a:off x="2073" y="1167"/>
              <a:ext cx="1199"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Black" charset="0"/>
                  <a:ea typeface="ＭＳ Ｐゴシック" charset="0"/>
                </a:rPr>
                <a:t>70 Years</a:t>
              </a:r>
            </a:p>
          </p:txBody>
        </p:sp>
        <p:sp>
          <p:nvSpPr>
            <p:cNvPr id="167966" name="Line 72"/>
            <p:cNvSpPr>
              <a:spLocks noChangeShapeType="1"/>
            </p:cNvSpPr>
            <p:nvPr/>
          </p:nvSpPr>
          <p:spPr bwMode="auto">
            <a:xfrm flipH="1">
              <a:off x="1737" y="1344"/>
              <a:ext cx="375" cy="7"/>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7967" name="Line 73"/>
            <p:cNvSpPr>
              <a:spLocks noChangeShapeType="1"/>
            </p:cNvSpPr>
            <p:nvPr/>
          </p:nvSpPr>
          <p:spPr bwMode="auto">
            <a:xfrm flipV="1">
              <a:off x="3264" y="1342"/>
              <a:ext cx="399" cy="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7968" name="Text Box 74"/>
            <p:cNvSpPr txBox="1">
              <a:spLocks noChangeArrowheads="1"/>
            </p:cNvSpPr>
            <p:nvPr/>
          </p:nvSpPr>
          <p:spPr bwMode="auto">
            <a:xfrm>
              <a:off x="1311" y="1189"/>
              <a:ext cx="490"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charset="0"/>
                  <a:ea typeface="ＭＳ Ｐゴシック" charset="0"/>
                </a:rPr>
                <a:t>605</a:t>
              </a:r>
            </a:p>
          </p:txBody>
        </p:sp>
        <p:sp>
          <p:nvSpPr>
            <p:cNvPr id="167969" name="Text Box 75"/>
            <p:cNvSpPr txBox="1">
              <a:spLocks noChangeArrowheads="1"/>
            </p:cNvSpPr>
            <p:nvPr/>
          </p:nvSpPr>
          <p:spPr bwMode="auto">
            <a:xfrm>
              <a:off x="3640" y="1175"/>
              <a:ext cx="490"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charset="0"/>
                  <a:ea typeface="ＭＳ Ｐゴシック" charset="0"/>
                </a:rPr>
                <a:t>536</a:t>
              </a:r>
            </a:p>
          </p:txBody>
        </p:sp>
      </p:grpSp>
      <p:sp>
        <p:nvSpPr>
          <p:cNvPr id="167964" name="Rectangle 76"/>
          <p:cNvSpPr>
            <a:spLocks noGrp="1" noChangeArrowheads="1"/>
          </p:cNvSpPr>
          <p:nvPr>
            <p:ph type="title" idx="4294967295"/>
          </p:nvPr>
        </p:nvSpPr>
        <p:spPr>
          <a:xfrm>
            <a:off x="457200" y="457200"/>
            <a:ext cx="8229600" cy="1143000"/>
          </a:xfrm>
        </p:spPr>
        <p:txBody>
          <a:bodyPr/>
          <a:lstStyle/>
          <a:p>
            <a:pPr eaLnBrk="1" hangingPunct="1"/>
            <a:r>
              <a:rPr lang="en-US" b="1" dirty="0">
                <a:latin typeface="Arial" charset="0"/>
              </a:rPr>
              <a:t>Timeline of the Exile</a:t>
            </a:r>
          </a:p>
        </p:txBody>
      </p:sp>
      <p:grpSp>
        <p:nvGrpSpPr>
          <p:cNvPr id="3" name="Group 2">
            <a:extLst>
              <a:ext uri="{FF2B5EF4-FFF2-40B4-BE49-F238E27FC236}">
                <a16:creationId xmlns:a16="http://schemas.microsoft.com/office/drawing/2014/main" id="{6A9C647B-1C7C-4347-8F98-01ED84E0B769}"/>
              </a:ext>
            </a:extLst>
          </p:cNvPr>
          <p:cNvGrpSpPr/>
          <p:nvPr/>
        </p:nvGrpSpPr>
        <p:grpSpPr>
          <a:xfrm>
            <a:off x="0" y="3062288"/>
            <a:ext cx="9144000" cy="3814567"/>
            <a:chOff x="0" y="3062288"/>
            <a:chExt cx="9144000" cy="3814567"/>
          </a:xfrm>
        </p:grpSpPr>
        <p:sp>
          <p:nvSpPr>
            <p:cNvPr id="75" name="Rectangle 2">
              <a:extLst>
                <a:ext uri="{FF2B5EF4-FFF2-40B4-BE49-F238E27FC236}">
                  <a16:creationId xmlns:a16="http://schemas.microsoft.com/office/drawing/2014/main" id="{D2521A5E-8FE7-F741-8B8D-3DBF66D48E7E}"/>
                </a:ext>
              </a:extLst>
            </p:cNvPr>
            <p:cNvSpPr txBox="1">
              <a:spLocks noChangeArrowheads="1"/>
            </p:cNvSpPr>
            <p:nvPr/>
          </p:nvSpPr>
          <p:spPr bwMode="auto">
            <a:xfrm>
              <a:off x="0" y="4041777"/>
              <a:ext cx="9144000" cy="2835078"/>
            </a:xfrm>
            <a:prstGeom prst="rect">
              <a:avLst/>
            </a:prstGeom>
            <a:solidFill>
              <a:schemeClr val="tx1"/>
            </a:solid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400">
                <a:defRPr/>
              </a:pPr>
              <a:r>
                <a:rPr lang="en-US" sz="2000" b="1" kern="0" dirty="0">
                  <a:solidFill>
                    <a:srgbClr val="FFFFFF"/>
                  </a:solidFill>
                  <a:effectLst/>
                  <a:latin typeface="Arial" charset="0"/>
                  <a:ea typeface="ＭＳ Ｐゴシック" charset="0"/>
                  <a:cs typeface="ＭＳ Ｐゴシック" charset="0"/>
                </a:rPr>
                <a:t>Ezekiel notes Daniel as his contemporary on par with Job in the 580s BC (four centuries before 164 BC), so Daniel was well-known—not a myth!</a:t>
              </a:r>
            </a:p>
            <a:p>
              <a:pPr lvl="0" algn="l" defTabSz="914400">
                <a:defRPr/>
              </a:pPr>
              <a:endParaRPr lang="en-US" sz="2000" b="1" kern="0" dirty="0">
                <a:solidFill>
                  <a:srgbClr val="FFFFFF"/>
                </a:solidFill>
                <a:effectLst/>
                <a:latin typeface="Arial" charset="0"/>
                <a:ea typeface="ＭＳ Ｐゴシック" charset="0"/>
                <a:cs typeface="ＭＳ Ｐゴシック" charset="0"/>
              </a:endParaRPr>
            </a:p>
            <a:p>
              <a:pPr lvl="0" algn="l" defTabSz="914400">
                <a:defRPr/>
              </a:pPr>
              <a:r>
                <a:rPr lang="en-US" sz="2000" b="1" kern="0" dirty="0">
                  <a:solidFill>
                    <a:srgbClr val="FFFFFF"/>
                  </a:solidFill>
                  <a:effectLst/>
                  <a:latin typeface="Arial" charset="0"/>
                  <a:ea typeface="ＭＳ Ｐゴシック" charset="0"/>
                  <a:cs typeface="ＭＳ Ｐゴシック" charset="0"/>
                </a:rPr>
                <a:t>Ezek. 14:14 Even if Noah, Daniel, and Job were there, their righteousness would save no one but themselves, says the Sovereign LORD.</a:t>
              </a:r>
            </a:p>
            <a:p>
              <a:pPr lvl="0" algn="l" defTabSz="914400">
                <a:defRPr/>
              </a:pPr>
              <a:endParaRPr lang="en-US" sz="2000" b="1" kern="0" dirty="0">
                <a:solidFill>
                  <a:srgbClr val="FFFFFF"/>
                </a:solidFill>
                <a:effectLst/>
                <a:latin typeface="Arial" charset="0"/>
                <a:ea typeface="ＭＳ Ｐゴシック" charset="0"/>
                <a:cs typeface="ＭＳ Ｐゴシック" charset="0"/>
              </a:endParaRPr>
            </a:p>
            <a:p>
              <a:pPr lvl="0" algn="l" defTabSz="914400">
                <a:defRPr/>
              </a:pPr>
              <a:r>
                <a:rPr lang="en-US" sz="2000" b="1" kern="0" dirty="0">
                  <a:solidFill>
                    <a:srgbClr val="FFFFFF"/>
                  </a:solidFill>
                  <a:effectLst/>
                  <a:latin typeface="Arial" charset="0"/>
                  <a:ea typeface="ＭＳ Ｐゴシック" charset="0"/>
                  <a:cs typeface="ＭＳ Ｐゴシック" charset="0"/>
                </a:rPr>
                <a:t>Ezek. 14:20 As surely as I live, says the Sovereign LORD, even if Noah, Daniel, and Job were there, they wouldn’t be able to save their own sons or daughters. They alone would be saved by their righteousness.</a:t>
              </a:r>
            </a:p>
          </p:txBody>
        </p:sp>
        <p:sp>
          <p:nvSpPr>
            <p:cNvPr id="2" name="Up Arrow 1">
              <a:extLst>
                <a:ext uri="{FF2B5EF4-FFF2-40B4-BE49-F238E27FC236}">
                  <a16:creationId xmlns:a16="http://schemas.microsoft.com/office/drawing/2014/main" id="{F44BD0CF-209D-6646-84E2-CDB136AC9072}"/>
                </a:ext>
              </a:extLst>
            </p:cNvPr>
            <p:cNvSpPr/>
            <p:nvPr/>
          </p:nvSpPr>
          <p:spPr bwMode="auto">
            <a:xfrm>
              <a:off x="3533775" y="3062288"/>
              <a:ext cx="1219402" cy="979489"/>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Tree>
    <p:extLst>
      <p:ext uri="{BB962C8B-B14F-4D97-AF65-F5344CB8AC3E}">
        <p14:creationId xmlns:p14="http://schemas.microsoft.com/office/powerpoint/2010/main" val="29577811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bwMode="auto">
          <a:xfrm>
            <a:off x="2514600" y="4419600"/>
            <a:ext cx="1143000" cy="652463"/>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pitchFamily="21" charset="0"/>
              <a:ea typeface="ＭＳ Ｐゴシック" charset="0"/>
            </a:endParaRPr>
          </a:p>
        </p:txBody>
      </p:sp>
      <p:sp>
        <p:nvSpPr>
          <p:cNvPr id="12" name="Oval 11"/>
          <p:cNvSpPr/>
          <p:nvPr/>
        </p:nvSpPr>
        <p:spPr bwMode="auto">
          <a:xfrm>
            <a:off x="2133600" y="3352800"/>
            <a:ext cx="1143000" cy="652463"/>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pitchFamily="21" charset="0"/>
              <a:ea typeface="ＭＳ Ｐゴシック" charset="0"/>
            </a:endParaRPr>
          </a:p>
        </p:txBody>
      </p:sp>
      <p:sp>
        <p:nvSpPr>
          <p:cNvPr id="11" name="Oval 10"/>
          <p:cNvSpPr>
            <a:spLocks noChangeArrowheads="1"/>
          </p:cNvSpPr>
          <p:nvPr/>
        </p:nvSpPr>
        <p:spPr bwMode="auto">
          <a:xfrm>
            <a:off x="152400" y="2911624"/>
            <a:ext cx="2362200" cy="652463"/>
          </a:xfrm>
          <a:prstGeom prst="ellipse">
            <a:avLst/>
          </a:prstGeom>
          <a:solidFill>
            <a:srgbClr val="800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 name="Oval 8"/>
          <p:cNvSpPr>
            <a:spLocks noChangeArrowheads="1"/>
          </p:cNvSpPr>
          <p:nvPr/>
        </p:nvSpPr>
        <p:spPr bwMode="auto">
          <a:xfrm>
            <a:off x="152400" y="1844824"/>
            <a:ext cx="2362200" cy="652463"/>
          </a:xfrm>
          <a:prstGeom prst="ellipse">
            <a:avLst/>
          </a:prstGeom>
          <a:solidFill>
            <a:srgbClr val="800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08642" name="Rectangle 2"/>
          <p:cNvSpPr>
            <a:spLocks noGrp="1" noChangeArrowheads="1"/>
          </p:cNvSpPr>
          <p:nvPr>
            <p:ph type="title"/>
          </p:nvPr>
        </p:nvSpPr>
        <p:spPr>
          <a:xfrm>
            <a:off x="381000" y="76200"/>
            <a:ext cx="8229600" cy="685800"/>
          </a:xfrm>
          <a:gradFill flip="none" rotWithShape="1">
            <a:gsLst>
              <a:gs pos="0">
                <a:srgbClr val="660066"/>
              </a:gs>
              <a:gs pos="100000">
                <a:srgbClr val="000000"/>
              </a:gs>
            </a:gsLst>
            <a:path path="rect">
              <a:fillToRect l="50000" t="50000" r="50000" b="50000"/>
            </a:path>
            <a:tileRect/>
          </a:gradFill>
        </p:spPr>
        <p:txBody>
          <a:bodyPr/>
          <a:lstStyle/>
          <a:p>
            <a:pPr eaLnBrk="1" hangingPunct="1">
              <a:defRPr/>
            </a:pPr>
            <a:r>
              <a:rPr lang="en-US" dirty="0">
                <a:solidFill>
                  <a:srgbClr val="FFFFFF"/>
                </a:solidFill>
                <a:latin typeface="Arial" charset="0"/>
                <a:ea typeface="ＭＳ Ｐゴシック" charset="0"/>
                <a:cs typeface="ＭＳ Ｐゴシック" charset="0"/>
              </a:rPr>
              <a:t>Daniel 9:25-27</a:t>
            </a:r>
            <a:r>
              <a:rPr lang="en-US" sz="3200" dirty="0">
                <a:solidFill>
                  <a:srgbClr val="FFFFFF"/>
                </a:solidFill>
                <a:latin typeface="Arial" charset="0"/>
                <a:ea typeface="ＭＳ Ｐゴシック" charset="0"/>
                <a:cs typeface="ＭＳ Ｐゴシック" charset="0"/>
              </a:rPr>
              <a:t> (NLT)</a:t>
            </a:r>
            <a:endParaRPr lang="en-US" dirty="0">
              <a:solidFill>
                <a:srgbClr val="FFFFFF"/>
              </a:solidFill>
              <a:latin typeface="Arial" charset="0"/>
              <a:ea typeface="ＭＳ Ｐゴシック" charset="0"/>
              <a:cs typeface="ＭＳ Ｐゴシック" charset="0"/>
            </a:endParaRPr>
          </a:p>
        </p:txBody>
      </p:sp>
      <p:sp>
        <p:nvSpPr>
          <p:cNvPr id="244742" name="Text Box 5"/>
          <p:cNvSpPr txBox="1">
            <a:spLocks noChangeArrowheads="1"/>
          </p:cNvSpPr>
          <p:nvPr/>
        </p:nvSpPr>
        <p:spPr bwMode="auto">
          <a:xfrm>
            <a:off x="9189640" y="76200"/>
            <a:ext cx="1143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86b-d</a:t>
            </a:r>
          </a:p>
        </p:txBody>
      </p:sp>
      <p:sp>
        <p:nvSpPr>
          <p:cNvPr id="244743" name="TextBox 6"/>
          <p:cNvSpPr txBox="1">
            <a:spLocks noChangeArrowheads="1"/>
          </p:cNvSpPr>
          <p:nvPr/>
        </p:nvSpPr>
        <p:spPr bwMode="auto">
          <a:xfrm>
            <a:off x="381000" y="838200"/>
            <a:ext cx="8686800" cy="6078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30000" noProof="0" dirty="0">
                <a:ln>
                  <a:noFill/>
                </a:ln>
                <a:solidFill>
                  <a:srgbClr val="FFFFFF"/>
                </a:solidFill>
                <a:effectLst/>
                <a:uLnTx/>
                <a:uFillTx/>
                <a:latin typeface="Comic Sans MS" charset="0"/>
                <a:ea typeface="ＭＳ Ｐゴシック" charset="0"/>
              </a:rPr>
              <a:t>25 </a:t>
            </a:r>
            <a:r>
              <a:rPr kumimoji="0" lang="en-US" sz="2400" b="0" i="0" u="none" strike="noStrike" kern="1200" cap="none" spc="0" normalizeH="0" baseline="0" noProof="0" dirty="0">
                <a:ln>
                  <a:noFill/>
                </a:ln>
                <a:solidFill>
                  <a:srgbClr val="FFFFFF"/>
                </a:solidFill>
                <a:effectLst/>
                <a:uLnTx/>
                <a:uFillTx/>
                <a:latin typeface="Comic Sans MS" charset="0"/>
                <a:ea typeface="ＭＳ Ｐゴシック" charset="0"/>
              </a:rPr>
              <a:t>Now listen and understand! Seven sets of seven plus sixty-two sets of seven will pass from the time the command is given to </a:t>
            </a:r>
            <a:r>
              <a:rPr kumimoji="0" lang="en-US" sz="2400" b="0" i="0" u="none" strike="noStrike" kern="1200" cap="none" spc="0" normalizeH="0" baseline="0" noProof="0" dirty="0">
                <a:ln>
                  <a:noFill/>
                </a:ln>
                <a:solidFill>
                  <a:srgbClr val="FFFF00"/>
                </a:solidFill>
                <a:effectLst/>
                <a:uLnTx/>
                <a:uFillTx/>
                <a:latin typeface="Comic Sans MS" charset="0"/>
                <a:ea typeface="ＭＳ Ｐゴシック" charset="0"/>
              </a:rPr>
              <a:t>rebuild Jerusalem </a:t>
            </a:r>
            <a:r>
              <a:rPr kumimoji="0" lang="en-US" sz="2400" b="0" i="0" u="none" strike="noStrike" kern="1200" cap="none" spc="0" normalizeH="0" baseline="0" noProof="0" dirty="0">
                <a:ln>
                  <a:noFill/>
                </a:ln>
                <a:solidFill>
                  <a:srgbClr val="FFFFFF"/>
                </a:solidFill>
                <a:effectLst/>
                <a:uLnTx/>
                <a:uFillTx/>
                <a:latin typeface="Comic Sans MS" charset="0"/>
                <a:ea typeface="ＭＳ Ｐゴシック" charset="0"/>
              </a:rPr>
              <a:t>until a ruler—the </a:t>
            </a:r>
            <a:r>
              <a:rPr kumimoji="0" lang="en-US" sz="2400" b="0" i="0" u="none" strike="noStrike" kern="1200" cap="none" spc="0" normalizeH="0" baseline="0" noProof="0" dirty="0">
                <a:ln>
                  <a:noFill/>
                </a:ln>
                <a:solidFill>
                  <a:srgbClr val="FFFF00"/>
                </a:solidFill>
                <a:effectLst/>
                <a:uLnTx/>
                <a:uFillTx/>
                <a:latin typeface="Comic Sans MS" charset="0"/>
                <a:ea typeface="ＭＳ Ｐゴシック" charset="0"/>
              </a:rPr>
              <a:t>Anointed One—comes</a:t>
            </a:r>
            <a:r>
              <a:rPr kumimoji="0" lang="en-US" sz="2400" b="0" i="0" u="none" strike="noStrike" kern="1200" cap="none" spc="0" normalizeH="0" baseline="0" noProof="0" dirty="0">
                <a:ln>
                  <a:noFill/>
                </a:ln>
                <a:solidFill>
                  <a:srgbClr val="FFFFFF"/>
                </a:solidFill>
                <a:effectLst/>
                <a:uLnTx/>
                <a:uFillTx/>
                <a:latin typeface="Comic Sans MS" charset="0"/>
                <a:ea typeface="ＭＳ Ｐゴシック" charset="0"/>
              </a:rPr>
              <a:t>. Jerusalem will be rebuilt with streets and strong defenses, despite the perilous times.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30000" noProof="0" dirty="0">
                <a:ln>
                  <a:noFill/>
                </a:ln>
                <a:solidFill>
                  <a:srgbClr val="FFFFFF"/>
                </a:solidFill>
                <a:effectLst/>
                <a:uLnTx/>
                <a:uFillTx/>
                <a:latin typeface="Comic Sans MS" charset="0"/>
                <a:ea typeface="ＭＳ Ｐゴシック" charset="0"/>
              </a:rPr>
              <a:t>26 </a:t>
            </a:r>
            <a:r>
              <a:rPr kumimoji="0" lang="en-US" altLang="ja-JP" sz="2400" b="0" i="0" u="none" strike="noStrike" kern="1200" cap="none" spc="0" normalizeH="0" baseline="0" noProof="0" dirty="0">
                <a:ln>
                  <a:noFill/>
                </a:ln>
                <a:solidFill>
                  <a:srgbClr val="FFFFFF"/>
                </a:solidFill>
                <a:effectLst/>
                <a:uLnTx/>
                <a:uFillTx/>
                <a:latin typeface="Comic Sans MS" charset="0"/>
                <a:ea typeface="ＭＳ Ｐゴシック" charset="0"/>
              </a:rPr>
              <a:t>"After this period of sixty-two sets of seven, the </a:t>
            </a:r>
            <a:r>
              <a:rPr kumimoji="0" lang="en-US" altLang="ja-JP" sz="2400" b="0" i="0" u="none" strike="noStrike" kern="1200" cap="none" spc="0" normalizeH="0" baseline="0" noProof="0" dirty="0">
                <a:ln>
                  <a:noFill/>
                </a:ln>
                <a:solidFill>
                  <a:srgbClr val="FFFF00"/>
                </a:solidFill>
                <a:effectLst/>
                <a:uLnTx/>
                <a:uFillTx/>
                <a:latin typeface="Comic Sans MS" charset="0"/>
                <a:ea typeface="ＭＳ Ｐゴシック" charset="0"/>
              </a:rPr>
              <a:t>Anointed One will be killed</a:t>
            </a:r>
            <a:r>
              <a:rPr kumimoji="0" lang="en-US" altLang="ja-JP" sz="2400" b="0" i="0" u="none" strike="noStrike" kern="1200" cap="none" spc="0" normalizeH="0" baseline="0" noProof="0" dirty="0">
                <a:ln>
                  <a:noFill/>
                </a:ln>
                <a:solidFill>
                  <a:srgbClr val="FFFFFF"/>
                </a:solidFill>
                <a:effectLst/>
                <a:uLnTx/>
                <a:uFillTx/>
                <a:latin typeface="Comic Sans MS" charset="0"/>
                <a:ea typeface="ＭＳ Ｐゴシック" charset="0"/>
              </a:rPr>
              <a:t>, appearing to have accomplished nothing, and </a:t>
            </a:r>
            <a:r>
              <a:rPr kumimoji="0" lang="en-US" altLang="ja-JP" sz="2400" b="0" i="0" u="none" strike="noStrike" kern="1200" cap="none" spc="0" normalizeH="0" baseline="0" noProof="0" dirty="0">
                <a:ln>
                  <a:noFill/>
                </a:ln>
                <a:solidFill>
                  <a:srgbClr val="FFFF00"/>
                </a:solidFill>
                <a:effectLst/>
                <a:uLnTx/>
                <a:uFillTx/>
                <a:latin typeface="Comic Sans MS" charset="0"/>
                <a:ea typeface="ＭＳ Ｐゴシック" charset="0"/>
              </a:rPr>
              <a:t>a ruler </a:t>
            </a:r>
            <a:r>
              <a:rPr kumimoji="0" lang="en-US" altLang="ja-JP" sz="2400" b="0" i="0" u="none" strike="noStrike" kern="1200" cap="none" spc="0" normalizeH="0" baseline="0" noProof="0" dirty="0">
                <a:ln>
                  <a:noFill/>
                </a:ln>
                <a:solidFill>
                  <a:srgbClr val="FFFFFF"/>
                </a:solidFill>
                <a:effectLst/>
                <a:uLnTx/>
                <a:uFillTx/>
                <a:latin typeface="Comic Sans MS" charset="0"/>
                <a:ea typeface="ＭＳ Ｐゴシック" charset="0"/>
              </a:rPr>
              <a:t>will arise whose armies </a:t>
            </a:r>
            <a:r>
              <a:rPr kumimoji="0" lang="en-US" altLang="ja-JP" sz="2400" b="0" i="0" u="none" strike="noStrike" kern="1200" cap="none" spc="0" normalizeH="0" baseline="0" noProof="0" dirty="0">
                <a:ln>
                  <a:noFill/>
                </a:ln>
                <a:solidFill>
                  <a:srgbClr val="FFFF00"/>
                </a:solidFill>
                <a:effectLst/>
                <a:uLnTx/>
                <a:uFillTx/>
                <a:latin typeface="Comic Sans MS" charset="0"/>
                <a:ea typeface="ＭＳ Ｐゴシック" charset="0"/>
              </a:rPr>
              <a:t>will destroy the city and the Temple</a:t>
            </a:r>
            <a:r>
              <a:rPr kumimoji="0" lang="en-US" altLang="ja-JP" sz="2400" b="0" i="0" u="none" strike="noStrike" kern="1200" cap="none" spc="0" normalizeH="0" baseline="0" noProof="0" dirty="0">
                <a:ln>
                  <a:noFill/>
                </a:ln>
                <a:solidFill>
                  <a:srgbClr val="FFFFFF"/>
                </a:solidFill>
                <a:effectLst/>
                <a:uLnTx/>
                <a:uFillTx/>
                <a:latin typeface="Comic Sans MS" charset="0"/>
                <a:ea typeface="ＭＳ Ｐゴシック" charset="0"/>
              </a:rPr>
              <a:t>. The end will come with a flood, and war and its miseries are decreed from that time to the very end. </a:t>
            </a:r>
            <a:r>
              <a:rPr kumimoji="0" lang="en-US" altLang="ja-JP" sz="2400" b="0" i="0" u="none" strike="noStrike" kern="1200" cap="none" spc="0" normalizeH="0" baseline="30000" noProof="0" dirty="0">
                <a:ln>
                  <a:noFill/>
                </a:ln>
                <a:solidFill>
                  <a:srgbClr val="FFFFFF"/>
                </a:solidFill>
                <a:effectLst/>
                <a:uLnTx/>
                <a:uFillTx/>
                <a:latin typeface="Comic Sans MS" charset="0"/>
                <a:ea typeface="ＭＳ Ｐゴシック" charset="0"/>
              </a:rPr>
              <a:t>27 </a:t>
            </a:r>
            <a:r>
              <a:rPr kumimoji="0" lang="en-US" altLang="ja-JP" sz="2400" b="0" i="0" u="none" strike="noStrike" kern="1200" cap="none" spc="0" normalizeH="0" baseline="0" noProof="0" dirty="0">
                <a:ln>
                  <a:noFill/>
                </a:ln>
                <a:solidFill>
                  <a:srgbClr val="FFFFFF"/>
                </a:solidFill>
                <a:effectLst/>
                <a:uLnTx/>
                <a:uFillTx/>
                <a:latin typeface="Comic Sans MS" charset="0"/>
                <a:ea typeface="ＭＳ Ｐゴシック" charset="0"/>
              </a:rPr>
              <a:t>The </a:t>
            </a:r>
            <a:r>
              <a:rPr kumimoji="0" lang="en-US" altLang="ja-JP" sz="2400" b="0" i="0" u="none" strike="noStrike" kern="1200" cap="none" spc="0" normalizeH="0" baseline="0" noProof="0" dirty="0">
                <a:ln>
                  <a:noFill/>
                </a:ln>
                <a:solidFill>
                  <a:srgbClr val="FFFF00"/>
                </a:solidFill>
                <a:effectLst/>
                <a:uLnTx/>
                <a:uFillTx/>
                <a:latin typeface="Comic Sans MS" charset="0"/>
                <a:ea typeface="ＭＳ Ｐゴシック" charset="0"/>
              </a:rPr>
              <a:t>ruler will make a treaty </a:t>
            </a:r>
            <a:r>
              <a:rPr kumimoji="0" lang="en-US" altLang="ja-JP" sz="2400" b="0" i="0" u="none" strike="noStrike" kern="1200" cap="none" spc="0" normalizeH="0" baseline="0" noProof="0" dirty="0">
                <a:ln>
                  <a:noFill/>
                </a:ln>
                <a:solidFill>
                  <a:srgbClr val="FFFFFF"/>
                </a:solidFill>
                <a:effectLst/>
                <a:uLnTx/>
                <a:uFillTx/>
                <a:latin typeface="Comic Sans MS" charset="0"/>
                <a:ea typeface="ＭＳ Ｐゴシック" charset="0"/>
              </a:rPr>
              <a:t>with the people for a period of one set of seven, but after half this time, he will put an </a:t>
            </a:r>
            <a:r>
              <a:rPr kumimoji="0" lang="en-US" altLang="ja-JP" sz="2400" b="0" i="0" u="none" strike="noStrike" kern="1200" cap="none" spc="0" normalizeH="0" baseline="0" noProof="0" dirty="0">
                <a:ln>
                  <a:noFill/>
                </a:ln>
                <a:solidFill>
                  <a:srgbClr val="FFFF00"/>
                </a:solidFill>
                <a:effectLst/>
                <a:uLnTx/>
                <a:uFillTx/>
                <a:latin typeface="Comic Sans MS" charset="0"/>
                <a:ea typeface="ＭＳ Ｐゴシック" charset="0"/>
              </a:rPr>
              <a:t>end to the sacrifices </a:t>
            </a:r>
            <a:r>
              <a:rPr kumimoji="0" lang="en-US" altLang="ja-JP" sz="2400" b="0" i="0" u="none" strike="noStrike" kern="1200" cap="none" spc="0" normalizeH="0" baseline="0" noProof="0" dirty="0">
                <a:ln>
                  <a:noFill/>
                </a:ln>
                <a:solidFill>
                  <a:srgbClr val="FFFFFF"/>
                </a:solidFill>
                <a:effectLst/>
                <a:uLnTx/>
                <a:uFillTx/>
                <a:latin typeface="Comic Sans MS" charset="0"/>
                <a:ea typeface="ＭＳ Ｐゴシック" charset="0"/>
              </a:rPr>
              <a:t>and offerings. And as a climax to all his terrible deeds, he will set up a sacrilegious </a:t>
            </a:r>
            <a:r>
              <a:rPr kumimoji="0" lang="en-US" altLang="ja-JP" sz="2400" b="0" i="0" u="none" strike="noStrike" kern="1200" cap="none" spc="0" normalizeH="0" baseline="0" noProof="0" dirty="0">
                <a:ln>
                  <a:noFill/>
                </a:ln>
                <a:solidFill>
                  <a:srgbClr val="FFFF00"/>
                </a:solidFill>
                <a:effectLst/>
                <a:uLnTx/>
                <a:uFillTx/>
                <a:latin typeface="Comic Sans MS" charset="0"/>
                <a:ea typeface="ＭＳ Ｐゴシック" charset="0"/>
              </a:rPr>
              <a:t>object that causes desecration</a:t>
            </a:r>
            <a:r>
              <a:rPr kumimoji="0" lang="en-US" altLang="ja-JP" sz="2400" b="0" i="0" u="none" strike="noStrike" kern="1200" cap="none" spc="0" normalizeH="0" baseline="0" noProof="0" dirty="0">
                <a:ln>
                  <a:noFill/>
                </a:ln>
                <a:solidFill>
                  <a:srgbClr val="FFFFFF"/>
                </a:solidFill>
                <a:effectLst/>
                <a:uLnTx/>
                <a:uFillTx/>
                <a:latin typeface="Comic Sans MS" charset="0"/>
                <a:ea typeface="ＭＳ Ｐゴシック" charset="0"/>
              </a:rPr>
              <a:t>, until the </a:t>
            </a:r>
            <a:r>
              <a:rPr kumimoji="0" lang="en-US" altLang="ja-JP" sz="2400" b="0" i="0" u="none" strike="noStrike" kern="1200" cap="none" spc="0" normalizeH="0" baseline="0" noProof="0" dirty="0">
                <a:ln>
                  <a:noFill/>
                </a:ln>
                <a:solidFill>
                  <a:srgbClr val="FFFF00"/>
                </a:solidFill>
                <a:effectLst/>
                <a:uLnTx/>
                <a:uFillTx/>
                <a:latin typeface="Comic Sans MS" charset="0"/>
                <a:ea typeface="ＭＳ Ｐゴシック" charset="0"/>
              </a:rPr>
              <a:t>fate </a:t>
            </a:r>
            <a:r>
              <a:rPr kumimoji="0" lang="en-US" altLang="ja-JP" sz="2400" b="0" i="0" u="none" strike="noStrike" kern="1200" cap="none" spc="0" normalizeH="0" baseline="0" noProof="0" dirty="0">
                <a:ln>
                  <a:noFill/>
                </a:ln>
                <a:solidFill>
                  <a:srgbClr val="FFFFFF"/>
                </a:solidFill>
                <a:effectLst/>
                <a:uLnTx/>
                <a:uFillTx/>
                <a:latin typeface="Comic Sans MS" charset="0"/>
                <a:ea typeface="ＭＳ Ｐゴシック" charset="0"/>
              </a:rPr>
              <a:t>decreed for this defiler is </a:t>
            </a:r>
            <a:r>
              <a:rPr kumimoji="0" lang="en-US" altLang="ja-JP" sz="2400" b="0" i="0" u="none" strike="noStrike" kern="1200" cap="none" spc="0" normalizeH="0" baseline="0" noProof="0" dirty="0">
                <a:ln>
                  <a:noFill/>
                </a:ln>
                <a:solidFill>
                  <a:srgbClr val="FFFF00"/>
                </a:solidFill>
                <a:effectLst/>
                <a:uLnTx/>
                <a:uFillTx/>
                <a:latin typeface="Comic Sans MS" charset="0"/>
                <a:ea typeface="ＭＳ Ｐゴシック" charset="0"/>
              </a:rPr>
              <a:t>finally poured out on him</a:t>
            </a:r>
            <a:r>
              <a:rPr kumimoji="0" lang="en-US" altLang="ja-JP" sz="2400" b="0" i="0" u="none" strike="noStrike" kern="1200" cap="none" spc="0" normalizeH="0" baseline="0" noProof="0" dirty="0">
                <a:ln>
                  <a:noFill/>
                </a:ln>
                <a:solidFill>
                  <a:srgbClr val="FFFFFF"/>
                </a:solidFill>
                <a:effectLst/>
                <a:uLnTx/>
                <a:uFillTx/>
                <a:latin typeface="Comic Sans MS" charset="0"/>
                <a:ea typeface="ＭＳ Ｐゴシック" charset="0"/>
              </a:rPr>
              <a:t>."</a:t>
            </a:r>
            <a:endParaRPr kumimoji="0" lang="en-US" sz="24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Tree>
    <p:extLst>
      <p:ext uri="{BB962C8B-B14F-4D97-AF65-F5344CB8AC3E}">
        <p14:creationId xmlns:p14="http://schemas.microsoft.com/office/powerpoint/2010/main" val="35187796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accel="50000" decel="5000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accel="50000" decel="5000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500"/>
                            </p:stCondLst>
                            <p:childTnLst>
                              <p:par>
                                <p:cTn id="21" presetID="2" presetClass="entr" presetSubtype="4" accel="50000" decel="5000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1"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405506" name="Rectangle 2"/>
          <p:cNvSpPr>
            <a:spLocks noGrp="1" noChangeArrowheads="1"/>
          </p:cNvSpPr>
          <p:nvPr>
            <p:ph type="title"/>
          </p:nvPr>
        </p:nvSpPr>
        <p:spPr>
          <a:xfrm>
            <a:off x="457200" y="44450"/>
            <a:ext cx="8229600" cy="703263"/>
          </a:xfrm>
        </p:spPr>
        <p:txBody>
          <a:bodyPr/>
          <a:lstStyle/>
          <a:p>
            <a:pPr eaLnBrk="1" hangingPunct="1">
              <a:defRPr/>
            </a:pPr>
            <a:r>
              <a:rPr lang="en-US" b="1" dirty="0">
                <a:latin typeface="Arial" charset="0"/>
                <a:ea typeface="ＭＳ Ｐゴシック" charset="0"/>
                <a:cs typeface="Arial" charset="0"/>
              </a:rPr>
              <a:t>1. Critical View</a:t>
            </a:r>
          </a:p>
        </p:txBody>
      </p:sp>
      <p:sp>
        <p:nvSpPr>
          <p:cNvPr id="732163"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555</a:t>
            </a:r>
          </a:p>
        </p:txBody>
      </p:sp>
      <p:sp>
        <p:nvSpPr>
          <p:cNvPr id="5" name="Rectangle 3"/>
          <p:cNvSpPr txBox="1">
            <a:spLocks noChangeArrowheads="1"/>
          </p:cNvSpPr>
          <p:nvPr/>
        </p:nvSpPr>
        <p:spPr bwMode="auto">
          <a:xfrm>
            <a:off x="609600" y="4365625"/>
            <a:ext cx="8534400" cy="249237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None/>
              <a:tabLst/>
              <a:defRPr/>
            </a:pPr>
            <a:r>
              <a:rPr kumimoji="0" lang="en-US" sz="3200" b="0" i="0"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charset="0"/>
                <a:ea typeface="ＭＳ Ｐゴシック" charset="0"/>
                <a:cs typeface="Arial" charset="0"/>
              </a:rPr>
              <a:t>Critique of Critical View:</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sz="2800" b="0" i="0"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charset="0"/>
                <a:ea typeface="ＭＳ Ｐゴシック" charset="0"/>
                <a:cs typeface="Arial" charset="0"/>
              </a:rPr>
              <a:t>Weeks add up to 422 or 441 years (not 490)</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sz="2800" b="0" i="0"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charset="0"/>
                <a:ea typeface="ＭＳ Ｐゴシック" charset="0"/>
                <a:cs typeface="Arial" charset="0"/>
              </a:rPr>
              <a:t>Antiochus was hardly a Messianic figure!</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sz="2800" b="0" i="0"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charset="0"/>
                <a:ea typeface="ＭＳ Ｐゴシック" charset="0"/>
                <a:cs typeface="Arial" charset="0"/>
              </a:rPr>
              <a:t>Antiochus IV made no covenant with Israel</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sz="2800" b="0" i="0"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charset="0"/>
                <a:ea typeface="ＭＳ Ｐゴシック" charset="0"/>
                <a:cs typeface="Arial" charset="0"/>
              </a:rPr>
              <a:t>Prophecy seen only as imaginative prediction</a:t>
            </a:r>
          </a:p>
        </p:txBody>
      </p:sp>
      <p:sp>
        <p:nvSpPr>
          <p:cNvPr id="17" name="Text Box 11"/>
          <p:cNvSpPr txBox="1">
            <a:spLocks noChangeArrowheads="1"/>
          </p:cNvSpPr>
          <p:nvPr/>
        </p:nvSpPr>
        <p:spPr bwMode="auto">
          <a:xfrm>
            <a:off x="827088" y="1052513"/>
            <a:ext cx="792162" cy="16922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Jer. 25:11-12</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605/ 586 BC</a:t>
            </a:r>
          </a:p>
        </p:txBody>
      </p:sp>
      <p:sp>
        <p:nvSpPr>
          <p:cNvPr id="18" name="Rectangle 3" descr="Green marble"/>
          <p:cNvSpPr>
            <a:spLocks noChangeArrowheads="1"/>
          </p:cNvSpPr>
          <p:nvPr/>
        </p:nvSpPr>
        <p:spPr bwMode="auto">
          <a:xfrm>
            <a:off x="1192213" y="3860800"/>
            <a:ext cx="787400" cy="431800"/>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7 </a:t>
            </a:r>
            <a:r>
              <a:rPr kumimoji="0" lang="en-US" sz="2000" b="1" i="0" u="none" strike="noStrike" kern="0" cap="none" spc="0" normalizeH="0" baseline="0" noProof="0" dirty="0" err="1">
                <a:ln>
                  <a:noFill/>
                </a:ln>
                <a:solidFill>
                  <a:srgbClr val="FFFFFF"/>
                </a:solidFill>
                <a:effectLst/>
                <a:uLnTx/>
                <a:uFillTx/>
                <a:latin typeface="Arial"/>
                <a:ea typeface="ＭＳ Ｐゴシック" charset="0"/>
                <a:cs typeface="Arial"/>
              </a:rPr>
              <a:t>wks</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19" name="Rectangle 3" descr="Green marble"/>
          <p:cNvSpPr>
            <a:spLocks noChangeArrowheads="1"/>
          </p:cNvSpPr>
          <p:nvPr/>
        </p:nvSpPr>
        <p:spPr bwMode="auto">
          <a:xfrm>
            <a:off x="1979613" y="3860800"/>
            <a:ext cx="2160587" cy="4318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62 weeks</a:t>
            </a:r>
          </a:p>
        </p:txBody>
      </p:sp>
      <p:sp>
        <p:nvSpPr>
          <p:cNvPr id="20" name="Rectangle 5" descr="Green marble"/>
          <p:cNvSpPr>
            <a:spLocks noChangeArrowheads="1"/>
          </p:cNvSpPr>
          <p:nvPr/>
        </p:nvSpPr>
        <p:spPr bwMode="auto">
          <a:xfrm>
            <a:off x="4140200" y="3860800"/>
            <a:ext cx="1368425" cy="431800"/>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1 </a:t>
            </a:r>
            <a:r>
              <a:rPr kumimoji="0" lang="en-US" sz="2000" b="1" i="0" u="none" strike="noStrike" kern="0" cap="none" spc="0" normalizeH="0" baseline="0" noProof="0" dirty="0" err="1">
                <a:ln>
                  <a:noFill/>
                </a:ln>
                <a:solidFill>
                  <a:srgbClr val="FFFFFF"/>
                </a:solidFill>
                <a:effectLst/>
                <a:uLnTx/>
                <a:uFillTx/>
                <a:latin typeface="Arial"/>
                <a:ea typeface="ＭＳ Ｐゴシック" charset="0"/>
                <a:cs typeface="Arial"/>
              </a:rPr>
              <a:t>wk</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1" name="Text Box 11"/>
          <p:cNvSpPr txBox="1">
            <a:spLocks noChangeArrowheads="1"/>
          </p:cNvSpPr>
          <p:nvPr/>
        </p:nvSpPr>
        <p:spPr bwMode="auto">
          <a:xfrm>
            <a:off x="3175" y="3860800"/>
            <a:ext cx="1152525"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Critical</a:t>
            </a:r>
          </a:p>
        </p:txBody>
      </p:sp>
      <p:sp>
        <p:nvSpPr>
          <p:cNvPr id="22" name="Text Box 11"/>
          <p:cNvSpPr txBox="1">
            <a:spLocks noChangeArrowheads="1"/>
          </p:cNvSpPr>
          <p:nvPr/>
        </p:nvSpPr>
        <p:spPr bwMode="auto">
          <a:xfrm>
            <a:off x="1616075" y="1052513"/>
            <a:ext cx="720725" cy="19399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Cy-</a:t>
            </a: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rus</a:t>
            </a: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 </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De-</a:t>
            </a: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cree</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538 BC</a:t>
            </a:r>
          </a:p>
        </p:txBody>
      </p:sp>
      <p:sp>
        <p:nvSpPr>
          <p:cNvPr id="23" name="Text Box 11"/>
          <p:cNvSpPr txBox="1">
            <a:spLocks noChangeArrowheads="1"/>
          </p:cNvSpPr>
          <p:nvPr/>
        </p:nvSpPr>
        <p:spPr bwMode="auto">
          <a:xfrm>
            <a:off x="3765550" y="1052513"/>
            <a:ext cx="720725" cy="2432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Mur-der</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of </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Oni-as</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171 BC</a:t>
            </a:r>
          </a:p>
        </p:txBody>
      </p:sp>
      <p:sp>
        <p:nvSpPr>
          <p:cNvPr id="24" name="Text Box 11"/>
          <p:cNvSpPr txBox="1">
            <a:spLocks noChangeArrowheads="1"/>
          </p:cNvSpPr>
          <p:nvPr/>
        </p:nvSpPr>
        <p:spPr bwMode="auto">
          <a:xfrm>
            <a:off x="4481513" y="1052513"/>
            <a:ext cx="655637" cy="2678112"/>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Anti-</a:t>
            </a: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ochus</a:t>
            </a: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 </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De-se-cra-</a:t>
            </a: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tion</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167 BC</a:t>
            </a:r>
          </a:p>
        </p:txBody>
      </p:sp>
      <p:sp>
        <p:nvSpPr>
          <p:cNvPr id="25" name="Text Box 11"/>
          <p:cNvSpPr txBox="1">
            <a:spLocks noChangeArrowheads="1"/>
          </p:cNvSpPr>
          <p:nvPr/>
        </p:nvSpPr>
        <p:spPr bwMode="auto">
          <a:xfrm>
            <a:off x="5133975" y="1052513"/>
            <a:ext cx="654050" cy="2432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Tem-</a:t>
            </a: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ple</a:t>
            </a: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 </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Re-</a:t>
            </a: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ded</a:t>
            </a: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a:t>
            </a:r>
            <a:r>
              <a:rPr kumimoji="0" lang="en-US" sz="1600" b="1" i="0" u="none" strike="noStrike" kern="0" cap="none" spc="0" normalizeH="0" baseline="0" noProof="0" dirty="0" err="1">
                <a:ln>
                  <a:noFill/>
                </a:ln>
                <a:solidFill>
                  <a:srgbClr val="FFFFFF"/>
                </a:solidFill>
                <a:effectLst/>
                <a:uLnTx/>
                <a:uFillTx/>
                <a:latin typeface="Arial"/>
                <a:ea typeface="ＭＳ Ｐゴシック" charset="0"/>
                <a:cs typeface="Arial"/>
              </a:rPr>
              <a:t>ica-tion</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164 BC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055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506" grpId="0" autoUpdateAnimBg="0"/>
      <p:bldP spid="5"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16" name="Title 15"/>
          <p:cNvSpPr>
            <a:spLocks noGrp="1"/>
          </p:cNvSpPr>
          <p:nvPr>
            <p:ph type="title" idx="4294967295"/>
          </p:nvPr>
        </p:nvSpPr>
        <p:spPr>
          <a:xfrm>
            <a:off x="0" y="0"/>
            <a:ext cx="9144000" cy="1143000"/>
          </a:xfrm>
          <a:solidFill>
            <a:schemeClr val="tx1"/>
          </a:solidFill>
        </p:spPr>
        <p:txBody>
          <a:bodyPr/>
          <a:lstStyle/>
          <a:p>
            <a:pPr>
              <a:defRPr/>
            </a:pPr>
            <a:r>
              <a:rPr lang="en-US" sz="4000" b="1" dirty="0">
                <a:solidFill>
                  <a:schemeClr val="bg1"/>
                </a:solidFill>
                <a:latin typeface="Arial" charset="0"/>
                <a:ea typeface="ＭＳ Ｐゴシック" charset="0"/>
                <a:cs typeface="Arial" charset="0"/>
              </a:rPr>
              <a:t>The Seventy </a:t>
            </a:r>
            <a:r>
              <a:rPr lang="en-US" altLang="ja-JP" sz="4000" b="1" dirty="0">
                <a:solidFill>
                  <a:schemeClr val="bg1"/>
                </a:solidFill>
                <a:latin typeface="Arial" charset="0"/>
                <a:ea typeface="ＭＳ Ｐゴシック" charset="0"/>
                <a:cs typeface="Arial" charset="0"/>
              </a:rPr>
              <a:t>"Weeks" of Daniel</a:t>
            </a:r>
            <a:endParaRPr lang="en-US" sz="4000" dirty="0">
              <a:latin typeface="Arial" charset="0"/>
              <a:ea typeface="ＭＳ Ｐゴシック" charset="0"/>
              <a:cs typeface="Arial" charset="0"/>
            </a:endParaRPr>
          </a:p>
        </p:txBody>
      </p:sp>
      <p:sp>
        <p:nvSpPr>
          <p:cNvPr id="410627" name="Rectangle 3" descr="Green marble"/>
          <p:cNvSpPr>
            <a:spLocks noChangeArrowheads="1"/>
          </p:cNvSpPr>
          <p:nvPr/>
        </p:nvSpPr>
        <p:spPr bwMode="auto">
          <a:xfrm>
            <a:off x="533400" y="3441700"/>
            <a:ext cx="6299200"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0628" name="Text Box 4"/>
          <p:cNvSpPr txBox="1">
            <a:spLocks noChangeArrowheads="1"/>
          </p:cNvSpPr>
          <p:nvPr/>
        </p:nvSpPr>
        <p:spPr bwMode="auto">
          <a:xfrm>
            <a:off x="533400" y="2679700"/>
            <a:ext cx="594995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69 sevens = 483 years</a:t>
            </a:r>
          </a:p>
        </p:txBody>
      </p:sp>
      <p:sp>
        <p:nvSpPr>
          <p:cNvPr id="410629" name="Rectangle 5" descr="Green marble"/>
          <p:cNvSpPr>
            <a:spLocks noChangeArrowheads="1"/>
          </p:cNvSpPr>
          <p:nvPr/>
        </p:nvSpPr>
        <p:spPr bwMode="auto">
          <a:xfrm>
            <a:off x="7315200" y="3441700"/>
            <a:ext cx="525463"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0630" name="Text Box 6"/>
          <p:cNvSpPr txBox="1">
            <a:spLocks noChangeArrowheads="1"/>
          </p:cNvSpPr>
          <p:nvPr/>
        </p:nvSpPr>
        <p:spPr bwMode="auto">
          <a:xfrm>
            <a:off x="550357" y="5346700"/>
            <a:ext cx="344011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444 BC – 395 BC</a:t>
            </a:r>
          </a:p>
        </p:txBody>
      </p:sp>
      <p:sp>
        <p:nvSpPr>
          <p:cNvPr id="410631" name="Text Box 7"/>
          <p:cNvSpPr txBox="1">
            <a:spLocks noChangeArrowheads="1"/>
          </p:cNvSpPr>
          <p:nvPr/>
        </p:nvSpPr>
        <p:spPr bwMode="auto">
          <a:xfrm>
            <a:off x="6248400" y="4340225"/>
            <a:ext cx="2887663"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1 seven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 7 years</a:t>
            </a:r>
          </a:p>
        </p:txBody>
      </p:sp>
      <p:sp>
        <p:nvSpPr>
          <p:cNvPr id="410632" name="Text Box 8"/>
          <p:cNvSpPr txBox="1">
            <a:spLocks noChangeArrowheads="1"/>
          </p:cNvSpPr>
          <p:nvPr/>
        </p:nvSpPr>
        <p:spPr bwMode="auto">
          <a:xfrm>
            <a:off x="304800" y="4432300"/>
            <a:ext cx="6473825"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7 sevens            62 sevens</a:t>
            </a:r>
          </a:p>
        </p:txBody>
      </p:sp>
      <p:sp>
        <p:nvSpPr>
          <p:cNvPr id="410633" name="Text Box 9"/>
          <p:cNvSpPr txBox="1">
            <a:spLocks noChangeArrowheads="1"/>
          </p:cNvSpPr>
          <p:nvPr/>
        </p:nvSpPr>
        <p:spPr bwMode="auto">
          <a:xfrm>
            <a:off x="3282950" y="5322025"/>
            <a:ext cx="3440112"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395 BC – AD 33</a:t>
            </a:r>
          </a:p>
        </p:txBody>
      </p:sp>
      <p:sp>
        <p:nvSpPr>
          <p:cNvPr id="410634" name="Text Box 10"/>
          <p:cNvSpPr txBox="1">
            <a:spLocks noChangeArrowheads="1"/>
          </p:cNvSpPr>
          <p:nvPr/>
        </p:nvSpPr>
        <p:spPr bwMode="auto">
          <a:xfrm>
            <a:off x="5441950" y="1219200"/>
            <a:ext cx="271145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rPr>
              <a:t>Anointed One</a:t>
            </a:r>
          </a:p>
        </p:txBody>
      </p:sp>
      <p:sp>
        <p:nvSpPr>
          <p:cNvPr id="410635" name="Text Box 11"/>
          <p:cNvSpPr txBox="1">
            <a:spLocks noChangeArrowheads="1"/>
          </p:cNvSpPr>
          <p:nvPr/>
        </p:nvSpPr>
        <p:spPr bwMode="auto">
          <a:xfrm>
            <a:off x="0" y="1828800"/>
            <a:ext cx="2362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rPr>
              <a:t>Decree</a:t>
            </a:r>
          </a:p>
        </p:txBody>
      </p:sp>
      <p:sp>
        <p:nvSpPr>
          <p:cNvPr id="410636" name="Line 12"/>
          <p:cNvSpPr>
            <a:spLocks noChangeShapeType="1"/>
          </p:cNvSpPr>
          <p:nvPr/>
        </p:nvSpPr>
        <p:spPr bwMode="auto">
          <a:xfrm>
            <a:off x="609600" y="2527300"/>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0637" name="Line 13"/>
          <p:cNvSpPr>
            <a:spLocks noChangeShapeType="1"/>
          </p:cNvSpPr>
          <p:nvPr/>
        </p:nvSpPr>
        <p:spPr bwMode="auto">
          <a:xfrm>
            <a:off x="6797675" y="2527300"/>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748558" name="Text Box 15"/>
          <p:cNvSpPr txBox="1">
            <a:spLocks noChangeArrowheads="1"/>
          </p:cNvSpPr>
          <p:nvPr/>
        </p:nvSpPr>
        <p:spPr bwMode="auto">
          <a:xfrm>
            <a:off x="8305800" y="76200"/>
            <a:ext cx="9620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551</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628"/>
                                        </p:tgtEl>
                                        <p:attrNameLst>
                                          <p:attrName>style.visibility</p:attrName>
                                        </p:attrNameLst>
                                      </p:cBhvr>
                                      <p:to>
                                        <p:strVal val="visible"/>
                                      </p:to>
                                    </p:set>
                                    <p:animEffect transition="in" filter="dissolve">
                                      <p:cBhvr>
                                        <p:cTn id="7" dur="500"/>
                                        <p:tgtEl>
                                          <p:spTgt spid="4106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0627"/>
                                        </p:tgtEl>
                                        <p:attrNameLst>
                                          <p:attrName>style.visibility</p:attrName>
                                        </p:attrNameLst>
                                      </p:cBhvr>
                                      <p:to>
                                        <p:strVal val="visible"/>
                                      </p:to>
                                    </p:set>
                                    <p:animEffect transition="in" filter="wipe(left)">
                                      <p:cBhvr>
                                        <p:cTn id="12" dur="500"/>
                                        <p:tgtEl>
                                          <p:spTgt spid="4106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10632"/>
                                        </p:tgtEl>
                                        <p:attrNameLst>
                                          <p:attrName>style.visibility</p:attrName>
                                        </p:attrNameLst>
                                      </p:cBhvr>
                                      <p:to>
                                        <p:strVal val="visible"/>
                                      </p:to>
                                    </p:set>
                                    <p:animEffect transition="in" filter="dissolve">
                                      <p:cBhvr>
                                        <p:cTn id="17" dur="500"/>
                                        <p:tgtEl>
                                          <p:spTgt spid="41063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10635"/>
                                        </p:tgtEl>
                                        <p:attrNameLst>
                                          <p:attrName>style.visibility</p:attrName>
                                        </p:attrNameLst>
                                      </p:cBhvr>
                                      <p:to>
                                        <p:strVal val="visible"/>
                                      </p:to>
                                    </p:set>
                                    <p:animEffect transition="in" filter="dissolve">
                                      <p:cBhvr>
                                        <p:cTn id="22" dur="500"/>
                                        <p:tgtEl>
                                          <p:spTgt spid="410635"/>
                                        </p:tgtEl>
                                      </p:cBhvr>
                                    </p:animEffect>
                                  </p:childTnLst>
                                </p:cTn>
                              </p:par>
                            </p:childTnLst>
                          </p:cTn>
                        </p:par>
                        <p:par>
                          <p:cTn id="23" fill="hold" nodeType="afterGroup">
                            <p:stCondLst>
                              <p:cond delay="500"/>
                            </p:stCondLst>
                            <p:childTnLst>
                              <p:par>
                                <p:cTn id="24" presetID="22" presetClass="entr" presetSubtype="1" fill="hold" nodeType="afterEffect">
                                  <p:stCondLst>
                                    <p:cond delay="0"/>
                                  </p:stCondLst>
                                  <p:childTnLst>
                                    <p:set>
                                      <p:cBhvr>
                                        <p:cTn id="25" dur="1" fill="hold">
                                          <p:stCondLst>
                                            <p:cond delay="0"/>
                                          </p:stCondLst>
                                        </p:cTn>
                                        <p:tgtEl>
                                          <p:spTgt spid="410636"/>
                                        </p:tgtEl>
                                        <p:attrNameLst>
                                          <p:attrName>style.visibility</p:attrName>
                                        </p:attrNameLst>
                                      </p:cBhvr>
                                      <p:to>
                                        <p:strVal val="visible"/>
                                      </p:to>
                                    </p:set>
                                    <p:animEffect transition="in" filter="wipe(up)">
                                      <p:cBhvr>
                                        <p:cTn id="26" dur="500"/>
                                        <p:tgtEl>
                                          <p:spTgt spid="41063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10630"/>
                                        </p:tgtEl>
                                        <p:attrNameLst>
                                          <p:attrName>style.visibility</p:attrName>
                                        </p:attrNameLst>
                                      </p:cBhvr>
                                      <p:to>
                                        <p:strVal val="visible"/>
                                      </p:to>
                                    </p:set>
                                    <p:animEffect transition="in" filter="dissolve">
                                      <p:cBhvr>
                                        <p:cTn id="31" dur="500"/>
                                        <p:tgtEl>
                                          <p:spTgt spid="41063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410634"/>
                                        </p:tgtEl>
                                        <p:attrNameLst>
                                          <p:attrName>style.visibility</p:attrName>
                                        </p:attrNameLst>
                                      </p:cBhvr>
                                      <p:to>
                                        <p:strVal val="visible"/>
                                      </p:to>
                                    </p:set>
                                    <p:animEffect transition="in" filter="dissolve">
                                      <p:cBhvr>
                                        <p:cTn id="36" dur="500"/>
                                        <p:tgtEl>
                                          <p:spTgt spid="410634"/>
                                        </p:tgtEl>
                                      </p:cBhvr>
                                    </p:animEffect>
                                  </p:childTnLst>
                                </p:cTn>
                              </p:par>
                            </p:childTnLst>
                          </p:cTn>
                        </p:par>
                        <p:par>
                          <p:cTn id="37" fill="hold" nodeType="afterGroup">
                            <p:stCondLst>
                              <p:cond delay="500"/>
                            </p:stCondLst>
                            <p:childTnLst>
                              <p:par>
                                <p:cTn id="38" presetID="9" presetClass="entr" presetSubtype="0" fill="hold" nodeType="afterEffect">
                                  <p:stCondLst>
                                    <p:cond delay="0"/>
                                  </p:stCondLst>
                                  <p:childTnLst>
                                    <p:set>
                                      <p:cBhvr>
                                        <p:cTn id="39" dur="1" fill="hold">
                                          <p:stCondLst>
                                            <p:cond delay="0"/>
                                          </p:stCondLst>
                                        </p:cTn>
                                        <p:tgtEl>
                                          <p:spTgt spid="410637"/>
                                        </p:tgtEl>
                                        <p:attrNameLst>
                                          <p:attrName>style.visibility</p:attrName>
                                        </p:attrNameLst>
                                      </p:cBhvr>
                                      <p:to>
                                        <p:strVal val="visible"/>
                                      </p:to>
                                    </p:set>
                                    <p:animEffect transition="in" filter="dissolve">
                                      <p:cBhvr>
                                        <p:cTn id="40" dur="500"/>
                                        <p:tgtEl>
                                          <p:spTgt spid="410637"/>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410633"/>
                                        </p:tgtEl>
                                        <p:attrNameLst>
                                          <p:attrName>style.visibility</p:attrName>
                                        </p:attrNameLst>
                                      </p:cBhvr>
                                      <p:to>
                                        <p:strVal val="visible"/>
                                      </p:to>
                                    </p:set>
                                    <p:animEffect transition="in" filter="dissolve">
                                      <p:cBhvr>
                                        <p:cTn id="45" dur="500"/>
                                        <p:tgtEl>
                                          <p:spTgt spid="410633"/>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410631"/>
                                        </p:tgtEl>
                                        <p:attrNameLst>
                                          <p:attrName>style.visibility</p:attrName>
                                        </p:attrNameLst>
                                      </p:cBhvr>
                                      <p:to>
                                        <p:strVal val="visible"/>
                                      </p:to>
                                    </p:set>
                                    <p:animEffect transition="in" filter="dissolve">
                                      <p:cBhvr>
                                        <p:cTn id="50" dur="500"/>
                                        <p:tgtEl>
                                          <p:spTgt spid="410631"/>
                                        </p:tgtEl>
                                      </p:cBhvr>
                                    </p:animEffect>
                                  </p:childTnLst>
                                </p:cTn>
                              </p:par>
                            </p:childTnLst>
                          </p:cTn>
                        </p:par>
                        <p:par>
                          <p:cTn id="51" fill="hold" nodeType="afterGroup">
                            <p:stCondLst>
                              <p:cond delay="500"/>
                            </p:stCondLst>
                            <p:childTnLst>
                              <p:par>
                                <p:cTn id="52" presetID="22" presetClass="entr" presetSubtype="8" fill="hold" grpId="0" nodeType="afterEffect">
                                  <p:stCondLst>
                                    <p:cond delay="2000"/>
                                  </p:stCondLst>
                                  <p:childTnLst>
                                    <p:set>
                                      <p:cBhvr>
                                        <p:cTn id="53" dur="1" fill="hold">
                                          <p:stCondLst>
                                            <p:cond delay="0"/>
                                          </p:stCondLst>
                                        </p:cTn>
                                        <p:tgtEl>
                                          <p:spTgt spid="410629"/>
                                        </p:tgtEl>
                                        <p:attrNameLst>
                                          <p:attrName>style.visibility</p:attrName>
                                        </p:attrNameLst>
                                      </p:cBhvr>
                                      <p:to>
                                        <p:strVal val="visible"/>
                                      </p:to>
                                    </p:set>
                                    <p:animEffect transition="in" filter="wipe(left)">
                                      <p:cBhvr>
                                        <p:cTn id="54" dur="500"/>
                                        <p:tgtEl>
                                          <p:spTgt spid="410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7" grpId="0" animBg="1"/>
      <p:bldP spid="410628" grpId="0" autoUpdateAnimBg="0"/>
      <p:bldP spid="410629" grpId="0" animBg="1"/>
      <p:bldP spid="410630" grpId="0" autoUpdateAnimBg="0"/>
      <p:bldP spid="410631" grpId="0" autoUpdateAnimBg="0"/>
      <p:bldP spid="410632" grpId="0" autoUpdateAnimBg="0"/>
      <p:bldP spid="410633" grpId="0" autoUpdateAnimBg="0"/>
      <p:bldP spid="410634" grpId="0" autoUpdateAnimBg="0"/>
      <p:bldP spid="410635"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The fall of the Jerusalem temple (Matthew 24:15-28) – Seeking the kingdom">
            <a:extLst>
              <a:ext uri="{FF2B5EF4-FFF2-40B4-BE49-F238E27FC236}">
                <a16:creationId xmlns:a16="http://schemas.microsoft.com/office/drawing/2014/main" id="{B1313793-6717-5C4E-840A-33526643152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508000" y="723900"/>
            <a:ext cx="8128000" cy="54102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525" y="1"/>
            <a:ext cx="9144000" cy="723900"/>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Matthew 24:15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7CE0CF58-B111-5748-8E27-536C2788F4E2}"/>
              </a:ext>
            </a:extLst>
          </p:cNvPr>
          <p:cNvSpPr txBox="1">
            <a:spLocks noChangeArrowheads="1"/>
          </p:cNvSpPr>
          <p:nvPr/>
        </p:nvSpPr>
        <p:spPr bwMode="auto">
          <a:xfrm>
            <a:off x="498475" y="859196"/>
            <a:ext cx="8128000" cy="3218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kern="0" dirty="0">
                <a:effectLst>
                  <a:glow rad="127000">
                    <a:schemeClr val="tx1"/>
                  </a:glow>
                </a:effectLst>
                <a:latin typeface="Arial" charset="0"/>
                <a:ea typeface="ＭＳ Ｐゴシック" charset="0"/>
                <a:cs typeface="ＭＳ Ｐゴシック" charset="0"/>
              </a:rPr>
              <a:t>"'The day is coming when you will see what Daniel the prophet spoke about—the sacrilegious object that causes desecration standing in the Holy Place.' (Reader, pay attention!)."</a:t>
            </a:r>
          </a:p>
        </p:txBody>
      </p:sp>
      <p:sp>
        <p:nvSpPr>
          <p:cNvPr id="5" name="Rectangle 2">
            <a:extLst>
              <a:ext uri="{FF2B5EF4-FFF2-40B4-BE49-F238E27FC236}">
                <a16:creationId xmlns:a16="http://schemas.microsoft.com/office/drawing/2014/main" id="{E217383E-3393-CB49-90AB-03614198E8C1}"/>
              </a:ext>
            </a:extLst>
          </p:cNvPr>
          <p:cNvSpPr txBox="1">
            <a:spLocks noChangeArrowheads="1"/>
          </p:cNvSpPr>
          <p:nvPr/>
        </p:nvSpPr>
        <p:spPr bwMode="auto">
          <a:xfrm>
            <a:off x="-9525" y="6162675"/>
            <a:ext cx="9144000" cy="6722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effectLst>
                  <a:glow rad="127000">
                    <a:schemeClr val="tx1"/>
                  </a:glow>
                </a:effectLst>
                <a:latin typeface="Arial" charset="0"/>
                <a:ea typeface="ＭＳ Ｐゴシック" charset="0"/>
                <a:cs typeface="ＭＳ Ｐゴシック" charset="0"/>
              </a:rPr>
              <a:t>Jesus says that Daniel 9:27 was written by Daniel</a:t>
            </a:r>
          </a:p>
        </p:txBody>
      </p:sp>
    </p:spTree>
    <p:extLst>
      <p:ext uri="{BB962C8B-B14F-4D97-AF65-F5344CB8AC3E}">
        <p14:creationId xmlns:p14="http://schemas.microsoft.com/office/powerpoint/2010/main" val="30359642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462850" name="Picture 14" descr="scribe correcting a torah scroll"/>
          <p:cNvPicPr>
            <a:picLocks noChangeAspect="1" noChangeArrowheads="1"/>
          </p:cNvPicPr>
          <p:nvPr/>
        </p:nvPicPr>
        <p:blipFill>
          <a:blip r:embed="rId4" cstate="screen">
            <a:lum bright="-18000"/>
            <a:extLst>
              <a:ext uri="{28A0092B-C50C-407E-A947-70E740481C1C}">
                <a14:useLocalDpi xmlns:a14="http://schemas.microsoft.com/office/drawing/2010/main"/>
              </a:ext>
            </a:extLst>
          </a:blip>
          <a:srcRect/>
          <a:stretch>
            <a:fillRect/>
          </a:stretch>
        </p:blipFill>
        <p:spPr bwMode="auto">
          <a:xfrm>
            <a:off x="-145150" y="-9133"/>
            <a:ext cx="9289150" cy="69378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4876800" y="1676400"/>
            <a:ext cx="3989388" cy="13843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Internal evidence: 7:2–12:13 (1st person); 8:1; 9:2; 12:5</a:t>
            </a:r>
          </a:p>
        </p:txBody>
      </p:sp>
      <p:sp>
        <p:nvSpPr>
          <p:cNvPr id="462852" name="Text Box 12"/>
          <p:cNvSpPr txBox="1">
            <a:spLocks noChangeArrowheads="1"/>
          </p:cNvSpPr>
          <p:nvPr/>
        </p:nvSpPr>
        <p:spPr bwMode="auto">
          <a:xfrm>
            <a:off x="8229600" y="76200"/>
            <a:ext cx="9144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533</a:t>
            </a:r>
          </a:p>
        </p:txBody>
      </p:sp>
      <p:sp>
        <p:nvSpPr>
          <p:cNvPr id="32781" name="Rectangle 13"/>
          <p:cNvSpPr>
            <a:spLocks noGrp="1" noChangeArrowheads="1"/>
          </p:cNvSpPr>
          <p:nvPr>
            <p:ph type="title" idx="4294967295"/>
          </p:nvPr>
        </p:nvSpPr>
        <p:spPr>
          <a:xfrm>
            <a:off x="685800" y="43121"/>
            <a:ext cx="7772400" cy="842343"/>
          </a:xfrm>
          <a:effectLst/>
        </p:spPr>
        <p:txBody>
          <a:bodyPr/>
          <a:lstStyle/>
          <a:p>
            <a:pPr eaLnBrk="1" hangingPunct="1">
              <a:defRPr/>
            </a:pPr>
            <a:r>
              <a:rPr lang="en-US">
                <a:effectLst/>
                <a:latin typeface="Arial" charset="0"/>
                <a:ea typeface="ＭＳ Ｐゴシック" charset="0"/>
                <a:cs typeface="Arial" charset="0"/>
              </a:rPr>
              <a:t>Who Wrote Daniel?</a:t>
            </a:r>
          </a:p>
        </p:txBody>
      </p:sp>
      <p:sp>
        <p:nvSpPr>
          <p:cNvPr id="9" name="TextBox 8"/>
          <p:cNvSpPr txBox="1">
            <a:spLocks noChangeArrowheads="1"/>
          </p:cNvSpPr>
          <p:nvPr/>
        </p:nvSpPr>
        <p:spPr bwMode="auto">
          <a:xfrm>
            <a:off x="0" y="4953000"/>
            <a:ext cx="3352800"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External evidence: </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 14:14, 20; </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Matt. 24:15</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945350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dissolve">
                                      <p:cBhvr>
                                        <p:cTn id="7" dur="500"/>
                                        <p:tgtEl>
                                          <p:spTgt spid="327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autoUpdateAnimBg="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90344"/>
            <a:ext cx="9144000" cy="541338"/>
          </a:xfrm>
        </p:spPr>
        <p:txBody>
          <a:bodyPr/>
          <a:lstStyle/>
          <a:p>
            <a:pPr eaLnBrk="1" hangingPunct="1"/>
            <a:r>
              <a:rPr kumimoji="1" lang="en-US" altLang="zh-CN" sz="4000" b="1" dirty="0">
                <a:solidFill>
                  <a:schemeClr val="bg1"/>
                </a:solidFill>
                <a:latin typeface="Arial" charset="0"/>
              </a:rPr>
              <a:t>Confirmed ANE Chronologies</a:t>
            </a:r>
            <a:endParaRPr kumimoji="1" lang="en-US" altLang="zh-CN" sz="28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7" name="Text Box 9"/>
          <p:cNvSpPr txBox="1">
            <a:spLocks noChangeArrowheads="1"/>
          </p:cNvSpPr>
          <p:nvPr/>
        </p:nvSpPr>
        <p:spPr bwMode="auto">
          <a:xfrm>
            <a:off x="0" y="5201219"/>
            <a:ext cx="3595856" cy="1200329"/>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b="1" dirty="0">
                <a:solidFill>
                  <a:srgbClr val="FFFFFF"/>
                </a:solidFill>
                <a:effectLst>
                  <a:glow rad="203200">
                    <a:srgbClr val="000514">
                      <a:alpha val="88000"/>
                    </a:srgbClr>
                  </a:glow>
                </a:effectLst>
                <a:latin typeface="Arial"/>
                <a:cs typeface="Arial"/>
              </a:rPr>
              <a:t>Egypt</a:t>
            </a:r>
            <a:br>
              <a:rPr lang="en-US" b="1" dirty="0">
                <a:solidFill>
                  <a:srgbClr val="FFFFFF"/>
                </a:solidFill>
                <a:effectLst>
                  <a:glow rad="203200">
                    <a:srgbClr val="000514">
                      <a:alpha val="88000"/>
                    </a:srgbClr>
                  </a:glow>
                </a:effectLst>
                <a:latin typeface="Arial"/>
                <a:cs typeface="Arial"/>
              </a:rPr>
            </a:br>
            <a:r>
              <a:rPr lang="en-US" b="1" dirty="0">
                <a:solidFill>
                  <a:srgbClr val="FFFFFF"/>
                </a:solidFill>
                <a:effectLst>
                  <a:glow rad="203200">
                    <a:srgbClr val="000514">
                      <a:alpha val="88000"/>
                    </a:srgbClr>
                  </a:glow>
                </a:effectLst>
                <a:latin typeface="Arial"/>
                <a:cs typeface="Arial"/>
              </a:rPr>
              <a:t>(1550/1540-525)</a:t>
            </a:r>
          </a:p>
        </p:txBody>
      </p:sp>
      <p:sp>
        <p:nvSpPr>
          <p:cNvPr id="15" name="Text Box 9"/>
          <p:cNvSpPr txBox="1">
            <a:spLocks noChangeArrowheads="1"/>
          </p:cNvSpPr>
          <p:nvPr/>
        </p:nvSpPr>
        <p:spPr bwMode="auto">
          <a:xfrm>
            <a:off x="3307169" y="830509"/>
            <a:ext cx="5809796" cy="2308324"/>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b="1" dirty="0">
                <a:solidFill>
                  <a:srgbClr val="FFFFFF"/>
                </a:solidFill>
                <a:effectLst>
                  <a:glow rad="203200">
                    <a:srgbClr val="000514">
                      <a:alpha val="88000"/>
                    </a:srgbClr>
                  </a:glow>
                </a:effectLst>
                <a:latin typeface="Arial"/>
                <a:cs typeface="Arial"/>
              </a:rPr>
              <a:t>Mesopotamia: </a:t>
            </a:r>
            <a:br>
              <a:rPr lang="en-US" b="1" dirty="0">
                <a:solidFill>
                  <a:srgbClr val="FFFFFF"/>
                </a:solidFill>
                <a:effectLst>
                  <a:glow rad="203200">
                    <a:srgbClr val="000514">
                      <a:alpha val="88000"/>
                    </a:srgbClr>
                  </a:glow>
                </a:effectLst>
                <a:latin typeface="Arial"/>
                <a:cs typeface="Arial"/>
              </a:rPr>
            </a:br>
            <a:r>
              <a:rPr lang="en-US" b="1" dirty="0">
                <a:solidFill>
                  <a:srgbClr val="FFFFFF"/>
                </a:solidFill>
                <a:effectLst>
                  <a:glow rad="203200">
                    <a:srgbClr val="000514">
                      <a:alpha val="88000"/>
                    </a:srgbClr>
                  </a:glow>
                </a:effectLst>
                <a:latin typeface="Arial"/>
                <a:cs typeface="Arial"/>
              </a:rPr>
              <a:t>• Old Babylon (1432-1180)</a:t>
            </a:r>
            <a:br>
              <a:rPr lang="en-US" b="1" dirty="0">
                <a:solidFill>
                  <a:srgbClr val="FFFFFF"/>
                </a:solidFill>
                <a:effectLst>
                  <a:glow rad="203200">
                    <a:srgbClr val="000514">
                      <a:alpha val="88000"/>
                    </a:srgbClr>
                  </a:glow>
                </a:effectLst>
                <a:latin typeface="Arial"/>
                <a:cs typeface="Arial"/>
              </a:rPr>
            </a:br>
            <a:r>
              <a:rPr lang="en-US" b="1" dirty="0">
                <a:solidFill>
                  <a:srgbClr val="FFFFFF"/>
                </a:solidFill>
                <a:effectLst>
                  <a:glow rad="203200">
                    <a:srgbClr val="000514">
                      <a:alpha val="88000"/>
                    </a:srgbClr>
                  </a:glow>
                </a:effectLst>
                <a:latin typeface="Arial"/>
                <a:cs typeface="Arial"/>
              </a:rPr>
              <a:t>• Assyria (912-609)</a:t>
            </a:r>
            <a:br>
              <a:rPr lang="en-US" b="1" dirty="0">
                <a:solidFill>
                  <a:srgbClr val="FFFFFF"/>
                </a:solidFill>
                <a:effectLst>
                  <a:glow rad="203200">
                    <a:srgbClr val="000514">
                      <a:alpha val="88000"/>
                    </a:srgbClr>
                  </a:glow>
                </a:effectLst>
                <a:latin typeface="Arial"/>
                <a:cs typeface="Arial"/>
              </a:rPr>
            </a:br>
            <a:r>
              <a:rPr lang="en-US" b="1" dirty="0">
                <a:solidFill>
                  <a:srgbClr val="FFFFFF"/>
                </a:solidFill>
                <a:effectLst>
                  <a:glow rad="203200">
                    <a:srgbClr val="000514">
                      <a:alpha val="88000"/>
                    </a:srgbClr>
                  </a:glow>
                </a:effectLst>
                <a:latin typeface="Arial"/>
                <a:cs typeface="Arial"/>
              </a:rPr>
              <a:t>• Neo-Babylon (626-539)</a:t>
            </a:r>
          </a:p>
        </p:txBody>
      </p:sp>
      <p:sp>
        <p:nvSpPr>
          <p:cNvPr id="16" name="Text Box 9"/>
          <p:cNvSpPr txBox="1">
            <a:spLocks noChangeArrowheads="1"/>
          </p:cNvSpPr>
          <p:nvPr/>
        </p:nvSpPr>
        <p:spPr bwMode="auto">
          <a:xfrm>
            <a:off x="1965042" y="3274799"/>
            <a:ext cx="4057521" cy="1200329"/>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b="1" dirty="0">
                <a:solidFill>
                  <a:srgbClr val="FFFFFF"/>
                </a:solidFill>
                <a:effectLst>
                  <a:glow rad="203200">
                    <a:srgbClr val="000514">
                      <a:alpha val="88000"/>
                    </a:srgbClr>
                  </a:glow>
                </a:effectLst>
                <a:latin typeface="Arial"/>
                <a:cs typeface="Arial"/>
              </a:rPr>
              <a:t>Israel</a:t>
            </a:r>
            <a:br>
              <a:rPr lang="en-US" b="1" dirty="0">
                <a:solidFill>
                  <a:srgbClr val="FFFFFF"/>
                </a:solidFill>
                <a:effectLst>
                  <a:glow rad="203200">
                    <a:srgbClr val="000514">
                      <a:alpha val="88000"/>
                    </a:srgbClr>
                  </a:glow>
                </a:effectLst>
                <a:latin typeface="Arial"/>
                <a:cs typeface="Arial"/>
              </a:rPr>
            </a:br>
            <a:r>
              <a:rPr lang="en-US" b="1" dirty="0">
                <a:solidFill>
                  <a:srgbClr val="FFFFFF"/>
                </a:solidFill>
                <a:effectLst>
                  <a:glow rad="203200">
                    <a:srgbClr val="000514">
                      <a:alpha val="88000"/>
                    </a:srgbClr>
                  </a:glow>
                </a:effectLst>
                <a:latin typeface="Arial"/>
                <a:cs typeface="Arial"/>
              </a:rPr>
              <a:t>(dates confirmed)</a:t>
            </a:r>
          </a:p>
        </p:txBody>
      </p:sp>
      <p:sp>
        <p:nvSpPr>
          <p:cNvPr id="8" name="Text Box 9">
            <a:extLst>
              <a:ext uri="{FF2B5EF4-FFF2-40B4-BE49-F238E27FC236}">
                <a16:creationId xmlns:a16="http://schemas.microsoft.com/office/drawing/2014/main" id="{A31EA859-C6CF-2641-B004-6D9B52DD0262}"/>
              </a:ext>
            </a:extLst>
          </p:cNvPr>
          <p:cNvSpPr txBox="1">
            <a:spLocks noChangeArrowheads="1"/>
          </p:cNvSpPr>
          <p:nvPr/>
        </p:nvSpPr>
        <p:spPr bwMode="auto">
          <a:xfrm>
            <a:off x="0" y="702050"/>
            <a:ext cx="3280134" cy="3046988"/>
          </a:xfrm>
          <a:prstGeom prst="rect">
            <a:avLst/>
          </a:prstGeom>
          <a:solidFill>
            <a:schemeClr val="tx1"/>
          </a:solid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2400" b="1" dirty="0">
                <a:solidFill>
                  <a:srgbClr val="FFFFFF"/>
                </a:solidFill>
                <a:effectLst>
                  <a:glow rad="203200">
                    <a:srgbClr val="000514">
                      <a:alpha val="88000"/>
                    </a:srgbClr>
                  </a:glow>
                </a:effectLst>
                <a:latin typeface="Arial"/>
                <a:cs typeface="Arial"/>
              </a:rPr>
              <a:t>“…The Hebrew writers in Kings, etc., have their Assyrian and Babylonian monarchs impeccably in the right order…” (Kitchen, 23)</a:t>
            </a:r>
          </a:p>
        </p:txBody>
      </p:sp>
      <p:sp>
        <p:nvSpPr>
          <p:cNvPr id="9" name="Text Box 9">
            <a:extLst>
              <a:ext uri="{FF2B5EF4-FFF2-40B4-BE49-F238E27FC236}">
                <a16:creationId xmlns:a16="http://schemas.microsoft.com/office/drawing/2014/main" id="{5237CFF7-272F-9C4E-8169-1887695C27FC}"/>
              </a:ext>
            </a:extLst>
          </p:cNvPr>
          <p:cNvSpPr txBox="1">
            <a:spLocks noChangeArrowheads="1"/>
          </p:cNvSpPr>
          <p:nvPr/>
        </p:nvSpPr>
        <p:spPr bwMode="auto">
          <a:xfrm>
            <a:off x="3811814" y="4943843"/>
            <a:ext cx="5332186" cy="1938992"/>
          </a:xfrm>
          <a:prstGeom prst="rect">
            <a:avLst/>
          </a:prstGeom>
          <a:solidFill>
            <a:schemeClr val="tx1"/>
          </a:solid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2400" b="1" dirty="0">
                <a:solidFill>
                  <a:srgbClr val="FFFFFF"/>
                </a:solidFill>
                <a:effectLst>
                  <a:glow rad="203200">
                    <a:srgbClr val="000514">
                      <a:alpha val="88000"/>
                    </a:srgbClr>
                  </a:glow>
                </a:effectLst>
                <a:latin typeface="Arial"/>
                <a:cs typeface="Arial"/>
              </a:rPr>
              <a:t>“…﻿</a:t>
            </a:r>
            <a:r>
              <a:rPr lang="en-US" sz="2400" b="1" dirty="0" err="1">
                <a:solidFill>
                  <a:srgbClr val="FFFFFF"/>
                </a:solidFill>
                <a:effectLst>
                  <a:glow rad="203200">
                    <a:srgbClr val="000514">
                      <a:alpha val="88000"/>
                    </a:srgbClr>
                  </a:glow>
                </a:effectLst>
                <a:latin typeface="Arial"/>
                <a:cs typeface="Arial"/>
              </a:rPr>
              <a:t>Taharqa</a:t>
            </a:r>
            <a:r>
              <a:rPr lang="en-US" sz="2400" b="1" dirty="0">
                <a:solidFill>
                  <a:srgbClr val="FFFFFF"/>
                </a:solidFill>
                <a:effectLst>
                  <a:glow rad="203200">
                    <a:srgbClr val="000514">
                      <a:alpha val="88000"/>
                    </a:srgbClr>
                  </a:glow>
                </a:effectLst>
                <a:latin typeface="Arial"/>
                <a:cs typeface="Arial"/>
              </a:rPr>
              <a:t> reigned from 690 to 664, </a:t>
            </a:r>
            <a:r>
              <a:rPr lang="en-US" sz="2400" b="1" dirty="0" err="1">
                <a:solidFill>
                  <a:srgbClr val="FFFFFF"/>
                </a:solidFill>
                <a:effectLst>
                  <a:glow rad="203200">
                    <a:srgbClr val="000514">
                      <a:alpha val="88000"/>
                    </a:srgbClr>
                  </a:glow>
                </a:effectLst>
                <a:latin typeface="Arial"/>
                <a:cs typeface="Arial"/>
              </a:rPr>
              <a:t>Necho</a:t>
            </a:r>
            <a:r>
              <a:rPr lang="en-US" sz="2400" b="1" dirty="0">
                <a:solidFill>
                  <a:srgbClr val="FFFFFF"/>
                </a:solidFill>
                <a:effectLst>
                  <a:glow rad="203200">
                    <a:srgbClr val="000514">
                      <a:alpha val="88000"/>
                    </a:srgbClr>
                  </a:glow>
                </a:effectLst>
                <a:latin typeface="Arial"/>
                <a:cs typeface="Arial"/>
              </a:rPr>
              <a:t> II from 610 to 595, and </a:t>
            </a:r>
            <a:r>
              <a:rPr lang="en-US" sz="2400" b="1" dirty="0" err="1">
                <a:solidFill>
                  <a:srgbClr val="FFFFFF"/>
                </a:solidFill>
                <a:effectLst>
                  <a:glow rad="203200">
                    <a:srgbClr val="000514">
                      <a:alpha val="88000"/>
                    </a:srgbClr>
                  </a:glow>
                </a:effectLst>
                <a:latin typeface="Arial"/>
                <a:cs typeface="Arial"/>
              </a:rPr>
              <a:t>Hophra</a:t>
            </a:r>
            <a:r>
              <a:rPr lang="en-US" sz="2400" b="1" dirty="0">
                <a:solidFill>
                  <a:srgbClr val="FFFFFF"/>
                </a:solidFill>
                <a:effectLst>
                  <a:glow rad="203200">
                    <a:srgbClr val="000514">
                      <a:alpha val="88000"/>
                    </a:srgbClr>
                  </a:glow>
                </a:effectLst>
                <a:latin typeface="Arial"/>
                <a:cs typeface="Arial"/>
              </a:rPr>
              <a:t> from 589 to 570, all in sequence alongside their Hebrew contemporaries…” (Kitchen, 23)</a:t>
            </a:r>
          </a:p>
        </p:txBody>
      </p:sp>
    </p:spTree>
    <p:extLst>
      <p:ext uri="{BB962C8B-B14F-4D97-AF65-F5344CB8AC3E}">
        <p14:creationId xmlns:p14="http://schemas.microsoft.com/office/powerpoint/2010/main" val="64512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6" grpId="0"/>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FE7B5-8A65-A24F-BD07-4BD20FB0EEE9}"/>
              </a:ext>
            </a:extLst>
          </p:cNvPr>
          <p:cNvSpPr>
            <a:spLocks noGrp="1"/>
          </p:cNvSpPr>
          <p:nvPr>
            <p:ph type="title"/>
          </p:nvPr>
        </p:nvSpPr>
        <p:spPr>
          <a:xfrm>
            <a:off x="0" y="0"/>
            <a:ext cx="9144000" cy="821803"/>
          </a:xfrm>
          <a:solidFill>
            <a:schemeClr val="tx1"/>
          </a:solidFill>
        </p:spPr>
        <p:txBody>
          <a:bodyPr/>
          <a:lstStyle/>
          <a:p>
            <a:r>
              <a:rPr lang="en-US" sz="3600" b="1" dirty="0"/>
              <a:t>17 Seals Attesting to Jewish Kings</a:t>
            </a:r>
          </a:p>
        </p:txBody>
      </p:sp>
      <p:pic>
        <p:nvPicPr>
          <p:cNvPr id="4" name="Picture 3">
            <a:extLst>
              <a:ext uri="{FF2B5EF4-FFF2-40B4-BE49-F238E27FC236}">
                <a16:creationId xmlns:a16="http://schemas.microsoft.com/office/drawing/2014/main" id="{176058D5-0AE6-C641-8A1B-988142811D21}"/>
              </a:ext>
            </a:extLst>
          </p:cNvPr>
          <p:cNvPicPr>
            <a:picLocks noChangeAspect="1"/>
          </p:cNvPicPr>
          <p:nvPr/>
        </p:nvPicPr>
        <p:blipFill>
          <a:blip r:embed="rId3"/>
          <a:stretch>
            <a:fillRect/>
          </a:stretch>
        </p:blipFill>
        <p:spPr>
          <a:xfrm>
            <a:off x="1149453" y="821802"/>
            <a:ext cx="3882437" cy="6036198"/>
          </a:xfrm>
          <a:prstGeom prst="rect">
            <a:avLst/>
          </a:prstGeom>
        </p:spPr>
      </p:pic>
      <p:sp>
        <p:nvSpPr>
          <p:cNvPr id="3" name="TextBox 2">
            <a:extLst>
              <a:ext uri="{FF2B5EF4-FFF2-40B4-BE49-F238E27FC236}">
                <a16:creationId xmlns:a16="http://schemas.microsoft.com/office/drawing/2014/main" id="{7353ACC8-BF8B-394C-BBBD-944D82966697}"/>
              </a:ext>
            </a:extLst>
          </p:cNvPr>
          <p:cNvSpPr txBox="1"/>
          <p:nvPr/>
        </p:nvSpPr>
        <p:spPr>
          <a:xfrm>
            <a:off x="7734300" y="3848100"/>
            <a:ext cx="184731" cy="369332"/>
          </a:xfrm>
          <a:prstGeom prst="rect">
            <a:avLst/>
          </a:prstGeom>
          <a:noFill/>
        </p:spPr>
        <p:txBody>
          <a:bodyPr wrap="none" rtlCol="0">
            <a:spAutoFit/>
          </a:bodyPr>
          <a:lstStyle/>
          <a:p>
            <a:endParaRPr lang="en-US" dirty="0"/>
          </a:p>
        </p:txBody>
      </p:sp>
      <p:sp>
        <p:nvSpPr>
          <p:cNvPr id="5" name="Text Box 9">
            <a:extLst>
              <a:ext uri="{FF2B5EF4-FFF2-40B4-BE49-F238E27FC236}">
                <a16:creationId xmlns:a16="http://schemas.microsoft.com/office/drawing/2014/main" id="{80E41A71-E83A-CB41-B8B8-A2A1B7AF4ACF}"/>
              </a:ext>
            </a:extLst>
          </p:cNvPr>
          <p:cNvSpPr txBox="1">
            <a:spLocks noChangeArrowheads="1"/>
          </p:cNvSpPr>
          <p:nvPr/>
        </p:nvSpPr>
        <p:spPr bwMode="auto">
          <a:xfrm>
            <a:off x="5146726" y="5529059"/>
            <a:ext cx="3882438" cy="1200329"/>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1800" b="1" dirty="0">
                <a:solidFill>
                  <a:srgbClr val="FFFFFF"/>
                </a:solidFill>
                <a:effectLst>
                  <a:glow rad="203200">
                    <a:srgbClr val="000514">
                      <a:alpha val="88000"/>
                    </a:srgbClr>
                  </a:glow>
                </a:effectLst>
                <a:latin typeface="Arial"/>
                <a:cs typeface="Arial"/>
              </a:rPr>
              <a:t>Kenneth A. Kitchen, </a:t>
            </a:r>
            <a:br>
              <a:rPr lang="en-US" sz="1800" b="1" dirty="0">
                <a:solidFill>
                  <a:srgbClr val="FFFFFF"/>
                </a:solidFill>
                <a:effectLst>
                  <a:glow rad="203200">
                    <a:srgbClr val="000514">
                      <a:alpha val="88000"/>
                    </a:srgbClr>
                  </a:glow>
                </a:effectLst>
                <a:latin typeface="Arial"/>
                <a:cs typeface="Arial"/>
              </a:rPr>
            </a:br>
            <a:r>
              <a:rPr lang="en-US" sz="1800" b="1" i="1" dirty="0">
                <a:solidFill>
                  <a:srgbClr val="FFFFFF"/>
                </a:solidFill>
                <a:effectLst>
                  <a:glow rad="203200">
                    <a:srgbClr val="000514">
                      <a:alpha val="88000"/>
                    </a:srgbClr>
                  </a:glow>
                </a:effectLst>
                <a:latin typeface="Arial"/>
                <a:cs typeface="Arial"/>
              </a:rPr>
              <a:t>On the Reliability of the Old Testament</a:t>
            </a:r>
            <a:r>
              <a:rPr lang="en-US" sz="1800" b="1" dirty="0">
                <a:solidFill>
                  <a:srgbClr val="FFFFFF"/>
                </a:solidFill>
                <a:effectLst>
                  <a:glow rad="203200">
                    <a:srgbClr val="000514">
                      <a:alpha val="88000"/>
                    </a:srgbClr>
                  </a:glow>
                </a:effectLst>
                <a:latin typeface="Arial"/>
                <a:cs typeface="Arial"/>
              </a:rPr>
              <a:t> (Grand Rapids, MI: Eerdmans, 2003), 16-21, 604</a:t>
            </a:r>
          </a:p>
        </p:txBody>
      </p:sp>
      <p:sp>
        <p:nvSpPr>
          <p:cNvPr id="6" name="Text Box 9">
            <a:extLst>
              <a:ext uri="{FF2B5EF4-FFF2-40B4-BE49-F238E27FC236}">
                <a16:creationId xmlns:a16="http://schemas.microsoft.com/office/drawing/2014/main" id="{18E7FDCB-F014-6E42-9091-B8B82B31EF61}"/>
              </a:ext>
            </a:extLst>
          </p:cNvPr>
          <p:cNvSpPr txBox="1">
            <a:spLocks noChangeArrowheads="1"/>
          </p:cNvSpPr>
          <p:nvPr/>
        </p:nvSpPr>
        <p:spPr bwMode="auto">
          <a:xfrm>
            <a:off x="5137582" y="1112507"/>
            <a:ext cx="3882438" cy="3785652"/>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2400" b="1" dirty="0">
                <a:solidFill>
                  <a:srgbClr val="FFFFFF"/>
                </a:solidFill>
                <a:effectLst>
                  <a:glow rad="203200">
                    <a:srgbClr val="000514">
                      <a:alpha val="88000"/>
                    </a:srgbClr>
                  </a:glow>
                </a:effectLst>
                <a:latin typeface="Arial"/>
                <a:cs typeface="Arial"/>
              </a:rPr>
              <a:t>These seals with many close-ups in the following slides show ample archaeological support for the monarchies of Israel and Judah. The same is true for the kings of Babylon noted in Daniel’s prophecy.</a:t>
            </a:r>
          </a:p>
        </p:txBody>
      </p:sp>
    </p:spTree>
    <p:extLst>
      <p:ext uri="{BB962C8B-B14F-4D97-AF65-F5344CB8AC3E}">
        <p14:creationId xmlns:p14="http://schemas.microsoft.com/office/powerpoint/2010/main" val="38226941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7B3BACD-8960-A549-9E9A-42589206B875}"/>
              </a:ext>
            </a:extLst>
          </p:cNvPr>
          <p:cNvGrpSpPr/>
          <p:nvPr/>
        </p:nvGrpSpPr>
        <p:grpSpPr>
          <a:xfrm>
            <a:off x="0" y="0"/>
            <a:ext cx="9144000" cy="6984682"/>
            <a:chOff x="0" y="0"/>
            <a:chExt cx="9144000" cy="6984682"/>
          </a:xfrm>
        </p:grpSpPr>
        <p:pic>
          <p:nvPicPr>
            <p:cNvPr id="4" name="Picture 3">
              <a:extLst>
                <a:ext uri="{FF2B5EF4-FFF2-40B4-BE49-F238E27FC236}">
                  <a16:creationId xmlns:a16="http://schemas.microsoft.com/office/drawing/2014/main" id="{176058D5-0AE6-C641-8A1B-988142811D21}"/>
                </a:ext>
              </a:extLst>
            </p:cNvPr>
            <p:cNvPicPr>
              <a:picLocks noChangeAspect="1"/>
            </p:cNvPicPr>
            <p:nvPr/>
          </p:nvPicPr>
          <p:blipFill rotWithShape="1">
            <a:blip r:embed="rId3"/>
            <a:srcRect t="3785" r="47874" b="71069"/>
            <a:stretch/>
          </p:blipFill>
          <p:spPr>
            <a:xfrm>
              <a:off x="0" y="0"/>
              <a:ext cx="9144000" cy="6858000"/>
            </a:xfrm>
            <a:prstGeom prst="rect">
              <a:avLst/>
            </a:prstGeom>
          </p:spPr>
        </p:pic>
        <p:cxnSp>
          <p:nvCxnSpPr>
            <p:cNvPr id="5" name="Straight Connector 4">
              <a:extLst>
                <a:ext uri="{FF2B5EF4-FFF2-40B4-BE49-F238E27FC236}">
                  <a16:creationId xmlns:a16="http://schemas.microsoft.com/office/drawing/2014/main" id="{A05B66C7-5C47-9040-97E4-867F2CA69CAC}"/>
                </a:ext>
              </a:extLst>
            </p:cNvPr>
            <p:cNvCxnSpPr/>
            <p:nvPr/>
          </p:nvCxnSpPr>
          <p:spPr bwMode="auto">
            <a:xfrm>
              <a:off x="2091690" y="3044507"/>
              <a:ext cx="0" cy="3940175"/>
            </a:xfrm>
            <a:prstGeom prst="line">
              <a:avLst/>
            </a:prstGeom>
            <a:ln>
              <a:headEnd type="none" w="med" len="med"/>
              <a:tailEnd type="none" w="lg" len="lg"/>
            </a:ln>
          </p:spPr>
          <p:style>
            <a:lnRef idx="3">
              <a:schemeClr val="accent4"/>
            </a:lnRef>
            <a:fillRef idx="0">
              <a:schemeClr val="accent4"/>
            </a:fillRef>
            <a:effectRef idx="2">
              <a:schemeClr val="accent4"/>
            </a:effectRef>
            <a:fontRef idx="minor">
              <a:schemeClr val="tx1"/>
            </a:fontRef>
          </p:style>
        </p:cxnSp>
        <p:sp>
          <p:nvSpPr>
            <p:cNvPr id="11" name="Rectangle 10">
              <a:extLst>
                <a:ext uri="{FF2B5EF4-FFF2-40B4-BE49-F238E27FC236}">
                  <a16:creationId xmlns:a16="http://schemas.microsoft.com/office/drawing/2014/main" id="{B1D5EC01-DC27-814D-9ED1-1ED0BFC8C395}"/>
                </a:ext>
              </a:extLst>
            </p:cNvPr>
            <p:cNvSpPr/>
            <p:nvPr/>
          </p:nvSpPr>
          <p:spPr bwMode="auto">
            <a:xfrm>
              <a:off x="481774" y="5455125"/>
              <a:ext cx="4611220" cy="7315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26" name="Rectangle 25">
              <a:extLst>
                <a:ext uri="{FF2B5EF4-FFF2-40B4-BE49-F238E27FC236}">
                  <a16:creationId xmlns:a16="http://schemas.microsoft.com/office/drawing/2014/main" id="{84741990-1958-4A4B-8CE4-DEDA45B55732}"/>
                </a:ext>
              </a:extLst>
            </p:cNvPr>
            <p:cNvSpPr/>
            <p:nvPr/>
          </p:nvSpPr>
          <p:spPr bwMode="auto">
            <a:xfrm>
              <a:off x="997" y="1323421"/>
              <a:ext cx="3986212" cy="2043113"/>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7" name="Rectangle 26">
              <a:extLst>
                <a:ext uri="{FF2B5EF4-FFF2-40B4-BE49-F238E27FC236}">
                  <a16:creationId xmlns:a16="http://schemas.microsoft.com/office/drawing/2014/main" id="{D187BE17-9EB0-094F-A3F5-0256CCEC8107}"/>
                </a:ext>
              </a:extLst>
            </p:cNvPr>
            <p:cNvSpPr/>
            <p:nvPr/>
          </p:nvSpPr>
          <p:spPr bwMode="auto">
            <a:xfrm>
              <a:off x="2754828" y="4645911"/>
              <a:ext cx="3571875" cy="11887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8" name="Rectangle 27">
              <a:extLst>
                <a:ext uri="{FF2B5EF4-FFF2-40B4-BE49-F238E27FC236}">
                  <a16:creationId xmlns:a16="http://schemas.microsoft.com/office/drawing/2014/main" id="{B5018158-530C-4B4A-B034-3B310DD58484}"/>
                </a:ext>
              </a:extLst>
            </p:cNvPr>
            <p:cNvSpPr/>
            <p:nvPr/>
          </p:nvSpPr>
          <p:spPr bwMode="auto">
            <a:xfrm>
              <a:off x="5332559" y="5416278"/>
              <a:ext cx="3571875" cy="11887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2" name="Title 1">
            <a:extLst>
              <a:ext uri="{FF2B5EF4-FFF2-40B4-BE49-F238E27FC236}">
                <a16:creationId xmlns:a16="http://schemas.microsoft.com/office/drawing/2014/main" id="{627FE7B5-8A65-A24F-BD07-4BD20FB0EEE9}"/>
              </a:ext>
            </a:extLst>
          </p:cNvPr>
          <p:cNvSpPr>
            <a:spLocks noGrp="1"/>
          </p:cNvSpPr>
          <p:nvPr>
            <p:ph type="title"/>
          </p:nvPr>
        </p:nvSpPr>
        <p:spPr>
          <a:xfrm>
            <a:off x="0" y="0"/>
            <a:ext cx="9144000" cy="821803"/>
          </a:xfrm>
          <a:solidFill>
            <a:schemeClr val="tx1"/>
          </a:solidFill>
        </p:spPr>
        <p:txBody>
          <a:bodyPr/>
          <a:lstStyle/>
          <a:p>
            <a:r>
              <a:rPr lang="en-US" b="1" dirty="0"/>
              <a:t>Seals of Uzziah &amp; Jotham</a:t>
            </a:r>
          </a:p>
        </p:txBody>
      </p:sp>
      <p:sp>
        <p:nvSpPr>
          <p:cNvPr id="7" name="Rectangle 6">
            <a:extLst>
              <a:ext uri="{FF2B5EF4-FFF2-40B4-BE49-F238E27FC236}">
                <a16:creationId xmlns:a16="http://schemas.microsoft.com/office/drawing/2014/main" id="{AB91A961-BDDC-EE4E-B193-6897210DB004}"/>
              </a:ext>
            </a:extLst>
          </p:cNvPr>
          <p:cNvSpPr/>
          <p:nvPr/>
        </p:nvSpPr>
        <p:spPr bwMode="auto">
          <a:xfrm>
            <a:off x="0" y="0"/>
            <a:ext cx="9144000" cy="6858000"/>
          </a:xfrm>
          <a:prstGeom prst="rect">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15" name="Rectangle 2">
            <a:extLst>
              <a:ext uri="{FF2B5EF4-FFF2-40B4-BE49-F238E27FC236}">
                <a16:creationId xmlns:a16="http://schemas.microsoft.com/office/drawing/2014/main" id="{5EEC666E-B082-CF4D-9E23-27E67462C226}"/>
              </a:ext>
            </a:extLst>
          </p:cNvPr>
          <p:cNvSpPr txBox="1">
            <a:spLocks noChangeArrowheads="1"/>
          </p:cNvSpPr>
          <p:nvPr/>
        </p:nvSpPr>
        <p:spPr bwMode="auto">
          <a:xfrm>
            <a:off x="-431948" y="1615990"/>
            <a:ext cx="1931670"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solidFill>
                  <a:schemeClr val="tx2"/>
                </a:solidFill>
                <a:effectLst/>
                <a:latin typeface="Arial" charset="0"/>
                <a:ea typeface="ＭＳ Ｐゴシック" charset="0"/>
                <a:cs typeface="ＭＳ Ｐゴシック" charset="0"/>
              </a:rPr>
              <a:t>BC</a:t>
            </a:r>
            <a:endParaRPr lang="en-US" sz="3600" b="1" kern="0" dirty="0">
              <a:solidFill>
                <a:schemeClr val="tx2"/>
              </a:solidFill>
              <a:effectLst/>
              <a:latin typeface="Arial" charset="0"/>
              <a:ea typeface="ＭＳ Ｐゴシック" charset="0"/>
              <a:cs typeface="ＭＳ Ｐゴシック" charset="0"/>
            </a:endParaRPr>
          </a:p>
        </p:txBody>
      </p:sp>
      <p:sp>
        <p:nvSpPr>
          <p:cNvPr id="16" name="Rectangle 2">
            <a:extLst>
              <a:ext uri="{FF2B5EF4-FFF2-40B4-BE49-F238E27FC236}">
                <a16:creationId xmlns:a16="http://schemas.microsoft.com/office/drawing/2014/main" id="{3AB6E610-BFB7-F847-846F-4AD483A89F89}"/>
              </a:ext>
            </a:extLst>
          </p:cNvPr>
          <p:cNvSpPr txBox="1">
            <a:spLocks noChangeArrowheads="1"/>
          </p:cNvSpPr>
          <p:nvPr/>
        </p:nvSpPr>
        <p:spPr bwMode="auto">
          <a:xfrm>
            <a:off x="1323700" y="1615990"/>
            <a:ext cx="3483610"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800" b="1" kern="0" dirty="0">
                <a:solidFill>
                  <a:schemeClr val="tx2"/>
                </a:solidFill>
                <a:effectLst/>
                <a:latin typeface="Arial" charset="0"/>
                <a:ea typeface="ＭＳ Ｐゴシック" charset="0"/>
                <a:cs typeface="ＭＳ Ｐゴシック" charset="0"/>
              </a:rPr>
              <a:t>Judah</a:t>
            </a:r>
            <a:endParaRPr lang="en-US" sz="3600" b="1" kern="0" dirty="0">
              <a:solidFill>
                <a:schemeClr val="tx2"/>
              </a:solidFill>
              <a:effectLst/>
              <a:latin typeface="Arial" charset="0"/>
              <a:ea typeface="ＭＳ Ｐゴシック" charset="0"/>
              <a:cs typeface="ＭＳ Ｐゴシック" charset="0"/>
            </a:endParaRPr>
          </a:p>
        </p:txBody>
      </p:sp>
      <p:sp>
        <p:nvSpPr>
          <p:cNvPr id="17" name="Rectangle 2">
            <a:extLst>
              <a:ext uri="{FF2B5EF4-FFF2-40B4-BE49-F238E27FC236}">
                <a16:creationId xmlns:a16="http://schemas.microsoft.com/office/drawing/2014/main" id="{8A59A09E-84F5-6946-B329-52A10CF78D3F}"/>
              </a:ext>
            </a:extLst>
          </p:cNvPr>
          <p:cNvSpPr txBox="1">
            <a:spLocks noChangeArrowheads="1"/>
          </p:cNvSpPr>
          <p:nvPr/>
        </p:nvSpPr>
        <p:spPr bwMode="auto">
          <a:xfrm>
            <a:off x="43540" y="2549105"/>
            <a:ext cx="998982"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kern="0" dirty="0">
                <a:solidFill>
                  <a:schemeClr val="tx2"/>
                </a:solidFill>
                <a:effectLst/>
                <a:latin typeface="Arial" charset="0"/>
                <a:ea typeface="ＭＳ Ｐゴシック" charset="0"/>
                <a:cs typeface="ＭＳ Ｐゴシック" charset="0"/>
              </a:rPr>
              <a:t>760</a:t>
            </a:r>
            <a:endParaRPr lang="en-US" sz="3200" b="1" kern="0" dirty="0">
              <a:solidFill>
                <a:schemeClr val="tx2"/>
              </a:solidFill>
              <a:effectLst/>
              <a:latin typeface="Arial" charset="0"/>
              <a:ea typeface="ＭＳ Ｐゴシック" charset="0"/>
              <a:cs typeface="ＭＳ Ｐゴシック" charset="0"/>
            </a:endParaRPr>
          </a:p>
        </p:txBody>
      </p:sp>
      <p:sp>
        <p:nvSpPr>
          <p:cNvPr id="18" name="Rectangle 2">
            <a:extLst>
              <a:ext uri="{FF2B5EF4-FFF2-40B4-BE49-F238E27FC236}">
                <a16:creationId xmlns:a16="http://schemas.microsoft.com/office/drawing/2014/main" id="{3E4936DA-0511-1A4A-9797-163905EA6702}"/>
              </a:ext>
            </a:extLst>
          </p:cNvPr>
          <p:cNvSpPr txBox="1">
            <a:spLocks noChangeArrowheads="1"/>
          </p:cNvSpPr>
          <p:nvPr/>
        </p:nvSpPr>
        <p:spPr bwMode="auto">
          <a:xfrm>
            <a:off x="1323700" y="2549105"/>
            <a:ext cx="3599174"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400" kern="0" dirty="0">
                <a:solidFill>
                  <a:schemeClr val="tx2"/>
                </a:solidFill>
                <a:effectLst/>
                <a:latin typeface="Arial" charset="0"/>
                <a:ea typeface="ＭＳ Ｐゴシック" charset="0"/>
                <a:cs typeface="ＭＳ Ｐゴシック" charset="0"/>
              </a:rPr>
              <a:t>UZZIAH (2 Ki 15:13)</a:t>
            </a:r>
            <a:endParaRPr lang="en-US" sz="3200" kern="0" dirty="0">
              <a:solidFill>
                <a:schemeClr val="tx2"/>
              </a:solidFill>
              <a:effectLst/>
              <a:latin typeface="Arial" charset="0"/>
              <a:ea typeface="ＭＳ Ｐゴシック" charset="0"/>
              <a:cs typeface="ＭＳ Ｐゴシック" charset="0"/>
            </a:endParaRPr>
          </a:p>
        </p:txBody>
      </p:sp>
      <p:sp>
        <p:nvSpPr>
          <p:cNvPr id="19" name="Rectangle 2">
            <a:extLst>
              <a:ext uri="{FF2B5EF4-FFF2-40B4-BE49-F238E27FC236}">
                <a16:creationId xmlns:a16="http://schemas.microsoft.com/office/drawing/2014/main" id="{F76BE057-891C-0D45-A0E7-D27B42E8AD30}"/>
              </a:ext>
            </a:extLst>
          </p:cNvPr>
          <p:cNvSpPr txBox="1">
            <a:spLocks noChangeArrowheads="1"/>
          </p:cNvSpPr>
          <p:nvPr/>
        </p:nvSpPr>
        <p:spPr bwMode="auto">
          <a:xfrm>
            <a:off x="5181599" y="-2264253"/>
            <a:ext cx="2835275"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kern="0" dirty="0">
                <a:solidFill>
                  <a:schemeClr val="tx2"/>
                </a:solidFill>
                <a:effectLst/>
                <a:latin typeface="Arial" charset="0"/>
                <a:ea typeface="ＭＳ Ｐゴシック" charset="0"/>
                <a:cs typeface="ＭＳ Ｐゴシック" charset="0"/>
              </a:rPr>
              <a:t>“quote”</a:t>
            </a:r>
            <a:endParaRPr lang="en-US" sz="3600" kern="0" dirty="0">
              <a:solidFill>
                <a:schemeClr val="tx2"/>
              </a:solidFill>
              <a:effectLst/>
              <a:latin typeface="Arial" charset="0"/>
              <a:ea typeface="ＭＳ Ｐゴシック" charset="0"/>
              <a:cs typeface="ＭＳ Ｐゴシック" charset="0"/>
            </a:endParaRPr>
          </a:p>
        </p:txBody>
      </p:sp>
      <p:sp>
        <p:nvSpPr>
          <p:cNvPr id="21" name="Rectangle 2">
            <a:extLst>
              <a:ext uri="{FF2B5EF4-FFF2-40B4-BE49-F238E27FC236}">
                <a16:creationId xmlns:a16="http://schemas.microsoft.com/office/drawing/2014/main" id="{1245CF67-7ACC-094E-AB46-09B7FD0D1EFE}"/>
              </a:ext>
            </a:extLst>
          </p:cNvPr>
          <p:cNvSpPr txBox="1">
            <a:spLocks noChangeArrowheads="1"/>
          </p:cNvSpPr>
          <p:nvPr/>
        </p:nvSpPr>
        <p:spPr bwMode="auto">
          <a:xfrm>
            <a:off x="6034853" y="5444467"/>
            <a:ext cx="3218121" cy="82180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kern="0" dirty="0">
                <a:solidFill>
                  <a:schemeClr val="tx2"/>
                </a:solidFill>
                <a:effectLst/>
                <a:latin typeface="Arial" charset="0"/>
                <a:ea typeface="ＭＳ Ｐゴシック" charset="0"/>
                <a:cs typeface="ＭＳ Ｐゴシック" charset="0"/>
              </a:rPr>
              <a:t>“of </a:t>
            </a:r>
            <a:r>
              <a:rPr lang="en-US" sz="2800" kern="0" dirty="0" err="1">
                <a:solidFill>
                  <a:schemeClr val="tx2"/>
                </a:solidFill>
                <a:effectLst/>
                <a:latin typeface="Arial" charset="0"/>
                <a:ea typeface="ＭＳ Ｐゴシック" charset="0"/>
                <a:cs typeface="ＭＳ Ｐゴシック" charset="0"/>
              </a:rPr>
              <a:t>Shebnaiah</a:t>
            </a:r>
            <a:r>
              <a:rPr lang="en-US" sz="2800" kern="0" dirty="0">
                <a:solidFill>
                  <a:schemeClr val="tx2"/>
                </a:solidFill>
                <a:effectLst/>
                <a:latin typeface="Arial" charset="0"/>
                <a:ea typeface="ＭＳ Ｐゴシック" charset="0"/>
                <a:cs typeface="ＭＳ Ｐゴシック" charset="0"/>
              </a:rPr>
              <a:t>,</a:t>
            </a:r>
            <a:br>
              <a:rPr lang="en-US" sz="2800" kern="0" dirty="0">
                <a:solidFill>
                  <a:schemeClr val="tx2"/>
                </a:solidFill>
                <a:effectLst/>
                <a:latin typeface="Arial" charset="0"/>
                <a:ea typeface="ＭＳ Ｐゴシック" charset="0"/>
                <a:cs typeface="ＭＳ Ｐゴシック" charset="0"/>
              </a:rPr>
            </a:br>
            <a:r>
              <a:rPr lang="en-US" sz="2800" kern="0" dirty="0">
                <a:solidFill>
                  <a:schemeClr val="tx2"/>
                </a:solidFill>
                <a:effectLst/>
                <a:latin typeface="Arial" charset="0"/>
                <a:ea typeface="ＭＳ Ｐゴシック" charset="0"/>
                <a:cs typeface="ＭＳ Ｐゴシック" charset="0"/>
              </a:rPr>
              <a:t>servant of Uzziah”</a:t>
            </a:r>
            <a:endParaRPr lang="en-US" sz="3600" kern="0" dirty="0">
              <a:solidFill>
                <a:schemeClr val="tx2"/>
              </a:solidFill>
              <a:effectLst/>
              <a:latin typeface="Arial" charset="0"/>
              <a:ea typeface="ＭＳ Ｐゴシック" charset="0"/>
              <a:cs typeface="ＭＳ Ｐゴシック" charset="0"/>
            </a:endParaRPr>
          </a:p>
        </p:txBody>
      </p:sp>
      <p:sp>
        <p:nvSpPr>
          <p:cNvPr id="22" name="Rectangle 2">
            <a:extLst>
              <a:ext uri="{FF2B5EF4-FFF2-40B4-BE49-F238E27FC236}">
                <a16:creationId xmlns:a16="http://schemas.microsoft.com/office/drawing/2014/main" id="{D4CDEE96-A20F-5D43-A771-9C17E1822E43}"/>
              </a:ext>
            </a:extLst>
          </p:cNvPr>
          <p:cNvSpPr txBox="1">
            <a:spLocks noChangeArrowheads="1"/>
          </p:cNvSpPr>
          <p:nvPr/>
        </p:nvSpPr>
        <p:spPr bwMode="auto">
          <a:xfrm>
            <a:off x="3490480" y="4530048"/>
            <a:ext cx="3218121" cy="82180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kern="0" dirty="0">
                <a:solidFill>
                  <a:schemeClr val="tx2"/>
                </a:solidFill>
                <a:effectLst/>
                <a:latin typeface="Arial" charset="0"/>
                <a:ea typeface="ＭＳ Ｐゴシック" charset="0"/>
                <a:cs typeface="ＭＳ Ｐゴシック" charset="0"/>
              </a:rPr>
              <a:t>“of </a:t>
            </a:r>
            <a:r>
              <a:rPr lang="en-US" sz="2800" kern="0" dirty="0" err="1">
                <a:solidFill>
                  <a:schemeClr val="tx2"/>
                </a:solidFill>
                <a:effectLst/>
                <a:latin typeface="Arial" charset="0"/>
                <a:ea typeface="ＭＳ Ｐゴシック" charset="0"/>
                <a:cs typeface="ＭＳ Ｐゴシック" charset="0"/>
              </a:rPr>
              <a:t>Abiyaw</a:t>
            </a:r>
            <a:r>
              <a:rPr lang="en-US" sz="2800" kern="0" dirty="0">
                <a:solidFill>
                  <a:schemeClr val="tx2"/>
                </a:solidFill>
                <a:effectLst/>
                <a:latin typeface="Arial" charset="0"/>
                <a:ea typeface="ＭＳ Ｐゴシック" charset="0"/>
                <a:cs typeface="ＭＳ Ｐゴシック" charset="0"/>
              </a:rPr>
              <a:t>,</a:t>
            </a:r>
            <a:br>
              <a:rPr lang="en-US" sz="2800" kern="0" dirty="0">
                <a:solidFill>
                  <a:schemeClr val="tx2"/>
                </a:solidFill>
                <a:effectLst/>
                <a:latin typeface="Arial" charset="0"/>
                <a:ea typeface="ＭＳ Ｐゴシック" charset="0"/>
                <a:cs typeface="ＭＳ Ｐゴシック" charset="0"/>
              </a:rPr>
            </a:br>
            <a:r>
              <a:rPr lang="en-US" sz="2800" kern="0" dirty="0">
                <a:solidFill>
                  <a:schemeClr val="tx2"/>
                </a:solidFill>
                <a:effectLst/>
                <a:latin typeface="Arial" charset="0"/>
                <a:ea typeface="ＭＳ Ｐゴシック" charset="0"/>
                <a:cs typeface="ＭＳ Ｐゴシック" charset="0"/>
              </a:rPr>
              <a:t>servant of Uzziah”</a:t>
            </a:r>
            <a:endParaRPr lang="en-US" sz="3600" kern="0" dirty="0">
              <a:solidFill>
                <a:schemeClr val="tx2"/>
              </a:solidFill>
              <a:effectLst/>
              <a:latin typeface="Arial" charset="0"/>
              <a:ea typeface="ＭＳ Ｐゴシック" charset="0"/>
              <a:cs typeface="ＭＳ Ｐゴシック" charset="0"/>
            </a:endParaRPr>
          </a:p>
        </p:txBody>
      </p:sp>
      <p:sp>
        <p:nvSpPr>
          <p:cNvPr id="23" name="Rectangle 2">
            <a:extLst>
              <a:ext uri="{FF2B5EF4-FFF2-40B4-BE49-F238E27FC236}">
                <a16:creationId xmlns:a16="http://schemas.microsoft.com/office/drawing/2014/main" id="{0DF1C058-BC24-6A44-8FDE-98ECFB69D486}"/>
              </a:ext>
            </a:extLst>
          </p:cNvPr>
          <p:cNvSpPr txBox="1">
            <a:spLocks noChangeArrowheads="1"/>
          </p:cNvSpPr>
          <p:nvPr/>
        </p:nvSpPr>
        <p:spPr bwMode="auto">
          <a:xfrm>
            <a:off x="35898" y="5618038"/>
            <a:ext cx="998982"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kern="0" dirty="0">
                <a:solidFill>
                  <a:schemeClr val="tx2"/>
                </a:solidFill>
                <a:effectLst/>
                <a:latin typeface="Arial" charset="0"/>
                <a:ea typeface="ＭＳ Ｐゴシック" charset="0"/>
                <a:cs typeface="ＭＳ Ｐゴシック" charset="0"/>
              </a:rPr>
              <a:t>740</a:t>
            </a:r>
            <a:endParaRPr lang="en-US" sz="3200" b="1" kern="0" dirty="0">
              <a:solidFill>
                <a:schemeClr val="tx2"/>
              </a:solidFill>
              <a:effectLst/>
              <a:latin typeface="Arial" charset="0"/>
              <a:ea typeface="ＭＳ Ｐゴシック" charset="0"/>
              <a:cs typeface="ＭＳ Ｐゴシック" charset="0"/>
            </a:endParaRPr>
          </a:p>
        </p:txBody>
      </p:sp>
      <p:sp>
        <p:nvSpPr>
          <p:cNvPr id="24" name="Rectangle 2">
            <a:extLst>
              <a:ext uri="{FF2B5EF4-FFF2-40B4-BE49-F238E27FC236}">
                <a16:creationId xmlns:a16="http://schemas.microsoft.com/office/drawing/2014/main" id="{5060F189-1450-1747-A66A-126BA4B5E482}"/>
              </a:ext>
            </a:extLst>
          </p:cNvPr>
          <p:cNvSpPr txBox="1">
            <a:spLocks noChangeArrowheads="1"/>
          </p:cNvSpPr>
          <p:nvPr/>
        </p:nvSpPr>
        <p:spPr bwMode="auto">
          <a:xfrm>
            <a:off x="1316057" y="5618038"/>
            <a:ext cx="4479231"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400" kern="0" dirty="0">
                <a:solidFill>
                  <a:schemeClr val="tx2"/>
                </a:solidFill>
                <a:effectLst/>
                <a:latin typeface="Arial" charset="0"/>
                <a:ea typeface="ＭＳ Ｐゴシック" charset="0"/>
                <a:cs typeface="ＭＳ Ｐゴシック" charset="0"/>
              </a:rPr>
              <a:t>J(EH)OTHAM (2 Ki 15:32)</a:t>
            </a:r>
            <a:endParaRPr lang="en-US" sz="3200" kern="0" dirty="0">
              <a:solidFill>
                <a:schemeClr val="tx2"/>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19174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E3783B5-4F0C-4448-82CA-6C7595EA4282}"/>
              </a:ext>
            </a:extLst>
          </p:cNvPr>
          <p:cNvGrpSpPr/>
          <p:nvPr/>
        </p:nvGrpSpPr>
        <p:grpSpPr>
          <a:xfrm>
            <a:off x="-14289" y="-63375"/>
            <a:ext cx="8318700" cy="6921375"/>
            <a:chOff x="-14289" y="-63375"/>
            <a:chExt cx="8318700" cy="6921375"/>
          </a:xfrm>
        </p:grpSpPr>
        <p:pic>
          <p:nvPicPr>
            <p:cNvPr id="4" name="Picture 3">
              <a:extLst>
                <a:ext uri="{FF2B5EF4-FFF2-40B4-BE49-F238E27FC236}">
                  <a16:creationId xmlns:a16="http://schemas.microsoft.com/office/drawing/2014/main" id="{176058D5-0AE6-C641-8A1B-988142811D21}"/>
                </a:ext>
              </a:extLst>
            </p:cNvPr>
            <p:cNvPicPr>
              <a:picLocks noChangeAspect="1"/>
            </p:cNvPicPr>
            <p:nvPr/>
          </p:nvPicPr>
          <p:blipFill rotWithShape="1">
            <a:blip r:embed="rId3"/>
            <a:srcRect l="52579" t="8720" b="65902"/>
            <a:stretch/>
          </p:blipFill>
          <p:spPr>
            <a:xfrm>
              <a:off x="-14289" y="-63375"/>
              <a:ext cx="8318700" cy="6921375"/>
            </a:xfrm>
            <a:prstGeom prst="rect">
              <a:avLst/>
            </a:prstGeom>
          </p:spPr>
        </p:pic>
        <p:sp>
          <p:nvSpPr>
            <p:cNvPr id="8" name="Rectangle 7">
              <a:extLst>
                <a:ext uri="{FF2B5EF4-FFF2-40B4-BE49-F238E27FC236}">
                  <a16:creationId xmlns:a16="http://schemas.microsoft.com/office/drawing/2014/main" id="{6C1EE6D6-EF69-C84F-A305-8E88FD030B4A}"/>
                </a:ext>
              </a:extLst>
            </p:cNvPr>
            <p:cNvSpPr/>
            <p:nvPr/>
          </p:nvSpPr>
          <p:spPr bwMode="auto">
            <a:xfrm>
              <a:off x="1301877" y="940577"/>
              <a:ext cx="3571875" cy="2043113"/>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2" name="Rectangle 21">
              <a:extLst>
                <a:ext uri="{FF2B5EF4-FFF2-40B4-BE49-F238E27FC236}">
                  <a16:creationId xmlns:a16="http://schemas.microsoft.com/office/drawing/2014/main" id="{27B54B66-7345-F54A-BA61-DBA7E30B9396}"/>
                </a:ext>
              </a:extLst>
            </p:cNvPr>
            <p:cNvSpPr/>
            <p:nvPr/>
          </p:nvSpPr>
          <p:spPr bwMode="auto">
            <a:xfrm>
              <a:off x="1107983" y="3278717"/>
              <a:ext cx="3571875" cy="2043113"/>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3" name="Rectangle 22">
              <a:extLst>
                <a:ext uri="{FF2B5EF4-FFF2-40B4-BE49-F238E27FC236}">
                  <a16:creationId xmlns:a16="http://schemas.microsoft.com/office/drawing/2014/main" id="{67DC4C77-A10D-844F-8130-42BA5C5F900B}"/>
                </a:ext>
              </a:extLst>
            </p:cNvPr>
            <p:cNvSpPr/>
            <p:nvPr/>
          </p:nvSpPr>
          <p:spPr bwMode="auto">
            <a:xfrm>
              <a:off x="4102710" y="2456914"/>
              <a:ext cx="3571875" cy="11887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2" name="Title 1">
            <a:extLst>
              <a:ext uri="{FF2B5EF4-FFF2-40B4-BE49-F238E27FC236}">
                <a16:creationId xmlns:a16="http://schemas.microsoft.com/office/drawing/2014/main" id="{627FE7B5-8A65-A24F-BD07-4BD20FB0EEE9}"/>
              </a:ext>
            </a:extLst>
          </p:cNvPr>
          <p:cNvSpPr>
            <a:spLocks noGrp="1"/>
          </p:cNvSpPr>
          <p:nvPr>
            <p:ph type="title"/>
          </p:nvPr>
        </p:nvSpPr>
        <p:spPr>
          <a:xfrm>
            <a:off x="0" y="0"/>
            <a:ext cx="9144000" cy="821803"/>
          </a:xfrm>
          <a:solidFill>
            <a:schemeClr val="tx1"/>
          </a:solidFill>
        </p:spPr>
        <p:txBody>
          <a:bodyPr/>
          <a:lstStyle/>
          <a:p>
            <a:r>
              <a:rPr lang="en-US" b="1" dirty="0"/>
              <a:t>Seals of Jeroboam II &amp; Hoshea</a:t>
            </a:r>
          </a:p>
        </p:txBody>
      </p:sp>
      <p:sp>
        <p:nvSpPr>
          <p:cNvPr id="7" name="Rectangle 6">
            <a:extLst>
              <a:ext uri="{FF2B5EF4-FFF2-40B4-BE49-F238E27FC236}">
                <a16:creationId xmlns:a16="http://schemas.microsoft.com/office/drawing/2014/main" id="{AB91A961-BDDC-EE4E-B193-6897210DB004}"/>
              </a:ext>
            </a:extLst>
          </p:cNvPr>
          <p:cNvSpPr/>
          <p:nvPr/>
        </p:nvSpPr>
        <p:spPr bwMode="auto">
          <a:xfrm>
            <a:off x="0" y="0"/>
            <a:ext cx="9144000" cy="6858000"/>
          </a:xfrm>
          <a:prstGeom prst="rect">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15" name="Rectangle 2">
            <a:extLst>
              <a:ext uri="{FF2B5EF4-FFF2-40B4-BE49-F238E27FC236}">
                <a16:creationId xmlns:a16="http://schemas.microsoft.com/office/drawing/2014/main" id="{5EEC666E-B082-CF4D-9E23-27E67462C226}"/>
              </a:ext>
            </a:extLst>
          </p:cNvPr>
          <p:cNvSpPr txBox="1">
            <a:spLocks noChangeArrowheads="1"/>
          </p:cNvSpPr>
          <p:nvPr/>
        </p:nvSpPr>
        <p:spPr bwMode="auto">
          <a:xfrm>
            <a:off x="142148" y="968163"/>
            <a:ext cx="1931670"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solidFill>
                  <a:schemeClr val="tx2"/>
                </a:solidFill>
                <a:effectLst/>
                <a:latin typeface="Arial" charset="0"/>
                <a:ea typeface="ＭＳ Ｐゴシック" charset="0"/>
                <a:cs typeface="ＭＳ Ｐゴシック" charset="0"/>
              </a:rPr>
              <a:t>BC</a:t>
            </a:r>
            <a:endParaRPr lang="en-US" sz="3600" b="1" kern="0" dirty="0">
              <a:solidFill>
                <a:schemeClr val="tx2"/>
              </a:solidFill>
              <a:effectLst/>
              <a:latin typeface="Arial" charset="0"/>
              <a:ea typeface="ＭＳ Ｐゴシック" charset="0"/>
              <a:cs typeface="ＭＳ Ｐゴシック" charset="0"/>
            </a:endParaRPr>
          </a:p>
        </p:txBody>
      </p:sp>
      <p:sp>
        <p:nvSpPr>
          <p:cNvPr id="16" name="Rectangle 2">
            <a:extLst>
              <a:ext uri="{FF2B5EF4-FFF2-40B4-BE49-F238E27FC236}">
                <a16:creationId xmlns:a16="http://schemas.microsoft.com/office/drawing/2014/main" id="{3AB6E610-BFB7-F847-846F-4AD483A89F89}"/>
              </a:ext>
            </a:extLst>
          </p:cNvPr>
          <p:cNvSpPr txBox="1">
            <a:spLocks noChangeArrowheads="1"/>
          </p:cNvSpPr>
          <p:nvPr/>
        </p:nvSpPr>
        <p:spPr bwMode="auto">
          <a:xfrm>
            <a:off x="1897796" y="968163"/>
            <a:ext cx="3483610"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800" b="1" kern="0" dirty="0">
                <a:solidFill>
                  <a:schemeClr val="tx2"/>
                </a:solidFill>
                <a:effectLst/>
                <a:latin typeface="Arial" charset="0"/>
                <a:ea typeface="ＭＳ Ｐゴシック" charset="0"/>
                <a:cs typeface="ＭＳ Ｐゴシック" charset="0"/>
              </a:rPr>
              <a:t>Israel</a:t>
            </a:r>
            <a:endParaRPr lang="en-US" sz="3600" b="1" kern="0" dirty="0">
              <a:solidFill>
                <a:schemeClr val="tx2"/>
              </a:solidFill>
              <a:effectLst/>
              <a:latin typeface="Arial" charset="0"/>
              <a:ea typeface="ＭＳ Ｐゴシック" charset="0"/>
              <a:cs typeface="ＭＳ Ｐゴシック" charset="0"/>
            </a:endParaRPr>
          </a:p>
        </p:txBody>
      </p:sp>
      <p:sp>
        <p:nvSpPr>
          <p:cNvPr id="17" name="Rectangle 2">
            <a:extLst>
              <a:ext uri="{FF2B5EF4-FFF2-40B4-BE49-F238E27FC236}">
                <a16:creationId xmlns:a16="http://schemas.microsoft.com/office/drawing/2014/main" id="{8A59A09E-84F5-6946-B329-52A10CF78D3F}"/>
              </a:ext>
            </a:extLst>
          </p:cNvPr>
          <p:cNvSpPr txBox="1">
            <a:spLocks noChangeArrowheads="1"/>
          </p:cNvSpPr>
          <p:nvPr/>
        </p:nvSpPr>
        <p:spPr bwMode="auto">
          <a:xfrm>
            <a:off x="617636" y="1571667"/>
            <a:ext cx="998982"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kern="0" dirty="0">
                <a:solidFill>
                  <a:schemeClr val="tx2"/>
                </a:solidFill>
                <a:effectLst/>
                <a:latin typeface="Arial" charset="0"/>
                <a:ea typeface="ＭＳ Ｐゴシック" charset="0"/>
                <a:cs typeface="ＭＳ Ｐゴシック" charset="0"/>
              </a:rPr>
              <a:t>760</a:t>
            </a:r>
            <a:endParaRPr lang="en-US" sz="3200" b="1" kern="0" dirty="0">
              <a:solidFill>
                <a:schemeClr val="tx2"/>
              </a:solidFill>
              <a:effectLst/>
              <a:latin typeface="Arial" charset="0"/>
              <a:ea typeface="ＭＳ Ｐゴシック" charset="0"/>
              <a:cs typeface="ＭＳ Ｐゴシック" charset="0"/>
            </a:endParaRPr>
          </a:p>
        </p:txBody>
      </p:sp>
      <p:sp>
        <p:nvSpPr>
          <p:cNvPr id="18" name="Rectangle 2">
            <a:extLst>
              <a:ext uri="{FF2B5EF4-FFF2-40B4-BE49-F238E27FC236}">
                <a16:creationId xmlns:a16="http://schemas.microsoft.com/office/drawing/2014/main" id="{3E4936DA-0511-1A4A-9797-163905EA6702}"/>
              </a:ext>
            </a:extLst>
          </p:cNvPr>
          <p:cNvSpPr txBox="1">
            <a:spLocks noChangeArrowheads="1"/>
          </p:cNvSpPr>
          <p:nvPr/>
        </p:nvSpPr>
        <p:spPr bwMode="auto">
          <a:xfrm>
            <a:off x="1968921" y="1571667"/>
            <a:ext cx="3599174" cy="82180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400" kern="0" dirty="0">
                <a:solidFill>
                  <a:schemeClr val="tx2"/>
                </a:solidFill>
                <a:effectLst/>
                <a:latin typeface="Arial" charset="0"/>
                <a:ea typeface="ＭＳ Ｐゴシック" charset="0"/>
                <a:cs typeface="ＭＳ Ｐゴシック" charset="0"/>
              </a:rPr>
              <a:t>JEROBOAM II</a:t>
            </a:r>
            <a:br>
              <a:rPr lang="en-US" sz="2400" kern="0" dirty="0">
                <a:solidFill>
                  <a:schemeClr val="tx2"/>
                </a:solidFill>
                <a:effectLst/>
                <a:latin typeface="Arial" charset="0"/>
                <a:ea typeface="ＭＳ Ｐゴシック" charset="0"/>
                <a:cs typeface="ＭＳ Ｐゴシック" charset="0"/>
              </a:rPr>
            </a:br>
            <a:r>
              <a:rPr lang="en-US" sz="2400" kern="0" dirty="0">
                <a:solidFill>
                  <a:schemeClr val="tx2"/>
                </a:solidFill>
                <a:effectLst/>
                <a:latin typeface="Arial" charset="0"/>
                <a:ea typeface="ＭＳ Ｐゴシック" charset="0"/>
                <a:cs typeface="ＭＳ Ｐゴシック" charset="0"/>
              </a:rPr>
              <a:t>(2 Ki 14:23)</a:t>
            </a:r>
            <a:endParaRPr lang="en-US" sz="3200" kern="0" dirty="0">
              <a:solidFill>
                <a:schemeClr val="tx2"/>
              </a:solidFill>
              <a:effectLst/>
              <a:latin typeface="Arial" charset="0"/>
              <a:ea typeface="ＭＳ Ｐゴシック" charset="0"/>
              <a:cs typeface="ＭＳ Ｐゴシック" charset="0"/>
            </a:endParaRPr>
          </a:p>
        </p:txBody>
      </p:sp>
      <p:sp>
        <p:nvSpPr>
          <p:cNvPr id="19" name="Rectangle 2">
            <a:extLst>
              <a:ext uri="{FF2B5EF4-FFF2-40B4-BE49-F238E27FC236}">
                <a16:creationId xmlns:a16="http://schemas.microsoft.com/office/drawing/2014/main" id="{F76BE057-891C-0D45-A0E7-D27B42E8AD30}"/>
              </a:ext>
            </a:extLst>
          </p:cNvPr>
          <p:cNvSpPr txBox="1">
            <a:spLocks noChangeArrowheads="1"/>
          </p:cNvSpPr>
          <p:nvPr/>
        </p:nvSpPr>
        <p:spPr bwMode="auto">
          <a:xfrm>
            <a:off x="4445508" y="2511662"/>
            <a:ext cx="3571875" cy="9440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kern="0" dirty="0">
                <a:solidFill>
                  <a:schemeClr val="tx2"/>
                </a:solidFill>
                <a:effectLst/>
                <a:latin typeface="Arial" charset="0"/>
                <a:ea typeface="ＭＳ Ｐゴシック" charset="0"/>
                <a:cs typeface="ＭＳ Ｐゴシック" charset="0"/>
              </a:rPr>
              <a:t>“of Shema,</a:t>
            </a:r>
            <a:br>
              <a:rPr lang="en-US" sz="2800" kern="0" dirty="0">
                <a:solidFill>
                  <a:schemeClr val="tx2"/>
                </a:solidFill>
                <a:effectLst/>
                <a:latin typeface="Arial" charset="0"/>
                <a:ea typeface="ＭＳ Ｐゴシック" charset="0"/>
                <a:cs typeface="ＭＳ Ｐゴシック" charset="0"/>
              </a:rPr>
            </a:br>
            <a:r>
              <a:rPr lang="en-US" sz="2800" kern="0" dirty="0">
                <a:solidFill>
                  <a:schemeClr val="tx2"/>
                </a:solidFill>
                <a:effectLst/>
                <a:latin typeface="Arial" charset="0"/>
                <a:ea typeface="ＭＳ Ｐゴシック" charset="0"/>
                <a:cs typeface="ＭＳ Ｐゴシック" charset="0"/>
              </a:rPr>
              <a:t>servant of Jeroboam”</a:t>
            </a:r>
            <a:endParaRPr lang="en-US" sz="3600" kern="0" dirty="0">
              <a:solidFill>
                <a:schemeClr val="tx2"/>
              </a:solidFill>
              <a:effectLst/>
              <a:latin typeface="Arial" charset="0"/>
              <a:ea typeface="ＭＳ Ｐゴシック" charset="0"/>
              <a:cs typeface="ＭＳ Ｐゴシック" charset="0"/>
            </a:endParaRPr>
          </a:p>
        </p:txBody>
      </p:sp>
      <p:sp>
        <p:nvSpPr>
          <p:cNvPr id="24" name="Rectangle 2">
            <a:extLst>
              <a:ext uri="{FF2B5EF4-FFF2-40B4-BE49-F238E27FC236}">
                <a16:creationId xmlns:a16="http://schemas.microsoft.com/office/drawing/2014/main" id="{EDF8CF04-F5C7-4A45-AB5A-B526723D81B3}"/>
              </a:ext>
            </a:extLst>
          </p:cNvPr>
          <p:cNvSpPr txBox="1">
            <a:spLocks noChangeArrowheads="1"/>
          </p:cNvSpPr>
          <p:nvPr/>
        </p:nvSpPr>
        <p:spPr bwMode="auto">
          <a:xfrm>
            <a:off x="617636" y="4200238"/>
            <a:ext cx="998982"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kern="0" dirty="0">
                <a:solidFill>
                  <a:schemeClr val="tx2"/>
                </a:solidFill>
                <a:effectLst/>
                <a:latin typeface="Arial" charset="0"/>
                <a:ea typeface="ＭＳ Ｐゴシック" charset="0"/>
                <a:cs typeface="ＭＳ Ｐゴシック" charset="0"/>
              </a:rPr>
              <a:t>725</a:t>
            </a:r>
            <a:endParaRPr lang="en-US" sz="3200" b="1" kern="0" dirty="0">
              <a:solidFill>
                <a:schemeClr val="tx2"/>
              </a:solidFill>
              <a:effectLst/>
              <a:latin typeface="Arial" charset="0"/>
              <a:ea typeface="ＭＳ Ｐゴシック" charset="0"/>
              <a:cs typeface="ＭＳ Ｐゴシック" charset="0"/>
            </a:endParaRPr>
          </a:p>
        </p:txBody>
      </p:sp>
      <p:sp>
        <p:nvSpPr>
          <p:cNvPr id="25" name="Rectangle 2">
            <a:extLst>
              <a:ext uri="{FF2B5EF4-FFF2-40B4-BE49-F238E27FC236}">
                <a16:creationId xmlns:a16="http://schemas.microsoft.com/office/drawing/2014/main" id="{35800A41-70C1-5B47-8CEA-A7B241814EA8}"/>
              </a:ext>
            </a:extLst>
          </p:cNvPr>
          <p:cNvSpPr txBox="1">
            <a:spLocks noChangeArrowheads="1"/>
          </p:cNvSpPr>
          <p:nvPr/>
        </p:nvSpPr>
        <p:spPr bwMode="auto">
          <a:xfrm>
            <a:off x="1968921" y="4200238"/>
            <a:ext cx="3599174" cy="82180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400" kern="0" dirty="0">
                <a:solidFill>
                  <a:schemeClr val="tx2"/>
                </a:solidFill>
                <a:effectLst/>
                <a:latin typeface="Arial" charset="0"/>
                <a:ea typeface="ＭＳ Ｐゴシック" charset="0"/>
                <a:cs typeface="ＭＳ Ｐゴシック" charset="0"/>
              </a:rPr>
              <a:t>HOSHEA</a:t>
            </a:r>
            <a:br>
              <a:rPr lang="en-US" sz="2400" kern="0" dirty="0">
                <a:solidFill>
                  <a:schemeClr val="tx2"/>
                </a:solidFill>
                <a:effectLst/>
                <a:latin typeface="Arial" charset="0"/>
                <a:ea typeface="ＭＳ Ｐゴシック" charset="0"/>
                <a:cs typeface="ＭＳ Ｐゴシック" charset="0"/>
              </a:rPr>
            </a:br>
            <a:r>
              <a:rPr lang="en-US" sz="2400" kern="0" dirty="0">
                <a:solidFill>
                  <a:schemeClr val="tx2"/>
                </a:solidFill>
                <a:effectLst/>
                <a:latin typeface="Arial" charset="0"/>
                <a:ea typeface="ＭＳ Ｐゴシック" charset="0"/>
                <a:cs typeface="ＭＳ Ｐゴシック" charset="0"/>
              </a:rPr>
              <a:t>(2 Ki 17:1)</a:t>
            </a:r>
            <a:endParaRPr lang="en-US" sz="3200" kern="0" dirty="0">
              <a:solidFill>
                <a:schemeClr val="tx2"/>
              </a:solidFill>
              <a:effectLst/>
              <a:latin typeface="Arial" charset="0"/>
              <a:ea typeface="ＭＳ Ｐゴシック" charset="0"/>
              <a:cs typeface="ＭＳ Ｐゴシック" charset="0"/>
            </a:endParaRPr>
          </a:p>
        </p:txBody>
      </p:sp>
      <p:sp>
        <p:nvSpPr>
          <p:cNvPr id="26" name="Rectangle 2">
            <a:extLst>
              <a:ext uri="{FF2B5EF4-FFF2-40B4-BE49-F238E27FC236}">
                <a16:creationId xmlns:a16="http://schemas.microsoft.com/office/drawing/2014/main" id="{23AC3B5F-68E5-C943-AB83-19DC3E0A185F}"/>
              </a:ext>
            </a:extLst>
          </p:cNvPr>
          <p:cNvSpPr txBox="1">
            <a:spLocks noChangeArrowheads="1"/>
          </p:cNvSpPr>
          <p:nvPr/>
        </p:nvSpPr>
        <p:spPr bwMode="auto">
          <a:xfrm>
            <a:off x="1803908" y="5737462"/>
            <a:ext cx="3571875" cy="9440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kern="0" dirty="0">
                <a:solidFill>
                  <a:schemeClr val="tx2"/>
                </a:solidFill>
                <a:effectLst/>
                <a:latin typeface="Arial" charset="0"/>
                <a:ea typeface="ＭＳ Ｐゴシック" charset="0"/>
                <a:cs typeface="ＭＳ Ｐゴシック" charset="0"/>
              </a:rPr>
              <a:t>“of Abdi,</a:t>
            </a:r>
            <a:br>
              <a:rPr lang="en-US" sz="2800" kern="0" dirty="0">
                <a:solidFill>
                  <a:schemeClr val="tx2"/>
                </a:solidFill>
                <a:effectLst/>
                <a:latin typeface="Arial" charset="0"/>
                <a:ea typeface="ＭＳ Ｐゴシック" charset="0"/>
                <a:cs typeface="ＭＳ Ｐゴシック" charset="0"/>
              </a:rPr>
            </a:br>
            <a:r>
              <a:rPr lang="en-US" sz="2800" kern="0" dirty="0">
                <a:solidFill>
                  <a:schemeClr val="tx2"/>
                </a:solidFill>
                <a:effectLst/>
                <a:latin typeface="Arial" charset="0"/>
                <a:ea typeface="ＭＳ Ｐゴシック" charset="0"/>
                <a:cs typeface="ＭＳ Ｐゴシック" charset="0"/>
              </a:rPr>
              <a:t>servant of Hoshea”</a:t>
            </a:r>
            <a:endParaRPr lang="en-US" sz="3600" kern="0" dirty="0">
              <a:solidFill>
                <a:schemeClr val="tx2"/>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89493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A8ED796-4429-6448-A133-F1CF1FCFDDE7}"/>
              </a:ext>
            </a:extLst>
          </p:cNvPr>
          <p:cNvGrpSpPr/>
          <p:nvPr/>
        </p:nvGrpSpPr>
        <p:grpSpPr>
          <a:xfrm>
            <a:off x="1" y="-1"/>
            <a:ext cx="8737600" cy="6858001"/>
            <a:chOff x="1" y="-1"/>
            <a:chExt cx="8737600" cy="6858001"/>
          </a:xfrm>
        </p:grpSpPr>
        <p:pic>
          <p:nvPicPr>
            <p:cNvPr id="4" name="Picture 3">
              <a:extLst>
                <a:ext uri="{FF2B5EF4-FFF2-40B4-BE49-F238E27FC236}">
                  <a16:creationId xmlns:a16="http://schemas.microsoft.com/office/drawing/2014/main" id="{176058D5-0AE6-C641-8A1B-988142811D21}"/>
                </a:ext>
              </a:extLst>
            </p:cNvPr>
            <p:cNvPicPr>
              <a:picLocks noChangeAspect="1"/>
            </p:cNvPicPr>
            <p:nvPr/>
          </p:nvPicPr>
          <p:blipFill rotWithShape="1">
            <a:blip r:embed="rId3"/>
            <a:srcRect l="1548" t="25481" r="48643" b="49373"/>
            <a:stretch/>
          </p:blipFill>
          <p:spPr>
            <a:xfrm>
              <a:off x="1" y="-1"/>
              <a:ext cx="8737600" cy="6858001"/>
            </a:xfrm>
            <a:prstGeom prst="rect">
              <a:avLst/>
            </a:prstGeom>
          </p:spPr>
        </p:pic>
        <p:sp>
          <p:nvSpPr>
            <p:cNvPr id="29" name="Rectangle 28">
              <a:extLst>
                <a:ext uri="{FF2B5EF4-FFF2-40B4-BE49-F238E27FC236}">
                  <a16:creationId xmlns:a16="http://schemas.microsoft.com/office/drawing/2014/main" id="{282FC62A-C3E4-1748-B9DE-BBBB80861C09}"/>
                </a:ext>
              </a:extLst>
            </p:cNvPr>
            <p:cNvSpPr/>
            <p:nvPr/>
          </p:nvSpPr>
          <p:spPr bwMode="auto">
            <a:xfrm>
              <a:off x="41216" y="4124251"/>
              <a:ext cx="3170042" cy="11887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0" name="Rectangle 29">
              <a:extLst>
                <a:ext uri="{FF2B5EF4-FFF2-40B4-BE49-F238E27FC236}">
                  <a16:creationId xmlns:a16="http://schemas.microsoft.com/office/drawing/2014/main" id="{30C35574-3822-1F48-8E6B-799506B51CD8}"/>
                </a:ext>
              </a:extLst>
            </p:cNvPr>
            <p:cNvSpPr/>
            <p:nvPr/>
          </p:nvSpPr>
          <p:spPr bwMode="auto">
            <a:xfrm>
              <a:off x="2169269" y="2883706"/>
              <a:ext cx="4168031" cy="11887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1" name="Rectangle 30">
              <a:extLst>
                <a:ext uri="{FF2B5EF4-FFF2-40B4-BE49-F238E27FC236}">
                  <a16:creationId xmlns:a16="http://schemas.microsoft.com/office/drawing/2014/main" id="{3785F0E0-55AE-3E4C-A5D1-6964168A18D3}"/>
                </a:ext>
              </a:extLst>
            </p:cNvPr>
            <p:cNvSpPr/>
            <p:nvPr/>
          </p:nvSpPr>
          <p:spPr bwMode="auto">
            <a:xfrm>
              <a:off x="6083300" y="5056114"/>
              <a:ext cx="2502644" cy="11887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2" name="Rectangle 31">
              <a:extLst>
                <a:ext uri="{FF2B5EF4-FFF2-40B4-BE49-F238E27FC236}">
                  <a16:creationId xmlns:a16="http://schemas.microsoft.com/office/drawing/2014/main" id="{54F99B66-A372-3540-B8A3-4C347DADBE50}"/>
                </a:ext>
              </a:extLst>
            </p:cNvPr>
            <p:cNvSpPr/>
            <p:nvPr/>
          </p:nvSpPr>
          <p:spPr bwMode="auto">
            <a:xfrm>
              <a:off x="5728964" y="3698875"/>
              <a:ext cx="2821310" cy="7315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33" name="Rectangle 32">
              <a:extLst>
                <a:ext uri="{FF2B5EF4-FFF2-40B4-BE49-F238E27FC236}">
                  <a16:creationId xmlns:a16="http://schemas.microsoft.com/office/drawing/2014/main" id="{0FD5A869-B341-004E-8FAE-3AB4EE2E4667}"/>
                </a:ext>
              </a:extLst>
            </p:cNvPr>
            <p:cNvSpPr/>
            <p:nvPr/>
          </p:nvSpPr>
          <p:spPr bwMode="auto">
            <a:xfrm>
              <a:off x="177800" y="1050851"/>
              <a:ext cx="3579558" cy="11887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4" name="Rectangle 33">
              <a:extLst>
                <a:ext uri="{FF2B5EF4-FFF2-40B4-BE49-F238E27FC236}">
                  <a16:creationId xmlns:a16="http://schemas.microsoft.com/office/drawing/2014/main" id="{E0D7FB83-C1F5-7442-9B83-E978171F6488}"/>
                </a:ext>
              </a:extLst>
            </p:cNvPr>
            <p:cNvSpPr/>
            <p:nvPr/>
          </p:nvSpPr>
          <p:spPr bwMode="auto">
            <a:xfrm rot="16200000">
              <a:off x="-1148035" y="3238150"/>
              <a:ext cx="6025580" cy="11887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7" name="Rectangle 6">
            <a:extLst>
              <a:ext uri="{FF2B5EF4-FFF2-40B4-BE49-F238E27FC236}">
                <a16:creationId xmlns:a16="http://schemas.microsoft.com/office/drawing/2014/main" id="{AB91A961-BDDC-EE4E-B193-6897210DB004}"/>
              </a:ext>
            </a:extLst>
          </p:cNvPr>
          <p:cNvSpPr/>
          <p:nvPr/>
        </p:nvSpPr>
        <p:spPr bwMode="auto">
          <a:xfrm>
            <a:off x="0" y="0"/>
            <a:ext cx="9144000" cy="6858000"/>
          </a:xfrm>
          <a:prstGeom prst="rect">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cxnSp>
        <p:nvCxnSpPr>
          <p:cNvPr id="5" name="Straight Connector 4">
            <a:extLst>
              <a:ext uri="{FF2B5EF4-FFF2-40B4-BE49-F238E27FC236}">
                <a16:creationId xmlns:a16="http://schemas.microsoft.com/office/drawing/2014/main" id="{A05B66C7-5C47-9040-97E4-867F2CA69CAC}"/>
              </a:ext>
            </a:extLst>
          </p:cNvPr>
          <p:cNvCxnSpPr>
            <a:cxnSpLocks/>
          </p:cNvCxnSpPr>
          <p:nvPr/>
        </p:nvCxnSpPr>
        <p:spPr bwMode="auto">
          <a:xfrm>
            <a:off x="1986137" y="640251"/>
            <a:ext cx="0" cy="6217749"/>
          </a:xfrm>
          <a:prstGeom prst="line">
            <a:avLst/>
          </a:prstGeom>
          <a:ln>
            <a:headEnd type="none" w="med" len="med"/>
            <a:tailEnd type="none" w="lg" len="lg"/>
          </a:ln>
        </p:spPr>
        <p:style>
          <a:lnRef idx="3">
            <a:schemeClr val="accent4"/>
          </a:lnRef>
          <a:fillRef idx="0">
            <a:schemeClr val="accent4"/>
          </a:fillRef>
          <a:effectRef idx="2">
            <a:schemeClr val="accent4"/>
          </a:effectRef>
          <a:fontRef idx="minor">
            <a:schemeClr val="tx1"/>
          </a:fontRef>
        </p:style>
      </p:cxnSp>
      <p:sp>
        <p:nvSpPr>
          <p:cNvPr id="21" name="Rectangle 2">
            <a:extLst>
              <a:ext uri="{FF2B5EF4-FFF2-40B4-BE49-F238E27FC236}">
                <a16:creationId xmlns:a16="http://schemas.microsoft.com/office/drawing/2014/main" id="{57734EE7-1862-E844-BA42-8E66454E2046}"/>
              </a:ext>
            </a:extLst>
          </p:cNvPr>
          <p:cNvSpPr txBox="1">
            <a:spLocks noChangeArrowheads="1"/>
          </p:cNvSpPr>
          <p:nvPr/>
        </p:nvSpPr>
        <p:spPr bwMode="auto">
          <a:xfrm>
            <a:off x="3286125" y="2937813"/>
            <a:ext cx="3571875" cy="9440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kern="0" dirty="0">
                <a:solidFill>
                  <a:schemeClr val="tx2"/>
                </a:solidFill>
                <a:effectLst/>
                <a:latin typeface="Arial" charset="0"/>
                <a:ea typeface="ＭＳ Ｐゴシック" charset="0"/>
                <a:cs typeface="ＭＳ Ｐゴシック" charset="0"/>
              </a:rPr>
              <a:t>“of Ahaz (s. of) </a:t>
            </a:r>
            <a:r>
              <a:rPr lang="en-US" sz="2800" kern="0" dirty="0" err="1">
                <a:solidFill>
                  <a:schemeClr val="tx2"/>
                </a:solidFill>
                <a:effectLst/>
                <a:latin typeface="Arial" charset="0"/>
                <a:ea typeface="ＭＳ Ｐゴシック" charset="0"/>
                <a:cs typeface="ＭＳ Ｐゴシック" charset="0"/>
              </a:rPr>
              <a:t>Jehotham</a:t>
            </a:r>
            <a:r>
              <a:rPr lang="en-US" sz="2800" kern="0" dirty="0">
                <a:solidFill>
                  <a:schemeClr val="tx2"/>
                </a:solidFill>
                <a:effectLst/>
                <a:latin typeface="Arial" charset="0"/>
                <a:ea typeface="ＭＳ Ｐゴシック" charset="0"/>
                <a:cs typeface="ＭＳ Ｐゴシック" charset="0"/>
              </a:rPr>
              <a:t>,</a:t>
            </a:r>
            <a:br>
              <a:rPr lang="en-US" sz="2800" kern="0" dirty="0">
                <a:solidFill>
                  <a:schemeClr val="tx2"/>
                </a:solidFill>
                <a:effectLst/>
                <a:latin typeface="Arial" charset="0"/>
                <a:ea typeface="ＭＳ Ｐゴシック" charset="0"/>
                <a:cs typeface="ＭＳ Ｐゴシック" charset="0"/>
              </a:rPr>
            </a:br>
            <a:r>
              <a:rPr lang="en-US" sz="2800" kern="0" dirty="0">
                <a:solidFill>
                  <a:schemeClr val="tx2"/>
                </a:solidFill>
                <a:effectLst/>
                <a:latin typeface="Arial" charset="0"/>
                <a:ea typeface="ＭＳ Ｐゴシック" charset="0"/>
                <a:cs typeface="ＭＳ Ｐゴシック" charset="0"/>
              </a:rPr>
              <a:t>King of Judah”</a:t>
            </a:r>
            <a:endParaRPr lang="en-US" sz="3600" kern="0" dirty="0">
              <a:solidFill>
                <a:schemeClr val="tx2"/>
              </a:solidFill>
              <a:effectLst/>
              <a:latin typeface="Arial" charset="0"/>
              <a:ea typeface="ＭＳ Ｐゴシック" charset="0"/>
              <a:cs typeface="ＭＳ Ｐゴシック" charset="0"/>
            </a:endParaRPr>
          </a:p>
        </p:txBody>
      </p:sp>
      <p:sp>
        <p:nvSpPr>
          <p:cNvPr id="22" name="Rectangle 2">
            <a:extLst>
              <a:ext uri="{FF2B5EF4-FFF2-40B4-BE49-F238E27FC236}">
                <a16:creationId xmlns:a16="http://schemas.microsoft.com/office/drawing/2014/main" id="{10E95961-601C-2B48-8072-578E807505D2}"/>
              </a:ext>
            </a:extLst>
          </p:cNvPr>
          <p:cNvSpPr txBox="1">
            <a:spLocks noChangeArrowheads="1"/>
          </p:cNvSpPr>
          <p:nvPr/>
        </p:nvSpPr>
        <p:spPr bwMode="auto">
          <a:xfrm>
            <a:off x="5842045" y="3448129"/>
            <a:ext cx="3571875" cy="9440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kern="0" dirty="0">
                <a:solidFill>
                  <a:schemeClr val="tx2"/>
                </a:solidFill>
                <a:effectLst/>
                <a:latin typeface="Arial" charset="0"/>
                <a:ea typeface="ＭＳ Ｐゴシック" charset="0"/>
                <a:cs typeface="ＭＳ Ｐゴシック" charset="0"/>
              </a:rPr>
              <a:t>“of </a:t>
            </a:r>
            <a:r>
              <a:rPr lang="en-US" sz="2800" kern="0" dirty="0" err="1">
                <a:solidFill>
                  <a:schemeClr val="tx2"/>
                </a:solidFill>
                <a:effectLst/>
                <a:latin typeface="Arial" charset="0"/>
                <a:ea typeface="ＭＳ Ｐゴシック" charset="0"/>
                <a:cs typeface="ＭＳ Ｐゴシック" charset="0"/>
              </a:rPr>
              <a:t>Ushna</a:t>
            </a:r>
            <a:r>
              <a:rPr lang="en-US" sz="2800" kern="0" dirty="0">
                <a:solidFill>
                  <a:schemeClr val="tx2"/>
                </a:solidFill>
                <a:effectLst/>
                <a:latin typeface="Arial" charset="0"/>
                <a:ea typeface="ＭＳ Ｐゴシック" charset="0"/>
                <a:cs typeface="ＭＳ Ｐゴシック" charset="0"/>
              </a:rPr>
              <a:t>,</a:t>
            </a:r>
            <a:br>
              <a:rPr lang="en-US" sz="2800" kern="0" dirty="0">
                <a:solidFill>
                  <a:schemeClr val="tx2"/>
                </a:solidFill>
                <a:effectLst/>
                <a:latin typeface="Arial" charset="0"/>
                <a:ea typeface="ＭＳ Ｐゴシック" charset="0"/>
                <a:cs typeface="ＭＳ Ｐゴシック" charset="0"/>
              </a:rPr>
            </a:br>
            <a:r>
              <a:rPr lang="en-US" sz="2800" kern="0" dirty="0">
                <a:solidFill>
                  <a:schemeClr val="tx2"/>
                </a:solidFill>
                <a:effectLst/>
                <a:latin typeface="Arial" charset="0"/>
                <a:ea typeface="ＭＳ Ｐゴシック" charset="0"/>
                <a:cs typeface="ＭＳ Ｐゴシック" charset="0"/>
              </a:rPr>
              <a:t>servant of Ahaz”</a:t>
            </a:r>
            <a:endParaRPr lang="en-US" sz="3600" kern="0" dirty="0">
              <a:solidFill>
                <a:schemeClr val="tx2"/>
              </a:solidFill>
              <a:effectLst/>
              <a:latin typeface="Arial" charset="0"/>
              <a:ea typeface="ＭＳ Ｐゴシック" charset="0"/>
              <a:cs typeface="ＭＳ Ｐゴシック" charset="0"/>
            </a:endParaRPr>
          </a:p>
        </p:txBody>
      </p:sp>
      <p:sp>
        <p:nvSpPr>
          <p:cNvPr id="17" name="Rectangle 2">
            <a:extLst>
              <a:ext uri="{FF2B5EF4-FFF2-40B4-BE49-F238E27FC236}">
                <a16:creationId xmlns:a16="http://schemas.microsoft.com/office/drawing/2014/main" id="{8A59A09E-84F5-6946-B329-52A10CF78D3F}"/>
              </a:ext>
            </a:extLst>
          </p:cNvPr>
          <p:cNvSpPr txBox="1">
            <a:spLocks noChangeArrowheads="1"/>
          </p:cNvSpPr>
          <p:nvPr/>
        </p:nvSpPr>
        <p:spPr bwMode="auto">
          <a:xfrm>
            <a:off x="131511" y="4716561"/>
            <a:ext cx="998982"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kern="0" dirty="0">
                <a:solidFill>
                  <a:schemeClr val="tx2"/>
                </a:solidFill>
                <a:effectLst/>
                <a:latin typeface="Arial" charset="0"/>
                <a:ea typeface="ＭＳ Ｐゴシック" charset="0"/>
                <a:cs typeface="ＭＳ Ｐゴシック" charset="0"/>
              </a:rPr>
              <a:t>700</a:t>
            </a:r>
            <a:endParaRPr lang="en-US" sz="3200" b="1" kern="0" dirty="0">
              <a:solidFill>
                <a:schemeClr val="tx2"/>
              </a:solidFill>
              <a:effectLst/>
              <a:latin typeface="Arial" charset="0"/>
              <a:ea typeface="ＭＳ Ｐゴシック" charset="0"/>
              <a:cs typeface="ＭＳ Ｐゴシック" charset="0"/>
            </a:endParaRPr>
          </a:p>
        </p:txBody>
      </p:sp>
      <p:sp>
        <p:nvSpPr>
          <p:cNvPr id="18" name="Rectangle 2">
            <a:extLst>
              <a:ext uri="{FF2B5EF4-FFF2-40B4-BE49-F238E27FC236}">
                <a16:creationId xmlns:a16="http://schemas.microsoft.com/office/drawing/2014/main" id="{3E4936DA-0511-1A4A-9797-163905EA6702}"/>
              </a:ext>
            </a:extLst>
          </p:cNvPr>
          <p:cNvSpPr txBox="1">
            <a:spLocks noChangeArrowheads="1"/>
          </p:cNvSpPr>
          <p:nvPr/>
        </p:nvSpPr>
        <p:spPr bwMode="auto">
          <a:xfrm>
            <a:off x="1000474" y="4702321"/>
            <a:ext cx="1971326" cy="988819"/>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kern="0" dirty="0">
                <a:solidFill>
                  <a:schemeClr val="tx2"/>
                </a:solidFill>
                <a:latin typeface="Arial" charset="0"/>
                <a:ea typeface="ＭＳ Ｐゴシック" charset="0"/>
                <a:cs typeface="ＭＳ Ｐゴシック" charset="0"/>
              </a:rPr>
              <a:t>HEZEKIAH</a:t>
            </a:r>
            <a:br>
              <a:rPr lang="en-US" sz="2400" kern="0" dirty="0">
                <a:solidFill>
                  <a:schemeClr val="tx2"/>
                </a:solidFill>
                <a:latin typeface="Arial" charset="0"/>
                <a:ea typeface="ＭＳ Ｐゴシック" charset="0"/>
                <a:cs typeface="ＭＳ Ｐゴシック" charset="0"/>
              </a:rPr>
            </a:br>
            <a:r>
              <a:rPr lang="en-US" sz="2400" kern="0" dirty="0">
                <a:solidFill>
                  <a:schemeClr val="tx2"/>
                </a:solidFill>
                <a:latin typeface="Arial" charset="0"/>
                <a:ea typeface="ＭＳ Ｐゴシック" charset="0"/>
                <a:cs typeface="ＭＳ Ｐゴシック" charset="0"/>
              </a:rPr>
              <a:t>(2 Ki 18:1)</a:t>
            </a:r>
            <a:endParaRPr lang="en-US" sz="3200" kern="0" dirty="0">
              <a:solidFill>
                <a:schemeClr val="tx2"/>
              </a:solidFill>
              <a:effectLst/>
              <a:latin typeface="Arial" charset="0"/>
              <a:ea typeface="ＭＳ Ｐゴシック" charset="0"/>
              <a:cs typeface="ＭＳ Ｐゴシック" charset="0"/>
            </a:endParaRPr>
          </a:p>
        </p:txBody>
      </p:sp>
      <p:sp>
        <p:nvSpPr>
          <p:cNvPr id="19" name="Rectangle 2">
            <a:extLst>
              <a:ext uri="{FF2B5EF4-FFF2-40B4-BE49-F238E27FC236}">
                <a16:creationId xmlns:a16="http://schemas.microsoft.com/office/drawing/2014/main" id="{789526E9-69D6-784A-94CC-1276FF743CFE}"/>
              </a:ext>
            </a:extLst>
          </p:cNvPr>
          <p:cNvSpPr txBox="1">
            <a:spLocks noChangeArrowheads="1"/>
          </p:cNvSpPr>
          <p:nvPr/>
        </p:nvSpPr>
        <p:spPr bwMode="auto">
          <a:xfrm>
            <a:off x="5468611" y="4984582"/>
            <a:ext cx="3571875" cy="158131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kern="0" dirty="0">
                <a:solidFill>
                  <a:schemeClr val="tx2"/>
                </a:solidFill>
                <a:effectLst/>
                <a:latin typeface="Arial" charset="0"/>
                <a:ea typeface="ＭＳ Ｐゴシック" charset="0"/>
                <a:cs typeface="ＭＳ Ｐゴシック" charset="0"/>
              </a:rPr>
              <a:t>“of Hezekiah,</a:t>
            </a:r>
            <a:br>
              <a:rPr lang="en-US" sz="2800" kern="0" dirty="0">
                <a:solidFill>
                  <a:schemeClr val="tx2"/>
                </a:solidFill>
                <a:effectLst/>
                <a:latin typeface="Arial" charset="0"/>
                <a:ea typeface="ＭＳ Ｐゴシック" charset="0"/>
                <a:cs typeface="ＭＳ Ｐゴシック" charset="0"/>
              </a:rPr>
            </a:br>
            <a:r>
              <a:rPr lang="en-US" sz="2800" kern="0" dirty="0">
                <a:solidFill>
                  <a:schemeClr val="tx2"/>
                </a:solidFill>
                <a:effectLst/>
                <a:latin typeface="Arial" charset="0"/>
                <a:ea typeface="ＭＳ Ｐゴシック" charset="0"/>
                <a:cs typeface="ＭＳ Ｐゴシック" charset="0"/>
              </a:rPr>
              <a:t>(s. of) Ahaz,</a:t>
            </a:r>
            <a:br>
              <a:rPr lang="en-US" sz="2800" kern="0" dirty="0">
                <a:solidFill>
                  <a:schemeClr val="tx2"/>
                </a:solidFill>
                <a:effectLst/>
                <a:latin typeface="Arial" charset="0"/>
                <a:ea typeface="ＭＳ Ｐゴシック" charset="0"/>
                <a:cs typeface="ＭＳ Ｐゴシック" charset="0"/>
              </a:rPr>
            </a:br>
            <a:r>
              <a:rPr lang="en-US" sz="2800" kern="0" dirty="0">
                <a:solidFill>
                  <a:schemeClr val="tx2"/>
                </a:solidFill>
                <a:effectLst/>
                <a:latin typeface="Arial" charset="0"/>
                <a:ea typeface="ＭＳ Ｐゴシック" charset="0"/>
                <a:cs typeface="ＭＳ Ｐゴシック" charset="0"/>
              </a:rPr>
              <a:t>King of Judah”</a:t>
            </a:r>
            <a:endParaRPr lang="en-US" sz="3600" kern="0" dirty="0">
              <a:solidFill>
                <a:schemeClr val="tx2"/>
              </a:solidFill>
              <a:effectLst/>
              <a:latin typeface="Arial" charset="0"/>
              <a:ea typeface="ＭＳ Ｐゴシック" charset="0"/>
              <a:cs typeface="ＭＳ Ｐゴシック" charset="0"/>
            </a:endParaRPr>
          </a:p>
        </p:txBody>
      </p:sp>
      <p:sp>
        <p:nvSpPr>
          <p:cNvPr id="2" name="Title 1">
            <a:extLst>
              <a:ext uri="{FF2B5EF4-FFF2-40B4-BE49-F238E27FC236}">
                <a16:creationId xmlns:a16="http://schemas.microsoft.com/office/drawing/2014/main" id="{627FE7B5-8A65-A24F-BD07-4BD20FB0EEE9}"/>
              </a:ext>
            </a:extLst>
          </p:cNvPr>
          <p:cNvSpPr>
            <a:spLocks noGrp="1"/>
          </p:cNvSpPr>
          <p:nvPr>
            <p:ph type="title"/>
          </p:nvPr>
        </p:nvSpPr>
        <p:spPr>
          <a:xfrm>
            <a:off x="0" y="0"/>
            <a:ext cx="9144000" cy="821803"/>
          </a:xfrm>
          <a:solidFill>
            <a:schemeClr val="tx1"/>
          </a:solidFill>
        </p:spPr>
        <p:txBody>
          <a:bodyPr/>
          <a:lstStyle/>
          <a:p>
            <a:r>
              <a:rPr lang="en-US" b="1" dirty="0"/>
              <a:t>Seals of Ahaz &amp; Hezekiah</a:t>
            </a:r>
          </a:p>
        </p:txBody>
      </p:sp>
      <p:sp>
        <p:nvSpPr>
          <p:cNvPr id="20" name="Rectangle 2">
            <a:extLst>
              <a:ext uri="{FF2B5EF4-FFF2-40B4-BE49-F238E27FC236}">
                <a16:creationId xmlns:a16="http://schemas.microsoft.com/office/drawing/2014/main" id="{D7ACD07E-6E3F-604F-98FC-21CB94CE32AA}"/>
              </a:ext>
            </a:extLst>
          </p:cNvPr>
          <p:cNvSpPr txBox="1">
            <a:spLocks noChangeArrowheads="1"/>
          </p:cNvSpPr>
          <p:nvPr/>
        </p:nvSpPr>
        <p:spPr bwMode="auto">
          <a:xfrm>
            <a:off x="131511" y="1166860"/>
            <a:ext cx="998982"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kern="0" dirty="0">
                <a:solidFill>
                  <a:schemeClr val="tx2"/>
                </a:solidFill>
                <a:effectLst/>
                <a:latin typeface="Arial" charset="0"/>
                <a:ea typeface="ＭＳ Ｐゴシック" charset="0"/>
                <a:cs typeface="ＭＳ Ｐゴシック" charset="0"/>
              </a:rPr>
              <a:t>730</a:t>
            </a:r>
            <a:endParaRPr lang="en-US" sz="3200" b="1" kern="0" dirty="0">
              <a:solidFill>
                <a:schemeClr val="tx2"/>
              </a:solidFill>
              <a:effectLst/>
              <a:latin typeface="Arial" charset="0"/>
              <a:ea typeface="ＭＳ Ｐゴシック" charset="0"/>
              <a:cs typeface="ＭＳ Ｐゴシック" charset="0"/>
            </a:endParaRPr>
          </a:p>
        </p:txBody>
      </p:sp>
      <p:sp>
        <p:nvSpPr>
          <p:cNvPr id="27" name="Rectangle 2">
            <a:extLst>
              <a:ext uri="{FF2B5EF4-FFF2-40B4-BE49-F238E27FC236}">
                <a16:creationId xmlns:a16="http://schemas.microsoft.com/office/drawing/2014/main" id="{9FC803CD-BEF8-8F4A-80F6-10569E089E8B}"/>
              </a:ext>
            </a:extLst>
          </p:cNvPr>
          <p:cNvSpPr txBox="1">
            <a:spLocks noChangeArrowheads="1"/>
          </p:cNvSpPr>
          <p:nvPr/>
        </p:nvSpPr>
        <p:spPr bwMode="auto">
          <a:xfrm>
            <a:off x="1083024" y="1152620"/>
            <a:ext cx="1806226" cy="834539"/>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kern="0" dirty="0">
                <a:solidFill>
                  <a:schemeClr val="tx2"/>
                </a:solidFill>
                <a:effectLst/>
                <a:latin typeface="Arial" charset="0"/>
                <a:ea typeface="ＭＳ Ｐゴシック" charset="0"/>
                <a:cs typeface="ＭＳ Ｐゴシック" charset="0"/>
              </a:rPr>
              <a:t>AHAZ </a:t>
            </a:r>
            <a:br>
              <a:rPr lang="en-US" sz="2400" kern="0" dirty="0">
                <a:solidFill>
                  <a:schemeClr val="tx2"/>
                </a:solidFill>
                <a:effectLst/>
                <a:latin typeface="Arial" charset="0"/>
                <a:ea typeface="ＭＳ Ｐゴシック" charset="0"/>
                <a:cs typeface="ＭＳ Ｐゴシック" charset="0"/>
              </a:rPr>
            </a:br>
            <a:r>
              <a:rPr lang="en-US" sz="2400" kern="0" dirty="0">
                <a:solidFill>
                  <a:schemeClr val="tx2"/>
                </a:solidFill>
                <a:effectLst/>
                <a:latin typeface="Arial" charset="0"/>
                <a:ea typeface="ＭＳ Ｐゴシック" charset="0"/>
                <a:cs typeface="ＭＳ Ｐゴシック" charset="0"/>
              </a:rPr>
              <a:t>(2 Ki 16:20)</a:t>
            </a:r>
            <a:endParaRPr lang="en-US" sz="3200" kern="0" dirty="0">
              <a:solidFill>
                <a:schemeClr val="tx2"/>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25851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6058D5-0AE6-C641-8A1B-988142811D21}"/>
              </a:ext>
            </a:extLst>
          </p:cNvPr>
          <p:cNvPicPr>
            <a:picLocks noChangeAspect="1"/>
          </p:cNvPicPr>
          <p:nvPr/>
        </p:nvPicPr>
        <p:blipFill rotWithShape="1">
          <a:blip r:embed="rId3"/>
          <a:srcRect l="77288" t="44623" r="9765" b="48423"/>
          <a:stretch/>
        </p:blipFill>
        <p:spPr>
          <a:xfrm>
            <a:off x="3935282" y="724396"/>
            <a:ext cx="2059830" cy="1719964"/>
          </a:xfrm>
          <a:prstGeom prst="rect">
            <a:avLst/>
          </a:prstGeom>
        </p:spPr>
      </p:pic>
      <p:sp>
        <p:nvSpPr>
          <p:cNvPr id="7" name="Rectangle 6">
            <a:extLst>
              <a:ext uri="{FF2B5EF4-FFF2-40B4-BE49-F238E27FC236}">
                <a16:creationId xmlns:a16="http://schemas.microsoft.com/office/drawing/2014/main" id="{AB91A961-BDDC-EE4E-B193-6897210DB004}"/>
              </a:ext>
            </a:extLst>
          </p:cNvPr>
          <p:cNvSpPr/>
          <p:nvPr/>
        </p:nvSpPr>
        <p:spPr bwMode="auto">
          <a:xfrm>
            <a:off x="0" y="0"/>
            <a:ext cx="9144000" cy="6858000"/>
          </a:xfrm>
          <a:prstGeom prst="rect">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12" name="Rectangle 2">
            <a:extLst>
              <a:ext uri="{FF2B5EF4-FFF2-40B4-BE49-F238E27FC236}">
                <a16:creationId xmlns:a16="http://schemas.microsoft.com/office/drawing/2014/main" id="{CC22D2B1-149D-C44A-B901-2F8BC12DAA1B}"/>
              </a:ext>
            </a:extLst>
          </p:cNvPr>
          <p:cNvSpPr txBox="1">
            <a:spLocks noChangeArrowheads="1"/>
          </p:cNvSpPr>
          <p:nvPr/>
        </p:nvSpPr>
        <p:spPr bwMode="auto">
          <a:xfrm>
            <a:off x="1339227" y="873282"/>
            <a:ext cx="2692020" cy="474663"/>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kern="0" dirty="0" err="1">
                <a:solidFill>
                  <a:schemeClr val="tx2"/>
                </a:solidFill>
                <a:effectLst/>
                <a:latin typeface="Arial" charset="0"/>
                <a:ea typeface="ＭＳ Ｐゴシック" charset="0"/>
                <a:cs typeface="ＭＳ Ｐゴシック" charset="0"/>
              </a:rPr>
              <a:t>Meshullam</a:t>
            </a:r>
            <a:endParaRPr lang="en-US" sz="3200" kern="0" dirty="0">
              <a:solidFill>
                <a:schemeClr val="tx2"/>
              </a:solidFill>
              <a:effectLst/>
              <a:latin typeface="Arial" charset="0"/>
              <a:ea typeface="ＭＳ Ｐゴシック" charset="0"/>
              <a:cs typeface="ＭＳ Ｐゴシック" charset="0"/>
            </a:endParaRPr>
          </a:p>
        </p:txBody>
      </p:sp>
      <p:sp>
        <p:nvSpPr>
          <p:cNvPr id="17" name="Rectangle 2">
            <a:extLst>
              <a:ext uri="{FF2B5EF4-FFF2-40B4-BE49-F238E27FC236}">
                <a16:creationId xmlns:a16="http://schemas.microsoft.com/office/drawing/2014/main" id="{8A59A09E-84F5-6946-B329-52A10CF78D3F}"/>
              </a:ext>
            </a:extLst>
          </p:cNvPr>
          <p:cNvSpPr txBox="1">
            <a:spLocks noChangeArrowheads="1"/>
          </p:cNvSpPr>
          <p:nvPr/>
        </p:nvSpPr>
        <p:spPr bwMode="auto">
          <a:xfrm>
            <a:off x="6973379" y="919367"/>
            <a:ext cx="998982"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kern="0" dirty="0">
                <a:solidFill>
                  <a:schemeClr val="tx2"/>
                </a:solidFill>
                <a:effectLst/>
                <a:latin typeface="Arial" charset="0"/>
                <a:ea typeface="ＭＳ Ｐゴシック" charset="0"/>
                <a:cs typeface="ＭＳ Ｐゴシック" charset="0"/>
              </a:rPr>
              <a:t>630</a:t>
            </a:r>
            <a:endParaRPr lang="en-US" sz="3200" b="1" kern="0" dirty="0">
              <a:solidFill>
                <a:schemeClr val="tx2"/>
              </a:solidFill>
              <a:effectLst/>
              <a:latin typeface="Arial" charset="0"/>
              <a:ea typeface="ＭＳ Ｐゴシック" charset="0"/>
              <a:cs typeface="ＭＳ Ｐゴシック" charset="0"/>
            </a:endParaRPr>
          </a:p>
        </p:txBody>
      </p:sp>
      <p:sp>
        <p:nvSpPr>
          <p:cNvPr id="22" name="Rectangle 2">
            <a:extLst>
              <a:ext uri="{FF2B5EF4-FFF2-40B4-BE49-F238E27FC236}">
                <a16:creationId xmlns:a16="http://schemas.microsoft.com/office/drawing/2014/main" id="{10E95961-601C-2B48-8072-578E807505D2}"/>
              </a:ext>
            </a:extLst>
          </p:cNvPr>
          <p:cNvSpPr txBox="1">
            <a:spLocks noChangeArrowheads="1"/>
          </p:cNvSpPr>
          <p:nvPr/>
        </p:nvSpPr>
        <p:spPr bwMode="auto">
          <a:xfrm>
            <a:off x="459372" y="5566869"/>
            <a:ext cx="3571875" cy="133004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kern="0" dirty="0">
                <a:solidFill>
                  <a:schemeClr val="tx2"/>
                </a:solidFill>
                <a:effectLst/>
                <a:latin typeface="Arial" charset="0"/>
                <a:ea typeface="ＭＳ Ｐゴシック" charset="0"/>
                <a:cs typeface="ＭＳ Ｐゴシック" charset="0"/>
              </a:rPr>
              <a:t>“of </a:t>
            </a:r>
            <a:r>
              <a:rPr lang="en-US" sz="2400" kern="0" dirty="0" err="1">
                <a:solidFill>
                  <a:schemeClr val="tx2"/>
                </a:solidFill>
                <a:effectLst/>
                <a:latin typeface="Arial" charset="0"/>
                <a:ea typeface="ＭＳ Ｐゴシック" charset="0"/>
                <a:cs typeface="ＭＳ Ｐゴシック" charset="0"/>
              </a:rPr>
              <a:t>Gemariah</a:t>
            </a:r>
            <a:r>
              <a:rPr lang="en-US" sz="2400" kern="0" dirty="0">
                <a:solidFill>
                  <a:schemeClr val="tx2"/>
                </a:solidFill>
                <a:effectLst/>
                <a:latin typeface="Arial" charset="0"/>
                <a:ea typeface="ＭＳ Ｐゴシック" charset="0"/>
                <a:cs typeface="ＭＳ Ｐゴシック" charset="0"/>
              </a:rPr>
              <a:t>,</a:t>
            </a:r>
            <a:br>
              <a:rPr lang="en-US" sz="2400" kern="0" dirty="0">
                <a:solidFill>
                  <a:schemeClr val="tx2"/>
                </a:solidFill>
                <a:effectLst/>
                <a:latin typeface="Arial" charset="0"/>
                <a:ea typeface="ＭＳ Ｐゴシック" charset="0"/>
                <a:cs typeface="ＭＳ Ｐゴシック" charset="0"/>
              </a:rPr>
            </a:br>
            <a:r>
              <a:rPr lang="en-US" sz="2400" kern="0" dirty="0">
                <a:solidFill>
                  <a:schemeClr val="tx2"/>
                </a:solidFill>
                <a:effectLst/>
                <a:latin typeface="Arial" charset="0"/>
                <a:ea typeface="ＭＳ Ｐゴシック" charset="0"/>
                <a:cs typeface="ＭＳ Ｐゴシック" charset="0"/>
              </a:rPr>
              <a:t>son of Shaphan”</a:t>
            </a:r>
          </a:p>
          <a:p>
            <a:pPr defTabSz="914400">
              <a:defRPr/>
            </a:pPr>
            <a:r>
              <a:rPr lang="en-US" sz="2400" kern="0" dirty="0">
                <a:solidFill>
                  <a:schemeClr val="tx2"/>
                </a:solidFill>
                <a:latin typeface="Arial" charset="0"/>
                <a:ea typeface="ＭＳ Ｐゴシック" charset="0"/>
                <a:cs typeface="ＭＳ Ｐゴシック" charset="0"/>
              </a:rPr>
              <a:t>(Jer 36:10-11)</a:t>
            </a:r>
            <a:endParaRPr lang="en-US" sz="3200" kern="0" dirty="0">
              <a:solidFill>
                <a:schemeClr val="tx2"/>
              </a:solidFill>
              <a:effectLst/>
              <a:latin typeface="Arial" charset="0"/>
              <a:ea typeface="ＭＳ Ｐゴシック" charset="0"/>
              <a:cs typeface="ＭＳ Ｐゴシック" charset="0"/>
            </a:endParaRPr>
          </a:p>
        </p:txBody>
      </p:sp>
      <p:sp>
        <p:nvSpPr>
          <p:cNvPr id="19" name="Rectangle 2">
            <a:extLst>
              <a:ext uri="{FF2B5EF4-FFF2-40B4-BE49-F238E27FC236}">
                <a16:creationId xmlns:a16="http://schemas.microsoft.com/office/drawing/2014/main" id="{28159083-46A0-044E-A917-B03B33816EDD}"/>
              </a:ext>
            </a:extLst>
          </p:cNvPr>
          <p:cNvSpPr txBox="1">
            <a:spLocks noChangeArrowheads="1"/>
          </p:cNvSpPr>
          <p:nvPr/>
        </p:nvSpPr>
        <p:spPr bwMode="auto">
          <a:xfrm>
            <a:off x="6981998" y="3686098"/>
            <a:ext cx="2123471"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400" kern="0" dirty="0">
                <a:solidFill>
                  <a:schemeClr val="tx2"/>
                </a:solidFill>
                <a:effectLst/>
                <a:latin typeface="Arial" charset="0"/>
                <a:ea typeface="ＭＳ Ｐゴシック" charset="0"/>
                <a:cs typeface="ＭＳ Ｐゴシック" charset="0"/>
              </a:rPr>
              <a:t>2 Ki 22:12-14</a:t>
            </a:r>
            <a:endParaRPr lang="en-US" sz="3200" kern="0" dirty="0">
              <a:solidFill>
                <a:schemeClr val="tx2"/>
              </a:solidFill>
              <a:effectLst/>
              <a:latin typeface="Arial" charset="0"/>
              <a:ea typeface="ＭＳ Ｐゴシック" charset="0"/>
              <a:cs typeface="ＭＳ Ｐゴシック" charset="0"/>
            </a:endParaRPr>
          </a:p>
        </p:txBody>
      </p:sp>
      <p:grpSp>
        <p:nvGrpSpPr>
          <p:cNvPr id="26" name="Group 25">
            <a:extLst>
              <a:ext uri="{FF2B5EF4-FFF2-40B4-BE49-F238E27FC236}">
                <a16:creationId xmlns:a16="http://schemas.microsoft.com/office/drawing/2014/main" id="{E945D58F-A281-144A-80A2-DFB286412BFD}"/>
              </a:ext>
            </a:extLst>
          </p:cNvPr>
          <p:cNvGrpSpPr/>
          <p:nvPr/>
        </p:nvGrpSpPr>
        <p:grpSpPr>
          <a:xfrm>
            <a:off x="2282509" y="1249997"/>
            <a:ext cx="2474510" cy="2722675"/>
            <a:chOff x="2282509" y="1249997"/>
            <a:chExt cx="2474510" cy="2722675"/>
          </a:xfrm>
        </p:grpSpPr>
        <p:cxnSp>
          <p:nvCxnSpPr>
            <p:cNvPr id="5" name="Straight Connector 4">
              <a:extLst>
                <a:ext uri="{FF2B5EF4-FFF2-40B4-BE49-F238E27FC236}">
                  <a16:creationId xmlns:a16="http://schemas.microsoft.com/office/drawing/2014/main" id="{A05B66C7-5C47-9040-97E4-867F2CA69CAC}"/>
                </a:ext>
              </a:extLst>
            </p:cNvPr>
            <p:cNvCxnSpPr>
              <a:cxnSpLocks/>
            </p:cNvCxnSpPr>
            <p:nvPr/>
          </p:nvCxnSpPr>
          <p:spPr bwMode="auto">
            <a:xfrm>
              <a:off x="2653293" y="1249997"/>
              <a:ext cx="0" cy="2474510"/>
            </a:xfrm>
            <a:prstGeom prst="line">
              <a:avLst/>
            </a:prstGeom>
            <a:ln>
              <a:headEnd type="none" w="med" len="med"/>
              <a:tailEnd type="none" w="lg" len="lg"/>
            </a:ln>
          </p:spPr>
          <p:style>
            <a:lnRef idx="3">
              <a:schemeClr val="accent4"/>
            </a:lnRef>
            <a:fillRef idx="0">
              <a:schemeClr val="accent4"/>
            </a:fillRef>
            <a:effectRef idx="2">
              <a:schemeClr val="accent4"/>
            </a:effectRef>
            <a:fontRef idx="minor">
              <a:schemeClr val="tx1"/>
            </a:fontRef>
          </p:style>
        </p:cxnSp>
        <p:cxnSp>
          <p:nvCxnSpPr>
            <p:cNvPr id="23" name="Straight Connector 22">
              <a:extLst>
                <a:ext uri="{FF2B5EF4-FFF2-40B4-BE49-F238E27FC236}">
                  <a16:creationId xmlns:a16="http://schemas.microsoft.com/office/drawing/2014/main" id="{EA898490-F40B-194E-9D3C-D349481DD709}"/>
                </a:ext>
              </a:extLst>
            </p:cNvPr>
            <p:cNvCxnSpPr>
              <a:cxnSpLocks/>
            </p:cNvCxnSpPr>
            <p:nvPr/>
          </p:nvCxnSpPr>
          <p:spPr bwMode="auto">
            <a:xfrm>
              <a:off x="2297422" y="3716194"/>
              <a:ext cx="0" cy="256478"/>
            </a:xfrm>
            <a:prstGeom prst="line">
              <a:avLst/>
            </a:prstGeom>
            <a:ln>
              <a:headEnd type="none" w="med" len="med"/>
              <a:tailEnd type="none" w="lg" len="lg"/>
            </a:ln>
          </p:spPr>
          <p:style>
            <a:lnRef idx="3">
              <a:schemeClr val="accent4"/>
            </a:lnRef>
            <a:fillRef idx="0">
              <a:schemeClr val="accent4"/>
            </a:fillRef>
            <a:effectRef idx="2">
              <a:schemeClr val="accent4"/>
            </a:effectRef>
            <a:fontRef idx="minor">
              <a:schemeClr val="tx1"/>
            </a:fontRef>
          </p:style>
        </p:cxnSp>
        <p:cxnSp>
          <p:nvCxnSpPr>
            <p:cNvPr id="24" name="Straight Connector 23">
              <a:extLst>
                <a:ext uri="{FF2B5EF4-FFF2-40B4-BE49-F238E27FC236}">
                  <a16:creationId xmlns:a16="http://schemas.microsoft.com/office/drawing/2014/main" id="{FB67584F-FC77-E34F-846F-263FE7508BE4}"/>
                </a:ext>
              </a:extLst>
            </p:cNvPr>
            <p:cNvCxnSpPr>
              <a:cxnSpLocks/>
            </p:cNvCxnSpPr>
            <p:nvPr/>
          </p:nvCxnSpPr>
          <p:spPr bwMode="auto">
            <a:xfrm>
              <a:off x="4757019" y="3695091"/>
              <a:ext cx="0" cy="256478"/>
            </a:xfrm>
            <a:prstGeom prst="line">
              <a:avLst/>
            </a:prstGeom>
            <a:ln>
              <a:headEnd type="none" w="med" len="med"/>
              <a:tailEnd type="none" w="lg" len="lg"/>
            </a:ln>
          </p:spPr>
          <p:style>
            <a:lnRef idx="3">
              <a:schemeClr val="accent4"/>
            </a:lnRef>
            <a:fillRef idx="0">
              <a:schemeClr val="accent4"/>
            </a:fillRef>
            <a:effectRef idx="2">
              <a:schemeClr val="accent4"/>
            </a:effectRef>
            <a:fontRef idx="minor">
              <a:schemeClr val="tx1"/>
            </a:fontRef>
          </p:style>
        </p:cxnSp>
        <p:cxnSp>
          <p:nvCxnSpPr>
            <p:cNvPr id="25" name="Straight Connector 24">
              <a:extLst>
                <a:ext uri="{FF2B5EF4-FFF2-40B4-BE49-F238E27FC236}">
                  <a16:creationId xmlns:a16="http://schemas.microsoft.com/office/drawing/2014/main" id="{5D48D3D2-39CA-8243-A4A2-B36E89A96426}"/>
                </a:ext>
              </a:extLst>
            </p:cNvPr>
            <p:cNvCxnSpPr>
              <a:cxnSpLocks/>
            </p:cNvCxnSpPr>
            <p:nvPr/>
          </p:nvCxnSpPr>
          <p:spPr bwMode="auto">
            <a:xfrm rot="16200000" flipV="1">
              <a:off x="3519764" y="2457837"/>
              <a:ext cx="0" cy="2474510"/>
            </a:xfrm>
            <a:prstGeom prst="line">
              <a:avLst/>
            </a:prstGeom>
            <a:ln>
              <a:headEnd type="none" w="med" len="med"/>
              <a:tailEnd type="none" w="lg" len="lg"/>
            </a:ln>
          </p:spPr>
          <p:style>
            <a:lnRef idx="3">
              <a:schemeClr val="accent4"/>
            </a:lnRef>
            <a:fillRef idx="0">
              <a:schemeClr val="accent4"/>
            </a:fillRef>
            <a:effectRef idx="2">
              <a:schemeClr val="accent4"/>
            </a:effectRef>
            <a:fontRef idx="minor">
              <a:schemeClr val="tx1"/>
            </a:fontRef>
          </p:style>
        </p:cxnSp>
      </p:grpSp>
      <p:sp>
        <p:nvSpPr>
          <p:cNvPr id="27" name="Rectangle 2">
            <a:extLst>
              <a:ext uri="{FF2B5EF4-FFF2-40B4-BE49-F238E27FC236}">
                <a16:creationId xmlns:a16="http://schemas.microsoft.com/office/drawing/2014/main" id="{04430BCE-D3FF-1841-ACCD-9B27760F0E92}"/>
              </a:ext>
            </a:extLst>
          </p:cNvPr>
          <p:cNvSpPr txBox="1">
            <a:spLocks noChangeArrowheads="1"/>
          </p:cNvSpPr>
          <p:nvPr/>
        </p:nvSpPr>
        <p:spPr bwMode="auto">
          <a:xfrm>
            <a:off x="1478549" y="1893371"/>
            <a:ext cx="2413376" cy="474663"/>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kern="0" dirty="0" err="1">
                <a:solidFill>
                  <a:schemeClr val="tx2"/>
                </a:solidFill>
                <a:effectLst/>
                <a:latin typeface="Arial" charset="0"/>
                <a:ea typeface="ＭＳ Ｐゴシック" charset="0"/>
                <a:cs typeface="ＭＳ Ｐゴシック" charset="0"/>
              </a:rPr>
              <a:t>Azaliah</a:t>
            </a:r>
            <a:endParaRPr lang="en-US" sz="3200" kern="0" dirty="0">
              <a:solidFill>
                <a:schemeClr val="tx2"/>
              </a:solidFill>
              <a:effectLst/>
              <a:latin typeface="Arial" charset="0"/>
              <a:ea typeface="ＭＳ Ｐゴシック" charset="0"/>
              <a:cs typeface="ＭＳ Ｐゴシック" charset="0"/>
            </a:endParaRPr>
          </a:p>
        </p:txBody>
      </p:sp>
      <p:sp>
        <p:nvSpPr>
          <p:cNvPr id="28" name="Rectangle 2">
            <a:extLst>
              <a:ext uri="{FF2B5EF4-FFF2-40B4-BE49-F238E27FC236}">
                <a16:creationId xmlns:a16="http://schemas.microsoft.com/office/drawing/2014/main" id="{09C0F43F-8D81-264C-BEE5-F532A17789F0}"/>
              </a:ext>
            </a:extLst>
          </p:cNvPr>
          <p:cNvSpPr txBox="1">
            <a:spLocks noChangeArrowheads="1"/>
          </p:cNvSpPr>
          <p:nvPr/>
        </p:nvSpPr>
        <p:spPr bwMode="auto">
          <a:xfrm>
            <a:off x="3499455" y="5566869"/>
            <a:ext cx="2926473" cy="133004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kern="0" dirty="0">
                <a:solidFill>
                  <a:schemeClr val="tx2"/>
                </a:solidFill>
                <a:effectLst/>
                <a:latin typeface="Arial" charset="0"/>
                <a:ea typeface="ＭＳ Ｐゴシック" charset="0"/>
                <a:cs typeface="ＭＳ Ｐゴシック" charset="0"/>
              </a:rPr>
              <a:t>“of </a:t>
            </a:r>
            <a:r>
              <a:rPr lang="en-US" sz="2400" kern="0" dirty="0" err="1">
                <a:solidFill>
                  <a:schemeClr val="tx2"/>
                </a:solidFill>
                <a:effectLst/>
                <a:latin typeface="Arial" charset="0"/>
                <a:ea typeface="ＭＳ Ｐゴシック" charset="0"/>
                <a:cs typeface="ＭＳ Ｐゴシック" charset="0"/>
              </a:rPr>
              <a:t>Ahiqam</a:t>
            </a:r>
            <a:r>
              <a:rPr lang="en-US" sz="2400" kern="0" dirty="0">
                <a:solidFill>
                  <a:schemeClr val="tx2"/>
                </a:solidFill>
                <a:effectLst/>
                <a:latin typeface="Arial" charset="0"/>
                <a:ea typeface="ＭＳ Ｐゴシック" charset="0"/>
                <a:cs typeface="ＭＳ Ｐゴシック" charset="0"/>
              </a:rPr>
              <a:t>,</a:t>
            </a:r>
            <a:br>
              <a:rPr lang="en-US" sz="2400" kern="0" dirty="0">
                <a:solidFill>
                  <a:schemeClr val="tx2"/>
                </a:solidFill>
                <a:effectLst/>
                <a:latin typeface="Arial" charset="0"/>
                <a:ea typeface="ＭＳ Ｐゴシック" charset="0"/>
                <a:cs typeface="ＭＳ Ｐゴシック" charset="0"/>
              </a:rPr>
            </a:br>
            <a:r>
              <a:rPr lang="en-US" sz="2400" kern="0" dirty="0">
                <a:solidFill>
                  <a:schemeClr val="tx2"/>
                </a:solidFill>
                <a:effectLst/>
                <a:latin typeface="Arial" charset="0"/>
                <a:ea typeface="ＭＳ Ｐゴシック" charset="0"/>
                <a:cs typeface="ＭＳ Ｐゴシック" charset="0"/>
              </a:rPr>
              <a:t>son of Shaphan”</a:t>
            </a:r>
          </a:p>
          <a:p>
            <a:pPr defTabSz="914400">
              <a:defRPr/>
            </a:pPr>
            <a:r>
              <a:rPr lang="en-US" sz="2400" kern="0" dirty="0">
                <a:solidFill>
                  <a:schemeClr val="tx2"/>
                </a:solidFill>
                <a:latin typeface="Arial" charset="0"/>
                <a:ea typeface="ＭＳ Ｐゴシック" charset="0"/>
                <a:cs typeface="ＭＳ Ｐゴシック" charset="0"/>
              </a:rPr>
              <a:t>(2 Ki 22:12)</a:t>
            </a:r>
            <a:endParaRPr lang="en-US" sz="3200" kern="0" dirty="0">
              <a:solidFill>
                <a:schemeClr val="tx2"/>
              </a:solidFill>
              <a:effectLst/>
              <a:latin typeface="Arial" charset="0"/>
              <a:ea typeface="ＭＳ Ｐゴシック" charset="0"/>
              <a:cs typeface="ＭＳ Ｐゴシック" charset="0"/>
            </a:endParaRPr>
          </a:p>
        </p:txBody>
      </p:sp>
      <p:pic>
        <p:nvPicPr>
          <p:cNvPr id="30" name="Picture 29">
            <a:extLst>
              <a:ext uri="{FF2B5EF4-FFF2-40B4-BE49-F238E27FC236}">
                <a16:creationId xmlns:a16="http://schemas.microsoft.com/office/drawing/2014/main" id="{9E952FE4-A3FE-BA44-8951-CAF098D52C92}"/>
              </a:ext>
            </a:extLst>
          </p:cNvPr>
          <p:cNvPicPr>
            <a:picLocks noChangeAspect="1"/>
          </p:cNvPicPr>
          <p:nvPr/>
        </p:nvPicPr>
        <p:blipFill rotWithShape="1">
          <a:blip r:embed="rId3"/>
          <a:srcRect l="53115" t="58246" r="24433" b="35191"/>
          <a:stretch/>
        </p:blipFill>
        <p:spPr>
          <a:xfrm>
            <a:off x="50998" y="4079745"/>
            <a:ext cx="3571876" cy="1623425"/>
          </a:xfrm>
          <a:prstGeom prst="rect">
            <a:avLst/>
          </a:prstGeom>
        </p:spPr>
      </p:pic>
      <p:sp>
        <p:nvSpPr>
          <p:cNvPr id="14" name="Rectangle 2">
            <a:extLst>
              <a:ext uri="{FF2B5EF4-FFF2-40B4-BE49-F238E27FC236}">
                <a16:creationId xmlns:a16="http://schemas.microsoft.com/office/drawing/2014/main" id="{B1AC0680-CE09-D14D-8BEE-1E2110484E08}"/>
              </a:ext>
            </a:extLst>
          </p:cNvPr>
          <p:cNvSpPr txBox="1">
            <a:spLocks noChangeArrowheads="1"/>
          </p:cNvSpPr>
          <p:nvPr/>
        </p:nvSpPr>
        <p:spPr bwMode="auto">
          <a:xfrm>
            <a:off x="1162060" y="2883570"/>
            <a:ext cx="3046354" cy="474663"/>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kern="0" dirty="0">
                <a:solidFill>
                  <a:schemeClr val="tx2"/>
                </a:solidFill>
                <a:effectLst/>
                <a:latin typeface="Arial" charset="0"/>
                <a:ea typeface="ＭＳ Ｐゴシック" charset="0"/>
                <a:cs typeface="ＭＳ Ｐゴシック" charset="0"/>
              </a:rPr>
              <a:t>Shaphan</a:t>
            </a:r>
            <a:endParaRPr lang="en-US" sz="3200" kern="0" dirty="0">
              <a:solidFill>
                <a:schemeClr val="tx2"/>
              </a:solidFill>
              <a:effectLst/>
              <a:latin typeface="Arial" charset="0"/>
              <a:ea typeface="ＭＳ Ｐゴシック" charset="0"/>
              <a:cs typeface="ＭＳ Ｐゴシック" charset="0"/>
            </a:endParaRPr>
          </a:p>
        </p:txBody>
      </p:sp>
      <p:sp>
        <p:nvSpPr>
          <p:cNvPr id="21" name="Rectangle 2">
            <a:extLst>
              <a:ext uri="{FF2B5EF4-FFF2-40B4-BE49-F238E27FC236}">
                <a16:creationId xmlns:a16="http://schemas.microsoft.com/office/drawing/2014/main" id="{57734EE7-1862-E844-BA42-8E66454E2046}"/>
              </a:ext>
            </a:extLst>
          </p:cNvPr>
          <p:cNvSpPr txBox="1">
            <a:spLocks noChangeArrowheads="1"/>
          </p:cNvSpPr>
          <p:nvPr/>
        </p:nvSpPr>
        <p:spPr bwMode="auto">
          <a:xfrm>
            <a:off x="3559722" y="2364041"/>
            <a:ext cx="2866206" cy="9440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kern="0" dirty="0">
                <a:solidFill>
                  <a:schemeClr val="tx2"/>
                </a:solidFill>
                <a:effectLst/>
                <a:latin typeface="Arial" charset="0"/>
                <a:ea typeface="ＭＳ Ｐゴシック" charset="0"/>
                <a:cs typeface="ＭＳ Ｐゴシック" charset="0"/>
              </a:rPr>
              <a:t>“of </a:t>
            </a:r>
            <a:r>
              <a:rPr lang="en-US" sz="2400" kern="0" dirty="0" err="1">
                <a:solidFill>
                  <a:schemeClr val="tx2"/>
                </a:solidFill>
                <a:effectLst/>
                <a:latin typeface="Arial" charset="0"/>
                <a:ea typeface="ＭＳ Ｐゴシック" charset="0"/>
                <a:cs typeface="ＭＳ Ｐゴシック" charset="0"/>
              </a:rPr>
              <a:t>Azaliah</a:t>
            </a:r>
            <a:r>
              <a:rPr lang="en-US" sz="2400" kern="0" dirty="0">
                <a:solidFill>
                  <a:schemeClr val="tx2"/>
                </a:solidFill>
                <a:effectLst/>
                <a:latin typeface="Arial" charset="0"/>
                <a:ea typeface="ＭＳ Ｐゴシック" charset="0"/>
                <a:cs typeface="ＭＳ Ｐゴシック" charset="0"/>
              </a:rPr>
              <a:t>, son</a:t>
            </a:r>
            <a:br>
              <a:rPr lang="en-US" sz="2400" kern="0" dirty="0">
                <a:solidFill>
                  <a:schemeClr val="tx2"/>
                </a:solidFill>
                <a:effectLst/>
                <a:latin typeface="Arial" charset="0"/>
                <a:ea typeface="ＭＳ Ｐゴシック" charset="0"/>
                <a:cs typeface="ＭＳ Ｐゴシック" charset="0"/>
              </a:rPr>
            </a:br>
            <a:r>
              <a:rPr lang="en-US" sz="2400" kern="0" dirty="0">
                <a:solidFill>
                  <a:schemeClr val="tx2"/>
                </a:solidFill>
                <a:effectLst/>
                <a:latin typeface="Arial" charset="0"/>
                <a:ea typeface="ＭＳ Ｐゴシック" charset="0"/>
                <a:cs typeface="ＭＳ Ｐゴシック" charset="0"/>
              </a:rPr>
              <a:t>of </a:t>
            </a:r>
            <a:r>
              <a:rPr lang="en-US" sz="2400" kern="0" dirty="0" err="1">
                <a:solidFill>
                  <a:schemeClr val="tx2"/>
                </a:solidFill>
                <a:effectLst/>
                <a:latin typeface="Arial" charset="0"/>
                <a:ea typeface="ＭＳ Ｐゴシック" charset="0"/>
                <a:cs typeface="ＭＳ Ｐゴシック" charset="0"/>
              </a:rPr>
              <a:t>Meshullam</a:t>
            </a:r>
            <a:r>
              <a:rPr lang="en-US" sz="2400" kern="0" dirty="0">
                <a:solidFill>
                  <a:schemeClr val="tx2"/>
                </a:solidFill>
                <a:effectLst/>
                <a:latin typeface="Arial" charset="0"/>
                <a:ea typeface="ＭＳ Ｐゴシック" charset="0"/>
                <a:cs typeface="ＭＳ Ｐゴシック" charset="0"/>
              </a:rPr>
              <a:t>”</a:t>
            </a:r>
            <a:endParaRPr lang="en-US" sz="3200" kern="0" dirty="0">
              <a:solidFill>
                <a:schemeClr val="tx2"/>
              </a:solidFill>
              <a:effectLst/>
              <a:latin typeface="Arial" charset="0"/>
              <a:ea typeface="ＭＳ Ｐゴシック" charset="0"/>
              <a:cs typeface="ＭＳ Ｐゴシック" charset="0"/>
            </a:endParaRPr>
          </a:p>
        </p:txBody>
      </p:sp>
      <p:sp>
        <p:nvSpPr>
          <p:cNvPr id="2" name="Title 1">
            <a:extLst>
              <a:ext uri="{FF2B5EF4-FFF2-40B4-BE49-F238E27FC236}">
                <a16:creationId xmlns:a16="http://schemas.microsoft.com/office/drawing/2014/main" id="{627FE7B5-8A65-A24F-BD07-4BD20FB0EEE9}"/>
              </a:ext>
            </a:extLst>
          </p:cNvPr>
          <p:cNvSpPr>
            <a:spLocks noGrp="1"/>
          </p:cNvSpPr>
          <p:nvPr>
            <p:ph type="title"/>
          </p:nvPr>
        </p:nvSpPr>
        <p:spPr>
          <a:xfrm>
            <a:off x="0" y="0"/>
            <a:ext cx="9144000" cy="821803"/>
          </a:xfrm>
          <a:solidFill>
            <a:schemeClr val="tx1"/>
          </a:solidFill>
        </p:spPr>
        <p:txBody>
          <a:bodyPr/>
          <a:lstStyle/>
          <a:p>
            <a:r>
              <a:rPr lang="en-US" b="1" dirty="0"/>
              <a:t>Seals of Other Judah VIPS</a:t>
            </a:r>
          </a:p>
        </p:txBody>
      </p:sp>
      <p:sp>
        <p:nvSpPr>
          <p:cNvPr id="32" name="Right Brace 31">
            <a:extLst>
              <a:ext uri="{FF2B5EF4-FFF2-40B4-BE49-F238E27FC236}">
                <a16:creationId xmlns:a16="http://schemas.microsoft.com/office/drawing/2014/main" id="{25FA7FCC-4ECC-E941-B38B-CEBB691405B4}"/>
              </a:ext>
            </a:extLst>
          </p:cNvPr>
          <p:cNvSpPr/>
          <p:nvPr/>
        </p:nvSpPr>
        <p:spPr bwMode="auto">
          <a:xfrm>
            <a:off x="6137860" y="1087300"/>
            <a:ext cx="787087" cy="5689582"/>
          </a:xfrm>
          <a:prstGeom prst="rightBrace">
            <a:avLst/>
          </a:prstGeom>
          <a:ln>
            <a:headEnd type="none" w="med" len="med"/>
            <a:tailEnd type="none" w="lg" len="lg"/>
          </a:ln>
        </p:spPr>
        <p:style>
          <a:lnRef idx="3">
            <a:schemeClr val="accent4"/>
          </a:lnRef>
          <a:fillRef idx="0">
            <a:schemeClr val="accent4"/>
          </a:fillRef>
          <a:effectRef idx="2">
            <a:schemeClr val="accent4"/>
          </a:effectRef>
          <a:fontRef idx="minor">
            <a:schemeClr val="tx1"/>
          </a:fontRef>
        </p:style>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pic>
        <p:nvPicPr>
          <p:cNvPr id="34" name="Picture 33">
            <a:extLst>
              <a:ext uri="{FF2B5EF4-FFF2-40B4-BE49-F238E27FC236}">
                <a16:creationId xmlns:a16="http://schemas.microsoft.com/office/drawing/2014/main" id="{37D99BF7-1B7D-5F44-8D2E-298C36083EE3}"/>
              </a:ext>
            </a:extLst>
          </p:cNvPr>
          <p:cNvPicPr>
            <a:picLocks noChangeAspect="1"/>
          </p:cNvPicPr>
          <p:nvPr/>
        </p:nvPicPr>
        <p:blipFill rotWithShape="1">
          <a:blip r:embed="rId3"/>
          <a:srcRect l="74817" t="58246" r="11284" b="35711"/>
          <a:stretch/>
        </p:blipFill>
        <p:spPr>
          <a:xfrm>
            <a:off x="3622874" y="4079745"/>
            <a:ext cx="2211231" cy="1494731"/>
          </a:xfrm>
          <a:prstGeom prst="rect">
            <a:avLst/>
          </a:prstGeom>
        </p:spPr>
      </p:pic>
    </p:spTree>
    <p:extLst>
      <p:ext uri="{BB962C8B-B14F-4D97-AF65-F5344CB8AC3E}">
        <p14:creationId xmlns:p14="http://schemas.microsoft.com/office/powerpoint/2010/main" val="28828938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36547" name="Text Box 3"/>
          <p:cNvSpPr txBox="1">
            <a:spLocks noChangeArrowheads="1"/>
          </p:cNvSpPr>
          <p:nvPr/>
        </p:nvSpPr>
        <p:spPr bwMode="auto">
          <a:xfrm>
            <a:off x="61722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650</a:t>
            </a:r>
          </a:p>
        </p:txBody>
      </p:sp>
      <p:sp>
        <p:nvSpPr>
          <p:cNvPr id="236548" name="Text Box 4"/>
          <p:cNvSpPr txBox="1">
            <a:spLocks noChangeArrowheads="1"/>
          </p:cNvSpPr>
          <p:nvPr/>
        </p:nvSpPr>
        <p:spPr bwMode="auto">
          <a:xfrm>
            <a:off x="41148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800</a:t>
            </a:r>
          </a:p>
        </p:txBody>
      </p:sp>
      <p:sp>
        <p:nvSpPr>
          <p:cNvPr id="236549" name="Text Box 5"/>
          <p:cNvSpPr txBox="1">
            <a:spLocks noChangeArrowheads="1"/>
          </p:cNvSpPr>
          <p:nvPr/>
        </p:nvSpPr>
        <p:spPr bwMode="auto">
          <a:xfrm>
            <a:off x="27432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900</a:t>
            </a:r>
          </a:p>
        </p:txBody>
      </p:sp>
      <p:sp>
        <p:nvSpPr>
          <p:cNvPr id="236550" name="Text Box 6"/>
          <p:cNvSpPr txBox="1">
            <a:spLocks noChangeArrowheads="1"/>
          </p:cNvSpPr>
          <p:nvPr/>
        </p:nvSpPr>
        <p:spPr bwMode="auto">
          <a:xfrm>
            <a:off x="20574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950</a:t>
            </a:r>
          </a:p>
        </p:txBody>
      </p:sp>
      <p:sp>
        <p:nvSpPr>
          <p:cNvPr id="236551" name="Text Box 7"/>
          <p:cNvSpPr txBox="1">
            <a:spLocks noChangeArrowheads="1"/>
          </p:cNvSpPr>
          <p:nvPr/>
        </p:nvSpPr>
        <p:spPr bwMode="auto">
          <a:xfrm>
            <a:off x="13716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1000</a:t>
            </a:r>
          </a:p>
        </p:txBody>
      </p:sp>
      <p:sp>
        <p:nvSpPr>
          <p:cNvPr id="236552" name="Text Box 8"/>
          <p:cNvSpPr txBox="1">
            <a:spLocks noChangeArrowheads="1"/>
          </p:cNvSpPr>
          <p:nvPr/>
        </p:nvSpPr>
        <p:spPr bwMode="auto">
          <a:xfrm>
            <a:off x="81534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500</a:t>
            </a:r>
          </a:p>
        </p:txBody>
      </p:sp>
      <p:grpSp>
        <p:nvGrpSpPr>
          <p:cNvPr id="464904" name="Group 9"/>
          <p:cNvGrpSpPr>
            <a:grpSpLocks/>
          </p:cNvGrpSpPr>
          <p:nvPr/>
        </p:nvGrpSpPr>
        <p:grpSpPr bwMode="auto">
          <a:xfrm>
            <a:off x="66675" y="3044825"/>
            <a:ext cx="9534525" cy="844550"/>
            <a:chOff x="42" y="1918"/>
            <a:chExt cx="6006" cy="532"/>
          </a:xfrm>
        </p:grpSpPr>
        <p:grpSp>
          <p:nvGrpSpPr>
            <p:cNvPr id="464927" name="Group 10"/>
            <p:cNvGrpSpPr>
              <a:grpSpLocks/>
            </p:cNvGrpSpPr>
            <p:nvPr/>
          </p:nvGrpSpPr>
          <p:grpSpPr bwMode="auto">
            <a:xfrm>
              <a:off x="96" y="1918"/>
              <a:ext cx="1296" cy="530"/>
              <a:chOff x="96" y="1918"/>
              <a:chExt cx="1296" cy="530"/>
            </a:xfrm>
          </p:grpSpPr>
          <p:sp>
            <p:nvSpPr>
              <p:cNvPr id="236555"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56"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57"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58"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grpSp>
          <p:nvGrpSpPr>
            <p:cNvPr id="464928" name="Group 15"/>
            <p:cNvGrpSpPr>
              <a:grpSpLocks/>
            </p:cNvGrpSpPr>
            <p:nvPr/>
          </p:nvGrpSpPr>
          <p:grpSpPr bwMode="auto">
            <a:xfrm>
              <a:off x="1824" y="1920"/>
              <a:ext cx="1296" cy="530"/>
              <a:chOff x="96" y="1918"/>
              <a:chExt cx="1296" cy="530"/>
            </a:xfrm>
          </p:grpSpPr>
          <p:sp>
            <p:nvSpPr>
              <p:cNvPr id="236560"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61"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62"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63"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grpSp>
          <p:nvGrpSpPr>
            <p:cNvPr id="464929" name="Group 20"/>
            <p:cNvGrpSpPr>
              <a:grpSpLocks/>
            </p:cNvGrpSpPr>
            <p:nvPr/>
          </p:nvGrpSpPr>
          <p:grpSpPr bwMode="auto">
            <a:xfrm>
              <a:off x="3552" y="1920"/>
              <a:ext cx="1296" cy="530"/>
              <a:chOff x="96" y="1918"/>
              <a:chExt cx="1296" cy="530"/>
            </a:xfrm>
          </p:grpSpPr>
          <p:sp>
            <p:nvSpPr>
              <p:cNvPr id="236565"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66"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67"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68"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236569"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70"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71"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236572" name="Text Box 28"/>
          <p:cNvSpPr txBox="1">
            <a:spLocks noChangeArrowheads="1"/>
          </p:cNvSpPr>
          <p:nvPr/>
        </p:nvSpPr>
        <p:spPr bwMode="auto">
          <a:xfrm>
            <a:off x="75438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550</a:t>
            </a:r>
          </a:p>
        </p:txBody>
      </p:sp>
      <p:sp>
        <p:nvSpPr>
          <p:cNvPr id="236573" name="Text Box 29"/>
          <p:cNvSpPr txBox="1">
            <a:spLocks noChangeArrowheads="1"/>
          </p:cNvSpPr>
          <p:nvPr/>
        </p:nvSpPr>
        <p:spPr bwMode="auto">
          <a:xfrm>
            <a:off x="34290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850</a:t>
            </a:r>
          </a:p>
        </p:txBody>
      </p:sp>
      <p:sp>
        <p:nvSpPr>
          <p:cNvPr id="236574" name="Text Box 30"/>
          <p:cNvSpPr txBox="1">
            <a:spLocks noChangeArrowheads="1"/>
          </p:cNvSpPr>
          <p:nvPr/>
        </p:nvSpPr>
        <p:spPr bwMode="auto">
          <a:xfrm>
            <a:off x="6858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1050</a:t>
            </a:r>
          </a:p>
        </p:txBody>
      </p:sp>
      <p:sp>
        <p:nvSpPr>
          <p:cNvPr id="236575" name="Text Box 31"/>
          <p:cNvSpPr txBox="1">
            <a:spLocks noChangeArrowheads="1"/>
          </p:cNvSpPr>
          <p:nvPr/>
        </p:nvSpPr>
        <p:spPr bwMode="auto">
          <a:xfrm>
            <a:off x="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1100</a:t>
            </a:r>
          </a:p>
        </p:txBody>
      </p:sp>
      <p:sp>
        <p:nvSpPr>
          <p:cNvPr id="236576" name="Text Box 32"/>
          <p:cNvSpPr txBox="1">
            <a:spLocks noChangeArrowheads="1"/>
          </p:cNvSpPr>
          <p:nvPr/>
        </p:nvSpPr>
        <p:spPr bwMode="auto">
          <a:xfrm>
            <a:off x="87630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450</a:t>
            </a:r>
          </a:p>
        </p:txBody>
      </p:sp>
      <p:sp>
        <p:nvSpPr>
          <p:cNvPr id="236577" name="Text Box 33"/>
          <p:cNvSpPr txBox="1">
            <a:spLocks noChangeArrowheads="1"/>
          </p:cNvSpPr>
          <p:nvPr/>
        </p:nvSpPr>
        <p:spPr bwMode="auto">
          <a:xfrm>
            <a:off x="304800" y="838200"/>
            <a:ext cx="2514600" cy="19224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FFFF"/>
                </a:solidFill>
                <a:effectLst/>
                <a:uLnTx/>
                <a:uFillTx/>
                <a:latin typeface="Arial"/>
                <a:ea typeface="ＭＳ Ｐゴシック" charset="0"/>
                <a:cs typeface="Arial"/>
              </a:rPr>
              <a:t>United Kingdom</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FFFF"/>
                </a:solidFill>
                <a:effectLst/>
                <a:uLnTx/>
                <a:uFillTx/>
                <a:latin typeface="Arial"/>
                <a:ea typeface="ＭＳ Ｐゴシック" charset="0"/>
                <a:cs typeface="Arial"/>
              </a:rPr>
              <a:t>1050-930</a:t>
            </a:r>
          </a:p>
        </p:txBody>
      </p:sp>
      <p:sp>
        <p:nvSpPr>
          <p:cNvPr id="236578" name="AutoShape 34"/>
          <p:cNvSpPr>
            <a:spLocks noChangeArrowheads="1"/>
          </p:cNvSpPr>
          <p:nvPr/>
        </p:nvSpPr>
        <p:spPr bwMode="auto">
          <a:xfrm>
            <a:off x="7162800" y="762000"/>
            <a:ext cx="533400" cy="2895600"/>
          </a:xfrm>
          <a:prstGeom prst="downArrow">
            <a:avLst>
              <a:gd name="adj1" fmla="val 50000"/>
              <a:gd name="adj2" fmla="val 135714"/>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79" name="Text Box 35"/>
          <p:cNvSpPr txBox="1">
            <a:spLocks noChangeArrowheads="1"/>
          </p:cNvSpPr>
          <p:nvPr/>
        </p:nvSpPr>
        <p:spPr bwMode="auto">
          <a:xfrm>
            <a:off x="2590800" y="838200"/>
            <a:ext cx="2514600" cy="19224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Arial"/>
                <a:ea typeface="ＭＳ Ｐゴシック" charset="0"/>
                <a:cs typeface="Arial"/>
              </a:rPr>
              <a:t>Divided Kingdom</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a:ea typeface="ＭＳ Ｐゴシック" charset="0"/>
                <a:cs typeface="Arial"/>
              </a:rPr>
              <a:t>930-722</a:t>
            </a:r>
          </a:p>
        </p:txBody>
      </p:sp>
      <p:sp>
        <p:nvSpPr>
          <p:cNvPr id="236580" name="Text Box 36"/>
          <p:cNvSpPr txBox="1">
            <a:spLocks noChangeArrowheads="1"/>
          </p:cNvSpPr>
          <p:nvPr/>
        </p:nvSpPr>
        <p:spPr bwMode="auto">
          <a:xfrm>
            <a:off x="5029200" y="838200"/>
            <a:ext cx="2514600" cy="19224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99FF"/>
                </a:solidFill>
                <a:effectLst/>
                <a:uLnTx/>
                <a:uFillTx/>
                <a:latin typeface="Arial"/>
                <a:ea typeface="ＭＳ Ｐゴシック" charset="0"/>
                <a:cs typeface="Arial"/>
              </a:rPr>
              <a:t>Solitary Kingdom</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99FF"/>
                </a:solidFill>
                <a:effectLst/>
                <a:uLnTx/>
                <a:uFillTx/>
                <a:latin typeface="Arial"/>
                <a:ea typeface="ＭＳ Ｐゴシック" charset="0"/>
                <a:cs typeface="Arial"/>
              </a:rPr>
              <a:t>722-586</a:t>
            </a:r>
          </a:p>
        </p:txBody>
      </p:sp>
      <p:sp>
        <p:nvSpPr>
          <p:cNvPr id="236581" name="Text Box 37"/>
          <p:cNvSpPr txBox="1">
            <a:spLocks noChangeArrowheads="1"/>
          </p:cNvSpPr>
          <p:nvPr/>
        </p:nvSpPr>
        <p:spPr bwMode="auto">
          <a:xfrm>
            <a:off x="5867400" y="6172200"/>
            <a:ext cx="3048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66FF66"/>
                </a:solidFill>
                <a:effectLst/>
                <a:uLnTx/>
                <a:uFillTx/>
                <a:latin typeface="Arial"/>
                <a:ea typeface="ＭＳ Ｐゴシック" charset="0"/>
                <a:cs typeface="Arial"/>
              </a:rPr>
              <a:t>Exile  </a:t>
            </a:r>
            <a:r>
              <a:rPr kumimoji="0" lang="en-US" sz="3200" b="1" i="0" u="none" strike="noStrike" kern="1200" cap="none" spc="0" normalizeH="0" baseline="0" noProof="0">
                <a:ln>
                  <a:noFill/>
                </a:ln>
                <a:solidFill>
                  <a:srgbClr val="66FF66"/>
                </a:solidFill>
                <a:effectLst/>
                <a:uLnTx/>
                <a:uFillTx/>
                <a:latin typeface="Arial"/>
                <a:ea typeface="ＭＳ Ｐゴシック" charset="0"/>
                <a:cs typeface="Arial"/>
              </a:rPr>
              <a:t>586-536</a:t>
            </a:r>
          </a:p>
        </p:txBody>
      </p:sp>
      <p:sp>
        <p:nvSpPr>
          <p:cNvPr id="464915" name="AutoShape 38"/>
          <p:cNvSpPr>
            <a:spLocks noChangeArrowheads="1"/>
          </p:cNvSpPr>
          <p:nvPr/>
        </p:nvSpPr>
        <p:spPr bwMode="auto">
          <a:xfrm>
            <a:off x="6934200" y="3505200"/>
            <a:ext cx="609600" cy="2590800"/>
          </a:xfrm>
          <a:prstGeom prst="upArrow">
            <a:avLst>
              <a:gd name="adj1" fmla="val 50000"/>
              <a:gd name="adj2" fmla="val 106250"/>
            </a:avLst>
          </a:prstGeom>
          <a:solidFill>
            <a:srgbClr val="66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36583" name="Text Box 39"/>
          <p:cNvSpPr txBox="1">
            <a:spLocks noChangeArrowheads="1"/>
          </p:cNvSpPr>
          <p:nvPr/>
        </p:nvSpPr>
        <p:spPr bwMode="auto">
          <a:xfrm>
            <a:off x="7010400" y="838200"/>
            <a:ext cx="2514600" cy="26543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CC00"/>
                </a:solidFill>
                <a:effectLst/>
                <a:uLnTx/>
                <a:uFillTx/>
                <a:latin typeface="Arial" charset="0"/>
                <a:ea typeface="ＭＳ Ｐゴシック" charset="0"/>
                <a:cs typeface="Arial" charset="0"/>
              </a:rPr>
              <a:t>Post-    Exile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CC00"/>
                </a:solidFill>
                <a:effectLst/>
                <a:uLnTx/>
                <a:uFillTx/>
                <a:latin typeface="Arial" charset="0"/>
                <a:ea typeface="ＭＳ Ｐゴシック" charset="0"/>
                <a:cs typeface="Arial" charset="0"/>
              </a:rPr>
              <a:t>536-425</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3200" b="1" i="0" u="none" strike="noStrike" kern="1200" cap="none" spc="0" normalizeH="0" baseline="0" noProof="0">
              <a:ln>
                <a:noFill/>
              </a:ln>
              <a:solidFill>
                <a:srgbClr val="FFCC00"/>
              </a:solidFill>
              <a:effectLst/>
              <a:uLnTx/>
              <a:uFillTx/>
              <a:latin typeface="Arial" charset="0"/>
              <a:ea typeface="ＭＳ Ｐゴシック" charset="0"/>
              <a:cs typeface="Arial" charset="0"/>
            </a:endParaRPr>
          </a:p>
        </p:txBody>
      </p:sp>
      <p:sp>
        <p:nvSpPr>
          <p:cNvPr id="236584" name="AutoShape 40"/>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85" name="Text Box 41"/>
          <p:cNvSpPr txBox="1">
            <a:spLocks noChangeArrowheads="1"/>
          </p:cNvSpPr>
          <p:nvPr/>
        </p:nvSpPr>
        <p:spPr bwMode="auto">
          <a:xfrm>
            <a:off x="4724400" y="4067175"/>
            <a:ext cx="600075"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7 5 0 </a:t>
            </a:r>
          </a:p>
        </p:txBody>
      </p:sp>
      <p:sp>
        <p:nvSpPr>
          <p:cNvPr id="236586" name="AutoShape 42"/>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87" name="AutoShape 43"/>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88" name="Text Box 44"/>
          <p:cNvSpPr txBox="1">
            <a:spLocks noChangeArrowheads="1"/>
          </p:cNvSpPr>
          <p:nvPr/>
        </p:nvSpPr>
        <p:spPr bwMode="auto">
          <a:xfrm>
            <a:off x="4724400" y="120650"/>
            <a:ext cx="4724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charset="0"/>
              </a:rPr>
              <a:t>Daniel 605-536 BC</a:t>
            </a:r>
            <a:endPar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36589" name="Rectangle 45"/>
          <p:cNvSpPr>
            <a:spLocks noChangeArrowheads="1"/>
          </p:cNvSpPr>
          <p:nvPr/>
        </p:nvSpPr>
        <p:spPr bwMode="auto">
          <a:xfrm>
            <a:off x="6915150" y="3657600"/>
            <a:ext cx="971550" cy="260350"/>
          </a:xfrm>
          <a:prstGeom prst="rect">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90" name="AutoShape 46"/>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91" name="Text Box 47"/>
          <p:cNvSpPr txBox="1">
            <a:spLocks noChangeArrowheads="1"/>
          </p:cNvSpPr>
          <p:nvPr/>
        </p:nvSpPr>
        <p:spPr bwMode="auto">
          <a:xfrm>
            <a:off x="5343525" y="4067175"/>
            <a:ext cx="600075"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7 0 0 </a:t>
            </a:r>
          </a:p>
        </p:txBody>
      </p:sp>
      <p:sp>
        <p:nvSpPr>
          <p:cNvPr id="236592" name="Text Box 48"/>
          <p:cNvSpPr txBox="1">
            <a:spLocks noChangeArrowheads="1"/>
          </p:cNvSpPr>
          <p:nvPr/>
        </p:nvSpPr>
        <p:spPr bwMode="auto">
          <a:xfrm>
            <a:off x="6858000" y="4067175"/>
            <a:ext cx="381000" cy="1800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600</a:t>
            </a:r>
          </a:p>
        </p:txBody>
      </p:sp>
      <p:sp>
        <p:nvSpPr>
          <p:cNvPr id="49" name="Title 48"/>
          <p:cNvSpPr>
            <a:spLocks noGrp="1"/>
          </p:cNvSpPr>
          <p:nvPr>
            <p:ph type="title" idx="4294967295"/>
          </p:nvPr>
        </p:nvSpPr>
        <p:spPr>
          <a:xfrm>
            <a:off x="0" y="0"/>
            <a:ext cx="4419600" cy="609600"/>
          </a:xfrm>
        </p:spPr>
        <p:txBody>
          <a:bodyPr/>
          <a:lstStyle/>
          <a:p>
            <a:pPr algn="l">
              <a:defRPr/>
            </a:pPr>
            <a:r>
              <a:rPr lang="en-US" sz="3200" i="1">
                <a:effectLst>
                  <a:outerShdw blurRad="38100" dist="38100" dir="2700000" algn="tl">
                    <a:srgbClr val="808080"/>
                  </a:outerShdw>
                </a:effectLst>
                <a:latin typeface="Arial" charset="0"/>
                <a:ea typeface="ＭＳ Ｐゴシック" charset="0"/>
                <a:cs typeface="Arial" charset="0"/>
              </a:rPr>
              <a:t>Daniel in OT History</a:t>
            </a:r>
          </a:p>
        </p:txBody>
      </p:sp>
    </p:spTree>
    <p:extLst>
      <p:ext uri="{BB962C8B-B14F-4D97-AF65-F5344CB8AC3E}">
        <p14:creationId xmlns:p14="http://schemas.microsoft.com/office/powerpoint/2010/main" val="38525515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113"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9144000" cy="503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3379" name="Rectangle 3"/>
          <p:cNvSpPr>
            <a:spLocks noGrp="1" noChangeArrowheads="1"/>
          </p:cNvSpPr>
          <p:nvPr>
            <p:ph type="title"/>
          </p:nvPr>
        </p:nvSpPr>
        <p:spPr>
          <a:xfrm>
            <a:off x="685800" y="76200"/>
            <a:ext cx="7543800" cy="685800"/>
          </a:xfrm>
          <a:effectLst>
            <a:outerShdw blurRad="63500" dist="35921" dir="2700000" algn="ctr" rotWithShape="0">
              <a:srgbClr val="000000">
                <a:alpha val="74998"/>
              </a:srgbClr>
            </a:outerShdw>
          </a:effectLst>
        </p:spPr>
        <p:txBody>
          <a:bodyPr/>
          <a:lstStyle/>
          <a:p>
            <a:pPr algn="ctr">
              <a:defRPr/>
            </a:pPr>
            <a:r>
              <a:rPr kumimoji="0" lang="en-US" sz="4000" b="1" dirty="0">
                <a:solidFill>
                  <a:schemeClr val="tx1"/>
                </a:solidFill>
                <a:effectLst/>
                <a:latin typeface="Arial"/>
                <a:cs typeface="Arial"/>
              </a:rPr>
              <a:t>Chart of the Exile</a:t>
            </a: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2" charset="0"/>
                <a:ea typeface="ＭＳ Ｐゴシック" charset="0"/>
                <a:cs typeface="+mn-cs"/>
              </a:rPr>
              <a:t>232 &amp; 342</a:t>
            </a:r>
          </a:p>
        </p:txBody>
      </p:sp>
      <p:sp>
        <p:nvSpPr>
          <p:cNvPr id="602116"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dirty="0">
                <a:ln>
                  <a:noFill/>
                </a:ln>
                <a:solidFill>
                  <a:srgbClr val="000090"/>
                </a:solidFill>
                <a:effectLst/>
                <a:uLnTx/>
                <a:uFillTx/>
                <a:latin typeface="Arial"/>
                <a:ea typeface="ＭＳ Ｐゴシック" charset="0"/>
                <a:cs typeface="Arial"/>
              </a:rPr>
              <a:t>The Babylonian Exile</a:t>
            </a: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charset="0"/>
                <a:ea typeface="Arial" charset="0"/>
                <a:cs typeface="Arial" charset="0"/>
              </a:rPr>
              <a:t>John C. Whitcomb, 4</a:t>
            </a:r>
            <a:r>
              <a:rPr kumimoji="0" lang="en-US" sz="800" b="1" i="0" u="none" strike="noStrike" kern="1200" cap="none" spc="0" normalizeH="0" baseline="30000" noProof="0">
                <a:ln>
                  <a:noFill/>
                </a:ln>
                <a:solidFill>
                  <a:srgbClr val="000000"/>
                </a:solidFill>
                <a:effectLst/>
                <a:uLnTx/>
                <a:uFillTx/>
                <a:latin typeface="Arial" charset="0"/>
                <a:ea typeface="Arial" charset="0"/>
                <a:cs typeface="Arial" charset="0"/>
              </a:rPr>
              <a:t>th</a:t>
            </a:r>
            <a:r>
              <a:rPr kumimoji="0" lang="en-US" sz="800" b="1" i="0" u="none" strike="noStrike" kern="1200" cap="none" spc="0" normalizeH="0" baseline="0" noProof="0">
                <a:ln>
                  <a:noFill/>
                </a:ln>
                <a:solidFill>
                  <a:srgbClr val="000000"/>
                </a:solidFill>
                <a:effectLst/>
                <a:uLnTx/>
                <a:uFillTx/>
                <a:latin typeface="Arial" charset="0"/>
                <a:ea typeface="Arial" charset="0"/>
                <a:cs typeface="Arial" charset="0"/>
              </a:rPr>
              <a:t> rev. ed., Winona Lake, IN: BMH Books, 1962, 1968</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61"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5294" r="20505" b="26230"/>
          <a:stretch/>
        </p:blipFill>
        <p:spPr bwMode="auto">
          <a:xfrm>
            <a:off x="1"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62" name="Rectangle 3"/>
          <p:cNvSpPr>
            <a:spLocks noGrp="1" noChangeArrowheads="1"/>
          </p:cNvSpPr>
          <p:nvPr>
            <p:ph type="title"/>
          </p:nvPr>
        </p:nvSpPr>
        <p:spPr>
          <a:xfrm>
            <a:off x="685800" y="0"/>
            <a:ext cx="7543800" cy="685800"/>
          </a:xfrm>
        </p:spPr>
        <p:txBody>
          <a:bodyPr/>
          <a:lstStyle/>
          <a:p>
            <a:pPr algn="ctr"/>
            <a:r>
              <a:rPr kumimoji="0" lang="en-US" sz="4000" b="1" dirty="0">
                <a:solidFill>
                  <a:schemeClr val="bg2"/>
                </a:solidFill>
                <a:effectLst/>
                <a:latin typeface="Arial" charset="0"/>
                <a:ea typeface="ＭＳ Ｐゴシック" charset="0"/>
                <a:cs typeface="Arial" charset="0"/>
              </a:rPr>
              <a:t>Chart of the Exile</a:t>
            </a:r>
          </a:p>
        </p:txBody>
      </p:sp>
      <p:sp>
        <p:nvSpPr>
          <p:cNvPr id="604163" name="Text Box 4"/>
          <p:cNvSpPr txBox="1">
            <a:spLocks noChangeArrowheads="1"/>
          </p:cNvSpPr>
          <p:nvPr/>
        </p:nvSpPr>
        <p:spPr bwMode="auto">
          <a:xfrm>
            <a:off x="7391400" y="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232 &amp; 342</a:t>
            </a:r>
          </a:p>
        </p:txBody>
      </p:sp>
      <p:sp>
        <p:nvSpPr>
          <p:cNvPr id="604164"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dirty="0">
                <a:ln>
                  <a:noFill/>
                </a:ln>
                <a:solidFill>
                  <a:srgbClr val="000090"/>
                </a:solidFill>
                <a:effectLst/>
                <a:uLnTx/>
                <a:uFillTx/>
                <a:latin typeface="Arial"/>
                <a:ea typeface="ＭＳ Ｐゴシック" charset="0"/>
                <a:cs typeface="Arial"/>
              </a:rPr>
              <a:t>The Babylonian Exile</a:t>
            </a: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charset="0"/>
                <a:ea typeface="Arial" charset="0"/>
                <a:cs typeface="Arial" charset="0"/>
              </a:rPr>
              <a:t>John C. Whitcomb, 4</a:t>
            </a:r>
            <a:r>
              <a:rPr kumimoji="0" lang="en-US" sz="800" b="1" i="0" u="none" strike="noStrike" kern="1200" cap="none" spc="0" normalizeH="0" baseline="30000" noProof="0">
                <a:ln>
                  <a:noFill/>
                </a:ln>
                <a:solidFill>
                  <a:srgbClr val="000000"/>
                </a:solidFill>
                <a:effectLst/>
                <a:uLnTx/>
                <a:uFillTx/>
                <a:latin typeface="Arial" charset="0"/>
                <a:ea typeface="Arial" charset="0"/>
                <a:cs typeface="Arial" charset="0"/>
              </a:rPr>
              <a:t>th</a:t>
            </a:r>
            <a:r>
              <a:rPr kumimoji="0" lang="en-US" sz="800" b="1" i="0" u="none" strike="noStrike" kern="1200" cap="none" spc="0" normalizeH="0" baseline="0" noProof="0">
                <a:ln>
                  <a:noFill/>
                </a:ln>
                <a:solidFill>
                  <a:srgbClr val="000000"/>
                </a:solidFill>
                <a:effectLst/>
                <a:uLnTx/>
                <a:uFillTx/>
                <a:latin typeface="Arial" charset="0"/>
                <a:ea typeface="Arial" charset="0"/>
                <a:cs typeface="Arial" charset="0"/>
              </a:rPr>
              <a:t> rev. ed., Winona Lake, IN: BMH Books, 1962, 1968</a:t>
            </a:r>
          </a:p>
        </p:txBody>
      </p:sp>
    </p:spTree>
    <p:extLst>
      <p:ext uri="{BB962C8B-B14F-4D97-AF65-F5344CB8AC3E}">
        <p14:creationId xmlns:p14="http://schemas.microsoft.com/office/powerpoint/2010/main" val="2742190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9144000" cy="1706880"/>
          </a:xfrm>
        </p:spPr>
        <p:txBody>
          <a:bodyPr/>
          <a:lstStyle/>
          <a:p>
            <a:pPr>
              <a:defRPr/>
            </a:pPr>
            <a:r>
              <a:rPr lang="en-US" b="1" dirty="0">
                <a:latin typeface="Arial" charset="0"/>
                <a:ea typeface="ＭＳ Ｐゴシック" charset="0"/>
                <a:cs typeface="Arial" charset="0"/>
              </a:rPr>
              <a:t>The Fiery Furnace</a:t>
            </a:r>
          </a:p>
        </p:txBody>
      </p:sp>
      <p:pic>
        <p:nvPicPr>
          <p:cNvPr id="4098" name="Picture 2">
            <a:extLst>
              <a:ext uri="{FF2B5EF4-FFF2-40B4-BE49-F238E27FC236}">
                <a16:creationId xmlns:a16="http://schemas.microsoft.com/office/drawing/2014/main" id="{7FE830FC-207D-4A43-A3D4-347A0E31A4D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706880"/>
            <a:ext cx="9157547" cy="515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8425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Support for Mosaic Authorship</a:t>
            </a:r>
          </a:p>
        </p:txBody>
      </p:sp>
      <p:pic>
        <p:nvPicPr>
          <p:cNvPr id="11266" name="Picture 2" descr="What Is the Torah?">
            <a:extLst>
              <a:ext uri="{FF2B5EF4-FFF2-40B4-BE49-F238E27FC236}">
                <a16:creationId xmlns:a16="http://schemas.microsoft.com/office/drawing/2014/main" id="{C18BC3F3-61F9-A147-B8B7-BAA08D95B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0" y="2319564"/>
            <a:ext cx="5080000" cy="26543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91A684CC-E572-3B43-9FCA-536939BE5C36}"/>
              </a:ext>
            </a:extLst>
          </p:cNvPr>
          <p:cNvSpPr txBox="1">
            <a:spLocks noChangeArrowheads="1"/>
          </p:cNvSpPr>
          <p:nvPr/>
        </p:nvSpPr>
        <p:spPr bwMode="auto">
          <a:xfrm>
            <a:off x="2032000" y="3324212"/>
            <a:ext cx="5080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Internal</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6164184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5969" name="Picture 2" descr="ONEBN013"/>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0"/>
            <a:ext cx="9144000" cy="567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5715000"/>
            <a:ext cx="9144000" cy="1143000"/>
          </a:xfrm>
        </p:spPr>
        <p:txBody>
          <a:bodyPr/>
          <a:lstStyle/>
          <a:p>
            <a:pPr>
              <a:defRPr/>
            </a:pPr>
            <a:r>
              <a:rPr lang="en-US" b="1">
                <a:effectLst/>
                <a:latin typeface="Arial" charset="0"/>
                <a:ea typeface="ＭＳ Ｐゴシック" charset="0"/>
                <a:cs typeface="Arial" charset="0"/>
              </a:rPr>
              <a:t>Involuntary Vegetarianism</a:t>
            </a:r>
          </a:p>
        </p:txBody>
      </p:sp>
    </p:spTree>
    <p:extLst>
      <p:ext uri="{BB962C8B-B14F-4D97-AF65-F5344CB8AC3E}">
        <p14:creationId xmlns:p14="http://schemas.microsoft.com/office/powerpoint/2010/main" val="35399263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94300"/>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Are these tales?</a:t>
            </a:r>
          </a:p>
        </p:txBody>
      </p:sp>
      <p:pic>
        <p:nvPicPr>
          <p:cNvPr id="2050" name="Picture 2" descr="DEFENDIN G DANIEL PROPHECY WEVE DONE A WEEK">
            <a:extLst>
              <a:ext uri="{FF2B5EF4-FFF2-40B4-BE49-F238E27FC236}">
                <a16:creationId xmlns:a16="http://schemas.microsoft.com/office/drawing/2014/main" id="{58017F91-BDDC-BD4B-B921-39E15E506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2185"/>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00683647-C228-3247-BB4E-ABC082AE55FE}"/>
              </a:ext>
            </a:extLst>
          </p:cNvPr>
          <p:cNvSpPr txBox="1">
            <a:spLocks noChangeArrowheads="1"/>
          </p:cNvSpPr>
          <p:nvPr/>
        </p:nvSpPr>
        <p:spPr bwMode="auto">
          <a:xfrm>
            <a:off x="89308" y="1097536"/>
            <a:ext cx="6566016" cy="46716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800" b="1" dirty="0">
                <a:solidFill>
                  <a:srgbClr val="FFFFFF"/>
                </a:solidFill>
                <a:effectLst>
                  <a:glow rad="127000">
                    <a:srgbClr val="000000"/>
                  </a:glow>
                </a:effectLst>
                <a:latin typeface="Arial" charset="0"/>
                <a:ea typeface="ＭＳ Ｐゴシック" charset="0"/>
                <a:cs typeface="ＭＳ Ｐゴシック" charset="0"/>
              </a:rPr>
              <a:t>"The observation that the book contains many historical inaccuracies is the most important clue for the fact that the book originated in the second century. These inaccuracies are explained once it is realized that the writer wrote about the events of her own period, the second century."</a:t>
            </a:r>
          </a:p>
        </p:txBody>
      </p:sp>
      <p:sp>
        <p:nvSpPr>
          <p:cNvPr id="5" name="Rectangle 2">
            <a:extLst>
              <a:ext uri="{FF2B5EF4-FFF2-40B4-BE49-F238E27FC236}">
                <a16:creationId xmlns:a16="http://schemas.microsoft.com/office/drawing/2014/main" id="{27EFEB00-4313-6141-B8A4-7A31D15C0CE8}"/>
              </a:ext>
            </a:extLst>
          </p:cNvPr>
          <p:cNvSpPr txBox="1">
            <a:spLocks noChangeArrowheads="1"/>
          </p:cNvSpPr>
          <p:nvPr/>
        </p:nvSpPr>
        <p:spPr bwMode="auto">
          <a:xfrm>
            <a:off x="0" y="6146277"/>
            <a:ext cx="9144000" cy="7305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000" b="1" dirty="0">
                <a:solidFill>
                  <a:srgbClr val="FFFFFF"/>
                </a:solidFill>
                <a:effectLst>
                  <a:glow rad="127000">
                    <a:srgbClr val="000000"/>
                  </a:glow>
                </a:effectLst>
                <a:latin typeface="Arial" charset="0"/>
                <a:ea typeface="ＭＳ Ｐゴシック" charset="0"/>
                <a:cs typeface="ＭＳ Ｐゴシック" charset="0"/>
              </a:rPr>
              <a:t>M. Nel, “A Literary-Historical Analysis of Daniel 2: Two Powers in Opposition,” </a:t>
            </a:r>
            <a:r>
              <a:rPr lang="en-US" sz="2000" b="1" i="1" dirty="0">
                <a:solidFill>
                  <a:srgbClr val="FFFFFF"/>
                </a:solidFill>
                <a:effectLst>
                  <a:glow rad="127000">
                    <a:srgbClr val="000000"/>
                  </a:glow>
                </a:effectLst>
                <a:latin typeface="Arial" charset="0"/>
                <a:ea typeface="ＭＳ Ｐゴシック" charset="0"/>
                <a:cs typeface="ＭＳ Ｐゴシック" charset="0"/>
              </a:rPr>
              <a:t>Acta Theologica 22 </a:t>
            </a:r>
            <a:r>
              <a:rPr lang="en-US" sz="2000" b="1" dirty="0">
                <a:solidFill>
                  <a:srgbClr val="FFFFFF"/>
                </a:solidFill>
                <a:effectLst>
                  <a:glow rad="127000">
                    <a:srgbClr val="000000"/>
                  </a:glow>
                </a:effectLst>
                <a:latin typeface="Arial" charset="0"/>
                <a:ea typeface="ＭＳ Ｐゴシック" charset="0"/>
                <a:cs typeface="ＭＳ Ｐゴシック" charset="0"/>
              </a:rPr>
              <a:t>(2002): 78; cited by Tanner, </a:t>
            </a:r>
            <a:r>
              <a:rPr lang="en-US" sz="2000" b="1" i="1" dirty="0">
                <a:solidFill>
                  <a:srgbClr val="FFFFFF"/>
                </a:solidFill>
                <a:effectLst>
                  <a:glow rad="127000">
                    <a:srgbClr val="000000"/>
                  </a:glow>
                </a:effectLst>
                <a:latin typeface="Arial" charset="0"/>
                <a:ea typeface="ＭＳ Ｐゴシック" charset="0"/>
                <a:cs typeface="ＭＳ Ｐゴシック" charset="0"/>
              </a:rPr>
              <a:t>Daniel</a:t>
            </a:r>
            <a:r>
              <a:rPr lang="en-US" sz="2000" b="1" dirty="0">
                <a:solidFill>
                  <a:srgbClr val="FFFFFF"/>
                </a:solidFill>
                <a:effectLst>
                  <a:glow rad="127000">
                    <a:srgbClr val="000000"/>
                  </a:glow>
                </a:effectLst>
                <a:latin typeface="Arial" charset="0"/>
                <a:ea typeface="ＭＳ Ｐゴシック" charset="0"/>
                <a:cs typeface="ＭＳ Ｐゴシック" charset="0"/>
              </a:rPr>
              <a:t>, 2</a:t>
            </a:r>
          </a:p>
        </p:txBody>
      </p:sp>
    </p:spTree>
    <p:extLst>
      <p:ext uri="{BB962C8B-B14F-4D97-AF65-F5344CB8AC3E}">
        <p14:creationId xmlns:p14="http://schemas.microsoft.com/office/powerpoint/2010/main" val="138673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2"/>
          <p:cNvSpPr>
            <a:spLocks noChangeArrowheads="1"/>
          </p:cNvSpPr>
          <p:nvPr/>
        </p:nvSpPr>
        <p:spPr bwMode="auto">
          <a:xfrm>
            <a:off x="0" y="0"/>
            <a:ext cx="9448800" cy="6858000"/>
          </a:xfrm>
          <a:prstGeom prst="rect">
            <a:avLst/>
          </a:prstGeom>
          <a:solidFill>
            <a:srgbClr val="00009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18115" name="Text Box 3"/>
          <p:cNvSpPr txBox="1">
            <a:spLocks noChangeArrowheads="1"/>
          </p:cNvSpPr>
          <p:nvPr/>
        </p:nvSpPr>
        <p:spPr bwMode="auto">
          <a:xfrm>
            <a:off x="61722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150</a:t>
            </a:r>
          </a:p>
        </p:txBody>
      </p:sp>
      <p:sp>
        <p:nvSpPr>
          <p:cNvPr id="218116" name="Text Box 4"/>
          <p:cNvSpPr txBox="1">
            <a:spLocks noChangeArrowheads="1"/>
          </p:cNvSpPr>
          <p:nvPr/>
        </p:nvSpPr>
        <p:spPr bwMode="auto">
          <a:xfrm>
            <a:off x="40386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300</a:t>
            </a:r>
          </a:p>
        </p:txBody>
      </p:sp>
      <p:sp>
        <p:nvSpPr>
          <p:cNvPr id="218117" name="Text Box 5"/>
          <p:cNvSpPr txBox="1">
            <a:spLocks noChangeArrowheads="1"/>
          </p:cNvSpPr>
          <p:nvPr/>
        </p:nvSpPr>
        <p:spPr bwMode="auto">
          <a:xfrm>
            <a:off x="26670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400</a:t>
            </a:r>
          </a:p>
        </p:txBody>
      </p:sp>
      <p:sp>
        <p:nvSpPr>
          <p:cNvPr id="218118" name="Text Box 6"/>
          <p:cNvSpPr txBox="1">
            <a:spLocks noChangeArrowheads="1"/>
          </p:cNvSpPr>
          <p:nvPr/>
        </p:nvSpPr>
        <p:spPr bwMode="auto">
          <a:xfrm>
            <a:off x="19812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450</a:t>
            </a:r>
          </a:p>
        </p:txBody>
      </p:sp>
      <p:sp>
        <p:nvSpPr>
          <p:cNvPr id="218119" name="Text Box 7"/>
          <p:cNvSpPr txBox="1">
            <a:spLocks noChangeArrowheads="1"/>
          </p:cNvSpPr>
          <p:nvPr/>
        </p:nvSpPr>
        <p:spPr bwMode="auto">
          <a:xfrm>
            <a:off x="12954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500</a:t>
            </a:r>
          </a:p>
        </p:txBody>
      </p:sp>
      <p:sp>
        <p:nvSpPr>
          <p:cNvPr id="218120" name="Text Box 8"/>
          <p:cNvSpPr txBox="1">
            <a:spLocks noChangeArrowheads="1"/>
          </p:cNvSpPr>
          <p:nvPr/>
        </p:nvSpPr>
        <p:spPr bwMode="auto">
          <a:xfrm>
            <a:off x="8153400" y="4067175"/>
            <a:ext cx="381000" cy="2678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BC/AD</a:t>
            </a:r>
          </a:p>
        </p:txBody>
      </p:sp>
      <p:grpSp>
        <p:nvGrpSpPr>
          <p:cNvPr id="466952" name="Group 9"/>
          <p:cNvGrpSpPr>
            <a:grpSpLocks/>
          </p:cNvGrpSpPr>
          <p:nvPr/>
        </p:nvGrpSpPr>
        <p:grpSpPr bwMode="auto">
          <a:xfrm>
            <a:off x="66675" y="3044825"/>
            <a:ext cx="9534525" cy="844550"/>
            <a:chOff x="42" y="1918"/>
            <a:chExt cx="6006" cy="532"/>
          </a:xfrm>
        </p:grpSpPr>
        <p:grpSp>
          <p:nvGrpSpPr>
            <p:cNvPr id="466972" name="Group 10"/>
            <p:cNvGrpSpPr>
              <a:grpSpLocks/>
            </p:cNvGrpSpPr>
            <p:nvPr/>
          </p:nvGrpSpPr>
          <p:grpSpPr bwMode="auto">
            <a:xfrm>
              <a:off x="96" y="1918"/>
              <a:ext cx="1296" cy="530"/>
              <a:chOff x="96" y="1918"/>
              <a:chExt cx="1296" cy="530"/>
            </a:xfrm>
          </p:grpSpPr>
          <p:sp>
            <p:nvSpPr>
              <p:cNvPr id="218123"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24"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25"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26"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grpSp>
          <p:nvGrpSpPr>
            <p:cNvPr id="466973" name="Group 15"/>
            <p:cNvGrpSpPr>
              <a:grpSpLocks/>
            </p:cNvGrpSpPr>
            <p:nvPr/>
          </p:nvGrpSpPr>
          <p:grpSpPr bwMode="auto">
            <a:xfrm>
              <a:off x="1824" y="1920"/>
              <a:ext cx="1296" cy="530"/>
              <a:chOff x="96" y="1918"/>
              <a:chExt cx="1296" cy="530"/>
            </a:xfrm>
          </p:grpSpPr>
          <p:sp>
            <p:nvSpPr>
              <p:cNvPr id="218128"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29"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0"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1"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grpSp>
          <p:nvGrpSpPr>
            <p:cNvPr id="466974" name="Group 20"/>
            <p:cNvGrpSpPr>
              <a:grpSpLocks/>
            </p:cNvGrpSpPr>
            <p:nvPr/>
          </p:nvGrpSpPr>
          <p:grpSpPr bwMode="auto">
            <a:xfrm>
              <a:off x="3552" y="1920"/>
              <a:ext cx="1296" cy="530"/>
              <a:chOff x="96" y="1918"/>
              <a:chExt cx="1296" cy="530"/>
            </a:xfrm>
          </p:grpSpPr>
          <p:sp>
            <p:nvSpPr>
              <p:cNvPr id="218133"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4"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5"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6"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218137"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8"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9"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218140" name="Text Box 28"/>
          <p:cNvSpPr txBox="1">
            <a:spLocks noChangeArrowheads="1"/>
          </p:cNvSpPr>
          <p:nvPr/>
        </p:nvSpPr>
        <p:spPr bwMode="auto">
          <a:xfrm>
            <a:off x="75438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50</a:t>
            </a:r>
          </a:p>
        </p:txBody>
      </p:sp>
      <p:sp>
        <p:nvSpPr>
          <p:cNvPr id="218141" name="Text Box 29"/>
          <p:cNvSpPr txBox="1">
            <a:spLocks noChangeArrowheads="1"/>
          </p:cNvSpPr>
          <p:nvPr/>
        </p:nvSpPr>
        <p:spPr bwMode="auto">
          <a:xfrm>
            <a:off x="33528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350</a:t>
            </a:r>
          </a:p>
        </p:txBody>
      </p:sp>
      <p:sp>
        <p:nvSpPr>
          <p:cNvPr id="218142" name="Text Box 30"/>
          <p:cNvSpPr txBox="1">
            <a:spLocks noChangeArrowheads="1"/>
          </p:cNvSpPr>
          <p:nvPr/>
        </p:nvSpPr>
        <p:spPr bwMode="auto">
          <a:xfrm>
            <a:off x="6096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550</a:t>
            </a:r>
          </a:p>
        </p:txBody>
      </p:sp>
      <p:sp>
        <p:nvSpPr>
          <p:cNvPr id="218143" name="Text Box 31"/>
          <p:cNvSpPr txBox="1">
            <a:spLocks noChangeArrowheads="1"/>
          </p:cNvSpPr>
          <p:nvPr/>
        </p:nvSpPr>
        <p:spPr bwMode="auto">
          <a:xfrm>
            <a:off x="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600</a:t>
            </a:r>
          </a:p>
        </p:txBody>
      </p:sp>
      <p:sp>
        <p:nvSpPr>
          <p:cNvPr id="218144" name="Text Box 32"/>
          <p:cNvSpPr txBox="1">
            <a:spLocks noChangeArrowheads="1"/>
          </p:cNvSpPr>
          <p:nvPr/>
        </p:nvSpPr>
        <p:spPr bwMode="auto">
          <a:xfrm>
            <a:off x="87630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50</a:t>
            </a:r>
          </a:p>
        </p:txBody>
      </p:sp>
      <p:sp>
        <p:nvSpPr>
          <p:cNvPr id="218145" name="Text Box 33"/>
          <p:cNvSpPr txBox="1">
            <a:spLocks noChangeArrowheads="1"/>
          </p:cNvSpPr>
          <p:nvPr/>
        </p:nvSpPr>
        <p:spPr bwMode="auto">
          <a:xfrm>
            <a:off x="-304800" y="838200"/>
            <a:ext cx="2514600" cy="23495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FFFF"/>
                </a:solidFill>
                <a:effectLst/>
                <a:uLnTx/>
                <a:uFillTx/>
                <a:latin typeface="Arial"/>
                <a:ea typeface="ＭＳ Ｐゴシック" charset="0"/>
                <a:cs typeface="Arial"/>
              </a:rPr>
              <a:t>Daniel</a:t>
            </a:r>
            <a:r>
              <a:rPr kumimoji="0" lang="fr-FR" sz="3600" b="1" i="0" u="none" strike="noStrike" kern="1200" cap="none" spc="0" normalizeH="0" baseline="0" noProof="0" dirty="0">
                <a:ln>
                  <a:noFill/>
                </a:ln>
                <a:solidFill>
                  <a:srgbClr val="00FFFF"/>
                </a:solidFill>
                <a:effectLst/>
                <a:uLnTx/>
                <a:uFillTx/>
                <a:latin typeface="Arial"/>
                <a:ea typeface="ＭＳ Ｐゴシック" charset="0"/>
                <a:cs typeface="Arial"/>
              </a:rPr>
              <a:t>'</a:t>
            </a:r>
            <a:r>
              <a:rPr kumimoji="0" lang="en-US" sz="3600" b="1" i="0" u="none" strike="noStrike" kern="1200" cap="none" spc="0" normalizeH="0" baseline="0" noProof="0" dirty="0">
                <a:ln>
                  <a:noFill/>
                </a:ln>
                <a:solidFill>
                  <a:srgbClr val="00FFFF"/>
                </a:solidFill>
                <a:effectLst/>
                <a:uLnTx/>
                <a:uFillTx/>
                <a:latin typeface="Arial"/>
                <a:ea typeface="ＭＳ Ｐゴシック" charset="0"/>
                <a:cs typeface="Arial"/>
              </a:rPr>
              <a:t>s Ministry </a:t>
            </a:r>
            <a:r>
              <a:rPr kumimoji="0" lang="en-US" sz="2800" b="1" i="0" u="none" strike="noStrike" kern="1200" cap="none" spc="0" normalizeH="0" baseline="0" noProof="0" dirty="0">
                <a:ln>
                  <a:noFill/>
                </a:ln>
                <a:solidFill>
                  <a:srgbClr val="00FFFF"/>
                </a:solidFill>
                <a:effectLst/>
                <a:uLnTx/>
                <a:uFillTx/>
                <a:latin typeface="Arial"/>
                <a:ea typeface="ＭＳ Ｐゴシック" charset="0"/>
                <a:cs typeface="Arial"/>
              </a:rPr>
              <a:t>(1:1; 10:1)</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00FFFF"/>
                </a:solidFill>
                <a:effectLst/>
                <a:uLnTx/>
                <a:uFillTx/>
                <a:latin typeface="Arial"/>
                <a:ea typeface="ＭＳ Ｐゴシック" charset="0"/>
                <a:cs typeface="Arial"/>
              </a:rPr>
              <a:t>605-536</a:t>
            </a:r>
          </a:p>
        </p:txBody>
      </p:sp>
      <p:sp>
        <p:nvSpPr>
          <p:cNvPr id="218147" name="Text Box 35"/>
          <p:cNvSpPr txBox="1">
            <a:spLocks noChangeArrowheads="1"/>
          </p:cNvSpPr>
          <p:nvPr/>
        </p:nvSpPr>
        <p:spPr bwMode="auto">
          <a:xfrm>
            <a:off x="1905000" y="838200"/>
            <a:ext cx="2743200" cy="23701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rPr>
              <a:t>Daniel</a:t>
            </a:r>
            <a:r>
              <a:rPr kumimoji="0" lang="fr-FR" sz="3600" b="1" i="0" u="none" strike="noStrike" kern="1200" cap="none" spc="0" normalizeH="0" baseline="0" noProof="0" dirty="0">
                <a:ln>
                  <a:noFill/>
                </a:ln>
                <a:solidFill>
                  <a:srgbClr val="FFFF00"/>
                </a:solidFill>
                <a:effectLst/>
                <a:uLnTx/>
                <a:uFillTx/>
                <a:latin typeface="Arial"/>
                <a:ea typeface="ＭＳ Ｐゴシック" charset="0"/>
                <a:cs typeface="Arial"/>
              </a:rPr>
              <a:t>'</a:t>
            </a:r>
            <a:r>
              <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rPr>
              <a:t>s Prophecies</a:t>
            </a:r>
            <a:r>
              <a:rPr kumimoji="0" lang="en-US" sz="2800" b="1" i="0" u="none" strike="noStrike" kern="1200" cap="none" spc="0" normalizeH="0" baseline="0" noProof="0" dirty="0">
                <a:ln>
                  <a:noFill/>
                </a:ln>
                <a:solidFill>
                  <a:srgbClr val="FFFF00"/>
                </a:solidFill>
                <a:effectLst/>
                <a:uLnTx/>
                <a:uFillTx/>
                <a:latin typeface="Arial"/>
                <a:ea typeface="ＭＳ Ｐゴシック" charset="0"/>
                <a:cs typeface="Arial"/>
              </a:rPr>
              <a:t> (Dan 2–11)</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a:ea typeface="ＭＳ Ｐゴシック" charset="0"/>
                <a:cs typeface="Arial"/>
              </a:rPr>
              <a:t>605-</a:t>
            </a: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AD</a:t>
            </a:r>
            <a:r>
              <a:rPr kumimoji="0" lang="en-US" sz="3200" b="1" i="0" u="none" strike="noStrike" kern="1200" cap="none" spc="0" normalizeH="0" baseline="0" noProof="0" dirty="0">
                <a:ln>
                  <a:noFill/>
                </a:ln>
                <a:solidFill>
                  <a:srgbClr val="FFFF00"/>
                </a:solidFill>
                <a:effectLst/>
                <a:uLnTx/>
                <a:uFillTx/>
                <a:latin typeface="Arial"/>
                <a:ea typeface="ＭＳ Ｐゴシック" charset="0"/>
                <a:cs typeface="Arial"/>
              </a:rPr>
              <a:t> 70</a:t>
            </a:r>
          </a:p>
        </p:txBody>
      </p:sp>
      <p:sp>
        <p:nvSpPr>
          <p:cNvPr id="218148" name="Text Box 36"/>
          <p:cNvSpPr txBox="1">
            <a:spLocks noChangeArrowheads="1"/>
          </p:cNvSpPr>
          <p:nvPr/>
        </p:nvSpPr>
        <p:spPr bwMode="auto">
          <a:xfrm>
            <a:off x="4572000" y="838200"/>
            <a:ext cx="2514600" cy="234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CCFF"/>
                </a:solidFill>
                <a:effectLst/>
                <a:uLnTx/>
                <a:uFillTx/>
                <a:latin typeface="Arial"/>
                <a:ea typeface="ＭＳ Ｐゴシック" charset="0"/>
                <a:cs typeface="Arial"/>
              </a:rPr>
              <a:t>Antiochus </a:t>
            </a:r>
            <a:r>
              <a:rPr kumimoji="0" lang="en-US" sz="3200" b="1" i="0" u="none" strike="noStrike" kern="1200" cap="none" spc="0" normalizeH="0" baseline="0" noProof="0" dirty="0">
                <a:ln>
                  <a:noFill/>
                </a:ln>
                <a:solidFill>
                  <a:srgbClr val="FFCCFF"/>
                </a:solidFill>
                <a:effectLst/>
                <a:uLnTx/>
                <a:uFillTx/>
                <a:latin typeface="Arial"/>
                <a:ea typeface="ＭＳ Ｐゴシック" charset="0"/>
                <a:cs typeface="Arial"/>
              </a:rPr>
              <a:t>Desecrates Temple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CCFF"/>
                </a:solidFill>
                <a:effectLst/>
                <a:uLnTx/>
                <a:uFillTx/>
                <a:latin typeface="Arial"/>
                <a:ea typeface="ＭＳ Ｐゴシック" charset="0"/>
                <a:cs typeface="Arial"/>
              </a:rPr>
              <a:t>167-164</a:t>
            </a:r>
          </a:p>
        </p:txBody>
      </p:sp>
      <p:sp>
        <p:nvSpPr>
          <p:cNvPr id="218149" name="Text Box 37"/>
          <p:cNvSpPr txBox="1">
            <a:spLocks noChangeArrowheads="1"/>
          </p:cNvSpPr>
          <p:nvPr/>
        </p:nvSpPr>
        <p:spPr bwMode="auto">
          <a:xfrm>
            <a:off x="-152400" y="5551488"/>
            <a:ext cx="5791200" cy="10779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66FF66"/>
                </a:solidFill>
                <a:effectLst/>
                <a:uLnTx/>
                <a:uFillTx/>
                <a:latin typeface="Arial"/>
                <a:ea typeface="ＭＳ Ｐゴシック" charset="0"/>
                <a:cs typeface="Arial"/>
              </a:rPr>
              <a:t>Critics see historical events recorded as "prophecies" </a:t>
            </a:r>
          </a:p>
        </p:txBody>
      </p:sp>
      <p:sp>
        <p:nvSpPr>
          <p:cNvPr id="218151" name="Text Box 39"/>
          <p:cNvSpPr txBox="1">
            <a:spLocks noChangeArrowheads="1"/>
          </p:cNvSpPr>
          <p:nvPr/>
        </p:nvSpPr>
        <p:spPr bwMode="auto">
          <a:xfrm>
            <a:off x="5181600" y="5562600"/>
            <a:ext cx="34290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CC00"/>
                </a:solidFill>
                <a:effectLst/>
                <a:uLnTx/>
                <a:uFillTx/>
                <a:latin typeface="Arial"/>
                <a:ea typeface="ＭＳ Ｐゴシック" charset="0"/>
                <a:cs typeface="Arial"/>
              </a:rPr>
              <a:t>Critics Date Daniel after 164</a:t>
            </a:r>
          </a:p>
        </p:txBody>
      </p:sp>
      <p:sp>
        <p:nvSpPr>
          <p:cNvPr id="218152" name="AutoShape 40"/>
          <p:cNvSpPr>
            <a:spLocks noChangeArrowheads="1"/>
          </p:cNvSpPr>
          <p:nvPr/>
        </p:nvSpPr>
        <p:spPr bwMode="auto">
          <a:xfrm>
            <a:off x="76200" y="3048000"/>
            <a:ext cx="1143000" cy="457200"/>
          </a:xfrm>
          <a:prstGeom prst="rightArrow">
            <a:avLst>
              <a:gd name="adj1" fmla="val 50000"/>
              <a:gd name="adj2" fmla="val 62500"/>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53" name="Text Box 41"/>
          <p:cNvSpPr txBox="1">
            <a:spLocks noChangeArrowheads="1"/>
          </p:cNvSpPr>
          <p:nvPr/>
        </p:nvSpPr>
        <p:spPr bwMode="auto">
          <a:xfrm>
            <a:off x="4648200" y="4067175"/>
            <a:ext cx="600075"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2 5 0 </a:t>
            </a:r>
          </a:p>
        </p:txBody>
      </p:sp>
      <p:sp>
        <p:nvSpPr>
          <p:cNvPr id="218154" name="AutoShape 42"/>
          <p:cNvSpPr>
            <a:spLocks noChangeArrowheads="1"/>
          </p:cNvSpPr>
          <p:nvPr/>
        </p:nvSpPr>
        <p:spPr bwMode="auto">
          <a:xfrm>
            <a:off x="76200" y="3352800"/>
            <a:ext cx="9296400" cy="457200"/>
          </a:xfrm>
          <a:prstGeom prst="rightArrow">
            <a:avLst>
              <a:gd name="adj1" fmla="val 50000"/>
              <a:gd name="adj2" fmla="val 50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55" name="AutoShape 43"/>
          <p:cNvSpPr>
            <a:spLocks noChangeArrowheads="1"/>
          </p:cNvSpPr>
          <p:nvPr/>
        </p:nvSpPr>
        <p:spPr bwMode="auto">
          <a:xfrm rot="-5400000">
            <a:off x="5876925" y="4714875"/>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59" name="Text Box 47"/>
          <p:cNvSpPr txBox="1">
            <a:spLocks noChangeArrowheads="1"/>
          </p:cNvSpPr>
          <p:nvPr/>
        </p:nvSpPr>
        <p:spPr bwMode="auto">
          <a:xfrm>
            <a:off x="5343525" y="4067175"/>
            <a:ext cx="600075"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2 0 0 </a:t>
            </a:r>
          </a:p>
        </p:txBody>
      </p:sp>
      <p:sp>
        <p:nvSpPr>
          <p:cNvPr id="218160" name="Text Box 48"/>
          <p:cNvSpPr txBox="1">
            <a:spLocks noChangeArrowheads="1"/>
          </p:cNvSpPr>
          <p:nvPr/>
        </p:nvSpPr>
        <p:spPr bwMode="auto">
          <a:xfrm>
            <a:off x="68580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100</a:t>
            </a:r>
          </a:p>
        </p:txBody>
      </p:sp>
      <p:sp>
        <p:nvSpPr>
          <p:cNvPr id="218162" name="Rectangle 50"/>
          <p:cNvSpPr>
            <a:spLocks noGrp="1" noChangeArrowheads="1"/>
          </p:cNvSpPr>
          <p:nvPr>
            <p:ph type="title" idx="4294967295"/>
          </p:nvPr>
        </p:nvSpPr>
        <p:spPr>
          <a:xfrm>
            <a:off x="762000" y="-76200"/>
            <a:ext cx="7772400" cy="1143000"/>
          </a:xfrm>
          <a:effectLst>
            <a:outerShdw blurRad="63500" dist="38099" dir="2700000" algn="ctr" rotWithShape="0">
              <a:schemeClr val="tx1">
                <a:alpha val="74998"/>
              </a:schemeClr>
            </a:outerShdw>
          </a:effectLst>
        </p:spPr>
        <p:txBody>
          <a:bodyPr/>
          <a:lstStyle/>
          <a:p>
            <a:pPr eaLnBrk="1" hangingPunct="1">
              <a:defRPr/>
            </a:pPr>
            <a:r>
              <a:rPr lang="en-US" sz="4800" b="1">
                <a:solidFill>
                  <a:schemeClr val="bg1"/>
                </a:solidFill>
                <a:effectLst>
                  <a:outerShdw blurRad="38100" dist="38100" dir="2700000" algn="tl">
                    <a:srgbClr val="808080"/>
                  </a:outerShdw>
                </a:effectLst>
                <a:latin typeface="Arial" charset="0"/>
                <a:ea typeface="ＭＳ Ｐゴシック" charset="0"/>
                <a:cs typeface="Arial" charset="0"/>
              </a:rPr>
              <a:t>The Date of Daniel</a:t>
            </a:r>
          </a:p>
        </p:txBody>
      </p:sp>
      <p:pic>
        <p:nvPicPr>
          <p:cNvPr id="218164" name="Picture 52" descr="pig">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3505200"/>
            <a:ext cx="457200" cy="288925"/>
          </a:xfrm>
          <a:prstGeom prst="rect">
            <a:avLst/>
          </a:prstGeom>
          <a:noFill/>
          <a:ln w="57150">
            <a:solidFill>
              <a:srgbClr val="FF3399"/>
            </a:solidFill>
            <a:miter lim="800000"/>
            <a:headEnd/>
            <a:tailEnd/>
          </a:ln>
          <a:extLst>
            <a:ext uri="{909E8E84-426E-40dd-AFC4-6F175D3DCCD1}">
              <a14:hiddenFill xmlns="" xmlns:a14="http://schemas.microsoft.com/office/drawing/2010/main">
                <a:solidFill>
                  <a:srgbClr val="FFFFFF"/>
                </a:solidFill>
              </a14:hiddenFill>
            </a:ext>
          </a:extLst>
        </p:spPr>
      </p:pic>
      <p:sp>
        <p:nvSpPr>
          <p:cNvPr id="218150" name="AutoShape 38"/>
          <p:cNvSpPr>
            <a:spLocks noChangeArrowheads="1"/>
          </p:cNvSpPr>
          <p:nvPr/>
        </p:nvSpPr>
        <p:spPr bwMode="auto">
          <a:xfrm rot="5400000">
            <a:off x="2895600" y="838200"/>
            <a:ext cx="381000" cy="6019800"/>
          </a:xfrm>
          <a:prstGeom prst="upArrow">
            <a:avLst>
              <a:gd name="adj1" fmla="val 50000"/>
              <a:gd name="adj2" fmla="val 395000"/>
            </a:avLst>
          </a:prstGeom>
          <a:solidFill>
            <a:srgbClr val="66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6102068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8145"/>
                                        </p:tgtEl>
                                        <p:attrNameLst>
                                          <p:attrName>style.visibility</p:attrName>
                                        </p:attrNameLst>
                                      </p:cBhvr>
                                      <p:to>
                                        <p:strVal val="visible"/>
                                      </p:to>
                                    </p:set>
                                    <p:animEffect transition="in" filter="fade">
                                      <p:cBhvr>
                                        <p:cTn id="7" dur="500"/>
                                        <p:tgtEl>
                                          <p:spTgt spid="21814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8152"/>
                                        </p:tgtEl>
                                        <p:attrNameLst>
                                          <p:attrName>style.visibility</p:attrName>
                                        </p:attrNameLst>
                                      </p:cBhvr>
                                      <p:to>
                                        <p:strVal val="visible"/>
                                      </p:to>
                                    </p:set>
                                    <p:animEffect transition="in" filter="fade">
                                      <p:cBhvr>
                                        <p:cTn id="11" dur="500"/>
                                        <p:tgtEl>
                                          <p:spTgt spid="21815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18147"/>
                                        </p:tgtEl>
                                        <p:attrNameLst>
                                          <p:attrName>style.visibility</p:attrName>
                                        </p:attrNameLst>
                                      </p:cBhvr>
                                      <p:to>
                                        <p:strVal val="visible"/>
                                      </p:to>
                                    </p:set>
                                    <p:animEffect transition="in" filter="fade">
                                      <p:cBhvr>
                                        <p:cTn id="16" dur="500"/>
                                        <p:tgtEl>
                                          <p:spTgt spid="218147"/>
                                        </p:tgtEl>
                                      </p:cBhvr>
                                    </p:animEffec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18154"/>
                                        </p:tgtEl>
                                        <p:attrNameLst>
                                          <p:attrName>style.visibility</p:attrName>
                                        </p:attrNameLst>
                                      </p:cBhvr>
                                      <p:to>
                                        <p:strVal val="visible"/>
                                      </p:to>
                                    </p:set>
                                    <p:animEffect transition="in" filter="fade">
                                      <p:cBhvr>
                                        <p:cTn id="20" dur="500"/>
                                        <p:tgtEl>
                                          <p:spTgt spid="21815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8148"/>
                                        </p:tgtEl>
                                        <p:attrNameLst>
                                          <p:attrName>style.visibility</p:attrName>
                                        </p:attrNameLst>
                                      </p:cBhvr>
                                      <p:to>
                                        <p:strVal val="visible"/>
                                      </p:to>
                                    </p:set>
                                    <p:animEffect transition="in" filter="fade">
                                      <p:cBhvr>
                                        <p:cTn id="25" dur="500"/>
                                        <p:tgtEl>
                                          <p:spTgt spid="218148"/>
                                        </p:tgtEl>
                                      </p:cBhvr>
                                    </p:animEffect>
                                  </p:childTnLst>
                                </p:cTn>
                              </p:par>
                            </p:childTnLst>
                          </p:cTn>
                        </p:par>
                        <p:par>
                          <p:cTn id="26" fill="hold" nodeType="afterGroup">
                            <p:stCondLst>
                              <p:cond delay="500"/>
                            </p:stCondLst>
                            <p:childTnLst>
                              <p:par>
                                <p:cTn id="27" presetID="10" presetClass="entr" presetSubtype="0" fill="hold" nodeType="afterEffect">
                                  <p:stCondLst>
                                    <p:cond delay="0"/>
                                  </p:stCondLst>
                                  <p:childTnLst>
                                    <p:set>
                                      <p:cBhvr>
                                        <p:cTn id="28" dur="1" fill="hold">
                                          <p:stCondLst>
                                            <p:cond delay="0"/>
                                          </p:stCondLst>
                                        </p:cTn>
                                        <p:tgtEl>
                                          <p:spTgt spid="218164"/>
                                        </p:tgtEl>
                                        <p:attrNameLst>
                                          <p:attrName>style.visibility</p:attrName>
                                        </p:attrNameLst>
                                      </p:cBhvr>
                                      <p:to>
                                        <p:strVal val="visible"/>
                                      </p:to>
                                    </p:set>
                                    <p:animEffect transition="in" filter="fade">
                                      <p:cBhvr>
                                        <p:cTn id="29" dur="500"/>
                                        <p:tgtEl>
                                          <p:spTgt spid="21816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8151"/>
                                        </p:tgtEl>
                                        <p:attrNameLst>
                                          <p:attrName>style.visibility</p:attrName>
                                        </p:attrNameLst>
                                      </p:cBhvr>
                                      <p:to>
                                        <p:strVal val="visible"/>
                                      </p:to>
                                    </p:set>
                                    <p:animEffect transition="in" filter="fade">
                                      <p:cBhvr>
                                        <p:cTn id="34" dur="500"/>
                                        <p:tgtEl>
                                          <p:spTgt spid="218151"/>
                                        </p:tgtEl>
                                      </p:cBhvr>
                                    </p:animEffect>
                                  </p:childTnLst>
                                </p:cTn>
                              </p:par>
                            </p:childTnLst>
                          </p:cTn>
                        </p:par>
                        <p:par>
                          <p:cTn id="35" fill="hold" nodeType="afterGroup">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18155"/>
                                        </p:tgtEl>
                                        <p:attrNameLst>
                                          <p:attrName>style.visibility</p:attrName>
                                        </p:attrNameLst>
                                      </p:cBhvr>
                                      <p:to>
                                        <p:strVal val="visible"/>
                                      </p:to>
                                    </p:set>
                                    <p:animEffect transition="in" filter="fade">
                                      <p:cBhvr>
                                        <p:cTn id="38" dur="500"/>
                                        <p:tgtEl>
                                          <p:spTgt spid="21815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8149"/>
                                        </p:tgtEl>
                                        <p:attrNameLst>
                                          <p:attrName>style.visibility</p:attrName>
                                        </p:attrNameLst>
                                      </p:cBhvr>
                                      <p:to>
                                        <p:strVal val="visible"/>
                                      </p:to>
                                    </p:set>
                                    <p:animEffect transition="in" filter="fade">
                                      <p:cBhvr>
                                        <p:cTn id="43" dur="500"/>
                                        <p:tgtEl>
                                          <p:spTgt spid="218149"/>
                                        </p:tgtEl>
                                      </p:cBhvr>
                                    </p:animEffect>
                                  </p:childTnLst>
                                </p:cTn>
                              </p:par>
                            </p:childTnLst>
                          </p:cTn>
                        </p:par>
                        <p:par>
                          <p:cTn id="44" fill="hold" nodeType="afterGroup">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218150"/>
                                        </p:tgtEl>
                                        <p:attrNameLst>
                                          <p:attrName>style.visibility</p:attrName>
                                        </p:attrNameLst>
                                      </p:cBhvr>
                                      <p:to>
                                        <p:strVal val="visible"/>
                                      </p:to>
                                    </p:set>
                                    <p:animEffect transition="in" filter="fade">
                                      <p:cBhvr>
                                        <p:cTn id="47" dur="500"/>
                                        <p:tgtEl>
                                          <p:spTgt spid="218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45" grpId="0" autoUpdateAnimBg="0"/>
      <p:bldP spid="218147" grpId="0" autoUpdateAnimBg="0"/>
      <p:bldP spid="218148" grpId="0" autoUpdateAnimBg="0"/>
      <p:bldP spid="218149" grpId="0" autoUpdateAnimBg="0"/>
      <p:bldP spid="218151" grpId="0" autoUpdateAnimBg="0"/>
      <p:bldP spid="218152" grpId="0" animBg="1"/>
      <p:bldP spid="218154" grpId="0" animBg="1"/>
      <p:bldP spid="218155" grpId="0" animBg="1"/>
      <p:bldP spid="21815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70"/>
            <a:ext cx="9144000" cy="4313930"/>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"Some have objected to Daniel’s authorship because of </a:t>
            </a:r>
            <a:r>
              <a:rPr lang="en-US" sz="2800" b="1" dirty="0">
                <a:solidFill>
                  <a:srgbClr val="FFFF00"/>
                </a:solidFill>
                <a:effectLst>
                  <a:glow rad="127000">
                    <a:schemeClr val="tx1"/>
                  </a:glow>
                </a:effectLst>
                <a:latin typeface="Arial" charset="0"/>
                <a:ea typeface="ＭＳ Ｐゴシック" charset="0"/>
                <a:cs typeface="ＭＳ Ｐゴシック" charset="0"/>
              </a:rPr>
              <a:t>supposed historical errors </a:t>
            </a:r>
            <a:r>
              <a:rPr lang="en-US" sz="2800" b="1" dirty="0">
                <a:effectLst>
                  <a:glow rad="127000">
                    <a:schemeClr val="tx1"/>
                  </a:glow>
                </a:effectLst>
                <a:latin typeface="Arial" charset="0"/>
                <a:ea typeface="ＭＳ Ｐゴシック" charset="0"/>
                <a:cs typeface="ＭＳ Ｐゴシック" charset="0"/>
              </a:rPr>
              <a:t>found in the book. Some have asserted, for instance, that Nebuchadnezzar was not the father of Belshazzar, as indicated in Daniel 5:2, 11, 13, 18 (cf. v. 22). They argue that if Daniel had written the book, he would not have made such an error.</a:t>
            </a:r>
            <a:r>
              <a:rPr lang="ru-RU" sz="2800" b="1" dirty="0">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0500B31B-689E-924D-A567-EA4867485ECE}"/>
              </a:ext>
            </a:extLst>
          </p:cNvPr>
          <p:cNvSpPr txBox="1">
            <a:spLocks noChangeArrowheads="1"/>
          </p:cNvSpPr>
          <p:nvPr/>
        </p:nvSpPr>
        <p:spPr bwMode="auto">
          <a:xfrm>
            <a:off x="4100513" y="6314926"/>
            <a:ext cx="4935538" cy="47092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914400">
              <a:defRPr/>
            </a:pPr>
            <a:r>
              <a:rPr lang="en-US" sz="2000" b="1" kern="0" dirty="0">
                <a:solidFill>
                  <a:srgbClr val="FFFFFF"/>
                </a:solidFill>
                <a:effectLst>
                  <a:glow rad="127000">
                    <a:srgbClr val="000000"/>
                  </a:glow>
                </a:effectLst>
                <a:latin typeface="Arial" charset="0"/>
                <a:ea typeface="ＭＳ Ｐゴシック" charset="0"/>
                <a:cs typeface="ＭＳ Ｐゴシック" charset="0"/>
              </a:rPr>
              <a:t>—Pentecost, </a:t>
            </a:r>
            <a:r>
              <a:rPr lang="en-US" sz="2000" b="1" i="1" kern="0" dirty="0">
                <a:solidFill>
                  <a:srgbClr val="FFFFFF"/>
                </a:solidFill>
                <a:effectLst>
                  <a:glow rad="127000">
                    <a:srgbClr val="000000"/>
                  </a:glow>
                </a:effectLst>
                <a:latin typeface="Arial" charset="0"/>
                <a:ea typeface="ＭＳ Ｐゴシック" charset="0"/>
                <a:cs typeface="ＭＳ Ｐゴシック" charset="0"/>
              </a:rPr>
              <a:t>BKC</a:t>
            </a:r>
            <a:r>
              <a:rPr lang="en-US" sz="2000" b="1" kern="0" dirty="0">
                <a:solidFill>
                  <a:srgbClr val="FFFFFF"/>
                </a:solidFill>
                <a:effectLst>
                  <a:glow rad="127000">
                    <a:srgbClr val="000000"/>
                  </a:glow>
                </a:effectLst>
                <a:latin typeface="Arial" charset="0"/>
                <a:ea typeface="ＭＳ Ｐゴシック" charset="0"/>
                <a:cs typeface="ＭＳ Ｐゴシック" charset="0"/>
              </a:rPr>
              <a:t>, 1:1325 </a:t>
            </a:r>
          </a:p>
        </p:txBody>
      </p:sp>
      <p:sp>
        <p:nvSpPr>
          <p:cNvPr id="5" name="Rectangle 2">
            <a:extLst>
              <a:ext uri="{FF2B5EF4-FFF2-40B4-BE49-F238E27FC236}">
                <a16:creationId xmlns:a16="http://schemas.microsoft.com/office/drawing/2014/main" id="{FB02B6E7-0FEF-184A-8BB5-52D650DD8058}"/>
              </a:ext>
            </a:extLst>
          </p:cNvPr>
          <p:cNvSpPr txBox="1">
            <a:spLocks noChangeArrowheads="1"/>
          </p:cNvSpPr>
          <p:nvPr/>
        </p:nvSpPr>
        <p:spPr bwMode="auto">
          <a:xfrm>
            <a:off x="0" y="4086078"/>
            <a:ext cx="9144000" cy="2228849"/>
          </a:xfrm>
          <a:prstGeom prst="rect">
            <a:avLst/>
          </a:prstGeom>
          <a:solidFill>
            <a:schemeClr val="accent2"/>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effectLst>
                  <a:glow rad="127000">
                    <a:schemeClr val="tx1"/>
                  </a:glow>
                </a:effectLst>
                <a:latin typeface="Arial" charset="0"/>
                <a:ea typeface="ＭＳ Ｐゴシック" charset="0"/>
                <a:cs typeface="ＭＳ Ｐゴシック" charset="0"/>
              </a:rPr>
              <a:t>"However, it has been demonstrated that a royal successor to the throne was called a 'son' (5:22) even if he had no blood relationship to an earlier king.</a:t>
            </a:r>
            <a:r>
              <a:rPr lang="ru-RU" sz="2800" b="1" kern="0" dirty="0">
                <a:effectLst>
                  <a:glow rad="127000">
                    <a:schemeClr val="tx1"/>
                  </a:glow>
                </a:effectLst>
                <a:latin typeface="Arial" charset="0"/>
                <a:ea typeface="ＭＳ Ｐゴシック" charset="0"/>
                <a:cs typeface="ＭＳ Ｐゴシック" charset="0"/>
              </a:rPr>
              <a:t>"</a:t>
            </a:r>
            <a:endParaRPr lang="en-US" sz="28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968041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93A377-3E90-2E4F-9F66-7C2B514A3AE1}"/>
              </a:ext>
            </a:extLst>
          </p:cNvPr>
          <p:cNvPicPr>
            <a:picLocks noChangeAspect="1"/>
          </p:cNvPicPr>
          <p:nvPr/>
        </p:nvPicPr>
        <p:blipFill rotWithShape="1">
          <a:blip r:embed="rId3"/>
          <a:srcRect t="2233"/>
          <a:stretch/>
        </p:blipFill>
        <p:spPr>
          <a:xfrm>
            <a:off x="0" y="914399"/>
            <a:ext cx="9144000" cy="5146761"/>
          </a:xfrm>
          <a:prstGeom prst="rect">
            <a:avLst/>
          </a:prstGeom>
        </p:spPr>
      </p:pic>
      <p:sp>
        <p:nvSpPr>
          <p:cNvPr id="219137" name="Rectangle 2"/>
          <p:cNvSpPr>
            <a:spLocks noGrp="1" noChangeArrowheads="1"/>
          </p:cNvSpPr>
          <p:nvPr>
            <p:ph type="ctrTitle"/>
          </p:nvPr>
        </p:nvSpPr>
        <p:spPr>
          <a:xfrm>
            <a:off x="7452" y="148152"/>
            <a:ext cx="9144000" cy="668192"/>
          </a:xfrm>
        </p:spPr>
        <p:txBody>
          <a:bodyPr/>
          <a:lstStyle/>
          <a:p>
            <a:pPr lvl="0" defTabSz="457200" eaLnBrk="1" fontAlgn="auto" hangingPunct="1">
              <a:spcBef>
                <a:spcPts val="0"/>
              </a:spcBef>
              <a:spcAft>
                <a:spcPts val="0"/>
              </a:spcAft>
              <a:defRPr/>
            </a:pPr>
            <a:r>
              <a:rPr lang="en-US" sz="3200" kern="1200" dirty="0">
                <a:solidFill>
                  <a:srgbClr val="FFFFFF"/>
                </a:solidFill>
                <a:latin typeface="Arial Black" charset="0"/>
              </a:rPr>
              <a:t>Greek &amp; Persian Loan Words in Daniel</a:t>
            </a:r>
          </a:p>
        </p:txBody>
      </p:sp>
      <p:sp>
        <p:nvSpPr>
          <p:cNvPr id="219138" name="Text Box 5"/>
          <p:cNvSpPr txBox="1">
            <a:spLocks noChangeArrowheads="1"/>
          </p:cNvSpPr>
          <p:nvPr/>
        </p:nvSpPr>
        <p:spPr bwMode="auto">
          <a:xfrm>
            <a:off x="9297895" y="44624"/>
            <a:ext cx="5270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28</a:t>
            </a:r>
          </a:p>
        </p:txBody>
      </p:sp>
      <p:sp>
        <p:nvSpPr>
          <p:cNvPr id="7" name="Text Box 9"/>
          <p:cNvSpPr txBox="1">
            <a:spLocks noChangeArrowheads="1"/>
          </p:cNvSpPr>
          <p:nvPr/>
        </p:nvSpPr>
        <p:spPr bwMode="auto">
          <a:xfrm>
            <a:off x="4423255" y="3404785"/>
            <a:ext cx="4612795"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Babylon</a:t>
            </a:r>
          </a:p>
        </p:txBody>
      </p:sp>
      <p:sp>
        <p:nvSpPr>
          <p:cNvPr id="15" name="Text Box 9"/>
          <p:cNvSpPr txBox="1">
            <a:spLocks noChangeArrowheads="1"/>
          </p:cNvSpPr>
          <p:nvPr/>
        </p:nvSpPr>
        <p:spPr bwMode="auto">
          <a:xfrm>
            <a:off x="1639975" y="1626315"/>
            <a:ext cx="2100255"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Greece</a:t>
            </a:r>
          </a:p>
        </p:txBody>
      </p:sp>
      <p:sp>
        <p:nvSpPr>
          <p:cNvPr id="16" name="Text Box 9"/>
          <p:cNvSpPr txBox="1">
            <a:spLocks noChangeArrowheads="1"/>
          </p:cNvSpPr>
          <p:nvPr/>
        </p:nvSpPr>
        <p:spPr bwMode="auto">
          <a:xfrm>
            <a:off x="6552061" y="1741350"/>
            <a:ext cx="2599391"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Persia</a:t>
            </a:r>
          </a:p>
        </p:txBody>
      </p:sp>
      <p:sp>
        <p:nvSpPr>
          <p:cNvPr id="13" name="Rectangle 2">
            <a:extLst>
              <a:ext uri="{FF2B5EF4-FFF2-40B4-BE49-F238E27FC236}">
                <a16:creationId xmlns:a16="http://schemas.microsoft.com/office/drawing/2014/main" id="{C9452040-CBFB-9142-97F3-5E591E648CB7}"/>
              </a:ext>
            </a:extLst>
          </p:cNvPr>
          <p:cNvSpPr txBox="1">
            <a:spLocks noChangeArrowheads="1"/>
          </p:cNvSpPr>
          <p:nvPr/>
        </p:nvSpPr>
        <p:spPr bwMode="auto">
          <a:xfrm>
            <a:off x="0" y="3225233"/>
            <a:ext cx="6463553" cy="3556940"/>
          </a:xfrm>
          <a:prstGeom prst="rect">
            <a:avLst/>
          </a:prstGeom>
          <a:solidFill>
            <a:schemeClr val="tx1"/>
          </a:solid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Then a herald shouted out, 'People of all races and nations and languages, listen to the king’s command! </a:t>
            </a:r>
            <a:r>
              <a:rPr kumimoji="0" lang="en-US" sz="20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 </a:t>
            </a: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When you hear the sound of the horn, flute, zither, lyre, harp, pipes, and other musical instruments, bow to the ground to worship King Nebuchadnezzar’s gold statue. </a:t>
            </a:r>
            <a:r>
              <a:rPr kumimoji="0" lang="en-US" sz="20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 </a:t>
            </a: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Anyone who refuses to obey will immediately be thrown into a blazing furnace'</a:t>
            </a:r>
            <a:r>
              <a:rPr kumimoji="0" lang="ru-RU"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(Daniel 3:4-6 </a:t>
            </a:r>
            <a:r>
              <a:rPr kumimoji="0" lang="en-US" sz="1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—How do we explain these many Greek and Persian words in 600 BC before the Greek and Roman empires were established?</a:t>
            </a:r>
          </a:p>
        </p:txBody>
      </p:sp>
    </p:spTree>
    <p:extLst>
      <p:ext uri="{BB962C8B-B14F-4D97-AF65-F5344CB8AC3E}">
        <p14:creationId xmlns:p14="http://schemas.microsoft.com/office/powerpoint/2010/main" val="29132514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93A377-3E90-2E4F-9F66-7C2B514A3AE1}"/>
              </a:ext>
            </a:extLst>
          </p:cNvPr>
          <p:cNvPicPr>
            <a:picLocks noChangeAspect="1"/>
          </p:cNvPicPr>
          <p:nvPr/>
        </p:nvPicPr>
        <p:blipFill rotWithShape="1">
          <a:blip r:embed="rId3"/>
          <a:srcRect t="2233"/>
          <a:stretch/>
        </p:blipFill>
        <p:spPr>
          <a:xfrm>
            <a:off x="0" y="914399"/>
            <a:ext cx="9144000" cy="5146761"/>
          </a:xfrm>
          <a:prstGeom prst="rect">
            <a:avLst/>
          </a:prstGeom>
        </p:spPr>
      </p:pic>
      <p:sp>
        <p:nvSpPr>
          <p:cNvPr id="219137" name="Rectangle 2"/>
          <p:cNvSpPr>
            <a:spLocks noGrp="1" noChangeArrowheads="1"/>
          </p:cNvSpPr>
          <p:nvPr>
            <p:ph type="ctrTitle"/>
          </p:nvPr>
        </p:nvSpPr>
        <p:spPr>
          <a:xfrm>
            <a:off x="7452" y="148152"/>
            <a:ext cx="9144000" cy="668192"/>
          </a:xfrm>
        </p:spPr>
        <p:txBody>
          <a:bodyPr/>
          <a:lstStyle/>
          <a:p>
            <a:pPr lvl="0" defTabSz="457200" eaLnBrk="1" fontAlgn="auto" hangingPunct="1">
              <a:spcBef>
                <a:spcPts val="0"/>
              </a:spcBef>
              <a:spcAft>
                <a:spcPts val="0"/>
              </a:spcAft>
              <a:defRPr/>
            </a:pPr>
            <a:r>
              <a:rPr lang="en-US" sz="3200" kern="1200" dirty="0">
                <a:solidFill>
                  <a:srgbClr val="FFFFFF"/>
                </a:solidFill>
                <a:latin typeface="Arial Black" charset="0"/>
              </a:rPr>
              <a:t>Greek &amp; Persian Loan Words in Daniel</a:t>
            </a:r>
          </a:p>
        </p:txBody>
      </p:sp>
      <p:sp>
        <p:nvSpPr>
          <p:cNvPr id="219138" name="Text Box 5"/>
          <p:cNvSpPr txBox="1">
            <a:spLocks noChangeArrowheads="1"/>
          </p:cNvSpPr>
          <p:nvPr/>
        </p:nvSpPr>
        <p:spPr bwMode="auto">
          <a:xfrm>
            <a:off x="9297895" y="44624"/>
            <a:ext cx="5270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28</a:t>
            </a:r>
          </a:p>
        </p:txBody>
      </p:sp>
      <p:sp>
        <p:nvSpPr>
          <p:cNvPr id="7" name="Text Box 9"/>
          <p:cNvSpPr txBox="1">
            <a:spLocks noChangeArrowheads="1"/>
          </p:cNvSpPr>
          <p:nvPr/>
        </p:nvSpPr>
        <p:spPr bwMode="auto">
          <a:xfrm>
            <a:off x="4423255" y="3404785"/>
            <a:ext cx="4612795"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Babylon</a:t>
            </a:r>
          </a:p>
        </p:txBody>
      </p:sp>
      <p:sp>
        <p:nvSpPr>
          <p:cNvPr id="15" name="Text Box 9"/>
          <p:cNvSpPr txBox="1">
            <a:spLocks noChangeArrowheads="1"/>
          </p:cNvSpPr>
          <p:nvPr/>
        </p:nvSpPr>
        <p:spPr bwMode="auto">
          <a:xfrm>
            <a:off x="1639975" y="1626315"/>
            <a:ext cx="2100255"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Greece</a:t>
            </a:r>
          </a:p>
        </p:txBody>
      </p:sp>
      <p:sp>
        <p:nvSpPr>
          <p:cNvPr id="16" name="Text Box 9"/>
          <p:cNvSpPr txBox="1">
            <a:spLocks noChangeArrowheads="1"/>
          </p:cNvSpPr>
          <p:nvPr/>
        </p:nvSpPr>
        <p:spPr bwMode="auto">
          <a:xfrm>
            <a:off x="6552061" y="1741350"/>
            <a:ext cx="2599391"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Persia</a:t>
            </a:r>
          </a:p>
        </p:txBody>
      </p:sp>
      <p:sp>
        <p:nvSpPr>
          <p:cNvPr id="11" name="Right Arrow 10">
            <a:extLst>
              <a:ext uri="{FF2B5EF4-FFF2-40B4-BE49-F238E27FC236}">
                <a16:creationId xmlns:a16="http://schemas.microsoft.com/office/drawing/2014/main" id="{E37D65EB-1DCD-E048-BAD1-69884338228D}"/>
              </a:ext>
            </a:extLst>
          </p:cNvPr>
          <p:cNvSpPr/>
          <p:nvPr/>
        </p:nvSpPr>
        <p:spPr bwMode="auto">
          <a:xfrm rot="6601506">
            <a:off x="7547995" y="2628965"/>
            <a:ext cx="848994" cy="436467"/>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mn-ea"/>
              <a:cs typeface="+mn-cs"/>
            </a:endParaRPr>
          </a:p>
        </p:txBody>
      </p:sp>
      <p:sp>
        <p:nvSpPr>
          <p:cNvPr id="13" name="Rectangle 2">
            <a:extLst>
              <a:ext uri="{FF2B5EF4-FFF2-40B4-BE49-F238E27FC236}">
                <a16:creationId xmlns:a16="http://schemas.microsoft.com/office/drawing/2014/main" id="{C9452040-CBFB-9142-97F3-5E591E648CB7}"/>
              </a:ext>
            </a:extLst>
          </p:cNvPr>
          <p:cNvSpPr txBox="1">
            <a:spLocks noChangeArrowheads="1"/>
          </p:cNvSpPr>
          <p:nvPr/>
        </p:nvSpPr>
        <p:spPr bwMode="auto">
          <a:xfrm>
            <a:off x="-9214" y="2812908"/>
            <a:ext cx="6718623" cy="4138968"/>
          </a:xfrm>
          <a:prstGeom prst="rect">
            <a:avLst/>
          </a:prstGeom>
          <a:blipFill>
            <a:blip r:embed="rId4"/>
            <a:tile tx="0" ty="0" sx="100000" sy="100000" flip="none" algn="tl"/>
          </a:blip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 number of other objections have been raised against the early date for the book. For example, some argue that the several Persian and Greek words in the book indicate that it must have been written much later than the sixth century B.C. However, archeology has revealed that commerce existed between Greece and Babylon even before Daniel’s day. This would explain the presence of Greek words. And the Persian words in the book were from an official or literary form of the Persian language which was in wide use throughout the Near East. (Cf. D.J. Wiseman </a:t>
            </a:r>
            <a:r>
              <a:rPr kumimoji="0" lang="en-US" sz="20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et al.,</a:t>
            </a: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20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Notes on Some Problems in the Book of Daniel</a:t>
            </a: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pp. 23-7, 35-50.)"</a:t>
            </a:r>
          </a:p>
        </p:txBody>
      </p:sp>
      <p:sp>
        <p:nvSpPr>
          <p:cNvPr id="17" name="Right Arrow 16"/>
          <p:cNvSpPr/>
          <p:nvPr/>
        </p:nvSpPr>
        <p:spPr bwMode="auto">
          <a:xfrm rot="1384932">
            <a:off x="3877685" y="2331248"/>
            <a:ext cx="2965727"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mn-ea"/>
              <a:cs typeface="+mn-cs"/>
            </a:endParaRPr>
          </a:p>
        </p:txBody>
      </p:sp>
      <p:sp>
        <p:nvSpPr>
          <p:cNvPr id="12" name="Rectangle 2">
            <a:extLst>
              <a:ext uri="{FF2B5EF4-FFF2-40B4-BE49-F238E27FC236}">
                <a16:creationId xmlns:a16="http://schemas.microsoft.com/office/drawing/2014/main" id="{DA8F7CD6-6156-8E48-B55A-D44C66F16D75}"/>
              </a:ext>
            </a:extLst>
          </p:cNvPr>
          <p:cNvSpPr txBox="1">
            <a:spLocks noChangeArrowheads="1"/>
          </p:cNvSpPr>
          <p:nvPr/>
        </p:nvSpPr>
        <p:spPr bwMode="auto">
          <a:xfrm>
            <a:off x="6910071" y="6143332"/>
            <a:ext cx="2125979" cy="64251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Pentecost, </a:t>
            </a:r>
            <a:r>
              <a:rPr kumimoji="0" lang="en-US" sz="20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BKC</a:t>
            </a: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1:1325 </a:t>
            </a:r>
          </a:p>
        </p:txBody>
      </p:sp>
    </p:spTree>
    <p:extLst>
      <p:ext uri="{BB962C8B-B14F-4D97-AF65-F5344CB8AC3E}">
        <p14:creationId xmlns:p14="http://schemas.microsoft.com/office/powerpoint/2010/main" val="424564939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49" name="Picture 5" descr="rembra249">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0947" name="Rectangle 2"/>
          <p:cNvSpPr>
            <a:spLocks noGrp="1" noChangeArrowheads="1"/>
          </p:cNvSpPr>
          <p:nvPr>
            <p:ph type="title"/>
          </p:nvPr>
        </p:nvSpPr>
        <p:spPr>
          <a:xfrm>
            <a:off x="152400" y="228600"/>
            <a:ext cx="3657600" cy="1524000"/>
          </a:xfrm>
        </p:spPr>
        <p:txBody>
          <a:bodyPr/>
          <a:lstStyle/>
          <a:p>
            <a:pPr eaLnBrk="1" hangingPunct="1">
              <a:defRPr/>
            </a:pPr>
            <a:r>
              <a:rPr lang="en-US" b="1" dirty="0">
                <a:solidFill>
                  <a:schemeClr val="bg1"/>
                </a:solidFill>
                <a:effectLst>
                  <a:glow rad="228600">
                    <a:schemeClr val="tx1"/>
                  </a:glow>
                </a:effectLst>
                <a:latin typeface="Arial" charset="0"/>
                <a:ea typeface="ＭＳ Ｐゴシック" charset="0"/>
                <a:cs typeface="ＭＳ Ｐゴシック" charset="0"/>
              </a:rPr>
              <a:t>Belshazzar Humbled</a:t>
            </a:r>
          </a:p>
        </p:txBody>
      </p:sp>
      <p:sp>
        <p:nvSpPr>
          <p:cNvPr id="5" name="Rectangle 3"/>
          <p:cNvSpPr txBox="1">
            <a:spLocks noChangeArrowheads="1"/>
          </p:cNvSpPr>
          <p:nvPr/>
        </p:nvSpPr>
        <p:spPr bwMode="auto">
          <a:xfrm>
            <a:off x="5791200" y="6096000"/>
            <a:ext cx="3124200"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1" fontAlgn="base" latinLnBrk="0" hangingPunct="1">
              <a:lnSpc>
                <a:spcPct val="100000"/>
              </a:lnSpc>
              <a:spcBef>
                <a:spcPct val="20000"/>
              </a:spcBef>
              <a:spcAft>
                <a:spcPct val="0"/>
              </a:spcAft>
              <a:buClrTx/>
              <a:buSzTx/>
              <a:buFontTx/>
              <a:buChar char="•"/>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rPr>
              <a:t>Rembrandt</a:t>
            </a:r>
          </a:p>
        </p:txBody>
      </p:sp>
    </p:spTree>
    <p:extLst>
      <p:ext uri="{BB962C8B-B14F-4D97-AF65-F5344CB8AC3E}">
        <p14:creationId xmlns:p14="http://schemas.microsoft.com/office/powerpoint/2010/main" val="12784353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533400" y="1219200"/>
            <a:ext cx="2209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618499" name="Picture 4" descr="Home">
            <a:hlinkClick r:id="" action="ppaction://noaction"/>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53400" y="6119813"/>
            <a:ext cx="723900" cy="47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8500"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2209800"/>
            <a:ext cx="4267200" cy="418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4790"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53000" y="3895725"/>
            <a:ext cx="4191000" cy="296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8502" name="Freeform 7"/>
          <p:cNvSpPr>
            <a:spLocks/>
          </p:cNvSpPr>
          <p:nvPr/>
        </p:nvSpPr>
        <p:spPr bwMode="auto">
          <a:xfrm>
            <a:off x="3355975" y="-212725"/>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374792" name="Freeform 8"/>
          <p:cNvSpPr>
            <a:spLocks/>
          </p:cNvSpPr>
          <p:nvPr/>
        </p:nvSpPr>
        <p:spPr bwMode="auto">
          <a:xfrm>
            <a:off x="228600" y="152400"/>
            <a:ext cx="3551238" cy="7162800"/>
          </a:xfrm>
          <a:custGeom>
            <a:avLst/>
            <a:gdLst>
              <a:gd name="T0" fmla="*/ 2147483647 w 2237"/>
              <a:gd name="T1" fmla="*/ 0 h 4512"/>
              <a:gd name="T2" fmla="*/ 2147483647 w 2237"/>
              <a:gd name="T3" fmla="*/ 2147483647 h 4512"/>
              <a:gd name="T4" fmla="*/ 2147483647 w 2237"/>
              <a:gd name="T5" fmla="*/ 2147483647 h 4512"/>
              <a:gd name="T6" fmla="*/ 2147483647 w 2237"/>
              <a:gd name="T7" fmla="*/ 2147483647 h 4512"/>
              <a:gd name="T8" fmla="*/ 2147483647 w 2237"/>
              <a:gd name="T9" fmla="*/ 2147483647 h 4512"/>
              <a:gd name="T10" fmla="*/ 2147483647 w 2237"/>
              <a:gd name="T11" fmla="*/ 2147483647 h 4512"/>
              <a:gd name="T12" fmla="*/ 2147483647 w 2237"/>
              <a:gd name="T13" fmla="*/ 2147483647 h 4512"/>
              <a:gd name="T14" fmla="*/ 2147483647 w 2237"/>
              <a:gd name="T15" fmla="*/ 2147483647 h 4512"/>
              <a:gd name="T16" fmla="*/ 2147483647 w 2237"/>
              <a:gd name="T17" fmla="*/ 2147483647 h 4512"/>
              <a:gd name="T18" fmla="*/ 2147483647 w 2237"/>
              <a:gd name="T19" fmla="*/ 2147483647 h 4512"/>
              <a:gd name="T20" fmla="*/ 2147483647 w 2237"/>
              <a:gd name="T21" fmla="*/ 2147483647 h 4512"/>
              <a:gd name="T22" fmla="*/ 2147483647 w 2237"/>
              <a:gd name="T23" fmla="*/ 2147483647 h 4512"/>
              <a:gd name="T24" fmla="*/ 2147483647 w 2237"/>
              <a:gd name="T25" fmla="*/ 2147483647 h 4512"/>
              <a:gd name="T26" fmla="*/ 2147483647 w 2237"/>
              <a:gd name="T27" fmla="*/ 2147483647 h 4512"/>
              <a:gd name="T28" fmla="*/ 2147483647 w 2237"/>
              <a:gd name="T29" fmla="*/ 2147483647 h 4512"/>
              <a:gd name="T30" fmla="*/ 2147483647 w 2237"/>
              <a:gd name="T31" fmla="*/ 2147483647 h 4512"/>
              <a:gd name="T32" fmla="*/ 2147483647 w 2237"/>
              <a:gd name="T33" fmla="*/ 2147483647 h 4512"/>
              <a:gd name="T34" fmla="*/ 2147483647 w 2237"/>
              <a:gd name="T35" fmla="*/ 2147483647 h 4512"/>
              <a:gd name="T36" fmla="*/ 2147483647 w 2237"/>
              <a:gd name="T37" fmla="*/ 2147483647 h 4512"/>
              <a:gd name="T38" fmla="*/ 2147483647 w 2237"/>
              <a:gd name="T39" fmla="*/ 2147483647 h 4512"/>
              <a:gd name="T40" fmla="*/ 2147483647 w 2237"/>
              <a:gd name="T41" fmla="*/ 2147483647 h 4512"/>
              <a:gd name="T42" fmla="*/ 0 w 2237"/>
              <a:gd name="T43" fmla="*/ 2147483647 h 4512"/>
              <a:gd name="T44" fmla="*/ 2147483647 w 2237"/>
              <a:gd name="T45" fmla="*/ 2147483647 h 4512"/>
              <a:gd name="T46" fmla="*/ 2147483647 w 2237"/>
              <a:gd name="T47" fmla="*/ 2147483647 h 4512"/>
              <a:gd name="T48" fmla="*/ 2147483647 w 2237"/>
              <a:gd name="T49" fmla="*/ 2147483647 h 4512"/>
              <a:gd name="T50" fmla="*/ 2147483647 w 2237"/>
              <a:gd name="T51" fmla="*/ 2147483647 h 4512"/>
              <a:gd name="T52" fmla="*/ 2147483647 w 2237"/>
              <a:gd name="T53" fmla="*/ 2147483647 h 4512"/>
              <a:gd name="T54" fmla="*/ 2147483647 w 2237"/>
              <a:gd name="T55" fmla="*/ 2147483647 h 4512"/>
              <a:gd name="T56" fmla="*/ 2147483647 w 2237"/>
              <a:gd name="T57" fmla="*/ 2147483647 h 4512"/>
              <a:gd name="T58" fmla="*/ 2147483647 w 2237"/>
              <a:gd name="T59" fmla="*/ 2147483647 h 4512"/>
              <a:gd name="T60" fmla="*/ 2147483647 w 2237"/>
              <a:gd name="T61" fmla="*/ 2147483647 h 4512"/>
              <a:gd name="T62" fmla="*/ 2147483647 w 2237"/>
              <a:gd name="T63" fmla="*/ 2147483647 h 4512"/>
              <a:gd name="T64" fmla="*/ 2147483647 w 2237"/>
              <a:gd name="T65" fmla="*/ 2147483647 h 4512"/>
              <a:gd name="T66" fmla="*/ 2147483647 w 2237"/>
              <a:gd name="T67" fmla="*/ 2147483647 h 45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37"/>
              <a:gd name="T103" fmla="*/ 0 h 4512"/>
              <a:gd name="T104" fmla="*/ 2237 w 2237"/>
              <a:gd name="T105" fmla="*/ 4512 h 45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37" h="4512">
                <a:moveTo>
                  <a:pt x="2237" y="0"/>
                </a:moveTo>
                <a:cubicBezTo>
                  <a:pt x="2153" y="108"/>
                  <a:pt x="2196" y="60"/>
                  <a:pt x="2112" y="144"/>
                </a:cubicBezTo>
                <a:cubicBezTo>
                  <a:pt x="2024" y="232"/>
                  <a:pt x="2148" y="81"/>
                  <a:pt x="2054" y="192"/>
                </a:cubicBezTo>
                <a:cubicBezTo>
                  <a:pt x="1994" y="263"/>
                  <a:pt x="2053" y="204"/>
                  <a:pt x="2006" y="249"/>
                </a:cubicBezTo>
                <a:cubicBezTo>
                  <a:pt x="2003" y="259"/>
                  <a:pt x="2002" y="269"/>
                  <a:pt x="1997" y="278"/>
                </a:cubicBezTo>
                <a:cubicBezTo>
                  <a:pt x="1986" y="298"/>
                  <a:pt x="1958" y="336"/>
                  <a:pt x="1958" y="336"/>
                </a:cubicBezTo>
                <a:cubicBezTo>
                  <a:pt x="1940" y="392"/>
                  <a:pt x="1907" y="438"/>
                  <a:pt x="1882" y="489"/>
                </a:cubicBezTo>
                <a:cubicBezTo>
                  <a:pt x="1877" y="498"/>
                  <a:pt x="1879" y="511"/>
                  <a:pt x="1872" y="518"/>
                </a:cubicBezTo>
                <a:cubicBezTo>
                  <a:pt x="1856" y="534"/>
                  <a:pt x="1832" y="541"/>
                  <a:pt x="1814" y="556"/>
                </a:cubicBezTo>
                <a:cubicBezTo>
                  <a:pt x="1728" y="626"/>
                  <a:pt x="1637" y="679"/>
                  <a:pt x="1526" y="700"/>
                </a:cubicBezTo>
                <a:cubicBezTo>
                  <a:pt x="1469" y="741"/>
                  <a:pt x="1532" y="702"/>
                  <a:pt x="1440" y="729"/>
                </a:cubicBezTo>
                <a:cubicBezTo>
                  <a:pt x="1358" y="753"/>
                  <a:pt x="1274" y="799"/>
                  <a:pt x="1190" y="816"/>
                </a:cubicBezTo>
                <a:cubicBezTo>
                  <a:pt x="1146" y="825"/>
                  <a:pt x="1101" y="829"/>
                  <a:pt x="1056" y="835"/>
                </a:cubicBezTo>
                <a:cubicBezTo>
                  <a:pt x="968" y="862"/>
                  <a:pt x="879" y="880"/>
                  <a:pt x="787" y="892"/>
                </a:cubicBezTo>
                <a:cubicBezTo>
                  <a:pt x="735" y="910"/>
                  <a:pt x="687" y="918"/>
                  <a:pt x="634" y="931"/>
                </a:cubicBezTo>
                <a:cubicBezTo>
                  <a:pt x="590" y="942"/>
                  <a:pt x="552" y="964"/>
                  <a:pt x="509" y="979"/>
                </a:cubicBezTo>
                <a:cubicBezTo>
                  <a:pt x="452" y="1045"/>
                  <a:pt x="405" y="1107"/>
                  <a:pt x="355" y="1180"/>
                </a:cubicBezTo>
                <a:cubicBezTo>
                  <a:pt x="332" y="1213"/>
                  <a:pt x="312" y="1252"/>
                  <a:pt x="278" y="1276"/>
                </a:cubicBezTo>
                <a:cubicBezTo>
                  <a:pt x="257" y="1291"/>
                  <a:pt x="233" y="1301"/>
                  <a:pt x="211" y="1315"/>
                </a:cubicBezTo>
                <a:cubicBezTo>
                  <a:pt x="189" y="1349"/>
                  <a:pt x="160" y="1361"/>
                  <a:pt x="134" y="1392"/>
                </a:cubicBezTo>
                <a:cubicBezTo>
                  <a:pt x="59" y="1482"/>
                  <a:pt x="165" y="1368"/>
                  <a:pt x="96" y="1440"/>
                </a:cubicBezTo>
                <a:cubicBezTo>
                  <a:pt x="16" y="1664"/>
                  <a:pt x="60" y="1912"/>
                  <a:pt x="0" y="2140"/>
                </a:cubicBezTo>
                <a:cubicBezTo>
                  <a:pt x="3" y="2556"/>
                  <a:pt x="4" y="2972"/>
                  <a:pt x="10" y="3388"/>
                </a:cubicBezTo>
                <a:cubicBezTo>
                  <a:pt x="13" y="3591"/>
                  <a:pt x="227" y="3640"/>
                  <a:pt x="346" y="3753"/>
                </a:cubicBezTo>
                <a:cubicBezTo>
                  <a:pt x="369" y="3828"/>
                  <a:pt x="336" y="3727"/>
                  <a:pt x="374" y="3820"/>
                </a:cubicBezTo>
                <a:cubicBezTo>
                  <a:pt x="402" y="3888"/>
                  <a:pt x="415" y="3941"/>
                  <a:pt x="490" y="3964"/>
                </a:cubicBezTo>
                <a:cubicBezTo>
                  <a:pt x="522" y="3998"/>
                  <a:pt x="561" y="4017"/>
                  <a:pt x="605" y="4032"/>
                </a:cubicBezTo>
                <a:cubicBezTo>
                  <a:pt x="680" y="4086"/>
                  <a:pt x="646" y="4072"/>
                  <a:pt x="701" y="4089"/>
                </a:cubicBezTo>
                <a:cubicBezTo>
                  <a:pt x="767" y="4132"/>
                  <a:pt x="863" y="4130"/>
                  <a:pt x="941" y="4137"/>
                </a:cubicBezTo>
                <a:cubicBezTo>
                  <a:pt x="1073" y="4172"/>
                  <a:pt x="1219" y="4133"/>
                  <a:pt x="1354" y="4118"/>
                </a:cubicBezTo>
                <a:cubicBezTo>
                  <a:pt x="1494" y="4123"/>
                  <a:pt x="1580" y="4116"/>
                  <a:pt x="1699" y="4147"/>
                </a:cubicBezTo>
                <a:cubicBezTo>
                  <a:pt x="1730" y="4168"/>
                  <a:pt x="1760" y="4174"/>
                  <a:pt x="1795" y="4185"/>
                </a:cubicBezTo>
                <a:cubicBezTo>
                  <a:pt x="1857" y="4227"/>
                  <a:pt x="1852" y="4232"/>
                  <a:pt x="1901" y="4281"/>
                </a:cubicBezTo>
                <a:cubicBezTo>
                  <a:pt x="1925" y="4358"/>
                  <a:pt x="1968" y="4428"/>
                  <a:pt x="1968" y="4512"/>
                </a:cubicBezTo>
              </a:path>
            </a:pathLst>
          </a:custGeom>
          <a:noFill/>
          <a:ln w="123825">
            <a:solidFill>
              <a:srgbClr val="9999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374793" name="Line 9"/>
          <p:cNvSpPr>
            <a:spLocks noChangeShapeType="1"/>
          </p:cNvSpPr>
          <p:nvPr/>
        </p:nvSpPr>
        <p:spPr bwMode="auto">
          <a:xfrm flipH="1">
            <a:off x="3657600" y="0"/>
            <a:ext cx="304800" cy="381000"/>
          </a:xfrm>
          <a:prstGeom prst="line">
            <a:avLst/>
          </a:prstGeom>
          <a:noFill/>
          <a:ln w="5715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374794" name="Text Box 10"/>
          <p:cNvSpPr txBox="1">
            <a:spLocks noChangeArrowheads="1"/>
          </p:cNvSpPr>
          <p:nvPr/>
        </p:nvSpPr>
        <p:spPr bwMode="auto">
          <a:xfrm>
            <a:off x="0" y="1371600"/>
            <a:ext cx="9067800" cy="63023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5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Persians entered under the water gates!</a:t>
            </a:r>
            <a:endParaRPr kumimoji="0" lang="en-US" sz="35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18506" name="Freeform 11"/>
          <p:cNvSpPr>
            <a:spLocks/>
          </p:cNvSpPr>
          <p:nvPr/>
        </p:nvSpPr>
        <p:spPr bwMode="auto">
          <a:xfrm rot="-687844">
            <a:off x="2743200" y="6172200"/>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374796" name="Text Box 12"/>
          <p:cNvSpPr txBox="1">
            <a:spLocks noChangeArrowheads="1"/>
          </p:cNvSpPr>
          <p:nvPr/>
        </p:nvSpPr>
        <p:spPr bwMode="auto">
          <a:xfrm>
            <a:off x="5105400" y="2573338"/>
            <a:ext cx="4038600" cy="1169987"/>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Daniel 5</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(Belshazzar</a:t>
            </a:r>
            <a:r>
              <a:rPr kumimoji="0" lang="fr-FR"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Feast)</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74798" name="Text Box 14"/>
          <p:cNvSpPr txBox="1">
            <a:spLocks noChangeArrowheads="1"/>
          </p:cNvSpPr>
          <p:nvPr/>
        </p:nvSpPr>
        <p:spPr bwMode="auto">
          <a:xfrm>
            <a:off x="8153400" y="76200"/>
            <a:ext cx="869950" cy="461963"/>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510a</a:t>
            </a:r>
          </a:p>
        </p:txBody>
      </p:sp>
      <p:sp>
        <p:nvSpPr>
          <p:cNvPr id="14" name="Title 13"/>
          <p:cNvSpPr>
            <a:spLocks noGrp="1"/>
          </p:cNvSpPr>
          <p:nvPr>
            <p:ph type="title" idx="4294967295"/>
          </p:nvPr>
        </p:nvSpPr>
        <p:spPr>
          <a:xfrm>
            <a:off x="0" y="0"/>
            <a:ext cx="3276600" cy="1219200"/>
          </a:xfrm>
        </p:spPr>
        <p:txBody>
          <a:bodyPr/>
          <a:lstStyle/>
          <a:p>
            <a:pPr>
              <a:defRPr/>
            </a:pPr>
            <a:r>
              <a:rPr lang="en-US" sz="3200" dirty="0">
                <a:effectLst>
                  <a:outerShdw blurRad="38100" dist="38100" dir="2700000" algn="tl">
                    <a:srgbClr val="000000"/>
                  </a:outerShdw>
                </a:effectLst>
                <a:latin typeface="Arial" charset="0"/>
                <a:ea typeface="ＭＳ Ｐゴシック" charset="0"/>
                <a:cs typeface="Arial" charset="0"/>
              </a:rPr>
              <a:t>BABYLON FELL in 539 </a:t>
            </a:r>
            <a:r>
              <a:rPr lang="en-US" sz="2400" dirty="0">
                <a:effectLst>
                  <a:outerShdw blurRad="38100" dist="38100" dir="2700000" algn="tl">
                    <a:srgbClr val="000000"/>
                  </a:outerShdw>
                </a:effectLst>
                <a:latin typeface="Arial" charset="0"/>
                <a:ea typeface="ＭＳ Ｐゴシック" charset="0"/>
                <a:cs typeface="Arial" charset="0"/>
              </a:rPr>
              <a:t>BC</a:t>
            </a:r>
            <a:endParaRPr lang="en-US" sz="4000" dirty="0">
              <a:effectLst>
                <a:outerShdw blurRad="38100" dist="38100" dir="2700000" algn="tl">
                  <a:srgbClr val="000000"/>
                </a:outerShdw>
              </a:effectLst>
              <a:latin typeface="Arial" charset="0"/>
              <a:ea typeface="ＭＳ Ｐゴシック" charset="0"/>
              <a:cs typeface="Arial" charset="0"/>
            </a:endParaRPr>
          </a:p>
        </p:txBody>
      </p:sp>
      <p:sp>
        <p:nvSpPr>
          <p:cNvPr id="15" name="Title 13">
            <a:extLst>
              <a:ext uri="{FF2B5EF4-FFF2-40B4-BE49-F238E27FC236}">
                <a16:creationId xmlns:a16="http://schemas.microsoft.com/office/drawing/2014/main" id="{99A3D1AE-4FA1-5D47-AC11-D43010943784}"/>
              </a:ext>
            </a:extLst>
          </p:cNvPr>
          <p:cNvSpPr txBox="1">
            <a:spLocks/>
          </p:cNvSpPr>
          <p:nvPr/>
        </p:nvSpPr>
        <p:spPr bwMode="auto">
          <a:xfrm>
            <a:off x="828671" y="2209800"/>
            <a:ext cx="3276600" cy="441325"/>
          </a:xfrm>
          <a:prstGeom prst="rect">
            <a:avLst/>
          </a:prstGeom>
          <a:solidFill>
            <a:schemeClr val="tx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a:defRPr/>
            </a:pPr>
            <a:r>
              <a:rPr lang="en-US" sz="2400" kern="0" dirty="0">
                <a:effectLst>
                  <a:outerShdw blurRad="38100" dist="38100" dir="2700000" algn="tl">
                    <a:srgbClr val="000000"/>
                  </a:outerShdw>
                </a:effectLst>
                <a:latin typeface="Arial" charset="0"/>
                <a:ea typeface="ＭＳ Ｐゴシック" charset="0"/>
                <a:cs typeface="Arial" charset="0"/>
              </a:rPr>
              <a:t>The City of Babylon</a:t>
            </a:r>
            <a:endParaRPr lang="en-US" sz="3200" kern="0" dirty="0">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804937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374794"/>
                                        </p:tgtEl>
                                        <p:attrNameLst>
                                          <p:attrName>style.visibility</p:attrName>
                                        </p:attrNameLst>
                                      </p:cBhvr>
                                      <p:to>
                                        <p:strVal val="visible"/>
                                      </p:to>
                                    </p:set>
                                    <p:animEffect transition="in" filter="wipe(up)">
                                      <p:cBhvr>
                                        <p:cTn id="7" dur="300"/>
                                        <p:tgtEl>
                                          <p:spTgt spid="3747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74793"/>
                                        </p:tgtEl>
                                        <p:attrNameLst>
                                          <p:attrName>style.visibility</p:attrName>
                                        </p:attrNameLst>
                                      </p:cBhvr>
                                      <p:to>
                                        <p:strVal val="visible"/>
                                      </p:to>
                                    </p:set>
                                    <p:animEffect transition="in" filter="wipe(up)">
                                      <p:cBhvr>
                                        <p:cTn id="12" dur="500"/>
                                        <p:tgtEl>
                                          <p:spTgt spid="3747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74792"/>
                                        </p:tgtEl>
                                        <p:attrNameLst>
                                          <p:attrName>style.visibility</p:attrName>
                                        </p:attrNameLst>
                                      </p:cBhvr>
                                      <p:to>
                                        <p:strVal val="visible"/>
                                      </p:to>
                                    </p:set>
                                    <p:animEffect transition="in" filter="wipe(up)">
                                      <p:cBhvr>
                                        <p:cTn id="17" dur="500"/>
                                        <p:tgtEl>
                                          <p:spTgt spid="3747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374790"/>
                                        </p:tgtEl>
                                        <p:attrNameLst>
                                          <p:attrName>style.visibility</p:attrName>
                                        </p:attrNameLst>
                                      </p:cBhvr>
                                      <p:to>
                                        <p:strVal val="visible"/>
                                      </p:to>
                                    </p:set>
                                    <p:anim calcmode="lin" valueType="num">
                                      <p:cBhvr>
                                        <p:cTn id="22" dur="1000" fill="hold"/>
                                        <p:tgtEl>
                                          <p:spTgt spid="374790"/>
                                        </p:tgtEl>
                                        <p:attrNameLst>
                                          <p:attrName>ppt_w</p:attrName>
                                        </p:attrNameLst>
                                      </p:cBhvr>
                                      <p:tavLst>
                                        <p:tav tm="0">
                                          <p:val>
                                            <p:fltVal val="0"/>
                                          </p:val>
                                        </p:tav>
                                        <p:tav tm="100000">
                                          <p:val>
                                            <p:strVal val="#ppt_w"/>
                                          </p:val>
                                        </p:tav>
                                      </p:tavLst>
                                    </p:anim>
                                    <p:anim calcmode="lin" valueType="num">
                                      <p:cBhvr>
                                        <p:cTn id="23" dur="1000" fill="hold"/>
                                        <p:tgtEl>
                                          <p:spTgt spid="374790"/>
                                        </p:tgtEl>
                                        <p:attrNameLst>
                                          <p:attrName>ppt_h</p:attrName>
                                        </p:attrNameLst>
                                      </p:cBhvr>
                                      <p:tavLst>
                                        <p:tav tm="0">
                                          <p:val>
                                            <p:fltVal val="0"/>
                                          </p:val>
                                        </p:tav>
                                        <p:tav tm="100000">
                                          <p:val>
                                            <p:strVal val="#ppt_h"/>
                                          </p:val>
                                        </p:tav>
                                      </p:tavLst>
                                    </p:anim>
                                    <p:anim calcmode="lin" valueType="num">
                                      <p:cBhvr>
                                        <p:cTn id="24" dur="1000" fill="hold"/>
                                        <p:tgtEl>
                                          <p:spTgt spid="374790"/>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3747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74796"/>
                                        </p:tgtEl>
                                        <p:attrNameLst>
                                          <p:attrName>style.visibility</p:attrName>
                                        </p:attrNameLst>
                                      </p:cBhvr>
                                      <p:to>
                                        <p:strVal val="visible"/>
                                      </p:to>
                                    </p:set>
                                    <p:animEffect transition="in" filter="dissolve">
                                      <p:cBhvr>
                                        <p:cTn id="30" dur="500"/>
                                        <p:tgtEl>
                                          <p:spTgt spid="374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92" grpId="0" animBg="1"/>
      <p:bldP spid="374793" grpId="0" animBg="1"/>
      <p:bldP spid="374794" grpId="0" autoUpdateAnimBg="0"/>
      <p:bldP spid="374796"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215044" name="TextBox 13"/>
          <p:cNvSpPr txBox="1">
            <a:spLocks noChangeArrowheads="1"/>
          </p:cNvSpPr>
          <p:nvPr/>
        </p:nvSpPr>
        <p:spPr bwMode="auto">
          <a:xfrm>
            <a:off x="0" y="914400"/>
            <a:ext cx="9144000" cy="6002338"/>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[Cyrus] placed a portion of his army at the point where the river enters the city, and another body at the back of the place where it issues forth, with orders to march into the town by the bed of the stream, as soon as the water became shallow enough</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he then himself drew off with the unwarlike portion of his host, and made for the place where </a:t>
            </a:r>
            <a:r>
              <a:rPr kumimoji="0" lang="en-US" altLang="ja-JP"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Nitocris</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dug the basin for the river, where he did exactly what she had done formerly: </a:t>
            </a:r>
            <a:r>
              <a:rPr kumimoji="0" lang="en-US" altLang="ja-JP"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he turned the Euphrates by a canal into the basin</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which was then a marsh, on which the river sank to such an extent that the natural bed of the stream became fordable.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Hereupon the Persians who had been left for the purpose at Babylon by the river-side, entered the stream, which had now sunk so as to reach about midway up a man</a:t>
            </a:r>
            <a:r>
              <a:rPr kumimoji="0" lang="fr-FR" altLang="ja-JP"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s thigh, and thus got into the town</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74787" name="Line 3"/>
          <p:cNvSpPr>
            <a:spLocks noChangeShapeType="1"/>
          </p:cNvSpPr>
          <p:nvPr/>
        </p:nvSpPr>
        <p:spPr bwMode="auto">
          <a:xfrm>
            <a:off x="1752600" y="9144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2" charset="0"/>
              <a:ea typeface="ＭＳ Ｐゴシック" charset="0"/>
              <a:cs typeface="+mn-cs"/>
            </a:endParaRPr>
          </a:p>
        </p:txBody>
      </p:sp>
      <p:sp>
        <p:nvSpPr>
          <p:cNvPr id="374798" name="Text Box 14"/>
          <p:cNvSpPr txBox="1">
            <a:spLocks noChangeArrowheads="1"/>
          </p:cNvSpPr>
          <p:nvPr/>
        </p:nvSpPr>
        <p:spPr bwMode="auto">
          <a:xfrm>
            <a:off x="8153400" y="71438"/>
            <a:ext cx="885825" cy="461962"/>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544b</a:t>
            </a:r>
          </a:p>
        </p:txBody>
      </p:sp>
      <p:sp>
        <p:nvSpPr>
          <p:cNvPr id="215046" name="TextBox 5"/>
          <p:cNvSpPr txBox="1">
            <a:spLocks noChangeArrowheads="1"/>
          </p:cNvSpPr>
          <p:nvPr/>
        </p:nvSpPr>
        <p:spPr bwMode="auto">
          <a:xfrm>
            <a:off x="1100138" y="514350"/>
            <a:ext cx="5876925" cy="400050"/>
          </a:xfrm>
          <a:prstGeom prst="rect">
            <a:avLst/>
          </a:prstGeom>
          <a:noFill/>
          <a:ln w="9525">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 History of the Persian Wars </a:t>
            </a: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1.191 (430 BC)</a:t>
            </a:r>
          </a:p>
        </p:txBody>
      </p:sp>
      <p:sp>
        <p:nvSpPr>
          <p:cNvPr id="7" name="Title 6"/>
          <p:cNvSpPr>
            <a:spLocks noGrp="1"/>
          </p:cNvSpPr>
          <p:nvPr>
            <p:ph type="title" idx="4294967295"/>
          </p:nvPr>
        </p:nvSpPr>
        <p:spPr>
          <a:xfrm>
            <a:off x="152400" y="0"/>
            <a:ext cx="7772400" cy="609600"/>
          </a:xfrm>
        </p:spPr>
        <p:txBody>
          <a:bodyPr/>
          <a:lstStyle/>
          <a:p>
            <a:pPr>
              <a:defRPr/>
            </a:pPr>
            <a:r>
              <a:rPr lang="en-US" sz="3600" b="1" dirty="0">
                <a:solidFill>
                  <a:schemeClr val="bg1"/>
                </a:solidFill>
                <a:effectLst>
                  <a:outerShdw blurRad="38100" dist="38100" dir="2700000" algn="tl">
                    <a:srgbClr val="000000"/>
                  </a:outerShdw>
                </a:effectLst>
                <a:latin typeface="Arial" charset="0"/>
                <a:ea typeface="ＭＳ Ｐゴシック" charset="0"/>
                <a:cs typeface="Arial" charset="0"/>
              </a:rPr>
              <a:t>Babylon</a:t>
            </a:r>
            <a:r>
              <a:rPr lang="fr-FR" altLang="ja-JP" sz="3600" b="1" dirty="0">
                <a:solidFill>
                  <a:schemeClr val="bg1"/>
                </a:solidFill>
                <a:effectLst>
                  <a:outerShdw blurRad="38100" dist="38100" dir="2700000" algn="tl">
                    <a:srgbClr val="000000"/>
                  </a:outerShdw>
                </a:effectLst>
                <a:latin typeface="Arial" charset="0"/>
                <a:ea typeface="ＭＳ Ｐゴシック" charset="0"/>
                <a:cs typeface="Arial" charset="0"/>
              </a:rPr>
              <a:t>'</a:t>
            </a:r>
            <a:r>
              <a:rPr lang="en-US" altLang="ja-JP" sz="3600" b="1" dirty="0">
                <a:solidFill>
                  <a:schemeClr val="bg1"/>
                </a:solidFill>
                <a:effectLst>
                  <a:outerShdw blurRad="38100" dist="38100" dir="2700000" algn="tl">
                    <a:srgbClr val="000000"/>
                  </a:outerShdw>
                </a:effectLst>
                <a:latin typeface="Arial" charset="0"/>
                <a:ea typeface="ＭＳ Ｐゴシック" charset="0"/>
                <a:cs typeface="Arial" charset="0"/>
              </a:rPr>
              <a:t>s Fall (Herodotus)</a:t>
            </a:r>
            <a:endParaRPr lang="en-US" b="1" dirty="0">
              <a:latin typeface="Times New Roman" charset="0"/>
              <a:ea typeface="ＭＳ Ｐゴシック" charset="0"/>
              <a:cs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1752600" y="6858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2" charset="0"/>
              <a:ea typeface="ＭＳ Ｐゴシック" charset="0"/>
              <a:cs typeface="+mn-cs"/>
            </a:endParaRPr>
          </a:p>
        </p:txBody>
      </p:sp>
      <p:sp>
        <p:nvSpPr>
          <p:cNvPr id="217092" name="TextBox 13"/>
          <p:cNvSpPr txBox="1">
            <a:spLocks noChangeArrowheads="1"/>
          </p:cNvSpPr>
          <p:nvPr/>
        </p:nvSpPr>
        <p:spPr bwMode="auto">
          <a:xfrm>
            <a:off x="152400" y="762000"/>
            <a:ext cx="8915400" cy="6002338"/>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"Had the Babylonians been apprised of what Cyrus was about, or had they noticed their danger, they would never have allowed the Persians to enter the city, but would have destroyed them utterly; for they would have made fast all the street-gates which gave upon the river, and mounting upon the walls along both sides of the stream, would so have caught the enemy, as it were, in a trap. But, as it was, </a:t>
            </a:r>
            <a:r>
              <a:rPr kumimoji="0" lang="en-US" altLang="ja-JP"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the Persians came upon them by surprise and so took the city</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Owing to the vast size of the place, the inhabitants of the central parts (as the residents at Babylon declare) long after the outer portions of the town were taken, knew nothing of what had chanced, but as </a:t>
            </a:r>
            <a:r>
              <a:rPr kumimoji="0" lang="en-US" altLang="ja-JP"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they were engaged in a festival</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continued dancing and reveling until they learnt the capture but too certainly. Such, then, were the circumstances of the first taking of Babylon."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622596" name="TextBox 15"/>
          <p:cNvSpPr txBox="1">
            <a:spLocks noChangeArrowheads="1"/>
          </p:cNvSpPr>
          <p:nvPr/>
        </p:nvSpPr>
        <p:spPr bwMode="auto">
          <a:xfrm>
            <a:off x="-36512" y="6444044"/>
            <a:ext cx="91440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The History of the Persian Wars </a:t>
            </a: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1.191 (written over a century later in 430 BC)</a:t>
            </a:r>
          </a:p>
        </p:txBody>
      </p:sp>
      <p:sp>
        <p:nvSpPr>
          <p:cNvPr id="7" name="Title 6"/>
          <p:cNvSpPr>
            <a:spLocks noGrp="1"/>
          </p:cNvSpPr>
          <p:nvPr>
            <p:ph type="title" idx="4294967295"/>
          </p:nvPr>
        </p:nvSpPr>
        <p:spPr>
          <a:xfrm>
            <a:off x="152400" y="0"/>
            <a:ext cx="7772400" cy="685800"/>
          </a:xfrm>
        </p:spPr>
        <p:txBody>
          <a:bodyPr/>
          <a:lstStyle/>
          <a:p>
            <a:pPr>
              <a:defRPr/>
            </a:pPr>
            <a:r>
              <a:rPr lang="en-US" sz="3600" dirty="0">
                <a:effectLst>
                  <a:outerShdw blurRad="38100" dist="38100" dir="2700000" algn="tl">
                    <a:srgbClr val="000000"/>
                  </a:outerShdw>
                </a:effectLst>
                <a:latin typeface="Arial" charset="0"/>
                <a:ea typeface="ＭＳ Ｐゴシック" charset="0"/>
                <a:cs typeface="Arial" charset="0"/>
              </a:rPr>
              <a:t>Babylon</a:t>
            </a:r>
            <a:r>
              <a:rPr lang="fr-FR" altLang="ja-JP" sz="3600" dirty="0">
                <a:effectLst>
                  <a:outerShdw blurRad="38100" dist="38100" dir="2700000" algn="tl">
                    <a:srgbClr val="000000"/>
                  </a:outerShdw>
                </a:effectLst>
                <a:latin typeface="Arial" charset="0"/>
                <a:ea typeface="ＭＳ Ｐゴシック" charset="0"/>
                <a:cs typeface="Arial" charset="0"/>
              </a:rPr>
              <a:t>'</a:t>
            </a:r>
            <a:r>
              <a:rPr lang="en-US" altLang="ja-JP" sz="3600" dirty="0">
                <a:effectLst>
                  <a:outerShdw blurRad="38100" dist="38100" dir="2700000" algn="tl">
                    <a:srgbClr val="000000"/>
                  </a:outerShdw>
                </a:effectLst>
                <a:latin typeface="Arial" charset="0"/>
                <a:ea typeface="ＭＳ Ｐゴシック" charset="0"/>
                <a:cs typeface="Arial" charset="0"/>
              </a:rPr>
              <a:t>s Fall (Herodotus)</a:t>
            </a:r>
            <a:endParaRPr lang="en-US" dirty="0">
              <a:effectLst>
                <a:outerShdw blurRad="38100" dist="38100" dir="2700000" algn="tl">
                  <a:srgbClr val="000000"/>
                </a:outerShdw>
              </a:effectLst>
              <a:latin typeface="Arial" charset="0"/>
              <a:ea typeface="ＭＳ Ｐゴシック" charset="0"/>
              <a:cs typeface="Arial" charset="0"/>
            </a:endParaRPr>
          </a:p>
        </p:txBody>
      </p:sp>
      <p:sp>
        <p:nvSpPr>
          <p:cNvPr id="8" name="Text Box 14"/>
          <p:cNvSpPr txBox="1">
            <a:spLocks noChangeArrowheads="1"/>
          </p:cNvSpPr>
          <p:nvPr/>
        </p:nvSpPr>
        <p:spPr bwMode="auto">
          <a:xfrm>
            <a:off x="8153400" y="71438"/>
            <a:ext cx="885825" cy="461962"/>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544b</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8418" name="Picture 2" descr="FreeBibleimages :: Daniel&amp;#39;s vision of four beasts :: Daniel&amp;#39;s disturbing  vision of four strange beasts (Daniel 7)">
            <a:extLst>
              <a:ext uri="{FF2B5EF4-FFF2-40B4-BE49-F238E27FC236}">
                <a16:creationId xmlns:a16="http://schemas.microsoft.com/office/drawing/2014/main" id="{C5CAD029-5893-9D47-BAAC-A076F04FB7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468"/>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idx="4294967295"/>
          </p:nvPr>
        </p:nvSpPr>
        <p:spPr>
          <a:xfrm>
            <a:off x="0" y="6248400"/>
            <a:ext cx="6451600" cy="609600"/>
          </a:xfrm>
          <a:effectLst>
            <a:outerShdw blurRad="63500" dist="35921" dir="2700000" algn="ctr" rotWithShape="0">
              <a:schemeClr val="tx2">
                <a:alpha val="74998"/>
              </a:schemeClr>
            </a:outerShdw>
          </a:effectLst>
        </p:spPr>
        <p:txBody>
          <a:bodyPr anchor="t"/>
          <a:lstStyle/>
          <a:p>
            <a:pPr defTabSz="457200"/>
            <a:r>
              <a:rPr lang="en-US" sz="3200" dirty="0">
                <a:solidFill>
                  <a:srgbClr val="FFFFFF"/>
                </a:solidFill>
                <a:effectLst>
                  <a:glow rad="127000">
                    <a:schemeClr val="tx1"/>
                  </a:glow>
                </a:effectLst>
                <a:latin typeface="Arial" charset="0"/>
                <a:ea typeface="ＭＳ Ｐゴシック" charset="0"/>
              </a:rPr>
              <a:t>Daniel 7:2 is 1st Person</a:t>
            </a:r>
          </a:p>
        </p:txBody>
      </p:sp>
      <p:sp>
        <p:nvSpPr>
          <p:cNvPr id="4" name="Rectangle 2">
            <a:extLst>
              <a:ext uri="{FF2B5EF4-FFF2-40B4-BE49-F238E27FC236}">
                <a16:creationId xmlns:a16="http://schemas.microsoft.com/office/drawing/2014/main" id="{83369D06-233F-C742-9C4A-A9BED149020C}"/>
              </a:ext>
            </a:extLst>
          </p:cNvPr>
          <p:cNvSpPr txBox="1">
            <a:spLocks noChangeArrowheads="1"/>
          </p:cNvSpPr>
          <p:nvPr/>
        </p:nvSpPr>
        <p:spPr>
          <a:xfrm>
            <a:off x="2843808" y="29468"/>
            <a:ext cx="6300191" cy="6850042"/>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ru-RU" sz="3200" b="1" kern="0" dirty="0">
                <a:effectLst>
                  <a:glow rad="127000">
                    <a:schemeClr val="tx1"/>
                  </a:glow>
                </a:effectLst>
                <a:latin typeface="Arial" charset="0"/>
                <a:ea typeface="ＭＳ Ｐゴシック" charset="0"/>
                <a:cs typeface="ＭＳ Ｐゴシック" charset="0"/>
              </a:rPr>
              <a:t>"</a:t>
            </a:r>
            <a:r>
              <a:rPr lang="en-US" sz="3200" b="1" kern="0" dirty="0">
                <a:effectLst>
                  <a:glow rad="127000">
                    <a:schemeClr val="tx1"/>
                  </a:glow>
                </a:effectLst>
                <a:latin typeface="Arial" charset="0"/>
                <a:ea typeface="ＭＳ Ｐゴシック" charset="0"/>
                <a:cs typeface="ＭＳ Ｐゴシック" charset="0"/>
              </a:rPr>
              <a:t>Earlier, during the first year of King Belshazzar’s reign in Babylon, Daniel had a dream and saw visions as he lay in his bed. He wrote down the dream, and this is what he saw.</a:t>
            </a:r>
            <a:br>
              <a:rPr lang="en-US" sz="3200" b="1" kern="0" dirty="0">
                <a:effectLst>
                  <a:glow rad="127000">
                    <a:schemeClr val="tx1"/>
                  </a:glow>
                </a:effectLst>
                <a:latin typeface="Arial" charset="0"/>
                <a:ea typeface="ＭＳ Ｐゴシック" charset="0"/>
                <a:cs typeface="ＭＳ Ｐゴシック" charset="0"/>
              </a:rPr>
            </a:br>
            <a:r>
              <a:rPr lang="en-US" sz="3200" b="1" kern="0" baseline="30000" dirty="0">
                <a:effectLst>
                  <a:glow rad="127000">
                    <a:schemeClr val="tx1"/>
                  </a:glow>
                </a:effectLst>
                <a:latin typeface="Arial" charset="0"/>
                <a:ea typeface="ＭＳ Ｐゴシック" charset="0"/>
                <a:cs typeface="ＭＳ Ｐゴシック" charset="0"/>
              </a:rPr>
              <a:t>2 </a:t>
            </a:r>
            <a:r>
              <a:rPr lang="en-US" sz="3200" b="1" kern="0" dirty="0">
                <a:effectLst>
                  <a:glow rad="127000">
                    <a:schemeClr val="tx1"/>
                  </a:glow>
                </a:effectLst>
                <a:latin typeface="Arial" charset="0"/>
                <a:ea typeface="ＭＳ Ｐゴシック" charset="0"/>
                <a:cs typeface="ＭＳ Ｐゴシック" charset="0"/>
              </a:rPr>
              <a:t>In my vision that night, </a:t>
            </a:r>
            <a:br>
              <a:rPr lang="en-US" sz="3200" b="1" kern="0" dirty="0">
                <a:effectLst>
                  <a:glow rad="127000">
                    <a:schemeClr val="tx1"/>
                  </a:glow>
                </a:effectLst>
                <a:latin typeface="Arial" charset="0"/>
                <a:ea typeface="ＭＳ Ｐゴシック" charset="0"/>
                <a:cs typeface="ＭＳ Ｐゴシック" charset="0"/>
              </a:rPr>
            </a:br>
            <a:r>
              <a:rPr lang="en-US" sz="3200" b="1" kern="0" dirty="0">
                <a:solidFill>
                  <a:srgbClr val="FFFF00"/>
                </a:solidFill>
                <a:effectLst>
                  <a:glow rad="127000">
                    <a:schemeClr val="tx1"/>
                  </a:glow>
                </a:effectLst>
                <a:latin typeface="Arial" charset="0"/>
                <a:ea typeface="ＭＳ Ｐゴシック" charset="0"/>
                <a:cs typeface="ＭＳ Ｐゴシック" charset="0"/>
              </a:rPr>
              <a:t>I, Daniel</a:t>
            </a:r>
            <a:r>
              <a:rPr lang="en-US" sz="3200" b="1" kern="0" dirty="0">
                <a:solidFill>
                  <a:schemeClr val="bg1"/>
                </a:solidFill>
                <a:effectLst>
                  <a:glow rad="127000">
                    <a:schemeClr val="tx1"/>
                  </a:glow>
                </a:effectLst>
                <a:latin typeface="Arial" charset="0"/>
                <a:ea typeface="ＭＳ Ｐゴシック" charset="0"/>
                <a:cs typeface="ＭＳ Ｐゴシック" charset="0"/>
              </a:rPr>
              <a:t>,</a:t>
            </a:r>
            <a:r>
              <a:rPr lang="en-US" sz="3200" b="1" kern="0" dirty="0">
                <a:solidFill>
                  <a:srgbClr val="FFFF00"/>
                </a:solidFill>
                <a:effectLst>
                  <a:glow rad="127000">
                    <a:schemeClr val="tx1"/>
                  </a:glow>
                </a:effectLst>
                <a:latin typeface="Arial" charset="0"/>
                <a:ea typeface="ＭＳ Ｐゴシック" charset="0"/>
                <a:cs typeface="ＭＳ Ｐゴシック" charset="0"/>
              </a:rPr>
              <a:t> </a:t>
            </a:r>
            <a:r>
              <a:rPr lang="en-US" sz="3200" b="1" kern="0" dirty="0">
                <a:effectLst>
                  <a:glow rad="127000">
                    <a:schemeClr val="tx1"/>
                  </a:glow>
                </a:effectLst>
                <a:latin typeface="Arial" charset="0"/>
                <a:ea typeface="ＭＳ Ｐゴシック" charset="0"/>
                <a:cs typeface="ＭＳ Ｐゴシック" charset="0"/>
              </a:rPr>
              <a:t>saw a great storm churning the surface of a great sea, with strong winds blowing from every direction</a:t>
            </a:r>
            <a:r>
              <a:rPr lang="ru-RU" sz="3200" b="1" kern="0" dirty="0">
                <a:effectLst>
                  <a:glow rad="127000">
                    <a:schemeClr val="tx1"/>
                  </a:glow>
                </a:effectLst>
                <a:latin typeface="Arial" charset="0"/>
                <a:ea typeface="ＭＳ Ｐゴシック" charset="0"/>
                <a:cs typeface="ＭＳ Ｐゴシック" charset="0"/>
              </a:rPr>
              <a:t>"</a:t>
            </a:r>
            <a:r>
              <a:rPr lang="en-US" sz="3200" b="1" kern="0" dirty="0">
                <a:effectLst>
                  <a:glow rad="127000">
                    <a:schemeClr val="tx1"/>
                  </a:glow>
                </a:effectLst>
                <a:latin typeface="Arial" charset="0"/>
                <a:ea typeface="ＭＳ Ｐゴシック" charset="0"/>
                <a:cs typeface="ＭＳ Ｐゴシック" charset="0"/>
              </a:rPr>
              <a:t> </a:t>
            </a:r>
            <a:br>
              <a:rPr lang="en-US" sz="3200" b="1" kern="0" dirty="0">
                <a:effectLst>
                  <a:glow rad="127000">
                    <a:schemeClr val="tx1"/>
                  </a:glow>
                </a:effectLst>
                <a:latin typeface="Arial" charset="0"/>
                <a:ea typeface="ＭＳ Ｐゴシック" charset="0"/>
                <a:cs typeface="ＭＳ Ｐゴシック" charset="0"/>
              </a:rPr>
            </a:br>
            <a:r>
              <a:rPr lang="en-US" sz="3200" b="1" kern="0" dirty="0">
                <a:effectLst>
                  <a:glow rad="127000">
                    <a:schemeClr val="tx1"/>
                  </a:glow>
                </a:effectLst>
                <a:latin typeface="Arial" charset="0"/>
                <a:ea typeface="ＭＳ Ｐゴシック" charset="0"/>
                <a:cs typeface="ＭＳ Ｐゴシック" charset="0"/>
              </a:rPr>
              <a:t>(</a:t>
            </a:r>
            <a:r>
              <a:rPr lang="en-US" sz="2800" b="1" kern="0" dirty="0">
                <a:effectLst>
                  <a:glow rad="127000">
                    <a:schemeClr val="tx1"/>
                  </a:glow>
                </a:effectLst>
                <a:latin typeface="Arial" charset="0"/>
                <a:ea typeface="ＭＳ Ｐゴシック" charset="0"/>
                <a:cs typeface="ＭＳ Ｐゴシック" charset="0"/>
              </a:rPr>
              <a:t>NLT</a:t>
            </a:r>
            <a:r>
              <a:rPr lang="en-US" sz="3200" b="1" kern="0" dirty="0">
                <a:effectLst>
                  <a:glow rad="127000">
                    <a:schemeClr val="tx1"/>
                  </a:glow>
                </a:effectLst>
                <a:latin typeface="Arial" charset="0"/>
                <a:ea typeface="ＭＳ Ｐゴシック" charset="0"/>
                <a:cs typeface="ＭＳ Ｐゴシック" charset="0"/>
              </a:rPr>
              <a: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3" name="Picture 2" descr="fallBabylon.jpeg                                               000131E3Macintosh HD                   ABA78158:"/>
          <p:cNvPicPr>
            <a:picLocks noChangeAspect="1" noChangeArrowheads="1"/>
          </p:cNvPicPr>
          <p:nvPr/>
        </p:nvPicPr>
        <p:blipFill rotWithShape="1">
          <a:blip r:embed="rId3" cstate="screen">
            <a:lum contrast="2000"/>
            <a:extLst>
              <a:ext uri="{28A0092B-C50C-407E-A947-70E740481C1C}">
                <a14:useLocalDpi xmlns:a14="http://schemas.microsoft.com/office/drawing/2010/main"/>
              </a:ext>
            </a:extLst>
          </a:blip>
          <a:srcRect t="-1"/>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7504" y="116632"/>
            <a:ext cx="5364088" cy="1815882"/>
          </a:xfrm>
          <a:prstGeom prst="rect">
            <a:avLst/>
          </a:prstGeom>
        </p:spPr>
        <p:txBody>
          <a:bodyPr wrap="square">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“That same night Belshazzar the Chaldean king was slain. So Darius the Mede received the kingdom”</a:t>
            </a:r>
          </a:p>
          <a:p>
            <a:pPr marL="0" marR="0" lvl="0" indent="0" algn="r" defTabSz="6858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8BF"/>
                </a:solidFill>
                <a:effectLst>
                  <a:glow rad="127000">
                    <a:prstClr val="black"/>
                  </a:glow>
                </a:effectLst>
                <a:uLnTx/>
                <a:uFillTx/>
                <a:latin typeface="Arial Narrow" charset="0"/>
                <a:ea typeface="Arial Narrow" charset="0"/>
                <a:cs typeface="Arial Narrow" charset="0"/>
              </a:rPr>
              <a:t>Daniel 5:30-31 </a:t>
            </a:r>
          </a:p>
        </p:txBody>
      </p:sp>
      <p:sp>
        <p:nvSpPr>
          <p:cNvPr id="3" name="Title 2">
            <a:extLst>
              <a:ext uri="{FF2B5EF4-FFF2-40B4-BE49-F238E27FC236}">
                <a16:creationId xmlns:a16="http://schemas.microsoft.com/office/drawing/2014/main" id="{8E528947-B84B-DB4F-9F48-93A59BFAD486}"/>
              </a:ext>
            </a:extLst>
          </p:cNvPr>
          <p:cNvSpPr>
            <a:spLocks noGrp="1"/>
          </p:cNvSpPr>
          <p:nvPr>
            <p:ph type="title" idx="4294967295"/>
          </p:nvPr>
        </p:nvSpPr>
        <p:spPr>
          <a:xfrm>
            <a:off x="-2730567" y="1192899"/>
            <a:ext cx="2663190" cy="1325563"/>
          </a:xfrm>
        </p:spPr>
        <p:txBody>
          <a:bodyPr/>
          <a:lstStyle/>
          <a:p>
            <a:r>
              <a:rPr lang="en-US" dirty="0"/>
              <a:t>Daniel 5:30-31</a:t>
            </a:r>
          </a:p>
        </p:txBody>
      </p:sp>
    </p:spTree>
    <p:extLst>
      <p:ext uri="{BB962C8B-B14F-4D97-AF65-F5344CB8AC3E}">
        <p14:creationId xmlns:p14="http://schemas.microsoft.com/office/powerpoint/2010/main" val="323380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659"/>
            <a:ext cx="9144000" cy="6858000"/>
          </a:xfrm>
          <a:prstGeom prst="rect">
            <a:avLst/>
          </a:prstGeom>
        </p:spPr>
      </p:pic>
      <p:sp>
        <p:nvSpPr>
          <p:cNvPr id="210947" name="Rectangle 2"/>
          <p:cNvSpPr>
            <a:spLocks noGrp="1" noChangeArrowheads="1"/>
          </p:cNvSpPr>
          <p:nvPr>
            <p:ph type="title"/>
          </p:nvPr>
        </p:nvSpPr>
        <p:spPr>
          <a:xfrm>
            <a:off x="152400" y="228600"/>
            <a:ext cx="3657600" cy="2192288"/>
          </a:xfrm>
        </p:spPr>
        <p:txBody>
          <a:bodyPr/>
          <a:lstStyle/>
          <a:p>
            <a:pPr eaLnBrk="1" hangingPunct="1">
              <a:defRPr/>
            </a:pPr>
            <a:r>
              <a:rPr lang="en-US" b="1" dirty="0">
                <a:solidFill>
                  <a:schemeClr val="bg1"/>
                </a:solidFill>
                <a:effectLst>
                  <a:glow rad="228600">
                    <a:schemeClr val="tx1"/>
                  </a:glow>
                </a:effectLst>
                <a:latin typeface="Arial" charset="0"/>
                <a:ea typeface="ＭＳ Ｐゴシック" charset="0"/>
                <a:cs typeface="ＭＳ Ｐゴシック" charset="0"/>
              </a:rPr>
              <a:t>Cyrus Conquers Babylon</a:t>
            </a:r>
          </a:p>
        </p:txBody>
      </p:sp>
      <p:sp>
        <p:nvSpPr>
          <p:cNvPr id="5" name="Rectangle 3"/>
          <p:cNvSpPr txBox="1">
            <a:spLocks noChangeArrowheads="1"/>
          </p:cNvSpPr>
          <p:nvPr/>
        </p:nvSpPr>
        <p:spPr bwMode="auto">
          <a:xfrm>
            <a:off x="5791200" y="6096000"/>
            <a:ext cx="3124200"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539 BC</a:t>
            </a:r>
          </a:p>
        </p:txBody>
      </p:sp>
    </p:spTree>
    <p:extLst>
      <p:ext uri="{BB962C8B-B14F-4D97-AF65-F5344CB8AC3E}">
        <p14:creationId xmlns:p14="http://schemas.microsoft.com/office/powerpoint/2010/main" val="34406385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20B7D2D5-6460-D843-96A7-5613B0519B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4BAFDF2-29DC-AE49-9E68-E1FD37AF4482}"/>
              </a:ext>
            </a:extLst>
          </p:cNvPr>
          <p:cNvSpPr>
            <a:spLocks noGrp="1"/>
          </p:cNvSpPr>
          <p:nvPr>
            <p:ph type="title" idx="4294967295"/>
          </p:nvPr>
        </p:nvSpPr>
        <p:spPr>
          <a:xfrm>
            <a:off x="2368445" y="923875"/>
            <a:ext cx="3934333" cy="2714987"/>
          </a:xfrm>
        </p:spPr>
        <p:txBody>
          <a:bodyPr/>
          <a:lstStyle/>
          <a:p>
            <a:r>
              <a:rPr lang="en-US" b="1" dirty="0"/>
              <a:t>Critics Especially Doubt Visions of Daniel 7–12 (apocalyptic denied for 600 BC)</a:t>
            </a:r>
          </a:p>
        </p:txBody>
      </p:sp>
      <p:sp>
        <p:nvSpPr>
          <p:cNvPr id="4" name="Title 1">
            <a:extLst>
              <a:ext uri="{FF2B5EF4-FFF2-40B4-BE49-F238E27FC236}">
                <a16:creationId xmlns:a16="http://schemas.microsoft.com/office/drawing/2014/main" id="{687A286B-FF08-4840-931B-62A742A24E9D}"/>
              </a:ext>
            </a:extLst>
          </p:cNvPr>
          <p:cNvSpPr txBox="1">
            <a:spLocks/>
          </p:cNvSpPr>
          <p:nvPr/>
        </p:nvSpPr>
        <p:spPr bwMode="auto">
          <a:xfrm>
            <a:off x="3349106" y="3256257"/>
            <a:ext cx="3934333" cy="11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3094" kern="1200">
                <a:solidFill>
                  <a:schemeClr val="tx2"/>
                </a:solidFill>
                <a:latin typeface="+mj-lt"/>
                <a:ea typeface="+mj-ea"/>
                <a:cs typeface="+mj-cs"/>
              </a:defRPr>
            </a:lvl1pPr>
            <a:lvl2pPr algn="ctr" rtl="0" fontAlgn="base">
              <a:spcBef>
                <a:spcPct val="0"/>
              </a:spcBef>
              <a:spcAft>
                <a:spcPct val="0"/>
              </a:spcAft>
              <a:defRPr sz="3094">
                <a:solidFill>
                  <a:schemeClr val="tx2"/>
                </a:solidFill>
                <a:latin typeface="Arial" panose="020B0604020202020204" pitchFamily="34" charset="0"/>
              </a:defRPr>
            </a:lvl2pPr>
            <a:lvl3pPr algn="ctr" rtl="0" fontAlgn="base">
              <a:spcBef>
                <a:spcPct val="0"/>
              </a:spcBef>
              <a:spcAft>
                <a:spcPct val="0"/>
              </a:spcAft>
              <a:defRPr sz="3094">
                <a:solidFill>
                  <a:schemeClr val="tx2"/>
                </a:solidFill>
                <a:latin typeface="Arial" panose="020B0604020202020204" pitchFamily="34" charset="0"/>
              </a:defRPr>
            </a:lvl3pPr>
            <a:lvl4pPr algn="ctr" rtl="0" fontAlgn="base">
              <a:spcBef>
                <a:spcPct val="0"/>
              </a:spcBef>
              <a:spcAft>
                <a:spcPct val="0"/>
              </a:spcAft>
              <a:defRPr sz="3094">
                <a:solidFill>
                  <a:schemeClr val="tx2"/>
                </a:solidFill>
                <a:latin typeface="Arial" panose="020B0604020202020204" pitchFamily="34" charset="0"/>
              </a:defRPr>
            </a:lvl4pPr>
            <a:lvl5pPr algn="ctr" rtl="0" fontAlgn="base">
              <a:spcBef>
                <a:spcPct val="0"/>
              </a:spcBef>
              <a:spcAft>
                <a:spcPct val="0"/>
              </a:spcAft>
              <a:defRPr sz="3094">
                <a:solidFill>
                  <a:schemeClr val="tx2"/>
                </a:solidFill>
                <a:latin typeface="Arial" panose="020B0604020202020204" pitchFamily="34" charset="0"/>
              </a:defRPr>
            </a:lvl5pPr>
            <a:lvl6pPr marL="321457" algn="ctr" rtl="0" fontAlgn="base">
              <a:spcBef>
                <a:spcPct val="0"/>
              </a:spcBef>
              <a:spcAft>
                <a:spcPct val="0"/>
              </a:spcAft>
              <a:defRPr sz="3094">
                <a:solidFill>
                  <a:schemeClr val="tx2"/>
                </a:solidFill>
                <a:latin typeface="Arial" panose="020B0604020202020204" pitchFamily="34" charset="0"/>
              </a:defRPr>
            </a:lvl6pPr>
            <a:lvl7pPr marL="642915" algn="ctr" rtl="0" fontAlgn="base">
              <a:spcBef>
                <a:spcPct val="0"/>
              </a:spcBef>
              <a:spcAft>
                <a:spcPct val="0"/>
              </a:spcAft>
              <a:defRPr sz="3094">
                <a:solidFill>
                  <a:schemeClr val="tx2"/>
                </a:solidFill>
                <a:latin typeface="Arial" panose="020B0604020202020204" pitchFamily="34" charset="0"/>
              </a:defRPr>
            </a:lvl7pPr>
            <a:lvl8pPr marL="964372" algn="ctr" rtl="0" fontAlgn="base">
              <a:spcBef>
                <a:spcPct val="0"/>
              </a:spcBef>
              <a:spcAft>
                <a:spcPct val="0"/>
              </a:spcAft>
              <a:defRPr sz="3094">
                <a:solidFill>
                  <a:schemeClr val="tx2"/>
                </a:solidFill>
                <a:latin typeface="Arial" panose="020B0604020202020204" pitchFamily="34" charset="0"/>
              </a:defRPr>
            </a:lvl8pPr>
            <a:lvl9pPr marL="1285829" algn="ctr" rtl="0" fontAlgn="base">
              <a:spcBef>
                <a:spcPct val="0"/>
              </a:spcBef>
              <a:spcAft>
                <a:spcPct val="0"/>
              </a:spcAft>
              <a:defRPr sz="3094">
                <a:solidFill>
                  <a:schemeClr val="tx2"/>
                </a:solidFill>
                <a:latin typeface="Arial" panose="020B0604020202020204" pitchFamily="34" charset="0"/>
              </a:defRPr>
            </a:lvl9pPr>
          </a:lstStyle>
          <a:p>
            <a:pPr defTabSz="914400"/>
            <a:r>
              <a:rPr lang="en-US" b="1" dirty="0"/>
              <a:t>—Your response?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9937" name="Picture 2" descr="Revelation apocalyptic work.1676769.4.flat,550x550,075,f.a-last-minute-apocalyptic-education-oil-on-canvas-24-x-18.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175"/>
            <a:ext cx="9144000" cy="6881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33338" y="4941888"/>
            <a:ext cx="4467225" cy="1771650"/>
          </a:xfrm>
          <a:ln>
            <a:miter lim="800000"/>
            <a:headEnd/>
            <a:tailEnd/>
          </a:ln>
          <a:effectLst>
            <a:outerShdw blurRad="50800" dist="38100" dir="2700000">
              <a:srgbClr val="000000">
                <a:alpha val="43000"/>
              </a:srgbClr>
            </a:outerShdw>
          </a:effectLst>
        </p:spPr>
        <p:txBody>
          <a:bodyPr/>
          <a:lstStyle/>
          <a:p>
            <a:pPr>
              <a:defRPr/>
            </a:pPr>
            <a:r>
              <a:rPr lang="en-US" b="1" dirty="0">
                <a:solidFill>
                  <a:schemeClr val="tx1"/>
                </a:solidFill>
                <a:effectLst>
                  <a:glow rad="215900">
                    <a:schemeClr val="bg1">
                      <a:alpha val="75000"/>
                    </a:schemeClr>
                  </a:glow>
                </a:effectLst>
              </a:rPr>
              <a:t>Revelation is the only apocalyptic NT writing</a:t>
            </a:r>
          </a:p>
        </p:txBody>
      </p:sp>
      <p:sp>
        <p:nvSpPr>
          <p:cNvPr id="5" name="Text Box 1034"/>
          <p:cNvSpPr txBox="1">
            <a:spLocks noChangeArrowheads="1"/>
          </p:cNvSpPr>
          <p:nvPr/>
        </p:nvSpPr>
        <p:spPr bwMode="auto">
          <a:xfrm>
            <a:off x="7597913" y="7938"/>
            <a:ext cx="1546087" cy="833437"/>
          </a:xfrm>
          <a:prstGeom prst="rect">
            <a:avLst/>
          </a:prstGeom>
          <a:no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4E5B6F"/>
                  </a:outerShdw>
                </a:effectLst>
                <a:uLnTx/>
                <a:uFillTx/>
                <a:latin typeface="Arial" charset="0"/>
                <a:ea typeface="ＭＳ Ｐゴシック" charset="0"/>
                <a:cs typeface="Arial" charset="0"/>
              </a:rPr>
              <a:t>p. 322 </a:t>
            </a:r>
            <a:br>
              <a:rPr kumimoji="0" lang="en-US" sz="2400" b="1" i="0" u="none" strike="noStrike" kern="1200" cap="none" spc="0" normalizeH="0" baseline="0" noProof="0" dirty="0">
                <a:ln>
                  <a:noFill/>
                </a:ln>
                <a:solidFill>
                  <a:srgbClr val="FFFFFF"/>
                </a:solidFill>
                <a:effectLst>
                  <a:outerShdw blurRad="38100" dist="38100" dir="2700000" algn="tl">
                    <a:srgbClr val="4E5B6F"/>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FFFFF"/>
                </a:solidFill>
                <a:effectLst>
                  <a:outerShdw blurRad="38100" dist="38100" dir="2700000" algn="tl">
                    <a:srgbClr val="4E5B6F"/>
                  </a:outerShdw>
                </a:effectLst>
                <a:uLnTx/>
                <a:uFillTx/>
                <a:latin typeface="Arial" charset="0"/>
                <a:ea typeface="ＭＳ Ｐゴシック" charset="0"/>
                <a:cs typeface="Arial" charset="0"/>
              </a:rPr>
              <a:t>Point D</a:t>
            </a:r>
          </a:p>
        </p:txBody>
      </p:sp>
      <p:sp>
        <p:nvSpPr>
          <p:cNvPr id="6" name="Title 1"/>
          <p:cNvSpPr txBox="1">
            <a:spLocks/>
          </p:cNvSpPr>
          <p:nvPr/>
        </p:nvSpPr>
        <p:spPr bwMode="auto">
          <a:xfrm>
            <a:off x="0" y="3644900"/>
            <a:ext cx="3132138" cy="792163"/>
          </a:xfrm>
          <a:prstGeom prst="rect">
            <a:avLst/>
          </a:prstGeom>
          <a:noFill/>
          <a:ln>
            <a:noFill/>
          </a:ln>
          <a:effectLst>
            <a:outerShdw blurRad="50800" dist="38100" dir="2700000">
              <a:srgbClr val="000000">
                <a:alpha val="43000"/>
              </a:srgbClr>
            </a:outerShdw>
          </a:effectLst>
        </p:spPr>
        <p:txBody>
          <a:bodyPr/>
          <a:lstStyle>
            <a:lvl1pPr algn="l" rtl="0" eaLnBrk="0" fontAlgn="base" hangingPunct="0">
              <a:spcBef>
                <a:spcPct val="0"/>
              </a:spcBef>
              <a:spcAft>
                <a:spcPct val="0"/>
              </a:spcAft>
              <a:defRPr sz="4000">
                <a:solidFill>
                  <a:srgbClr val="C1EEFF"/>
                </a:solidFill>
                <a:latin typeface="Arial"/>
                <a:ea typeface="+mj-ea"/>
                <a:cs typeface="Arial"/>
              </a:defRPr>
            </a:lvl1pPr>
            <a:lvl2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6pPr>
            <a:lvl7pPr marL="9144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7pPr>
            <a:lvl8pPr marL="13716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8pPr>
            <a:lvl9pPr marL="18288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215900">
                    <a:srgbClr val="000000">
                      <a:alpha val="75000"/>
                    </a:srgbClr>
                  </a:glow>
                </a:effectLst>
                <a:uLnTx/>
                <a:uFillTx/>
                <a:latin typeface="Arial"/>
                <a:ea typeface="ＭＳ Ｐゴシック"/>
                <a:cs typeface="Arial"/>
              </a:rPr>
              <a:t>Secrecy </a:t>
            </a:r>
          </a:p>
        </p:txBody>
      </p:sp>
      <p:sp>
        <p:nvSpPr>
          <p:cNvPr id="7" name="Title 1"/>
          <p:cNvSpPr txBox="1">
            <a:spLocks/>
          </p:cNvSpPr>
          <p:nvPr/>
        </p:nvSpPr>
        <p:spPr bwMode="auto">
          <a:xfrm>
            <a:off x="1547813" y="2349500"/>
            <a:ext cx="3744912" cy="792163"/>
          </a:xfrm>
          <a:prstGeom prst="rect">
            <a:avLst/>
          </a:prstGeom>
          <a:noFill/>
          <a:ln>
            <a:noFill/>
          </a:ln>
          <a:effectLst>
            <a:outerShdw blurRad="50800" dist="38100" dir="2700000">
              <a:srgbClr val="000000">
                <a:alpha val="43000"/>
              </a:srgbClr>
            </a:outerShdw>
          </a:effectLst>
        </p:spPr>
        <p:txBody>
          <a:bodyPr/>
          <a:lstStyle>
            <a:lvl1pPr algn="l" rtl="0" eaLnBrk="0" fontAlgn="base" hangingPunct="0">
              <a:spcBef>
                <a:spcPct val="0"/>
              </a:spcBef>
              <a:spcAft>
                <a:spcPct val="0"/>
              </a:spcAft>
              <a:defRPr sz="4000">
                <a:solidFill>
                  <a:srgbClr val="C1EEFF"/>
                </a:solidFill>
                <a:latin typeface="Arial"/>
                <a:ea typeface="+mj-ea"/>
                <a:cs typeface="Arial"/>
              </a:defRPr>
            </a:lvl1pPr>
            <a:lvl2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6pPr>
            <a:lvl7pPr marL="9144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7pPr>
            <a:lvl8pPr marL="13716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8pPr>
            <a:lvl9pPr marL="18288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215900">
                    <a:srgbClr val="000000">
                      <a:alpha val="75000"/>
                    </a:srgbClr>
                  </a:glow>
                </a:effectLst>
                <a:uLnTx/>
                <a:uFillTx/>
                <a:latin typeface="Arial"/>
                <a:ea typeface="ＭＳ Ｐゴシック"/>
                <a:cs typeface="Arial"/>
              </a:rPr>
              <a:t>Pessimism</a:t>
            </a:r>
          </a:p>
        </p:txBody>
      </p:sp>
      <p:sp>
        <p:nvSpPr>
          <p:cNvPr id="8" name="Title 1"/>
          <p:cNvSpPr txBox="1">
            <a:spLocks/>
          </p:cNvSpPr>
          <p:nvPr/>
        </p:nvSpPr>
        <p:spPr bwMode="auto">
          <a:xfrm>
            <a:off x="4140200" y="0"/>
            <a:ext cx="3744913" cy="792163"/>
          </a:xfrm>
          <a:prstGeom prst="rect">
            <a:avLst/>
          </a:prstGeom>
          <a:noFill/>
          <a:ln>
            <a:noFill/>
          </a:ln>
          <a:effectLst>
            <a:outerShdw blurRad="50800" dist="38100" dir="2700000">
              <a:srgbClr val="000000">
                <a:alpha val="43000"/>
              </a:srgbClr>
            </a:outerShdw>
          </a:effectLst>
        </p:spPr>
        <p:txBody>
          <a:bodyPr/>
          <a:lstStyle>
            <a:lvl1pPr algn="l" rtl="0" eaLnBrk="0" fontAlgn="base" hangingPunct="0">
              <a:spcBef>
                <a:spcPct val="0"/>
              </a:spcBef>
              <a:spcAft>
                <a:spcPct val="0"/>
              </a:spcAft>
              <a:defRPr sz="4000">
                <a:solidFill>
                  <a:srgbClr val="C1EEFF"/>
                </a:solidFill>
                <a:latin typeface="Arial"/>
                <a:ea typeface="+mj-ea"/>
                <a:cs typeface="Arial"/>
              </a:defRPr>
            </a:lvl1pPr>
            <a:lvl2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6pPr>
            <a:lvl7pPr marL="9144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7pPr>
            <a:lvl8pPr marL="13716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8pPr>
            <a:lvl9pPr marL="18288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215900">
                    <a:srgbClr val="000000">
                      <a:alpha val="75000"/>
                    </a:srgbClr>
                  </a:glow>
                </a:effectLst>
                <a:uLnTx/>
                <a:uFillTx/>
                <a:latin typeface="Arial"/>
                <a:ea typeface="ＭＳ Ｐゴシック"/>
                <a:cs typeface="Arial"/>
              </a:rPr>
              <a:t>End times</a:t>
            </a:r>
          </a:p>
        </p:txBody>
      </p:sp>
      <p:sp>
        <p:nvSpPr>
          <p:cNvPr id="9" name="Title 1"/>
          <p:cNvSpPr txBox="1">
            <a:spLocks/>
          </p:cNvSpPr>
          <p:nvPr/>
        </p:nvSpPr>
        <p:spPr bwMode="auto">
          <a:xfrm>
            <a:off x="5364163" y="981075"/>
            <a:ext cx="3744912" cy="1584325"/>
          </a:xfrm>
          <a:prstGeom prst="rect">
            <a:avLst/>
          </a:prstGeom>
          <a:noFill/>
          <a:ln>
            <a:noFill/>
          </a:ln>
          <a:effectLst>
            <a:outerShdw blurRad="50800" dist="38100" dir="2700000">
              <a:srgbClr val="000000">
                <a:alpha val="43000"/>
              </a:srgbClr>
            </a:outerShdw>
          </a:effectLst>
        </p:spPr>
        <p:txBody>
          <a:bodyPr/>
          <a:lstStyle>
            <a:lvl1pPr algn="l" rtl="0" eaLnBrk="0" fontAlgn="base" hangingPunct="0">
              <a:spcBef>
                <a:spcPct val="0"/>
              </a:spcBef>
              <a:spcAft>
                <a:spcPct val="0"/>
              </a:spcAft>
              <a:defRPr sz="4000">
                <a:solidFill>
                  <a:srgbClr val="C1EEFF"/>
                </a:solidFill>
                <a:latin typeface="Arial"/>
                <a:ea typeface="+mj-ea"/>
                <a:cs typeface="Arial"/>
              </a:defRPr>
            </a:lvl1pPr>
            <a:lvl2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6pPr>
            <a:lvl7pPr marL="9144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7pPr>
            <a:lvl8pPr marL="13716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8pPr>
            <a:lvl9pPr marL="18288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215900">
                    <a:srgbClr val="000000">
                      <a:alpha val="75000"/>
                    </a:srgbClr>
                  </a:glow>
                </a:effectLst>
                <a:uLnTx/>
                <a:uFillTx/>
                <a:latin typeface="Arial"/>
                <a:ea typeface="ＭＳ Ｐゴシック"/>
                <a:cs typeface="Arial"/>
              </a:rPr>
              <a:t>Warnings </a:t>
            </a:r>
            <a:r>
              <a:rPr kumimoji="0" lang="en-US" sz="3200" b="1" i="0" u="none" strike="noStrike" kern="1200" cap="none" spc="0" normalizeH="0" baseline="0" noProof="0" dirty="0">
                <a:ln>
                  <a:noFill/>
                </a:ln>
                <a:solidFill>
                  <a:srgbClr val="FFFFFF"/>
                </a:solidFill>
                <a:effectLst>
                  <a:glow rad="215900">
                    <a:srgbClr val="000000">
                      <a:alpha val="75000"/>
                    </a:srgbClr>
                  </a:glow>
                </a:effectLst>
                <a:uLnTx/>
                <a:uFillTx/>
                <a:latin typeface="Arial"/>
                <a:ea typeface="ＭＳ Ｐゴシック"/>
                <a:cs typeface="Arial"/>
              </a:rPr>
              <a:t>(not repentance)</a:t>
            </a:r>
          </a:p>
        </p:txBody>
      </p:sp>
      <p:sp>
        <p:nvSpPr>
          <p:cNvPr id="10" name="Title 1"/>
          <p:cNvSpPr txBox="1">
            <a:spLocks/>
          </p:cNvSpPr>
          <p:nvPr/>
        </p:nvSpPr>
        <p:spPr bwMode="auto">
          <a:xfrm>
            <a:off x="5399088" y="2781300"/>
            <a:ext cx="3744912" cy="1584325"/>
          </a:xfrm>
          <a:prstGeom prst="rect">
            <a:avLst/>
          </a:prstGeom>
          <a:noFill/>
          <a:ln>
            <a:noFill/>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glow rad="215900">
                    <a:srgbClr val="000000">
                      <a:alpha val="75000"/>
                    </a:srgbClr>
                  </a:glow>
                </a:effectLst>
                <a:uLnTx/>
                <a:uFillTx/>
                <a:latin typeface="Arial" charset="0"/>
                <a:ea typeface="Arial" charset="0"/>
                <a:cs typeface="Arial" charset="0"/>
              </a:rPr>
              <a:t>Triumph of God</a:t>
            </a:r>
            <a:endParaRPr kumimoji="0" lang="en-US" sz="3200" b="1" i="0" u="none" strike="noStrike" kern="1200" cap="none" spc="0" normalizeH="0" baseline="0" noProof="0">
              <a:ln>
                <a:noFill/>
              </a:ln>
              <a:solidFill>
                <a:srgbClr val="FFFFFF"/>
              </a:solidFill>
              <a:effectLst>
                <a:glow rad="215900">
                  <a:srgbClr val="000000">
                    <a:alpha val="75000"/>
                  </a:srgbClr>
                </a:glow>
              </a:effectLst>
              <a:uLnTx/>
              <a:uFillTx/>
              <a:latin typeface="Arial" charset="0"/>
              <a:ea typeface="Arial" charset="0"/>
              <a:cs typeface="Arial" charset="0"/>
            </a:endParaRPr>
          </a:p>
        </p:txBody>
      </p:sp>
      <p:sp>
        <p:nvSpPr>
          <p:cNvPr id="11" name="Title 1"/>
          <p:cNvSpPr txBox="1">
            <a:spLocks/>
          </p:cNvSpPr>
          <p:nvPr/>
        </p:nvSpPr>
        <p:spPr bwMode="auto">
          <a:xfrm>
            <a:off x="4932363" y="5265738"/>
            <a:ext cx="4211637" cy="1584325"/>
          </a:xfrm>
          <a:prstGeom prst="rect">
            <a:avLst/>
          </a:prstGeom>
          <a:noFill/>
          <a:ln>
            <a:noFill/>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glow rad="215900">
                    <a:srgbClr val="000000">
                      <a:alpha val="75000"/>
                    </a:srgbClr>
                  </a:glow>
                </a:effectLst>
                <a:uLnTx/>
                <a:uFillTx/>
                <a:latin typeface="Arial" charset="0"/>
                <a:ea typeface="Arial" charset="0"/>
                <a:cs typeface="Arial" charset="0"/>
              </a:rPr>
              <a:t>Determinism</a:t>
            </a:r>
            <a:endParaRPr kumimoji="0" lang="en-US" sz="3200" b="1" i="0" u="none" strike="noStrike" kern="1200" cap="none" spc="0" normalizeH="0" baseline="0" noProof="0">
              <a:ln>
                <a:noFill/>
              </a:ln>
              <a:solidFill>
                <a:srgbClr val="FFFFFF"/>
              </a:solidFill>
              <a:effectLst>
                <a:glow rad="215900">
                  <a:srgbClr val="000000">
                    <a:alpha val="75000"/>
                  </a:srgbClr>
                </a:glow>
              </a:effectLst>
              <a:uLnTx/>
              <a:uFillTx/>
              <a:latin typeface="Arial" charset="0"/>
              <a:ea typeface="Arial" charset="0"/>
              <a:cs typeface="Arial" charset="0"/>
            </a:endParaRPr>
          </a:p>
        </p:txBody>
      </p:sp>
      <p:sp>
        <p:nvSpPr>
          <p:cNvPr id="12" name="Title 1">
            <a:extLst>
              <a:ext uri="{FF2B5EF4-FFF2-40B4-BE49-F238E27FC236}">
                <a16:creationId xmlns:a16="http://schemas.microsoft.com/office/drawing/2014/main" id="{12C9B513-9977-1A44-B8F0-3C44EFD101FF}"/>
              </a:ext>
            </a:extLst>
          </p:cNvPr>
          <p:cNvSpPr txBox="1">
            <a:spLocks/>
          </p:cNvSpPr>
          <p:nvPr/>
        </p:nvSpPr>
        <p:spPr bwMode="auto">
          <a:xfrm>
            <a:off x="47059" y="0"/>
            <a:ext cx="4627811" cy="1771650"/>
          </a:xfrm>
          <a:prstGeom prst="rect">
            <a:avLst/>
          </a:prstGeom>
          <a:noFill/>
          <a:ln>
            <a:noFill/>
            <a:miter lim="800000"/>
            <a:headEnd/>
            <a:tailEnd/>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a:solidFill>
                  <a:srgbClr val="C1EEFF"/>
                </a:solidFill>
                <a:latin typeface="Arial"/>
                <a:ea typeface="+mj-ea"/>
                <a:cs typeface="Arial"/>
              </a:defRPr>
            </a:lvl1pPr>
            <a:lvl2pPr algn="l" rtl="0" eaLnBrk="0" fontAlgn="base" hangingPunct="0">
              <a:spcBef>
                <a:spcPct val="0"/>
              </a:spcBef>
              <a:spcAft>
                <a:spcPct val="0"/>
              </a:spcAft>
              <a:defRPr sz="4000">
                <a:solidFill>
                  <a:srgbClr val="C1EEFF"/>
                </a:solidFill>
                <a:latin typeface="Arial" charset="0"/>
                <a:ea typeface="ＭＳ Ｐゴシック" pitchFamily="-111" charset="-128"/>
                <a:cs typeface="ＭＳ Ｐゴシック" pitchFamily="-111" charset="-128"/>
              </a:defRPr>
            </a:lvl2pPr>
            <a:lvl3pPr algn="l" rtl="0" eaLnBrk="0" fontAlgn="base" hangingPunct="0">
              <a:spcBef>
                <a:spcPct val="0"/>
              </a:spcBef>
              <a:spcAft>
                <a:spcPct val="0"/>
              </a:spcAft>
              <a:defRPr sz="4000">
                <a:solidFill>
                  <a:srgbClr val="C1EEFF"/>
                </a:solidFill>
                <a:latin typeface="Arial" charset="0"/>
                <a:ea typeface="ＭＳ Ｐゴシック" pitchFamily="-111" charset="-128"/>
                <a:cs typeface="ＭＳ Ｐゴシック" pitchFamily="-111" charset="-128"/>
              </a:defRPr>
            </a:lvl3pPr>
            <a:lvl4pPr algn="l" rtl="0" eaLnBrk="0" fontAlgn="base" hangingPunct="0">
              <a:spcBef>
                <a:spcPct val="0"/>
              </a:spcBef>
              <a:spcAft>
                <a:spcPct val="0"/>
              </a:spcAft>
              <a:defRPr sz="4000">
                <a:solidFill>
                  <a:srgbClr val="C1EEFF"/>
                </a:solidFill>
                <a:latin typeface="Arial" charset="0"/>
                <a:ea typeface="ＭＳ Ｐゴシック" pitchFamily="-111" charset="-128"/>
                <a:cs typeface="ＭＳ Ｐゴシック" pitchFamily="-111" charset="-128"/>
              </a:defRPr>
            </a:lvl4pPr>
            <a:lvl5pPr algn="l" rtl="0" eaLnBrk="0" fontAlgn="base" hangingPunct="0">
              <a:spcBef>
                <a:spcPct val="0"/>
              </a:spcBef>
              <a:spcAft>
                <a:spcPct val="0"/>
              </a:spcAft>
              <a:defRPr sz="4000">
                <a:solidFill>
                  <a:srgbClr val="C1EEFF"/>
                </a:solidFill>
                <a:latin typeface="Arial"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6pPr>
            <a:lvl7pPr marL="9144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7pPr>
            <a:lvl8pPr marL="13716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8pPr>
            <a:lvl9pPr marL="18288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9pPr>
          </a:lstStyle>
          <a:p>
            <a:pPr defTabSz="914400">
              <a:defRPr/>
            </a:pPr>
            <a:r>
              <a:rPr lang="en-US" sz="3600" b="1" kern="0" dirty="0">
                <a:solidFill>
                  <a:schemeClr val="tx1"/>
                </a:solidFill>
                <a:effectLst>
                  <a:glow rad="215900">
                    <a:schemeClr val="bg1">
                      <a:alpha val="75000"/>
                    </a:schemeClr>
                  </a:glow>
                </a:effectLst>
              </a:rPr>
              <a:t>Isn’t Daniel too early for apocalyptic writing?</a:t>
            </a:r>
          </a:p>
        </p:txBody>
      </p:sp>
    </p:spTree>
    <p:extLst>
      <p:ext uri="{BB962C8B-B14F-4D97-AF65-F5344CB8AC3E}">
        <p14:creationId xmlns:p14="http://schemas.microsoft.com/office/powerpoint/2010/main" val="29797134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2"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2"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2"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0-#ppt_w/2"/>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41" name="Picture 1" descr="dan 2 prophecy_statu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6411913" cy="6924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9315" name="Text Box 3"/>
          <p:cNvSpPr txBox="1">
            <a:spLocks noChangeArrowheads="1"/>
          </p:cNvSpPr>
          <p:nvPr/>
        </p:nvSpPr>
        <p:spPr bwMode="auto">
          <a:xfrm>
            <a:off x="684473" y="332656"/>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Gold</a:t>
            </a:r>
          </a:p>
        </p:txBody>
      </p:sp>
      <p:sp>
        <p:nvSpPr>
          <p:cNvPr id="269316" name="Text Box 4"/>
          <p:cNvSpPr txBox="1">
            <a:spLocks noChangeArrowheads="1"/>
          </p:cNvSpPr>
          <p:nvPr/>
        </p:nvSpPr>
        <p:spPr bwMode="auto">
          <a:xfrm>
            <a:off x="684473" y="1538790"/>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Silver</a:t>
            </a:r>
          </a:p>
        </p:txBody>
      </p:sp>
      <p:sp>
        <p:nvSpPr>
          <p:cNvPr id="269317" name="Text Box 5"/>
          <p:cNvSpPr txBox="1">
            <a:spLocks noChangeArrowheads="1"/>
          </p:cNvSpPr>
          <p:nvPr/>
        </p:nvSpPr>
        <p:spPr bwMode="auto">
          <a:xfrm>
            <a:off x="684473" y="274492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Bronze</a:t>
            </a:r>
          </a:p>
        </p:txBody>
      </p:sp>
      <p:sp>
        <p:nvSpPr>
          <p:cNvPr id="269318" name="Text Box 6"/>
          <p:cNvSpPr txBox="1">
            <a:spLocks noChangeArrowheads="1"/>
          </p:cNvSpPr>
          <p:nvPr/>
        </p:nvSpPr>
        <p:spPr bwMode="auto">
          <a:xfrm>
            <a:off x="684473" y="395105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Iron</a:t>
            </a:r>
          </a:p>
        </p:txBody>
      </p:sp>
      <p:sp>
        <p:nvSpPr>
          <p:cNvPr id="269319" name="Text Box 7"/>
          <p:cNvSpPr txBox="1">
            <a:spLocks noChangeArrowheads="1"/>
          </p:cNvSpPr>
          <p:nvPr/>
        </p:nvSpPr>
        <p:spPr bwMode="auto">
          <a:xfrm>
            <a:off x="0" y="5157192"/>
            <a:ext cx="3635896" cy="72008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Iron &amp; Clay</a:t>
            </a:r>
          </a:p>
        </p:txBody>
      </p:sp>
      <p:sp>
        <p:nvSpPr>
          <p:cNvPr id="269322" name="Text Box 10"/>
          <p:cNvSpPr txBox="1">
            <a:spLocks noChangeArrowheads="1"/>
          </p:cNvSpPr>
          <p:nvPr/>
        </p:nvSpPr>
        <p:spPr bwMode="auto">
          <a:xfrm>
            <a:off x="3926532" y="332656"/>
            <a:ext cx="22669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Babylon</a:t>
            </a:r>
          </a:p>
        </p:txBody>
      </p:sp>
      <p:sp>
        <p:nvSpPr>
          <p:cNvPr id="269323" name="Text Box 11"/>
          <p:cNvSpPr txBox="1">
            <a:spLocks noChangeArrowheads="1"/>
          </p:cNvSpPr>
          <p:nvPr/>
        </p:nvSpPr>
        <p:spPr bwMode="auto">
          <a:xfrm>
            <a:off x="3926532" y="1543552"/>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Persia</a:t>
            </a:r>
          </a:p>
        </p:txBody>
      </p:sp>
      <p:sp>
        <p:nvSpPr>
          <p:cNvPr id="269324" name="Text Box 12"/>
          <p:cNvSpPr txBox="1">
            <a:spLocks noChangeArrowheads="1"/>
          </p:cNvSpPr>
          <p:nvPr/>
        </p:nvSpPr>
        <p:spPr bwMode="auto">
          <a:xfrm>
            <a:off x="3926532" y="274809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Greece</a:t>
            </a:r>
          </a:p>
        </p:txBody>
      </p:sp>
      <p:sp>
        <p:nvSpPr>
          <p:cNvPr id="269325" name="Text Box 13"/>
          <p:cNvSpPr txBox="1">
            <a:spLocks noChangeArrowheads="1"/>
          </p:cNvSpPr>
          <p:nvPr/>
        </p:nvSpPr>
        <p:spPr bwMode="auto">
          <a:xfrm>
            <a:off x="3926532" y="395264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Rome</a:t>
            </a:r>
          </a:p>
        </p:txBody>
      </p:sp>
      <p:sp>
        <p:nvSpPr>
          <p:cNvPr id="269326" name="Text Box 14"/>
          <p:cNvSpPr txBox="1">
            <a:spLocks noChangeArrowheads="1"/>
          </p:cNvSpPr>
          <p:nvPr/>
        </p:nvSpPr>
        <p:spPr bwMode="auto">
          <a:xfrm>
            <a:off x="3315767" y="5157191"/>
            <a:ext cx="3488481"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Antichrist</a:t>
            </a:r>
          </a:p>
        </p:txBody>
      </p:sp>
      <p:sp>
        <p:nvSpPr>
          <p:cNvPr id="269327" name="Text Box 15"/>
          <p:cNvSpPr txBox="1">
            <a:spLocks noChangeArrowheads="1"/>
          </p:cNvSpPr>
          <p:nvPr/>
        </p:nvSpPr>
        <p:spPr bwMode="auto">
          <a:xfrm>
            <a:off x="6480117" y="6126995"/>
            <a:ext cx="25922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Kingdom</a:t>
            </a:r>
          </a:p>
        </p:txBody>
      </p:sp>
      <p:sp>
        <p:nvSpPr>
          <p:cNvPr id="269328" name="Text Box 16"/>
          <p:cNvSpPr txBox="1">
            <a:spLocks noChangeArrowheads="1"/>
          </p:cNvSpPr>
          <p:nvPr/>
        </p:nvSpPr>
        <p:spPr bwMode="auto">
          <a:xfrm>
            <a:off x="0" y="6127940"/>
            <a:ext cx="205172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Stone</a:t>
            </a:r>
          </a:p>
        </p:txBody>
      </p:sp>
      <p:sp>
        <p:nvSpPr>
          <p:cNvPr id="180240" name="Rectangle 17"/>
          <p:cNvSpPr>
            <a:spLocks noGrp="1" noChangeArrowheads="1"/>
          </p:cNvSpPr>
          <p:nvPr>
            <p:ph type="title" idx="4294967295"/>
          </p:nvPr>
        </p:nvSpPr>
        <p:spPr>
          <a:xfrm>
            <a:off x="6372225" y="215900"/>
            <a:ext cx="2771775" cy="2852738"/>
          </a:xfrm>
        </p:spPr>
        <p:txBody>
          <a:bodyPr anchor="ctr"/>
          <a:lstStyle/>
          <a:p>
            <a:pPr eaLnBrk="1" hangingPunct="1">
              <a:defRPr/>
            </a:pPr>
            <a:r>
              <a:rPr lang="en-US" sz="3200" b="1" dirty="0">
                <a:solidFill>
                  <a:schemeClr val="accent1">
                    <a:lumMod val="20000"/>
                    <a:lumOff val="80000"/>
                  </a:schemeClr>
                </a:solidFill>
                <a:effectLst/>
                <a:latin typeface="Arial" charset="0"/>
                <a:ea typeface="ＭＳ Ｐゴシック" charset="0"/>
                <a:cs typeface="Arial" charset="0"/>
              </a:rPr>
              <a:t>The Image of Daniel 2 is Apocalyptic too</a:t>
            </a:r>
          </a:p>
        </p:txBody>
      </p:sp>
      <p:pic>
        <p:nvPicPr>
          <p:cNvPr id="1028" name="Picture 4" descr="Image result for stone png">
            <a:extLst>
              <a:ext uri="{FF2B5EF4-FFF2-40B4-BE49-F238E27FC236}">
                <a16:creationId xmlns:a16="http://schemas.microsoft.com/office/drawing/2014/main" id="{40414593-FF0B-C043-93CA-F55ACF64A20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87188" y="4803799"/>
            <a:ext cx="3170958" cy="2319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381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269315"/>
                                        </p:tgtEl>
                                        <p:attrNameLst>
                                          <p:attrName>style.visibility</p:attrName>
                                        </p:attrNameLst>
                                      </p:cBhvr>
                                      <p:to>
                                        <p:strVal val="visible"/>
                                      </p:to>
                                    </p:set>
                                    <p:animEffect transition="in" filter="fade">
                                      <p:cBhvr>
                                        <p:cTn id="7" dur="2000"/>
                                        <p:tgtEl>
                                          <p:spTgt spid="269315"/>
                                        </p:tgtEl>
                                      </p:cBhvr>
                                    </p:animEffect>
                                    <p:anim calcmode="lin" valueType="num">
                                      <p:cBhvr>
                                        <p:cTn id="8" dur="2000" fill="hold"/>
                                        <p:tgtEl>
                                          <p:spTgt spid="269315"/>
                                        </p:tgtEl>
                                        <p:attrNameLst>
                                          <p:attrName>style.rotation</p:attrName>
                                        </p:attrNameLst>
                                      </p:cBhvr>
                                      <p:tavLst>
                                        <p:tav tm="0">
                                          <p:val>
                                            <p:fltVal val="720"/>
                                          </p:val>
                                        </p:tav>
                                        <p:tav tm="100000">
                                          <p:val>
                                            <p:fltVal val="0"/>
                                          </p:val>
                                        </p:tav>
                                      </p:tavLst>
                                    </p:anim>
                                    <p:anim calcmode="lin" valueType="num">
                                      <p:cBhvr>
                                        <p:cTn id="9" dur="2000" fill="hold"/>
                                        <p:tgtEl>
                                          <p:spTgt spid="269315"/>
                                        </p:tgtEl>
                                        <p:attrNameLst>
                                          <p:attrName>ppt_h</p:attrName>
                                        </p:attrNameLst>
                                      </p:cBhvr>
                                      <p:tavLst>
                                        <p:tav tm="0">
                                          <p:val>
                                            <p:fltVal val="0"/>
                                          </p:val>
                                        </p:tav>
                                        <p:tav tm="100000">
                                          <p:val>
                                            <p:strVal val="#ppt_h"/>
                                          </p:val>
                                        </p:tav>
                                      </p:tavLst>
                                    </p:anim>
                                    <p:anim calcmode="lin" valueType="num">
                                      <p:cBhvr>
                                        <p:cTn id="10" dur="2000" fill="hold"/>
                                        <p:tgtEl>
                                          <p:spTgt spid="26931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269316"/>
                                        </p:tgtEl>
                                        <p:attrNameLst>
                                          <p:attrName>style.visibility</p:attrName>
                                        </p:attrNameLst>
                                      </p:cBhvr>
                                      <p:to>
                                        <p:strVal val="visible"/>
                                      </p:to>
                                    </p:set>
                                    <p:animEffect transition="in" filter="fade">
                                      <p:cBhvr>
                                        <p:cTn id="15" dur="2000"/>
                                        <p:tgtEl>
                                          <p:spTgt spid="269316"/>
                                        </p:tgtEl>
                                      </p:cBhvr>
                                    </p:animEffect>
                                    <p:anim calcmode="lin" valueType="num">
                                      <p:cBhvr>
                                        <p:cTn id="16" dur="2000" fill="hold"/>
                                        <p:tgtEl>
                                          <p:spTgt spid="269316"/>
                                        </p:tgtEl>
                                        <p:attrNameLst>
                                          <p:attrName>style.rotation</p:attrName>
                                        </p:attrNameLst>
                                      </p:cBhvr>
                                      <p:tavLst>
                                        <p:tav tm="0">
                                          <p:val>
                                            <p:fltVal val="720"/>
                                          </p:val>
                                        </p:tav>
                                        <p:tav tm="100000">
                                          <p:val>
                                            <p:fltVal val="0"/>
                                          </p:val>
                                        </p:tav>
                                      </p:tavLst>
                                    </p:anim>
                                    <p:anim calcmode="lin" valueType="num">
                                      <p:cBhvr>
                                        <p:cTn id="17" dur="2000" fill="hold"/>
                                        <p:tgtEl>
                                          <p:spTgt spid="269316"/>
                                        </p:tgtEl>
                                        <p:attrNameLst>
                                          <p:attrName>ppt_h</p:attrName>
                                        </p:attrNameLst>
                                      </p:cBhvr>
                                      <p:tavLst>
                                        <p:tav tm="0">
                                          <p:val>
                                            <p:fltVal val="0"/>
                                          </p:val>
                                        </p:tav>
                                        <p:tav tm="100000">
                                          <p:val>
                                            <p:strVal val="#ppt_h"/>
                                          </p:val>
                                        </p:tav>
                                      </p:tavLst>
                                    </p:anim>
                                    <p:anim calcmode="lin" valueType="num">
                                      <p:cBhvr>
                                        <p:cTn id="18" dur="2000" fill="hold"/>
                                        <p:tgtEl>
                                          <p:spTgt spid="26931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nodeType="clickEffect">
                                  <p:stCondLst>
                                    <p:cond delay="0"/>
                                  </p:stCondLst>
                                  <p:childTnLst>
                                    <p:set>
                                      <p:cBhvr>
                                        <p:cTn id="22" dur="1" fill="hold">
                                          <p:stCondLst>
                                            <p:cond delay="0"/>
                                          </p:stCondLst>
                                        </p:cTn>
                                        <p:tgtEl>
                                          <p:spTgt spid="269317"/>
                                        </p:tgtEl>
                                        <p:attrNameLst>
                                          <p:attrName>style.visibility</p:attrName>
                                        </p:attrNameLst>
                                      </p:cBhvr>
                                      <p:to>
                                        <p:strVal val="visible"/>
                                      </p:to>
                                    </p:set>
                                    <p:animEffect transition="in" filter="fade">
                                      <p:cBhvr>
                                        <p:cTn id="23" dur="2000"/>
                                        <p:tgtEl>
                                          <p:spTgt spid="269317"/>
                                        </p:tgtEl>
                                      </p:cBhvr>
                                    </p:animEffect>
                                    <p:anim calcmode="lin" valueType="num">
                                      <p:cBhvr>
                                        <p:cTn id="24" dur="2000" fill="hold"/>
                                        <p:tgtEl>
                                          <p:spTgt spid="269317"/>
                                        </p:tgtEl>
                                        <p:attrNameLst>
                                          <p:attrName>style.rotation</p:attrName>
                                        </p:attrNameLst>
                                      </p:cBhvr>
                                      <p:tavLst>
                                        <p:tav tm="0">
                                          <p:val>
                                            <p:fltVal val="720"/>
                                          </p:val>
                                        </p:tav>
                                        <p:tav tm="100000">
                                          <p:val>
                                            <p:fltVal val="0"/>
                                          </p:val>
                                        </p:tav>
                                      </p:tavLst>
                                    </p:anim>
                                    <p:anim calcmode="lin" valueType="num">
                                      <p:cBhvr>
                                        <p:cTn id="25" dur="2000" fill="hold"/>
                                        <p:tgtEl>
                                          <p:spTgt spid="269317"/>
                                        </p:tgtEl>
                                        <p:attrNameLst>
                                          <p:attrName>ppt_h</p:attrName>
                                        </p:attrNameLst>
                                      </p:cBhvr>
                                      <p:tavLst>
                                        <p:tav tm="0">
                                          <p:val>
                                            <p:fltVal val="0"/>
                                          </p:val>
                                        </p:tav>
                                        <p:tav tm="100000">
                                          <p:val>
                                            <p:strVal val="#ppt_h"/>
                                          </p:val>
                                        </p:tav>
                                      </p:tavLst>
                                    </p:anim>
                                    <p:anim calcmode="lin" valueType="num">
                                      <p:cBhvr>
                                        <p:cTn id="26" dur="2000" fill="hold"/>
                                        <p:tgtEl>
                                          <p:spTgt spid="269317"/>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nodeType="clickEffect">
                                  <p:stCondLst>
                                    <p:cond delay="0"/>
                                  </p:stCondLst>
                                  <p:childTnLst>
                                    <p:set>
                                      <p:cBhvr>
                                        <p:cTn id="30" dur="1" fill="hold">
                                          <p:stCondLst>
                                            <p:cond delay="0"/>
                                          </p:stCondLst>
                                        </p:cTn>
                                        <p:tgtEl>
                                          <p:spTgt spid="269318"/>
                                        </p:tgtEl>
                                        <p:attrNameLst>
                                          <p:attrName>style.visibility</p:attrName>
                                        </p:attrNameLst>
                                      </p:cBhvr>
                                      <p:to>
                                        <p:strVal val="visible"/>
                                      </p:to>
                                    </p:set>
                                    <p:animEffect transition="in" filter="fade">
                                      <p:cBhvr>
                                        <p:cTn id="31" dur="2000"/>
                                        <p:tgtEl>
                                          <p:spTgt spid="269318"/>
                                        </p:tgtEl>
                                      </p:cBhvr>
                                    </p:animEffect>
                                    <p:anim calcmode="lin" valueType="num">
                                      <p:cBhvr>
                                        <p:cTn id="32" dur="2000" fill="hold"/>
                                        <p:tgtEl>
                                          <p:spTgt spid="269318"/>
                                        </p:tgtEl>
                                        <p:attrNameLst>
                                          <p:attrName>style.rotation</p:attrName>
                                        </p:attrNameLst>
                                      </p:cBhvr>
                                      <p:tavLst>
                                        <p:tav tm="0">
                                          <p:val>
                                            <p:fltVal val="720"/>
                                          </p:val>
                                        </p:tav>
                                        <p:tav tm="100000">
                                          <p:val>
                                            <p:fltVal val="0"/>
                                          </p:val>
                                        </p:tav>
                                      </p:tavLst>
                                    </p:anim>
                                    <p:anim calcmode="lin" valueType="num">
                                      <p:cBhvr>
                                        <p:cTn id="33" dur="2000" fill="hold"/>
                                        <p:tgtEl>
                                          <p:spTgt spid="269318"/>
                                        </p:tgtEl>
                                        <p:attrNameLst>
                                          <p:attrName>ppt_h</p:attrName>
                                        </p:attrNameLst>
                                      </p:cBhvr>
                                      <p:tavLst>
                                        <p:tav tm="0">
                                          <p:val>
                                            <p:fltVal val="0"/>
                                          </p:val>
                                        </p:tav>
                                        <p:tav tm="100000">
                                          <p:val>
                                            <p:strVal val="#ppt_h"/>
                                          </p:val>
                                        </p:tav>
                                      </p:tavLst>
                                    </p:anim>
                                    <p:anim calcmode="lin" valueType="num">
                                      <p:cBhvr>
                                        <p:cTn id="34" dur="2000" fill="hold"/>
                                        <p:tgtEl>
                                          <p:spTgt spid="269318"/>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nodeType="clickEffect">
                                  <p:stCondLst>
                                    <p:cond delay="0"/>
                                  </p:stCondLst>
                                  <p:childTnLst>
                                    <p:set>
                                      <p:cBhvr>
                                        <p:cTn id="38" dur="1" fill="hold">
                                          <p:stCondLst>
                                            <p:cond delay="0"/>
                                          </p:stCondLst>
                                        </p:cTn>
                                        <p:tgtEl>
                                          <p:spTgt spid="269319"/>
                                        </p:tgtEl>
                                        <p:attrNameLst>
                                          <p:attrName>style.visibility</p:attrName>
                                        </p:attrNameLst>
                                      </p:cBhvr>
                                      <p:to>
                                        <p:strVal val="visible"/>
                                      </p:to>
                                    </p:set>
                                    <p:animEffect transition="in" filter="fade">
                                      <p:cBhvr>
                                        <p:cTn id="39" dur="2000"/>
                                        <p:tgtEl>
                                          <p:spTgt spid="269319"/>
                                        </p:tgtEl>
                                      </p:cBhvr>
                                    </p:animEffect>
                                    <p:anim calcmode="lin" valueType="num">
                                      <p:cBhvr>
                                        <p:cTn id="40" dur="2000" fill="hold"/>
                                        <p:tgtEl>
                                          <p:spTgt spid="269319"/>
                                        </p:tgtEl>
                                        <p:attrNameLst>
                                          <p:attrName>style.rotation</p:attrName>
                                        </p:attrNameLst>
                                      </p:cBhvr>
                                      <p:tavLst>
                                        <p:tav tm="0">
                                          <p:val>
                                            <p:fltVal val="720"/>
                                          </p:val>
                                        </p:tav>
                                        <p:tav tm="100000">
                                          <p:val>
                                            <p:fltVal val="0"/>
                                          </p:val>
                                        </p:tav>
                                      </p:tavLst>
                                    </p:anim>
                                    <p:anim calcmode="lin" valueType="num">
                                      <p:cBhvr>
                                        <p:cTn id="41" dur="2000" fill="hold"/>
                                        <p:tgtEl>
                                          <p:spTgt spid="269319"/>
                                        </p:tgtEl>
                                        <p:attrNameLst>
                                          <p:attrName>ppt_h</p:attrName>
                                        </p:attrNameLst>
                                      </p:cBhvr>
                                      <p:tavLst>
                                        <p:tav tm="0">
                                          <p:val>
                                            <p:fltVal val="0"/>
                                          </p:val>
                                        </p:tav>
                                        <p:tav tm="100000">
                                          <p:val>
                                            <p:strVal val="#ppt_h"/>
                                          </p:val>
                                        </p:tav>
                                      </p:tavLst>
                                    </p:anim>
                                    <p:anim calcmode="lin" valueType="num">
                                      <p:cBhvr>
                                        <p:cTn id="42" dur="2000" fill="hold"/>
                                        <p:tgtEl>
                                          <p:spTgt spid="269319"/>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nodeType="clickEffect">
                                  <p:stCondLst>
                                    <p:cond delay="0"/>
                                  </p:stCondLst>
                                  <p:childTnLst>
                                    <p:set>
                                      <p:cBhvr>
                                        <p:cTn id="46" dur="1" fill="hold">
                                          <p:stCondLst>
                                            <p:cond delay="0"/>
                                          </p:stCondLst>
                                        </p:cTn>
                                        <p:tgtEl>
                                          <p:spTgt spid="269328"/>
                                        </p:tgtEl>
                                        <p:attrNameLst>
                                          <p:attrName>style.visibility</p:attrName>
                                        </p:attrNameLst>
                                      </p:cBhvr>
                                      <p:to>
                                        <p:strVal val="visible"/>
                                      </p:to>
                                    </p:set>
                                    <p:anim calcmode="lin" valueType="num">
                                      <p:cBhvr>
                                        <p:cTn id="47" dur="1000" fill="hold"/>
                                        <p:tgtEl>
                                          <p:spTgt spid="269328"/>
                                        </p:tgtEl>
                                        <p:attrNameLst>
                                          <p:attrName>ppt_w</p:attrName>
                                        </p:attrNameLst>
                                      </p:cBhvr>
                                      <p:tavLst>
                                        <p:tav tm="0">
                                          <p:val>
                                            <p:fltVal val="0"/>
                                          </p:val>
                                        </p:tav>
                                        <p:tav tm="100000">
                                          <p:val>
                                            <p:strVal val="#ppt_w"/>
                                          </p:val>
                                        </p:tav>
                                      </p:tavLst>
                                    </p:anim>
                                    <p:anim calcmode="lin" valueType="num">
                                      <p:cBhvr>
                                        <p:cTn id="48" dur="1000" fill="hold"/>
                                        <p:tgtEl>
                                          <p:spTgt spid="269328"/>
                                        </p:tgtEl>
                                        <p:attrNameLst>
                                          <p:attrName>ppt_h</p:attrName>
                                        </p:attrNameLst>
                                      </p:cBhvr>
                                      <p:tavLst>
                                        <p:tav tm="0">
                                          <p:val>
                                            <p:fltVal val="0"/>
                                          </p:val>
                                        </p:tav>
                                        <p:tav tm="100000">
                                          <p:val>
                                            <p:strVal val="#ppt_h"/>
                                          </p:val>
                                        </p:tav>
                                      </p:tavLst>
                                    </p:anim>
                                    <p:anim calcmode="lin" valueType="num">
                                      <p:cBhvr>
                                        <p:cTn id="49" dur="1000" fill="hold"/>
                                        <p:tgtEl>
                                          <p:spTgt spid="269328"/>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69328"/>
                                        </p:tgtEl>
                                        <p:attrNameLst>
                                          <p:attrName>ppt_y</p:attrName>
                                        </p:attrNameLst>
                                      </p:cBhvr>
                                      <p:tavLst>
                                        <p:tav tm="0" fmla="#ppt_y+(sin(-2*pi*(1-$))*-#ppt_x+cos(-2*pi*(1-$))*(1-#ppt_y))*(1-$)">
                                          <p:val>
                                            <p:fltVal val="0"/>
                                          </p:val>
                                        </p:tav>
                                        <p:tav tm="100000">
                                          <p:val>
                                            <p:fltVal val="1"/>
                                          </p:val>
                                        </p:tav>
                                      </p:tavLst>
                                    </p:anim>
                                  </p:childTnLst>
                                </p:cTn>
                              </p:par>
                            </p:childTnLst>
                          </p:cTn>
                        </p:par>
                        <p:par>
                          <p:cTn id="51" fill="hold">
                            <p:stCondLst>
                              <p:cond delay="1000"/>
                            </p:stCondLst>
                            <p:childTnLst>
                              <p:par>
                                <p:cTn id="52" presetID="2" presetClass="entr" presetSubtype="3" fill="hold" nodeType="afterEffect">
                                  <p:stCondLst>
                                    <p:cond delay="0"/>
                                  </p:stCondLst>
                                  <p:childTnLst>
                                    <p:set>
                                      <p:cBhvr>
                                        <p:cTn id="53" dur="1" fill="hold">
                                          <p:stCondLst>
                                            <p:cond delay="0"/>
                                          </p:stCondLst>
                                        </p:cTn>
                                        <p:tgtEl>
                                          <p:spTgt spid="1028"/>
                                        </p:tgtEl>
                                        <p:attrNameLst>
                                          <p:attrName>style.visibility</p:attrName>
                                        </p:attrNameLst>
                                      </p:cBhvr>
                                      <p:to>
                                        <p:strVal val="visible"/>
                                      </p:to>
                                    </p:set>
                                    <p:anim calcmode="lin" valueType="num">
                                      <p:cBhvr additive="base">
                                        <p:cTn id="54" dur="2000" fill="hold"/>
                                        <p:tgtEl>
                                          <p:spTgt spid="1028"/>
                                        </p:tgtEl>
                                        <p:attrNameLst>
                                          <p:attrName>ppt_x</p:attrName>
                                        </p:attrNameLst>
                                      </p:cBhvr>
                                      <p:tavLst>
                                        <p:tav tm="0">
                                          <p:val>
                                            <p:strVal val="1+#ppt_w/2"/>
                                          </p:val>
                                        </p:tav>
                                        <p:tav tm="100000">
                                          <p:val>
                                            <p:strVal val="#ppt_x"/>
                                          </p:val>
                                        </p:tav>
                                      </p:tavLst>
                                    </p:anim>
                                    <p:anim calcmode="lin" valueType="num">
                                      <p:cBhvr additive="base">
                                        <p:cTn id="55" dur="2000" fill="hold"/>
                                        <p:tgtEl>
                                          <p:spTgt spid="1028"/>
                                        </p:tgtEl>
                                        <p:attrNameLst>
                                          <p:attrName>ppt_y</p:attrName>
                                        </p:attrNameLst>
                                      </p:cBhvr>
                                      <p:tavLst>
                                        <p:tav tm="0">
                                          <p:val>
                                            <p:strVal val="0-#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3" presetClass="exit" presetSubtype="10" fill="hold" nodeType="clickEffect">
                                  <p:stCondLst>
                                    <p:cond delay="0"/>
                                  </p:stCondLst>
                                  <p:childTnLst>
                                    <p:animEffect transition="out" filter="blinds(horizontal)">
                                      <p:cBhvr>
                                        <p:cTn id="59" dur="500"/>
                                        <p:tgtEl>
                                          <p:spTgt spid="1028"/>
                                        </p:tgtEl>
                                      </p:cBhvr>
                                    </p:animEffect>
                                    <p:set>
                                      <p:cBhvr>
                                        <p:cTn id="60" dur="1" fill="hold">
                                          <p:stCondLst>
                                            <p:cond delay="499"/>
                                          </p:stCondLst>
                                        </p:cTn>
                                        <p:tgtEl>
                                          <p:spTgt spid="1028"/>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35" presetClass="entr" presetSubtype="0" fill="hold" nodeType="clickEffect">
                                  <p:stCondLst>
                                    <p:cond delay="0"/>
                                  </p:stCondLst>
                                  <p:childTnLst>
                                    <p:set>
                                      <p:cBhvr>
                                        <p:cTn id="64" dur="1" fill="hold">
                                          <p:stCondLst>
                                            <p:cond delay="0"/>
                                          </p:stCondLst>
                                        </p:cTn>
                                        <p:tgtEl>
                                          <p:spTgt spid="269322"/>
                                        </p:tgtEl>
                                        <p:attrNameLst>
                                          <p:attrName>style.visibility</p:attrName>
                                        </p:attrNameLst>
                                      </p:cBhvr>
                                      <p:to>
                                        <p:strVal val="visible"/>
                                      </p:to>
                                    </p:set>
                                    <p:animEffect transition="in" filter="fade">
                                      <p:cBhvr>
                                        <p:cTn id="65" dur="2000"/>
                                        <p:tgtEl>
                                          <p:spTgt spid="269322"/>
                                        </p:tgtEl>
                                      </p:cBhvr>
                                    </p:animEffect>
                                    <p:anim calcmode="lin" valueType="num">
                                      <p:cBhvr>
                                        <p:cTn id="66" dur="2000" fill="hold"/>
                                        <p:tgtEl>
                                          <p:spTgt spid="269322"/>
                                        </p:tgtEl>
                                        <p:attrNameLst>
                                          <p:attrName>style.rotation</p:attrName>
                                        </p:attrNameLst>
                                      </p:cBhvr>
                                      <p:tavLst>
                                        <p:tav tm="0">
                                          <p:val>
                                            <p:fltVal val="720"/>
                                          </p:val>
                                        </p:tav>
                                        <p:tav tm="100000">
                                          <p:val>
                                            <p:fltVal val="0"/>
                                          </p:val>
                                        </p:tav>
                                      </p:tavLst>
                                    </p:anim>
                                    <p:anim calcmode="lin" valueType="num">
                                      <p:cBhvr>
                                        <p:cTn id="67" dur="2000" fill="hold"/>
                                        <p:tgtEl>
                                          <p:spTgt spid="269322"/>
                                        </p:tgtEl>
                                        <p:attrNameLst>
                                          <p:attrName>ppt_h</p:attrName>
                                        </p:attrNameLst>
                                      </p:cBhvr>
                                      <p:tavLst>
                                        <p:tav tm="0">
                                          <p:val>
                                            <p:fltVal val="0"/>
                                          </p:val>
                                        </p:tav>
                                        <p:tav tm="100000">
                                          <p:val>
                                            <p:strVal val="#ppt_h"/>
                                          </p:val>
                                        </p:tav>
                                      </p:tavLst>
                                    </p:anim>
                                    <p:anim calcmode="lin" valueType="num">
                                      <p:cBhvr>
                                        <p:cTn id="68" dur="2000" fill="hold"/>
                                        <p:tgtEl>
                                          <p:spTgt spid="269322"/>
                                        </p:tgtEl>
                                        <p:attrNameLst>
                                          <p:attrName>ppt_w</p:attrName>
                                        </p:attrNameLst>
                                      </p:cBhvr>
                                      <p:tavLst>
                                        <p:tav tm="0">
                                          <p:val>
                                            <p:fltVal val="0"/>
                                          </p:val>
                                        </p:tav>
                                        <p:tav tm="100000">
                                          <p:val>
                                            <p:strVal val="#ppt_w"/>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5" presetClass="entr" presetSubtype="0" fill="hold" nodeType="clickEffect">
                                  <p:stCondLst>
                                    <p:cond delay="0"/>
                                  </p:stCondLst>
                                  <p:childTnLst>
                                    <p:set>
                                      <p:cBhvr>
                                        <p:cTn id="72" dur="1" fill="hold">
                                          <p:stCondLst>
                                            <p:cond delay="0"/>
                                          </p:stCondLst>
                                        </p:cTn>
                                        <p:tgtEl>
                                          <p:spTgt spid="269323"/>
                                        </p:tgtEl>
                                        <p:attrNameLst>
                                          <p:attrName>style.visibility</p:attrName>
                                        </p:attrNameLst>
                                      </p:cBhvr>
                                      <p:to>
                                        <p:strVal val="visible"/>
                                      </p:to>
                                    </p:set>
                                    <p:animEffect transition="in" filter="fade">
                                      <p:cBhvr>
                                        <p:cTn id="73" dur="2000"/>
                                        <p:tgtEl>
                                          <p:spTgt spid="269323"/>
                                        </p:tgtEl>
                                      </p:cBhvr>
                                    </p:animEffect>
                                    <p:anim calcmode="lin" valueType="num">
                                      <p:cBhvr>
                                        <p:cTn id="74" dur="2000" fill="hold"/>
                                        <p:tgtEl>
                                          <p:spTgt spid="269323"/>
                                        </p:tgtEl>
                                        <p:attrNameLst>
                                          <p:attrName>style.rotation</p:attrName>
                                        </p:attrNameLst>
                                      </p:cBhvr>
                                      <p:tavLst>
                                        <p:tav tm="0">
                                          <p:val>
                                            <p:fltVal val="720"/>
                                          </p:val>
                                        </p:tav>
                                        <p:tav tm="100000">
                                          <p:val>
                                            <p:fltVal val="0"/>
                                          </p:val>
                                        </p:tav>
                                      </p:tavLst>
                                    </p:anim>
                                    <p:anim calcmode="lin" valueType="num">
                                      <p:cBhvr>
                                        <p:cTn id="75" dur="2000" fill="hold"/>
                                        <p:tgtEl>
                                          <p:spTgt spid="269323"/>
                                        </p:tgtEl>
                                        <p:attrNameLst>
                                          <p:attrName>ppt_h</p:attrName>
                                        </p:attrNameLst>
                                      </p:cBhvr>
                                      <p:tavLst>
                                        <p:tav tm="0">
                                          <p:val>
                                            <p:fltVal val="0"/>
                                          </p:val>
                                        </p:tav>
                                        <p:tav tm="100000">
                                          <p:val>
                                            <p:strVal val="#ppt_h"/>
                                          </p:val>
                                        </p:tav>
                                      </p:tavLst>
                                    </p:anim>
                                    <p:anim calcmode="lin" valueType="num">
                                      <p:cBhvr>
                                        <p:cTn id="76" dur="2000" fill="hold"/>
                                        <p:tgtEl>
                                          <p:spTgt spid="269323"/>
                                        </p:tgtEl>
                                        <p:attrNameLst>
                                          <p:attrName>ppt_w</p:attrName>
                                        </p:attrNameLst>
                                      </p:cBhvr>
                                      <p:tavLst>
                                        <p:tav tm="0">
                                          <p:val>
                                            <p:fltVal val="0"/>
                                          </p:val>
                                        </p:tav>
                                        <p:tav tm="100000">
                                          <p:val>
                                            <p:strVal val="#ppt_w"/>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5" presetClass="entr" presetSubtype="0" fill="hold" nodeType="clickEffect">
                                  <p:stCondLst>
                                    <p:cond delay="0"/>
                                  </p:stCondLst>
                                  <p:childTnLst>
                                    <p:set>
                                      <p:cBhvr>
                                        <p:cTn id="80" dur="1" fill="hold">
                                          <p:stCondLst>
                                            <p:cond delay="0"/>
                                          </p:stCondLst>
                                        </p:cTn>
                                        <p:tgtEl>
                                          <p:spTgt spid="269324"/>
                                        </p:tgtEl>
                                        <p:attrNameLst>
                                          <p:attrName>style.visibility</p:attrName>
                                        </p:attrNameLst>
                                      </p:cBhvr>
                                      <p:to>
                                        <p:strVal val="visible"/>
                                      </p:to>
                                    </p:set>
                                    <p:animEffect transition="in" filter="fade">
                                      <p:cBhvr>
                                        <p:cTn id="81" dur="2000"/>
                                        <p:tgtEl>
                                          <p:spTgt spid="269324"/>
                                        </p:tgtEl>
                                      </p:cBhvr>
                                    </p:animEffect>
                                    <p:anim calcmode="lin" valueType="num">
                                      <p:cBhvr>
                                        <p:cTn id="82" dur="2000" fill="hold"/>
                                        <p:tgtEl>
                                          <p:spTgt spid="269324"/>
                                        </p:tgtEl>
                                        <p:attrNameLst>
                                          <p:attrName>style.rotation</p:attrName>
                                        </p:attrNameLst>
                                      </p:cBhvr>
                                      <p:tavLst>
                                        <p:tav tm="0">
                                          <p:val>
                                            <p:fltVal val="720"/>
                                          </p:val>
                                        </p:tav>
                                        <p:tav tm="100000">
                                          <p:val>
                                            <p:fltVal val="0"/>
                                          </p:val>
                                        </p:tav>
                                      </p:tavLst>
                                    </p:anim>
                                    <p:anim calcmode="lin" valueType="num">
                                      <p:cBhvr>
                                        <p:cTn id="83" dur="2000" fill="hold"/>
                                        <p:tgtEl>
                                          <p:spTgt spid="269324"/>
                                        </p:tgtEl>
                                        <p:attrNameLst>
                                          <p:attrName>ppt_h</p:attrName>
                                        </p:attrNameLst>
                                      </p:cBhvr>
                                      <p:tavLst>
                                        <p:tav tm="0">
                                          <p:val>
                                            <p:fltVal val="0"/>
                                          </p:val>
                                        </p:tav>
                                        <p:tav tm="100000">
                                          <p:val>
                                            <p:strVal val="#ppt_h"/>
                                          </p:val>
                                        </p:tav>
                                      </p:tavLst>
                                    </p:anim>
                                    <p:anim calcmode="lin" valueType="num">
                                      <p:cBhvr>
                                        <p:cTn id="84" dur="2000" fill="hold"/>
                                        <p:tgtEl>
                                          <p:spTgt spid="269324"/>
                                        </p:tgtEl>
                                        <p:attrNameLst>
                                          <p:attrName>ppt_w</p:attrName>
                                        </p:attrNameLst>
                                      </p:cBhvr>
                                      <p:tavLst>
                                        <p:tav tm="0">
                                          <p:val>
                                            <p:fltVal val="0"/>
                                          </p:val>
                                        </p:tav>
                                        <p:tav tm="100000">
                                          <p:val>
                                            <p:strVal val="#ppt_w"/>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35" presetClass="entr" presetSubtype="0" fill="hold" nodeType="clickEffect">
                                  <p:stCondLst>
                                    <p:cond delay="0"/>
                                  </p:stCondLst>
                                  <p:childTnLst>
                                    <p:set>
                                      <p:cBhvr>
                                        <p:cTn id="88" dur="1" fill="hold">
                                          <p:stCondLst>
                                            <p:cond delay="0"/>
                                          </p:stCondLst>
                                        </p:cTn>
                                        <p:tgtEl>
                                          <p:spTgt spid="269325"/>
                                        </p:tgtEl>
                                        <p:attrNameLst>
                                          <p:attrName>style.visibility</p:attrName>
                                        </p:attrNameLst>
                                      </p:cBhvr>
                                      <p:to>
                                        <p:strVal val="visible"/>
                                      </p:to>
                                    </p:set>
                                    <p:animEffect transition="in" filter="fade">
                                      <p:cBhvr>
                                        <p:cTn id="89" dur="2000"/>
                                        <p:tgtEl>
                                          <p:spTgt spid="269325"/>
                                        </p:tgtEl>
                                      </p:cBhvr>
                                    </p:animEffect>
                                    <p:anim calcmode="lin" valueType="num">
                                      <p:cBhvr>
                                        <p:cTn id="90" dur="2000" fill="hold"/>
                                        <p:tgtEl>
                                          <p:spTgt spid="269325"/>
                                        </p:tgtEl>
                                        <p:attrNameLst>
                                          <p:attrName>style.rotation</p:attrName>
                                        </p:attrNameLst>
                                      </p:cBhvr>
                                      <p:tavLst>
                                        <p:tav tm="0">
                                          <p:val>
                                            <p:fltVal val="720"/>
                                          </p:val>
                                        </p:tav>
                                        <p:tav tm="100000">
                                          <p:val>
                                            <p:fltVal val="0"/>
                                          </p:val>
                                        </p:tav>
                                      </p:tavLst>
                                    </p:anim>
                                    <p:anim calcmode="lin" valueType="num">
                                      <p:cBhvr>
                                        <p:cTn id="91" dur="2000" fill="hold"/>
                                        <p:tgtEl>
                                          <p:spTgt spid="269325"/>
                                        </p:tgtEl>
                                        <p:attrNameLst>
                                          <p:attrName>ppt_h</p:attrName>
                                        </p:attrNameLst>
                                      </p:cBhvr>
                                      <p:tavLst>
                                        <p:tav tm="0">
                                          <p:val>
                                            <p:fltVal val="0"/>
                                          </p:val>
                                        </p:tav>
                                        <p:tav tm="100000">
                                          <p:val>
                                            <p:strVal val="#ppt_h"/>
                                          </p:val>
                                        </p:tav>
                                      </p:tavLst>
                                    </p:anim>
                                    <p:anim calcmode="lin" valueType="num">
                                      <p:cBhvr>
                                        <p:cTn id="92" dur="2000" fill="hold"/>
                                        <p:tgtEl>
                                          <p:spTgt spid="269325"/>
                                        </p:tgtEl>
                                        <p:attrNameLst>
                                          <p:attrName>ppt_w</p:attrName>
                                        </p:attrNameLst>
                                      </p:cBhvr>
                                      <p:tavLst>
                                        <p:tav tm="0">
                                          <p:val>
                                            <p:fltVal val="0"/>
                                          </p:val>
                                        </p:tav>
                                        <p:tav tm="100000">
                                          <p:val>
                                            <p:strVal val="#ppt_w"/>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35" presetClass="entr" presetSubtype="0" fill="hold" nodeType="clickEffect">
                                  <p:stCondLst>
                                    <p:cond delay="0"/>
                                  </p:stCondLst>
                                  <p:childTnLst>
                                    <p:set>
                                      <p:cBhvr>
                                        <p:cTn id="96" dur="1" fill="hold">
                                          <p:stCondLst>
                                            <p:cond delay="0"/>
                                          </p:stCondLst>
                                        </p:cTn>
                                        <p:tgtEl>
                                          <p:spTgt spid="269326"/>
                                        </p:tgtEl>
                                        <p:attrNameLst>
                                          <p:attrName>style.visibility</p:attrName>
                                        </p:attrNameLst>
                                      </p:cBhvr>
                                      <p:to>
                                        <p:strVal val="visible"/>
                                      </p:to>
                                    </p:set>
                                    <p:animEffect transition="in" filter="fade">
                                      <p:cBhvr>
                                        <p:cTn id="97" dur="2000"/>
                                        <p:tgtEl>
                                          <p:spTgt spid="269326"/>
                                        </p:tgtEl>
                                      </p:cBhvr>
                                    </p:animEffect>
                                    <p:anim calcmode="lin" valueType="num">
                                      <p:cBhvr>
                                        <p:cTn id="98" dur="2000" fill="hold"/>
                                        <p:tgtEl>
                                          <p:spTgt spid="269326"/>
                                        </p:tgtEl>
                                        <p:attrNameLst>
                                          <p:attrName>style.rotation</p:attrName>
                                        </p:attrNameLst>
                                      </p:cBhvr>
                                      <p:tavLst>
                                        <p:tav tm="0">
                                          <p:val>
                                            <p:fltVal val="720"/>
                                          </p:val>
                                        </p:tav>
                                        <p:tav tm="100000">
                                          <p:val>
                                            <p:fltVal val="0"/>
                                          </p:val>
                                        </p:tav>
                                      </p:tavLst>
                                    </p:anim>
                                    <p:anim calcmode="lin" valueType="num">
                                      <p:cBhvr>
                                        <p:cTn id="99" dur="2000" fill="hold"/>
                                        <p:tgtEl>
                                          <p:spTgt spid="269326"/>
                                        </p:tgtEl>
                                        <p:attrNameLst>
                                          <p:attrName>ppt_h</p:attrName>
                                        </p:attrNameLst>
                                      </p:cBhvr>
                                      <p:tavLst>
                                        <p:tav tm="0">
                                          <p:val>
                                            <p:fltVal val="0"/>
                                          </p:val>
                                        </p:tav>
                                        <p:tav tm="100000">
                                          <p:val>
                                            <p:strVal val="#ppt_h"/>
                                          </p:val>
                                        </p:tav>
                                      </p:tavLst>
                                    </p:anim>
                                    <p:anim calcmode="lin" valueType="num">
                                      <p:cBhvr>
                                        <p:cTn id="100" dur="2000" fill="hold"/>
                                        <p:tgtEl>
                                          <p:spTgt spid="269326"/>
                                        </p:tgtEl>
                                        <p:attrNameLst>
                                          <p:attrName>ppt_w</p:attrName>
                                        </p:attrNameLst>
                                      </p:cBhvr>
                                      <p:tavLst>
                                        <p:tav tm="0">
                                          <p:val>
                                            <p:fltVal val="0"/>
                                          </p:val>
                                        </p:tav>
                                        <p:tav tm="100000">
                                          <p:val>
                                            <p:strVal val="#ppt_w"/>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5" presetClass="entr" presetSubtype="0" fill="hold" nodeType="clickEffect">
                                  <p:stCondLst>
                                    <p:cond delay="0"/>
                                  </p:stCondLst>
                                  <p:childTnLst>
                                    <p:set>
                                      <p:cBhvr>
                                        <p:cTn id="104" dur="1" fill="hold">
                                          <p:stCondLst>
                                            <p:cond delay="0"/>
                                          </p:stCondLst>
                                        </p:cTn>
                                        <p:tgtEl>
                                          <p:spTgt spid="269327"/>
                                        </p:tgtEl>
                                        <p:attrNameLst>
                                          <p:attrName>style.visibility</p:attrName>
                                        </p:attrNameLst>
                                      </p:cBhvr>
                                      <p:to>
                                        <p:strVal val="visible"/>
                                      </p:to>
                                    </p:set>
                                    <p:anim calcmode="lin" valueType="num">
                                      <p:cBhvr>
                                        <p:cTn id="105" dur="1000" fill="hold"/>
                                        <p:tgtEl>
                                          <p:spTgt spid="269327"/>
                                        </p:tgtEl>
                                        <p:attrNameLst>
                                          <p:attrName>ppt_w</p:attrName>
                                        </p:attrNameLst>
                                      </p:cBhvr>
                                      <p:tavLst>
                                        <p:tav tm="0">
                                          <p:val>
                                            <p:fltVal val="0"/>
                                          </p:val>
                                        </p:tav>
                                        <p:tav tm="100000">
                                          <p:val>
                                            <p:strVal val="#ppt_w"/>
                                          </p:val>
                                        </p:tav>
                                      </p:tavLst>
                                    </p:anim>
                                    <p:anim calcmode="lin" valueType="num">
                                      <p:cBhvr>
                                        <p:cTn id="106" dur="1000" fill="hold"/>
                                        <p:tgtEl>
                                          <p:spTgt spid="269327"/>
                                        </p:tgtEl>
                                        <p:attrNameLst>
                                          <p:attrName>ppt_h</p:attrName>
                                        </p:attrNameLst>
                                      </p:cBhvr>
                                      <p:tavLst>
                                        <p:tav tm="0">
                                          <p:val>
                                            <p:fltVal val="0"/>
                                          </p:val>
                                        </p:tav>
                                        <p:tav tm="100000">
                                          <p:val>
                                            <p:strVal val="#ppt_h"/>
                                          </p:val>
                                        </p:tav>
                                      </p:tavLst>
                                    </p:anim>
                                    <p:anim calcmode="lin" valueType="num">
                                      <p:cBhvr>
                                        <p:cTn id="107" dur="1000" fill="hold"/>
                                        <p:tgtEl>
                                          <p:spTgt spid="269327"/>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269327"/>
                                        </p:tgtEl>
                                        <p:attrNameLst>
                                          <p:attrName>ppt_y</p:attrName>
                                        </p:attrNameLst>
                                      </p:cBhvr>
                                      <p:tavLst>
                                        <p:tav tm="0" fmla="#ppt_y+(sin(-2*pi*(1-$))*-#ppt_x+cos(-2*pi*(1-$))*(1-#ppt_y))*(1-$)">
                                          <p:val>
                                            <p:fltVal val="0"/>
                                          </p:val>
                                        </p:tav>
                                        <p:tav tm="100000">
                                          <p:val>
                                            <p:fltVal val="1"/>
                                          </p:val>
                                        </p:tav>
                                      </p:tavLst>
                                    </p:anim>
                                  </p:childTnLst>
                                </p:cTn>
                              </p:par>
                              <p:par>
                                <p:cTn id="109" presetID="0" presetClass="path" presetSubtype="0" accel="50000" decel="50000" fill="hold" nodeType="withEffect">
                                  <p:stCondLst>
                                    <p:cond delay="0"/>
                                  </p:stCondLst>
                                  <p:childTnLst>
                                    <p:animMotion origin="layout" path="M 0.40208 -0.89537 L -0.29097 0.00301 " pathEditMode="relative" rAng="0" ptsTypes="AA">
                                      <p:cBhvr>
                                        <p:cTn id="110" dur="2000" fill="hold"/>
                                        <p:tgtEl>
                                          <p:spTgt spid="269327"/>
                                        </p:tgtEl>
                                        <p:attrNameLst>
                                          <p:attrName>ppt_x</p:attrName>
                                          <p:attrName>ppt_y</p:attrName>
                                        </p:attrNameLst>
                                      </p:cBhvr>
                                      <p:rCtr x="-34653" y="44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3073" name="Picture 5" descr="dan 7 beasts larg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85800" y="0"/>
            <a:ext cx="7772400" cy="914400"/>
          </a:xfrm>
        </p:spPr>
        <p:txBody>
          <a:bodyPr/>
          <a:lstStyle/>
          <a:p>
            <a:pPr>
              <a:defRPr/>
            </a:pPr>
            <a:r>
              <a:rPr lang="en-US" sz="6000" b="1" dirty="0">
                <a:effectLst>
                  <a:glow rad="127000">
                    <a:schemeClr val="tx1">
                      <a:alpha val="75000"/>
                    </a:schemeClr>
                  </a:glow>
                </a:effectLst>
                <a:latin typeface="Arial" charset="0"/>
                <a:ea typeface="ＭＳ Ｐゴシック" charset="0"/>
                <a:cs typeface="Arial" charset="0"/>
              </a:rPr>
              <a:t>Nations in Daniel 7</a:t>
            </a:r>
          </a:p>
        </p:txBody>
      </p:sp>
      <p:sp>
        <p:nvSpPr>
          <p:cNvPr id="7" name="Title 1"/>
          <p:cNvSpPr txBox="1">
            <a:spLocks/>
          </p:cNvSpPr>
          <p:nvPr/>
        </p:nvSpPr>
        <p:spPr bwMode="auto">
          <a:xfrm>
            <a:off x="228600" y="1981200"/>
            <a:ext cx="3886200" cy="9144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alpha val="75000"/>
                    </a:srgbClr>
                  </a:glow>
                </a:effectLst>
                <a:uLnTx/>
                <a:uFillTx/>
                <a:latin typeface="Arial" charset="0"/>
                <a:ea typeface="ＭＳ Ｐゴシック" charset="0"/>
                <a:cs typeface="Arial" charset="0"/>
              </a:rPr>
              <a:t>Babylon</a:t>
            </a:r>
          </a:p>
        </p:txBody>
      </p:sp>
      <p:sp>
        <p:nvSpPr>
          <p:cNvPr id="8" name="Title 1"/>
          <p:cNvSpPr txBox="1">
            <a:spLocks/>
          </p:cNvSpPr>
          <p:nvPr/>
        </p:nvSpPr>
        <p:spPr bwMode="auto">
          <a:xfrm>
            <a:off x="1219200" y="4648200"/>
            <a:ext cx="3886200" cy="9144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27000">
                    <a:srgbClr val="000000">
                      <a:alpha val="75000"/>
                    </a:srgbClr>
                  </a:glow>
                </a:effectLst>
                <a:uLnTx/>
                <a:uFillTx/>
                <a:latin typeface="Arial" charset="0"/>
                <a:ea typeface="ＭＳ Ｐゴシック" charset="0"/>
                <a:cs typeface="Arial" charset="0"/>
              </a:rPr>
              <a:t>Medo-Persia</a:t>
            </a:r>
          </a:p>
        </p:txBody>
      </p:sp>
      <p:sp>
        <p:nvSpPr>
          <p:cNvPr id="9" name="Title 1"/>
          <p:cNvSpPr txBox="1">
            <a:spLocks/>
          </p:cNvSpPr>
          <p:nvPr/>
        </p:nvSpPr>
        <p:spPr bwMode="auto">
          <a:xfrm>
            <a:off x="3886200" y="2286000"/>
            <a:ext cx="3886200" cy="9144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27000">
                    <a:srgbClr val="000000">
                      <a:alpha val="75000"/>
                    </a:srgbClr>
                  </a:glow>
                </a:effectLst>
                <a:uLnTx/>
                <a:uFillTx/>
                <a:latin typeface="Arial" charset="0"/>
                <a:ea typeface="ＭＳ Ｐゴシック" charset="0"/>
                <a:cs typeface="Arial" charset="0"/>
              </a:rPr>
              <a:t>Greece</a:t>
            </a:r>
          </a:p>
        </p:txBody>
      </p:sp>
      <p:sp>
        <p:nvSpPr>
          <p:cNvPr id="10" name="Title 1"/>
          <p:cNvSpPr txBox="1">
            <a:spLocks/>
          </p:cNvSpPr>
          <p:nvPr/>
        </p:nvSpPr>
        <p:spPr bwMode="auto">
          <a:xfrm>
            <a:off x="4267200" y="4343400"/>
            <a:ext cx="3886200" cy="9144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27000">
                    <a:srgbClr val="000000">
                      <a:alpha val="75000"/>
                    </a:srgbClr>
                  </a:glow>
                </a:effectLst>
                <a:uLnTx/>
                <a:uFillTx/>
                <a:latin typeface="Arial" charset="0"/>
                <a:ea typeface="ＭＳ Ｐゴシック" charset="0"/>
                <a:cs typeface="Arial" charset="0"/>
              </a:rPr>
              <a:t>Rome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B9197FD5-ABA8-7344-913F-A360F8B369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loud 2">
            <a:extLst>
              <a:ext uri="{FF2B5EF4-FFF2-40B4-BE49-F238E27FC236}">
                <a16:creationId xmlns:a16="http://schemas.microsoft.com/office/drawing/2014/main" id="{5F529D54-D1E3-FC47-AF5A-923CE4AFBB61}"/>
              </a:ext>
            </a:extLst>
          </p:cNvPr>
          <p:cNvSpPr/>
          <p:nvPr/>
        </p:nvSpPr>
        <p:spPr bwMode="auto">
          <a:xfrm>
            <a:off x="2896380" y="-993913"/>
            <a:ext cx="6946091" cy="5563961"/>
          </a:xfrm>
          <a:prstGeom prst="cloud">
            <a:avLst/>
          </a:prstGeom>
          <a:solidFill>
            <a:schemeClr val="bg1"/>
          </a:solidFill>
          <a:ln w="9525" cap="flat" cmpd="sng" algn="ctr">
            <a:solidFill>
              <a:schemeClr val="tx1"/>
            </a:solidFill>
            <a:prstDash val="solid"/>
            <a:round/>
            <a:headEnd type="none" w="med" len="med"/>
            <a:tailEnd type="none" w="med" len="med"/>
          </a:ln>
          <a:effectLst>
            <a:softEdge rad="635000"/>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2" name="Title 1">
            <a:extLst>
              <a:ext uri="{FF2B5EF4-FFF2-40B4-BE49-F238E27FC236}">
                <a16:creationId xmlns:a16="http://schemas.microsoft.com/office/drawing/2014/main" id="{4C0D1C84-1D14-8C48-BB92-E14F928B37DA}"/>
              </a:ext>
            </a:extLst>
          </p:cNvPr>
          <p:cNvSpPr>
            <a:spLocks noGrp="1"/>
          </p:cNvSpPr>
          <p:nvPr>
            <p:ph type="title" idx="4294967295"/>
          </p:nvPr>
        </p:nvSpPr>
        <p:spPr>
          <a:xfrm>
            <a:off x="4404326" y="193104"/>
            <a:ext cx="3665156" cy="3235896"/>
          </a:xfrm>
        </p:spPr>
        <p:txBody>
          <a:bodyPr/>
          <a:lstStyle/>
          <a:p>
            <a:r>
              <a:rPr lang="en-US" sz="2800" b="1" dirty="0"/>
              <a:t>How is it legitimate to accept the Daniel 2 prediction of the four future nations but doubt the same in Daniel 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7" name="Rectangle 1027"/>
          <p:cNvSpPr>
            <a:spLocks noGrp="1" noChangeArrowheads="1"/>
          </p:cNvSpPr>
          <p:nvPr>
            <p:ph type="ctrTitle"/>
          </p:nvPr>
        </p:nvSpPr>
        <p:spPr>
          <a:xfrm>
            <a:off x="533400" y="5867400"/>
            <a:ext cx="8610600" cy="990600"/>
          </a:xfrm>
          <a:effectLst>
            <a:outerShdw blurRad="63500" dist="38099" dir="2700000" algn="ctr" rotWithShape="0">
              <a:schemeClr val="bg1">
                <a:alpha val="74998"/>
              </a:schemeClr>
            </a:outerShdw>
          </a:effectLst>
        </p:spPr>
        <p:txBody>
          <a:bodyPr/>
          <a:lstStyle/>
          <a:p>
            <a:pPr eaLnBrk="1" hangingPunct="1">
              <a:defRPr/>
            </a:pPr>
            <a:r>
              <a:rPr lang="en-US" altLang="zh-TW" sz="6000" dirty="0">
                <a:solidFill>
                  <a:srgbClr val="FFFFFF"/>
                </a:solidFill>
                <a:latin typeface="Arial" charset="0"/>
                <a:ea typeface="新細明體" charset="0"/>
              </a:rPr>
              <a:t>Ezekiel 1</a:t>
            </a:r>
            <a:endParaRPr lang="en-US" altLang="zh-TW" dirty="0">
              <a:latin typeface="Arial" charset="0"/>
              <a:ea typeface="新細明體" charset="0"/>
            </a:endParaRPr>
          </a:p>
        </p:txBody>
      </p:sp>
      <p:pic>
        <p:nvPicPr>
          <p:cNvPr id="59392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9144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027">
            <a:extLst>
              <a:ext uri="{FF2B5EF4-FFF2-40B4-BE49-F238E27FC236}">
                <a16:creationId xmlns:a16="http://schemas.microsoft.com/office/drawing/2014/main" id="{23D4FA83-2DFB-384B-9FE3-C2384C4A36E8}"/>
              </a:ext>
            </a:extLst>
          </p:cNvPr>
          <p:cNvSpPr txBox="1">
            <a:spLocks noChangeArrowheads="1"/>
          </p:cNvSpPr>
          <p:nvPr/>
        </p:nvSpPr>
        <p:spPr bwMode="auto">
          <a:xfrm>
            <a:off x="-3810" y="49530"/>
            <a:ext cx="9147810" cy="99060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a:lstStyle>
          <a:p>
            <a:pPr algn="ctr" defTabSz="914400" eaLnBrk="1" hangingPunct="1">
              <a:defRPr/>
            </a:pPr>
            <a:r>
              <a:rPr lang="en-US" altLang="zh-TW" sz="2800" b="1" i="0" kern="0" dirty="0">
                <a:solidFill>
                  <a:srgbClr val="FFFFFF"/>
                </a:solidFill>
                <a:latin typeface="Arial" charset="0"/>
                <a:ea typeface="新細明體" charset="0"/>
              </a:rPr>
              <a:t>Another apocalyptic vision at the time of Daniel</a:t>
            </a:r>
          </a:p>
        </p:txBody>
      </p:sp>
    </p:spTree>
    <p:extLst>
      <p:ext uri="{BB962C8B-B14F-4D97-AF65-F5344CB8AC3E}">
        <p14:creationId xmlns:p14="http://schemas.microsoft.com/office/powerpoint/2010/main" val="148476208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wipe(left)">
                                      <p:cBhvr>
                                        <p:cTn id="7" dur="500"/>
                                        <p:tgtEl>
                                          <p:spTgt spid="10854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utoUpdateAnimBg="0"/>
      <p:bldP spid="4"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8018"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8019" name="Text Box 1041"/>
          <p:cNvSpPr txBox="1">
            <a:spLocks noChangeArrowheads="1"/>
          </p:cNvSpPr>
          <p:nvPr/>
        </p:nvSpPr>
        <p:spPr bwMode="auto">
          <a:xfrm>
            <a:off x="8404225" y="6032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367</a:t>
            </a:r>
          </a:p>
        </p:txBody>
      </p:sp>
      <p:sp>
        <p:nvSpPr>
          <p:cNvPr id="5" name="Rectangle 2"/>
          <p:cNvSpPr txBox="1">
            <a:spLocks noChangeArrowheads="1"/>
          </p:cNvSpPr>
          <p:nvPr/>
        </p:nvSpPr>
        <p:spPr>
          <a:xfrm>
            <a:off x="0" y="1484313"/>
            <a:ext cx="3132138" cy="5281612"/>
          </a:xfrm>
          <a:prstGeom prst="rect">
            <a:avLst/>
          </a:prstGeom>
          <a:effectLst/>
        </p:spPr>
        <p:txBody>
          <a:bodyPr anchor="ctr">
            <a:normAutofit fontScale="92500"/>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Arial"/>
              </a:rPr>
              <a:t>"Such were their faces. They each had two wings spreading out upward, each wing touching that of the creature on either side; and each had two other wings covering its body."</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
        <p:nvSpPr>
          <p:cNvPr id="841730" name="Rectangle 2"/>
          <p:cNvSpPr>
            <a:spLocks noGrp="1" noChangeArrowheads="1"/>
          </p:cNvSpPr>
          <p:nvPr>
            <p:ph type="title"/>
          </p:nvPr>
        </p:nvSpPr>
        <p:spPr>
          <a:xfrm>
            <a:off x="79375" y="123825"/>
            <a:ext cx="8264525" cy="1389063"/>
          </a:xfrm>
        </p:spPr>
        <p:txBody>
          <a:bodyPr>
            <a:noAutofit/>
          </a:bodyPr>
          <a:lstStyle/>
          <a:p>
            <a:pPr>
              <a:defRPr/>
            </a:pPr>
            <a:r>
              <a:rPr lang="en-US" sz="3600" b="1" dirty="0">
                <a:effectLst>
                  <a:glow rad="228600">
                    <a:schemeClr val="tx1"/>
                  </a:glow>
                </a:effectLst>
                <a:ea typeface="ＭＳ Ｐゴシック" charset="0"/>
              </a:rPr>
              <a:t>Creatures with Four Faces </a:t>
            </a:r>
            <a:br>
              <a:rPr lang="en-US" sz="3600" b="1" dirty="0">
                <a:effectLst>
                  <a:glow rad="228600">
                    <a:schemeClr val="tx1"/>
                  </a:glow>
                </a:effectLst>
                <a:ea typeface="ＭＳ Ｐゴシック" charset="0"/>
              </a:rPr>
            </a:br>
            <a:r>
              <a:rPr lang="en-US" sz="3600" b="1" dirty="0">
                <a:effectLst>
                  <a:glow rad="228600">
                    <a:schemeClr val="tx1"/>
                  </a:glow>
                </a:effectLst>
                <a:ea typeface="ＭＳ Ｐゴシック" charset="0"/>
              </a:rPr>
              <a:t>(Ezekiel 1:11 </a:t>
            </a:r>
            <a:r>
              <a:rPr lang="en-US" sz="3200" b="1" dirty="0">
                <a:effectLst>
                  <a:glow rad="228600">
                    <a:schemeClr val="tx1"/>
                  </a:glow>
                </a:effectLst>
                <a:ea typeface="ＭＳ Ｐゴシック" charset="0"/>
              </a:rPr>
              <a:t>NLT</a:t>
            </a:r>
            <a:r>
              <a:rPr lang="en-US" sz="3600" b="1" dirty="0">
                <a:effectLst>
                  <a:glow rad="228600">
                    <a:schemeClr val="tx1"/>
                  </a:glow>
                </a:effectLst>
                <a:ea typeface="ＭＳ Ｐゴシック" charset="0"/>
              </a:rPr>
              <a:t>)</a:t>
            </a:r>
          </a:p>
        </p:txBody>
      </p:sp>
      <p:sp>
        <p:nvSpPr>
          <p:cNvPr id="2" name="TextBox 1"/>
          <p:cNvSpPr txBox="1"/>
          <p:nvPr/>
        </p:nvSpPr>
        <p:spPr>
          <a:xfrm>
            <a:off x="1540933" y="7467600"/>
            <a:ext cx="184666"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spd="med">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3" descr="zechariah_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1" y="-27384"/>
            <a:ext cx="9144000" cy="655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5170" name="Title 1"/>
          <p:cNvSpPr>
            <a:spLocks noGrp="1"/>
          </p:cNvSpPr>
          <p:nvPr>
            <p:ph type="title"/>
          </p:nvPr>
        </p:nvSpPr>
        <p:spPr>
          <a:xfrm>
            <a:off x="0" y="6400800"/>
            <a:ext cx="9144000" cy="457200"/>
          </a:xfrm>
          <a:solidFill>
            <a:schemeClr val="bg2"/>
          </a:solidFill>
        </p:spPr>
        <p:txBody>
          <a:bodyPr/>
          <a:lstStyle/>
          <a:p>
            <a:r>
              <a:rPr lang="en-US" sz="3200">
                <a:effectLst/>
                <a:latin typeface="Arial" charset="0"/>
                <a:ea typeface="ＭＳ Ｐゴシック" charset="0"/>
                <a:cs typeface="Arial" charset="0"/>
              </a:rPr>
              <a:t>Zechariah 1:8 expands in Revelation 6:1-4</a:t>
            </a:r>
          </a:p>
        </p:txBody>
      </p:sp>
    </p:spTree>
    <p:extLst>
      <p:ext uri="{BB962C8B-B14F-4D97-AF65-F5344CB8AC3E}">
        <p14:creationId xmlns:p14="http://schemas.microsoft.com/office/powerpoint/2010/main" val="2060104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165890" name="Line 2"/>
          <p:cNvSpPr>
            <a:spLocks noChangeShapeType="1"/>
          </p:cNvSpPr>
          <p:nvPr/>
        </p:nvSpPr>
        <p:spPr bwMode="auto">
          <a:xfrm>
            <a:off x="-193675" y="434975"/>
            <a:ext cx="9598025" cy="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165891" name="Group 3"/>
          <p:cNvGrpSpPr>
            <a:grpSpLocks/>
          </p:cNvGrpSpPr>
          <p:nvPr/>
        </p:nvGrpSpPr>
        <p:grpSpPr bwMode="auto">
          <a:xfrm>
            <a:off x="1628775" y="238125"/>
            <a:ext cx="371475" cy="381000"/>
            <a:chOff x="1056" y="672"/>
            <a:chExt cx="264" cy="240"/>
          </a:xfrm>
        </p:grpSpPr>
        <p:sp>
          <p:nvSpPr>
            <p:cNvPr id="165935" name="Oval 4"/>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36" name="Oval 5"/>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2" name="Group 6"/>
          <p:cNvGrpSpPr>
            <a:grpSpLocks/>
          </p:cNvGrpSpPr>
          <p:nvPr/>
        </p:nvGrpSpPr>
        <p:grpSpPr bwMode="auto">
          <a:xfrm>
            <a:off x="430213" y="238125"/>
            <a:ext cx="373062" cy="381000"/>
            <a:chOff x="1056" y="672"/>
            <a:chExt cx="264" cy="240"/>
          </a:xfrm>
        </p:grpSpPr>
        <p:sp>
          <p:nvSpPr>
            <p:cNvPr id="165933" name="Oval 7"/>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34" name="Oval 8"/>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3" name="Group 9"/>
          <p:cNvGrpSpPr>
            <a:grpSpLocks/>
          </p:cNvGrpSpPr>
          <p:nvPr/>
        </p:nvGrpSpPr>
        <p:grpSpPr bwMode="auto">
          <a:xfrm>
            <a:off x="2674938" y="231775"/>
            <a:ext cx="373062" cy="381000"/>
            <a:chOff x="1056" y="672"/>
            <a:chExt cx="264" cy="240"/>
          </a:xfrm>
        </p:grpSpPr>
        <p:sp>
          <p:nvSpPr>
            <p:cNvPr id="165931" name="Oval 10"/>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32" name="Oval 11"/>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4" name="Group 12"/>
          <p:cNvGrpSpPr>
            <a:grpSpLocks/>
          </p:cNvGrpSpPr>
          <p:nvPr/>
        </p:nvGrpSpPr>
        <p:grpSpPr bwMode="auto">
          <a:xfrm>
            <a:off x="3795713" y="239713"/>
            <a:ext cx="373062" cy="381000"/>
            <a:chOff x="1056" y="672"/>
            <a:chExt cx="264" cy="240"/>
          </a:xfrm>
        </p:grpSpPr>
        <p:sp>
          <p:nvSpPr>
            <p:cNvPr id="165929" name="Oval 13"/>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30" name="Oval 14"/>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5" name="Group 15"/>
          <p:cNvGrpSpPr>
            <a:grpSpLocks/>
          </p:cNvGrpSpPr>
          <p:nvPr/>
        </p:nvGrpSpPr>
        <p:grpSpPr bwMode="auto">
          <a:xfrm>
            <a:off x="4986338" y="223838"/>
            <a:ext cx="373062" cy="381000"/>
            <a:chOff x="1056" y="672"/>
            <a:chExt cx="264" cy="240"/>
          </a:xfrm>
        </p:grpSpPr>
        <p:sp>
          <p:nvSpPr>
            <p:cNvPr id="165927" name="Oval 16"/>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28" name="Oval 17"/>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6" name="Group 18"/>
          <p:cNvGrpSpPr>
            <a:grpSpLocks/>
          </p:cNvGrpSpPr>
          <p:nvPr/>
        </p:nvGrpSpPr>
        <p:grpSpPr bwMode="auto">
          <a:xfrm>
            <a:off x="8161338" y="223838"/>
            <a:ext cx="373062" cy="381000"/>
            <a:chOff x="1056" y="672"/>
            <a:chExt cx="264" cy="240"/>
          </a:xfrm>
        </p:grpSpPr>
        <p:sp>
          <p:nvSpPr>
            <p:cNvPr id="165925" name="Oval 19"/>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26" name="Oval 20"/>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7" name="Group 21"/>
          <p:cNvGrpSpPr>
            <a:grpSpLocks/>
          </p:cNvGrpSpPr>
          <p:nvPr/>
        </p:nvGrpSpPr>
        <p:grpSpPr bwMode="auto">
          <a:xfrm>
            <a:off x="7145338" y="214313"/>
            <a:ext cx="373062" cy="381000"/>
            <a:chOff x="1056" y="672"/>
            <a:chExt cx="264" cy="240"/>
          </a:xfrm>
        </p:grpSpPr>
        <p:sp>
          <p:nvSpPr>
            <p:cNvPr id="165923" name="Oval 22"/>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24" name="Oval 23"/>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8" name="Group 24"/>
          <p:cNvGrpSpPr>
            <a:grpSpLocks/>
          </p:cNvGrpSpPr>
          <p:nvPr/>
        </p:nvGrpSpPr>
        <p:grpSpPr bwMode="auto">
          <a:xfrm>
            <a:off x="6078538" y="228600"/>
            <a:ext cx="373062" cy="381000"/>
            <a:chOff x="1056" y="672"/>
            <a:chExt cx="264" cy="240"/>
          </a:xfrm>
        </p:grpSpPr>
        <p:sp>
          <p:nvSpPr>
            <p:cNvPr id="165921" name="Oval 25"/>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22" name="Oval 26"/>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165899" name="Oval 27"/>
          <p:cNvSpPr>
            <a:spLocks noChangeArrowheads="1"/>
          </p:cNvSpPr>
          <p:nvPr/>
        </p:nvSpPr>
        <p:spPr bwMode="auto">
          <a:xfrm>
            <a:off x="1403350" y="0"/>
            <a:ext cx="798513" cy="865188"/>
          </a:xfrm>
          <a:prstGeom prst="ellipse">
            <a:avLst/>
          </a:prstGeom>
          <a:gradFill rotWithShape="1">
            <a:gsLst>
              <a:gs pos="0">
                <a:srgbClr val="FFCCCC"/>
              </a:gs>
              <a:gs pos="100000">
                <a:srgbClr val="DDDDDD">
                  <a:alpha val="20000"/>
                </a:srgb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cxnSp>
        <p:nvCxnSpPr>
          <p:cNvPr id="165900" name="AutoShape 31"/>
          <p:cNvCxnSpPr>
            <a:cxnSpLocks noChangeShapeType="1"/>
          </p:cNvCxnSpPr>
          <p:nvPr/>
        </p:nvCxnSpPr>
        <p:spPr bwMode="auto">
          <a:xfrm rot="16200000" flipH="1">
            <a:off x="747713" y="1763713"/>
            <a:ext cx="768350" cy="406400"/>
          </a:xfrm>
          <a:prstGeom prst="curvedConnector3">
            <a:avLst>
              <a:gd name="adj1" fmla="val 50000"/>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type="triangle" w="med" len="med"/>
              </a14:hiddenLine>
            </a:ext>
          </a:extLst>
        </p:spPr>
      </p:cxnSp>
      <p:sp>
        <p:nvSpPr>
          <p:cNvPr id="98336" name="Oval 32"/>
          <p:cNvSpPr>
            <a:spLocks noChangeArrowheads="1"/>
          </p:cNvSpPr>
          <p:nvPr/>
        </p:nvSpPr>
        <p:spPr bwMode="auto">
          <a:xfrm>
            <a:off x="1303338" y="5029200"/>
            <a:ext cx="203200" cy="228600"/>
          </a:xfrm>
          <a:prstGeom prst="ellipse">
            <a:avLst/>
          </a:prstGeom>
          <a:solidFill>
            <a:srgbClr val="CC0000"/>
          </a:solidFill>
          <a:ln w="9525">
            <a:solidFill>
              <a:schemeClr val="tx1"/>
            </a:solidFill>
            <a:round/>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337" name="Oval 33"/>
          <p:cNvSpPr>
            <a:spLocks noChangeArrowheads="1"/>
          </p:cNvSpPr>
          <p:nvPr/>
        </p:nvSpPr>
        <p:spPr bwMode="auto">
          <a:xfrm>
            <a:off x="2455863" y="2133600"/>
            <a:ext cx="203200" cy="228600"/>
          </a:xfrm>
          <a:prstGeom prst="ellipse">
            <a:avLst/>
          </a:prstGeom>
          <a:solidFill>
            <a:srgbClr val="CC0000"/>
          </a:solidFill>
          <a:ln w="9525">
            <a:solidFill>
              <a:schemeClr val="tx1"/>
            </a:solidFill>
            <a:round/>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338" name="Oval 34"/>
          <p:cNvSpPr>
            <a:spLocks noChangeArrowheads="1"/>
          </p:cNvSpPr>
          <p:nvPr/>
        </p:nvSpPr>
        <p:spPr bwMode="auto">
          <a:xfrm>
            <a:off x="5384800" y="4114800"/>
            <a:ext cx="203200" cy="228600"/>
          </a:xfrm>
          <a:prstGeom prst="ellipse">
            <a:avLst/>
          </a:prstGeom>
          <a:solidFill>
            <a:srgbClr val="CC0000"/>
          </a:solidFill>
          <a:ln w="9525">
            <a:solidFill>
              <a:schemeClr val="tx1"/>
            </a:solidFill>
            <a:round/>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10" name="Group 35"/>
          <p:cNvGrpSpPr>
            <a:grpSpLocks/>
          </p:cNvGrpSpPr>
          <p:nvPr/>
        </p:nvGrpSpPr>
        <p:grpSpPr bwMode="auto">
          <a:xfrm>
            <a:off x="-50800" y="273050"/>
            <a:ext cx="9313863" cy="6062663"/>
            <a:chOff x="-36" y="172"/>
            <a:chExt cx="6600" cy="3819"/>
          </a:xfrm>
        </p:grpSpPr>
        <p:sp>
          <p:nvSpPr>
            <p:cNvPr id="165914" name="Freeform 36"/>
            <p:cNvSpPr>
              <a:spLocks/>
            </p:cNvSpPr>
            <p:nvPr/>
          </p:nvSpPr>
          <p:spPr bwMode="auto">
            <a:xfrm>
              <a:off x="-36" y="172"/>
              <a:ext cx="1728" cy="3644"/>
            </a:xfrm>
            <a:custGeom>
              <a:avLst/>
              <a:gdLst>
                <a:gd name="T0" fmla="*/ 0 w 1728"/>
                <a:gd name="T1" fmla="*/ 3644 h 3644"/>
                <a:gd name="T2" fmla="*/ 84 w 1728"/>
                <a:gd name="T3" fmla="*/ 3632 h 3644"/>
                <a:gd name="T4" fmla="*/ 108 w 1728"/>
                <a:gd name="T5" fmla="*/ 3596 h 3644"/>
                <a:gd name="T6" fmla="*/ 180 w 1728"/>
                <a:gd name="T7" fmla="*/ 3560 h 3644"/>
                <a:gd name="T8" fmla="*/ 264 w 1728"/>
                <a:gd name="T9" fmla="*/ 3464 h 3644"/>
                <a:gd name="T10" fmla="*/ 300 w 1728"/>
                <a:gd name="T11" fmla="*/ 3428 h 3644"/>
                <a:gd name="T12" fmla="*/ 336 w 1728"/>
                <a:gd name="T13" fmla="*/ 3416 h 3644"/>
                <a:gd name="T14" fmla="*/ 444 w 1728"/>
                <a:gd name="T15" fmla="*/ 3344 h 3644"/>
                <a:gd name="T16" fmla="*/ 564 w 1728"/>
                <a:gd name="T17" fmla="*/ 3248 h 3644"/>
                <a:gd name="T18" fmla="*/ 636 w 1728"/>
                <a:gd name="T19" fmla="*/ 3152 h 3644"/>
                <a:gd name="T20" fmla="*/ 696 w 1728"/>
                <a:gd name="T21" fmla="*/ 3092 h 3644"/>
                <a:gd name="T22" fmla="*/ 768 w 1728"/>
                <a:gd name="T23" fmla="*/ 3068 h 3644"/>
                <a:gd name="T24" fmla="*/ 888 w 1728"/>
                <a:gd name="T25" fmla="*/ 2936 h 3644"/>
                <a:gd name="T26" fmla="*/ 924 w 1728"/>
                <a:gd name="T27" fmla="*/ 2816 h 3644"/>
                <a:gd name="T28" fmla="*/ 936 w 1728"/>
                <a:gd name="T29" fmla="*/ 2708 h 3644"/>
                <a:gd name="T30" fmla="*/ 960 w 1728"/>
                <a:gd name="T31" fmla="*/ 2672 h 3644"/>
                <a:gd name="T32" fmla="*/ 1092 w 1728"/>
                <a:gd name="T33" fmla="*/ 2528 h 3644"/>
                <a:gd name="T34" fmla="*/ 1140 w 1728"/>
                <a:gd name="T35" fmla="*/ 2096 h 3644"/>
                <a:gd name="T36" fmla="*/ 1176 w 1728"/>
                <a:gd name="T37" fmla="*/ 1976 h 3644"/>
                <a:gd name="T38" fmla="*/ 1188 w 1728"/>
                <a:gd name="T39" fmla="*/ 1940 h 3644"/>
                <a:gd name="T40" fmla="*/ 1212 w 1728"/>
                <a:gd name="T41" fmla="*/ 1532 h 3644"/>
                <a:gd name="T42" fmla="*/ 1224 w 1728"/>
                <a:gd name="T43" fmla="*/ 1424 h 3644"/>
                <a:gd name="T44" fmla="*/ 1308 w 1728"/>
                <a:gd name="T45" fmla="*/ 1400 h 3644"/>
                <a:gd name="T46" fmla="*/ 1356 w 1728"/>
                <a:gd name="T47" fmla="*/ 1328 h 3644"/>
                <a:gd name="T48" fmla="*/ 1440 w 1728"/>
                <a:gd name="T49" fmla="*/ 1184 h 3644"/>
                <a:gd name="T50" fmla="*/ 1464 w 1728"/>
                <a:gd name="T51" fmla="*/ 1148 h 3644"/>
                <a:gd name="T52" fmla="*/ 1536 w 1728"/>
                <a:gd name="T53" fmla="*/ 1100 h 3644"/>
                <a:gd name="T54" fmla="*/ 1620 w 1728"/>
                <a:gd name="T55" fmla="*/ 992 h 3644"/>
                <a:gd name="T56" fmla="*/ 1680 w 1728"/>
                <a:gd name="T57" fmla="*/ 884 h 3644"/>
                <a:gd name="T58" fmla="*/ 1728 w 1728"/>
                <a:gd name="T59" fmla="*/ 728 h 3644"/>
                <a:gd name="T60" fmla="*/ 1716 w 1728"/>
                <a:gd name="T61" fmla="*/ 536 h 3644"/>
                <a:gd name="T62" fmla="*/ 1692 w 1728"/>
                <a:gd name="T63" fmla="*/ 464 h 3644"/>
                <a:gd name="T64" fmla="*/ 1680 w 1728"/>
                <a:gd name="T65" fmla="*/ 428 h 3644"/>
                <a:gd name="T66" fmla="*/ 1692 w 1728"/>
                <a:gd name="T67" fmla="*/ 212 h 3644"/>
                <a:gd name="T68" fmla="*/ 1716 w 1728"/>
                <a:gd name="T69" fmla="*/ 116 h 36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28"/>
                <a:gd name="T106" fmla="*/ 0 h 3644"/>
                <a:gd name="T107" fmla="*/ 1728 w 1728"/>
                <a:gd name="T108" fmla="*/ 3644 h 36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28" h="3644">
                  <a:moveTo>
                    <a:pt x="0" y="3644"/>
                  </a:moveTo>
                  <a:cubicBezTo>
                    <a:pt x="28" y="3640"/>
                    <a:pt x="58" y="3643"/>
                    <a:pt x="84" y="3632"/>
                  </a:cubicBezTo>
                  <a:cubicBezTo>
                    <a:pt x="97" y="3626"/>
                    <a:pt x="98" y="3606"/>
                    <a:pt x="108" y="3596"/>
                  </a:cubicBezTo>
                  <a:cubicBezTo>
                    <a:pt x="131" y="3573"/>
                    <a:pt x="151" y="3570"/>
                    <a:pt x="180" y="3560"/>
                  </a:cubicBezTo>
                  <a:cubicBezTo>
                    <a:pt x="197" y="3509"/>
                    <a:pt x="224" y="3497"/>
                    <a:pt x="264" y="3464"/>
                  </a:cubicBezTo>
                  <a:cubicBezTo>
                    <a:pt x="277" y="3453"/>
                    <a:pt x="286" y="3437"/>
                    <a:pt x="300" y="3428"/>
                  </a:cubicBezTo>
                  <a:cubicBezTo>
                    <a:pt x="311" y="3421"/>
                    <a:pt x="325" y="3422"/>
                    <a:pt x="336" y="3416"/>
                  </a:cubicBezTo>
                  <a:cubicBezTo>
                    <a:pt x="379" y="3394"/>
                    <a:pt x="397" y="3360"/>
                    <a:pt x="444" y="3344"/>
                  </a:cubicBezTo>
                  <a:cubicBezTo>
                    <a:pt x="466" y="3277"/>
                    <a:pt x="510" y="3284"/>
                    <a:pt x="564" y="3248"/>
                  </a:cubicBezTo>
                  <a:cubicBezTo>
                    <a:pt x="580" y="3200"/>
                    <a:pt x="594" y="3180"/>
                    <a:pt x="636" y="3152"/>
                  </a:cubicBezTo>
                  <a:cubicBezTo>
                    <a:pt x="658" y="3119"/>
                    <a:pt x="658" y="3109"/>
                    <a:pt x="696" y="3092"/>
                  </a:cubicBezTo>
                  <a:cubicBezTo>
                    <a:pt x="719" y="3082"/>
                    <a:pt x="768" y="3068"/>
                    <a:pt x="768" y="3068"/>
                  </a:cubicBezTo>
                  <a:cubicBezTo>
                    <a:pt x="820" y="2989"/>
                    <a:pt x="826" y="2998"/>
                    <a:pt x="888" y="2936"/>
                  </a:cubicBezTo>
                  <a:cubicBezTo>
                    <a:pt x="917" y="2848"/>
                    <a:pt x="906" y="2889"/>
                    <a:pt x="924" y="2816"/>
                  </a:cubicBezTo>
                  <a:cubicBezTo>
                    <a:pt x="928" y="2780"/>
                    <a:pt x="927" y="2743"/>
                    <a:pt x="936" y="2708"/>
                  </a:cubicBezTo>
                  <a:cubicBezTo>
                    <a:pt x="939" y="2694"/>
                    <a:pt x="950" y="2683"/>
                    <a:pt x="960" y="2672"/>
                  </a:cubicBezTo>
                  <a:cubicBezTo>
                    <a:pt x="1001" y="2626"/>
                    <a:pt x="1048" y="2572"/>
                    <a:pt x="1092" y="2528"/>
                  </a:cubicBezTo>
                  <a:cubicBezTo>
                    <a:pt x="1139" y="2388"/>
                    <a:pt x="1119" y="2242"/>
                    <a:pt x="1140" y="2096"/>
                  </a:cubicBezTo>
                  <a:cubicBezTo>
                    <a:pt x="1145" y="2064"/>
                    <a:pt x="1168" y="2001"/>
                    <a:pt x="1176" y="1976"/>
                  </a:cubicBezTo>
                  <a:cubicBezTo>
                    <a:pt x="1180" y="1964"/>
                    <a:pt x="1188" y="1940"/>
                    <a:pt x="1188" y="1940"/>
                  </a:cubicBezTo>
                  <a:cubicBezTo>
                    <a:pt x="1195" y="1793"/>
                    <a:pt x="1200" y="1676"/>
                    <a:pt x="1212" y="1532"/>
                  </a:cubicBezTo>
                  <a:cubicBezTo>
                    <a:pt x="1215" y="1496"/>
                    <a:pt x="1211" y="1458"/>
                    <a:pt x="1224" y="1424"/>
                  </a:cubicBezTo>
                  <a:cubicBezTo>
                    <a:pt x="1235" y="1397"/>
                    <a:pt x="1280" y="1407"/>
                    <a:pt x="1308" y="1400"/>
                  </a:cubicBezTo>
                  <a:cubicBezTo>
                    <a:pt x="1331" y="1331"/>
                    <a:pt x="1304" y="1395"/>
                    <a:pt x="1356" y="1328"/>
                  </a:cubicBezTo>
                  <a:cubicBezTo>
                    <a:pt x="1395" y="1278"/>
                    <a:pt x="1414" y="1236"/>
                    <a:pt x="1440" y="1184"/>
                  </a:cubicBezTo>
                  <a:cubicBezTo>
                    <a:pt x="1446" y="1171"/>
                    <a:pt x="1453" y="1157"/>
                    <a:pt x="1464" y="1148"/>
                  </a:cubicBezTo>
                  <a:cubicBezTo>
                    <a:pt x="1486" y="1129"/>
                    <a:pt x="1536" y="1100"/>
                    <a:pt x="1536" y="1100"/>
                  </a:cubicBezTo>
                  <a:cubicBezTo>
                    <a:pt x="1593" y="1014"/>
                    <a:pt x="1564" y="1048"/>
                    <a:pt x="1620" y="992"/>
                  </a:cubicBezTo>
                  <a:cubicBezTo>
                    <a:pt x="1641" y="929"/>
                    <a:pt x="1625" y="967"/>
                    <a:pt x="1680" y="884"/>
                  </a:cubicBezTo>
                  <a:cubicBezTo>
                    <a:pt x="1704" y="848"/>
                    <a:pt x="1717" y="773"/>
                    <a:pt x="1728" y="728"/>
                  </a:cubicBezTo>
                  <a:cubicBezTo>
                    <a:pt x="1724" y="664"/>
                    <a:pt x="1725" y="600"/>
                    <a:pt x="1716" y="536"/>
                  </a:cubicBezTo>
                  <a:cubicBezTo>
                    <a:pt x="1713" y="511"/>
                    <a:pt x="1700" y="488"/>
                    <a:pt x="1692" y="464"/>
                  </a:cubicBezTo>
                  <a:cubicBezTo>
                    <a:pt x="1688" y="452"/>
                    <a:pt x="1680" y="428"/>
                    <a:pt x="1680" y="428"/>
                  </a:cubicBezTo>
                  <a:cubicBezTo>
                    <a:pt x="1684" y="356"/>
                    <a:pt x="1683" y="284"/>
                    <a:pt x="1692" y="212"/>
                  </a:cubicBezTo>
                  <a:cubicBezTo>
                    <a:pt x="1719" y="0"/>
                    <a:pt x="1716" y="207"/>
                    <a:pt x="1716" y="116"/>
                  </a:cubicBezTo>
                </a:path>
              </a:pathLst>
            </a:cu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165915" name="Group 37"/>
            <p:cNvGrpSpPr>
              <a:grpSpLocks/>
            </p:cNvGrpSpPr>
            <p:nvPr/>
          </p:nvGrpSpPr>
          <p:grpSpPr bwMode="auto">
            <a:xfrm>
              <a:off x="2139" y="744"/>
              <a:ext cx="4425" cy="3247"/>
              <a:chOff x="2139" y="744"/>
              <a:chExt cx="4425" cy="3247"/>
            </a:xfrm>
          </p:grpSpPr>
          <p:sp>
            <p:nvSpPr>
              <p:cNvPr id="165916" name="Freeform 38"/>
              <p:cNvSpPr>
                <a:spLocks/>
              </p:cNvSpPr>
              <p:nvPr/>
            </p:nvSpPr>
            <p:spPr bwMode="auto">
              <a:xfrm>
                <a:off x="2139" y="768"/>
                <a:ext cx="4425" cy="3223"/>
              </a:xfrm>
              <a:custGeom>
                <a:avLst/>
                <a:gdLst>
                  <a:gd name="T0" fmla="*/ 201 w 4425"/>
                  <a:gd name="T1" fmla="*/ 0 h 3223"/>
                  <a:gd name="T2" fmla="*/ 129 w 4425"/>
                  <a:gd name="T3" fmla="*/ 36 h 3223"/>
                  <a:gd name="T4" fmla="*/ 33 w 4425"/>
                  <a:gd name="T5" fmla="*/ 48 h 3223"/>
                  <a:gd name="T6" fmla="*/ 105 w 4425"/>
                  <a:gd name="T7" fmla="*/ 96 h 3223"/>
                  <a:gd name="T8" fmla="*/ 285 w 4425"/>
                  <a:gd name="T9" fmla="*/ 108 h 3223"/>
                  <a:gd name="T10" fmla="*/ 381 w 4425"/>
                  <a:gd name="T11" fmla="*/ 120 h 3223"/>
                  <a:gd name="T12" fmla="*/ 405 w 4425"/>
                  <a:gd name="T13" fmla="*/ 156 h 3223"/>
                  <a:gd name="T14" fmla="*/ 261 w 4425"/>
                  <a:gd name="T15" fmla="*/ 288 h 3223"/>
                  <a:gd name="T16" fmla="*/ 69 w 4425"/>
                  <a:gd name="T17" fmla="*/ 348 h 3223"/>
                  <a:gd name="T18" fmla="*/ 93 w 4425"/>
                  <a:gd name="T19" fmla="*/ 696 h 3223"/>
                  <a:gd name="T20" fmla="*/ 153 w 4425"/>
                  <a:gd name="T21" fmla="*/ 924 h 3223"/>
                  <a:gd name="T22" fmla="*/ 201 w 4425"/>
                  <a:gd name="T23" fmla="*/ 936 h 3223"/>
                  <a:gd name="T24" fmla="*/ 381 w 4425"/>
                  <a:gd name="T25" fmla="*/ 984 h 3223"/>
                  <a:gd name="T26" fmla="*/ 873 w 4425"/>
                  <a:gd name="T27" fmla="*/ 984 h 3223"/>
                  <a:gd name="T28" fmla="*/ 909 w 4425"/>
                  <a:gd name="T29" fmla="*/ 960 h 3223"/>
                  <a:gd name="T30" fmla="*/ 981 w 4425"/>
                  <a:gd name="T31" fmla="*/ 936 h 3223"/>
                  <a:gd name="T32" fmla="*/ 1029 w 4425"/>
                  <a:gd name="T33" fmla="*/ 996 h 3223"/>
                  <a:gd name="T34" fmla="*/ 1053 w 4425"/>
                  <a:gd name="T35" fmla="*/ 1068 h 3223"/>
                  <a:gd name="T36" fmla="*/ 1065 w 4425"/>
                  <a:gd name="T37" fmla="*/ 1104 h 3223"/>
                  <a:gd name="T38" fmla="*/ 1137 w 4425"/>
                  <a:gd name="T39" fmla="*/ 1152 h 3223"/>
                  <a:gd name="T40" fmla="*/ 1173 w 4425"/>
                  <a:gd name="T41" fmla="*/ 1176 h 3223"/>
                  <a:gd name="T42" fmla="*/ 1197 w 4425"/>
                  <a:gd name="T43" fmla="*/ 1296 h 3223"/>
                  <a:gd name="T44" fmla="*/ 1473 w 4425"/>
                  <a:gd name="T45" fmla="*/ 1380 h 3223"/>
                  <a:gd name="T46" fmla="*/ 1485 w 4425"/>
                  <a:gd name="T47" fmla="*/ 1548 h 3223"/>
                  <a:gd name="T48" fmla="*/ 1545 w 4425"/>
                  <a:gd name="T49" fmla="*/ 1596 h 3223"/>
                  <a:gd name="T50" fmla="*/ 1809 w 4425"/>
                  <a:gd name="T51" fmla="*/ 1608 h 3223"/>
                  <a:gd name="T52" fmla="*/ 1857 w 4425"/>
                  <a:gd name="T53" fmla="*/ 1788 h 3223"/>
                  <a:gd name="T54" fmla="*/ 1893 w 4425"/>
                  <a:gd name="T55" fmla="*/ 1824 h 3223"/>
                  <a:gd name="T56" fmla="*/ 1929 w 4425"/>
                  <a:gd name="T57" fmla="*/ 1980 h 3223"/>
                  <a:gd name="T58" fmla="*/ 1941 w 4425"/>
                  <a:gd name="T59" fmla="*/ 2016 h 3223"/>
                  <a:gd name="T60" fmla="*/ 1977 w 4425"/>
                  <a:gd name="T61" fmla="*/ 2028 h 3223"/>
                  <a:gd name="T62" fmla="*/ 2049 w 4425"/>
                  <a:gd name="T63" fmla="*/ 2076 h 3223"/>
                  <a:gd name="T64" fmla="*/ 2181 w 4425"/>
                  <a:gd name="T65" fmla="*/ 2148 h 3223"/>
                  <a:gd name="T66" fmla="*/ 2325 w 4425"/>
                  <a:gd name="T67" fmla="*/ 2172 h 3223"/>
                  <a:gd name="T68" fmla="*/ 2457 w 4425"/>
                  <a:gd name="T69" fmla="*/ 2208 h 3223"/>
                  <a:gd name="T70" fmla="*/ 2625 w 4425"/>
                  <a:gd name="T71" fmla="*/ 2220 h 3223"/>
                  <a:gd name="T72" fmla="*/ 3081 w 4425"/>
                  <a:gd name="T73" fmla="*/ 2268 h 3223"/>
                  <a:gd name="T74" fmla="*/ 3153 w 4425"/>
                  <a:gd name="T75" fmla="*/ 2304 h 3223"/>
                  <a:gd name="T76" fmla="*/ 3165 w 4425"/>
                  <a:gd name="T77" fmla="*/ 2340 h 3223"/>
                  <a:gd name="T78" fmla="*/ 3201 w 4425"/>
                  <a:gd name="T79" fmla="*/ 2376 h 3223"/>
                  <a:gd name="T80" fmla="*/ 3237 w 4425"/>
                  <a:gd name="T81" fmla="*/ 2484 h 3223"/>
                  <a:gd name="T82" fmla="*/ 3273 w 4425"/>
                  <a:gd name="T83" fmla="*/ 2508 h 3223"/>
                  <a:gd name="T84" fmla="*/ 3501 w 4425"/>
                  <a:gd name="T85" fmla="*/ 2556 h 3223"/>
                  <a:gd name="T86" fmla="*/ 3561 w 4425"/>
                  <a:gd name="T87" fmla="*/ 2568 h 3223"/>
                  <a:gd name="T88" fmla="*/ 3585 w 4425"/>
                  <a:gd name="T89" fmla="*/ 2604 h 3223"/>
                  <a:gd name="T90" fmla="*/ 3657 w 4425"/>
                  <a:gd name="T91" fmla="*/ 2628 h 3223"/>
                  <a:gd name="T92" fmla="*/ 3693 w 4425"/>
                  <a:gd name="T93" fmla="*/ 2652 h 3223"/>
                  <a:gd name="T94" fmla="*/ 3837 w 4425"/>
                  <a:gd name="T95" fmla="*/ 2736 h 3223"/>
                  <a:gd name="T96" fmla="*/ 4017 w 4425"/>
                  <a:gd name="T97" fmla="*/ 2784 h 3223"/>
                  <a:gd name="T98" fmla="*/ 4077 w 4425"/>
                  <a:gd name="T99" fmla="*/ 2892 h 3223"/>
                  <a:gd name="T100" fmla="*/ 4089 w 4425"/>
                  <a:gd name="T101" fmla="*/ 2988 h 3223"/>
                  <a:gd name="T102" fmla="*/ 4077 w 4425"/>
                  <a:gd name="T103" fmla="*/ 3060 h 3223"/>
                  <a:gd name="T104" fmla="*/ 4113 w 4425"/>
                  <a:gd name="T105" fmla="*/ 3096 h 3223"/>
                  <a:gd name="T106" fmla="*/ 4245 w 4425"/>
                  <a:gd name="T107" fmla="*/ 3132 h 3223"/>
                  <a:gd name="T108" fmla="*/ 4317 w 4425"/>
                  <a:gd name="T109" fmla="*/ 3168 h 3223"/>
                  <a:gd name="T110" fmla="*/ 4425 w 4425"/>
                  <a:gd name="T111" fmla="*/ 3216 h 322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425"/>
                  <a:gd name="T169" fmla="*/ 0 h 3223"/>
                  <a:gd name="T170" fmla="*/ 4425 w 4425"/>
                  <a:gd name="T171" fmla="*/ 3223 h 322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425" h="3223">
                    <a:moveTo>
                      <a:pt x="201" y="0"/>
                    </a:moveTo>
                    <a:cubicBezTo>
                      <a:pt x="176" y="8"/>
                      <a:pt x="155" y="29"/>
                      <a:pt x="129" y="36"/>
                    </a:cubicBezTo>
                    <a:cubicBezTo>
                      <a:pt x="98" y="44"/>
                      <a:pt x="65" y="44"/>
                      <a:pt x="33" y="48"/>
                    </a:cubicBezTo>
                    <a:cubicBezTo>
                      <a:pt x="50" y="99"/>
                      <a:pt x="35" y="89"/>
                      <a:pt x="105" y="96"/>
                    </a:cubicBezTo>
                    <a:cubicBezTo>
                      <a:pt x="165" y="102"/>
                      <a:pt x="225" y="103"/>
                      <a:pt x="285" y="108"/>
                    </a:cubicBezTo>
                    <a:cubicBezTo>
                      <a:pt x="317" y="111"/>
                      <a:pt x="349" y="116"/>
                      <a:pt x="381" y="120"/>
                    </a:cubicBezTo>
                    <a:cubicBezTo>
                      <a:pt x="389" y="132"/>
                      <a:pt x="404" y="142"/>
                      <a:pt x="405" y="156"/>
                    </a:cubicBezTo>
                    <a:cubicBezTo>
                      <a:pt x="417" y="283"/>
                      <a:pt x="363" y="275"/>
                      <a:pt x="261" y="288"/>
                    </a:cubicBezTo>
                    <a:cubicBezTo>
                      <a:pt x="193" y="311"/>
                      <a:pt x="130" y="307"/>
                      <a:pt x="69" y="348"/>
                    </a:cubicBezTo>
                    <a:cubicBezTo>
                      <a:pt x="0" y="451"/>
                      <a:pt x="27" y="598"/>
                      <a:pt x="93" y="696"/>
                    </a:cubicBezTo>
                    <a:cubicBezTo>
                      <a:pt x="97" y="730"/>
                      <a:pt x="110" y="895"/>
                      <a:pt x="153" y="924"/>
                    </a:cubicBezTo>
                    <a:cubicBezTo>
                      <a:pt x="167" y="933"/>
                      <a:pt x="185" y="932"/>
                      <a:pt x="201" y="936"/>
                    </a:cubicBezTo>
                    <a:cubicBezTo>
                      <a:pt x="265" y="979"/>
                      <a:pt x="297" y="975"/>
                      <a:pt x="381" y="984"/>
                    </a:cubicBezTo>
                    <a:cubicBezTo>
                      <a:pt x="557" y="1043"/>
                      <a:pt x="458" y="1014"/>
                      <a:pt x="873" y="984"/>
                    </a:cubicBezTo>
                    <a:cubicBezTo>
                      <a:pt x="887" y="983"/>
                      <a:pt x="896" y="966"/>
                      <a:pt x="909" y="960"/>
                    </a:cubicBezTo>
                    <a:cubicBezTo>
                      <a:pt x="932" y="950"/>
                      <a:pt x="981" y="936"/>
                      <a:pt x="981" y="936"/>
                    </a:cubicBezTo>
                    <a:cubicBezTo>
                      <a:pt x="1025" y="1067"/>
                      <a:pt x="951" y="872"/>
                      <a:pt x="1029" y="996"/>
                    </a:cubicBezTo>
                    <a:cubicBezTo>
                      <a:pt x="1042" y="1017"/>
                      <a:pt x="1045" y="1044"/>
                      <a:pt x="1053" y="1068"/>
                    </a:cubicBezTo>
                    <a:cubicBezTo>
                      <a:pt x="1057" y="1080"/>
                      <a:pt x="1054" y="1097"/>
                      <a:pt x="1065" y="1104"/>
                    </a:cubicBezTo>
                    <a:cubicBezTo>
                      <a:pt x="1089" y="1120"/>
                      <a:pt x="1113" y="1136"/>
                      <a:pt x="1137" y="1152"/>
                    </a:cubicBezTo>
                    <a:cubicBezTo>
                      <a:pt x="1149" y="1160"/>
                      <a:pt x="1173" y="1176"/>
                      <a:pt x="1173" y="1176"/>
                    </a:cubicBezTo>
                    <a:cubicBezTo>
                      <a:pt x="1174" y="1183"/>
                      <a:pt x="1182" y="1273"/>
                      <a:pt x="1197" y="1296"/>
                    </a:cubicBezTo>
                    <a:cubicBezTo>
                      <a:pt x="1259" y="1389"/>
                      <a:pt x="1378" y="1373"/>
                      <a:pt x="1473" y="1380"/>
                    </a:cubicBezTo>
                    <a:cubicBezTo>
                      <a:pt x="1477" y="1436"/>
                      <a:pt x="1475" y="1493"/>
                      <a:pt x="1485" y="1548"/>
                    </a:cubicBezTo>
                    <a:cubicBezTo>
                      <a:pt x="1490" y="1578"/>
                      <a:pt x="1518" y="1594"/>
                      <a:pt x="1545" y="1596"/>
                    </a:cubicBezTo>
                    <a:cubicBezTo>
                      <a:pt x="1633" y="1603"/>
                      <a:pt x="1721" y="1604"/>
                      <a:pt x="1809" y="1608"/>
                    </a:cubicBezTo>
                    <a:cubicBezTo>
                      <a:pt x="1856" y="1678"/>
                      <a:pt x="1828" y="1700"/>
                      <a:pt x="1857" y="1788"/>
                    </a:cubicBezTo>
                    <a:cubicBezTo>
                      <a:pt x="1862" y="1804"/>
                      <a:pt x="1881" y="1812"/>
                      <a:pt x="1893" y="1824"/>
                    </a:cubicBezTo>
                    <a:cubicBezTo>
                      <a:pt x="1910" y="1875"/>
                      <a:pt x="1914" y="1928"/>
                      <a:pt x="1929" y="1980"/>
                    </a:cubicBezTo>
                    <a:cubicBezTo>
                      <a:pt x="1932" y="1992"/>
                      <a:pt x="1932" y="2007"/>
                      <a:pt x="1941" y="2016"/>
                    </a:cubicBezTo>
                    <a:cubicBezTo>
                      <a:pt x="1950" y="2025"/>
                      <a:pt x="1966" y="2022"/>
                      <a:pt x="1977" y="2028"/>
                    </a:cubicBezTo>
                    <a:cubicBezTo>
                      <a:pt x="2002" y="2042"/>
                      <a:pt x="2049" y="2076"/>
                      <a:pt x="2049" y="2076"/>
                    </a:cubicBezTo>
                    <a:cubicBezTo>
                      <a:pt x="2083" y="2127"/>
                      <a:pt x="2126" y="2130"/>
                      <a:pt x="2181" y="2148"/>
                    </a:cubicBezTo>
                    <a:cubicBezTo>
                      <a:pt x="2227" y="2163"/>
                      <a:pt x="2277" y="2164"/>
                      <a:pt x="2325" y="2172"/>
                    </a:cubicBezTo>
                    <a:cubicBezTo>
                      <a:pt x="2370" y="2179"/>
                      <a:pt x="2412" y="2203"/>
                      <a:pt x="2457" y="2208"/>
                    </a:cubicBezTo>
                    <a:cubicBezTo>
                      <a:pt x="2513" y="2215"/>
                      <a:pt x="2569" y="2216"/>
                      <a:pt x="2625" y="2220"/>
                    </a:cubicBezTo>
                    <a:cubicBezTo>
                      <a:pt x="2735" y="2257"/>
                      <a:pt x="2963" y="2260"/>
                      <a:pt x="3081" y="2268"/>
                    </a:cubicBezTo>
                    <a:cubicBezTo>
                      <a:pt x="3105" y="2276"/>
                      <a:pt x="3136" y="2283"/>
                      <a:pt x="3153" y="2304"/>
                    </a:cubicBezTo>
                    <a:cubicBezTo>
                      <a:pt x="3161" y="2314"/>
                      <a:pt x="3158" y="2329"/>
                      <a:pt x="3165" y="2340"/>
                    </a:cubicBezTo>
                    <a:cubicBezTo>
                      <a:pt x="3174" y="2354"/>
                      <a:pt x="3189" y="2364"/>
                      <a:pt x="3201" y="2376"/>
                    </a:cubicBezTo>
                    <a:cubicBezTo>
                      <a:pt x="3203" y="2381"/>
                      <a:pt x="3230" y="2464"/>
                      <a:pt x="3237" y="2484"/>
                    </a:cubicBezTo>
                    <a:cubicBezTo>
                      <a:pt x="3242" y="2498"/>
                      <a:pt x="3260" y="2502"/>
                      <a:pt x="3273" y="2508"/>
                    </a:cubicBezTo>
                    <a:cubicBezTo>
                      <a:pt x="3346" y="2541"/>
                      <a:pt x="3423" y="2544"/>
                      <a:pt x="3501" y="2556"/>
                    </a:cubicBezTo>
                    <a:cubicBezTo>
                      <a:pt x="3521" y="2559"/>
                      <a:pt x="3541" y="2564"/>
                      <a:pt x="3561" y="2568"/>
                    </a:cubicBezTo>
                    <a:cubicBezTo>
                      <a:pt x="3569" y="2580"/>
                      <a:pt x="3573" y="2596"/>
                      <a:pt x="3585" y="2604"/>
                    </a:cubicBezTo>
                    <a:cubicBezTo>
                      <a:pt x="3606" y="2617"/>
                      <a:pt x="3636" y="2614"/>
                      <a:pt x="3657" y="2628"/>
                    </a:cubicBezTo>
                    <a:cubicBezTo>
                      <a:pt x="3669" y="2636"/>
                      <a:pt x="3681" y="2644"/>
                      <a:pt x="3693" y="2652"/>
                    </a:cubicBezTo>
                    <a:cubicBezTo>
                      <a:pt x="3718" y="2727"/>
                      <a:pt x="3769" y="2719"/>
                      <a:pt x="3837" y="2736"/>
                    </a:cubicBezTo>
                    <a:cubicBezTo>
                      <a:pt x="3897" y="2751"/>
                      <a:pt x="3958" y="2764"/>
                      <a:pt x="4017" y="2784"/>
                    </a:cubicBezTo>
                    <a:cubicBezTo>
                      <a:pt x="4041" y="2820"/>
                      <a:pt x="4053" y="2856"/>
                      <a:pt x="4077" y="2892"/>
                    </a:cubicBezTo>
                    <a:cubicBezTo>
                      <a:pt x="4081" y="2924"/>
                      <a:pt x="4089" y="2956"/>
                      <a:pt x="4089" y="2988"/>
                    </a:cubicBezTo>
                    <a:cubicBezTo>
                      <a:pt x="4089" y="3012"/>
                      <a:pt x="4072" y="3036"/>
                      <a:pt x="4077" y="3060"/>
                    </a:cubicBezTo>
                    <a:cubicBezTo>
                      <a:pt x="4081" y="3077"/>
                      <a:pt x="4098" y="3089"/>
                      <a:pt x="4113" y="3096"/>
                    </a:cubicBezTo>
                    <a:cubicBezTo>
                      <a:pt x="4155" y="3115"/>
                      <a:pt x="4204" y="3112"/>
                      <a:pt x="4245" y="3132"/>
                    </a:cubicBezTo>
                    <a:cubicBezTo>
                      <a:pt x="4269" y="3144"/>
                      <a:pt x="4294" y="3155"/>
                      <a:pt x="4317" y="3168"/>
                    </a:cubicBezTo>
                    <a:cubicBezTo>
                      <a:pt x="4415" y="3223"/>
                      <a:pt x="4353" y="3216"/>
                      <a:pt x="4425" y="3216"/>
                    </a:cubicBezTo>
                  </a:path>
                </a:pathLst>
              </a:custGeom>
              <a:noFill/>
              <a:ln w="38100">
                <a:solidFill>
                  <a:srgbClr val="0099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5917" name="Freeform 39"/>
              <p:cNvSpPr>
                <a:spLocks/>
              </p:cNvSpPr>
              <p:nvPr/>
            </p:nvSpPr>
            <p:spPr bwMode="auto">
              <a:xfrm>
                <a:off x="3255" y="744"/>
                <a:ext cx="2002" cy="2304"/>
              </a:xfrm>
              <a:custGeom>
                <a:avLst/>
                <a:gdLst>
                  <a:gd name="T0" fmla="*/ 2001 w 2002"/>
                  <a:gd name="T1" fmla="*/ 2304 h 2304"/>
                  <a:gd name="T2" fmla="*/ 1989 w 2002"/>
                  <a:gd name="T3" fmla="*/ 2172 h 2304"/>
                  <a:gd name="T4" fmla="*/ 1953 w 2002"/>
                  <a:gd name="T5" fmla="*/ 2148 h 2304"/>
                  <a:gd name="T6" fmla="*/ 1869 w 2002"/>
                  <a:gd name="T7" fmla="*/ 2052 h 2304"/>
                  <a:gd name="T8" fmla="*/ 1773 w 2002"/>
                  <a:gd name="T9" fmla="*/ 1872 h 2304"/>
                  <a:gd name="T10" fmla="*/ 1689 w 2002"/>
                  <a:gd name="T11" fmla="*/ 1764 h 2304"/>
                  <a:gd name="T12" fmla="*/ 1629 w 2002"/>
                  <a:gd name="T13" fmla="*/ 1656 h 2304"/>
                  <a:gd name="T14" fmla="*/ 1545 w 2002"/>
                  <a:gd name="T15" fmla="*/ 1548 h 2304"/>
                  <a:gd name="T16" fmla="*/ 1521 w 2002"/>
                  <a:gd name="T17" fmla="*/ 1512 h 2304"/>
                  <a:gd name="T18" fmla="*/ 1269 w 2002"/>
                  <a:gd name="T19" fmla="*/ 1356 h 2304"/>
                  <a:gd name="T20" fmla="*/ 1245 w 2002"/>
                  <a:gd name="T21" fmla="*/ 1320 h 2304"/>
                  <a:gd name="T22" fmla="*/ 1173 w 2002"/>
                  <a:gd name="T23" fmla="*/ 1272 h 2304"/>
                  <a:gd name="T24" fmla="*/ 1041 w 2002"/>
                  <a:gd name="T25" fmla="*/ 1176 h 2304"/>
                  <a:gd name="T26" fmla="*/ 933 w 2002"/>
                  <a:gd name="T27" fmla="*/ 1092 h 2304"/>
                  <a:gd name="T28" fmla="*/ 861 w 2002"/>
                  <a:gd name="T29" fmla="*/ 984 h 2304"/>
                  <a:gd name="T30" fmla="*/ 837 w 2002"/>
                  <a:gd name="T31" fmla="*/ 948 h 2304"/>
                  <a:gd name="T32" fmla="*/ 741 w 2002"/>
                  <a:gd name="T33" fmla="*/ 588 h 2304"/>
                  <a:gd name="T34" fmla="*/ 429 w 2002"/>
                  <a:gd name="T35" fmla="*/ 432 h 2304"/>
                  <a:gd name="T36" fmla="*/ 333 w 2002"/>
                  <a:gd name="T37" fmla="*/ 360 h 2304"/>
                  <a:gd name="T38" fmla="*/ 201 w 2002"/>
                  <a:gd name="T39" fmla="*/ 252 h 2304"/>
                  <a:gd name="T40" fmla="*/ 129 w 2002"/>
                  <a:gd name="T41" fmla="*/ 204 h 2304"/>
                  <a:gd name="T42" fmla="*/ 93 w 2002"/>
                  <a:gd name="T43" fmla="*/ 168 h 2304"/>
                  <a:gd name="T44" fmla="*/ 21 w 2002"/>
                  <a:gd name="T45" fmla="*/ 120 h 2304"/>
                  <a:gd name="T46" fmla="*/ 9 w 2002"/>
                  <a:gd name="T47" fmla="*/ 0 h 23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2"/>
                  <a:gd name="T73" fmla="*/ 0 h 2304"/>
                  <a:gd name="T74" fmla="*/ 2002 w 2002"/>
                  <a:gd name="T75" fmla="*/ 2304 h 230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2" h="2304">
                    <a:moveTo>
                      <a:pt x="2001" y="2304"/>
                    </a:moveTo>
                    <a:cubicBezTo>
                      <a:pt x="1997" y="2260"/>
                      <a:pt x="2002" y="2214"/>
                      <a:pt x="1989" y="2172"/>
                    </a:cubicBezTo>
                    <a:cubicBezTo>
                      <a:pt x="1985" y="2158"/>
                      <a:pt x="1962" y="2159"/>
                      <a:pt x="1953" y="2148"/>
                    </a:cubicBezTo>
                    <a:cubicBezTo>
                      <a:pt x="1855" y="2036"/>
                      <a:pt x="1950" y="2106"/>
                      <a:pt x="1869" y="2052"/>
                    </a:cubicBezTo>
                    <a:cubicBezTo>
                      <a:pt x="1848" y="1988"/>
                      <a:pt x="1810" y="1928"/>
                      <a:pt x="1773" y="1872"/>
                    </a:cubicBezTo>
                    <a:cubicBezTo>
                      <a:pt x="1732" y="1810"/>
                      <a:pt x="1721" y="1860"/>
                      <a:pt x="1689" y="1764"/>
                    </a:cubicBezTo>
                    <a:cubicBezTo>
                      <a:pt x="1670" y="1708"/>
                      <a:pt x="1682" y="1691"/>
                      <a:pt x="1629" y="1656"/>
                    </a:cubicBezTo>
                    <a:cubicBezTo>
                      <a:pt x="1508" y="1474"/>
                      <a:pt x="1639" y="1661"/>
                      <a:pt x="1545" y="1548"/>
                    </a:cubicBezTo>
                    <a:cubicBezTo>
                      <a:pt x="1536" y="1537"/>
                      <a:pt x="1532" y="1521"/>
                      <a:pt x="1521" y="1512"/>
                    </a:cubicBezTo>
                    <a:cubicBezTo>
                      <a:pt x="1446" y="1446"/>
                      <a:pt x="1350" y="1410"/>
                      <a:pt x="1269" y="1356"/>
                    </a:cubicBezTo>
                    <a:cubicBezTo>
                      <a:pt x="1261" y="1344"/>
                      <a:pt x="1256" y="1329"/>
                      <a:pt x="1245" y="1320"/>
                    </a:cubicBezTo>
                    <a:cubicBezTo>
                      <a:pt x="1223" y="1301"/>
                      <a:pt x="1173" y="1272"/>
                      <a:pt x="1173" y="1272"/>
                    </a:cubicBezTo>
                    <a:cubicBezTo>
                      <a:pt x="1141" y="1223"/>
                      <a:pt x="1092" y="1210"/>
                      <a:pt x="1041" y="1176"/>
                    </a:cubicBezTo>
                    <a:cubicBezTo>
                      <a:pt x="1002" y="1150"/>
                      <a:pt x="972" y="1118"/>
                      <a:pt x="933" y="1092"/>
                    </a:cubicBezTo>
                    <a:cubicBezTo>
                      <a:pt x="909" y="1056"/>
                      <a:pt x="885" y="1020"/>
                      <a:pt x="861" y="984"/>
                    </a:cubicBezTo>
                    <a:cubicBezTo>
                      <a:pt x="853" y="972"/>
                      <a:pt x="837" y="948"/>
                      <a:pt x="837" y="948"/>
                    </a:cubicBezTo>
                    <a:cubicBezTo>
                      <a:pt x="831" y="850"/>
                      <a:pt x="843" y="656"/>
                      <a:pt x="741" y="588"/>
                    </a:cubicBezTo>
                    <a:cubicBezTo>
                      <a:pt x="673" y="486"/>
                      <a:pt x="527" y="497"/>
                      <a:pt x="429" y="432"/>
                    </a:cubicBezTo>
                    <a:cubicBezTo>
                      <a:pt x="397" y="384"/>
                      <a:pt x="380" y="391"/>
                      <a:pt x="333" y="360"/>
                    </a:cubicBezTo>
                    <a:cubicBezTo>
                      <a:pt x="296" y="304"/>
                      <a:pt x="244" y="295"/>
                      <a:pt x="201" y="252"/>
                    </a:cubicBezTo>
                    <a:cubicBezTo>
                      <a:pt x="156" y="207"/>
                      <a:pt x="181" y="221"/>
                      <a:pt x="129" y="204"/>
                    </a:cubicBezTo>
                    <a:cubicBezTo>
                      <a:pt x="117" y="192"/>
                      <a:pt x="106" y="178"/>
                      <a:pt x="93" y="168"/>
                    </a:cubicBezTo>
                    <a:cubicBezTo>
                      <a:pt x="70" y="150"/>
                      <a:pt x="21" y="120"/>
                      <a:pt x="21" y="120"/>
                    </a:cubicBezTo>
                    <a:cubicBezTo>
                      <a:pt x="0" y="57"/>
                      <a:pt x="9" y="97"/>
                      <a:pt x="9" y="0"/>
                    </a:cubicBezTo>
                  </a:path>
                </a:pathLst>
              </a:custGeom>
              <a:noFill/>
              <a:ln w="38100">
                <a:solidFill>
                  <a:srgbClr val="0099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5918" name="Freeform 40"/>
              <p:cNvSpPr>
                <a:spLocks/>
              </p:cNvSpPr>
              <p:nvPr/>
            </p:nvSpPr>
            <p:spPr bwMode="auto">
              <a:xfrm>
                <a:off x="4920" y="1584"/>
                <a:ext cx="291" cy="864"/>
              </a:xfrm>
              <a:custGeom>
                <a:avLst/>
                <a:gdLst>
                  <a:gd name="T0" fmla="*/ 0 w 291"/>
                  <a:gd name="T1" fmla="*/ 864 h 864"/>
                  <a:gd name="T2" fmla="*/ 12 w 291"/>
                  <a:gd name="T3" fmla="*/ 588 h 864"/>
                  <a:gd name="T4" fmla="*/ 36 w 291"/>
                  <a:gd name="T5" fmla="*/ 552 h 864"/>
                  <a:gd name="T6" fmla="*/ 60 w 291"/>
                  <a:gd name="T7" fmla="*/ 408 h 864"/>
                  <a:gd name="T8" fmla="*/ 96 w 291"/>
                  <a:gd name="T9" fmla="*/ 336 h 864"/>
                  <a:gd name="T10" fmla="*/ 108 w 291"/>
                  <a:gd name="T11" fmla="*/ 276 h 864"/>
                  <a:gd name="T12" fmla="*/ 216 w 291"/>
                  <a:gd name="T13" fmla="*/ 216 h 864"/>
                  <a:gd name="T14" fmla="*/ 252 w 291"/>
                  <a:gd name="T15" fmla="*/ 36 h 864"/>
                  <a:gd name="T16" fmla="*/ 288 w 291"/>
                  <a:gd name="T17" fmla="*/ 12 h 864"/>
                  <a:gd name="T18" fmla="*/ 288 w 291"/>
                  <a:gd name="T19" fmla="*/ 0 h 8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1"/>
                  <a:gd name="T31" fmla="*/ 0 h 864"/>
                  <a:gd name="T32" fmla="*/ 291 w 291"/>
                  <a:gd name="T33" fmla="*/ 864 h 8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1" h="864">
                    <a:moveTo>
                      <a:pt x="0" y="864"/>
                    </a:moveTo>
                    <a:cubicBezTo>
                      <a:pt x="4" y="772"/>
                      <a:pt x="1" y="679"/>
                      <a:pt x="12" y="588"/>
                    </a:cubicBezTo>
                    <a:cubicBezTo>
                      <a:pt x="14" y="574"/>
                      <a:pt x="33" y="566"/>
                      <a:pt x="36" y="552"/>
                    </a:cubicBezTo>
                    <a:cubicBezTo>
                      <a:pt x="49" y="499"/>
                      <a:pt x="37" y="455"/>
                      <a:pt x="60" y="408"/>
                    </a:cubicBezTo>
                    <a:cubicBezTo>
                      <a:pt x="89" y="349"/>
                      <a:pt x="81" y="396"/>
                      <a:pt x="96" y="336"/>
                    </a:cubicBezTo>
                    <a:cubicBezTo>
                      <a:pt x="101" y="316"/>
                      <a:pt x="99" y="294"/>
                      <a:pt x="108" y="276"/>
                    </a:cubicBezTo>
                    <a:cubicBezTo>
                      <a:pt x="126" y="239"/>
                      <a:pt x="216" y="216"/>
                      <a:pt x="216" y="216"/>
                    </a:cubicBezTo>
                    <a:cubicBezTo>
                      <a:pt x="284" y="115"/>
                      <a:pt x="183" y="279"/>
                      <a:pt x="252" y="36"/>
                    </a:cubicBezTo>
                    <a:cubicBezTo>
                      <a:pt x="256" y="22"/>
                      <a:pt x="278" y="22"/>
                      <a:pt x="288" y="12"/>
                    </a:cubicBezTo>
                    <a:cubicBezTo>
                      <a:pt x="291" y="9"/>
                      <a:pt x="288" y="4"/>
                      <a:pt x="288" y="0"/>
                    </a:cubicBezTo>
                  </a:path>
                </a:pathLst>
              </a:custGeom>
              <a:noFill/>
              <a:ln w="9525">
                <a:solidFill>
                  <a:srgbClr val="0099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5919" name="Freeform 41"/>
              <p:cNvSpPr>
                <a:spLocks/>
              </p:cNvSpPr>
              <p:nvPr/>
            </p:nvSpPr>
            <p:spPr bwMode="auto">
              <a:xfrm>
                <a:off x="4088" y="840"/>
                <a:ext cx="304" cy="888"/>
              </a:xfrm>
              <a:custGeom>
                <a:avLst/>
                <a:gdLst>
                  <a:gd name="T0" fmla="*/ 28 w 304"/>
                  <a:gd name="T1" fmla="*/ 888 h 888"/>
                  <a:gd name="T2" fmla="*/ 4 w 304"/>
                  <a:gd name="T3" fmla="*/ 816 h 888"/>
                  <a:gd name="T4" fmla="*/ 88 w 304"/>
                  <a:gd name="T5" fmla="*/ 588 h 888"/>
                  <a:gd name="T6" fmla="*/ 136 w 304"/>
                  <a:gd name="T7" fmla="*/ 456 h 888"/>
                  <a:gd name="T8" fmla="*/ 148 w 304"/>
                  <a:gd name="T9" fmla="*/ 324 h 888"/>
                  <a:gd name="T10" fmla="*/ 184 w 304"/>
                  <a:gd name="T11" fmla="*/ 312 h 888"/>
                  <a:gd name="T12" fmla="*/ 196 w 304"/>
                  <a:gd name="T13" fmla="*/ 276 h 888"/>
                  <a:gd name="T14" fmla="*/ 208 w 304"/>
                  <a:gd name="T15" fmla="*/ 96 h 888"/>
                  <a:gd name="T16" fmla="*/ 244 w 304"/>
                  <a:gd name="T17" fmla="*/ 72 h 888"/>
                  <a:gd name="T18" fmla="*/ 304 w 304"/>
                  <a:gd name="T19" fmla="*/ 0 h 8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4"/>
                  <a:gd name="T31" fmla="*/ 0 h 888"/>
                  <a:gd name="T32" fmla="*/ 304 w 304"/>
                  <a:gd name="T33" fmla="*/ 888 h 8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4" h="888">
                    <a:moveTo>
                      <a:pt x="28" y="888"/>
                    </a:moveTo>
                    <a:cubicBezTo>
                      <a:pt x="20" y="864"/>
                      <a:pt x="0" y="841"/>
                      <a:pt x="4" y="816"/>
                    </a:cubicBezTo>
                    <a:cubicBezTo>
                      <a:pt x="17" y="728"/>
                      <a:pt x="39" y="661"/>
                      <a:pt x="88" y="588"/>
                    </a:cubicBezTo>
                    <a:cubicBezTo>
                      <a:pt x="99" y="533"/>
                      <a:pt x="106" y="502"/>
                      <a:pt x="136" y="456"/>
                    </a:cubicBezTo>
                    <a:cubicBezTo>
                      <a:pt x="140" y="412"/>
                      <a:pt x="134" y="366"/>
                      <a:pt x="148" y="324"/>
                    </a:cubicBezTo>
                    <a:cubicBezTo>
                      <a:pt x="152" y="312"/>
                      <a:pt x="175" y="321"/>
                      <a:pt x="184" y="312"/>
                    </a:cubicBezTo>
                    <a:cubicBezTo>
                      <a:pt x="193" y="303"/>
                      <a:pt x="192" y="288"/>
                      <a:pt x="196" y="276"/>
                    </a:cubicBezTo>
                    <a:cubicBezTo>
                      <a:pt x="200" y="216"/>
                      <a:pt x="194" y="155"/>
                      <a:pt x="208" y="96"/>
                    </a:cubicBezTo>
                    <a:cubicBezTo>
                      <a:pt x="211" y="82"/>
                      <a:pt x="234" y="82"/>
                      <a:pt x="244" y="72"/>
                    </a:cubicBezTo>
                    <a:cubicBezTo>
                      <a:pt x="274" y="42"/>
                      <a:pt x="260" y="0"/>
                      <a:pt x="304" y="0"/>
                    </a:cubicBezTo>
                  </a:path>
                </a:pathLst>
              </a:custGeom>
              <a:noFill/>
              <a:ln w="9525">
                <a:solidFill>
                  <a:srgbClr val="0099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5920" name="Freeform 42"/>
              <p:cNvSpPr>
                <a:spLocks/>
              </p:cNvSpPr>
              <p:nvPr/>
            </p:nvSpPr>
            <p:spPr bwMode="auto">
              <a:xfrm>
                <a:off x="2774" y="1044"/>
                <a:ext cx="322" cy="672"/>
              </a:xfrm>
              <a:custGeom>
                <a:avLst/>
                <a:gdLst>
                  <a:gd name="T0" fmla="*/ 322 w 322"/>
                  <a:gd name="T1" fmla="*/ 672 h 672"/>
                  <a:gd name="T2" fmla="*/ 262 w 322"/>
                  <a:gd name="T3" fmla="*/ 384 h 672"/>
                  <a:gd name="T4" fmla="*/ 226 w 322"/>
                  <a:gd name="T5" fmla="*/ 372 h 672"/>
                  <a:gd name="T6" fmla="*/ 190 w 322"/>
                  <a:gd name="T7" fmla="*/ 348 h 672"/>
                  <a:gd name="T8" fmla="*/ 118 w 322"/>
                  <a:gd name="T9" fmla="*/ 324 h 672"/>
                  <a:gd name="T10" fmla="*/ 190 w 322"/>
                  <a:gd name="T11" fmla="*/ 0 h 672"/>
                  <a:gd name="T12" fmla="*/ 0 60000 65536"/>
                  <a:gd name="T13" fmla="*/ 0 60000 65536"/>
                  <a:gd name="T14" fmla="*/ 0 60000 65536"/>
                  <a:gd name="T15" fmla="*/ 0 60000 65536"/>
                  <a:gd name="T16" fmla="*/ 0 60000 65536"/>
                  <a:gd name="T17" fmla="*/ 0 60000 65536"/>
                  <a:gd name="T18" fmla="*/ 0 w 322"/>
                  <a:gd name="T19" fmla="*/ 0 h 672"/>
                  <a:gd name="T20" fmla="*/ 322 w 322"/>
                  <a:gd name="T21" fmla="*/ 672 h 672"/>
                </a:gdLst>
                <a:ahLst/>
                <a:cxnLst>
                  <a:cxn ang="T12">
                    <a:pos x="T0" y="T1"/>
                  </a:cxn>
                  <a:cxn ang="T13">
                    <a:pos x="T2" y="T3"/>
                  </a:cxn>
                  <a:cxn ang="T14">
                    <a:pos x="T4" y="T5"/>
                  </a:cxn>
                  <a:cxn ang="T15">
                    <a:pos x="T6" y="T7"/>
                  </a:cxn>
                  <a:cxn ang="T16">
                    <a:pos x="T8" y="T9"/>
                  </a:cxn>
                  <a:cxn ang="T17">
                    <a:pos x="T10" y="T11"/>
                  </a:cxn>
                </a:cxnLst>
                <a:rect l="T18" t="T19" r="T20" b="T21"/>
                <a:pathLst>
                  <a:path w="322" h="672">
                    <a:moveTo>
                      <a:pt x="322" y="672"/>
                    </a:moveTo>
                    <a:cubicBezTo>
                      <a:pt x="223" y="606"/>
                      <a:pt x="287" y="510"/>
                      <a:pt x="262" y="384"/>
                    </a:cubicBezTo>
                    <a:cubicBezTo>
                      <a:pt x="260" y="372"/>
                      <a:pt x="237" y="378"/>
                      <a:pt x="226" y="372"/>
                    </a:cubicBezTo>
                    <a:cubicBezTo>
                      <a:pt x="213" y="366"/>
                      <a:pt x="203" y="354"/>
                      <a:pt x="190" y="348"/>
                    </a:cubicBezTo>
                    <a:cubicBezTo>
                      <a:pt x="167" y="338"/>
                      <a:pt x="118" y="324"/>
                      <a:pt x="118" y="324"/>
                    </a:cubicBezTo>
                    <a:cubicBezTo>
                      <a:pt x="0" y="206"/>
                      <a:pt x="99" y="91"/>
                      <a:pt x="190" y="0"/>
                    </a:cubicBezTo>
                  </a:path>
                </a:pathLst>
              </a:custGeom>
              <a:noFill/>
              <a:ln w="12700">
                <a:solidFill>
                  <a:srgbClr val="0099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sp>
        <p:nvSpPr>
          <p:cNvPr id="98347" name="Freeform 43"/>
          <p:cNvSpPr>
            <a:spLocks/>
          </p:cNvSpPr>
          <p:nvPr/>
        </p:nvSpPr>
        <p:spPr bwMode="auto">
          <a:xfrm>
            <a:off x="1473200" y="5291138"/>
            <a:ext cx="219075" cy="595312"/>
          </a:xfrm>
          <a:custGeom>
            <a:avLst/>
            <a:gdLst>
              <a:gd name="T0" fmla="*/ 2147483647 w 155"/>
              <a:gd name="T1" fmla="*/ 2147483647 h 375"/>
              <a:gd name="T2" fmla="*/ 2147483647 w 155"/>
              <a:gd name="T3" fmla="*/ 2147483647 h 375"/>
              <a:gd name="T4" fmla="*/ 2147483647 w 155"/>
              <a:gd name="T5" fmla="*/ 2147483647 h 375"/>
              <a:gd name="T6" fmla="*/ 2147483647 w 155"/>
              <a:gd name="T7" fmla="*/ 2147483647 h 375"/>
              <a:gd name="T8" fmla="*/ 2147483647 w 155"/>
              <a:gd name="T9" fmla="*/ 2147483647 h 375"/>
              <a:gd name="T10" fmla="*/ 2147483647 w 155"/>
              <a:gd name="T11" fmla="*/ 2147483647 h 375"/>
              <a:gd name="T12" fmla="*/ 2147483647 w 155"/>
              <a:gd name="T13" fmla="*/ 2147483647 h 375"/>
              <a:gd name="T14" fmla="*/ 2147483647 w 155"/>
              <a:gd name="T15" fmla="*/ 2147483647 h 375"/>
              <a:gd name="T16" fmla="*/ 2147483647 w 155"/>
              <a:gd name="T17" fmla="*/ 2147483647 h 375"/>
              <a:gd name="T18" fmla="*/ 2147483647 w 155"/>
              <a:gd name="T19" fmla="*/ 2147483647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5"/>
              <a:gd name="T31" fmla="*/ 0 h 375"/>
              <a:gd name="T32" fmla="*/ 155 w 155"/>
              <a:gd name="T33" fmla="*/ 375 h 3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5" h="375">
                <a:moveTo>
                  <a:pt x="60" y="351"/>
                </a:moveTo>
                <a:cubicBezTo>
                  <a:pt x="80" y="292"/>
                  <a:pt x="54" y="262"/>
                  <a:pt x="36" y="207"/>
                </a:cubicBezTo>
                <a:cubicBezTo>
                  <a:pt x="32" y="195"/>
                  <a:pt x="28" y="183"/>
                  <a:pt x="24" y="171"/>
                </a:cubicBezTo>
                <a:cubicBezTo>
                  <a:pt x="20" y="159"/>
                  <a:pt x="12" y="135"/>
                  <a:pt x="12" y="135"/>
                </a:cubicBezTo>
                <a:cubicBezTo>
                  <a:pt x="25" y="19"/>
                  <a:pt x="0" y="0"/>
                  <a:pt x="108" y="27"/>
                </a:cubicBezTo>
                <a:cubicBezTo>
                  <a:pt x="102" y="76"/>
                  <a:pt x="83" y="157"/>
                  <a:pt x="108" y="207"/>
                </a:cubicBezTo>
                <a:cubicBezTo>
                  <a:pt x="114" y="218"/>
                  <a:pt x="132" y="215"/>
                  <a:pt x="144" y="219"/>
                </a:cubicBezTo>
                <a:cubicBezTo>
                  <a:pt x="112" y="346"/>
                  <a:pt x="155" y="196"/>
                  <a:pt x="108" y="303"/>
                </a:cubicBezTo>
                <a:cubicBezTo>
                  <a:pt x="98" y="326"/>
                  <a:pt x="84" y="375"/>
                  <a:pt x="84" y="375"/>
                </a:cubicBezTo>
                <a:cubicBezTo>
                  <a:pt x="43" y="361"/>
                  <a:pt x="39" y="372"/>
                  <a:pt x="60" y="351"/>
                </a:cubicBezTo>
                <a:close/>
              </a:path>
            </a:pathLst>
          </a:custGeom>
          <a:solidFill>
            <a:srgbClr val="0099FF"/>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8348" name="Text Box 44"/>
          <p:cNvSpPr txBox="1">
            <a:spLocks noChangeArrowheads="1"/>
          </p:cNvSpPr>
          <p:nvPr/>
        </p:nvSpPr>
        <p:spPr bwMode="auto">
          <a:xfrm>
            <a:off x="835025" y="5211763"/>
            <a:ext cx="2058988"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BoisterBlack" charset="0"/>
                <a:ea typeface="ＭＳ Ｐゴシック" charset="0"/>
              </a:rPr>
              <a:t>Jerusalem</a:t>
            </a:r>
          </a:p>
        </p:txBody>
      </p:sp>
      <p:sp>
        <p:nvSpPr>
          <p:cNvPr id="98349" name="Text Box 45"/>
          <p:cNvSpPr txBox="1">
            <a:spLocks noChangeArrowheads="1"/>
          </p:cNvSpPr>
          <p:nvPr/>
        </p:nvSpPr>
        <p:spPr bwMode="auto">
          <a:xfrm>
            <a:off x="2227263" y="1649413"/>
            <a:ext cx="1449387"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BoisterBlack" charset="0"/>
                <a:ea typeface="ＭＳ Ｐゴシック" charset="0"/>
              </a:rPr>
              <a:t>Aleppo</a:t>
            </a:r>
          </a:p>
        </p:txBody>
      </p:sp>
      <p:sp>
        <p:nvSpPr>
          <p:cNvPr id="98350" name="Text Box 46"/>
          <p:cNvSpPr txBox="1">
            <a:spLocks noChangeArrowheads="1"/>
          </p:cNvSpPr>
          <p:nvPr/>
        </p:nvSpPr>
        <p:spPr bwMode="auto">
          <a:xfrm>
            <a:off x="3714750" y="3954463"/>
            <a:ext cx="1652588"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BoisterBlack" charset="0"/>
                <a:ea typeface="ＭＳ Ｐゴシック" charset="0"/>
              </a:rPr>
              <a:t>Babylon</a:t>
            </a:r>
          </a:p>
        </p:txBody>
      </p:sp>
      <p:sp>
        <p:nvSpPr>
          <p:cNvPr id="98353" name="Freeform 49"/>
          <p:cNvSpPr>
            <a:spLocks/>
          </p:cNvSpPr>
          <p:nvPr/>
        </p:nvSpPr>
        <p:spPr bwMode="auto">
          <a:xfrm>
            <a:off x="1608138" y="2362200"/>
            <a:ext cx="917575" cy="2667000"/>
          </a:xfrm>
          <a:custGeom>
            <a:avLst/>
            <a:gdLst>
              <a:gd name="T0" fmla="*/ 0 w 650"/>
              <a:gd name="T1" fmla="*/ 2147483647 h 1680"/>
              <a:gd name="T2" fmla="*/ 2147483647 w 650"/>
              <a:gd name="T3" fmla="*/ 2147483647 h 1680"/>
              <a:gd name="T4" fmla="*/ 2147483647 w 650"/>
              <a:gd name="T5" fmla="*/ 2147483647 h 1680"/>
              <a:gd name="T6" fmla="*/ 2147483647 w 650"/>
              <a:gd name="T7" fmla="*/ 2147483647 h 1680"/>
              <a:gd name="T8" fmla="*/ 2147483647 w 650"/>
              <a:gd name="T9" fmla="*/ 2147483647 h 1680"/>
              <a:gd name="T10" fmla="*/ 2147483647 w 650"/>
              <a:gd name="T11" fmla="*/ 2147483647 h 1680"/>
              <a:gd name="T12" fmla="*/ 2147483647 w 650"/>
              <a:gd name="T13" fmla="*/ 2147483647 h 1680"/>
              <a:gd name="T14" fmla="*/ 2147483647 w 650"/>
              <a:gd name="T15" fmla="*/ 2147483647 h 1680"/>
              <a:gd name="T16" fmla="*/ 2147483647 w 650"/>
              <a:gd name="T17" fmla="*/ 2147483647 h 1680"/>
              <a:gd name="T18" fmla="*/ 2147483647 w 650"/>
              <a:gd name="T19" fmla="*/ 2147483647 h 1680"/>
              <a:gd name="T20" fmla="*/ 2147483647 w 650"/>
              <a:gd name="T21" fmla="*/ 2147483647 h 1680"/>
              <a:gd name="T22" fmla="*/ 2147483647 w 650"/>
              <a:gd name="T23" fmla="*/ 2147483647 h 1680"/>
              <a:gd name="T24" fmla="*/ 2147483647 w 650"/>
              <a:gd name="T25" fmla="*/ 2147483647 h 1680"/>
              <a:gd name="T26" fmla="*/ 2147483647 w 650"/>
              <a:gd name="T27" fmla="*/ 2147483647 h 1680"/>
              <a:gd name="T28" fmla="*/ 2147483647 w 650"/>
              <a:gd name="T29" fmla="*/ 2147483647 h 1680"/>
              <a:gd name="T30" fmla="*/ 2147483647 w 650"/>
              <a:gd name="T31" fmla="*/ 2147483647 h 1680"/>
              <a:gd name="T32" fmla="*/ 2147483647 w 650"/>
              <a:gd name="T33" fmla="*/ 2147483647 h 1680"/>
              <a:gd name="T34" fmla="*/ 2147483647 w 650"/>
              <a:gd name="T35" fmla="*/ 0 h 16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50"/>
              <a:gd name="T55" fmla="*/ 0 h 1680"/>
              <a:gd name="T56" fmla="*/ 650 w 650"/>
              <a:gd name="T57" fmla="*/ 1680 h 168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50" h="1680">
                <a:moveTo>
                  <a:pt x="0" y="1680"/>
                </a:moveTo>
                <a:cubicBezTo>
                  <a:pt x="46" y="1611"/>
                  <a:pt x="38" y="1591"/>
                  <a:pt x="12" y="1512"/>
                </a:cubicBezTo>
                <a:cubicBezTo>
                  <a:pt x="42" y="1467"/>
                  <a:pt x="67" y="1466"/>
                  <a:pt x="84" y="1416"/>
                </a:cubicBezTo>
                <a:cubicBezTo>
                  <a:pt x="92" y="1316"/>
                  <a:pt x="87" y="1214"/>
                  <a:pt x="144" y="1128"/>
                </a:cubicBezTo>
                <a:cubicBezTo>
                  <a:pt x="148" y="1060"/>
                  <a:pt x="142" y="991"/>
                  <a:pt x="156" y="924"/>
                </a:cubicBezTo>
                <a:cubicBezTo>
                  <a:pt x="159" y="910"/>
                  <a:pt x="187" y="914"/>
                  <a:pt x="192" y="900"/>
                </a:cubicBezTo>
                <a:cubicBezTo>
                  <a:pt x="204" y="866"/>
                  <a:pt x="187" y="824"/>
                  <a:pt x="204" y="792"/>
                </a:cubicBezTo>
                <a:cubicBezTo>
                  <a:pt x="222" y="759"/>
                  <a:pt x="307" y="722"/>
                  <a:pt x="348" y="708"/>
                </a:cubicBezTo>
                <a:cubicBezTo>
                  <a:pt x="367" y="632"/>
                  <a:pt x="368" y="649"/>
                  <a:pt x="348" y="540"/>
                </a:cubicBezTo>
                <a:cubicBezTo>
                  <a:pt x="343" y="515"/>
                  <a:pt x="324" y="468"/>
                  <a:pt x="324" y="468"/>
                </a:cubicBezTo>
                <a:cubicBezTo>
                  <a:pt x="328" y="437"/>
                  <a:pt x="331" y="382"/>
                  <a:pt x="348" y="348"/>
                </a:cubicBezTo>
                <a:cubicBezTo>
                  <a:pt x="395" y="255"/>
                  <a:pt x="354" y="366"/>
                  <a:pt x="384" y="276"/>
                </a:cubicBezTo>
                <a:cubicBezTo>
                  <a:pt x="388" y="248"/>
                  <a:pt x="383" y="217"/>
                  <a:pt x="396" y="192"/>
                </a:cubicBezTo>
                <a:cubicBezTo>
                  <a:pt x="402" y="181"/>
                  <a:pt x="423" y="189"/>
                  <a:pt x="432" y="180"/>
                </a:cubicBezTo>
                <a:cubicBezTo>
                  <a:pt x="473" y="139"/>
                  <a:pt x="409" y="145"/>
                  <a:pt x="468" y="108"/>
                </a:cubicBezTo>
                <a:cubicBezTo>
                  <a:pt x="489" y="95"/>
                  <a:pt x="540" y="84"/>
                  <a:pt x="540" y="84"/>
                </a:cubicBezTo>
                <a:cubicBezTo>
                  <a:pt x="548" y="72"/>
                  <a:pt x="552" y="56"/>
                  <a:pt x="564" y="48"/>
                </a:cubicBezTo>
                <a:cubicBezTo>
                  <a:pt x="636" y="3"/>
                  <a:pt x="650" y="53"/>
                  <a:pt x="624" y="0"/>
                </a:cubicBezTo>
              </a:path>
            </a:pathLst>
          </a:custGeom>
          <a:noFill/>
          <a:ln w="38100">
            <a:solidFill>
              <a:srgbClr val="990033"/>
            </a:solidFill>
            <a:prstDash val="dash"/>
            <a:round/>
            <a:headEnd/>
            <a:tailEnd/>
          </a:ln>
          <a:extLst>
            <a:ext uri="{909E8E84-426E-40dd-AFC4-6F175D3DCCD1}">
              <a14:hiddenFill xmlns:a14="http://schemas.microsoft.com/office/drawing/2010/main" xmlns="">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8354" name="Freeform 50"/>
          <p:cNvSpPr>
            <a:spLocks/>
          </p:cNvSpPr>
          <p:nvPr/>
        </p:nvSpPr>
        <p:spPr bwMode="auto">
          <a:xfrm>
            <a:off x="2659063" y="2373313"/>
            <a:ext cx="3978275" cy="2122487"/>
          </a:xfrm>
          <a:custGeom>
            <a:avLst/>
            <a:gdLst>
              <a:gd name="T0" fmla="*/ 0 w 2820"/>
              <a:gd name="T1" fmla="*/ 2147483647 h 1337"/>
              <a:gd name="T2" fmla="*/ 2147483647 w 2820"/>
              <a:gd name="T3" fmla="*/ 2147483647 h 1337"/>
              <a:gd name="T4" fmla="*/ 2147483647 w 2820"/>
              <a:gd name="T5" fmla="*/ 2147483647 h 1337"/>
              <a:gd name="T6" fmla="*/ 2147483647 w 2820"/>
              <a:gd name="T7" fmla="*/ 2147483647 h 1337"/>
              <a:gd name="T8" fmla="*/ 2147483647 w 2820"/>
              <a:gd name="T9" fmla="*/ 2147483647 h 1337"/>
              <a:gd name="T10" fmla="*/ 2147483647 w 2820"/>
              <a:gd name="T11" fmla="*/ 2147483647 h 1337"/>
              <a:gd name="T12" fmla="*/ 2147483647 w 2820"/>
              <a:gd name="T13" fmla="*/ 2147483647 h 1337"/>
              <a:gd name="T14" fmla="*/ 2147483647 w 2820"/>
              <a:gd name="T15" fmla="*/ 2147483647 h 1337"/>
              <a:gd name="T16" fmla="*/ 2147483647 w 2820"/>
              <a:gd name="T17" fmla="*/ 2147483647 h 1337"/>
              <a:gd name="T18" fmla="*/ 2147483647 w 2820"/>
              <a:gd name="T19" fmla="*/ 2147483647 h 1337"/>
              <a:gd name="T20" fmla="*/ 2147483647 w 2820"/>
              <a:gd name="T21" fmla="*/ 2147483647 h 1337"/>
              <a:gd name="T22" fmla="*/ 2147483647 w 2820"/>
              <a:gd name="T23" fmla="*/ 2147483647 h 1337"/>
              <a:gd name="T24" fmla="*/ 2147483647 w 2820"/>
              <a:gd name="T25" fmla="*/ 2147483647 h 1337"/>
              <a:gd name="T26" fmla="*/ 2147483647 w 2820"/>
              <a:gd name="T27" fmla="*/ 2147483647 h 1337"/>
              <a:gd name="T28" fmla="*/ 2147483647 w 2820"/>
              <a:gd name="T29" fmla="*/ 2147483647 h 1337"/>
              <a:gd name="T30" fmla="*/ 2147483647 w 2820"/>
              <a:gd name="T31" fmla="*/ 2147483647 h 1337"/>
              <a:gd name="T32" fmla="*/ 2147483647 w 2820"/>
              <a:gd name="T33" fmla="*/ 2147483647 h 1337"/>
              <a:gd name="T34" fmla="*/ 2147483647 w 2820"/>
              <a:gd name="T35" fmla="*/ 2147483647 h 1337"/>
              <a:gd name="T36" fmla="*/ 2147483647 w 2820"/>
              <a:gd name="T37" fmla="*/ 2147483647 h 1337"/>
              <a:gd name="T38" fmla="*/ 2147483647 w 2820"/>
              <a:gd name="T39" fmla="*/ 2147483647 h 1337"/>
              <a:gd name="T40" fmla="*/ 2147483647 w 2820"/>
              <a:gd name="T41" fmla="*/ 2147483647 h 1337"/>
              <a:gd name="T42" fmla="*/ 2147483647 w 2820"/>
              <a:gd name="T43" fmla="*/ 2147483647 h 1337"/>
              <a:gd name="T44" fmla="*/ 2147483647 w 2820"/>
              <a:gd name="T45" fmla="*/ 2147483647 h 1337"/>
              <a:gd name="T46" fmla="*/ 2147483647 w 2820"/>
              <a:gd name="T47" fmla="*/ 2147483647 h 1337"/>
              <a:gd name="T48" fmla="*/ 2147483647 w 2820"/>
              <a:gd name="T49" fmla="*/ 2147483647 h 13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20"/>
              <a:gd name="T76" fmla="*/ 0 h 1337"/>
              <a:gd name="T77" fmla="*/ 2820 w 2820"/>
              <a:gd name="T78" fmla="*/ 1337 h 13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20" h="1337">
                <a:moveTo>
                  <a:pt x="0" y="5"/>
                </a:moveTo>
                <a:cubicBezTo>
                  <a:pt x="28" y="9"/>
                  <a:pt x="62" y="0"/>
                  <a:pt x="84" y="17"/>
                </a:cubicBezTo>
                <a:cubicBezTo>
                  <a:pt x="114" y="40"/>
                  <a:pt x="108" y="89"/>
                  <a:pt x="120" y="125"/>
                </a:cubicBezTo>
                <a:cubicBezTo>
                  <a:pt x="125" y="141"/>
                  <a:pt x="152" y="133"/>
                  <a:pt x="168" y="137"/>
                </a:cubicBezTo>
                <a:cubicBezTo>
                  <a:pt x="192" y="153"/>
                  <a:pt x="231" y="158"/>
                  <a:pt x="240" y="185"/>
                </a:cubicBezTo>
                <a:cubicBezTo>
                  <a:pt x="244" y="197"/>
                  <a:pt x="242" y="214"/>
                  <a:pt x="252" y="221"/>
                </a:cubicBezTo>
                <a:cubicBezTo>
                  <a:pt x="290" y="248"/>
                  <a:pt x="390" y="272"/>
                  <a:pt x="432" y="281"/>
                </a:cubicBezTo>
                <a:cubicBezTo>
                  <a:pt x="488" y="293"/>
                  <a:pt x="527" y="338"/>
                  <a:pt x="588" y="341"/>
                </a:cubicBezTo>
                <a:cubicBezTo>
                  <a:pt x="724" y="348"/>
                  <a:pt x="860" y="349"/>
                  <a:pt x="996" y="353"/>
                </a:cubicBezTo>
                <a:cubicBezTo>
                  <a:pt x="1086" y="383"/>
                  <a:pt x="975" y="342"/>
                  <a:pt x="1068" y="389"/>
                </a:cubicBezTo>
                <a:cubicBezTo>
                  <a:pt x="1119" y="415"/>
                  <a:pt x="1181" y="419"/>
                  <a:pt x="1236" y="437"/>
                </a:cubicBezTo>
                <a:cubicBezTo>
                  <a:pt x="1273" y="492"/>
                  <a:pt x="1287" y="555"/>
                  <a:pt x="1308" y="617"/>
                </a:cubicBezTo>
                <a:cubicBezTo>
                  <a:pt x="1316" y="641"/>
                  <a:pt x="1323" y="672"/>
                  <a:pt x="1344" y="689"/>
                </a:cubicBezTo>
                <a:cubicBezTo>
                  <a:pt x="1354" y="697"/>
                  <a:pt x="1368" y="697"/>
                  <a:pt x="1380" y="701"/>
                </a:cubicBezTo>
                <a:cubicBezTo>
                  <a:pt x="1430" y="775"/>
                  <a:pt x="1376" y="715"/>
                  <a:pt x="1512" y="749"/>
                </a:cubicBezTo>
                <a:cubicBezTo>
                  <a:pt x="1531" y="754"/>
                  <a:pt x="1602" y="797"/>
                  <a:pt x="1620" y="809"/>
                </a:cubicBezTo>
                <a:cubicBezTo>
                  <a:pt x="1624" y="825"/>
                  <a:pt x="1619" y="846"/>
                  <a:pt x="1632" y="857"/>
                </a:cubicBezTo>
                <a:cubicBezTo>
                  <a:pt x="1651" y="873"/>
                  <a:pt x="1704" y="881"/>
                  <a:pt x="1704" y="881"/>
                </a:cubicBezTo>
                <a:cubicBezTo>
                  <a:pt x="1712" y="905"/>
                  <a:pt x="1720" y="929"/>
                  <a:pt x="1728" y="953"/>
                </a:cubicBezTo>
                <a:cubicBezTo>
                  <a:pt x="1732" y="965"/>
                  <a:pt x="1728" y="985"/>
                  <a:pt x="1740" y="989"/>
                </a:cubicBezTo>
                <a:cubicBezTo>
                  <a:pt x="1792" y="1006"/>
                  <a:pt x="1844" y="1020"/>
                  <a:pt x="1896" y="1037"/>
                </a:cubicBezTo>
                <a:cubicBezTo>
                  <a:pt x="1930" y="1140"/>
                  <a:pt x="1938" y="1128"/>
                  <a:pt x="2064" y="1133"/>
                </a:cubicBezTo>
                <a:cubicBezTo>
                  <a:pt x="2220" y="1139"/>
                  <a:pt x="2376" y="1141"/>
                  <a:pt x="2532" y="1145"/>
                </a:cubicBezTo>
                <a:cubicBezTo>
                  <a:pt x="2585" y="1163"/>
                  <a:pt x="2635" y="1180"/>
                  <a:pt x="2688" y="1193"/>
                </a:cubicBezTo>
                <a:cubicBezTo>
                  <a:pt x="2710" y="1260"/>
                  <a:pt x="2733" y="1337"/>
                  <a:pt x="2820" y="1337"/>
                </a:cubicBezTo>
              </a:path>
            </a:pathLst>
          </a:custGeom>
          <a:noFill/>
          <a:ln w="38100">
            <a:solidFill>
              <a:srgbClr val="990033"/>
            </a:solidFill>
            <a:prstDash val="dash"/>
            <a:round/>
            <a:headEnd/>
            <a:tailEnd/>
          </a:ln>
          <a:extLst>
            <a:ext uri="{909E8E84-426E-40dd-AFC4-6F175D3DCCD1}">
              <a14:hiddenFill xmlns:a14="http://schemas.microsoft.com/office/drawing/2010/main" xmlns="">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8355" name="Text Box 51"/>
          <p:cNvSpPr txBox="1">
            <a:spLocks noChangeArrowheads="1"/>
          </p:cNvSpPr>
          <p:nvPr/>
        </p:nvSpPr>
        <p:spPr bwMode="auto">
          <a:xfrm>
            <a:off x="5468938" y="4335463"/>
            <a:ext cx="2414587"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BoisterBlack" charset="0"/>
                <a:ea typeface="ＭＳ Ｐゴシック" charset="0"/>
              </a:rPr>
              <a:t>Babylonia</a:t>
            </a:r>
          </a:p>
        </p:txBody>
      </p:sp>
      <p:pic>
        <p:nvPicPr>
          <p:cNvPr id="98356" name="enemy attack - conquer.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574675" y="6858000"/>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913" name="Rectangle 53"/>
          <p:cNvSpPr>
            <a:spLocks noGrp="1" noChangeArrowheads="1"/>
          </p:cNvSpPr>
          <p:nvPr>
            <p:ph type="title" idx="4294967295"/>
          </p:nvPr>
        </p:nvSpPr>
        <p:spPr>
          <a:xfrm>
            <a:off x="2209800" y="5867400"/>
            <a:ext cx="6934200" cy="990600"/>
          </a:xfrm>
        </p:spPr>
        <p:txBody>
          <a:bodyPr/>
          <a:lstStyle/>
          <a:p>
            <a:pPr eaLnBrk="1" hangingPunct="1"/>
            <a:r>
              <a:rPr lang="en-US" sz="4000" i="1">
                <a:latin typeface="Arial" charset="0"/>
              </a:rPr>
              <a:t>The Journey to Exile &amp; Back</a:t>
            </a:r>
          </a:p>
        </p:txBody>
      </p:sp>
    </p:spTree>
    <p:extLst>
      <p:ext uri="{BB962C8B-B14F-4D97-AF65-F5344CB8AC3E}">
        <p14:creationId xmlns:p14="http://schemas.microsoft.com/office/powerpoint/2010/main" val="3578886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2000"/>
                                        <p:tgtEl>
                                          <p:spTgt spid="10"/>
                                        </p:tgtEl>
                                      </p:cBhvr>
                                    </p:animEffect>
                                  </p:childTnLst>
                                </p:cTn>
                              </p:par>
                            </p:childTnLst>
                          </p:cTn>
                        </p:par>
                        <p:par>
                          <p:cTn id="8" fill="hold" nodeType="afterGroup">
                            <p:stCondLst>
                              <p:cond delay="2000"/>
                            </p:stCondLst>
                            <p:childTnLst>
                              <p:par>
                                <p:cTn id="9" presetID="23" presetClass="entr" presetSubtype="16" fill="hold" grpId="0" nodeType="afterEffect">
                                  <p:stCondLst>
                                    <p:cond delay="0"/>
                                  </p:stCondLst>
                                  <p:childTnLst>
                                    <p:set>
                                      <p:cBhvr>
                                        <p:cTn id="10" dur="1" fill="hold">
                                          <p:stCondLst>
                                            <p:cond delay="0"/>
                                          </p:stCondLst>
                                        </p:cTn>
                                        <p:tgtEl>
                                          <p:spTgt spid="98347"/>
                                        </p:tgtEl>
                                        <p:attrNameLst>
                                          <p:attrName>style.visibility</p:attrName>
                                        </p:attrNameLst>
                                      </p:cBhvr>
                                      <p:to>
                                        <p:strVal val="visible"/>
                                      </p:to>
                                    </p:set>
                                    <p:anim calcmode="lin" valueType="num">
                                      <p:cBhvr>
                                        <p:cTn id="11" dur="500" fill="hold"/>
                                        <p:tgtEl>
                                          <p:spTgt spid="98347"/>
                                        </p:tgtEl>
                                        <p:attrNameLst>
                                          <p:attrName>ppt_w</p:attrName>
                                        </p:attrNameLst>
                                      </p:cBhvr>
                                      <p:tavLst>
                                        <p:tav tm="0">
                                          <p:val>
                                            <p:fltVal val="0"/>
                                          </p:val>
                                        </p:tav>
                                        <p:tav tm="100000">
                                          <p:val>
                                            <p:strVal val="#ppt_w"/>
                                          </p:val>
                                        </p:tav>
                                      </p:tavLst>
                                    </p:anim>
                                    <p:anim calcmode="lin" valueType="num">
                                      <p:cBhvr>
                                        <p:cTn id="12" dur="500" fill="hold"/>
                                        <p:tgtEl>
                                          <p:spTgt spid="98347"/>
                                        </p:tgtEl>
                                        <p:attrNameLst>
                                          <p:attrName>ppt_h</p:attrName>
                                        </p:attrNameLst>
                                      </p:cBhvr>
                                      <p:tavLst>
                                        <p:tav tm="0">
                                          <p:val>
                                            <p:fltVal val="0"/>
                                          </p:val>
                                        </p:tav>
                                        <p:tav tm="100000">
                                          <p:val>
                                            <p:strVal val="#ppt_h"/>
                                          </p:val>
                                        </p:tav>
                                      </p:tavLst>
                                    </p:anim>
                                  </p:childTnLst>
                                </p:cTn>
                              </p:par>
                              <p:par>
                                <p:cTn id="13" presetID="53" presetClass="entr" presetSubtype="0" fill="hold" grpId="0" nodeType="withEffect">
                                  <p:stCondLst>
                                    <p:cond delay="0"/>
                                  </p:stCondLst>
                                  <p:childTnLst>
                                    <p:set>
                                      <p:cBhvr>
                                        <p:cTn id="14" dur="1" fill="hold">
                                          <p:stCondLst>
                                            <p:cond delay="0"/>
                                          </p:stCondLst>
                                        </p:cTn>
                                        <p:tgtEl>
                                          <p:spTgt spid="98336"/>
                                        </p:tgtEl>
                                        <p:attrNameLst>
                                          <p:attrName>style.visibility</p:attrName>
                                        </p:attrNameLst>
                                      </p:cBhvr>
                                      <p:to>
                                        <p:strVal val="visible"/>
                                      </p:to>
                                    </p:set>
                                    <p:anim calcmode="lin" valueType="num">
                                      <p:cBhvr>
                                        <p:cTn id="15" dur="500" fill="hold"/>
                                        <p:tgtEl>
                                          <p:spTgt spid="98336"/>
                                        </p:tgtEl>
                                        <p:attrNameLst>
                                          <p:attrName>ppt_w</p:attrName>
                                        </p:attrNameLst>
                                      </p:cBhvr>
                                      <p:tavLst>
                                        <p:tav tm="0">
                                          <p:val>
                                            <p:fltVal val="0"/>
                                          </p:val>
                                        </p:tav>
                                        <p:tav tm="100000">
                                          <p:val>
                                            <p:strVal val="#ppt_w"/>
                                          </p:val>
                                        </p:tav>
                                      </p:tavLst>
                                    </p:anim>
                                    <p:anim calcmode="lin" valueType="num">
                                      <p:cBhvr>
                                        <p:cTn id="16" dur="500" fill="hold"/>
                                        <p:tgtEl>
                                          <p:spTgt spid="98336"/>
                                        </p:tgtEl>
                                        <p:attrNameLst>
                                          <p:attrName>ppt_h</p:attrName>
                                        </p:attrNameLst>
                                      </p:cBhvr>
                                      <p:tavLst>
                                        <p:tav tm="0">
                                          <p:val>
                                            <p:fltVal val="0"/>
                                          </p:val>
                                        </p:tav>
                                        <p:tav tm="100000">
                                          <p:val>
                                            <p:strVal val="#ppt_h"/>
                                          </p:val>
                                        </p:tav>
                                      </p:tavLst>
                                    </p:anim>
                                    <p:animEffect transition="in" filter="fade">
                                      <p:cBhvr>
                                        <p:cTn id="17" dur="500"/>
                                        <p:tgtEl>
                                          <p:spTgt spid="98336"/>
                                        </p:tgtEl>
                                      </p:cBhvr>
                                    </p:animEffect>
                                  </p:childTnLst>
                                </p:cTn>
                              </p:par>
                              <p:par>
                                <p:cTn id="18" presetID="45" presetClass="entr" presetSubtype="0" fill="hold" nodeType="withEffect">
                                  <p:stCondLst>
                                    <p:cond delay="0"/>
                                  </p:stCondLst>
                                  <p:iterate type="lt">
                                    <p:tmPct val="10000"/>
                                  </p:iterate>
                                  <p:childTnLst>
                                    <p:set>
                                      <p:cBhvr>
                                        <p:cTn id="19" dur="1" fill="hold">
                                          <p:stCondLst>
                                            <p:cond delay="0"/>
                                          </p:stCondLst>
                                        </p:cTn>
                                        <p:tgtEl>
                                          <p:spTgt spid="98348">
                                            <p:txEl>
                                              <p:pRg st="0" end="0"/>
                                            </p:txEl>
                                          </p:spTgt>
                                        </p:tgtEl>
                                        <p:attrNameLst>
                                          <p:attrName>style.visibility</p:attrName>
                                        </p:attrNameLst>
                                      </p:cBhvr>
                                      <p:to>
                                        <p:strVal val="visible"/>
                                      </p:to>
                                    </p:set>
                                    <p:animEffect transition="in" filter="fade">
                                      <p:cBhvr>
                                        <p:cTn id="20" dur="2000"/>
                                        <p:tgtEl>
                                          <p:spTgt spid="98348">
                                            <p:txEl>
                                              <p:pRg st="0" end="0"/>
                                            </p:txEl>
                                          </p:spTgt>
                                        </p:tgtEl>
                                      </p:cBhvr>
                                    </p:animEffect>
                                    <p:anim calcmode="lin" valueType="num">
                                      <p:cBhvr>
                                        <p:cTn id="21" dur="2000" fill="hold"/>
                                        <p:tgtEl>
                                          <p:spTgt spid="98348">
                                            <p:txEl>
                                              <p:pRg st="0" end="0"/>
                                            </p:txEl>
                                          </p:spTgt>
                                        </p:tgtEl>
                                        <p:attrNameLst>
                                          <p:attrName>ppt_w</p:attrName>
                                        </p:attrNameLst>
                                      </p:cBhvr>
                                      <p:tavLst>
                                        <p:tav tm="0" fmla="#ppt_w*sin(2.5*pi*$)">
                                          <p:val>
                                            <p:fltVal val="0"/>
                                          </p:val>
                                        </p:tav>
                                        <p:tav tm="100000">
                                          <p:val>
                                            <p:fltVal val="1"/>
                                          </p:val>
                                        </p:tav>
                                      </p:tavLst>
                                    </p:anim>
                                    <p:anim calcmode="lin" valueType="num">
                                      <p:cBhvr>
                                        <p:cTn id="22" dur="2000" fill="hold"/>
                                        <p:tgtEl>
                                          <p:spTgt spid="98348">
                                            <p:txEl>
                                              <p:pRg st="0" end="0"/>
                                            </p:txEl>
                                          </p:spTgt>
                                        </p:tgtEl>
                                        <p:attrNameLst>
                                          <p:attrName>ppt_h</p:attrName>
                                        </p:attrNameLst>
                                      </p:cBhvr>
                                      <p:tavLst>
                                        <p:tav tm="0">
                                          <p:val>
                                            <p:strVal val="#ppt_h"/>
                                          </p:val>
                                        </p:tav>
                                        <p:tav tm="100000">
                                          <p:val>
                                            <p:strVal val="#ppt_h"/>
                                          </p:val>
                                        </p:tav>
                                      </p:tavLst>
                                    </p:anim>
                                  </p:childTnLst>
                                </p:cTn>
                              </p:par>
                            </p:childTnLst>
                          </p:cTn>
                        </p:par>
                        <p:par>
                          <p:cTn id="23" fill="hold" nodeType="afterGroup">
                            <p:stCondLst>
                              <p:cond delay="5800"/>
                            </p:stCondLst>
                            <p:childTnLst>
                              <p:par>
                                <p:cTn id="24" presetID="22" presetClass="entr" presetSubtype="4" fill="hold" grpId="0" nodeType="afterEffect">
                                  <p:stCondLst>
                                    <p:cond delay="0"/>
                                  </p:stCondLst>
                                  <p:childTnLst>
                                    <p:set>
                                      <p:cBhvr>
                                        <p:cTn id="25" dur="1" fill="hold">
                                          <p:stCondLst>
                                            <p:cond delay="0"/>
                                          </p:stCondLst>
                                        </p:cTn>
                                        <p:tgtEl>
                                          <p:spTgt spid="98353"/>
                                        </p:tgtEl>
                                        <p:attrNameLst>
                                          <p:attrName>style.visibility</p:attrName>
                                        </p:attrNameLst>
                                      </p:cBhvr>
                                      <p:to>
                                        <p:strVal val="visible"/>
                                      </p:to>
                                    </p:set>
                                    <p:animEffect transition="in" filter="wipe(down)">
                                      <p:cBhvr>
                                        <p:cTn id="26" dur="3000"/>
                                        <p:tgtEl>
                                          <p:spTgt spid="98353"/>
                                        </p:tgtEl>
                                      </p:cBhvr>
                                    </p:animEffect>
                                  </p:childTnLst>
                                </p:cTn>
                              </p:par>
                            </p:childTnLst>
                          </p:cTn>
                        </p:par>
                        <p:par>
                          <p:cTn id="27" fill="hold" nodeType="afterGroup">
                            <p:stCondLst>
                              <p:cond delay="8800"/>
                            </p:stCondLst>
                            <p:childTnLst>
                              <p:par>
                                <p:cTn id="28" presetID="53" presetClass="entr" presetSubtype="0" fill="hold" grpId="0" nodeType="afterEffect">
                                  <p:stCondLst>
                                    <p:cond delay="0"/>
                                  </p:stCondLst>
                                  <p:childTnLst>
                                    <p:set>
                                      <p:cBhvr>
                                        <p:cTn id="29" dur="1" fill="hold">
                                          <p:stCondLst>
                                            <p:cond delay="0"/>
                                          </p:stCondLst>
                                        </p:cTn>
                                        <p:tgtEl>
                                          <p:spTgt spid="98337"/>
                                        </p:tgtEl>
                                        <p:attrNameLst>
                                          <p:attrName>style.visibility</p:attrName>
                                        </p:attrNameLst>
                                      </p:cBhvr>
                                      <p:to>
                                        <p:strVal val="visible"/>
                                      </p:to>
                                    </p:set>
                                    <p:anim calcmode="lin" valueType="num">
                                      <p:cBhvr>
                                        <p:cTn id="30" dur="500" fill="hold"/>
                                        <p:tgtEl>
                                          <p:spTgt spid="98337"/>
                                        </p:tgtEl>
                                        <p:attrNameLst>
                                          <p:attrName>ppt_w</p:attrName>
                                        </p:attrNameLst>
                                      </p:cBhvr>
                                      <p:tavLst>
                                        <p:tav tm="0">
                                          <p:val>
                                            <p:fltVal val="0"/>
                                          </p:val>
                                        </p:tav>
                                        <p:tav tm="100000">
                                          <p:val>
                                            <p:strVal val="#ppt_w"/>
                                          </p:val>
                                        </p:tav>
                                      </p:tavLst>
                                    </p:anim>
                                    <p:anim calcmode="lin" valueType="num">
                                      <p:cBhvr>
                                        <p:cTn id="31" dur="500" fill="hold"/>
                                        <p:tgtEl>
                                          <p:spTgt spid="98337"/>
                                        </p:tgtEl>
                                        <p:attrNameLst>
                                          <p:attrName>ppt_h</p:attrName>
                                        </p:attrNameLst>
                                      </p:cBhvr>
                                      <p:tavLst>
                                        <p:tav tm="0">
                                          <p:val>
                                            <p:fltVal val="0"/>
                                          </p:val>
                                        </p:tav>
                                        <p:tav tm="100000">
                                          <p:val>
                                            <p:strVal val="#ppt_h"/>
                                          </p:val>
                                        </p:tav>
                                      </p:tavLst>
                                    </p:anim>
                                    <p:animEffect transition="in" filter="fade">
                                      <p:cBhvr>
                                        <p:cTn id="32" dur="500"/>
                                        <p:tgtEl>
                                          <p:spTgt spid="98337"/>
                                        </p:tgtEl>
                                      </p:cBhvr>
                                    </p:animEffect>
                                  </p:childTnLst>
                                </p:cTn>
                              </p:par>
                              <p:par>
                                <p:cTn id="33" presetID="45" presetClass="entr" presetSubtype="0" fill="hold" nodeType="withEffect">
                                  <p:stCondLst>
                                    <p:cond delay="0"/>
                                  </p:stCondLst>
                                  <p:iterate type="lt">
                                    <p:tmPct val="10000"/>
                                  </p:iterate>
                                  <p:childTnLst>
                                    <p:set>
                                      <p:cBhvr>
                                        <p:cTn id="34" dur="1" fill="hold">
                                          <p:stCondLst>
                                            <p:cond delay="0"/>
                                          </p:stCondLst>
                                        </p:cTn>
                                        <p:tgtEl>
                                          <p:spTgt spid="98349">
                                            <p:txEl>
                                              <p:pRg st="0" end="0"/>
                                            </p:txEl>
                                          </p:spTgt>
                                        </p:tgtEl>
                                        <p:attrNameLst>
                                          <p:attrName>style.visibility</p:attrName>
                                        </p:attrNameLst>
                                      </p:cBhvr>
                                      <p:to>
                                        <p:strVal val="visible"/>
                                      </p:to>
                                    </p:set>
                                    <p:animEffect transition="in" filter="fade">
                                      <p:cBhvr>
                                        <p:cTn id="35" dur="2000"/>
                                        <p:tgtEl>
                                          <p:spTgt spid="98349">
                                            <p:txEl>
                                              <p:pRg st="0" end="0"/>
                                            </p:txEl>
                                          </p:spTgt>
                                        </p:tgtEl>
                                      </p:cBhvr>
                                    </p:animEffect>
                                    <p:anim calcmode="lin" valueType="num">
                                      <p:cBhvr>
                                        <p:cTn id="36" dur="2000" fill="hold"/>
                                        <p:tgtEl>
                                          <p:spTgt spid="98349">
                                            <p:txEl>
                                              <p:pRg st="0" end="0"/>
                                            </p:txEl>
                                          </p:spTgt>
                                        </p:tgtEl>
                                        <p:attrNameLst>
                                          <p:attrName>ppt_w</p:attrName>
                                        </p:attrNameLst>
                                      </p:cBhvr>
                                      <p:tavLst>
                                        <p:tav tm="0" fmla="#ppt_w*sin(2.5*pi*$)">
                                          <p:val>
                                            <p:fltVal val="0"/>
                                          </p:val>
                                        </p:tav>
                                        <p:tav tm="100000">
                                          <p:val>
                                            <p:fltVal val="1"/>
                                          </p:val>
                                        </p:tav>
                                      </p:tavLst>
                                    </p:anim>
                                    <p:anim calcmode="lin" valueType="num">
                                      <p:cBhvr>
                                        <p:cTn id="37" dur="2000" fill="hold"/>
                                        <p:tgtEl>
                                          <p:spTgt spid="98349">
                                            <p:txEl>
                                              <p:pRg st="0" end="0"/>
                                            </p:txEl>
                                          </p:spTgt>
                                        </p:tgtEl>
                                        <p:attrNameLst>
                                          <p:attrName>ppt_h</p:attrName>
                                        </p:attrNameLst>
                                      </p:cBhvr>
                                      <p:tavLst>
                                        <p:tav tm="0">
                                          <p:val>
                                            <p:strVal val="#ppt_h"/>
                                          </p:val>
                                        </p:tav>
                                        <p:tav tm="100000">
                                          <p:val>
                                            <p:strVal val="#ppt_h"/>
                                          </p:val>
                                        </p:tav>
                                      </p:tavLst>
                                    </p:anim>
                                  </p:childTnLst>
                                </p:cTn>
                              </p:par>
                            </p:childTnLst>
                          </p:cTn>
                        </p:par>
                        <p:par>
                          <p:cTn id="38" fill="hold" nodeType="afterGroup">
                            <p:stCondLst>
                              <p:cond delay="12000"/>
                            </p:stCondLst>
                            <p:childTnLst>
                              <p:par>
                                <p:cTn id="39" presetID="22" presetClass="entr" presetSubtype="8" fill="hold" grpId="0" nodeType="afterEffect">
                                  <p:stCondLst>
                                    <p:cond delay="0"/>
                                  </p:stCondLst>
                                  <p:childTnLst>
                                    <p:set>
                                      <p:cBhvr>
                                        <p:cTn id="40" dur="1" fill="hold">
                                          <p:stCondLst>
                                            <p:cond delay="0"/>
                                          </p:stCondLst>
                                        </p:cTn>
                                        <p:tgtEl>
                                          <p:spTgt spid="98354"/>
                                        </p:tgtEl>
                                        <p:attrNameLst>
                                          <p:attrName>style.visibility</p:attrName>
                                        </p:attrNameLst>
                                      </p:cBhvr>
                                      <p:to>
                                        <p:strVal val="visible"/>
                                      </p:to>
                                    </p:set>
                                    <p:animEffect transition="in" filter="wipe(left)">
                                      <p:cBhvr>
                                        <p:cTn id="41" dur="3000"/>
                                        <p:tgtEl>
                                          <p:spTgt spid="98354"/>
                                        </p:tgtEl>
                                      </p:cBhvr>
                                    </p:animEffect>
                                  </p:childTnLst>
                                </p:cTn>
                              </p:par>
                              <p:par>
                                <p:cTn id="42" presetID="53" presetClass="entr" presetSubtype="0" fill="hold" grpId="0" nodeType="withEffect">
                                  <p:stCondLst>
                                    <p:cond delay="0"/>
                                  </p:stCondLst>
                                  <p:childTnLst>
                                    <p:set>
                                      <p:cBhvr>
                                        <p:cTn id="43" dur="1" fill="hold">
                                          <p:stCondLst>
                                            <p:cond delay="0"/>
                                          </p:stCondLst>
                                        </p:cTn>
                                        <p:tgtEl>
                                          <p:spTgt spid="98338"/>
                                        </p:tgtEl>
                                        <p:attrNameLst>
                                          <p:attrName>style.visibility</p:attrName>
                                        </p:attrNameLst>
                                      </p:cBhvr>
                                      <p:to>
                                        <p:strVal val="visible"/>
                                      </p:to>
                                    </p:set>
                                    <p:anim calcmode="lin" valueType="num">
                                      <p:cBhvr>
                                        <p:cTn id="44" dur="500" fill="hold"/>
                                        <p:tgtEl>
                                          <p:spTgt spid="98338"/>
                                        </p:tgtEl>
                                        <p:attrNameLst>
                                          <p:attrName>ppt_w</p:attrName>
                                        </p:attrNameLst>
                                      </p:cBhvr>
                                      <p:tavLst>
                                        <p:tav tm="0">
                                          <p:val>
                                            <p:fltVal val="0"/>
                                          </p:val>
                                        </p:tav>
                                        <p:tav tm="100000">
                                          <p:val>
                                            <p:strVal val="#ppt_w"/>
                                          </p:val>
                                        </p:tav>
                                      </p:tavLst>
                                    </p:anim>
                                    <p:anim calcmode="lin" valueType="num">
                                      <p:cBhvr>
                                        <p:cTn id="45" dur="500" fill="hold"/>
                                        <p:tgtEl>
                                          <p:spTgt spid="98338"/>
                                        </p:tgtEl>
                                        <p:attrNameLst>
                                          <p:attrName>ppt_h</p:attrName>
                                        </p:attrNameLst>
                                      </p:cBhvr>
                                      <p:tavLst>
                                        <p:tav tm="0">
                                          <p:val>
                                            <p:fltVal val="0"/>
                                          </p:val>
                                        </p:tav>
                                        <p:tav tm="100000">
                                          <p:val>
                                            <p:strVal val="#ppt_h"/>
                                          </p:val>
                                        </p:tav>
                                      </p:tavLst>
                                    </p:anim>
                                    <p:animEffect transition="in" filter="fade">
                                      <p:cBhvr>
                                        <p:cTn id="46" dur="500"/>
                                        <p:tgtEl>
                                          <p:spTgt spid="98338"/>
                                        </p:tgtEl>
                                      </p:cBhvr>
                                    </p:animEffect>
                                  </p:childTnLst>
                                </p:cTn>
                              </p:par>
                              <p:par>
                                <p:cTn id="47" presetID="45" presetClass="entr" presetSubtype="0" fill="hold" nodeType="withEffect">
                                  <p:stCondLst>
                                    <p:cond delay="0"/>
                                  </p:stCondLst>
                                  <p:iterate type="lt">
                                    <p:tmPct val="10000"/>
                                  </p:iterate>
                                  <p:childTnLst>
                                    <p:set>
                                      <p:cBhvr>
                                        <p:cTn id="48" dur="1" fill="hold">
                                          <p:stCondLst>
                                            <p:cond delay="0"/>
                                          </p:stCondLst>
                                        </p:cTn>
                                        <p:tgtEl>
                                          <p:spTgt spid="98350">
                                            <p:txEl>
                                              <p:pRg st="0" end="0"/>
                                            </p:txEl>
                                          </p:spTgt>
                                        </p:tgtEl>
                                        <p:attrNameLst>
                                          <p:attrName>style.visibility</p:attrName>
                                        </p:attrNameLst>
                                      </p:cBhvr>
                                      <p:to>
                                        <p:strVal val="visible"/>
                                      </p:to>
                                    </p:set>
                                    <p:animEffect transition="in" filter="fade">
                                      <p:cBhvr>
                                        <p:cTn id="49" dur="2000"/>
                                        <p:tgtEl>
                                          <p:spTgt spid="98350">
                                            <p:txEl>
                                              <p:pRg st="0" end="0"/>
                                            </p:txEl>
                                          </p:spTgt>
                                        </p:tgtEl>
                                      </p:cBhvr>
                                    </p:animEffect>
                                    <p:anim calcmode="lin" valueType="num">
                                      <p:cBhvr>
                                        <p:cTn id="50" dur="2000" fill="hold"/>
                                        <p:tgtEl>
                                          <p:spTgt spid="98350">
                                            <p:txEl>
                                              <p:pRg st="0" end="0"/>
                                            </p:txEl>
                                          </p:spTgt>
                                        </p:tgtEl>
                                        <p:attrNameLst>
                                          <p:attrName>ppt_w</p:attrName>
                                        </p:attrNameLst>
                                      </p:cBhvr>
                                      <p:tavLst>
                                        <p:tav tm="0" fmla="#ppt_w*sin(2.5*pi*$)">
                                          <p:val>
                                            <p:fltVal val="0"/>
                                          </p:val>
                                        </p:tav>
                                        <p:tav tm="100000">
                                          <p:val>
                                            <p:fltVal val="1"/>
                                          </p:val>
                                        </p:tav>
                                      </p:tavLst>
                                    </p:anim>
                                    <p:anim calcmode="lin" valueType="num">
                                      <p:cBhvr>
                                        <p:cTn id="51" dur="2000" fill="hold"/>
                                        <p:tgtEl>
                                          <p:spTgt spid="98350">
                                            <p:txEl>
                                              <p:pRg st="0" end="0"/>
                                            </p:txEl>
                                          </p:spTgt>
                                        </p:tgtEl>
                                        <p:attrNameLst>
                                          <p:attrName>ppt_h</p:attrName>
                                        </p:attrNameLst>
                                      </p:cBhvr>
                                      <p:tavLst>
                                        <p:tav tm="0">
                                          <p:val>
                                            <p:strVal val="#ppt_h"/>
                                          </p:val>
                                        </p:tav>
                                        <p:tav tm="100000">
                                          <p:val>
                                            <p:strVal val="#ppt_h"/>
                                          </p:val>
                                        </p:tav>
                                      </p:tavLst>
                                    </p:anim>
                                  </p:childTnLst>
                                </p:cTn>
                              </p:par>
                            </p:childTnLst>
                          </p:cTn>
                        </p:par>
                        <p:par>
                          <p:cTn id="52" fill="hold" nodeType="afterGroup">
                            <p:stCondLst>
                              <p:cond delay="15400"/>
                            </p:stCondLst>
                            <p:childTnLst>
                              <p:par>
                                <p:cTn id="53" presetID="23" presetClass="entr" presetSubtype="16" fill="hold" nodeType="afterEffect">
                                  <p:stCondLst>
                                    <p:cond delay="0"/>
                                  </p:stCondLst>
                                  <p:childTnLst>
                                    <p:set>
                                      <p:cBhvr>
                                        <p:cTn id="54" dur="1" fill="hold">
                                          <p:stCondLst>
                                            <p:cond delay="0"/>
                                          </p:stCondLst>
                                        </p:cTn>
                                        <p:tgtEl>
                                          <p:spTgt spid="98355">
                                            <p:txEl>
                                              <p:pRg st="0" end="0"/>
                                            </p:txEl>
                                          </p:spTgt>
                                        </p:tgtEl>
                                        <p:attrNameLst>
                                          <p:attrName>style.visibility</p:attrName>
                                        </p:attrNameLst>
                                      </p:cBhvr>
                                      <p:to>
                                        <p:strVal val="visible"/>
                                      </p:to>
                                    </p:set>
                                    <p:anim calcmode="lin" valueType="num">
                                      <p:cBhvr>
                                        <p:cTn id="55" dur="1000" fill="hold"/>
                                        <p:tgtEl>
                                          <p:spTgt spid="98355">
                                            <p:txEl>
                                              <p:pRg st="0" end="0"/>
                                            </p:txEl>
                                          </p:spTgt>
                                        </p:tgtEl>
                                        <p:attrNameLst>
                                          <p:attrName>ppt_w</p:attrName>
                                        </p:attrNameLst>
                                      </p:cBhvr>
                                      <p:tavLst>
                                        <p:tav tm="0">
                                          <p:val>
                                            <p:fltVal val="0"/>
                                          </p:val>
                                        </p:tav>
                                        <p:tav tm="100000">
                                          <p:val>
                                            <p:strVal val="#ppt_w"/>
                                          </p:val>
                                        </p:tav>
                                      </p:tavLst>
                                    </p:anim>
                                    <p:anim calcmode="lin" valueType="num">
                                      <p:cBhvr>
                                        <p:cTn id="56" dur="1000" fill="hold"/>
                                        <p:tgtEl>
                                          <p:spTgt spid="98355">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0000">
                <p:cTn id="57" fill="hold" display="0">
                  <p:stCondLst>
                    <p:cond delay="indefinite"/>
                  </p:stCondLst>
                  <p:endCondLst>
                    <p:cond evt="onPrev" delay="0">
                      <p:tgtEl>
                        <p:sldTgt/>
                      </p:tgtEl>
                    </p:cond>
                    <p:cond evt="onStopAudio" delay="0">
                      <p:tgtEl>
                        <p:sldTgt/>
                      </p:tgtEl>
                    </p:cond>
                  </p:endCondLst>
                </p:cTn>
                <p:tgtEl>
                  <p:spTgt spid="98356"/>
                </p:tgtEl>
              </p:cMediaNode>
            </p:audio>
          </p:childTnLst>
        </p:cTn>
      </p:par>
    </p:tnLst>
    <p:bldLst>
      <p:bldP spid="98336" grpId="0" animBg="1"/>
      <p:bldP spid="98337" grpId="0" animBg="1"/>
      <p:bldP spid="98338" grpId="0" animBg="1"/>
      <p:bldP spid="98347" grpId="0" animBg="1"/>
      <p:bldP spid="98353" grpId="0" animBg="1"/>
      <p:bldP spid="9835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4699693"/>
          </a:xfrm>
          <a:effectLst>
            <a:outerShdw blurRad="63500" dist="35921" dir="2700000" algn="ctr" rotWithShape="0">
              <a:schemeClr val="tx2">
                <a:alpha val="74998"/>
              </a:schemeClr>
            </a:outerShdw>
          </a:effectLst>
        </p:spPr>
        <p:txBody>
          <a:bodyPr anchor="t"/>
          <a:lstStyle/>
          <a:p>
            <a:pPr>
              <a:defRPr/>
            </a:pPr>
            <a:r>
              <a:rPr lang="en-US" sz="2800" b="1" dirty="0">
                <a:effectLst>
                  <a:glow rad="127000">
                    <a:schemeClr val="tx1"/>
                  </a:glow>
                </a:effectLst>
                <a:latin typeface="Arial" charset="0"/>
                <a:ea typeface="ＭＳ Ｐゴシック" charset="0"/>
                <a:cs typeface="ＭＳ Ｐゴシック" charset="0"/>
              </a:rPr>
              <a:t>"Some have objected to Daniel’s sixth-century date on the grounds that the book is included in the Writings, the third section of the Hebrew Bible, rather than among the Prophets, the second division. The last prophetic book (Malachi) was written in the fifth century B.C. Those arguing for a late date for Daniel allege that if his book were written in the sixth century, it would have been included in the second division (the Prophets) rather than relegated to the third (the Writings).</a:t>
            </a:r>
            <a:r>
              <a:rPr lang="ru-RU" sz="2800" b="1" dirty="0">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94AB208A-0F88-5148-8550-C750202E22FA}"/>
              </a:ext>
            </a:extLst>
          </p:cNvPr>
          <p:cNvSpPr txBox="1">
            <a:spLocks noChangeArrowheads="1"/>
          </p:cNvSpPr>
          <p:nvPr/>
        </p:nvSpPr>
        <p:spPr bwMode="auto">
          <a:xfrm>
            <a:off x="-14285" y="4958183"/>
            <a:ext cx="9144000" cy="6425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effectLst>
                  <a:glow rad="127000">
                    <a:schemeClr val="tx1"/>
                  </a:glow>
                </a:effectLst>
                <a:latin typeface="Arial" charset="0"/>
                <a:ea typeface="ＭＳ Ｐゴシック" charset="0"/>
                <a:cs typeface="ＭＳ Ｐゴシック" charset="0"/>
              </a:rPr>
              <a:t>Your response?</a:t>
            </a:r>
          </a:p>
        </p:txBody>
      </p:sp>
      <p:sp>
        <p:nvSpPr>
          <p:cNvPr id="7" name="Rectangle 2">
            <a:extLst>
              <a:ext uri="{FF2B5EF4-FFF2-40B4-BE49-F238E27FC236}">
                <a16:creationId xmlns:a16="http://schemas.microsoft.com/office/drawing/2014/main" id="{6612E5EB-9ADE-CF43-B45B-03AD4614D2C1}"/>
              </a:ext>
            </a:extLst>
          </p:cNvPr>
          <p:cNvSpPr txBox="1">
            <a:spLocks noChangeArrowheads="1"/>
          </p:cNvSpPr>
          <p:nvPr/>
        </p:nvSpPr>
        <p:spPr bwMode="auto">
          <a:xfrm>
            <a:off x="4100513" y="6314926"/>
            <a:ext cx="4935538" cy="47092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914400">
              <a:defRPr/>
            </a:pPr>
            <a:r>
              <a:rPr lang="en-US" sz="2000" b="1" kern="0" dirty="0">
                <a:solidFill>
                  <a:srgbClr val="FFFFFF"/>
                </a:solidFill>
                <a:effectLst>
                  <a:glow rad="127000">
                    <a:srgbClr val="000000"/>
                  </a:glow>
                </a:effectLst>
                <a:latin typeface="Arial" charset="0"/>
                <a:ea typeface="ＭＳ Ｐゴシック" charset="0"/>
                <a:cs typeface="ＭＳ Ｐゴシック" charset="0"/>
              </a:rPr>
              <a:t>—Pentecost, </a:t>
            </a:r>
            <a:r>
              <a:rPr lang="en-US" sz="2000" b="1" i="1" kern="0" dirty="0">
                <a:solidFill>
                  <a:srgbClr val="FFFFFF"/>
                </a:solidFill>
                <a:effectLst>
                  <a:glow rad="127000">
                    <a:srgbClr val="000000"/>
                  </a:glow>
                </a:effectLst>
                <a:latin typeface="Arial" charset="0"/>
                <a:ea typeface="ＭＳ Ｐゴシック" charset="0"/>
                <a:cs typeface="ＭＳ Ｐゴシック" charset="0"/>
              </a:rPr>
              <a:t>BKC</a:t>
            </a:r>
            <a:r>
              <a:rPr lang="en-US" sz="2000" b="1" kern="0" dirty="0">
                <a:solidFill>
                  <a:srgbClr val="FFFFFF"/>
                </a:solidFill>
                <a:effectLst>
                  <a:glow rad="127000">
                    <a:srgbClr val="000000"/>
                  </a:glow>
                </a:effectLst>
                <a:latin typeface="Arial" charset="0"/>
                <a:ea typeface="ＭＳ Ｐゴシック" charset="0"/>
                <a:cs typeface="ＭＳ Ｐゴシック" charset="0"/>
              </a:rPr>
              <a:t>, 1:1325 </a:t>
            </a:r>
          </a:p>
        </p:txBody>
      </p:sp>
    </p:spTree>
    <p:extLst>
      <p:ext uri="{BB962C8B-B14F-4D97-AF65-F5344CB8AC3E}">
        <p14:creationId xmlns:p14="http://schemas.microsoft.com/office/powerpoint/2010/main" val="152501237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971675" y="29469"/>
            <a:ext cx="7172324" cy="5795490"/>
          </a:xfrm>
          <a:effectLst>
            <a:outerShdw blurRad="63500" dist="35921" dir="2700000" algn="ctr" rotWithShape="0">
              <a:schemeClr val="tx2">
                <a:alpha val="74998"/>
              </a:schemeClr>
            </a:outerShdw>
          </a:effectLst>
        </p:spPr>
        <p:txBody>
          <a:bodyPr anchor="t"/>
          <a:lstStyle/>
          <a:p>
            <a:pPr>
              <a:defRPr/>
            </a:pPr>
            <a:r>
              <a:rPr lang="en-US" sz="2800" b="1" dirty="0">
                <a:effectLst>
                  <a:glow rad="127000">
                    <a:schemeClr val="tx1"/>
                  </a:glow>
                </a:effectLst>
                <a:latin typeface="Arial" charset="0"/>
                <a:ea typeface="ＭＳ Ｐゴシック" charset="0"/>
                <a:cs typeface="ＭＳ Ｐゴシック" charset="0"/>
              </a:rPr>
              <a:t>"However, as previously noted, the prophets were set apart by God as His messengers with a special ministry to the nation Israel. Since Daniel was counted by his contemporaries as a governmental leader rather than a prophet, his writings were included in the third division rather than in the second. Thus the status of the author rather than the date of his book determined the division in which his book was included in the Hebrew Bible.</a:t>
            </a:r>
            <a:r>
              <a:rPr lang="ru-RU" sz="2800" b="1" dirty="0">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512F4FF5-49D1-E045-AE73-83BA6BFBF325}"/>
              </a:ext>
            </a:extLst>
          </p:cNvPr>
          <p:cNvSpPr txBox="1">
            <a:spLocks noChangeArrowheads="1"/>
          </p:cNvSpPr>
          <p:nvPr/>
        </p:nvSpPr>
        <p:spPr bwMode="auto">
          <a:xfrm>
            <a:off x="4100513" y="6314926"/>
            <a:ext cx="4935538" cy="47092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914400">
              <a:defRPr/>
            </a:pPr>
            <a:r>
              <a:rPr lang="en-US" sz="2000" b="1" kern="0" dirty="0">
                <a:solidFill>
                  <a:srgbClr val="FFFFFF"/>
                </a:solidFill>
                <a:effectLst>
                  <a:glow rad="127000">
                    <a:srgbClr val="000000"/>
                  </a:glow>
                </a:effectLst>
                <a:latin typeface="Arial" charset="0"/>
                <a:ea typeface="ＭＳ Ｐゴシック" charset="0"/>
                <a:cs typeface="ＭＳ Ｐゴシック" charset="0"/>
              </a:rPr>
              <a:t>—Pentecost, </a:t>
            </a:r>
            <a:r>
              <a:rPr lang="en-US" sz="2000" b="1" i="1" kern="0" dirty="0">
                <a:solidFill>
                  <a:srgbClr val="FFFFFF"/>
                </a:solidFill>
                <a:effectLst>
                  <a:glow rad="127000">
                    <a:srgbClr val="000000"/>
                  </a:glow>
                </a:effectLst>
                <a:latin typeface="Arial" charset="0"/>
                <a:ea typeface="ＭＳ Ｐゴシック" charset="0"/>
                <a:cs typeface="ＭＳ Ｐゴシック" charset="0"/>
              </a:rPr>
              <a:t>BKC</a:t>
            </a:r>
            <a:r>
              <a:rPr lang="en-US" sz="2000" b="1" kern="0" dirty="0">
                <a:solidFill>
                  <a:srgbClr val="FFFFFF"/>
                </a:solidFill>
                <a:effectLst>
                  <a:glow rad="127000">
                    <a:srgbClr val="000000"/>
                  </a:glow>
                </a:effectLst>
                <a:latin typeface="Arial" charset="0"/>
                <a:ea typeface="ＭＳ Ｐゴシック" charset="0"/>
                <a:cs typeface="ＭＳ Ｐゴシック" charset="0"/>
              </a:rPr>
              <a:t>, 1:1325 </a:t>
            </a:r>
          </a:p>
        </p:txBody>
      </p:sp>
    </p:spTree>
    <p:extLst>
      <p:ext uri="{BB962C8B-B14F-4D97-AF65-F5344CB8AC3E}">
        <p14:creationId xmlns:p14="http://schemas.microsoft.com/office/powerpoint/2010/main" val="197017817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993" name="Picture 2" descr="Shrine of the Boo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44450"/>
            <a:ext cx="70866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03" name="Picture 3" descr="Shrine of the Boo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28800" y="-58738"/>
            <a:ext cx="4800600" cy="37147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13" name="Rectangle 13"/>
          <p:cNvSpPr>
            <a:spLocks noRot="1" noChangeArrowheads="1"/>
          </p:cNvSpPr>
          <p:nvPr/>
        </p:nvSpPr>
        <p:spPr bwMode="auto">
          <a:xfrm>
            <a:off x="0" y="0"/>
            <a:ext cx="9144000" cy="762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Significance of the Dead Sea Scrolls</a:t>
            </a:r>
          </a:p>
        </p:txBody>
      </p:sp>
      <p:sp>
        <p:nvSpPr>
          <p:cNvPr id="179204" name="Rectangle 4"/>
          <p:cNvSpPr>
            <a:spLocks noGrp="1" noRot="1" noChangeArrowheads="1"/>
          </p:cNvSpPr>
          <p:nvPr>
            <p:ph type="title" idx="4294967295"/>
          </p:nvPr>
        </p:nvSpPr>
        <p:spPr>
          <a:xfrm>
            <a:off x="304800" y="5913438"/>
            <a:ext cx="8077200" cy="868362"/>
          </a:xfrm>
        </p:spPr>
        <p:txBody>
          <a:bodyPr/>
          <a:lstStyle/>
          <a:p>
            <a:pPr eaLnBrk="1" hangingPunct="1">
              <a:defRPr/>
            </a:pPr>
            <a:r>
              <a:rPr lang="en-US" sz="3200">
                <a:latin typeface="Arial" charset="0"/>
                <a:ea typeface="ＭＳ Ｐゴシック" charset="0"/>
                <a:cs typeface="Arial" charset="0"/>
              </a:rPr>
              <a:t>Shrine of the Book</a:t>
            </a:r>
          </a:p>
        </p:txBody>
      </p:sp>
      <p:pic>
        <p:nvPicPr>
          <p:cNvPr id="179205" name="Picture 5" descr="Qumran0001"/>
          <p:cNvPicPr>
            <a:picLocks noChangeAspect="1" noChangeArrowheads="1"/>
          </p:cNvPicPr>
          <p:nvPr/>
        </p:nvPicPr>
        <p:blipFill>
          <a:blip r:embed="rId5" cstate="screen">
            <a:lum bright="38000"/>
            <a:extLst>
              <a:ext uri="{28A0092B-C50C-407E-A947-70E740481C1C}">
                <a14:useLocalDpi xmlns:a14="http://schemas.microsoft.com/office/drawing/2010/main"/>
              </a:ext>
            </a:extLst>
          </a:blip>
          <a:srcRect/>
          <a:stretch>
            <a:fillRect/>
          </a:stretch>
        </p:blipFill>
        <p:spPr bwMode="auto">
          <a:xfrm>
            <a:off x="3048000" y="3962400"/>
            <a:ext cx="2971800" cy="1652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07" name="Rectangle 7"/>
          <p:cNvSpPr>
            <a:spLocks noChangeArrowheads="1"/>
          </p:cNvSpPr>
          <p:nvPr/>
        </p:nvSpPr>
        <p:spPr bwMode="auto">
          <a:xfrm>
            <a:off x="1981200" y="1143000"/>
            <a:ext cx="4572000" cy="18542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CC00"/>
              </a:buClr>
              <a:buSzPct val="70000"/>
              <a:buFont typeface="Wingdings" charset="0"/>
              <a:buNone/>
              <a:tabLst/>
              <a:defRPr/>
            </a:pPr>
            <a:r>
              <a:rPr kumimoji="0" lang="en-US" sz="3600" b="1" i="0" u="none" strike="noStrike" kern="1200" cap="none" spc="0" normalizeH="0" baseline="0" noProof="0" dirty="0">
                <a:ln>
                  <a:noFill/>
                </a:ln>
                <a:solidFill>
                  <a:srgbClr val="FFFFFF"/>
                </a:solidFill>
                <a:effectLst>
                  <a:outerShdw blurRad="53975" dist="76200" dir="2700000" algn="tl" rotWithShape="0">
                    <a:srgbClr val="000000"/>
                  </a:outerShdw>
                </a:effectLst>
                <a:uLnTx/>
                <a:uFillTx/>
                <a:latin typeface="Arial" charset="0"/>
                <a:ea typeface="ＭＳ Ｐゴシック" charset="0"/>
                <a:cs typeface="Arial" charset="0"/>
              </a:rPr>
              <a:t>The DSS proves the conservative dating of OT books</a:t>
            </a:r>
          </a:p>
        </p:txBody>
      </p:sp>
      <p:sp>
        <p:nvSpPr>
          <p:cNvPr id="179208" name="Text Box 8"/>
          <p:cNvSpPr txBox="1">
            <a:spLocks noChangeArrowheads="1"/>
          </p:cNvSpPr>
          <p:nvPr/>
        </p:nvSpPr>
        <p:spPr bwMode="auto">
          <a:xfrm>
            <a:off x="304800" y="3352800"/>
            <a:ext cx="5334000" cy="584200"/>
          </a:xfrm>
          <a:prstGeom prst="rect">
            <a:avLst/>
          </a:prstGeom>
          <a:solidFill>
            <a:schemeClr val="bg2"/>
          </a:soli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E5E5FF"/>
                </a:solidFill>
                <a:effectLst/>
                <a:uLnTx/>
                <a:uFillTx/>
                <a:latin typeface="Arial" charset="0"/>
                <a:ea typeface="ＭＳ Ｐゴシック" charset="0"/>
                <a:cs typeface="Arial" charset="0"/>
              </a:rPr>
              <a:t>When was Daniel written?</a:t>
            </a:r>
          </a:p>
        </p:txBody>
      </p:sp>
      <p:sp>
        <p:nvSpPr>
          <p:cNvPr id="179211" name="Text Box 11"/>
          <p:cNvSpPr txBox="1">
            <a:spLocks noChangeArrowheads="1"/>
          </p:cNvSpPr>
          <p:nvPr/>
        </p:nvSpPr>
        <p:spPr bwMode="auto">
          <a:xfrm>
            <a:off x="3124200" y="4114800"/>
            <a:ext cx="28956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514"/>
                </a:solidFill>
                <a:effectLst/>
                <a:uLnTx/>
                <a:uFillTx/>
                <a:latin typeface="Arial" charset="0"/>
                <a:ea typeface="ＭＳ Ｐゴシック" charset="0"/>
                <a:cs typeface="Arial" charset="0"/>
              </a:rPr>
              <a:t>DSS Daniel copy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514"/>
                </a:solidFill>
                <a:effectLst/>
                <a:uLnTx/>
                <a:uFillTx/>
                <a:latin typeface="Arial" charset="0"/>
                <a:ea typeface="ＭＳ Ｐゴシック" charset="0"/>
                <a:cs typeface="Arial" charset="0"/>
              </a:rPr>
              <a:t>200-100 BC</a:t>
            </a:r>
          </a:p>
        </p:txBody>
      </p:sp>
      <p:sp>
        <p:nvSpPr>
          <p:cNvPr id="179212" name="Text Box 12"/>
          <p:cNvSpPr txBox="1">
            <a:spLocks noChangeArrowheads="1"/>
          </p:cNvSpPr>
          <p:nvPr/>
        </p:nvSpPr>
        <p:spPr bwMode="auto">
          <a:xfrm>
            <a:off x="8597900" y="0"/>
            <a:ext cx="569913" cy="369888"/>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534</a:t>
            </a:r>
          </a:p>
        </p:txBody>
      </p:sp>
      <p:sp>
        <p:nvSpPr>
          <p:cNvPr id="179209" name="Text Box 9"/>
          <p:cNvSpPr txBox="1">
            <a:spLocks noChangeArrowheads="1"/>
          </p:cNvSpPr>
          <p:nvPr/>
        </p:nvSpPr>
        <p:spPr bwMode="auto">
          <a:xfrm>
            <a:off x="6019800" y="4114800"/>
            <a:ext cx="2057400" cy="830263"/>
          </a:xfrm>
          <a:prstGeom prst="rect">
            <a:avLst/>
          </a:prstGeom>
          <a:solidFill>
            <a:schemeClr val="bg2"/>
          </a:soli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5E5FF"/>
                </a:solidFill>
                <a:effectLst/>
                <a:uLnTx/>
                <a:uFillTx/>
                <a:latin typeface="Arial" charset="0"/>
                <a:ea typeface="ＭＳ Ｐゴシック" charset="0"/>
                <a:cs typeface="Arial" charset="0"/>
              </a:rPr>
              <a:t>Liberals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5E5FF"/>
                </a:solidFill>
                <a:effectLst/>
                <a:uLnTx/>
                <a:uFillTx/>
                <a:latin typeface="Arial" charset="0"/>
                <a:ea typeface="ＭＳ Ｐゴシック" charset="0"/>
                <a:cs typeface="Arial" charset="0"/>
              </a:rPr>
              <a:t>164 BC</a:t>
            </a:r>
          </a:p>
        </p:txBody>
      </p:sp>
      <p:sp>
        <p:nvSpPr>
          <p:cNvPr id="179210" name="Text Box 10"/>
          <p:cNvSpPr txBox="1">
            <a:spLocks noChangeArrowheads="1"/>
          </p:cNvSpPr>
          <p:nvPr/>
        </p:nvSpPr>
        <p:spPr bwMode="auto">
          <a:xfrm>
            <a:off x="304800" y="4114800"/>
            <a:ext cx="2743200" cy="830263"/>
          </a:xfrm>
          <a:prstGeom prst="rect">
            <a:avLst/>
          </a:prstGeom>
          <a:solidFill>
            <a:schemeClr val="bg2"/>
          </a:soli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5E5FF"/>
                </a:solidFill>
                <a:effectLst/>
                <a:uLnTx/>
                <a:uFillTx/>
                <a:latin typeface="Arial" charset="0"/>
                <a:ea typeface="ＭＳ Ｐゴシック" charset="0"/>
                <a:cs typeface="Arial" charset="0"/>
              </a:rPr>
              <a:t>Conservatives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5E5FF"/>
                </a:solidFill>
                <a:effectLst/>
                <a:uLnTx/>
                <a:uFillTx/>
                <a:latin typeface="Arial" charset="0"/>
                <a:ea typeface="ＭＳ Ｐゴシック" charset="0"/>
                <a:cs typeface="Arial" charset="0"/>
              </a:rPr>
              <a:t>560 BC</a:t>
            </a:r>
          </a:p>
        </p:txBody>
      </p:sp>
    </p:spTree>
    <p:extLst>
      <p:ext uri="{BB962C8B-B14F-4D97-AF65-F5344CB8AC3E}">
        <p14:creationId xmlns:p14="http://schemas.microsoft.com/office/powerpoint/2010/main" val="27521800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wipe(down)">
                                      <p:cBhvr>
                                        <p:cTn id="7" dur="5000"/>
                                        <p:tgtEl>
                                          <p:spTgt spid="179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nodeType="clickEffect">
                                  <p:stCondLst>
                                    <p:cond delay="0"/>
                                  </p:stCondLst>
                                  <p:childTnLst>
                                    <p:set>
                                      <p:cBhvr>
                                        <p:cTn id="11" dur="1" fill="hold">
                                          <p:stCondLst>
                                            <p:cond delay="0"/>
                                          </p:stCondLst>
                                        </p:cTn>
                                        <p:tgtEl>
                                          <p:spTgt spid="179205"/>
                                        </p:tgtEl>
                                        <p:attrNameLst>
                                          <p:attrName>style.visibility</p:attrName>
                                        </p:attrNameLst>
                                      </p:cBhvr>
                                      <p:to>
                                        <p:strVal val="visible"/>
                                      </p:to>
                                    </p:set>
                                    <p:anim calcmode="lin" valueType="num">
                                      <p:cBhvr>
                                        <p:cTn id="12" dur="500" fill="hold"/>
                                        <p:tgtEl>
                                          <p:spTgt spid="179205"/>
                                        </p:tgtEl>
                                        <p:attrNameLst>
                                          <p:attrName>ppt_w</p:attrName>
                                        </p:attrNameLst>
                                      </p:cBhvr>
                                      <p:tavLst>
                                        <p:tav tm="0">
                                          <p:val>
                                            <p:fltVal val="0"/>
                                          </p:val>
                                        </p:tav>
                                        <p:tav tm="100000">
                                          <p:val>
                                            <p:strVal val="#ppt_w"/>
                                          </p:val>
                                        </p:tav>
                                      </p:tavLst>
                                    </p:anim>
                                    <p:anim calcmode="lin" valueType="num">
                                      <p:cBhvr>
                                        <p:cTn id="13" dur="500" fill="hold"/>
                                        <p:tgtEl>
                                          <p:spTgt spid="179205"/>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179208"/>
                                        </p:tgtEl>
                                        <p:attrNameLst>
                                          <p:attrName>style.visibility</p:attrName>
                                        </p:attrNameLst>
                                      </p:cBhvr>
                                      <p:to>
                                        <p:strVal val="visible"/>
                                      </p:to>
                                    </p:set>
                                    <p:anim calcmode="lin" valueType="num">
                                      <p:cBhvr>
                                        <p:cTn id="18" dur="500" fill="hold"/>
                                        <p:tgtEl>
                                          <p:spTgt spid="179208"/>
                                        </p:tgtEl>
                                        <p:attrNameLst>
                                          <p:attrName>ppt_w</p:attrName>
                                        </p:attrNameLst>
                                      </p:cBhvr>
                                      <p:tavLst>
                                        <p:tav tm="0">
                                          <p:val>
                                            <p:fltVal val="0"/>
                                          </p:val>
                                        </p:tav>
                                        <p:tav tm="100000">
                                          <p:val>
                                            <p:strVal val="#ppt_w"/>
                                          </p:val>
                                        </p:tav>
                                      </p:tavLst>
                                    </p:anim>
                                    <p:anim calcmode="lin" valueType="num">
                                      <p:cBhvr>
                                        <p:cTn id="19" dur="500" fill="hold"/>
                                        <p:tgtEl>
                                          <p:spTgt spid="179208"/>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179210"/>
                                        </p:tgtEl>
                                        <p:attrNameLst>
                                          <p:attrName>style.visibility</p:attrName>
                                        </p:attrNameLst>
                                      </p:cBhvr>
                                      <p:to>
                                        <p:strVal val="visible"/>
                                      </p:to>
                                    </p:set>
                                    <p:anim calcmode="lin" valueType="num">
                                      <p:cBhvr>
                                        <p:cTn id="24" dur="500" fill="hold"/>
                                        <p:tgtEl>
                                          <p:spTgt spid="179210"/>
                                        </p:tgtEl>
                                        <p:attrNameLst>
                                          <p:attrName>ppt_w</p:attrName>
                                        </p:attrNameLst>
                                      </p:cBhvr>
                                      <p:tavLst>
                                        <p:tav tm="0">
                                          <p:val>
                                            <p:fltVal val="0"/>
                                          </p:val>
                                        </p:tav>
                                        <p:tav tm="100000">
                                          <p:val>
                                            <p:strVal val="#ppt_w"/>
                                          </p:val>
                                        </p:tav>
                                      </p:tavLst>
                                    </p:anim>
                                    <p:anim calcmode="lin" valueType="num">
                                      <p:cBhvr>
                                        <p:cTn id="25" dur="500" fill="hold"/>
                                        <p:tgtEl>
                                          <p:spTgt spid="179210"/>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179209"/>
                                        </p:tgtEl>
                                        <p:attrNameLst>
                                          <p:attrName>style.visibility</p:attrName>
                                        </p:attrNameLst>
                                      </p:cBhvr>
                                      <p:to>
                                        <p:strVal val="visible"/>
                                      </p:to>
                                    </p:set>
                                    <p:anim calcmode="lin" valueType="num">
                                      <p:cBhvr>
                                        <p:cTn id="30" dur="500" fill="hold"/>
                                        <p:tgtEl>
                                          <p:spTgt spid="179209"/>
                                        </p:tgtEl>
                                        <p:attrNameLst>
                                          <p:attrName>ppt_w</p:attrName>
                                        </p:attrNameLst>
                                      </p:cBhvr>
                                      <p:tavLst>
                                        <p:tav tm="0">
                                          <p:val>
                                            <p:fltVal val="0"/>
                                          </p:val>
                                        </p:tav>
                                        <p:tav tm="100000">
                                          <p:val>
                                            <p:strVal val="#ppt_w"/>
                                          </p:val>
                                        </p:tav>
                                      </p:tavLst>
                                    </p:anim>
                                    <p:anim calcmode="lin" valueType="num">
                                      <p:cBhvr>
                                        <p:cTn id="31" dur="500" fill="hold"/>
                                        <p:tgtEl>
                                          <p:spTgt spid="179209"/>
                                        </p:tgtEl>
                                        <p:attrNameLst>
                                          <p:attrName>ppt_h</p:attrName>
                                        </p:attrNameLst>
                                      </p:cBhvr>
                                      <p:tavLst>
                                        <p:tav tm="0">
                                          <p:val>
                                            <p:strVal val="#ppt_h"/>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179211"/>
                                        </p:tgtEl>
                                        <p:attrNameLst>
                                          <p:attrName>style.visibility</p:attrName>
                                        </p:attrNameLst>
                                      </p:cBhvr>
                                      <p:to>
                                        <p:strVal val="visible"/>
                                      </p:to>
                                    </p:set>
                                    <p:anim calcmode="lin" valueType="num">
                                      <p:cBhvr>
                                        <p:cTn id="36" dur="500" fill="hold"/>
                                        <p:tgtEl>
                                          <p:spTgt spid="179211"/>
                                        </p:tgtEl>
                                        <p:attrNameLst>
                                          <p:attrName>ppt_w</p:attrName>
                                        </p:attrNameLst>
                                      </p:cBhvr>
                                      <p:tavLst>
                                        <p:tav tm="0">
                                          <p:val>
                                            <p:fltVal val="0"/>
                                          </p:val>
                                        </p:tav>
                                        <p:tav tm="100000">
                                          <p:val>
                                            <p:strVal val="#ppt_w"/>
                                          </p:val>
                                        </p:tav>
                                      </p:tavLst>
                                    </p:anim>
                                    <p:anim calcmode="lin" valueType="num">
                                      <p:cBhvr>
                                        <p:cTn id="37" dur="500" fill="hold"/>
                                        <p:tgtEl>
                                          <p:spTgt spid="1792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8" grpId="0" animBg="1"/>
      <p:bldP spid="179211" grpId="0"/>
      <p:bldP spid="179209" grpId="0" animBg="1"/>
      <p:bldP spid="1792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097280"/>
            <a:ext cx="9144000" cy="3375999"/>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But could Daniel have had an advanced theology of angels and the resurrection?</a:t>
            </a:r>
          </a:p>
        </p:txBody>
      </p:sp>
      <p:sp>
        <p:nvSpPr>
          <p:cNvPr id="3" name="Rectangle 2">
            <a:extLst>
              <a:ext uri="{FF2B5EF4-FFF2-40B4-BE49-F238E27FC236}">
                <a16:creationId xmlns:a16="http://schemas.microsoft.com/office/drawing/2014/main" id="{BB26F612-76A6-B64F-AB79-4E6309CD5E0B}"/>
              </a:ext>
            </a:extLst>
          </p:cNvPr>
          <p:cNvSpPr txBox="1">
            <a:spLocks noChangeArrowheads="1"/>
          </p:cNvSpPr>
          <p:nvPr/>
        </p:nvSpPr>
        <p:spPr bwMode="auto">
          <a:xfrm>
            <a:off x="0" y="4914900"/>
            <a:ext cx="9144000" cy="13071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kern="0" dirty="0">
                <a:effectLst>
                  <a:glow rad="127000">
                    <a:schemeClr val="tx1"/>
                  </a:glow>
                </a:effectLst>
                <a:latin typeface="Arial" charset="0"/>
                <a:ea typeface="ＭＳ Ｐゴシック" charset="0"/>
                <a:cs typeface="ＭＳ Ｐゴシック" charset="0"/>
              </a:rPr>
              <a:t>—Another argument of the critics</a:t>
            </a:r>
          </a:p>
        </p:txBody>
      </p:sp>
    </p:spTree>
    <p:extLst>
      <p:ext uri="{BB962C8B-B14F-4D97-AF65-F5344CB8AC3E}">
        <p14:creationId xmlns:p14="http://schemas.microsoft.com/office/powerpoint/2010/main" val="39244203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765175"/>
          </a:xfrm>
        </p:spPr>
        <p:txBody>
          <a:bodyPr/>
          <a:lstStyle/>
          <a:p>
            <a:pPr>
              <a:defRPr/>
            </a:pPr>
            <a:r>
              <a:rPr lang="en-US" b="1" dirty="0"/>
              <a:t>Michael will arise (Daniel 12:1)</a:t>
            </a:r>
          </a:p>
        </p:txBody>
      </p:sp>
      <p:pic>
        <p:nvPicPr>
          <p:cNvPr id="831490" name="Picture 2" descr="A Boomer in the Pew: Dear Daniel, You are greatly loved: God">
            <a:extLst>
              <a:ext uri="{FF2B5EF4-FFF2-40B4-BE49-F238E27FC236}">
                <a16:creationId xmlns:a16="http://schemas.microsoft.com/office/drawing/2014/main" id="{30AF0CA4-5CA8-D746-9AEC-3BCC6D64877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052736"/>
            <a:ext cx="7740352" cy="5805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51791"/>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4" descr="tribmartyrs.jpg"/>
          <p:cNvPicPr>
            <a:picLocks noChangeAspect="1"/>
          </p:cNvPicPr>
          <p:nvPr/>
        </p:nvPicPr>
        <p:blipFill rotWithShape="1">
          <a:blip r:embed="rId3">
            <a:extLst>
              <a:ext uri="{28A0092B-C50C-407E-A947-70E740481C1C}">
                <a14:useLocalDpi xmlns:a14="http://schemas.microsoft.com/office/drawing/2010/main"/>
              </a:ext>
            </a:extLst>
          </a:blip>
          <a:srcRect b="7534"/>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85800" y="762000"/>
            <a:ext cx="7772400" cy="838200"/>
          </a:xfrm>
          <a:solidFill>
            <a:schemeClr val="tx1"/>
          </a:solidFill>
        </p:spPr>
        <p:txBody>
          <a:bodyPr/>
          <a:lstStyle/>
          <a:p>
            <a:pPr>
              <a:defRPr/>
            </a:pPr>
            <a:r>
              <a:rPr lang="en-US" sz="3600" b="1" dirty="0">
                <a:solidFill>
                  <a:schemeClr val="bg1"/>
                </a:solidFill>
                <a:latin typeface="Arial" charset="0"/>
                <a:cs typeface="Arial" charset="0"/>
              </a:rPr>
              <a:t>Judgment of Old Testament Saints</a:t>
            </a:r>
          </a:p>
        </p:txBody>
      </p:sp>
      <p:sp>
        <p:nvSpPr>
          <p:cNvPr id="4" name="Text Box 4"/>
          <p:cNvSpPr txBox="1">
            <a:spLocks noChangeArrowheads="1"/>
          </p:cNvSpPr>
          <p:nvPr/>
        </p:nvSpPr>
        <p:spPr bwMode="auto">
          <a:xfrm>
            <a:off x="6732240" y="-547914"/>
            <a:ext cx="2411760" cy="457200"/>
          </a:xfrm>
          <a:prstGeom prst="rect">
            <a:avLst/>
          </a:prstGeom>
          <a:noFill/>
          <a:ln w="9525">
            <a:noFill/>
            <a:miter lim="800000"/>
            <a:headEnd/>
            <a:tailEnd/>
          </a:ln>
          <a:effectLst>
            <a:outerShdw blurRad="63500" dist="35921" dir="2700000" algn="ctr" rotWithShape="0">
              <a:srgbClr val="FFD467">
                <a:alpha val="74998"/>
              </a:srgbClr>
            </a:outerShdw>
          </a:effectLst>
        </p:spPr>
        <p:txBody>
          <a:bodyPr wrap="squar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algn="r">
              <a:spcBef>
                <a:spcPct val="50000"/>
              </a:spcBef>
              <a:defRPr/>
            </a:pPr>
            <a:r>
              <a:rPr lang="en-US" b="1" dirty="0">
                <a:solidFill>
                  <a:srgbClr val="000000"/>
                </a:solidFill>
              </a:rPr>
              <a:t>FU 160</a:t>
            </a:r>
            <a:endParaRPr lang="en-US" sz="1800" dirty="0">
              <a:solidFill>
                <a:srgbClr val="000000"/>
              </a:solidFill>
            </a:endParaRPr>
          </a:p>
        </p:txBody>
      </p:sp>
      <p:sp>
        <p:nvSpPr>
          <p:cNvPr id="6" name="TextBox 5"/>
          <p:cNvSpPr txBox="1">
            <a:spLocks noChangeArrowheads="1"/>
          </p:cNvSpPr>
          <p:nvPr/>
        </p:nvSpPr>
        <p:spPr bwMode="auto">
          <a:xfrm>
            <a:off x="244252" y="2194574"/>
            <a:ext cx="8655496" cy="455859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eaLnBrk="0" hangingPunct="0"/>
            <a:r>
              <a:rPr lang="en-US" altLang="ja-JP" b="1" dirty="0">
                <a:solidFill>
                  <a:srgbClr val="FFFFFF"/>
                </a:solidFill>
              </a:rPr>
              <a:t>"Now at that time Michael, the great prince who stands guard over the sons of your people, will arise. And there will be a time of distress such as never occurred since there was a nation until that time; and at that time your people, everyone who is found written in the book, will be rescued. </a:t>
            </a:r>
            <a:r>
              <a:rPr lang="en-US" altLang="ja-JP" b="1" baseline="30000" dirty="0">
                <a:solidFill>
                  <a:srgbClr val="FFFF00"/>
                </a:solidFill>
              </a:rPr>
              <a:t>2</a:t>
            </a:r>
            <a:r>
              <a:rPr lang="en-US" altLang="ja-JP" b="1" dirty="0">
                <a:solidFill>
                  <a:srgbClr val="FFFF00"/>
                </a:solidFill>
              </a:rPr>
              <a:t>Many of those who sleep in the dust of the ground will awake</a:t>
            </a:r>
            <a:r>
              <a:rPr lang="en-US" altLang="ja-JP" b="1" dirty="0">
                <a:solidFill>
                  <a:srgbClr val="FFFFFF"/>
                </a:solidFill>
              </a:rPr>
              <a:t>, these to everlasting life, but the others to disgrace and everlasting contempt. </a:t>
            </a:r>
            <a:r>
              <a:rPr lang="en-US" altLang="ja-JP" b="1" baseline="30000" dirty="0">
                <a:solidFill>
                  <a:srgbClr val="FFFFFF"/>
                </a:solidFill>
              </a:rPr>
              <a:t>3</a:t>
            </a:r>
            <a:r>
              <a:rPr lang="en-US" altLang="ja-JP" b="1" dirty="0">
                <a:solidFill>
                  <a:srgbClr val="FFFFFF"/>
                </a:solidFill>
              </a:rPr>
              <a:t>Those who have insight will shine brightly like the brightness of the expanse of heaven, and those who lead the many to righteousness, like the stars forever and ever" </a:t>
            </a:r>
            <a:br>
              <a:rPr lang="en-US" altLang="ja-JP" b="1" dirty="0">
                <a:solidFill>
                  <a:srgbClr val="FFFFFF"/>
                </a:solidFill>
              </a:rPr>
            </a:br>
            <a:r>
              <a:rPr lang="en-US" altLang="ja-JP" b="1" dirty="0">
                <a:solidFill>
                  <a:srgbClr val="FFFFFF"/>
                </a:solidFill>
              </a:rPr>
              <a:t>(Daniel 12:1-3 NAU).</a:t>
            </a:r>
            <a:endParaRPr lang="en-US" b="1" dirty="0">
              <a:solidFill>
                <a:srgbClr val="FFFFFF"/>
              </a:solidFill>
            </a:endParaRPr>
          </a:p>
        </p:txBody>
      </p:sp>
    </p:spTree>
    <p:extLst>
      <p:ext uri="{BB962C8B-B14F-4D97-AF65-F5344CB8AC3E}">
        <p14:creationId xmlns:p14="http://schemas.microsoft.com/office/powerpoint/2010/main" val="5146748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57250"/>
            <a:ext cx="3139679" cy="51435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9680" y="857251"/>
            <a:ext cx="6004321" cy="5143499"/>
          </a:xfrm>
          <a:prstGeom prst="rect">
            <a:avLst/>
          </a:prstGeom>
        </p:spPr>
      </p:pic>
      <p:sp>
        <p:nvSpPr>
          <p:cNvPr id="6" name="Rectangle 5"/>
          <p:cNvSpPr/>
          <p:nvPr/>
        </p:nvSpPr>
        <p:spPr>
          <a:xfrm>
            <a:off x="3328989" y="1494137"/>
            <a:ext cx="5662762" cy="3739485"/>
          </a:xfrm>
          <a:prstGeom prst="rect">
            <a:avLst/>
          </a:prstGeom>
        </p:spPr>
        <p:txBody>
          <a:bodyPr wrap="square">
            <a:spAutoFit/>
          </a:bodyPr>
          <a:lstStyle/>
          <a:p>
            <a:r>
              <a:rPr lang="en-US" sz="3000" b="1" dirty="0">
                <a:solidFill>
                  <a:srgbClr val="FFFFFF"/>
                </a:solidFill>
                <a:effectLst>
                  <a:glow rad="127000">
                    <a:srgbClr val="000000"/>
                  </a:glow>
                </a:effectLst>
                <a:latin typeface="Arial" panose="020B0604020202020204" pitchFamily="34" charset="0"/>
                <a:ea typeface="Bangla MN" charset="0"/>
                <a:cs typeface="Arial" panose="020B0604020202020204" pitchFamily="34" charset="0"/>
              </a:rPr>
              <a:t>“</a:t>
            </a:r>
            <a:r>
              <a:rPr lang="en-US" sz="3000" b="1" dirty="0">
                <a:solidFill>
                  <a:srgbClr val="FFFF00"/>
                </a:solidFill>
                <a:effectLst>
                  <a:glow rad="127000">
                    <a:srgbClr val="000000"/>
                  </a:glow>
                </a:effectLst>
                <a:latin typeface="Arial" panose="020B0604020202020204" pitchFamily="34" charset="0"/>
                <a:ea typeface="Bangla MN" charset="0"/>
                <a:cs typeface="Arial" panose="020B0604020202020204" pitchFamily="34" charset="0"/>
              </a:rPr>
              <a:t>Your dead will live; Their corpses will rise</a:t>
            </a:r>
            <a:r>
              <a:rPr lang="en-US" sz="3000" b="1" dirty="0">
                <a:solidFill>
                  <a:srgbClr val="FFFFFF"/>
                </a:solidFill>
                <a:effectLst>
                  <a:glow rad="127000">
                    <a:srgbClr val="000000"/>
                  </a:glow>
                </a:effectLst>
                <a:latin typeface="Arial" panose="020B0604020202020204" pitchFamily="34" charset="0"/>
                <a:ea typeface="Bangla MN" charset="0"/>
                <a:cs typeface="Arial" panose="020B0604020202020204" pitchFamily="34" charset="0"/>
              </a:rPr>
              <a:t>. You who lie in the dust, awake and shout for joy, for your dew is as the dew of the dawn, and  the earth will give birth to the departed spirits.” </a:t>
            </a:r>
          </a:p>
          <a:p>
            <a:pPr algn="r"/>
            <a:r>
              <a:rPr lang="en-US" sz="2700" b="1" dirty="0">
                <a:solidFill>
                  <a:srgbClr val="FFE68D"/>
                </a:solidFill>
                <a:effectLst>
                  <a:glow rad="127000">
                    <a:srgbClr val="000000"/>
                  </a:glow>
                </a:effectLst>
                <a:latin typeface="Arial" panose="020B0604020202020204" pitchFamily="34" charset="0"/>
                <a:ea typeface="Bangla MN" charset="0"/>
                <a:cs typeface="Arial" panose="020B0604020202020204" pitchFamily="34" charset="0"/>
              </a:rPr>
              <a:t>Isaiah 26:19</a:t>
            </a:r>
          </a:p>
        </p:txBody>
      </p:sp>
    </p:spTree>
    <p:extLst>
      <p:ext uri="{BB962C8B-B14F-4D97-AF65-F5344CB8AC3E}">
        <p14:creationId xmlns:p14="http://schemas.microsoft.com/office/powerpoint/2010/main" val="184562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salm 16:1-11 How to Build Confidence in My Relationship with God | Jim  Erwin">
            <a:extLst>
              <a:ext uri="{FF2B5EF4-FFF2-40B4-BE49-F238E27FC236}">
                <a16:creationId xmlns:a16="http://schemas.microsoft.com/office/drawing/2014/main" id="{269325ED-F26C-5941-8325-BA8A957A9D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28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70"/>
            <a:ext cx="9144000" cy="2251718"/>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For you will not leave my soul among the dead or allow your holy one to rot in the grave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(Psalm 16:10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5CFA3351-5BBC-5541-8D51-3088284FCED7}"/>
              </a:ext>
            </a:extLst>
          </p:cNvPr>
          <p:cNvSpPr txBox="1">
            <a:spLocks noChangeArrowheads="1"/>
          </p:cNvSpPr>
          <p:nvPr/>
        </p:nvSpPr>
        <p:spPr bwMode="auto">
          <a:xfrm>
            <a:off x="-9625" y="5601902"/>
            <a:ext cx="9144000" cy="124165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effectLst>
                  <a:glow rad="127000">
                    <a:schemeClr val="tx1"/>
                  </a:glow>
                </a:effectLst>
                <a:latin typeface="Arial" charset="0"/>
                <a:ea typeface="ＭＳ Ｐゴシック" charset="0"/>
                <a:cs typeface="ＭＳ Ｐゴシック" charset="0"/>
              </a:rPr>
              <a:t>Peter noted this as predictive prophecy of the resurrection of Christ (Acts 2)</a:t>
            </a:r>
          </a:p>
        </p:txBody>
      </p:sp>
    </p:spTree>
    <p:extLst>
      <p:ext uri="{BB962C8B-B14F-4D97-AF65-F5344CB8AC3E}">
        <p14:creationId xmlns:p14="http://schemas.microsoft.com/office/powerpoint/2010/main" val="85781785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Daniel: Evangelical Exegetical Commentary (EEC): Tanner, J. Paul, House, H.  Wayne, Barrick, William D.: 9781683593096: Amazon.com: Books">
            <a:extLst>
              <a:ext uri="{FF2B5EF4-FFF2-40B4-BE49-F238E27FC236}">
                <a16:creationId xmlns:a16="http://schemas.microsoft.com/office/drawing/2014/main" id="{5319EC36-0E26-2349-BD2F-C05F534AB4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30"/>
          <a:stretch/>
        </p:blipFill>
        <p:spPr bwMode="auto">
          <a:xfrm>
            <a:off x="3" y="0"/>
            <a:ext cx="4042054"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253948" y="232008"/>
            <a:ext cx="4890051"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J. Paul Tanner</a:t>
            </a:r>
          </a:p>
        </p:txBody>
      </p:sp>
      <p:sp>
        <p:nvSpPr>
          <p:cNvPr id="4" name="Rectangle 2">
            <a:extLst>
              <a:ext uri="{FF2B5EF4-FFF2-40B4-BE49-F238E27FC236}">
                <a16:creationId xmlns:a16="http://schemas.microsoft.com/office/drawing/2014/main" id="{4D16F199-657A-FD4F-8E99-E07EFBFCE24D}"/>
              </a:ext>
            </a:extLst>
          </p:cNvPr>
          <p:cNvSpPr txBox="1">
            <a:spLocks noChangeArrowheads="1"/>
          </p:cNvSpPr>
          <p:nvPr/>
        </p:nvSpPr>
        <p:spPr bwMode="auto">
          <a:xfrm>
            <a:off x="4108174" y="1466350"/>
            <a:ext cx="4890051" cy="359787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kern="0" dirty="0">
                <a:effectLst>
                  <a:glow rad="127000">
                    <a:schemeClr val="tx1"/>
                  </a:glow>
                </a:effectLst>
                <a:latin typeface="Arial" charset="0"/>
                <a:ea typeface="ＭＳ Ｐゴシック" charset="0"/>
                <a:cs typeface="ＭＳ Ｐゴシック" charset="0"/>
              </a:rPr>
              <a:t>—Finally, a substantial evangelical commentary on Daniel</a:t>
            </a:r>
          </a:p>
        </p:txBody>
      </p:sp>
      <p:pic>
        <p:nvPicPr>
          <p:cNvPr id="14338" name="Picture 2" descr="Buy Daniel: Evangelical Exegetical Commentary (EEC) Hardcover – February  17, 2021 Online in Turkey. 168359309X">
            <a:extLst>
              <a:ext uri="{FF2B5EF4-FFF2-40B4-BE49-F238E27FC236}">
                <a16:creationId xmlns:a16="http://schemas.microsoft.com/office/drawing/2014/main" id="{4438A9DA-24E9-C640-803E-E863A2F1AD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400" r="16817"/>
          <a:stretch/>
        </p:blipFill>
        <p:spPr bwMode="auto">
          <a:xfrm rot="20017676">
            <a:off x="666571" y="3310178"/>
            <a:ext cx="2517268" cy="376934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447187F-D86B-E14E-981A-6E4C262A0BE2}"/>
              </a:ext>
            </a:extLst>
          </p:cNvPr>
          <p:cNvSpPr txBox="1">
            <a:spLocks noChangeArrowheads="1"/>
          </p:cNvSpPr>
          <p:nvPr/>
        </p:nvSpPr>
        <p:spPr bwMode="auto">
          <a:xfrm>
            <a:off x="4042056" y="5406068"/>
            <a:ext cx="4969421" cy="14519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i="1" kern="0" dirty="0">
                <a:effectLst>
                  <a:glow rad="127000">
                    <a:schemeClr val="tx1"/>
                  </a:glow>
                </a:effectLst>
                <a:latin typeface="Arial" charset="0"/>
                <a:ea typeface="ＭＳ Ｐゴシック" charset="0"/>
                <a:cs typeface="ＭＳ Ｐゴシック" charset="0"/>
              </a:rPr>
              <a:t>Daniel, </a:t>
            </a:r>
            <a:r>
              <a:rPr lang="en-US" sz="2400" b="1" kern="0" dirty="0">
                <a:effectLst>
                  <a:glow rad="127000">
                    <a:schemeClr val="tx1"/>
                  </a:glow>
                </a:effectLst>
                <a:latin typeface="Arial" charset="0"/>
                <a:ea typeface="ＭＳ Ｐゴシック" charset="0"/>
                <a:cs typeface="ＭＳ Ｐゴシック" charset="0"/>
              </a:rPr>
              <a:t>Evangelical Exegetical Commentary (Bellingham, WA: Lexham Press, 2020)</a:t>
            </a:r>
            <a:endParaRPr lang="en-US" sz="2400" b="1" i="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5086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94091"/>
            <a:ext cx="9144000" cy="2033256"/>
          </a:xfrm>
          <a:effectLst>
            <a:outerShdw blurRad="63500" dist="35921" dir="2700000" algn="ctr" rotWithShape="0">
              <a:schemeClr val="tx2">
                <a:alpha val="74998"/>
              </a:schemeClr>
            </a:outerShdw>
          </a:effectLst>
        </p:spPr>
        <p:txBody>
          <a:bodyPr anchor="ctr"/>
          <a:lstStyle/>
          <a:p>
            <a:pPr>
              <a:defRPr/>
            </a:pPr>
            <a:r>
              <a:rPr lang="en-US" sz="6600" b="1" dirty="0">
                <a:effectLst>
                  <a:glow rad="127000">
                    <a:schemeClr val="tx1"/>
                  </a:glow>
                </a:effectLst>
                <a:latin typeface="Arial" charset="0"/>
                <a:ea typeface="ＭＳ Ｐゴシック" charset="0"/>
                <a:cs typeface="ＭＳ Ｐゴシック" charset="0"/>
              </a:rPr>
              <a:t>Conclusion</a:t>
            </a:r>
          </a:p>
        </p:txBody>
      </p:sp>
      <p:sp>
        <p:nvSpPr>
          <p:cNvPr id="3" name="Rectangle 2">
            <a:extLst>
              <a:ext uri="{FF2B5EF4-FFF2-40B4-BE49-F238E27FC236}">
                <a16:creationId xmlns:a16="http://schemas.microsoft.com/office/drawing/2014/main" id="{3A339F8F-0FB8-4C4B-B74C-6265FF582830}"/>
              </a:ext>
            </a:extLst>
          </p:cNvPr>
          <p:cNvSpPr txBox="1">
            <a:spLocks noChangeArrowheads="1"/>
          </p:cNvSpPr>
          <p:nvPr/>
        </p:nvSpPr>
        <p:spPr bwMode="auto">
          <a:xfrm>
            <a:off x="1328738" y="3580166"/>
            <a:ext cx="6700837" cy="2033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kern="0" dirty="0">
                <a:effectLst>
                  <a:glow rad="127000">
                    <a:schemeClr val="tx1"/>
                  </a:glow>
                </a:effectLst>
                <a:latin typeface="Arial" charset="0"/>
                <a:ea typeface="ＭＳ Ｐゴシック" charset="0"/>
                <a:cs typeface="ＭＳ Ｐゴシック" charset="0"/>
              </a:rPr>
              <a:t>Do you have any doubts that Daniel wrote the book bearing his name?</a:t>
            </a:r>
          </a:p>
        </p:txBody>
      </p:sp>
      <p:sp>
        <p:nvSpPr>
          <p:cNvPr id="2" name="TextBox 1">
            <a:extLst>
              <a:ext uri="{FF2B5EF4-FFF2-40B4-BE49-F238E27FC236}">
                <a16:creationId xmlns:a16="http://schemas.microsoft.com/office/drawing/2014/main" id="{C72490A1-05F7-E540-AA71-893EA226DAAC}"/>
              </a:ext>
            </a:extLst>
          </p:cNvPr>
          <p:cNvSpPr txBox="1"/>
          <p:nvPr/>
        </p:nvSpPr>
        <p:spPr>
          <a:xfrm>
            <a:off x="6126480" y="-120700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928549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C13CE4B7-02A9-914E-80C6-6F77EF620C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EECAAA7-0662-6648-B48B-EB7A146CA87A}"/>
              </a:ext>
            </a:extLst>
          </p:cNvPr>
          <p:cNvSpPr>
            <a:spLocks noGrp="1"/>
          </p:cNvSpPr>
          <p:nvPr>
            <p:ph type="title" idx="4294967295"/>
          </p:nvPr>
        </p:nvSpPr>
        <p:spPr>
          <a:xfrm>
            <a:off x="3009900" y="6054328"/>
            <a:ext cx="6134100" cy="803672"/>
          </a:xfrm>
          <a:noFill/>
          <a:ln>
            <a:noFill/>
          </a:ln>
          <a:effectLst/>
        </p:spPr>
        <p:txBody>
          <a:bodyPr vert="horz" wrap="square" lIns="91440" tIns="45720" rIns="91440" bIns="45720" numCol="1" anchor="ctr" anchorCtr="0" compatLnSpc="1">
            <a:prstTxWarp prst="textNoShape">
              <a:avLst/>
            </a:prstTxWarp>
          </a:bodyPr>
          <a:lstStyle/>
          <a:p>
            <a:pPr eaLnBrk="0" hangingPunct="0"/>
            <a:r>
              <a:rPr lang="en-US" sz="3200" b="1" kern="0" dirty="0">
                <a:solidFill>
                  <a:schemeClr val="tx1"/>
                </a:solidFill>
                <a:effectLst/>
                <a:latin typeface="Arial" charset="0"/>
                <a:ea typeface="ＭＳ Ｐゴシック" charset="0"/>
                <a:cs typeface="ＭＳ Ｐゴシック" charset="0"/>
              </a:rPr>
              <a:t>Daniel 8:1 is 1st Person</a:t>
            </a:r>
          </a:p>
        </p:txBody>
      </p:sp>
      <p:sp>
        <p:nvSpPr>
          <p:cNvPr id="5" name="Rectangle 2">
            <a:extLst>
              <a:ext uri="{FF2B5EF4-FFF2-40B4-BE49-F238E27FC236}">
                <a16:creationId xmlns:a16="http://schemas.microsoft.com/office/drawing/2014/main" id="{56963BA3-012E-4C43-A3DD-D4EBFF9BC3DC}"/>
              </a:ext>
            </a:extLst>
          </p:cNvPr>
          <p:cNvSpPr txBox="1">
            <a:spLocks noChangeArrowheads="1"/>
          </p:cNvSpPr>
          <p:nvPr/>
        </p:nvSpPr>
        <p:spPr bwMode="auto">
          <a:xfrm>
            <a:off x="4483100" y="499369"/>
            <a:ext cx="4292599" cy="484091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During the third year of King Belshazzar’s reign, </a:t>
            </a:r>
            <a:br>
              <a:rPr kumimoji="0" lang="en-US"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0070C0"/>
                </a:solidFill>
                <a:effectLst/>
                <a:uLnTx/>
                <a:uFillTx/>
                <a:latin typeface="Arial" charset="0"/>
                <a:ea typeface="ＭＳ Ｐゴシック" charset="0"/>
                <a:cs typeface="ＭＳ Ｐゴシック" charset="0"/>
              </a:rPr>
              <a:t>I, Daniel</a:t>
            </a:r>
            <a:r>
              <a:rPr kumimoji="0" lang="en-US"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 saw another vision, following the one that had already appeared to me</a:t>
            </a:r>
            <a:r>
              <a:rPr kumimoji="0" lang="ru-RU"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 </a:t>
            </a:r>
            <a:br>
              <a:rPr kumimoji="0" lang="en-US"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NLT</a:t>
            </a:r>
            <a:r>
              <a:rPr kumimoji="0" lang="en-US"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7377087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41234879"/>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Critical Studies of the OT link at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CC691E6B-0156-3441-A18F-6601260E5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989" y="769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EECAAA7-0662-6648-B48B-EB7A146CA87A}"/>
              </a:ext>
            </a:extLst>
          </p:cNvPr>
          <p:cNvSpPr>
            <a:spLocks noGrp="1"/>
          </p:cNvSpPr>
          <p:nvPr>
            <p:ph type="title" idx="4294967295"/>
          </p:nvPr>
        </p:nvSpPr>
        <p:spPr>
          <a:xfrm>
            <a:off x="0" y="6046635"/>
            <a:ext cx="5047989" cy="803672"/>
          </a:xfrm>
          <a:noFill/>
          <a:ln>
            <a:noFill/>
          </a:ln>
          <a:effectLst/>
        </p:spPr>
        <p:txBody>
          <a:bodyPr vert="horz" wrap="square" lIns="91440" tIns="45720" rIns="91440" bIns="45720" numCol="1" anchor="ctr" anchorCtr="0" compatLnSpc="1">
            <a:prstTxWarp prst="textNoShape">
              <a:avLst/>
            </a:prstTxWarp>
          </a:bodyPr>
          <a:lstStyle/>
          <a:p>
            <a:pPr eaLnBrk="0" hangingPunct="0"/>
            <a:r>
              <a:rPr lang="en-US" sz="3200" b="1" kern="0" dirty="0">
                <a:solidFill>
                  <a:schemeClr val="tx1"/>
                </a:solidFill>
                <a:effectLst/>
                <a:latin typeface="Arial" charset="0"/>
                <a:ea typeface="ＭＳ Ｐゴシック" charset="0"/>
                <a:cs typeface="ＭＳ Ｐゴシック" charset="0"/>
              </a:rPr>
              <a:t>Daniel 9:2 is 1st Person</a:t>
            </a:r>
          </a:p>
        </p:txBody>
      </p:sp>
      <p:sp>
        <p:nvSpPr>
          <p:cNvPr id="5" name="Rectangle 2">
            <a:extLst>
              <a:ext uri="{FF2B5EF4-FFF2-40B4-BE49-F238E27FC236}">
                <a16:creationId xmlns:a16="http://schemas.microsoft.com/office/drawing/2014/main" id="{56963BA3-012E-4C43-A3DD-D4EBFF9BC3DC}"/>
              </a:ext>
            </a:extLst>
          </p:cNvPr>
          <p:cNvSpPr txBox="1">
            <a:spLocks noChangeArrowheads="1"/>
          </p:cNvSpPr>
          <p:nvPr/>
        </p:nvSpPr>
        <p:spPr bwMode="auto">
          <a:xfrm>
            <a:off x="0" y="200416"/>
            <a:ext cx="4258849" cy="513217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kumimoji="0" lang="ru-RU"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a:t>
            </a:r>
            <a:r>
              <a:rPr lang="en-US" sz="3200" b="1" kern="0" dirty="0">
                <a:solidFill>
                  <a:schemeClr val="tx1"/>
                </a:solidFill>
                <a:effectLst/>
                <a:latin typeface="Arial" charset="0"/>
                <a:ea typeface="ＭＳ Ｐゴシック" charset="0"/>
                <a:cs typeface="ＭＳ Ｐゴシック" charset="0"/>
              </a:rPr>
              <a:t>During the first year of [Darius’s] reign, </a:t>
            </a:r>
            <a:br>
              <a:rPr lang="en-US" sz="3200" b="1" kern="0" dirty="0">
                <a:solidFill>
                  <a:schemeClr val="tx1"/>
                </a:solidFill>
                <a:effectLst/>
                <a:latin typeface="Arial" charset="0"/>
                <a:ea typeface="ＭＳ Ｐゴシック" charset="0"/>
                <a:cs typeface="ＭＳ Ｐゴシック" charset="0"/>
              </a:rPr>
            </a:br>
            <a:r>
              <a:rPr lang="en-US" sz="3200" b="1" kern="0" dirty="0">
                <a:solidFill>
                  <a:srgbClr val="0070C0"/>
                </a:solidFill>
                <a:effectLst/>
                <a:latin typeface="Arial" charset="0"/>
                <a:ea typeface="ＭＳ Ｐゴシック" charset="0"/>
                <a:cs typeface="ＭＳ Ｐゴシック" charset="0"/>
              </a:rPr>
              <a:t>I, Daniel</a:t>
            </a:r>
            <a:r>
              <a:rPr lang="en-US" sz="3200" b="1" kern="0" dirty="0">
                <a:solidFill>
                  <a:schemeClr val="tx1"/>
                </a:solidFill>
                <a:effectLst/>
                <a:latin typeface="Arial" charset="0"/>
                <a:ea typeface="ＭＳ Ｐゴシック" charset="0"/>
                <a:cs typeface="ＭＳ Ｐゴシック" charset="0"/>
              </a:rPr>
              <a:t>, learned from reading the word of the L</a:t>
            </a:r>
            <a:r>
              <a:rPr lang="en-US" sz="2800" b="1" kern="0" dirty="0">
                <a:solidFill>
                  <a:schemeClr val="tx1"/>
                </a:solidFill>
                <a:effectLst/>
                <a:latin typeface="Arial" charset="0"/>
                <a:ea typeface="ＭＳ Ｐゴシック" charset="0"/>
                <a:cs typeface="ＭＳ Ｐゴシック" charset="0"/>
              </a:rPr>
              <a:t>ORD</a:t>
            </a:r>
            <a:r>
              <a:rPr lang="en-US" sz="3200" b="1" kern="0" dirty="0">
                <a:solidFill>
                  <a:schemeClr val="tx1"/>
                </a:solidFill>
                <a:effectLst/>
                <a:latin typeface="Arial" charset="0"/>
                <a:ea typeface="ＭＳ Ｐゴシック" charset="0"/>
                <a:cs typeface="ＭＳ Ｐゴシック" charset="0"/>
              </a:rPr>
              <a:t>, as revealed to Jeremiah the prophet, that Jerusalem must lie desolate for 70 years</a:t>
            </a:r>
            <a:r>
              <a:rPr kumimoji="0" lang="ru-RU"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 </a:t>
            </a:r>
            <a:r>
              <a:rPr lang="en-US" sz="3200" b="1" kern="0" dirty="0">
                <a:solidFill>
                  <a:schemeClr val="tx1"/>
                </a:solidFill>
                <a:effectLst/>
                <a:latin typeface="Arial" charset="0"/>
                <a:ea typeface="ＭＳ Ｐゴシック" charset="0"/>
                <a:cs typeface="ＭＳ Ｐゴシック" charset="0"/>
              </a:rPr>
              <a:t>(</a:t>
            </a:r>
            <a:r>
              <a:rPr kumimoji="0" lang="en-US" sz="28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NLT</a:t>
            </a:r>
            <a:r>
              <a:rPr kumimoji="0" lang="en-US"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9D6801E1-9475-4F49-8E8A-94DCA368D6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2" y="0"/>
            <a:ext cx="9142187" cy="68566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EECAAA7-0662-6648-B48B-EB7A146CA87A}"/>
              </a:ext>
            </a:extLst>
          </p:cNvPr>
          <p:cNvSpPr>
            <a:spLocks noGrp="1"/>
          </p:cNvSpPr>
          <p:nvPr>
            <p:ph type="title" idx="4294967295"/>
          </p:nvPr>
        </p:nvSpPr>
        <p:spPr>
          <a:xfrm>
            <a:off x="3747540" y="6054328"/>
            <a:ext cx="5396459" cy="803672"/>
          </a:xfrm>
          <a:noFill/>
          <a:ln>
            <a:noFill/>
          </a:ln>
          <a:effectLst/>
        </p:spPr>
        <p:txBody>
          <a:bodyPr vert="horz" wrap="square" lIns="91440" tIns="45720" rIns="91440" bIns="45720" numCol="1" anchor="ctr" anchorCtr="0" compatLnSpc="1">
            <a:prstTxWarp prst="textNoShape">
              <a:avLst/>
            </a:prstTxWarp>
          </a:bodyPr>
          <a:lstStyle/>
          <a:p>
            <a:pPr eaLnBrk="0" hangingPunct="0"/>
            <a:r>
              <a:rPr lang="en-US" sz="3200" b="1" kern="0" dirty="0">
                <a:solidFill>
                  <a:schemeClr val="tx1"/>
                </a:solidFill>
                <a:effectLst/>
                <a:latin typeface="Arial" charset="0"/>
                <a:ea typeface="ＭＳ Ｐゴシック" charset="0"/>
                <a:cs typeface="ＭＳ Ｐゴシック" charset="0"/>
              </a:rPr>
              <a:t>Daniel 12:5 is 1st Person</a:t>
            </a:r>
          </a:p>
        </p:txBody>
      </p:sp>
      <p:sp>
        <p:nvSpPr>
          <p:cNvPr id="5" name="Rectangle 2">
            <a:extLst>
              <a:ext uri="{FF2B5EF4-FFF2-40B4-BE49-F238E27FC236}">
                <a16:creationId xmlns:a16="http://schemas.microsoft.com/office/drawing/2014/main" id="{56963BA3-012E-4C43-A3DD-D4EBFF9BC3DC}"/>
              </a:ext>
            </a:extLst>
          </p:cNvPr>
          <p:cNvSpPr txBox="1">
            <a:spLocks noChangeArrowheads="1"/>
          </p:cNvSpPr>
          <p:nvPr/>
        </p:nvSpPr>
        <p:spPr bwMode="auto">
          <a:xfrm>
            <a:off x="5246558" y="2383436"/>
            <a:ext cx="3679043" cy="378130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kumimoji="0" lang="ru-RU"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a:t>
            </a:r>
            <a:r>
              <a:rPr lang="en-US" sz="3200" b="1" kern="0" dirty="0">
                <a:solidFill>
                  <a:schemeClr val="tx1"/>
                </a:solidFill>
                <a:effectLst/>
                <a:latin typeface="Arial" charset="0"/>
                <a:ea typeface="ＭＳ Ｐゴシック" charset="0"/>
                <a:cs typeface="ＭＳ Ｐゴシック" charset="0"/>
              </a:rPr>
              <a:t>Then </a:t>
            </a:r>
            <a:r>
              <a:rPr lang="en-US" sz="3200" b="1" kern="0" dirty="0">
                <a:solidFill>
                  <a:srgbClr val="0070C0"/>
                </a:solidFill>
                <a:effectLst/>
                <a:latin typeface="Arial" charset="0"/>
                <a:ea typeface="ＭＳ Ｐゴシック" charset="0"/>
                <a:cs typeface="ＭＳ Ｐゴシック" charset="0"/>
              </a:rPr>
              <a:t>I, Daniel</a:t>
            </a:r>
            <a:r>
              <a:rPr lang="en-US" sz="3200" b="1" kern="0" dirty="0">
                <a:solidFill>
                  <a:schemeClr val="tx1"/>
                </a:solidFill>
                <a:effectLst/>
                <a:latin typeface="Arial" charset="0"/>
                <a:ea typeface="ＭＳ Ｐゴシック" charset="0"/>
                <a:cs typeface="ＭＳ Ｐゴシック" charset="0"/>
              </a:rPr>
              <a:t>, looked and saw two others standing on opposite banks of the river</a:t>
            </a:r>
            <a:r>
              <a:rPr kumimoji="0" lang="ru-RU"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 (</a:t>
            </a:r>
            <a:r>
              <a:rPr kumimoji="0" lang="en-US" sz="28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NLT</a:t>
            </a:r>
            <a:r>
              <a:rPr kumimoji="0" lang="en-US"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434664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2"/>
          <p:cNvSpPr>
            <a:spLocks noChangeArrowheads="1"/>
          </p:cNvSpPr>
          <p:nvPr/>
        </p:nvSpPr>
        <p:spPr bwMode="auto">
          <a:xfrm>
            <a:off x="0" y="0"/>
            <a:ext cx="9448800" cy="6858000"/>
          </a:xfrm>
          <a:prstGeom prst="rect">
            <a:avLst/>
          </a:prstGeom>
          <a:solidFill>
            <a:srgbClr val="00009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18115" name="Text Box 3"/>
          <p:cNvSpPr txBox="1">
            <a:spLocks noChangeArrowheads="1"/>
          </p:cNvSpPr>
          <p:nvPr/>
        </p:nvSpPr>
        <p:spPr bwMode="auto">
          <a:xfrm>
            <a:off x="61722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150</a:t>
            </a:r>
          </a:p>
        </p:txBody>
      </p:sp>
      <p:sp>
        <p:nvSpPr>
          <p:cNvPr id="218116" name="Text Box 4"/>
          <p:cNvSpPr txBox="1">
            <a:spLocks noChangeArrowheads="1"/>
          </p:cNvSpPr>
          <p:nvPr/>
        </p:nvSpPr>
        <p:spPr bwMode="auto">
          <a:xfrm>
            <a:off x="40386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300</a:t>
            </a:r>
          </a:p>
        </p:txBody>
      </p:sp>
      <p:sp>
        <p:nvSpPr>
          <p:cNvPr id="218117" name="Text Box 5"/>
          <p:cNvSpPr txBox="1">
            <a:spLocks noChangeArrowheads="1"/>
          </p:cNvSpPr>
          <p:nvPr/>
        </p:nvSpPr>
        <p:spPr bwMode="auto">
          <a:xfrm>
            <a:off x="26670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400</a:t>
            </a:r>
          </a:p>
        </p:txBody>
      </p:sp>
      <p:sp>
        <p:nvSpPr>
          <p:cNvPr id="218118" name="Text Box 6"/>
          <p:cNvSpPr txBox="1">
            <a:spLocks noChangeArrowheads="1"/>
          </p:cNvSpPr>
          <p:nvPr/>
        </p:nvSpPr>
        <p:spPr bwMode="auto">
          <a:xfrm>
            <a:off x="19812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450</a:t>
            </a:r>
          </a:p>
        </p:txBody>
      </p:sp>
      <p:sp>
        <p:nvSpPr>
          <p:cNvPr id="218119" name="Text Box 7"/>
          <p:cNvSpPr txBox="1">
            <a:spLocks noChangeArrowheads="1"/>
          </p:cNvSpPr>
          <p:nvPr/>
        </p:nvSpPr>
        <p:spPr bwMode="auto">
          <a:xfrm>
            <a:off x="12954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500</a:t>
            </a:r>
          </a:p>
        </p:txBody>
      </p:sp>
      <p:sp>
        <p:nvSpPr>
          <p:cNvPr id="218120" name="Text Box 8"/>
          <p:cNvSpPr txBox="1">
            <a:spLocks noChangeArrowheads="1"/>
          </p:cNvSpPr>
          <p:nvPr/>
        </p:nvSpPr>
        <p:spPr bwMode="auto">
          <a:xfrm>
            <a:off x="8153400" y="4067175"/>
            <a:ext cx="381000" cy="2678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BC/AD</a:t>
            </a:r>
          </a:p>
        </p:txBody>
      </p:sp>
      <p:grpSp>
        <p:nvGrpSpPr>
          <p:cNvPr id="466952" name="Group 9"/>
          <p:cNvGrpSpPr>
            <a:grpSpLocks/>
          </p:cNvGrpSpPr>
          <p:nvPr/>
        </p:nvGrpSpPr>
        <p:grpSpPr bwMode="auto">
          <a:xfrm>
            <a:off x="66675" y="3044825"/>
            <a:ext cx="9534525" cy="844550"/>
            <a:chOff x="42" y="1918"/>
            <a:chExt cx="6006" cy="532"/>
          </a:xfrm>
        </p:grpSpPr>
        <p:grpSp>
          <p:nvGrpSpPr>
            <p:cNvPr id="466972" name="Group 10"/>
            <p:cNvGrpSpPr>
              <a:grpSpLocks/>
            </p:cNvGrpSpPr>
            <p:nvPr/>
          </p:nvGrpSpPr>
          <p:grpSpPr bwMode="auto">
            <a:xfrm>
              <a:off x="96" y="1918"/>
              <a:ext cx="1296" cy="530"/>
              <a:chOff x="96" y="1918"/>
              <a:chExt cx="1296" cy="530"/>
            </a:xfrm>
          </p:grpSpPr>
          <p:sp>
            <p:nvSpPr>
              <p:cNvPr id="218123"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24"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25"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26"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grpSp>
          <p:nvGrpSpPr>
            <p:cNvPr id="466973" name="Group 15"/>
            <p:cNvGrpSpPr>
              <a:grpSpLocks/>
            </p:cNvGrpSpPr>
            <p:nvPr/>
          </p:nvGrpSpPr>
          <p:grpSpPr bwMode="auto">
            <a:xfrm>
              <a:off x="1824" y="1920"/>
              <a:ext cx="1296" cy="530"/>
              <a:chOff x="96" y="1918"/>
              <a:chExt cx="1296" cy="530"/>
            </a:xfrm>
          </p:grpSpPr>
          <p:sp>
            <p:nvSpPr>
              <p:cNvPr id="218128"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29"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0"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1"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grpSp>
          <p:nvGrpSpPr>
            <p:cNvPr id="466974" name="Group 20"/>
            <p:cNvGrpSpPr>
              <a:grpSpLocks/>
            </p:cNvGrpSpPr>
            <p:nvPr/>
          </p:nvGrpSpPr>
          <p:grpSpPr bwMode="auto">
            <a:xfrm>
              <a:off x="3552" y="1920"/>
              <a:ext cx="1296" cy="530"/>
              <a:chOff x="96" y="1918"/>
              <a:chExt cx="1296" cy="530"/>
            </a:xfrm>
          </p:grpSpPr>
          <p:sp>
            <p:nvSpPr>
              <p:cNvPr id="218133"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4"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5"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6"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218137"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8"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9"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218140" name="Text Box 28"/>
          <p:cNvSpPr txBox="1">
            <a:spLocks noChangeArrowheads="1"/>
          </p:cNvSpPr>
          <p:nvPr/>
        </p:nvSpPr>
        <p:spPr bwMode="auto">
          <a:xfrm>
            <a:off x="75438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50</a:t>
            </a:r>
          </a:p>
        </p:txBody>
      </p:sp>
      <p:sp>
        <p:nvSpPr>
          <p:cNvPr id="218141" name="Text Box 29"/>
          <p:cNvSpPr txBox="1">
            <a:spLocks noChangeArrowheads="1"/>
          </p:cNvSpPr>
          <p:nvPr/>
        </p:nvSpPr>
        <p:spPr bwMode="auto">
          <a:xfrm>
            <a:off x="33528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350</a:t>
            </a:r>
          </a:p>
        </p:txBody>
      </p:sp>
      <p:sp>
        <p:nvSpPr>
          <p:cNvPr id="218142" name="Text Box 30"/>
          <p:cNvSpPr txBox="1">
            <a:spLocks noChangeArrowheads="1"/>
          </p:cNvSpPr>
          <p:nvPr/>
        </p:nvSpPr>
        <p:spPr bwMode="auto">
          <a:xfrm>
            <a:off x="6096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550</a:t>
            </a:r>
          </a:p>
        </p:txBody>
      </p:sp>
      <p:sp>
        <p:nvSpPr>
          <p:cNvPr id="218143" name="Text Box 31"/>
          <p:cNvSpPr txBox="1">
            <a:spLocks noChangeArrowheads="1"/>
          </p:cNvSpPr>
          <p:nvPr/>
        </p:nvSpPr>
        <p:spPr bwMode="auto">
          <a:xfrm>
            <a:off x="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600</a:t>
            </a:r>
          </a:p>
        </p:txBody>
      </p:sp>
      <p:sp>
        <p:nvSpPr>
          <p:cNvPr id="218144" name="Text Box 32"/>
          <p:cNvSpPr txBox="1">
            <a:spLocks noChangeArrowheads="1"/>
          </p:cNvSpPr>
          <p:nvPr/>
        </p:nvSpPr>
        <p:spPr bwMode="auto">
          <a:xfrm>
            <a:off x="87630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50</a:t>
            </a:r>
          </a:p>
        </p:txBody>
      </p:sp>
      <p:sp>
        <p:nvSpPr>
          <p:cNvPr id="218145" name="Text Box 33"/>
          <p:cNvSpPr txBox="1">
            <a:spLocks noChangeArrowheads="1"/>
          </p:cNvSpPr>
          <p:nvPr/>
        </p:nvSpPr>
        <p:spPr bwMode="auto">
          <a:xfrm>
            <a:off x="-304800" y="838200"/>
            <a:ext cx="2514600" cy="23495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FFFF"/>
                </a:solidFill>
                <a:effectLst/>
                <a:uLnTx/>
                <a:uFillTx/>
                <a:latin typeface="Arial"/>
                <a:ea typeface="ＭＳ Ｐゴシック" charset="0"/>
                <a:cs typeface="Arial"/>
              </a:rPr>
              <a:t>Daniel</a:t>
            </a:r>
            <a:r>
              <a:rPr kumimoji="0" lang="fr-FR" sz="3600" b="1" i="0" u="none" strike="noStrike" kern="1200" cap="none" spc="0" normalizeH="0" baseline="0" noProof="0" dirty="0">
                <a:ln>
                  <a:noFill/>
                </a:ln>
                <a:solidFill>
                  <a:srgbClr val="00FFFF"/>
                </a:solidFill>
                <a:effectLst/>
                <a:uLnTx/>
                <a:uFillTx/>
                <a:latin typeface="Arial"/>
                <a:ea typeface="ＭＳ Ｐゴシック" charset="0"/>
                <a:cs typeface="Arial"/>
              </a:rPr>
              <a:t>'</a:t>
            </a:r>
            <a:r>
              <a:rPr kumimoji="0" lang="en-US" sz="3600" b="1" i="0" u="none" strike="noStrike" kern="1200" cap="none" spc="0" normalizeH="0" baseline="0" noProof="0" dirty="0">
                <a:ln>
                  <a:noFill/>
                </a:ln>
                <a:solidFill>
                  <a:srgbClr val="00FFFF"/>
                </a:solidFill>
                <a:effectLst/>
                <a:uLnTx/>
                <a:uFillTx/>
                <a:latin typeface="Arial"/>
                <a:ea typeface="ＭＳ Ｐゴシック" charset="0"/>
                <a:cs typeface="Arial"/>
              </a:rPr>
              <a:t>s Ministry </a:t>
            </a:r>
            <a:r>
              <a:rPr kumimoji="0" lang="en-US" sz="2800" b="1" i="0" u="none" strike="noStrike" kern="1200" cap="none" spc="0" normalizeH="0" baseline="0" noProof="0" dirty="0">
                <a:ln>
                  <a:noFill/>
                </a:ln>
                <a:solidFill>
                  <a:srgbClr val="00FFFF"/>
                </a:solidFill>
                <a:effectLst/>
                <a:uLnTx/>
                <a:uFillTx/>
                <a:latin typeface="Arial"/>
                <a:ea typeface="ＭＳ Ｐゴシック" charset="0"/>
                <a:cs typeface="Arial"/>
              </a:rPr>
              <a:t>(1:1; 10:1)</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00FFFF"/>
                </a:solidFill>
                <a:effectLst/>
                <a:uLnTx/>
                <a:uFillTx/>
                <a:latin typeface="Arial"/>
                <a:ea typeface="ＭＳ Ｐゴシック" charset="0"/>
                <a:cs typeface="Arial"/>
              </a:rPr>
              <a:t>605-536</a:t>
            </a:r>
          </a:p>
        </p:txBody>
      </p:sp>
      <p:sp>
        <p:nvSpPr>
          <p:cNvPr id="218147" name="Text Box 35"/>
          <p:cNvSpPr txBox="1">
            <a:spLocks noChangeArrowheads="1"/>
          </p:cNvSpPr>
          <p:nvPr/>
        </p:nvSpPr>
        <p:spPr bwMode="auto">
          <a:xfrm>
            <a:off x="1905000" y="838200"/>
            <a:ext cx="2743200" cy="23701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rPr>
              <a:t>Daniel</a:t>
            </a:r>
            <a:r>
              <a:rPr kumimoji="0" lang="fr-FR" sz="3600" b="1" i="0" u="none" strike="noStrike" kern="1200" cap="none" spc="0" normalizeH="0" baseline="0" noProof="0" dirty="0">
                <a:ln>
                  <a:noFill/>
                </a:ln>
                <a:solidFill>
                  <a:srgbClr val="FFFF00"/>
                </a:solidFill>
                <a:effectLst/>
                <a:uLnTx/>
                <a:uFillTx/>
                <a:latin typeface="Arial"/>
                <a:ea typeface="ＭＳ Ｐゴシック" charset="0"/>
                <a:cs typeface="Arial"/>
              </a:rPr>
              <a:t>'</a:t>
            </a:r>
            <a:r>
              <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rPr>
              <a:t>s Prophecies</a:t>
            </a:r>
            <a:r>
              <a:rPr kumimoji="0" lang="en-US" sz="2800" b="1" i="0" u="none" strike="noStrike" kern="1200" cap="none" spc="0" normalizeH="0" baseline="0" noProof="0" dirty="0">
                <a:ln>
                  <a:noFill/>
                </a:ln>
                <a:solidFill>
                  <a:srgbClr val="FFFF00"/>
                </a:solidFill>
                <a:effectLst/>
                <a:uLnTx/>
                <a:uFillTx/>
                <a:latin typeface="Arial"/>
                <a:ea typeface="ＭＳ Ｐゴシック" charset="0"/>
                <a:cs typeface="Arial"/>
              </a:rPr>
              <a:t> (Dan 2–11)</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a:ea typeface="ＭＳ Ｐゴシック" charset="0"/>
                <a:cs typeface="Arial"/>
              </a:rPr>
              <a:t>605-</a:t>
            </a: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AD</a:t>
            </a:r>
            <a:r>
              <a:rPr kumimoji="0" lang="en-US" sz="3200" b="1" i="0" u="none" strike="noStrike" kern="1200" cap="none" spc="0" normalizeH="0" baseline="0" noProof="0" dirty="0">
                <a:ln>
                  <a:noFill/>
                </a:ln>
                <a:solidFill>
                  <a:srgbClr val="FFFF00"/>
                </a:solidFill>
                <a:effectLst/>
                <a:uLnTx/>
                <a:uFillTx/>
                <a:latin typeface="Arial"/>
                <a:ea typeface="ＭＳ Ｐゴシック" charset="0"/>
                <a:cs typeface="Arial"/>
              </a:rPr>
              <a:t> 70</a:t>
            </a:r>
          </a:p>
        </p:txBody>
      </p:sp>
      <p:sp>
        <p:nvSpPr>
          <p:cNvPr id="218148" name="Text Box 36"/>
          <p:cNvSpPr txBox="1">
            <a:spLocks noChangeArrowheads="1"/>
          </p:cNvSpPr>
          <p:nvPr/>
        </p:nvSpPr>
        <p:spPr bwMode="auto">
          <a:xfrm>
            <a:off x="4572000" y="838200"/>
            <a:ext cx="2514600" cy="234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CCFF"/>
                </a:solidFill>
                <a:effectLst/>
                <a:uLnTx/>
                <a:uFillTx/>
                <a:latin typeface="Arial"/>
                <a:ea typeface="ＭＳ Ｐゴシック" charset="0"/>
                <a:cs typeface="Arial"/>
              </a:rPr>
              <a:t>Antiochus </a:t>
            </a:r>
            <a:r>
              <a:rPr kumimoji="0" lang="en-US" sz="3200" b="1" i="0" u="none" strike="noStrike" kern="1200" cap="none" spc="0" normalizeH="0" baseline="0" noProof="0" dirty="0">
                <a:ln>
                  <a:noFill/>
                </a:ln>
                <a:solidFill>
                  <a:srgbClr val="FFCCFF"/>
                </a:solidFill>
                <a:effectLst/>
                <a:uLnTx/>
                <a:uFillTx/>
                <a:latin typeface="Arial"/>
                <a:ea typeface="ＭＳ Ｐゴシック" charset="0"/>
                <a:cs typeface="Arial"/>
              </a:rPr>
              <a:t>Desecrates Temple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CCFF"/>
                </a:solidFill>
                <a:effectLst/>
                <a:uLnTx/>
                <a:uFillTx/>
                <a:latin typeface="Arial"/>
                <a:ea typeface="ＭＳ Ｐゴシック" charset="0"/>
                <a:cs typeface="Arial"/>
              </a:rPr>
              <a:t>167-164</a:t>
            </a:r>
          </a:p>
        </p:txBody>
      </p:sp>
      <p:sp>
        <p:nvSpPr>
          <p:cNvPr id="218149" name="Text Box 37"/>
          <p:cNvSpPr txBox="1">
            <a:spLocks noChangeArrowheads="1"/>
          </p:cNvSpPr>
          <p:nvPr/>
        </p:nvSpPr>
        <p:spPr bwMode="auto">
          <a:xfrm>
            <a:off x="-152400" y="5551488"/>
            <a:ext cx="5791200" cy="10779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66FF66"/>
                </a:solidFill>
                <a:effectLst/>
                <a:uLnTx/>
                <a:uFillTx/>
                <a:latin typeface="Arial"/>
                <a:ea typeface="ＭＳ Ｐゴシック" charset="0"/>
                <a:cs typeface="Arial"/>
              </a:rPr>
              <a:t>Critics see historical events recorded as "prophecies" </a:t>
            </a:r>
          </a:p>
        </p:txBody>
      </p:sp>
      <p:sp>
        <p:nvSpPr>
          <p:cNvPr id="218151" name="Text Box 39"/>
          <p:cNvSpPr txBox="1">
            <a:spLocks noChangeArrowheads="1"/>
          </p:cNvSpPr>
          <p:nvPr/>
        </p:nvSpPr>
        <p:spPr bwMode="auto">
          <a:xfrm>
            <a:off x="5181600" y="5562600"/>
            <a:ext cx="34290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CC00"/>
                </a:solidFill>
                <a:effectLst/>
                <a:uLnTx/>
                <a:uFillTx/>
                <a:latin typeface="Arial"/>
                <a:ea typeface="ＭＳ Ｐゴシック" charset="0"/>
                <a:cs typeface="Arial"/>
              </a:rPr>
              <a:t>Critics Date Daniel after 164</a:t>
            </a:r>
          </a:p>
        </p:txBody>
      </p:sp>
      <p:sp>
        <p:nvSpPr>
          <p:cNvPr id="218152" name="AutoShape 40"/>
          <p:cNvSpPr>
            <a:spLocks noChangeArrowheads="1"/>
          </p:cNvSpPr>
          <p:nvPr/>
        </p:nvSpPr>
        <p:spPr bwMode="auto">
          <a:xfrm>
            <a:off x="76200" y="3048000"/>
            <a:ext cx="1143000" cy="457200"/>
          </a:xfrm>
          <a:prstGeom prst="rightArrow">
            <a:avLst>
              <a:gd name="adj1" fmla="val 50000"/>
              <a:gd name="adj2" fmla="val 62500"/>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53" name="Text Box 41"/>
          <p:cNvSpPr txBox="1">
            <a:spLocks noChangeArrowheads="1"/>
          </p:cNvSpPr>
          <p:nvPr/>
        </p:nvSpPr>
        <p:spPr bwMode="auto">
          <a:xfrm>
            <a:off x="4648200" y="4067175"/>
            <a:ext cx="600075"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2 5 0 </a:t>
            </a:r>
          </a:p>
        </p:txBody>
      </p:sp>
      <p:sp>
        <p:nvSpPr>
          <p:cNvPr id="218154" name="AutoShape 42"/>
          <p:cNvSpPr>
            <a:spLocks noChangeArrowheads="1"/>
          </p:cNvSpPr>
          <p:nvPr/>
        </p:nvSpPr>
        <p:spPr bwMode="auto">
          <a:xfrm>
            <a:off x="76200" y="3352800"/>
            <a:ext cx="9296400" cy="457200"/>
          </a:xfrm>
          <a:prstGeom prst="rightArrow">
            <a:avLst>
              <a:gd name="adj1" fmla="val 50000"/>
              <a:gd name="adj2" fmla="val 50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55" name="AutoShape 43"/>
          <p:cNvSpPr>
            <a:spLocks noChangeArrowheads="1"/>
          </p:cNvSpPr>
          <p:nvPr/>
        </p:nvSpPr>
        <p:spPr bwMode="auto">
          <a:xfrm rot="-5400000">
            <a:off x="5876925" y="4714875"/>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59" name="Text Box 47"/>
          <p:cNvSpPr txBox="1">
            <a:spLocks noChangeArrowheads="1"/>
          </p:cNvSpPr>
          <p:nvPr/>
        </p:nvSpPr>
        <p:spPr bwMode="auto">
          <a:xfrm>
            <a:off x="5343525" y="4067175"/>
            <a:ext cx="600075"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2 0 0 </a:t>
            </a:r>
          </a:p>
        </p:txBody>
      </p:sp>
      <p:sp>
        <p:nvSpPr>
          <p:cNvPr id="218160" name="Text Box 48"/>
          <p:cNvSpPr txBox="1">
            <a:spLocks noChangeArrowheads="1"/>
          </p:cNvSpPr>
          <p:nvPr/>
        </p:nvSpPr>
        <p:spPr bwMode="auto">
          <a:xfrm>
            <a:off x="68580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100</a:t>
            </a:r>
          </a:p>
        </p:txBody>
      </p:sp>
      <p:sp>
        <p:nvSpPr>
          <p:cNvPr id="218162" name="Rectangle 50"/>
          <p:cNvSpPr>
            <a:spLocks noGrp="1" noChangeArrowheads="1"/>
          </p:cNvSpPr>
          <p:nvPr>
            <p:ph type="title" idx="4294967295"/>
          </p:nvPr>
        </p:nvSpPr>
        <p:spPr>
          <a:xfrm>
            <a:off x="762000" y="-76200"/>
            <a:ext cx="7772400" cy="1143000"/>
          </a:xfrm>
          <a:effectLst>
            <a:outerShdw blurRad="63500" dist="38099" dir="2700000" algn="ctr" rotWithShape="0">
              <a:schemeClr val="tx1">
                <a:alpha val="74998"/>
              </a:schemeClr>
            </a:outerShdw>
          </a:effectLst>
        </p:spPr>
        <p:txBody>
          <a:bodyPr/>
          <a:lstStyle/>
          <a:p>
            <a:pPr eaLnBrk="1" hangingPunct="1">
              <a:defRPr/>
            </a:pPr>
            <a:r>
              <a:rPr lang="en-US" sz="4800" b="1">
                <a:solidFill>
                  <a:schemeClr val="bg1"/>
                </a:solidFill>
                <a:effectLst>
                  <a:outerShdw blurRad="38100" dist="38100" dir="2700000" algn="tl">
                    <a:srgbClr val="808080"/>
                  </a:outerShdw>
                </a:effectLst>
                <a:latin typeface="Arial" charset="0"/>
                <a:ea typeface="ＭＳ Ｐゴシック" charset="0"/>
                <a:cs typeface="Arial" charset="0"/>
              </a:rPr>
              <a:t>The Date of Daniel</a:t>
            </a:r>
          </a:p>
        </p:txBody>
      </p:sp>
      <p:pic>
        <p:nvPicPr>
          <p:cNvPr id="218164" name="Picture 52" descr="pig">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3505200"/>
            <a:ext cx="457200" cy="288925"/>
          </a:xfrm>
          <a:prstGeom prst="rect">
            <a:avLst/>
          </a:prstGeom>
          <a:noFill/>
          <a:ln w="57150">
            <a:solidFill>
              <a:srgbClr val="FF3399"/>
            </a:solidFill>
            <a:miter lim="800000"/>
            <a:headEnd/>
            <a:tailEnd/>
          </a:ln>
          <a:extLst>
            <a:ext uri="{909E8E84-426E-40dd-AFC4-6F175D3DCCD1}">
              <a14:hiddenFill xmlns="" xmlns:a14="http://schemas.microsoft.com/office/drawing/2010/main">
                <a:solidFill>
                  <a:srgbClr val="FFFFFF"/>
                </a:solidFill>
              </a14:hiddenFill>
            </a:ext>
          </a:extLst>
        </p:spPr>
      </p:pic>
      <p:sp>
        <p:nvSpPr>
          <p:cNvPr id="218150" name="AutoShape 38"/>
          <p:cNvSpPr>
            <a:spLocks noChangeArrowheads="1"/>
          </p:cNvSpPr>
          <p:nvPr/>
        </p:nvSpPr>
        <p:spPr bwMode="auto">
          <a:xfrm rot="5400000">
            <a:off x="2895600" y="838200"/>
            <a:ext cx="381000" cy="6019800"/>
          </a:xfrm>
          <a:prstGeom prst="upArrow">
            <a:avLst>
              <a:gd name="adj1" fmla="val 50000"/>
              <a:gd name="adj2" fmla="val 395000"/>
            </a:avLst>
          </a:prstGeom>
          <a:solidFill>
            <a:srgbClr val="66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3089630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8145"/>
                                        </p:tgtEl>
                                        <p:attrNameLst>
                                          <p:attrName>style.visibility</p:attrName>
                                        </p:attrNameLst>
                                      </p:cBhvr>
                                      <p:to>
                                        <p:strVal val="visible"/>
                                      </p:to>
                                    </p:set>
                                    <p:animEffect transition="in" filter="fade">
                                      <p:cBhvr>
                                        <p:cTn id="7" dur="500"/>
                                        <p:tgtEl>
                                          <p:spTgt spid="21814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8152"/>
                                        </p:tgtEl>
                                        <p:attrNameLst>
                                          <p:attrName>style.visibility</p:attrName>
                                        </p:attrNameLst>
                                      </p:cBhvr>
                                      <p:to>
                                        <p:strVal val="visible"/>
                                      </p:to>
                                    </p:set>
                                    <p:animEffect transition="in" filter="fade">
                                      <p:cBhvr>
                                        <p:cTn id="11" dur="500"/>
                                        <p:tgtEl>
                                          <p:spTgt spid="21815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18147"/>
                                        </p:tgtEl>
                                        <p:attrNameLst>
                                          <p:attrName>style.visibility</p:attrName>
                                        </p:attrNameLst>
                                      </p:cBhvr>
                                      <p:to>
                                        <p:strVal val="visible"/>
                                      </p:to>
                                    </p:set>
                                    <p:animEffect transition="in" filter="fade">
                                      <p:cBhvr>
                                        <p:cTn id="16" dur="500"/>
                                        <p:tgtEl>
                                          <p:spTgt spid="218147"/>
                                        </p:tgtEl>
                                      </p:cBhvr>
                                    </p:animEffec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18154"/>
                                        </p:tgtEl>
                                        <p:attrNameLst>
                                          <p:attrName>style.visibility</p:attrName>
                                        </p:attrNameLst>
                                      </p:cBhvr>
                                      <p:to>
                                        <p:strVal val="visible"/>
                                      </p:to>
                                    </p:set>
                                    <p:animEffect transition="in" filter="fade">
                                      <p:cBhvr>
                                        <p:cTn id="20" dur="500"/>
                                        <p:tgtEl>
                                          <p:spTgt spid="21815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8148"/>
                                        </p:tgtEl>
                                        <p:attrNameLst>
                                          <p:attrName>style.visibility</p:attrName>
                                        </p:attrNameLst>
                                      </p:cBhvr>
                                      <p:to>
                                        <p:strVal val="visible"/>
                                      </p:to>
                                    </p:set>
                                    <p:animEffect transition="in" filter="fade">
                                      <p:cBhvr>
                                        <p:cTn id="25" dur="500"/>
                                        <p:tgtEl>
                                          <p:spTgt spid="218148"/>
                                        </p:tgtEl>
                                      </p:cBhvr>
                                    </p:animEffect>
                                  </p:childTnLst>
                                </p:cTn>
                              </p:par>
                            </p:childTnLst>
                          </p:cTn>
                        </p:par>
                        <p:par>
                          <p:cTn id="26" fill="hold" nodeType="afterGroup">
                            <p:stCondLst>
                              <p:cond delay="500"/>
                            </p:stCondLst>
                            <p:childTnLst>
                              <p:par>
                                <p:cTn id="27" presetID="10" presetClass="entr" presetSubtype="0" fill="hold" nodeType="afterEffect">
                                  <p:stCondLst>
                                    <p:cond delay="0"/>
                                  </p:stCondLst>
                                  <p:childTnLst>
                                    <p:set>
                                      <p:cBhvr>
                                        <p:cTn id="28" dur="1" fill="hold">
                                          <p:stCondLst>
                                            <p:cond delay="0"/>
                                          </p:stCondLst>
                                        </p:cTn>
                                        <p:tgtEl>
                                          <p:spTgt spid="218164"/>
                                        </p:tgtEl>
                                        <p:attrNameLst>
                                          <p:attrName>style.visibility</p:attrName>
                                        </p:attrNameLst>
                                      </p:cBhvr>
                                      <p:to>
                                        <p:strVal val="visible"/>
                                      </p:to>
                                    </p:set>
                                    <p:animEffect transition="in" filter="fade">
                                      <p:cBhvr>
                                        <p:cTn id="29" dur="500"/>
                                        <p:tgtEl>
                                          <p:spTgt spid="21816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8151"/>
                                        </p:tgtEl>
                                        <p:attrNameLst>
                                          <p:attrName>style.visibility</p:attrName>
                                        </p:attrNameLst>
                                      </p:cBhvr>
                                      <p:to>
                                        <p:strVal val="visible"/>
                                      </p:to>
                                    </p:set>
                                    <p:animEffect transition="in" filter="fade">
                                      <p:cBhvr>
                                        <p:cTn id="34" dur="500"/>
                                        <p:tgtEl>
                                          <p:spTgt spid="218151"/>
                                        </p:tgtEl>
                                      </p:cBhvr>
                                    </p:animEffect>
                                  </p:childTnLst>
                                </p:cTn>
                              </p:par>
                            </p:childTnLst>
                          </p:cTn>
                        </p:par>
                        <p:par>
                          <p:cTn id="35" fill="hold" nodeType="afterGroup">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18155"/>
                                        </p:tgtEl>
                                        <p:attrNameLst>
                                          <p:attrName>style.visibility</p:attrName>
                                        </p:attrNameLst>
                                      </p:cBhvr>
                                      <p:to>
                                        <p:strVal val="visible"/>
                                      </p:to>
                                    </p:set>
                                    <p:animEffect transition="in" filter="fade">
                                      <p:cBhvr>
                                        <p:cTn id="38" dur="500"/>
                                        <p:tgtEl>
                                          <p:spTgt spid="21815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8149"/>
                                        </p:tgtEl>
                                        <p:attrNameLst>
                                          <p:attrName>style.visibility</p:attrName>
                                        </p:attrNameLst>
                                      </p:cBhvr>
                                      <p:to>
                                        <p:strVal val="visible"/>
                                      </p:to>
                                    </p:set>
                                    <p:animEffect transition="in" filter="fade">
                                      <p:cBhvr>
                                        <p:cTn id="43" dur="500"/>
                                        <p:tgtEl>
                                          <p:spTgt spid="218149"/>
                                        </p:tgtEl>
                                      </p:cBhvr>
                                    </p:animEffect>
                                  </p:childTnLst>
                                </p:cTn>
                              </p:par>
                            </p:childTnLst>
                          </p:cTn>
                        </p:par>
                        <p:par>
                          <p:cTn id="44" fill="hold" nodeType="afterGroup">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218150"/>
                                        </p:tgtEl>
                                        <p:attrNameLst>
                                          <p:attrName>style.visibility</p:attrName>
                                        </p:attrNameLst>
                                      </p:cBhvr>
                                      <p:to>
                                        <p:strVal val="visible"/>
                                      </p:to>
                                    </p:set>
                                    <p:animEffect transition="in" filter="fade">
                                      <p:cBhvr>
                                        <p:cTn id="47" dur="500"/>
                                        <p:tgtEl>
                                          <p:spTgt spid="218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45" grpId="0" autoUpdateAnimBg="0"/>
      <p:bldP spid="218147" grpId="0" autoUpdateAnimBg="0"/>
      <p:bldP spid="218148" grpId="0" autoUpdateAnimBg="0"/>
      <p:bldP spid="218149" grpId="0" autoUpdateAnimBg="0"/>
      <p:bldP spid="218151" grpId="0" autoUpdateAnimBg="0"/>
      <p:bldP spid="218152" grpId="0" animBg="1"/>
      <p:bldP spid="218154" grpId="0" animBg="1"/>
      <p:bldP spid="218155" grpId="0" animBg="1"/>
      <p:bldP spid="218150" grpId="0" animBg="1"/>
    </p:bld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Metro">
  <a:themeElements>
    <a:clrScheme name="1_Metro 1">
      <a:dk1>
        <a:srgbClr val="4E5B6F"/>
      </a:dk1>
      <a:lt1>
        <a:srgbClr val="FFFFFF"/>
      </a:lt1>
      <a:dk2>
        <a:srgbClr val="000000"/>
      </a:dk2>
      <a:lt2>
        <a:srgbClr val="D6EC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_Metro">
      <a:majorFont>
        <a:latin typeface="Consolas"/>
        <a:ea typeface="ＭＳ Ｐゴシック"/>
        <a:cs typeface="ＭＳ Ｐゴシック"/>
      </a:majorFont>
      <a:minorFont>
        <a:latin typeface="Corbe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Metro 1">
        <a:dk1>
          <a:srgbClr val="4E5B6F"/>
        </a:dk1>
        <a:lt1>
          <a:srgbClr val="FFFFFF"/>
        </a:lt1>
        <a:dk2>
          <a:srgbClr val="000000"/>
        </a:dk2>
        <a:lt2>
          <a:srgbClr val="D6EC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2252</TotalTime>
  <Words>15078</Words>
  <Application>Microsoft Macintosh PowerPoint</Application>
  <PresentationFormat>On-screen Show (4:3)</PresentationFormat>
  <Paragraphs>531</Paragraphs>
  <Slides>61</Slides>
  <Notes>56</Notes>
  <HiddenSlides>0</HiddenSlides>
  <MMClips>1</MMClips>
  <ScaleCrop>false</ScaleCrop>
  <HeadingPairs>
    <vt:vector size="6" baseType="variant">
      <vt:variant>
        <vt:lpstr>Fonts Used</vt:lpstr>
      </vt:variant>
      <vt:variant>
        <vt:i4>19</vt:i4>
      </vt:variant>
      <vt:variant>
        <vt:lpstr>Theme</vt:lpstr>
      </vt:variant>
      <vt:variant>
        <vt:i4>18</vt:i4>
      </vt:variant>
      <vt:variant>
        <vt:lpstr>Slide Titles</vt:lpstr>
      </vt:variant>
      <vt:variant>
        <vt:i4>61</vt:i4>
      </vt:variant>
    </vt:vector>
  </HeadingPairs>
  <TitlesOfParts>
    <vt:vector size="98" baseType="lpstr">
      <vt:lpstr>BoisterBlack</vt:lpstr>
      <vt:lpstr>BONES</vt:lpstr>
      <vt:lpstr>ＭＳ Ｐゴシック</vt:lpstr>
      <vt:lpstr>新細明體</vt:lpstr>
      <vt:lpstr>Times</vt:lpstr>
      <vt:lpstr>Academy Engraved LET</vt:lpstr>
      <vt:lpstr>Arial</vt:lpstr>
      <vt:lpstr>Arial Black</vt:lpstr>
      <vt:lpstr>Arial Narrow</vt:lpstr>
      <vt:lpstr>Calibri</vt:lpstr>
      <vt:lpstr>Calibri Light</vt:lpstr>
      <vt:lpstr>Comic Sans MS</vt:lpstr>
      <vt:lpstr>Consolas</vt:lpstr>
      <vt:lpstr>Corbel</vt:lpstr>
      <vt:lpstr>Garamond</vt:lpstr>
      <vt:lpstr>Times New Roman</vt:lpstr>
      <vt:lpstr>Wingdings</vt:lpstr>
      <vt:lpstr>Wingdings 2</vt:lpstr>
      <vt:lpstr>Wingdings 3</vt:lpstr>
      <vt:lpstr>49_Blank Presentation</vt:lpstr>
      <vt:lpstr>26_Default Design</vt:lpstr>
      <vt:lpstr>Default Design</vt:lpstr>
      <vt:lpstr>1_Default Design</vt:lpstr>
      <vt:lpstr>14 Literary 2 - Dead Sea Scrolls</vt:lpstr>
      <vt:lpstr>Project Overview (Standard)</vt:lpstr>
      <vt:lpstr>23_Default Design</vt:lpstr>
      <vt:lpstr>22_Default Design</vt:lpstr>
      <vt:lpstr>3_Default Design</vt:lpstr>
      <vt:lpstr>Blank</vt:lpstr>
      <vt:lpstr>Office Theme</vt:lpstr>
      <vt:lpstr>4_Default Design</vt:lpstr>
      <vt:lpstr>3_Fireball</vt:lpstr>
      <vt:lpstr>2_Metro</vt:lpstr>
      <vt:lpstr>10_Mountain</vt:lpstr>
      <vt:lpstr>Beam</vt:lpstr>
      <vt:lpstr>1_Beam</vt:lpstr>
      <vt:lpstr>2_Default Design</vt:lpstr>
      <vt:lpstr>Daniel Authorship</vt:lpstr>
      <vt:lpstr>Who Wrote Daniel?</vt:lpstr>
      <vt:lpstr>Support for Mosaic Authorship</vt:lpstr>
      <vt:lpstr>Daniel 7:2 is 1st Person</vt:lpstr>
      <vt:lpstr>The Journey to Exile &amp; Back</vt:lpstr>
      <vt:lpstr>Daniel 8:1 is 1st Person</vt:lpstr>
      <vt:lpstr>Daniel 9:2 is 1st Person</vt:lpstr>
      <vt:lpstr>Daniel 12:5 is 1st Person</vt:lpstr>
      <vt:lpstr>The Date of Daniel</vt:lpstr>
      <vt:lpstr>Timeline of the Exile</vt:lpstr>
      <vt:lpstr>Dwight J. Pentecost, "Daniel,” in The Bible Knowledge Commentary; ed. John F. Walvoord and Roy B. Zuck; Accordance electronic ed. 2 vols.; Wheaton: Victor Books, 1985), 1:1324.</vt:lpstr>
      <vt:lpstr>"Some critics hold that since God’s name Yahweh is not used by Daniel and since the name was commonly used in Daniel’s day by others, the book must have been written at a later time."</vt:lpstr>
      <vt:lpstr>"Again objection is made to Daniel’s authorship because the writer refers in 1:21 to the time of Daniel’s death."</vt:lpstr>
      <vt:lpstr>Support for Mosaic Authorship</vt:lpstr>
      <vt:lpstr>Timeline of the Exile</vt:lpstr>
      <vt:lpstr>Daniel 9:25-27 (NLT)</vt:lpstr>
      <vt:lpstr>1. Critical View</vt:lpstr>
      <vt:lpstr>The Seventy "Weeks" of Daniel</vt:lpstr>
      <vt:lpstr>Matthew 24:15 (NLT)</vt:lpstr>
      <vt:lpstr>Confirmed ANE Chronologies</vt:lpstr>
      <vt:lpstr>17 Seals Attesting to Jewish Kings</vt:lpstr>
      <vt:lpstr>Seals of Uzziah &amp; Jotham</vt:lpstr>
      <vt:lpstr>Seals of Jeroboam II &amp; Hoshea</vt:lpstr>
      <vt:lpstr>Seals of Ahaz &amp; Hezekiah</vt:lpstr>
      <vt:lpstr>Seals of Other Judah VIPS</vt:lpstr>
      <vt:lpstr>Daniel in OT History</vt:lpstr>
      <vt:lpstr>Chart of the Exile</vt:lpstr>
      <vt:lpstr>Chart of the Exile</vt:lpstr>
      <vt:lpstr>The Fiery Furnace</vt:lpstr>
      <vt:lpstr>Involuntary Vegetarianism</vt:lpstr>
      <vt:lpstr>Are these tales?</vt:lpstr>
      <vt:lpstr>The Date of Daniel</vt:lpstr>
      <vt:lpstr>"Some have objected to Daniel’s authorship because of supposed historical errors found in the book. Some have asserted, for instance, that Nebuchadnezzar was not the father of Belshazzar, as indicated in Daniel 5:2, 11, 13, 18 (cf. v. 22). They argue that if Daniel had written the book, he would not have made such an error."</vt:lpstr>
      <vt:lpstr>Greek &amp; Persian Loan Words in Daniel</vt:lpstr>
      <vt:lpstr>Greek &amp; Persian Loan Words in Daniel</vt:lpstr>
      <vt:lpstr>Belshazzar Humbled</vt:lpstr>
      <vt:lpstr>BABYLON FELL in 539 BC</vt:lpstr>
      <vt:lpstr>Babylon's Fall (Herodotus)</vt:lpstr>
      <vt:lpstr>Babylon's Fall (Herodotus)</vt:lpstr>
      <vt:lpstr>Daniel 5:30-31</vt:lpstr>
      <vt:lpstr>Cyrus Conquers Babylon</vt:lpstr>
      <vt:lpstr>Critics Especially Doubt Visions of Daniel 7–12 (apocalyptic denied for 600 BC)</vt:lpstr>
      <vt:lpstr>Revelation is the only apocalyptic NT writing</vt:lpstr>
      <vt:lpstr>The Image of Daniel 2 is Apocalyptic too</vt:lpstr>
      <vt:lpstr>Nations in Daniel 7</vt:lpstr>
      <vt:lpstr>How is it legitimate to accept the Daniel 2 prediction of the four future nations but doubt the same in Daniel 7?</vt:lpstr>
      <vt:lpstr>Ezekiel 1</vt:lpstr>
      <vt:lpstr>Creatures with Four Faces  (Ezekiel 1:11 NLT)</vt:lpstr>
      <vt:lpstr>Zechariah 1:8 expands in Revelation 6:1-4</vt:lpstr>
      <vt:lpstr>"Some have objected to Daniel’s sixth-century date on the grounds that the book is included in the Writings, the third section of the Hebrew Bible, rather than among the Prophets, the second division. The last prophetic book (Malachi) was written in the fifth century B.C. Those arguing for a late date for Daniel allege that if his book were written in the sixth century, it would have been included in the second division (the Prophets) rather than relegated to the third (the Writings)."</vt:lpstr>
      <vt:lpstr>"However, as previously noted, the prophets were set apart by God as His messengers with a special ministry to the nation Israel. Since Daniel was counted by his contemporaries as a governmental leader rather than a prophet, his writings were included in the third division rather than in the second. Thus the status of the author rather than the date of his book determined the division in which his book was included in the Hebrew Bible."</vt:lpstr>
      <vt:lpstr>Shrine of the Book</vt:lpstr>
      <vt:lpstr>But could Daniel have had an advanced theology of angels and the resurrection?</vt:lpstr>
      <vt:lpstr>Michael will arise (Daniel 12:1)</vt:lpstr>
      <vt:lpstr>Judgment of Old Testament Saints</vt:lpstr>
      <vt:lpstr>PowerPoint Presentation</vt:lpstr>
      <vt:lpstr>"For you will not leave my soul among the dead or allow your holy one to rot in the grave" (Psalm 16:10 NLT).</vt:lpstr>
      <vt:lpstr>J. Paul Tanner</vt:lpstr>
      <vt:lpstr>Conclusion</vt:lpstr>
      <vt:lpstr>Black</vt:lpstr>
      <vt:lpstr>Critical Studies of the OT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192</cp:revision>
  <dcterms:created xsi:type="dcterms:W3CDTF">2014-08-02T06:39:19Z</dcterms:created>
  <dcterms:modified xsi:type="dcterms:W3CDTF">2024-03-25T18:30:27Z</dcterms:modified>
</cp:coreProperties>
</file>