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1.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2.xml" ContentType="application/vnd.openxmlformats-officedocument.theme+xml"/>
  <Override PartName="/ppt/slideLayouts/slideLayout231.xml" ContentType="application/vnd.openxmlformats-officedocument.presentationml.slideLayout+xml"/>
  <Override PartName="/ppt/theme/theme23.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4.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5.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6.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7.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8.xml" ContentType="application/vnd.openxmlformats-officedocument.theme+xml"/>
  <Override PartName="/ppt/slideLayouts/slideLayout292.xml" ContentType="application/vnd.openxmlformats-officedocument.presentationml.slideLayout+xml"/>
  <Override PartName="/ppt/theme/theme29.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0.xml" ContentType="application/vnd.openxmlformats-officedocument.theme+xml"/>
  <Override PartName="/ppt/theme/themeOverride1.xml" ContentType="application/vnd.openxmlformats-officedocument.themeOverrid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1.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2.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3.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4.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5.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6.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7.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8.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9.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40.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1.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2.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3.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4.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45.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46.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47.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48.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9.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0.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51.xml" ContentType="application/vnd.openxmlformats-officedocument.theme+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52.xml" ContentType="application/vnd.openxmlformats-officedocument.theme+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53.xml" ContentType="application/vnd.openxmlformats-officedocument.theme+xml"/>
  <Override PartName="/ppt/slideLayouts/slideLayout575.xml" ContentType="application/vnd.openxmlformats-officedocument.presentationml.slideLayout+xml"/>
  <Override PartName="/ppt/theme/theme54.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heme/themeOverride3.xml" ContentType="application/vnd.openxmlformats-officedocument.themeOverr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4.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theme/themeOverride5.xml" ContentType="application/vnd.openxmlformats-officedocument.themeOverr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theme/themeOverride6.xml" ContentType="application/vnd.openxmlformats-officedocument.themeOverride+xml"/>
  <Override PartName="/ppt/notesSlides/notesSlide150.xml" ContentType="application/vnd.openxmlformats-officedocument.presentationml.notesSlide+xml"/>
  <Override PartName="/ppt/theme/themeOverride7.xml" ContentType="application/vnd.openxmlformats-officedocument.themeOverr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heme/themeOverride8.xml" ContentType="application/vnd.openxmlformats-officedocument.themeOverride+xml"/>
  <Override PartName="/ppt/notesSlides/notesSlide153.xml" ContentType="application/vnd.openxmlformats-officedocument.presentationml.notesSlide+xml"/>
  <Override PartName="/ppt/theme/themeOverride9.xml" ContentType="application/vnd.openxmlformats-officedocument.themeOverr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theme/themeOverride10.xml" ContentType="application/vnd.openxmlformats-officedocument.themeOverride+xml"/>
  <Override PartName="/ppt/notesSlides/notesSlide157.xml" ContentType="application/vnd.openxmlformats-officedocument.presentationml.notesSlide+xml"/>
  <Override PartName="/ppt/theme/themeOverride11.xml" ContentType="application/vnd.openxmlformats-officedocument.themeOverr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51" r:id="rId3"/>
    <p:sldMasterId id="2147483653" r:id="rId4"/>
    <p:sldMasterId id="2147483656" r:id="rId5"/>
    <p:sldMasterId id="2147483659" r:id="rId6"/>
    <p:sldMasterId id="2147483660" r:id="rId7"/>
    <p:sldMasterId id="2147486151" r:id="rId8"/>
    <p:sldMasterId id="2147486538" r:id="rId9"/>
    <p:sldMasterId id="2147486551" r:id="rId10"/>
    <p:sldMasterId id="2147489278" r:id="rId11"/>
    <p:sldMasterId id="2147492031" r:id="rId12"/>
    <p:sldMasterId id="2147492043" r:id="rId13"/>
    <p:sldMasterId id="2147492055" r:id="rId14"/>
    <p:sldMasterId id="2147492068" r:id="rId15"/>
    <p:sldMasterId id="2147492081" r:id="rId16"/>
    <p:sldMasterId id="2147492083" r:id="rId17"/>
    <p:sldMasterId id="2147492096" r:id="rId18"/>
    <p:sldMasterId id="2147492108" r:id="rId19"/>
    <p:sldMasterId id="2147492147" r:id="rId20"/>
    <p:sldMasterId id="2147492160" r:id="rId21"/>
    <p:sldMasterId id="2147492163" r:id="rId22"/>
    <p:sldMasterId id="2147492313" r:id="rId23"/>
    <p:sldMasterId id="2147492315" r:id="rId24"/>
    <p:sldMasterId id="2147492340" r:id="rId25"/>
    <p:sldMasterId id="2147492488" r:id="rId26"/>
    <p:sldMasterId id="2147492501" r:id="rId27"/>
    <p:sldMasterId id="2147492513" r:id="rId28"/>
    <p:sldMasterId id="2147492526" r:id="rId29"/>
    <p:sldMasterId id="2147492528" r:id="rId30"/>
    <p:sldMasterId id="2147492572" r:id="rId31"/>
    <p:sldMasterId id="2147492649" r:id="rId32"/>
    <p:sldMasterId id="2147492663" r:id="rId33"/>
    <p:sldMasterId id="2147492701" r:id="rId34"/>
    <p:sldMasterId id="2147492714" r:id="rId35"/>
    <p:sldMasterId id="2147492726" r:id="rId36"/>
    <p:sldMasterId id="2147492740" r:id="rId37"/>
    <p:sldMasterId id="2147492754" r:id="rId38"/>
    <p:sldMasterId id="2147492767" r:id="rId39"/>
    <p:sldMasterId id="2147492779" r:id="rId40"/>
    <p:sldMasterId id="2147492792" r:id="rId41"/>
    <p:sldMasterId id="2147492806" r:id="rId42"/>
    <p:sldMasterId id="2147492820" r:id="rId43"/>
    <p:sldMasterId id="2147492832" r:id="rId44"/>
    <p:sldMasterId id="2147492844" r:id="rId45"/>
    <p:sldMasterId id="2147492858" r:id="rId46"/>
    <p:sldMasterId id="2147492870" r:id="rId47"/>
    <p:sldMasterId id="2147492890" r:id="rId48"/>
    <p:sldMasterId id="2147492942" r:id="rId49"/>
    <p:sldMasterId id="2147492956" r:id="rId50"/>
    <p:sldMasterId id="2147492969" r:id="rId51"/>
    <p:sldMasterId id="2147492982" r:id="rId52"/>
    <p:sldMasterId id="2147493067" r:id="rId53"/>
    <p:sldMasterId id="2147493079" r:id="rId54"/>
    <p:sldMasterId id="2147493121" r:id="rId55"/>
  </p:sldMasterIdLst>
  <p:notesMasterIdLst>
    <p:notesMasterId r:id="rId255"/>
  </p:notesMasterIdLst>
  <p:sldIdLst>
    <p:sldId id="5297" r:id="rId56"/>
    <p:sldId id="764" r:id="rId57"/>
    <p:sldId id="765" r:id="rId58"/>
    <p:sldId id="766" r:id="rId59"/>
    <p:sldId id="767" r:id="rId60"/>
    <p:sldId id="768" r:id="rId61"/>
    <p:sldId id="769" r:id="rId62"/>
    <p:sldId id="770" r:id="rId63"/>
    <p:sldId id="771" r:id="rId64"/>
    <p:sldId id="772" r:id="rId65"/>
    <p:sldId id="773" r:id="rId66"/>
    <p:sldId id="774" r:id="rId67"/>
    <p:sldId id="256" r:id="rId68"/>
    <p:sldId id="844" r:id="rId69"/>
    <p:sldId id="867" r:id="rId70"/>
    <p:sldId id="847" r:id="rId71"/>
    <p:sldId id="848" r:id="rId72"/>
    <p:sldId id="845" r:id="rId73"/>
    <p:sldId id="5178" r:id="rId74"/>
    <p:sldId id="850" r:id="rId75"/>
    <p:sldId id="851" r:id="rId76"/>
    <p:sldId id="2504" r:id="rId77"/>
    <p:sldId id="4703" r:id="rId78"/>
    <p:sldId id="4006" r:id="rId79"/>
    <p:sldId id="4005" r:id="rId80"/>
    <p:sldId id="2505" r:id="rId81"/>
    <p:sldId id="2506" r:id="rId82"/>
    <p:sldId id="2507" r:id="rId83"/>
    <p:sldId id="2508" r:id="rId84"/>
    <p:sldId id="2509" r:id="rId85"/>
    <p:sldId id="423" r:id="rId86"/>
    <p:sldId id="2511" r:id="rId87"/>
    <p:sldId id="2512" r:id="rId88"/>
    <p:sldId id="2510" r:id="rId89"/>
    <p:sldId id="4756" r:id="rId90"/>
    <p:sldId id="4004" r:id="rId91"/>
    <p:sldId id="392" r:id="rId92"/>
    <p:sldId id="4000" r:id="rId93"/>
    <p:sldId id="4003" r:id="rId94"/>
    <p:sldId id="4001" r:id="rId95"/>
    <p:sldId id="4002" r:id="rId96"/>
    <p:sldId id="2514" r:id="rId97"/>
    <p:sldId id="4704" r:id="rId98"/>
    <p:sldId id="2515" r:id="rId99"/>
    <p:sldId id="5180" r:id="rId100"/>
    <p:sldId id="2517" r:id="rId101"/>
    <p:sldId id="663" r:id="rId102"/>
    <p:sldId id="664" r:id="rId103"/>
    <p:sldId id="665" r:id="rId104"/>
    <p:sldId id="650" r:id="rId105"/>
    <p:sldId id="4764" r:id="rId106"/>
    <p:sldId id="644" r:id="rId107"/>
    <p:sldId id="645" r:id="rId108"/>
    <p:sldId id="1025" r:id="rId109"/>
    <p:sldId id="439" r:id="rId110"/>
    <p:sldId id="485" r:id="rId111"/>
    <p:sldId id="425" r:id="rId112"/>
    <p:sldId id="426" r:id="rId113"/>
    <p:sldId id="486" r:id="rId114"/>
    <p:sldId id="427" r:id="rId115"/>
    <p:sldId id="487" r:id="rId116"/>
    <p:sldId id="428" r:id="rId117"/>
    <p:sldId id="432" r:id="rId118"/>
    <p:sldId id="429" r:id="rId119"/>
    <p:sldId id="430" r:id="rId120"/>
    <p:sldId id="443" r:id="rId121"/>
    <p:sldId id="1037" r:id="rId122"/>
    <p:sldId id="636" r:id="rId123"/>
    <p:sldId id="436" r:id="rId124"/>
    <p:sldId id="438" r:id="rId125"/>
    <p:sldId id="437" r:id="rId126"/>
    <p:sldId id="661" r:id="rId127"/>
    <p:sldId id="662" r:id="rId128"/>
    <p:sldId id="638" r:id="rId129"/>
    <p:sldId id="630" r:id="rId130"/>
    <p:sldId id="640" r:id="rId131"/>
    <p:sldId id="641" r:id="rId132"/>
    <p:sldId id="631" r:id="rId133"/>
    <p:sldId id="654" r:id="rId134"/>
    <p:sldId id="632" r:id="rId135"/>
    <p:sldId id="633" r:id="rId136"/>
    <p:sldId id="647" r:id="rId137"/>
    <p:sldId id="648" r:id="rId138"/>
    <p:sldId id="649" r:id="rId139"/>
    <p:sldId id="634" r:id="rId140"/>
    <p:sldId id="642" r:id="rId141"/>
    <p:sldId id="643" r:id="rId142"/>
    <p:sldId id="635" r:id="rId143"/>
    <p:sldId id="431" r:id="rId144"/>
    <p:sldId id="1026" r:id="rId145"/>
    <p:sldId id="866" r:id="rId146"/>
    <p:sldId id="3990" r:id="rId147"/>
    <p:sldId id="314" r:id="rId148"/>
    <p:sldId id="315" r:id="rId149"/>
    <p:sldId id="316" r:id="rId150"/>
    <p:sldId id="317" r:id="rId151"/>
    <p:sldId id="318" r:id="rId152"/>
    <p:sldId id="5179" r:id="rId153"/>
    <p:sldId id="319" r:id="rId154"/>
    <p:sldId id="416" r:id="rId155"/>
    <p:sldId id="1027" r:id="rId156"/>
    <p:sldId id="1042" r:id="rId157"/>
    <p:sldId id="5182" r:id="rId158"/>
    <p:sldId id="1040" r:id="rId159"/>
    <p:sldId id="1039" r:id="rId160"/>
    <p:sldId id="483" r:id="rId161"/>
    <p:sldId id="1028" r:id="rId162"/>
    <p:sldId id="1043" r:id="rId163"/>
    <p:sldId id="484" r:id="rId164"/>
    <p:sldId id="482" r:id="rId165"/>
    <p:sldId id="1029" r:id="rId166"/>
    <p:sldId id="3996" r:id="rId167"/>
    <p:sldId id="2518" r:id="rId168"/>
    <p:sldId id="2519" r:id="rId169"/>
    <p:sldId id="488" r:id="rId170"/>
    <p:sldId id="709" r:id="rId171"/>
    <p:sldId id="708" r:id="rId172"/>
    <p:sldId id="711" r:id="rId173"/>
    <p:sldId id="712" r:id="rId174"/>
    <p:sldId id="713" r:id="rId175"/>
    <p:sldId id="491" r:id="rId176"/>
    <p:sldId id="395" r:id="rId177"/>
    <p:sldId id="1044" r:id="rId178"/>
    <p:sldId id="1045" r:id="rId179"/>
    <p:sldId id="412" r:id="rId180"/>
    <p:sldId id="413" r:id="rId181"/>
    <p:sldId id="414" r:id="rId182"/>
    <p:sldId id="415" r:id="rId183"/>
    <p:sldId id="404" r:id="rId184"/>
    <p:sldId id="1046" r:id="rId185"/>
    <p:sldId id="1047" r:id="rId186"/>
    <p:sldId id="1048" r:id="rId187"/>
    <p:sldId id="1049" r:id="rId188"/>
    <p:sldId id="396" r:id="rId189"/>
    <p:sldId id="405" r:id="rId190"/>
    <p:sldId id="1050" r:id="rId191"/>
    <p:sldId id="408" r:id="rId192"/>
    <p:sldId id="406" r:id="rId193"/>
    <p:sldId id="407" r:id="rId194"/>
    <p:sldId id="1051" r:id="rId195"/>
    <p:sldId id="397" r:id="rId196"/>
    <p:sldId id="1060" r:id="rId197"/>
    <p:sldId id="714" r:id="rId198"/>
    <p:sldId id="715" r:id="rId199"/>
    <p:sldId id="716" r:id="rId200"/>
    <p:sldId id="327" r:id="rId201"/>
    <p:sldId id="325" r:id="rId202"/>
    <p:sldId id="626" r:id="rId203"/>
    <p:sldId id="627" r:id="rId204"/>
    <p:sldId id="447" r:id="rId205"/>
    <p:sldId id="625" r:id="rId206"/>
    <p:sldId id="448" r:id="rId207"/>
    <p:sldId id="628" r:id="rId208"/>
    <p:sldId id="507" r:id="rId209"/>
    <p:sldId id="5296" r:id="rId210"/>
    <p:sldId id="717" r:id="rId211"/>
    <p:sldId id="629" r:id="rId212"/>
    <p:sldId id="492" r:id="rId213"/>
    <p:sldId id="493" r:id="rId214"/>
    <p:sldId id="494" r:id="rId215"/>
    <p:sldId id="498" r:id="rId216"/>
    <p:sldId id="499" r:id="rId217"/>
    <p:sldId id="500" r:id="rId218"/>
    <p:sldId id="505" r:id="rId219"/>
    <p:sldId id="506" r:id="rId220"/>
    <p:sldId id="508" r:id="rId221"/>
    <p:sldId id="624" r:id="rId222"/>
    <p:sldId id="637" r:id="rId223"/>
    <p:sldId id="328" r:id="rId224"/>
    <p:sldId id="329" r:id="rId225"/>
    <p:sldId id="330" r:id="rId226"/>
    <p:sldId id="510" r:id="rId227"/>
    <p:sldId id="1031" r:id="rId228"/>
    <p:sldId id="3995" r:id="rId229"/>
    <p:sldId id="525" r:id="rId230"/>
    <p:sldId id="4706" r:id="rId231"/>
    <p:sldId id="1054" r:id="rId232"/>
    <p:sldId id="1052" r:id="rId233"/>
    <p:sldId id="526" r:id="rId234"/>
    <p:sldId id="4705" r:id="rId235"/>
    <p:sldId id="1055" r:id="rId236"/>
    <p:sldId id="1056" r:id="rId237"/>
    <p:sldId id="527" r:id="rId238"/>
    <p:sldId id="333" r:id="rId239"/>
    <p:sldId id="334" r:id="rId240"/>
    <p:sldId id="873" r:id="rId241"/>
    <p:sldId id="556" r:id="rId242"/>
    <p:sldId id="1032" r:id="rId243"/>
    <p:sldId id="862" r:id="rId244"/>
    <p:sldId id="1033" r:id="rId245"/>
    <p:sldId id="3994" r:id="rId246"/>
    <p:sldId id="1035" r:id="rId247"/>
    <p:sldId id="1036" r:id="rId248"/>
    <p:sldId id="790" r:id="rId249"/>
    <p:sldId id="791" r:id="rId250"/>
    <p:sldId id="657" r:id="rId251"/>
    <p:sldId id="287" r:id="rId252"/>
    <p:sldId id="655" r:id="rId253"/>
    <p:sldId id="704" r:id="rId25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8BD71D06-9575-E340-9D0C-A99DA58463EB}">
          <p14:sldIdLst>
            <p14:sldId id="5297"/>
            <p14:sldId id="764"/>
            <p14:sldId id="765"/>
            <p14:sldId id="766"/>
            <p14:sldId id="767"/>
            <p14:sldId id="768"/>
            <p14:sldId id="769"/>
            <p14:sldId id="770"/>
            <p14:sldId id="771"/>
            <p14:sldId id="772"/>
            <p14:sldId id="773"/>
            <p14:sldId id="774"/>
            <p14:sldId id="256"/>
            <p14:sldId id="844"/>
            <p14:sldId id="867"/>
            <p14:sldId id="847"/>
            <p14:sldId id="848"/>
            <p14:sldId id="845"/>
            <p14:sldId id="5178"/>
            <p14:sldId id="850"/>
            <p14:sldId id="851"/>
          </p14:sldIdLst>
        </p14:section>
        <p14:section name="Chapters" id="{B295E051-BE99-A045-85BF-488AAAF81000}">
          <p14:sldIdLst>
            <p14:sldId id="2504"/>
            <p14:sldId id="4703"/>
            <p14:sldId id="4006"/>
            <p14:sldId id="4005"/>
            <p14:sldId id="2505"/>
            <p14:sldId id="2506"/>
            <p14:sldId id="2507"/>
            <p14:sldId id="2508"/>
            <p14:sldId id="2509"/>
            <p14:sldId id="423"/>
            <p14:sldId id="2511"/>
            <p14:sldId id="2512"/>
            <p14:sldId id="2510"/>
            <p14:sldId id="4756"/>
            <p14:sldId id="4004"/>
            <p14:sldId id="392"/>
            <p14:sldId id="4000"/>
            <p14:sldId id="4003"/>
            <p14:sldId id="4001"/>
            <p14:sldId id="4002"/>
            <p14:sldId id="2514"/>
            <p14:sldId id="4704"/>
            <p14:sldId id="2515"/>
            <p14:sldId id="5180"/>
            <p14:sldId id="2517"/>
            <p14:sldId id="663"/>
            <p14:sldId id="664"/>
            <p14:sldId id="665"/>
            <p14:sldId id="650"/>
            <p14:sldId id="4764"/>
            <p14:sldId id="644"/>
            <p14:sldId id="645"/>
            <p14:sldId id="1025"/>
            <p14:sldId id="439"/>
            <p14:sldId id="485"/>
            <p14:sldId id="425"/>
            <p14:sldId id="426"/>
            <p14:sldId id="486"/>
            <p14:sldId id="427"/>
            <p14:sldId id="487"/>
            <p14:sldId id="428"/>
            <p14:sldId id="432"/>
            <p14:sldId id="429"/>
            <p14:sldId id="430"/>
            <p14:sldId id="443"/>
            <p14:sldId id="1037"/>
            <p14:sldId id="636"/>
            <p14:sldId id="436"/>
            <p14:sldId id="438"/>
            <p14:sldId id="437"/>
            <p14:sldId id="661"/>
            <p14:sldId id="662"/>
            <p14:sldId id="638"/>
            <p14:sldId id="630"/>
            <p14:sldId id="640"/>
            <p14:sldId id="641"/>
            <p14:sldId id="631"/>
            <p14:sldId id="654"/>
            <p14:sldId id="632"/>
            <p14:sldId id="633"/>
            <p14:sldId id="647"/>
            <p14:sldId id="648"/>
            <p14:sldId id="649"/>
            <p14:sldId id="634"/>
            <p14:sldId id="642"/>
            <p14:sldId id="643"/>
            <p14:sldId id="635"/>
            <p14:sldId id="431"/>
            <p14:sldId id="1026"/>
            <p14:sldId id="866"/>
            <p14:sldId id="3990"/>
            <p14:sldId id="314"/>
            <p14:sldId id="315"/>
            <p14:sldId id="316"/>
            <p14:sldId id="317"/>
            <p14:sldId id="318"/>
            <p14:sldId id="5179"/>
            <p14:sldId id="319"/>
            <p14:sldId id="416"/>
            <p14:sldId id="1027"/>
            <p14:sldId id="1042"/>
            <p14:sldId id="5182"/>
            <p14:sldId id="1040"/>
            <p14:sldId id="1039"/>
            <p14:sldId id="483"/>
            <p14:sldId id="1028"/>
            <p14:sldId id="1043"/>
            <p14:sldId id="484"/>
            <p14:sldId id="482"/>
            <p14:sldId id="1029"/>
            <p14:sldId id="3996"/>
            <p14:sldId id="2518"/>
            <p14:sldId id="2519"/>
            <p14:sldId id="488"/>
            <p14:sldId id="709"/>
            <p14:sldId id="708"/>
            <p14:sldId id="711"/>
            <p14:sldId id="712"/>
            <p14:sldId id="713"/>
            <p14:sldId id="491"/>
            <p14:sldId id="395"/>
            <p14:sldId id="1044"/>
            <p14:sldId id="1045"/>
            <p14:sldId id="412"/>
            <p14:sldId id="413"/>
            <p14:sldId id="414"/>
            <p14:sldId id="415"/>
            <p14:sldId id="404"/>
            <p14:sldId id="1046"/>
            <p14:sldId id="1047"/>
            <p14:sldId id="1048"/>
            <p14:sldId id="1049"/>
            <p14:sldId id="396"/>
            <p14:sldId id="405"/>
            <p14:sldId id="1050"/>
            <p14:sldId id="408"/>
            <p14:sldId id="406"/>
            <p14:sldId id="407"/>
            <p14:sldId id="1051"/>
            <p14:sldId id="397"/>
            <p14:sldId id="1060"/>
            <p14:sldId id="714"/>
            <p14:sldId id="715"/>
            <p14:sldId id="716"/>
            <p14:sldId id="327"/>
            <p14:sldId id="325"/>
            <p14:sldId id="626"/>
            <p14:sldId id="627"/>
            <p14:sldId id="447"/>
            <p14:sldId id="625"/>
            <p14:sldId id="448"/>
            <p14:sldId id="628"/>
            <p14:sldId id="507"/>
            <p14:sldId id="5296"/>
            <p14:sldId id="717"/>
            <p14:sldId id="629"/>
            <p14:sldId id="492"/>
            <p14:sldId id="493"/>
            <p14:sldId id="494"/>
            <p14:sldId id="498"/>
            <p14:sldId id="499"/>
            <p14:sldId id="500"/>
            <p14:sldId id="505"/>
            <p14:sldId id="506"/>
            <p14:sldId id="508"/>
            <p14:sldId id="624"/>
            <p14:sldId id="637"/>
            <p14:sldId id="328"/>
            <p14:sldId id="329"/>
            <p14:sldId id="330"/>
            <p14:sldId id="510"/>
            <p14:sldId id="1031"/>
            <p14:sldId id="3995"/>
            <p14:sldId id="525"/>
            <p14:sldId id="4706"/>
            <p14:sldId id="1054"/>
            <p14:sldId id="1052"/>
            <p14:sldId id="526"/>
            <p14:sldId id="4705"/>
            <p14:sldId id="1055"/>
            <p14:sldId id="1056"/>
            <p14:sldId id="527"/>
            <p14:sldId id="333"/>
            <p14:sldId id="334"/>
            <p14:sldId id="873"/>
          </p14:sldIdLst>
        </p14:section>
        <p14:section name="Conclusion" id="{CEB4CC4A-D6AC-464A-BBFA-F81F799D618A}">
          <p14:sldIdLst>
            <p14:sldId id="556"/>
            <p14:sldId id="1032"/>
            <p14:sldId id="862"/>
            <p14:sldId id="1033"/>
            <p14:sldId id="3994"/>
            <p14:sldId id="1035"/>
            <p14:sldId id="1036"/>
            <p14:sldId id="790"/>
            <p14:sldId id="791"/>
          </p14:sldIdLst>
        </p14:section>
        <p14:section name="Supplements" id="{425A594F-8644-EB4A-815F-9ECBAA33D368}">
          <p14:sldIdLst>
            <p14:sldId id="657"/>
            <p14:sldId id="287"/>
            <p14:sldId id="655"/>
            <p14:sldId id="70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20101"/>
    <a:srgbClr val="EAE08A"/>
    <a:srgbClr val="FF3399"/>
    <a:srgbClr val="D60093"/>
    <a:srgbClr val="669900"/>
    <a:srgbClr val="00CC00"/>
    <a:srgbClr val="FFCC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41"/>
    <p:restoredTop sz="74286" autoAdjust="0"/>
  </p:normalViewPr>
  <p:slideViewPr>
    <p:cSldViewPr>
      <p:cViewPr varScale="1">
        <p:scale>
          <a:sx n="89" d="100"/>
          <a:sy n="89" d="100"/>
        </p:scale>
        <p:origin x="2720" y="168"/>
      </p:cViewPr>
      <p:guideLst>
        <p:guide orient="horz" pos="2160"/>
        <p:guide pos="2880"/>
      </p:guideLst>
    </p:cSldViewPr>
  </p:slideViewPr>
  <p:outlineViewPr>
    <p:cViewPr>
      <p:scale>
        <a:sx n="33" d="100"/>
        <a:sy n="33" d="100"/>
      </p:scale>
      <p:origin x="0" y="192"/>
    </p:cViewPr>
  </p:outlineViewPr>
  <p:notesTextViewPr>
    <p:cViewPr>
      <p:scale>
        <a:sx n="100" d="100"/>
        <a:sy n="100" d="100"/>
      </p:scale>
      <p:origin x="0" y="0"/>
    </p:cViewPr>
  </p:notesTextViewPr>
  <p:sorterViewPr>
    <p:cViewPr varScale="1">
      <p:scale>
        <a:sx n="1" d="1"/>
        <a:sy n="1" d="1"/>
      </p:scale>
      <p:origin x="0" y="1026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8.xml"/><Relationship Id="rId84" Type="http://schemas.openxmlformats.org/officeDocument/2006/relationships/slide" Target="slides/slide29.xml"/><Relationship Id="rId138" Type="http://schemas.openxmlformats.org/officeDocument/2006/relationships/slide" Target="slides/slide83.xml"/><Relationship Id="rId159" Type="http://schemas.openxmlformats.org/officeDocument/2006/relationships/slide" Target="slides/slide104.xml"/><Relationship Id="rId170" Type="http://schemas.openxmlformats.org/officeDocument/2006/relationships/slide" Target="slides/slide115.xml"/><Relationship Id="rId191" Type="http://schemas.openxmlformats.org/officeDocument/2006/relationships/slide" Target="slides/slide136.xml"/><Relationship Id="rId205" Type="http://schemas.openxmlformats.org/officeDocument/2006/relationships/slide" Target="slides/slide150.xml"/><Relationship Id="rId226" Type="http://schemas.openxmlformats.org/officeDocument/2006/relationships/slide" Target="slides/slide171.xml"/><Relationship Id="rId247" Type="http://schemas.openxmlformats.org/officeDocument/2006/relationships/slide" Target="slides/slide192.xml"/><Relationship Id="rId107" Type="http://schemas.openxmlformats.org/officeDocument/2006/relationships/slide" Target="slides/slide5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9.xml"/><Relationship Id="rId128" Type="http://schemas.openxmlformats.org/officeDocument/2006/relationships/slide" Target="slides/slide73.xml"/><Relationship Id="rId149" Type="http://schemas.openxmlformats.org/officeDocument/2006/relationships/slide" Target="slides/slide94.xml"/><Relationship Id="rId5" Type="http://schemas.openxmlformats.org/officeDocument/2006/relationships/slideMaster" Target="slideMasters/slideMaster5.xml"/><Relationship Id="rId95" Type="http://schemas.openxmlformats.org/officeDocument/2006/relationships/slide" Target="slides/slide40.xml"/><Relationship Id="rId160" Type="http://schemas.openxmlformats.org/officeDocument/2006/relationships/slide" Target="slides/slide105.xml"/><Relationship Id="rId181" Type="http://schemas.openxmlformats.org/officeDocument/2006/relationships/slide" Target="slides/slide126.xml"/><Relationship Id="rId216" Type="http://schemas.openxmlformats.org/officeDocument/2006/relationships/slide" Target="slides/slide161.xml"/><Relationship Id="rId237" Type="http://schemas.openxmlformats.org/officeDocument/2006/relationships/slide" Target="slides/slide182.xml"/><Relationship Id="rId258"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9.xml"/><Relationship Id="rId118" Type="http://schemas.openxmlformats.org/officeDocument/2006/relationships/slide" Target="slides/slide63.xml"/><Relationship Id="rId139" Type="http://schemas.openxmlformats.org/officeDocument/2006/relationships/slide" Target="slides/slide84.xml"/><Relationship Id="rId85" Type="http://schemas.openxmlformats.org/officeDocument/2006/relationships/slide" Target="slides/slide30.xml"/><Relationship Id="rId150" Type="http://schemas.openxmlformats.org/officeDocument/2006/relationships/slide" Target="slides/slide95.xml"/><Relationship Id="rId171" Type="http://schemas.openxmlformats.org/officeDocument/2006/relationships/slide" Target="slides/slide116.xml"/><Relationship Id="rId192" Type="http://schemas.openxmlformats.org/officeDocument/2006/relationships/slide" Target="slides/slide137.xml"/><Relationship Id="rId206" Type="http://schemas.openxmlformats.org/officeDocument/2006/relationships/slide" Target="slides/slide151.xml"/><Relationship Id="rId227" Type="http://schemas.openxmlformats.org/officeDocument/2006/relationships/slide" Target="slides/slide172.xml"/><Relationship Id="rId248" Type="http://schemas.openxmlformats.org/officeDocument/2006/relationships/slide" Target="slides/slide19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3.xml"/><Relationship Id="rId129" Type="http://schemas.openxmlformats.org/officeDocument/2006/relationships/slide" Target="slides/slide74.xml"/><Relationship Id="rId54" Type="http://schemas.openxmlformats.org/officeDocument/2006/relationships/slideMaster" Target="slideMasters/slideMaster54.xml"/><Relationship Id="rId75" Type="http://schemas.openxmlformats.org/officeDocument/2006/relationships/slide" Target="slides/slide20.xml"/><Relationship Id="rId96" Type="http://schemas.openxmlformats.org/officeDocument/2006/relationships/slide" Target="slides/slide41.xml"/><Relationship Id="rId140" Type="http://schemas.openxmlformats.org/officeDocument/2006/relationships/slide" Target="slides/slide85.xml"/><Relationship Id="rId161" Type="http://schemas.openxmlformats.org/officeDocument/2006/relationships/slide" Target="slides/slide106.xml"/><Relationship Id="rId182" Type="http://schemas.openxmlformats.org/officeDocument/2006/relationships/slide" Target="slides/slide127.xml"/><Relationship Id="rId217" Type="http://schemas.openxmlformats.org/officeDocument/2006/relationships/slide" Target="slides/slide162.xml"/><Relationship Id="rId6" Type="http://schemas.openxmlformats.org/officeDocument/2006/relationships/slideMaster" Target="slideMasters/slideMaster6.xml"/><Relationship Id="rId238" Type="http://schemas.openxmlformats.org/officeDocument/2006/relationships/slide" Target="slides/slide183.xml"/><Relationship Id="rId259" Type="http://schemas.openxmlformats.org/officeDocument/2006/relationships/tableStyles" Target="tableStyles.xml"/><Relationship Id="rId23" Type="http://schemas.openxmlformats.org/officeDocument/2006/relationships/slideMaster" Target="slideMasters/slideMaster23.xml"/><Relationship Id="rId119" Type="http://schemas.openxmlformats.org/officeDocument/2006/relationships/slide" Target="slides/slide64.xml"/><Relationship Id="rId44" Type="http://schemas.openxmlformats.org/officeDocument/2006/relationships/slideMaster" Target="slideMasters/slideMaster44.xml"/><Relationship Id="rId65" Type="http://schemas.openxmlformats.org/officeDocument/2006/relationships/slide" Target="slides/slide10.xml"/><Relationship Id="rId86" Type="http://schemas.openxmlformats.org/officeDocument/2006/relationships/slide" Target="slides/slide31.xml"/><Relationship Id="rId130" Type="http://schemas.openxmlformats.org/officeDocument/2006/relationships/slide" Target="slides/slide75.xml"/><Relationship Id="rId151" Type="http://schemas.openxmlformats.org/officeDocument/2006/relationships/slide" Target="slides/slide96.xml"/><Relationship Id="rId172" Type="http://schemas.openxmlformats.org/officeDocument/2006/relationships/slide" Target="slides/slide117.xml"/><Relationship Id="rId193" Type="http://schemas.openxmlformats.org/officeDocument/2006/relationships/slide" Target="slides/slide138.xml"/><Relationship Id="rId207" Type="http://schemas.openxmlformats.org/officeDocument/2006/relationships/slide" Target="slides/slide152.xml"/><Relationship Id="rId228" Type="http://schemas.openxmlformats.org/officeDocument/2006/relationships/slide" Target="slides/slide173.xml"/><Relationship Id="rId249" Type="http://schemas.openxmlformats.org/officeDocument/2006/relationships/slide" Target="slides/slide194.xml"/><Relationship Id="rId13" Type="http://schemas.openxmlformats.org/officeDocument/2006/relationships/slideMaster" Target="slideMasters/slideMaster13.xml"/><Relationship Id="rId109" Type="http://schemas.openxmlformats.org/officeDocument/2006/relationships/slide" Target="slides/slide54.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20" Type="http://schemas.openxmlformats.org/officeDocument/2006/relationships/slide" Target="slides/slide65.xml"/><Relationship Id="rId141" Type="http://schemas.openxmlformats.org/officeDocument/2006/relationships/slide" Target="slides/slide86.xml"/><Relationship Id="rId7" Type="http://schemas.openxmlformats.org/officeDocument/2006/relationships/slideMaster" Target="slideMasters/slideMaster7.xml"/><Relationship Id="rId162" Type="http://schemas.openxmlformats.org/officeDocument/2006/relationships/slide" Target="slides/slide107.xml"/><Relationship Id="rId183" Type="http://schemas.openxmlformats.org/officeDocument/2006/relationships/slide" Target="slides/slide128.xml"/><Relationship Id="rId218" Type="http://schemas.openxmlformats.org/officeDocument/2006/relationships/slide" Target="slides/slide163.xml"/><Relationship Id="rId239" Type="http://schemas.openxmlformats.org/officeDocument/2006/relationships/slide" Target="slides/slide184.xml"/><Relationship Id="rId250" Type="http://schemas.openxmlformats.org/officeDocument/2006/relationships/slide" Target="slides/slide195.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31" Type="http://schemas.openxmlformats.org/officeDocument/2006/relationships/slide" Target="slides/slide76.xml"/><Relationship Id="rId152" Type="http://schemas.openxmlformats.org/officeDocument/2006/relationships/slide" Target="slides/slide97.xml"/><Relationship Id="rId173" Type="http://schemas.openxmlformats.org/officeDocument/2006/relationships/slide" Target="slides/slide118.xml"/><Relationship Id="rId194" Type="http://schemas.openxmlformats.org/officeDocument/2006/relationships/slide" Target="slides/slide139.xml"/><Relationship Id="rId208" Type="http://schemas.openxmlformats.org/officeDocument/2006/relationships/slide" Target="slides/slide153.xml"/><Relationship Id="rId229" Type="http://schemas.openxmlformats.org/officeDocument/2006/relationships/slide" Target="slides/slide174.xml"/><Relationship Id="rId240" Type="http://schemas.openxmlformats.org/officeDocument/2006/relationships/slide" Target="slides/slide18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8" Type="http://schemas.openxmlformats.org/officeDocument/2006/relationships/slideMaster" Target="slideMasters/slideMaster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219" Type="http://schemas.openxmlformats.org/officeDocument/2006/relationships/slide" Target="slides/slide164.xml"/><Relationship Id="rId230" Type="http://schemas.openxmlformats.org/officeDocument/2006/relationships/slide" Target="slides/slide175.xml"/><Relationship Id="rId251" Type="http://schemas.openxmlformats.org/officeDocument/2006/relationships/slide" Target="slides/slide19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95" Type="http://schemas.openxmlformats.org/officeDocument/2006/relationships/slide" Target="slides/slide140.xml"/><Relationship Id="rId209" Type="http://schemas.openxmlformats.org/officeDocument/2006/relationships/slide" Target="slides/slide154.xml"/><Relationship Id="rId220" Type="http://schemas.openxmlformats.org/officeDocument/2006/relationships/slide" Target="slides/slide165.xml"/><Relationship Id="rId241" Type="http://schemas.openxmlformats.org/officeDocument/2006/relationships/slide" Target="slides/slide18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78" Type="http://schemas.openxmlformats.org/officeDocument/2006/relationships/slide" Target="slides/slide23.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64" Type="http://schemas.openxmlformats.org/officeDocument/2006/relationships/slide" Target="slides/slide109.xml"/><Relationship Id="rId185" Type="http://schemas.openxmlformats.org/officeDocument/2006/relationships/slide" Target="slides/slide130.xml"/><Relationship Id="rId9" Type="http://schemas.openxmlformats.org/officeDocument/2006/relationships/slideMaster" Target="slideMasters/slideMaster9.xml"/><Relationship Id="rId210" Type="http://schemas.openxmlformats.org/officeDocument/2006/relationships/slide" Target="slides/slide155.xml"/><Relationship Id="rId26" Type="http://schemas.openxmlformats.org/officeDocument/2006/relationships/slideMaster" Target="slideMasters/slideMaster26.xml"/><Relationship Id="rId231" Type="http://schemas.openxmlformats.org/officeDocument/2006/relationships/slide" Target="slides/slide176.xml"/><Relationship Id="rId252" Type="http://schemas.openxmlformats.org/officeDocument/2006/relationships/slide" Target="slides/slide197.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196" Type="http://schemas.openxmlformats.org/officeDocument/2006/relationships/slide" Target="slides/slide141.xml"/><Relationship Id="rId200" Type="http://schemas.openxmlformats.org/officeDocument/2006/relationships/slide" Target="slides/slide145.xml"/><Relationship Id="rId16" Type="http://schemas.openxmlformats.org/officeDocument/2006/relationships/slideMaster" Target="slideMasters/slideMaster16.xml"/><Relationship Id="rId221" Type="http://schemas.openxmlformats.org/officeDocument/2006/relationships/slide" Target="slides/slide166.xml"/><Relationship Id="rId242" Type="http://schemas.openxmlformats.org/officeDocument/2006/relationships/slide" Target="slides/slide187.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211" Type="http://schemas.openxmlformats.org/officeDocument/2006/relationships/slide" Target="slides/slide156.xml"/><Relationship Id="rId232" Type="http://schemas.openxmlformats.org/officeDocument/2006/relationships/slide" Target="slides/slide177.xml"/><Relationship Id="rId253" Type="http://schemas.openxmlformats.org/officeDocument/2006/relationships/slide" Target="slides/slide19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80" Type="http://schemas.openxmlformats.org/officeDocument/2006/relationships/slide" Target="slides/slide25.xml"/><Relationship Id="rId155" Type="http://schemas.openxmlformats.org/officeDocument/2006/relationships/slide" Target="slides/slide100.xml"/><Relationship Id="rId176" Type="http://schemas.openxmlformats.org/officeDocument/2006/relationships/slide" Target="slides/slide121.xml"/><Relationship Id="rId197" Type="http://schemas.openxmlformats.org/officeDocument/2006/relationships/slide" Target="slides/slide142.xml"/><Relationship Id="rId201" Type="http://schemas.openxmlformats.org/officeDocument/2006/relationships/slide" Target="slides/slide146.xml"/><Relationship Id="rId222" Type="http://schemas.openxmlformats.org/officeDocument/2006/relationships/slide" Target="slides/slide167.xml"/><Relationship Id="rId243" Type="http://schemas.openxmlformats.org/officeDocument/2006/relationships/slide" Target="slides/slide18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 Id="rId187" Type="http://schemas.openxmlformats.org/officeDocument/2006/relationships/slide" Target="slides/slide132.xml"/><Relationship Id="rId1" Type="http://schemas.openxmlformats.org/officeDocument/2006/relationships/slideMaster" Target="slideMasters/slideMaster1.xml"/><Relationship Id="rId212" Type="http://schemas.openxmlformats.org/officeDocument/2006/relationships/slide" Target="slides/slide157.xml"/><Relationship Id="rId233" Type="http://schemas.openxmlformats.org/officeDocument/2006/relationships/slide" Target="slides/slide178.xml"/><Relationship Id="rId254" Type="http://schemas.openxmlformats.org/officeDocument/2006/relationships/slide" Target="slides/slide19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60" Type="http://schemas.openxmlformats.org/officeDocument/2006/relationships/slide" Target="slides/slide5.xml"/><Relationship Id="rId81" Type="http://schemas.openxmlformats.org/officeDocument/2006/relationships/slide" Target="slides/slide26.xml"/><Relationship Id="rId135" Type="http://schemas.openxmlformats.org/officeDocument/2006/relationships/slide" Target="slides/slide80.xml"/><Relationship Id="rId156" Type="http://schemas.openxmlformats.org/officeDocument/2006/relationships/slide" Target="slides/slide101.xml"/><Relationship Id="rId177" Type="http://schemas.openxmlformats.org/officeDocument/2006/relationships/slide" Target="slides/slide122.xml"/><Relationship Id="rId198" Type="http://schemas.openxmlformats.org/officeDocument/2006/relationships/slide" Target="slides/slide143.xml"/><Relationship Id="rId202" Type="http://schemas.openxmlformats.org/officeDocument/2006/relationships/slide" Target="slides/slide147.xml"/><Relationship Id="rId223" Type="http://schemas.openxmlformats.org/officeDocument/2006/relationships/slide" Target="slides/slide168.xml"/><Relationship Id="rId244" Type="http://schemas.openxmlformats.org/officeDocument/2006/relationships/slide" Target="slides/slide18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9.xml"/><Relationship Id="rId125" Type="http://schemas.openxmlformats.org/officeDocument/2006/relationships/slide" Target="slides/slide70.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71" Type="http://schemas.openxmlformats.org/officeDocument/2006/relationships/slide" Target="slides/slide16.xml"/><Relationship Id="rId92" Type="http://schemas.openxmlformats.org/officeDocument/2006/relationships/slide" Target="slides/slide37.xml"/><Relationship Id="rId213" Type="http://schemas.openxmlformats.org/officeDocument/2006/relationships/slide" Target="slides/slide158.xml"/><Relationship Id="rId234"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notesMaster" Target="notesMasters/notesMaster1.xml"/><Relationship Id="rId40" Type="http://schemas.openxmlformats.org/officeDocument/2006/relationships/slideMaster" Target="slideMasters/slideMaster40.xml"/><Relationship Id="rId115" Type="http://schemas.openxmlformats.org/officeDocument/2006/relationships/slide" Target="slides/slide60.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61" Type="http://schemas.openxmlformats.org/officeDocument/2006/relationships/slide" Target="slides/slide6.xml"/><Relationship Id="rId82" Type="http://schemas.openxmlformats.org/officeDocument/2006/relationships/slide" Target="slides/slide27.xml"/><Relationship Id="rId199" Type="http://schemas.openxmlformats.org/officeDocument/2006/relationships/slide" Target="slides/slide144.xml"/><Relationship Id="rId203" Type="http://schemas.openxmlformats.org/officeDocument/2006/relationships/slide" Target="slides/slide148.xml"/><Relationship Id="rId19" Type="http://schemas.openxmlformats.org/officeDocument/2006/relationships/slideMaster" Target="slideMasters/slideMaster19.xml"/><Relationship Id="rId224" Type="http://schemas.openxmlformats.org/officeDocument/2006/relationships/slide" Target="slides/slide169.xml"/><Relationship Id="rId245" Type="http://schemas.openxmlformats.org/officeDocument/2006/relationships/slide" Target="slides/slide190.xml"/><Relationship Id="rId30" Type="http://schemas.openxmlformats.org/officeDocument/2006/relationships/slideMaster" Target="slideMasters/slideMaster30.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189" Type="http://schemas.openxmlformats.org/officeDocument/2006/relationships/slide" Target="slides/slide134.xml"/><Relationship Id="rId3" Type="http://schemas.openxmlformats.org/officeDocument/2006/relationships/slideMaster" Target="slideMasters/slideMaster3.xml"/><Relationship Id="rId214" Type="http://schemas.openxmlformats.org/officeDocument/2006/relationships/slide" Target="slides/slide159.xml"/><Relationship Id="rId235" Type="http://schemas.openxmlformats.org/officeDocument/2006/relationships/slide" Target="slides/slide180.xml"/><Relationship Id="rId256" Type="http://schemas.openxmlformats.org/officeDocument/2006/relationships/presProps" Target="presProps.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179" Type="http://schemas.openxmlformats.org/officeDocument/2006/relationships/slide" Target="slides/slide124.xml"/><Relationship Id="rId190" Type="http://schemas.openxmlformats.org/officeDocument/2006/relationships/slide" Target="slides/slide135.xml"/><Relationship Id="rId204" Type="http://schemas.openxmlformats.org/officeDocument/2006/relationships/slide" Target="slides/slide149.xml"/><Relationship Id="rId225" Type="http://schemas.openxmlformats.org/officeDocument/2006/relationships/slide" Target="slides/slide170.xml"/><Relationship Id="rId246" Type="http://schemas.openxmlformats.org/officeDocument/2006/relationships/slide" Target="slides/slide191.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94" Type="http://schemas.openxmlformats.org/officeDocument/2006/relationships/slide" Target="slides/slide39.xml"/><Relationship Id="rId148" Type="http://schemas.openxmlformats.org/officeDocument/2006/relationships/slide" Target="slides/slide93.xml"/><Relationship Id="rId169" Type="http://schemas.openxmlformats.org/officeDocument/2006/relationships/slide" Target="slides/slide114.xml"/><Relationship Id="rId4" Type="http://schemas.openxmlformats.org/officeDocument/2006/relationships/slideMaster" Target="slideMasters/slideMaster4.xml"/><Relationship Id="rId180" Type="http://schemas.openxmlformats.org/officeDocument/2006/relationships/slide" Target="slides/slide125.xml"/><Relationship Id="rId215" Type="http://schemas.openxmlformats.org/officeDocument/2006/relationships/slide" Target="slides/slide160.xml"/><Relationship Id="rId236" Type="http://schemas.openxmlformats.org/officeDocument/2006/relationships/slide" Target="slides/slide181.xml"/><Relationship Id="rId25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360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63ABCA3-C2D5-FC4E-940F-0D7933C38334}" type="slidenum">
              <a:rPr lang="en-US"/>
              <a:pPr>
                <a:defRPr/>
              </a:pPr>
              <a:t>‹#›</a:t>
            </a:fld>
            <a:endParaRPr lang="en-US"/>
          </a:p>
        </p:txBody>
      </p:sp>
    </p:spTree>
    <p:extLst>
      <p:ext uri="{BB962C8B-B14F-4D97-AF65-F5344CB8AC3E}">
        <p14:creationId xmlns:p14="http://schemas.microsoft.com/office/powerpoint/2010/main" val="38153223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8" Type="http://schemas.openxmlformats.org/officeDocument/2006/relationships/hyperlink" Target="https://en.wikipedia.org/wiki/Datis" TargetMode="External"/><Relationship Id="rId13" Type="http://schemas.openxmlformats.org/officeDocument/2006/relationships/hyperlink" Target="https://en.wikipedia.org/wiki/Ionian_Revolt" TargetMode="External"/><Relationship Id="rId18" Type="http://schemas.openxmlformats.org/officeDocument/2006/relationships/hyperlink" Target="https://en.wikipedia.org/wiki/Battle_of_Marathon#cite_note-3" TargetMode="External"/><Relationship Id="rId3" Type="http://schemas.openxmlformats.org/officeDocument/2006/relationships/hyperlink" Target="https://en.wikipedia.org/wiki/Greek_language" TargetMode="External"/><Relationship Id="rId21" Type="http://schemas.openxmlformats.org/officeDocument/2006/relationships/hyperlink" Target="https://en.wikipedia.org/wiki/Cyclades" TargetMode="External"/><Relationship Id="rId7" Type="http://schemas.openxmlformats.org/officeDocument/2006/relationships/hyperlink" Target="https://en.wikipedia.org/wiki/Achaemenid_Empire" TargetMode="External"/><Relationship Id="rId12" Type="http://schemas.openxmlformats.org/officeDocument/2006/relationships/hyperlink" Target="https://en.wikipedia.org/wiki/Greco-Persian_Wars" TargetMode="External"/><Relationship Id="rId17" Type="http://schemas.openxmlformats.org/officeDocument/2006/relationships/hyperlink" Target="https://en.wikipedia.org/wiki/Herodotus" TargetMode="External"/><Relationship Id="rId2" Type="http://schemas.openxmlformats.org/officeDocument/2006/relationships/slide" Target="../slides/slide129.xml"/><Relationship Id="rId16" Type="http://schemas.openxmlformats.org/officeDocument/2006/relationships/hyperlink" Target="https://en.wikipedia.org/wiki/Sardis" TargetMode="External"/><Relationship Id="rId20" Type="http://schemas.openxmlformats.org/officeDocument/2006/relationships/hyperlink" Target="https://en.wikipedia.org/wiki/Aegean_Sea" TargetMode="External"/><Relationship Id="rId1" Type="http://schemas.openxmlformats.org/officeDocument/2006/relationships/notesMaster" Target="../notesMasters/notesMaster1.xml"/><Relationship Id="rId6" Type="http://schemas.openxmlformats.org/officeDocument/2006/relationships/hyperlink" Target="https://en.wikipedia.org/wiki/Plataea" TargetMode="External"/><Relationship Id="rId11" Type="http://schemas.openxmlformats.org/officeDocument/2006/relationships/hyperlink" Target="https://en.wikipedia.org/wiki/Ancient_Greece" TargetMode="External"/><Relationship Id="rId5" Type="http://schemas.openxmlformats.org/officeDocument/2006/relationships/hyperlink" Target="https://en.wikipedia.org/wiki/History_of_Athens" TargetMode="External"/><Relationship Id="rId15" Type="http://schemas.openxmlformats.org/officeDocument/2006/relationships/hyperlink" Target="https://en.wikipedia.org/wiki/Ionia" TargetMode="External"/><Relationship Id="rId23" Type="http://schemas.openxmlformats.org/officeDocument/2006/relationships/hyperlink" Target="https://en.wikipedia.org/wiki/Marathon,_Greece" TargetMode="External"/><Relationship Id="rId10" Type="http://schemas.openxmlformats.org/officeDocument/2006/relationships/hyperlink" Target="https://en.wikipedia.org/wiki/Darius_I_of_Persia" TargetMode="External"/><Relationship Id="rId19" Type="http://schemas.openxmlformats.org/officeDocument/2006/relationships/hyperlink" Target="https://en.wikipedia.org/wiki/Battle_of_Lade" TargetMode="External"/><Relationship Id="rId4" Type="http://schemas.openxmlformats.org/officeDocument/2006/relationships/hyperlink" Target="https://en.wikipedia.org/wiki/First_Persian_invasion_of_Greece" TargetMode="External"/><Relationship Id="rId9" Type="http://schemas.openxmlformats.org/officeDocument/2006/relationships/hyperlink" Target="https://en.wikipedia.org/wiki/Artaphernes_(son_of_Artaphernes)" TargetMode="External"/><Relationship Id="rId14" Type="http://schemas.openxmlformats.org/officeDocument/2006/relationships/hyperlink" Target="https://en.wikipedia.org/wiki/Eretria" TargetMode="External"/><Relationship Id="rId22" Type="http://schemas.openxmlformats.org/officeDocument/2006/relationships/hyperlink" Target="https://en.wikipedia.org/wiki/Euboea" TargetMode="Externa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en.wikipedia.org/wiki/Ancient_Egypt" TargetMode="External"/><Relationship Id="rId2" Type="http://schemas.openxmlformats.org/officeDocument/2006/relationships/slide" Target="../slides/slide132.xml"/><Relationship Id="rId1" Type="http://schemas.openxmlformats.org/officeDocument/2006/relationships/notesMaster" Target="../notesMasters/notesMaster1.xml"/><Relationship Id="rId5" Type="http://schemas.openxmlformats.org/officeDocument/2006/relationships/hyperlink" Target="https://en.wikipedia.org/wiki/Second_Persian_invasion_of_Greece" TargetMode="External"/><Relationship Id="rId4" Type="http://schemas.openxmlformats.org/officeDocument/2006/relationships/hyperlink" Target="https://en.wikipedia.org/wiki/Xerxes_I"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s://en.wikipedia.org/wiki/Classical_Greece" TargetMode="External"/><Relationship Id="rId2" Type="http://schemas.openxmlformats.org/officeDocument/2006/relationships/slide" Target="../slides/slide133.xml"/><Relationship Id="rId1" Type="http://schemas.openxmlformats.org/officeDocument/2006/relationships/notesMaster" Target="../notesMasters/notesMaster1.xml"/><Relationship Id="rId5" Type="http://schemas.openxmlformats.org/officeDocument/2006/relationships/hyperlink" Target="https://en.wikipedia.org/wiki/Pheidippides" TargetMode="External"/><Relationship Id="rId4" Type="http://schemas.openxmlformats.org/officeDocument/2006/relationships/hyperlink" Target="https://en.wikipedia.org/wiki/Marathon" TargetMode="Externa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8" Type="http://schemas.openxmlformats.org/officeDocument/2006/relationships/hyperlink" Target="https://en.wikipedia.org/wiki/Leonidas_I" TargetMode="External"/><Relationship Id="rId13" Type="http://schemas.openxmlformats.org/officeDocument/2006/relationships/hyperlink" Target="https://en.wikipedia.org/wiki/Battle_of_Artemisium" TargetMode="External"/><Relationship Id="rId18" Type="http://schemas.openxmlformats.org/officeDocument/2006/relationships/hyperlink" Target="https://en.wikipedia.org/wiki/Themistocles" TargetMode="External"/><Relationship Id="rId26" Type="http://schemas.openxmlformats.org/officeDocument/2006/relationships/hyperlink" Target="https://en.wikipedia.org/wiki/Salamis_Island" TargetMode="External"/><Relationship Id="rId3" Type="http://schemas.openxmlformats.org/officeDocument/2006/relationships/hyperlink" Target="https://en.wikipedia.org/wiki/Help:IPA_for_English" TargetMode="External"/><Relationship Id="rId21" Type="http://schemas.openxmlformats.org/officeDocument/2006/relationships/hyperlink" Target="https://en.wikipedia.org/wiki/Last_stand" TargetMode="External"/><Relationship Id="rId7" Type="http://schemas.openxmlformats.org/officeDocument/2006/relationships/hyperlink" Target="https://en.wikipedia.org/wiki/City-state" TargetMode="External"/><Relationship Id="rId12" Type="http://schemas.openxmlformats.org/officeDocument/2006/relationships/hyperlink" Target="https://en.wikipedia.org/wiki/Second_Persian_invasion_of_Greece" TargetMode="External"/><Relationship Id="rId17" Type="http://schemas.openxmlformats.org/officeDocument/2006/relationships/hyperlink" Target="https://en.wikipedia.org/wiki/Battle_of_Marathon" TargetMode="External"/><Relationship Id="rId25" Type="http://schemas.openxmlformats.org/officeDocument/2006/relationships/hyperlink" Target="https://en.wikipedia.org/wiki/Thebes,_Greece" TargetMode="External"/><Relationship Id="rId2" Type="http://schemas.openxmlformats.org/officeDocument/2006/relationships/slide" Target="../slides/slide135.xml"/><Relationship Id="rId16" Type="http://schemas.openxmlformats.org/officeDocument/2006/relationships/hyperlink" Target="https://en.wikipedia.org/wiki/Classical_Athens" TargetMode="External"/><Relationship Id="rId20" Type="http://schemas.openxmlformats.org/officeDocument/2006/relationships/hyperlink" Target="https://en.wikipedia.org/wiki/Battle_of_Thermopylae#cite_note-9" TargetMode="External"/><Relationship Id="rId29" Type="http://schemas.openxmlformats.org/officeDocument/2006/relationships/hyperlink" Target="https://en.wikipedia.org/wiki/Mardonius" TargetMode="External"/><Relationship Id="rId1" Type="http://schemas.openxmlformats.org/officeDocument/2006/relationships/notesMaster" Target="../notesMasters/notesMaster1.xml"/><Relationship Id="rId6" Type="http://schemas.openxmlformats.org/officeDocument/2006/relationships/hyperlink" Target="https://en.wikipedia.org/wiki/Ancient_Greece" TargetMode="External"/><Relationship Id="rId11" Type="http://schemas.openxmlformats.org/officeDocument/2006/relationships/hyperlink" Target="https://en.wikipedia.org/wiki/Xerxes_I" TargetMode="External"/><Relationship Id="rId24" Type="http://schemas.openxmlformats.org/officeDocument/2006/relationships/hyperlink" Target="https://en.wikipedia.org/wiki/Thespiae" TargetMode="External"/><Relationship Id="rId5" Type="http://schemas.openxmlformats.org/officeDocument/2006/relationships/hyperlink" Target="https://en.wikipedia.org/wiki/Greek_language" TargetMode="External"/><Relationship Id="rId15" Type="http://schemas.openxmlformats.org/officeDocument/2006/relationships/hyperlink" Target="https://en.wikipedia.org/wiki/First_Persian_invasion_of_Greece" TargetMode="External"/><Relationship Id="rId23" Type="http://schemas.openxmlformats.org/officeDocument/2006/relationships/hyperlink" Target="https://en.wikipedia.org/wiki/Spartan_hoplite" TargetMode="External"/><Relationship Id="rId28" Type="http://schemas.openxmlformats.org/officeDocument/2006/relationships/hyperlink" Target="https://en.wikipedia.org/wiki/Battle_of_Salamis" TargetMode="External"/><Relationship Id="rId10" Type="http://schemas.openxmlformats.org/officeDocument/2006/relationships/hyperlink" Target="https://en.wikipedia.org/wiki/Achaemenid_Empire" TargetMode="External"/><Relationship Id="rId19" Type="http://schemas.openxmlformats.org/officeDocument/2006/relationships/hyperlink" Target="https://en.wikipedia.org/wiki/Battle_of_Thermopylae#cite_note-8" TargetMode="External"/><Relationship Id="rId31" Type="http://schemas.openxmlformats.org/officeDocument/2006/relationships/hyperlink" Target="https://en.wikipedia.org/wiki/Force_multiplier" TargetMode="External"/><Relationship Id="rId4" Type="http://schemas.openxmlformats.org/officeDocument/2006/relationships/hyperlink" Target="https://en.wikipedia.org/wiki/Help:Pronunciation_respelling_key" TargetMode="External"/><Relationship Id="rId9" Type="http://schemas.openxmlformats.org/officeDocument/2006/relationships/hyperlink" Target="https://en.wikipedia.org/wiki/Sparta" TargetMode="External"/><Relationship Id="rId14" Type="http://schemas.openxmlformats.org/officeDocument/2006/relationships/hyperlink" Target="https://en.wikipedia.org/wiki/Thermopylae" TargetMode="External"/><Relationship Id="rId22" Type="http://schemas.openxmlformats.org/officeDocument/2006/relationships/hyperlink" Target="https://en.wikipedia.org/wiki/Ephialtes_of_Trachis" TargetMode="External"/><Relationship Id="rId27" Type="http://schemas.openxmlformats.org/officeDocument/2006/relationships/hyperlink" Target="https://en.wikipedia.org/wiki/Boeotia" TargetMode="External"/><Relationship Id="rId30" Type="http://schemas.openxmlformats.org/officeDocument/2006/relationships/hyperlink" Target="https://en.wikipedia.org/wiki/Battle_of_Plataea" TargetMode="Externa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ref.ly/logosres/nlt?ref=BibleNLT.Da8.8&amp;off=0&amp;ctx=+the+goat%E2%80%99s+power.+%0a~8%C2%A0The+goat+became+v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ref.ly/logosres/bkc?ref=Bible.Da8.23-25&amp;off=2117"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ref.ly/logosres/bkc?ref=Bible.Da8.23-25&amp;off=2179&amp;ctx=ments+on+11:21%E2%80%9335.)%0a~Antiochus%E2%80%99+desecrati"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AB03C8-8D2B-9545-B94E-A7A32238168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7365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OT prophecy is more specific than Daniel 9:25-26 which gives the exact date when Jesus was presented to Israel in the Triumphal Entry on 30 March AD 33. This shows his victory over all other kings as the One to whom is given authority over the world (Dan 7:13-14). </a:t>
            </a:r>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10</a:t>
            </a:fld>
            <a:endParaRPr lang="en-US"/>
          </a:p>
        </p:txBody>
      </p:sp>
    </p:spTree>
    <p:extLst>
      <p:ext uri="{BB962C8B-B14F-4D97-AF65-F5344CB8AC3E}">
        <p14:creationId xmlns:p14="http://schemas.microsoft.com/office/powerpoint/2010/main" val="16006609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66E174-6544-654D-A8E5-05A6708E135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207739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8279902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F01A891-F4C0-7948-B484-9DB3A243F6B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70050" name="Rectangle 2"/>
          <p:cNvSpPr>
            <a:spLocks noGrp="1" noRot="1" noChangeAspect="1" noChangeArrowheads="1" noTextEdit="1"/>
          </p:cNvSpPr>
          <p:nvPr>
            <p:ph type="sldImg"/>
          </p:nvPr>
        </p:nvSpPr>
        <p:spPr>
          <a:ln/>
        </p:spPr>
      </p:sp>
      <p:sp>
        <p:nvSpPr>
          <p:cNvPr id="77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5368479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3BCEA7-B4BE-AE46-954E-46048F258754}" type="slidenum">
              <a:rPr lang="en-US" sz="1200"/>
              <a:pPr eaLnBrk="1" hangingPunct="1"/>
              <a:t>116</a:t>
            </a:fld>
            <a:endParaRPr lang="en-US" sz="1200"/>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8F1465-08B0-3D46-9A7F-04034052C095}" type="slidenum">
              <a:rPr lang="en-US" sz="1200">
                <a:solidFill>
                  <a:srgbClr val="000000"/>
                </a:solidFill>
              </a:rPr>
              <a:pPr eaLnBrk="1" hangingPunct="1"/>
              <a:t>117</a:t>
            </a:fld>
            <a:endParaRPr lang="en-US" sz="1200">
              <a:solidFill>
                <a:srgbClr val="000000"/>
              </a:solidFill>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“Cyrus was the first of the Persian kings to rule following Israel’s deliverance from the Babylonian captivity. The three kings mentioned in v. 2 refer to his successors: Cambyses (ca. 530–522 BC), Pseudo-</a:t>
            </a:r>
            <a:r>
              <a:rPr lang="en-SG" sz="1200" kern="1200" dirty="0" err="1">
                <a:solidFill>
                  <a:schemeClr val="tx1"/>
                </a:solidFill>
                <a:effectLst/>
                <a:latin typeface="Arial" panose="020B0604020202020204" pitchFamily="34" charset="0"/>
                <a:ea typeface="ＭＳ Ｐゴシック" pitchFamily="-112" charset="-128"/>
                <a:cs typeface="Arial" panose="020B0604020202020204" pitchFamily="34" charset="0"/>
              </a:rPr>
              <a:t>Smerdis</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(ca. 522 BC), and Darius I Hystaspes (ca. 522–486 BC). Although Cyrus himself served relatively wisely as the first of the Persian kings, the fourth king, Xerxes I (485–465 BC), launched a major invasion against the kingdom of Greece. This Xerxes I is the same as King Ahasuerus of the book of Esther” (Tanner, </a:t>
            </a:r>
            <a:r>
              <a:rPr lang="en-SG" sz="1200" i="1" kern="1200" dirty="0">
                <a:solidFill>
                  <a:schemeClr val="tx1"/>
                </a:solidFill>
                <a:effectLst/>
                <a:latin typeface="Arial" panose="020B0604020202020204" pitchFamily="34" charset="0"/>
                <a:ea typeface="ＭＳ Ｐゴシック" pitchFamily="-112" charset="-128"/>
                <a:cs typeface="Arial" panose="020B0604020202020204" pitchFamily="34" charset="0"/>
              </a:rPr>
              <a:t>Daniel</a:t>
            </a:r>
            <a:r>
              <a:rPr lang="en-SG" sz="1200" i="0" kern="1200" dirty="0">
                <a:solidFill>
                  <a:schemeClr val="tx1"/>
                </a:solidFill>
                <a:effectLst/>
                <a:latin typeface="Arial" panose="020B0604020202020204" pitchFamily="34" charset="0"/>
                <a:ea typeface="ＭＳ Ｐゴシック" pitchFamily="-112" charset="-128"/>
                <a:cs typeface="Arial" panose="020B0604020202020204" pitchFamily="34" charset="0"/>
              </a:rPr>
              <a:t>, 645-46).</a:t>
            </a:r>
            <a:endParaRPr lang="en-SG" dirty="0">
              <a:latin typeface="Arial" panose="020B0604020202020204" pitchFamily="34" charset="0"/>
              <a:cs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CF61CE-A026-CB4F-8392-65DFAE6F7298}" type="slidenum">
              <a:rPr lang="en-US" sz="1200">
                <a:solidFill>
                  <a:srgbClr val="000000"/>
                </a:solidFill>
                <a:latin typeface="Times" charset="0"/>
              </a:rPr>
              <a:pPr eaLnBrk="1" hangingPunct="1"/>
              <a:t>118</a:t>
            </a:fld>
            <a:endParaRPr lang="en-US" sz="1200">
              <a:solidFill>
                <a:srgbClr val="000000"/>
              </a:solidFill>
              <a:latin typeface="Times" charset="0"/>
            </a:endParaRPr>
          </a:p>
        </p:txBody>
      </p:sp>
      <p:sp>
        <p:nvSpPr>
          <p:cNvPr id="148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848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D52593-BC71-294D-9496-6E2A1EBAA085}" type="slidenum">
              <a:rPr lang="en-US" sz="1200">
                <a:solidFill>
                  <a:srgbClr val="000000"/>
                </a:solidFill>
                <a:latin typeface="Times" charset="0"/>
              </a:rPr>
              <a:pPr eaLnBrk="1" hangingPunct="1"/>
              <a:t>119</a:t>
            </a:fld>
            <a:endParaRPr lang="en-US" sz="1200">
              <a:solidFill>
                <a:srgbClr val="000000"/>
              </a:solidFill>
              <a:latin typeface="Times"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D52593-BC71-294D-9496-6E2A1EBAA085}" type="slidenum">
              <a:rPr lang="en-US" sz="1200">
                <a:solidFill>
                  <a:srgbClr val="000000"/>
                </a:solidFill>
                <a:latin typeface="Times" charset="0"/>
              </a:rPr>
              <a:pPr eaLnBrk="1" hangingPunct="1"/>
              <a:t>120</a:t>
            </a:fld>
            <a:endParaRPr lang="en-US" sz="1200">
              <a:solidFill>
                <a:srgbClr val="000000"/>
              </a:solidFill>
              <a:latin typeface="Times"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E76567-AAE4-7D4E-B7DE-98E931F7ADA6}" type="slidenum">
              <a:rPr lang="en-US" sz="1200">
                <a:solidFill>
                  <a:srgbClr val="000000"/>
                </a:solidFill>
              </a:rPr>
              <a:pPr eaLnBrk="1" hangingPunct="1"/>
              <a:t>121</a:t>
            </a:fld>
            <a:endParaRPr lang="en-US" sz="1200">
              <a:solidFill>
                <a:srgbClr val="000000"/>
              </a:solidFill>
            </a:endParaRPr>
          </a:p>
        </p:txBody>
      </p:sp>
      <p:sp>
        <p:nvSpPr>
          <p:cNvPr id="780290" name="Rectangle 2"/>
          <p:cNvSpPr>
            <a:spLocks noGrp="1" noRot="1" noChangeAspect="1" noChangeArrowheads="1" noTextEdit="1"/>
          </p:cNvSpPr>
          <p:nvPr>
            <p:ph type="sldImg"/>
          </p:nvPr>
        </p:nvSpPr>
        <p:spPr>
          <a:ln/>
        </p:spPr>
      </p:sp>
      <p:sp>
        <p:nvSpPr>
          <p:cNvPr id="78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DF2916-8AE6-FC49-9126-D39558D868C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36388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DC220F-D082-9344-A5E9-B2991E651ECB}" type="slidenum">
              <a:rPr lang="en-GB" sz="1200">
                <a:solidFill>
                  <a:srgbClr val="000000"/>
                </a:solidFill>
              </a:rPr>
              <a:pPr eaLnBrk="1" hangingPunct="1"/>
              <a:t>11</a:t>
            </a:fld>
            <a:endParaRPr lang="en-GB" sz="1200">
              <a:solidFill>
                <a:srgbClr val="000000"/>
              </a:solidFill>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Not surprisingly, the center section of the prophecy that relates to Gentile nations from chapters 2–7 is written in Aramaic, the trade language of the day. Note also how the writing begins and ends with the Jewish people, which would have been of great concern to Daniel.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background to Esther is the rise of democracy in Greece in the preceding century. It was based on the natural hill in Athens.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54184990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On</a:t>
            </a:r>
            <a:r>
              <a:rPr lang="en-US" baseline="0" dirty="0">
                <a:latin typeface="Arial"/>
                <a:cs typeface="Arial"/>
              </a:rPr>
              <a:t> t</a:t>
            </a:r>
            <a:r>
              <a:rPr lang="en-US" dirty="0">
                <a:latin typeface="Arial"/>
                <a:cs typeface="Arial"/>
              </a:rPr>
              <a:t>his</a:t>
            </a:r>
            <a:r>
              <a:rPr lang="en-US" baseline="0" dirty="0">
                <a:latin typeface="Arial"/>
                <a:cs typeface="Arial"/>
              </a:rPr>
              <a:t> outcrop called the Acropolis was the center of Greek pagan religion that focused on the </a:t>
            </a:r>
            <a:r>
              <a:rPr lang="en-US" baseline="0" dirty="0" err="1">
                <a:latin typeface="Arial"/>
                <a:cs typeface="Arial"/>
              </a:rPr>
              <a:t>goddes</a:t>
            </a:r>
            <a:r>
              <a:rPr lang="en-US" baseline="0" dirty="0">
                <a:latin typeface="Arial"/>
                <a:cs typeface="Arial"/>
              </a:rPr>
              <a:t> Athena.</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24786953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Parthenon was considered</a:t>
            </a:r>
            <a:r>
              <a:rPr lang="en-US" baseline="0" dirty="0">
                <a:latin typeface="Arial"/>
                <a:cs typeface="Arial"/>
              </a:rPr>
              <a:t> the pinnacle of all buildings with so-called perfect proportions.</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427913806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Although it doesn’t look like much today</a:t>
            </a:r>
            <a:r>
              <a:rPr lang="is-IS" dirty="0">
                <a:latin typeface="Arial"/>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47110042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Inside the Parthenon</a:t>
            </a:r>
            <a:r>
              <a:rPr lang="en-US" baseline="0" dirty="0">
                <a:latin typeface="Arial"/>
                <a:cs typeface="Arial"/>
              </a:rPr>
              <a:t> was a gold-plated statue of the goddess of wisdom, Athena.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55397387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How</a:t>
            </a:r>
            <a:r>
              <a:rPr lang="en-US" baseline="0" dirty="0">
                <a:latin typeface="Arial"/>
                <a:cs typeface="Arial"/>
              </a:rPr>
              <a:t> ironic that the builders who sought wisdom from Athena lacked the wisdom to avoid idolatry!</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4713468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Xerxes followed the lead of his predecessor and father,</a:t>
            </a:r>
            <a:r>
              <a:rPr lang="en-US" baseline="0" dirty="0">
                <a:latin typeface="Arial"/>
                <a:cs typeface="Arial"/>
              </a:rPr>
              <a:t> Darius I, who a decade earlier had invaded Greece and was defeated at Marathon (490 BC).</a:t>
            </a:r>
          </a:p>
          <a:p>
            <a:endParaRPr lang="en-US" baseline="0" dirty="0">
              <a:latin typeface="Arial"/>
              <a:cs typeface="Arial"/>
            </a:endParaRPr>
          </a:p>
          <a:p>
            <a:r>
              <a:rPr lang="en-US" baseline="0" dirty="0">
                <a:latin typeface="Arial"/>
                <a:cs typeface="Arial"/>
              </a:rPr>
              <a:t>“</a:t>
            </a:r>
            <a:r>
              <a:rPr lang="en-US" dirty="0">
                <a:latin typeface="Arial"/>
                <a:cs typeface="Arial"/>
              </a:rPr>
              <a:t>The </a:t>
            </a:r>
            <a:r>
              <a:rPr lang="en-US" b="1" dirty="0">
                <a:latin typeface="Arial"/>
                <a:cs typeface="Arial"/>
              </a:rPr>
              <a:t>Battle of Marathon</a:t>
            </a:r>
            <a:r>
              <a:rPr lang="en-US" dirty="0">
                <a:latin typeface="Arial"/>
                <a:cs typeface="Arial"/>
              </a:rPr>
              <a:t> (</a:t>
            </a:r>
            <a:r>
              <a:rPr lang="en-US" dirty="0">
                <a:latin typeface="Arial"/>
                <a:cs typeface="Arial"/>
                <a:hlinkClick r:id="rId3" tooltip="Greek language"/>
              </a:rPr>
              <a:t>Greek</a:t>
            </a:r>
            <a:r>
              <a:rPr lang="en-US" dirty="0">
                <a:latin typeface="Arial"/>
                <a:cs typeface="Arial"/>
              </a:rPr>
              <a:t>: </a:t>
            </a:r>
            <a:r>
              <a:rPr lang="en-US" dirty="0" err="1">
                <a:latin typeface="Arial"/>
                <a:cs typeface="Arial"/>
              </a:rPr>
              <a:t>Μάχη</a:t>
            </a:r>
            <a:r>
              <a:rPr lang="en-US" dirty="0">
                <a:latin typeface="Arial"/>
                <a:cs typeface="Arial"/>
              </a:rPr>
              <a:t> </a:t>
            </a:r>
            <a:r>
              <a:rPr lang="en-US" dirty="0" err="1">
                <a:latin typeface="Arial"/>
                <a:cs typeface="Arial"/>
              </a:rPr>
              <a:t>τοῦ</a:t>
            </a:r>
            <a:r>
              <a:rPr lang="en-US" dirty="0">
                <a:latin typeface="Arial"/>
                <a:cs typeface="Arial"/>
              </a:rPr>
              <a:t> </a:t>
            </a:r>
            <a:r>
              <a:rPr lang="en-US" dirty="0" err="1">
                <a:latin typeface="Arial"/>
                <a:cs typeface="Arial"/>
              </a:rPr>
              <a:t>Μ</a:t>
            </a:r>
            <a:r>
              <a:rPr lang="en-US" dirty="0">
                <a:latin typeface="Arial"/>
                <a:cs typeface="Arial"/>
              </a:rPr>
              <a:t>α</a:t>
            </a:r>
            <a:r>
              <a:rPr lang="en-US" dirty="0" err="1">
                <a:latin typeface="Arial"/>
                <a:cs typeface="Arial"/>
              </a:rPr>
              <a:t>ρ</a:t>
            </a:r>
            <a:r>
              <a:rPr lang="en-US" dirty="0">
                <a:latin typeface="Arial"/>
                <a:cs typeface="Arial"/>
              </a:rPr>
              <a:t>α</a:t>
            </a:r>
            <a:r>
              <a:rPr lang="en-US" dirty="0" err="1">
                <a:latin typeface="Arial"/>
                <a:cs typeface="Arial"/>
              </a:rPr>
              <a:t>θῶνος</a:t>
            </a:r>
            <a:r>
              <a:rPr lang="en-US" dirty="0">
                <a:latin typeface="Arial"/>
                <a:cs typeface="Arial"/>
              </a:rPr>
              <a:t>, </a:t>
            </a:r>
            <a:r>
              <a:rPr lang="en-US" i="1" dirty="0" err="1">
                <a:latin typeface="Arial"/>
                <a:cs typeface="Arial"/>
              </a:rPr>
              <a:t>Machē</a:t>
            </a:r>
            <a:r>
              <a:rPr lang="en-US" i="1" dirty="0">
                <a:latin typeface="Arial"/>
                <a:cs typeface="Arial"/>
              </a:rPr>
              <a:t> tou </a:t>
            </a:r>
            <a:r>
              <a:rPr lang="en-US" i="1" dirty="0" err="1">
                <a:latin typeface="Arial"/>
                <a:cs typeface="Arial"/>
              </a:rPr>
              <a:t>Marathōnos</a:t>
            </a:r>
            <a:r>
              <a:rPr lang="en-US" dirty="0">
                <a:latin typeface="Arial"/>
                <a:cs typeface="Arial"/>
              </a:rPr>
              <a:t>) took place in 490 BC, during the </a:t>
            </a:r>
            <a:r>
              <a:rPr lang="en-US" dirty="0">
                <a:latin typeface="Arial"/>
                <a:cs typeface="Arial"/>
                <a:hlinkClick r:id="rId4" tooltip="First Persian invasion of Greece"/>
              </a:rPr>
              <a:t>first Persian invasion of Greece</a:t>
            </a:r>
            <a:r>
              <a:rPr lang="en-US" dirty="0">
                <a:latin typeface="Arial"/>
                <a:cs typeface="Arial"/>
              </a:rPr>
              <a:t>. It was fought between the citizens of </a:t>
            </a:r>
            <a:r>
              <a:rPr lang="en-US" dirty="0">
                <a:latin typeface="Arial"/>
                <a:cs typeface="Arial"/>
                <a:hlinkClick r:id="rId5" tooltip="History of Athens"/>
              </a:rPr>
              <a:t>Athens</a:t>
            </a:r>
            <a:r>
              <a:rPr lang="en-US" dirty="0">
                <a:latin typeface="Arial"/>
                <a:cs typeface="Arial"/>
              </a:rPr>
              <a:t>, aided by </a:t>
            </a:r>
            <a:r>
              <a:rPr lang="en-US" dirty="0">
                <a:latin typeface="Arial"/>
                <a:cs typeface="Arial"/>
                <a:hlinkClick r:id="rId6" tooltip="Plataea"/>
              </a:rPr>
              <a:t>Plataea</a:t>
            </a:r>
            <a:r>
              <a:rPr lang="en-US" dirty="0">
                <a:latin typeface="Arial"/>
                <a:cs typeface="Arial"/>
              </a:rPr>
              <a:t>, and a </a:t>
            </a:r>
            <a:r>
              <a:rPr lang="en-US" dirty="0">
                <a:latin typeface="Arial"/>
                <a:cs typeface="Arial"/>
                <a:hlinkClick r:id="rId7" tooltip="Achaemenid Empire"/>
              </a:rPr>
              <a:t>Persian</a:t>
            </a:r>
            <a:r>
              <a:rPr lang="en-US" dirty="0">
                <a:latin typeface="Arial"/>
                <a:cs typeface="Arial"/>
              </a:rPr>
              <a:t> force commanded by </a:t>
            </a:r>
            <a:r>
              <a:rPr lang="en-US" dirty="0">
                <a:latin typeface="Arial"/>
                <a:cs typeface="Arial"/>
                <a:hlinkClick r:id="rId8" tooltip="Datis"/>
              </a:rPr>
              <a:t>Datis</a:t>
            </a:r>
            <a:r>
              <a:rPr lang="en-US" dirty="0">
                <a:latin typeface="Arial"/>
                <a:cs typeface="Arial"/>
              </a:rPr>
              <a:t> and </a:t>
            </a:r>
            <a:r>
              <a:rPr lang="en-US" dirty="0">
                <a:latin typeface="Arial"/>
                <a:cs typeface="Arial"/>
                <a:hlinkClick r:id="rId9" tooltip="Artaphernes (son of Artaphernes)"/>
              </a:rPr>
              <a:t>Artaphernes</a:t>
            </a:r>
            <a:r>
              <a:rPr lang="en-US" dirty="0">
                <a:latin typeface="Arial"/>
                <a:cs typeface="Arial"/>
              </a:rPr>
              <a:t>. The battle was the culmination of the first attempt by Persia, under King </a:t>
            </a:r>
            <a:r>
              <a:rPr lang="en-US" dirty="0">
                <a:latin typeface="Arial"/>
                <a:cs typeface="Arial"/>
                <a:hlinkClick r:id="rId10" tooltip="Darius I of Persia"/>
              </a:rPr>
              <a:t>Darius I</a:t>
            </a:r>
            <a:r>
              <a:rPr lang="en-US" dirty="0">
                <a:latin typeface="Arial"/>
                <a:cs typeface="Arial"/>
              </a:rPr>
              <a:t>, to subjugate </a:t>
            </a:r>
            <a:r>
              <a:rPr lang="en-US" dirty="0">
                <a:latin typeface="Arial"/>
                <a:cs typeface="Arial"/>
                <a:hlinkClick r:id="rId11" tooltip="Ancient Greece"/>
              </a:rPr>
              <a:t>Greece</a:t>
            </a:r>
            <a:r>
              <a:rPr lang="en-US" dirty="0">
                <a:latin typeface="Arial"/>
                <a:cs typeface="Arial"/>
              </a:rPr>
              <a:t>. The Greek army decisively defeated the more numerous Persians, marking a turning point in the </a:t>
            </a:r>
            <a:r>
              <a:rPr lang="en-US" dirty="0">
                <a:latin typeface="Arial"/>
                <a:cs typeface="Arial"/>
                <a:hlinkClick r:id="rId12" tooltip="Greco-Persian Wars"/>
              </a:rPr>
              <a:t>Greco-Persian Wars</a:t>
            </a:r>
            <a:r>
              <a:rPr lang="en-US" dirty="0">
                <a:latin typeface="Arial"/>
                <a:cs typeface="Arial"/>
              </a:rPr>
              <a:t>.</a:t>
            </a:r>
          </a:p>
          <a:p>
            <a:r>
              <a:rPr lang="en-US" dirty="0">
                <a:latin typeface="Arial"/>
                <a:cs typeface="Arial"/>
              </a:rPr>
              <a:t>The first Persian invasion was a response to Greek involvement in the </a:t>
            </a:r>
            <a:r>
              <a:rPr lang="en-US" dirty="0">
                <a:latin typeface="Arial"/>
                <a:cs typeface="Arial"/>
                <a:hlinkClick r:id="rId13" tooltip="Ionian Revolt"/>
              </a:rPr>
              <a:t>Ionian Revolt</a:t>
            </a:r>
            <a:r>
              <a:rPr lang="en-US" dirty="0">
                <a:latin typeface="Arial"/>
                <a:cs typeface="Arial"/>
              </a:rPr>
              <a:t>, when Athens and </a:t>
            </a:r>
            <a:r>
              <a:rPr lang="en-US" dirty="0">
                <a:latin typeface="Arial"/>
                <a:cs typeface="Arial"/>
                <a:hlinkClick r:id="rId14" tooltip="Eretria"/>
              </a:rPr>
              <a:t>Eretria</a:t>
            </a:r>
            <a:r>
              <a:rPr lang="en-US" dirty="0">
                <a:latin typeface="Arial"/>
                <a:cs typeface="Arial"/>
              </a:rPr>
              <a:t> had sent a force to support the cities of </a:t>
            </a:r>
            <a:r>
              <a:rPr lang="en-US" dirty="0">
                <a:latin typeface="Arial"/>
                <a:cs typeface="Arial"/>
                <a:hlinkClick r:id="rId15" tooltip="Ionia"/>
              </a:rPr>
              <a:t>Ionia</a:t>
            </a:r>
            <a:r>
              <a:rPr lang="en-US" dirty="0">
                <a:latin typeface="Arial"/>
                <a:cs typeface="Arial"/>
              </a:rPr>
              <a:t> in their attempt to overthrow Persian rule. The Athenians and </a:t>
            </a:r>
            <a:r>
              <a:rPr lang="en-US" dirty="0" err="1">
                <a:latin typeface="Arial"/>
                <a:cs typeface="Arial"/>
              </a:rPr>
              <a:t>Eretrians</a:t>
            </a:r>
            <a:r>
              <a:rPr lang="en-US" dirty="0">
                <a:latin typeface="Arial"/>
                <a:cs typeface="Arial"/>
              </a:rPr>
              <a:t> had succeeded in capturing and burning </a:t>
            </a:r>
            <a:r>
              <a:rPr lang="en-US" dirty="0">
                <a:latin typeface="Arial"/>
                <a:cs typeface="Arial"/>
                <a:hlinkClick r:id="rId16" tooltip="Sardis"/>
              </a:rPr>
              <a:t>Sardis</a:t>
            </a:r>
            <a:r>
              <a:rPr lang="en-US" dirty="0">
                <a:latin typeface="Arial"/>
                <a:cs typeface="Arial"/>
              </a:rPr>
              <a:t>, but they were then forced to retreat with heavy losses. In response to this raid, Darius swore to burn down Athens and Eretria. According to </a:t>
            </a:r>
            <a:r>
              <a:rPr lang="en-US" dirty="0">
                <a:latin typeface="Arial"/>
                <a:cs typeface="Arial"/>
                <a:hlinkClick r:id="rId17" tooltip="Herodotus"/>
              </a:rPr>
              <a:t>Herodotus</a:t>
            </a:r>
            <a:r>
              <a:rPr lang="en-US" dirty="0">
                <a:latin typeface="Arial"/>
                <a:cs typeface="Arial"/>
              </a:rPr>
              <a:t>, Darius asked for his bow, he placed an arrow upon the string and he discharged it upwards towards heaven, and as he shot into the air he said: "Zeus, grant me to take vengeance upon the Athenians!". Also he charged one of his servants, to say to him, every day before dinner, three times: "Master, remember the Athenians."</a:t>
            </a:r>
            <a:r>
              <a:rPr lang="en-US" baseline="30000" dirty="0">
                <a:latin typeface="Arial"/>
                <a:cs typeface="Arial"/>
                <a:hlinkClick r:id="rId18"/>
              </a:rPr>
              <a:t>[3]</a:t>
            </a:r>
            <a:endParaRPr lang="en-US" baseline="30000" dirty="0">
              <a:latin typeface="Arial"/>
              <a:cs typeface="Arial"/>
            </a:endParaRPr>
          </a:p>
          <a:p>
            <a:endParaRPr lang="en-US" baseline="30000"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At the time of the battle, Sparta and Athens were the two largest city states. Once the Ionian revolt was finally crushed by the Persian victory at the </a:t>
            </a:r>
            <a:r>
              <a:rPr lang="en-US" dirty="0">
                <a:latin typeface="Arial"/>
                <a:cs typeface="Arial"/>
                <a:hlinkClick r:id="rId19" tooltip="Battle of Lade"/>
              </a:rPr>
              <a:t>Battle of Lade</a:t>
            </a:r>
            <a:r>
              <a:rPr lang="en-US" dirty="0">
                <a:latin typeface="Arial"/>
                <a:cs typeface="Arial"/>
              </a:rPr>
              <a:t> in 494 BC, Darius began plans to subjugate Greece. In 490 BC, he sent a naval task force under </a:t>
            </a:r>
            <a:r>
              <a:rPr lang="en-US" dirty="0" err="1">
                <a:latin typeface="Arial"/>
                <a:cs typeface="Arial"/>
              </a:rPr>
              <a:t>Datis</a:t>
            </a:r>
            <a:r>
              <a:rPr lang="en-US" dirty="0">
                <a:latin typeface="Arial"/>
                <a:cs typeface="Arial"/>
              </a:rPr>
              <a:t> and </a:t>
            </a:r>
            <a:r>
              <a:rPr lang="en-US" dirty="0" err="1">
                <a:latin typeface="Arial"/>
                <a:cs typeface="Arial"/>
              </a:rPr>
              <a:t>Artaphernes</a:t>
            </a:r>
            <a:r>
              <a:rPr lang="en-US" dirty="0">
                <a:latin typeface="Arial"/>
                <a:cs typeface="Arial"/>
              </a:rPr>
              <a:t> across the </a:t>
            </a:r>
            <a:r>
              <a:rPr lang="en-US" dirty="0">
                <a:latin typeface="Arial"/>
                <a:cs typeface="Arial"/>
                <a:hlinkClick r:id="rId20" tooltip="Aegean Sea"/>
              </a:rPr>
              <a:t>Aegean</a:t>
            </a:r>
            <a:r>
              <a:rPr lang="en-US" dirty="0">
                <a:latin typeface="Arial"/>
                <a:cs typeface="Arial"/>
              </a:rPr>
              <a:t>, to subjugate the </a:t>
            </a:r>
            <a:r>
              <a:rPr lang="en-US" dirty="0">
                <a:latin typeface="Arial"/>
                <a:cs typeface="Arial"/>
                <a:hlinkClick r:id="rId21" tooltip="Cyclades"/>
              </a:rPr>
              <a:t>Cyclades</a:t>
            </a:r>
            <a:r>
              <a:rPr lang="en-US" dirty="0">
                <a:latin typeface="Arial"/>
                <a:cs typeface="Arial"/>
              </a:rPr>
              <a:t>, and then to make punitive attacks on Athens and Eretria. Reaching </a:t>
            </a:r>
            <a:r>
              <a:rPr lang="en-US" dirty="0">
                <a:latin typeface="Arial"/>
                <a:cs typeface="Arial"/>
                <a:hlinkClick r:id="rId22" tooltip="Euboea"/>
              </a:rPr>
              <a:t>Euboea</a:t>
            </a:r>
            <a:r>
              <a:rPr lang="en-US" dirty="0">
                <a:latin typeface="Arial"/>
                <a:cs typeface="Arial"/>
              </a:rPr>
              <a:t> in mid-summer after a successful campaign in the Aegean, the Persians proceeded to besiege and capture Eretria. The Persian force then sailed for Attica, landing in the bay near the town of </a:t>
            </a:r>
            <a:r>
              <a:rPr lang="en-US" dirty="0">
                <a:latin typeface="Arial"/>
                <a:cs typeface="Arial"/>
                <a:hlinkClick r:id="rId23" tooltip="Marathon, Greece"/>
              </a:rPr>
              <a:t>Marathon</a:t>
            </a:r>
            <a:r>
              <a:rPr lang="en-US" dirty="0">
                <a:latin typeface="Arial"/>
                <a:cs typeface="Arial"/>
              </a:rPr>
              <a:t>. The Athenians, joined by a small force from </a:t>
            </a:r>
            <a:r>
              <a:rPr lang="en-US" dirty="0">
                <a:latin typeface="Arial"/>
                <a:cs typeface="Arial"/>
                <a:hlinkClick r:id="rId6" tooltip="Plataea"/>
              </a:rPr>
              <a:t>Plataea</a:t>
            </a:r>
            <a:r>
              <a:rPr lang="en-US" dirty="0">
                <a:latin typeface="Arial"/>
                <a:cs typeface="Arial"/>
              </a:rPr>
              <a:t>, marched to Marathon, and succeeded in blocking the two exits from the plain of Marathon. The Athenians also sent a message asking for support to the Spartans. However, at the time the Spartans were involved in a religious festival and gave this as a reason for refusing to aid the Athenians.</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Battle_of_Marathon</a:t>
            </a:r>
            <a:endParaRPr lang="en-US" dirty="0">
              <a:latin typeface="Arial"/>
              <a:cs typeface="Arial"/>
            </a:endParaRPr>
          </a:p>
          <a:p>
            <a:r>
              <a:rPr lang="en-US" dirty="0">
                <a:latin typeface="Arial"/>
                <a:cs typeface="Arial"/>
              </a:rPr>
              <a:t>Accessed 13 Sep 2016</a:t>
            </a:r>
          </a:p>
          <a:p>
            <a:endParaRPr lang="en-US" dirty="0">
              <a:latin typeface="Arial"/>
              <a:cs typeface="Arial"/>
            </a:endParaRPr>
          </a:p>
          <a:p>
            <a:endParaRPr lang="en-US" baseline="0"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82248762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a:cs typeface="Arial"/>
              </a:rPr>
              <a:t>“</a:t>
            </a:r>
            <a:r>
              <a:rPr lang="en-US" dirty="0">
                <a:latin typeface="Arial"/>
                <a:cs typeface="Arial"/>
              </a:rPr>
              <a:t>The </a:t>
            </a:r>
            <a:r>
              <a:rPr lang="en-US" b="1" dirty="0">
                <a:latin typeface="Arial"/>
                <a:cs typeface="Arial"/>
              </a:rPr>
              <a:t>Battle of Marathon</a:t>
            </a:r>
            <a:r>
              <a:rPr lang="is-IS" b="1" dirty="0">
                <a:latin typeface="Arial"/>
                <a:cs typeface="Arial"/>
              </a:rPr>
              <a:t>…</a:t>
            </a:r>
            <a:endParaRPr lang="en-US" dirty="0">
              <a:latin typeface="Arial"/>
              <a:cs typeface="Arial"/>
            </a:endParaRPr>
          </a:p>
          <a:p>
            <a:r>
              <a:rPr lang="en-US" dirty="0">
                <a:latin typeface="Arial"/>
                <a:cs typeface="Arial"/>
              </a:rPr>
              <a:t>The Greeks could not hope to face the superior Persian cavalry; however, the location chosen was surrounded by marshes and mountains and so the cavalry was unable to join the main Persian army. Miltiades, the Greek general, ordered a general attack against the Persians. He reinforced his flanks, luring the Persians' best fighters into his centre.”</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Battle_of_Marathon</a:t>
            </a:r>
            <a:endParaRPr lang="en-US" dirty="0">
              <a:latin typeface="Arial"/>
              <a:cs typeface="Arial"/>
            </a:endParaRPr>
          </a:p>
          <a:p>
            <a:r>
              <a:rPr lang="en-US" dirty="0">
                <a:latin typeface="Arial"/>
                <a:cs typeface="Arial"/>
              </a:rPr>
              <a:t>Accessed 13 Sep 2016</a:t>
            </a:r>
          </a:p>
          <a:p>
            <a:endParaRPr lang="en-US" dirty="0">
              <a:latin typeface="Arial"/>
              <a:cs typeface="Arial"/>
            </a:endParaRPr>
          </a:p>
          <a:p>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2513702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a:cs typeface="Arial"/>
              </a:rPr>
              <a:t>“</a:t>
            </a:r>
            <a:r>
              <a:rPr lang="en-US" dirty="0">
                <a:latin typeface="Arial"/>
                <a:cs typeface="Arial"/>
              </a:rPr>
              <a:t>The </a:t>
            </a:r>
            <a:r>
              <a:rPr lang="en-US" b="1" dirty="0">
                <a:latin typeface="Arial"/>
                <a:cs typeface="Arial"/>
              </a:rPr>
              <a:t>Battle of Marathon</a:t>
            </a:r>
            <a:r>
              <a:rPr lang="is-IS" b="1" dirty="0">
                <a:latin typeface="Arial"/>
                <a:cs typeface="Arial"/>
              </a:rPr>
              <a:t>…</a:t>
            </a:r>
            <a:endParaRPr lang="en-US" dirty="0">
              <a:latin typeface="Arial"/>
              <a:cs typeface="Arial"/>
            </a:endParaRPr>
          </a:p>
          <a:p>
            <a:r>
              <a:rPr lang="en-US" dirty="0">
                <a:latin typeface="Arial"/>
                <a:cs typeface="Arial"/>
              </a:rPr>
              <a:t>The inward wheeling flanks enveloped the Persians, routing them.”</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Battle_of_Marathon</a:t>
            </a:r>
            <a:endParaRPr lang="en-US" dirty="0">
              <a:latin typeface="Arial"/>
              <a:cs typeface="Arial"/>
            </a:endParaRPr>
          </a:p>
          <a:p>
            <a:r>
              <a:rPr lang="en-US" dirty="0">
                <a:latin typeface="Arial"/>
                <a:cs typeface="Arial"/>
              </a:rPr>
              <a:t>Accessed 13 Sep 2016</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60148532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a:cs typeface="Arial"/>
              </a:rPr>
              <a:t>“</a:t>
            </a:r>
            <a:r>
              <a:rPr lang="en-US" dirty="0">
                <a:latin typeface="Arial"/>
                <a:cs typeface="Arial"/>
              </a:rPr>
              <a:t>The </a:t>
            </a:r>
            <a:r>
              <a:rPr lang="en-US" b="1" dirty="0">
                <a:latin typeface="Arial"/>
                <a:cs typeface="Arial"/>
              </a:rPr>
              <a:t>Battle of Marathon</a:t>
            </a:r>
            <a:r>
              <a:rPr lang="is-IS" b="1" dirty="0">
                <a:latin typeface="Arial"/>
                <a:cs typeface="Arial"/>
              </a:rPr>
              <a:t>…</a:t>
            </a:r>
            <a:endParaRPr lang="en-US" dirty="0">
              <a:latin typeface="Arial"/>
              <a:cs typeface="Arial"/>
            </a:endParaRPr>
          </a:p>
          <a:p>
            <a:r>
              <a:rPr lang="en-US" dirty="0">
                <a:latin typeface="Arial"/>
                <a:cs typeface="Arial"/>
              </a:rPr>
              <a:t>The Persian army broke in panic towards their ships, and large numbers were slaughtered. The defeat at Marathon marked the end of the first Persian invasion of Greece, and the Persian force retreated to Asia. Darius then began raising a huge new army with which he meant to completely subjugate Greece; however, in 486 BC, his </a:t>
            </a:r>
            <a:r>
              <a:rPr lang="en-US" dirty="0">
                <a:latin typeface="Arial"/>
                <a:cs typeface="Arial"/>
                <a:hlinkClick r:id="rId3" tooltip="Ancient Egypt"/>
              </a:rPr>
              <a:t>Egyptian</a:t>
            </a:r>
            <a:r>
              <a:rPr lang="en-US" dirty="0">
                <a:latin typeface="Arial"/>
                <a:cs typeface="Arial"/>
              </a:rPr>
              <a:t> subjects revolted, indefinitely postponing any Greek expedition. After Darius died, his son </a:t>
            </a:r>
            <a:r>
              <a:rPr lang="en-US" dirty="0">
                <a:latin typeface="Arial"/>
                <a:cs typeface="Arial"/>
                <a:hlinkClick r:id="rId4" tooltip="Xerxes I"/>
              </a:rPr>
              <a:t>Xerxes I</a:t>
            </a:r>
            <a:r>
              <a:rPr lang="en-US" dirty="0">
                <a:latin typeface="Arial"/>
                <a:cs typeface="Arial"/>
              </a:rPr>
              <a:t> restarted the preparations for a </a:t>
            </a:r>
            <a:r>
              <a:rPr lang="en-US" dirty="0">
                <a:latin typeface="Arial"/>
                <a:cs typeface="Arial"/>
                <a:hlinkClick r:id="rId5" tooltip="Second Persian invasion of Greece"/>
              </a:rPr>
              <a:t>second invasion of Greece</a:t>
            </a:r>
            <a:r>
              <a:rPr lang="en-US" dirty="0">
                <a:latin typeface="Arial"/>
                <a:cs typeface="Arial"/>
              </a:rPr>
              <a:t>, which finally began in 480 BC.</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Battle_of_Marathon</a:t>
            </a:r>
            <a:endParaRPr lang="en-US" dirty="0">
              <a:latin typeface="Arial"/>
              <a:cs typeface="Arial"/>
            </a:endParaRPr>
          </a:p>
          <a:p>
            <a:r>
              <a:rPr lang="en-US" dirty="0">
                <a:latin typeface="Arial"/>
                <a:cs typeface="Arial"/>
              </a:rPr>
              <a:t>Accessed 13 Sep 2016</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398924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man Daniel models trust in God even when the nation where he served was conquered by the Persians (5:30). He repeatedly gave credit to God for the ability to interpret dreams and visions, which spoke volumes to kings used to subordinates exalting themselves to obtain higher rank, money, and authority.</a:t>
            </a:r>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12</a:t>
            </a:fld>
            <a:endParaRPr lang="en-US"/>
          </a:p>
        </p:txBody>
      </p:sp>
    </p:spTree>
    <p:extLst>
      <p:ext uri="{BB962C8B-B14F-4D97-AF65-F5344CB8AC3E}">
        <p14:creationId xmlns:p14="http://schemas.microsoft.com/office/powerpoint/2010/main" val="235817756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a:cs typeface="Arial"/>
              </a:rPr>
              <a:t>“</a:t>
            </a:r>
            <a:r>
              <a:rPr lang="en-US" dirty="0">
                <a:latin typeface="Arial"/>
                <a:cs typeface="Arial"/>
              </a:rPr>
              <a:t>The Battle of Marathon was a watershed in the Greco-Persian wars, showing the Greeks that the Persians could be beaten; the eventual Greek triumph in these wars can be seen to begin at Marathon. The battle also showed the Greeks that they were able to win battles without the Spartans, as they had heavily relied on Sparta previously. This win was largely due to the Athenians, and Marathon raised Greek esteem of them. Since the following two hundred years saw the rise of the </a:t>
            </a:r>
            <a:r>
              <a:rPr lang="en-US" dirty="0">
                <a:latin typeface="Arial"/>
                <a:cs typeface="Arial"/>
                <a:hlinkClick r:id="rId3" tooltip="Classical Greece"/>
              </a:rPr>
              <a:t>Classical Greek</a:t>
            </a:r>
            <a:r>
              <a:rPr lang="en-US" dirty="0">
                <a:latin typeface="Arial"/>
                <a:cs typeface="Arial"/>
              </a:rPr>
              <a:t> civilization, which has been enduringly influential in western society, the Battle of Marathon is often seen as a pivotal moment in Mediterranean and European history.</a:t>
            </a:r>
          </a:p>
          <a:p>
            <a:r>
              <a:rPr lang="en-US" dirty="0">
                <a:latin typeface="Arial"/>
                <a:cs typeface="Arial"/>
              </a:rPr>
              <a:t>The battle is perhaps now more famous as the inspiration for the </a:t>
            </a:r>
            <a:r>
              <a:rPr lang="en-US" dirty="0">
                <a:latin typeface="Arial"/>
                <a:cs typeface="Arial"/>
                <a:hlinkClick r:id="rId4" tooltip="Marathon"/>
              </a:rPr>
              <a:t>marathon</a:t>
            </a:r>
            <a:r>
              <a:rPr lang="en-US" dirty="0">
                <a:latin typeface="Arial"/>
                <a:cs typeface="Arial"/>
              </a:rPr>
              <a:t> race. Although thought to be historically inaccurate, the legend of the Greek messenger </a:t>
            </a:r>
            <a:r>
              <a:rPr lang="en-US" dirty="0">
                <a:latin typeface="Arial"/>
                <a:cs typeface="Arial"/>
                <a:hlinkClick r:id="rId5" tooltip="Pheidippides"/>
              </a:rPr>
              <a:t>Pheidippides</a:t>
            </a:r>
            <a:r>
              <a:rPr lang="en-US" dirty="0">
                <a:latin typeface="Arial"/>
                <a:cs typeface="Arial"/>
              </a:rPr>
              <a:t> running to Athens with news of the victory became the inspiration for this athletic event, introduced at the 1896 Athens Olympics, and originally run between Marathon and Athens.”</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Battle_of_Marathon</a:t>
            </a:r>
            <a:endParaRPr lang="en-US" dirty="0">
              <a:latin typeface="Arial"/>
              <a:cs typeface="Arial"/>
            </a:endParaRPr>
          </a:p>
          <a:p>
            <a:r>
              <a:rPr lang="en-US" dirty="0">
                <a:latin typeface="Arial"/>
                <a:cs typeface="Arial"/>
              </a:rPr>
              <a:t>Accessed 13 Sep 2016</a:t>
            </a:r>
          </a:p>
          <a:p>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61701749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381C5C-F233-7240-A213-793152A9AE9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5657478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2"/>
                </a:solidFill>
                <a:latin typeface="Arial"/>
                <a:cs typeface="Arial"/>
              </a:rPr>
              <a:t>“The </a:t>
            </a:r>
            <a:r>
              <a:rPr lang="en-US" b="1" dirty="0">
                <a:solidFill>
                  <a:schemeClr val="bg2"/>
                </a:solidFill>
                <a:latin typeface="Arial"/>
                <a:cs typeface="Arial"/>
              </a:rPr>
              <a:t>Battle of Thermopylae</a:t>
            </a:r>
            <a:r>
              <a:rPr lang="en-US" dirty="0">
                <a:solidFill>
                  <a:schemeClr val="bg2"/>
                </a:solidFill>
                <a:latin typeface="Arial"/>
                <a:cs typeface="Arial"/>
              </a:rPr>
              <a:t> (</a:t>
            </a:r>
            <a:r>
              <a:rPr lang="en-US" dirty="0">
                <a:solidFill>
                  <a:srgbClr val="CCCCFF"/>
                </a:solidFill>
                <a:latin typeface="Arial"/>
                <a:cs typeface="Arial"/>
                <a:hlinkClick r:id="rId3" tooltip="Help:IPA for English">
                  <a:extLst>
                    <a:ext uri="{A12FA001-AC4F-418D-AE19-62706E023703}">
                      <ahyp:hlinkClr xmlns:ahyp="http://schemas.microsoft.com/office/drawing/2018/hyperlinkcolor" val="tx"/>
                    </a:ext>
                  </a:extLst>
                </a:hlinkClick>
              </a:rPr>
              <a:t>/</a:t>
            </a:r>
            <a:r>
              <a:rPr lang="en-US" dirty="0">
                <a:solidFill>
                  <a:srgbClr val="CCCCFF"/>
                </a:solidFill>
                <a:effectLst/>
                <a:latin typeface="Arial"/>
                <a:cs typeface="Arial"/>
                <a:hlinkClick r:id="rId3" tooltip="Help:IPA for English">
                  <a:extLst>
                    <a:ext uri="{A12FA001-AC4F-418D-AE19-62706E023703}">
                      <ahyp:hlinkClr xmlns:ahyp="http://schemas.microsoft.com/office/drawing/2018/hyperlinkcolor" val="tx"/>
                    </a:ext>
                  </a:extLst>
                </a:hlinkClick>
              </a:rPr>
              <a:t>θərˈmɒpᵻliː</a:t>
            </a:r>
            <a:r>
              <a:rPr lang="en-US" dirty="0">
                <a:solidFill>
                  <a:schemeClr val="bg2"/>
                </a:solidFill>
                <a:latin typeface="Arial"/>
                <a:cs typeface="Arial"/>
                <a:hlinkClick r:id="rId3" tooltip="Help:IPA for English">
                  <a:extLst>
                    <a:ext uri="{A12FA001-AC4F-418D-AE19-62706E023703}">
                      <ahyp:hlinkClr xmlns:ahyp="http://schemas.microsoft.com/office/drawing/2018/hyperlinkcolor" val="tx"/>
                    </a:ext>
                  </a:extLst>
                </a:hlinkClick>
              </a:rPr>
              <a:t>/</a:t>
            </a:r>
            <a:r>
              <a:rPr lang="en-US" dirty="0">
                <a:solidFill>
                  <a:schemeClr val="bg2"/>
                </a:solidFill>
                <a:latin typeface="Arial"/>
                <a:cs typeface="Arial"/>
              </a:rPr>
              <a:t> </a:t>
            </a:r>
            <a:r>
              <a:rPr lang="en-US" i="1" dirty="0">
                <a:solidFill>
                  <a:srgbClr val="CCCCFF"/>
                </a:solidFill>
                <a:latin typeface="Arial"/>
                <a:cs typeface="Arial"/>
                <a:hlinkClick r:id="rId4" tooltip="Help:Pronunciation respelling key">
                  <a:extLst>
                    <a:ext uri="{A12FA001-AC4F-418D-AE19-62706E023703}">
                      <ahyp:hlinkClr xmlns:ahyp="http://schemas.microsoft.com/office/drawing/2018/hyperlinkcolor" val="tx"/>
                    </a:ext>
                  </a:extLst>
                </a:hlinkClick>
              </a:rPr>
              <a:t>thər-</a:t>
            </a:r>
            <a:r>
              <a:rPr lang="en-US" b="1" i="1" cap="small" dirty="0">
                <a:solidFill>
                  <a:srgbClr val="CCCCFF"/>
                </a:solidFill>
                <a:effectLst/>
                <a:latin typeface="Arial"/>
                <a:cs typeface="Arial"/>
                <a:hlinkClick r:id="rId4" tooltip="Help:Pronunciation respelling key">
                  <a:extLst>
                    <a:ext uri="{A12FA001-AC4F-418D-AE19-62706E023703}">
                      <ahyp:hlinkClr xmlns:ahyp="http://schemas.microsoft.com/office/drawing/2018/hyperlinkcolor" val="tx"/>
                    </a:ext>
                  </a:extLst>
                </a:hlinkClick>
              </a:rPr>
              <a:t>MOP</a:t>
            </a:r>
            <a:r>
              <a:rPr lang="en-US" i="1" dirty="0">
                <a:solidFill>
                  <a:schemeClr val="bg2"/>
                </a:solidFill>
                <a:latin typeface="Arial"/>
                <a:cs typeface="Arial"/>
                <a:hlinkClick r:id="rId4" tooltip="Help:Pronunciation respelling key">
                  <a:extLst>
                    <a:ext uri="{A12FA001-AC4F-418D-AE19-62706E023703}">
                      <ahyp:hlinkClr xmlns:ahyp="http://schemas.microsoft.com/office/drawing/2018/hyperlinkcolor" val="tx"/>
                    </a:ext>
                  </a:extLst>
                </a:hlinkClick>
              </a:rPr>
              <a:t>-i-lee</a:t>
            </a:r>
            <a:r>
              <a:rPr lang="en-US" dirty="0">
                <a:solidFill>
                  <a:schemeClr val="bg2"/>
                </a:solidFill>
                <a:latin typeface="Arial"/>
                <a:cs typeface="Arial"/>
              </a:rPr>
              <a:t>; </a:t>
            </a:r>
            <a:r>
              <a:rPr lang="en-US" dirty="0">
                <a:solidFill>
                  <a:schemeClr val="bg2"/>
                </a:solidFill>
                <a:latin typeface="Arial"/>
                <a:cs typeface="Arial"/>
                <a:hlinkClick r:id="rId5" tooltip="Greek language">
                  <a:extLst>
                    <a:ext uri="{A12FA001-AC4F-418D-AE19-62706E023703}">
                      <ahyp:hlinkClr xmlns:ahyp="http://schemas.microsoft.com/office/drawing/2018/hyperlinkcolor" val="tx"/>
                    </a:ext>
                  </a:extLst>
                </a:hlinkClick>
              </a:rPr>
              <a:t>Greek</a:t>
            </a:r>
            <a:r>
              <a:rPr lang="en-US" dirty="0">
                <a:solidFill>
                  <a:schemeClr val="bg2"/>
                </a:solidFill>
                <a:latin typeface="Arial"/>
                <a:cs typeface="Arial"/>
              </a:rPr>
              <a:t>: </a:t>
            </a:r>
            <a:r>
              <a:rPr lang="en-US" dirty="0" err="1">
                <a:solidFill>
                  <a:schemeClr val="bg2"/>
                </a:solidFill>
                <a:latin typeface="Arial"/>
                <a:cs typeface="Arial"/>
              </a:rPr>
              <a:t>Μάχη</a:t>
            </a:r>
            <a:r>
              <a:rPr lang="en-US" dirty="0">
                <a:solidFill>
                  <a:schemeClr val="bg2"/>
                </a:solidFill>
                <a:latin typeface="Arial"/>
                <a:cs typeface="Arial"/>
              </a:rPr>
              <a:t> </a:t>
            </a:r>
            <a:r>
              <a:rPr lang="en-US" dirty="0" err="1">
                <a:solidFill>
                  <a:schemeClr val="bg2"/>
                </a:solidFill>
                <a:latin typeface="Arial"/>
                <a:cs typeface="Arial"/>
              </a:rPr>
              <a:t>τῶν</a:t>
            </a:r>
            <a:r>
              <a:rPr lang="en-US" dirty="0">
                <a:solidFill>
                  <a:schemeClr val="bg2"/>
                </a:solidFill>
                <a:latin typeface="Arial"/>
                <a:cs typeface="Arial"/>
              </a:rPr>
              <a:t> </a:t>
            </a:r>
            <a:r>
              <a:rPr lang="en-US" dirty="0" err="1">
                <a:solidFill>
                  <a:schemeClr val="bg2"/>
                </a:solidFill>
                <a:latin typeface="Arial"/>
                <a:cs typeface="Arial"/>
              </a:rPr>
              <a:t>Θερμο</a:t>
            </a:r>
            <a:r>
              <a:rPr lang="en-US" dirty="0">
                <a:solidFill>
                  <a:schemeClr val="bg2"/>
                </a:solidFill>
                <a:latin typeface="Arial"/>
                <a:cs typeface="Arial"/>
              </a:rPr>
              <a:t>π</a:t>
            </a:r>
            <a:r>
              <a:rPr lang="en-US" dirty="0" err="1">
                <a:solidFill>
                  <a:schemeClr val="bg2"/>
                </a:solidFill>
                <a:latin typeface="Arial"/>
                <a:cs typeface="Arial"/>
              </a:rPr>
              <a:t>υλῶν</a:t>
            </a:r>
            <a:r>
              <a:rPr lang="en-US" dirty="0">
                <a:solidFill>
                  <a:schemeClr val="bg2"/>
                </a:solidFill>
                <a:latin typeface="Arial"/>
                <a:cs typeface="Arial"/>
              </a:rPr>
              <a:t>, </a:t>
            </a:r>
            <a:r>
              <a:rPr lang="en-US" i="1" dirty="0" err="1">
                <a:solidFill>
                  <a:schemeClr val="bg2"/>
                </a:solidFill>
                <a:latin typeface="Arial"/>
                <a:cs typeface="Arial"/>
              </a:rPr>
              <a:t>Machē</a:t>
            </a:r>
            <a:r>
              <a:rPr lang="en-US" i="1" dirty="0">
                <a:solidFill>
                  <a:schemeClr val="bg2"/>
                </a:solidFill>
                <a:latin typeface="Arial"/>
                <a:cs typeface="Arial"/>
              </a:rPr>
              <a:t> </a:t>
            </a:r>
            <a:r>
              <a:rPr lang="en-US" i="1" dirty="0" err="1">
                <a:solidFill>
                  <a:schemeClr val="bg2"/>
                </a:solidFill>
                <a:latin typeface="Arial"/>
                <a:cs typeface="Arial"/>
              </a:rPr>
              <a:t>tōn</a:t>
            </a:r>
            <a:r>
              <a:rPr lang="en-US" i="1" dirty="0">
                <a:solidFill>
                  <a:schemeClr val="bg2"/>
                </a:solidFill>
                <a:latin typeface="Arial"/>
                <a:cs typeface="Arial"/>
              </a:rPr>
              <a:t> </a:t>
            </a:r>
            <a:r>
              <a:rPr lang="en-US" i="1" dirty="0" err="1">
                <a:solidFill>
                  <a:schemeClr val="bg2"/>
                </a:solidFill>
                <a:latin typeface="Arial"/>
                <a:cs typeface="Arial"/>
              </a:rPr>
              <a:t>Thermopylōn</a:t>
            </a:r>
            <a:r>
              <a:rPr lang="en-US" dirty="0">
                <a:solidFill>
                  <a:schemeClr val="bg2"/>
                </a:solidFill>
                <a:latin typeface="Arial"/>
                <a:cs typeface="Arial"/>
              </a:rPr>
              <a:t>) was fought between an alliance of </a:t>
            </a:r>
            <a:r>
              <a:rPr lang="en-US" dirty="0">
                <a:solidFill>
                  <a:schemeClr val="bg2"/>
                </a:solidFill>
                <a:latin typeface="Arial"/>
                <a:cs typeface="Arial"/>
                <a:hlinkClick r:id="rId6" tooltip="Ancient Greece">
                  <a:extLst>
                    <a:ext uri="{A12FA001-AC4F-418D-AE19-62706E023703}">
                      <ahyp:hlinkClr xmlns:ahyp="http://schemas.microsoft.com/office/drawing/2018/hyperlinkcolor" val="tx"/>
                    </a:ext>
                  </a:extLst>
                </a:hlinkClick>
              </a:rPr>
              <a:t>Greek</a:t>
            </a:r>
            <a:r>
              <a:rPr lang="en-US" dirty="0">
                <a:solidFill>
                  <a:schemeClr val="bg2"/>
                </a:solidFill>
                <a:latin typeface="Arial"/>
                <a:cs typeface="Arial"/>
              </a:rPr>
              <a:t> </a:t>
            </a:r>
            <a:r>
              <a:rPr lang="en-US" dirty="0">
                <a:solidFill>
                  <a:schemeClr val="bg2"/>
                </a:solidFill>
                <a:latin typeface="Arial"/>
                <a:cs typeface="Arial"/>
                <a:hlinkClick r:id="rId7" tooltip="City-state">
                  <a:extLst>
                    <a:ext uri="{A12FA001-AC4F-418D-AE19-62706E023703}">
                      <ahyp:hlinkClr xmlns:ahyp="http://schemas.microsoft.com/office/drawing/2018/hyperlinkcolor" val="tx"/>
                    </a:ext>
                  </a:extLst>
                </a:hlinkClick>
              </a:rPr>
              <a:t>city-states</a:t>
            </a:r>
            <a:r>
              <a:rPr lang="en-US" dirty="0">
                <a:solidFill>
                  <a:schemeClr val="bg2"/>
                </a:solidFill>
                <a:latin typeface="Arial"/>
                <a:cs typeface="Arial"/>
              </a:rPr>
              <a:t>, led by </a:t>
            </a:r>
            <a:r>
              <a:rPr lang="en-US" dirty="0">
                <a:solidFill>
                  <a:schemeClr val="bg2"/>
                </a:solidFill>
                <a:latin typeface="Arial"/>
                <a:cs typeface="Arial"/>
                <a:hlinkClick r:id="rId8" tooltip="Leonidas I">
                  <a:extLst>
                    <a:ext uri="{A12FA001-AC4F-418D-AE19-62706E023703}">
                      <ahyp:hlinkClr xmlns:ahyp="http://schemas.microsoft.com/office/drawing/2018/hyperlinkcolor" val="tx"/>
                    </a:ext>
                  </a:extLst>
                </a:hlinkClick>
              </a:rPr>
              <a:t>King Leonidas</a:t>
            </a:r>
            <a:r>
              <a:rPr lang="en-US" dirty="0">
                <a:solidFill>
                  <a:schemeClr val="bg2"/>
                </a:solidFill>
                <a:latin typeface="Arial"/>
                <a:cs typeface="Arial"/>
              </a:rPr>
              <a:t> of </a:t>
            </a:r>
            <a:r>
              <a:rPr lang="en-US" dirty="0">
                <a:solidFill>
                  <a:schemeClr val="bg2"/>
                </a:solidFill>
                <a:latin typeface="Arial"/>
                <a:cs typeface="Arial"/>
                <a:hlinkClick r:id="rId9" tooltip="Sparta">
                  <a:extLst>
                    <a:ext uri="{A12FA001-AC4F-418D-AE19-62706E023703}">
                      <ahyp:hlinkClr xmlns:ahyp="http://schemas.microsoft.com/office/drawing/2018/hyperlinkcolor" val="tx"/>
                    </a:ext>
                  </a:extLst>
                </a:hlinkClick>
              </a:rPr>
              <a:t>Sparta</a:t>
            </a:r>
            <a:r>
              <a:rPr lang="en-US" dirty="0">
                <a:solidFill>
                  <a:schemeClr val="bg2"/>
                </a:solidFill>
                <a:latin typeface="Arial"/>
                <a:cs typeface="Arial"/>
              </a:rPr>
              <a:t>, and the </a:t>
            </a:r>
            <a:r>
              <a:rPr lang="en-US" dirty="0">
                <a:solidFill>
                  <a:schemeClr val="bg2"/>
                </a:solidFill>
                <a:latin typeface="Arial"/>
                <a:cs typeface="Arial"/>
                <a:hlinkClick r:id="rId10" tooltip="Achaemenid Empire">
                  <a:extLst>
                    <a:ext uri="{A12FA001-AC4F-418D-AE19-62706E023703}">
                      <ahyp:hlinkClr xmlns:ahyp="http://schemas.microsoft.com/office/drawing/2018/hyperlinkcolor" val="tx"/>
                    </a:ext>
                  </a:extLst>
                </a:hlinkClick>
              </a:rPr>
              <a:t>Persian Empire</a:t>
            </a:r>
            <a:r>
              <a:rPr lang="en-US" dirty="0">
                <a:solidFill>
                  <a:schemeClr val="bg2"/>
                </a:solidFill>
                <a:latin typeface="Arial"/>
                <a:cs typeface="Arial"/>
              </a:rPr>
              <a:t> of </a:t>
            </a:r>
            <a:r>
              <a:rPr lang="en-US" dirty="0">
                <a:solidFill>
                  <a:schemeClr val="bg2"/>
                </a:solidFill>
                <a:latin typeface="Arial"/>
                <a:cs typeface="Arial"/>
                <a:hlinkClick r:id="rId11" tooltip="Xerxes I">
                  <a:extLst>
                    <a:ext uri="{A12FA001-AC4F-418D-AE19-62706E023703}">
                      <ahyp:hlinkClr xmlns:ahyp="http://schemas.microsoft.com/office/drawing/2018/hyperlinkcolor" val="tx"/>
                    </a:ext>
                  </a:extLst>
                </a:hlinkClick>
              </a:rPr>
              <a:t>Xerxes I</a:t>
            </a:r>
            <a:r>
              <a:rPr lang="en-US" dirty="0">
                <a:solidFill>
                  <a:schemeClr val="bg2"/>
                </a:solidFill>
                <a:latin typeface="Arial"/>
                <a:cs typeface="Arial"/>
              </a:rPr>
              <a:t> over the course of three days, during the </a:t>
            </a:r>
            <a:r>
              <a:rPr lang="en-US" dirty="0">
                <a:solidFill>
                  <a:schemeClr val="bg2"/>
                </a:solidFill>
                <a:latin typeface="Arial"/>
                <a:cs typeface="Arial"/>
                <a:hlinkClick r:id="rId12" tooltip="Second Persian invasion of Greece">
                  <a:extLst>
                    <a:ext uri="{A12FA001-AC4F-418D-AE19-62706E023703}">
                      <ahyp:hlinkClr xmlns:ahyp="http://schemas.microsoft.com/office/drawing/2018/hyperlinkcolor" val="tx"/>
                    </a:ext>
                  </a:extLst>
                </a:hlinkClick>
              </a:rPr>
              <a:t>second Persian invasion of Greece</a:t>
            </a:r>
            <a:r>
              <a:rPr lang="en-US" dirty="0">
                <a:solidFill>
                  <a:schemeClr val="bg2"/>
                </a:solidFill>
                <a:latin typeface="Arial"/>
                <a:cs typeface="Arial"/>
              </a:rPr>
              <a:t>. It took place simultaneously with the naval </a:t>
            </a:r>
            <a:r>
              <a:rPr lang="en-US" dirty="0">
                <a:solidFill>
                  <a:schemeClr val="bg2"/>
                </a:solidFill>
                <a:latin typeface="Arial"/>
                <a:cs typeface="Arial"/>
                <a:hlinkClick r:id="rId13" tooltip="Battle of Artemisium">
                  <a:extLst>
                    <a:ext uri="{A12FA001-AC4F-418D-AE19-62706E023703}">
                      <ahyp:hlinkClr xmlns:ahyp="http://schemas.microsoft.com/office/drawing/2018/hyperlinkcolor" val="tx"/>
                    </a:ext>
                  </a:extLst>
                </a:hlinkClick>
              </a:rPr>
              <a:t>battle at Artemisium</a:t>
            </a:r>
            <a:r>
              <a:rPr lang="en-US" dirty="0">
                <a:solidFill>
                  <a:schemeClr val="bg2"/>
                </a:solidFill>
                <a:latin typeface="Arial"/>
                <a:cs typeface="Arial"/>
              </a:rPr>
              <a:t>, in August or September 480 BC, at the narrow coastal pass of </a:t>
            </a:r>
            <a:r>
              <a:rPr lang="en-US" dirty="0">
                <a:solidFill>
                  <a:schemeClr val="bg2"/>
                </a:solidFill>
                <a:latin typeface="Arial"/>
                <a:cs typeface="Arial"/>
                <a:hlinkClick r:id="rId14" tooltip="Thermopylae">
                  <a:extLst>
                    <a:ext uri="{A12FA001-AC4F-418D-AE19-62706E023703}">
                      <ahyp:hlinkClr xmlns:ahyp="http://schemas.microsoft.com/office/drawing/2018/hyperlinkcolor" val="tx"/>
                    </a:ext>
                  </a:extLst>
                </a:hlinkClick>
              </a:rPr>
              <a:t>Thermopylae</a:t>
            </a:r>
            <a:r>
              <a:rPr lang="en-US" dirty="0">
                <a:solidFill>
                  <a:schemeClr val="bg2"/>
                </a:solidFill>
                <a:latin typeface="Arial"/>
                <a:cs typeface="Arial"/>
              </a:rPr>
              <a:t> ("The Hot Gates"). The Persian invasion was a delayed response to the defeat of the </a:t>
            </a:r>
            <a:r>
              <a:rPr lang="en-US" dirty="0">
                <a:solidFill>
                  <a:schemeClr val="bg2"/>
                </a:solidFill>
                <a:latin typeface="Arial"/>
                <a:cs typeface="Arial"/>
                <a:hlinkClick r:id="rId15" tooltip="First Persian invasion of Greece">
                  <a:extLst>
                    <a:ext uri="{A12FA001-AC4F-418D-AE19-62706E023703}">
                      <ahyp:hlinkClr xmlns:ahyp="http://schemas.microsoft.com/office/drawing/2018/hyperlinkcolor" val="tx"/>
                    </a:ext>
                  </a:extLst>
                </a:hlinkClick>
              </a:rPr>
              <a:t>first Persian invasion of Greece</a:t>
            </a:r>
            <a:r>
              <a:rPr lang="en-US" dirty="0">
                <a:solidFill>
                  <a:schemeClr val="bg2"/>
                </a:solidFill>
                <a:latin typeface="Arial"/>
                <a:cs typeface="Arial"/>
              </a:rPr>
              <a:t>, which had been ended by the </a:t>
            </a:r>
            <a:r>
              <a:rPr lang="en-US" dirty="0">
                <a:solidFill>
                  <a:schemeClr val="bg2"/>
                </a:solidFill>
                <a:latin typeface="Arial"/>
                <a:cs typeface="Arial"/>
                <a:hlinkClick r:id="rId16" tooltip="Classical Athens">
                  <a:extLst>
                    <a:ext uri="{A12FA001-AC4F-418D-AE19-62706E023703}">
                      <ahyp:hlinkClr xmlns:ahyp="http://schemas.microsoft.com/office/drawing/2018/hyperlinkcolor" val="tx"/>
                    </a:ext>
                  </a:extLst>
                </a:hlinkClick>
              </a:rPr>
              <a:t>Athenian</a:t>
            </a:r>
            <a:r>
              <a:rPr lang="en-US" dirty="0">
                <a:solidFill>
                  <a:schemeClr val="bg2"/>
                </a:solidFill>
                <a:latin typeface="Arial"/>
                <a:cs typeface="Arial"/>
              </a:rPr>
              <a:t> victory at the </a:t>
            </a:r>
            <a:r>
              <a:rPr lang="en-US" dirty="0">
                <a:solidFill>
                  <a:schemeClr val="bg2"/>
                </a:solidFill>
                <a:latin typeface="Arial"/>
                <a:cs typeface="Arial"/>
                <a:hlinkClick r:id="rId17" tooltip="Battle of Marathon">
                  <a:extLst>
                    <a:ext uri="{A12FA001-AC4F-418D-AE19-62706E023703}">
                      <ahyp:hlinkClr xmlns:ahyp="http://schemas.microsoft.com/office/drawing/2018/hyperlinkcolor" val="tx"/>
                    </a:ext>
                  </a:extLst>
                </a:hlinkClick>
              </a:rPr>
              <a:t>Battle of Marathon</a:t>
            </a:r>
            <a:r>
              <a:rPr lang="en-US" dirty="0">
                <a:solidFill>
                  <a:schemeClr val="bg2"/>
                </a:solidFill>
                <a:latin typeface="Arial"/>
                <a:cs typeface="Arial"/>
              </a:rPr>
              <a:t> in 490 BC. Xerxes had amassed a huge army and navy, and set out to conquer all of Greece. The Athenian general </a:t>
            </a:r>
            <a:r>
              <a:rPr lang="en-US" dirty="0">
                <a:solidFill>
                  <a:schemeClr val="bg2"/>
                </a:solidFill>
                <a:latin typeface="Arial"/>
                <a:cs typeface="Arial"/>
                <a:hlinkClick r:id="rId18" tooltip="Themistocles">
                  <a:extLst>
                    <a:ext uri="{A12FA001-AC4F-418D-AE19-62706E023703}">
                      <ahyp:hlinkClr xmlns:ahyp="http://schemas.microsoft.com/office/drawing/2018/hyperlinkcolor" val="tx"/>
                    </a:ext>
                  </a:extLst>
                </a:hlinkClick>
              </a:rPr>
              <a:t>Themistocles</a:t>
            </a:r>
            <a:r>
              <a:rPr lang="en-US" dirty="0">
                <a:solidFill>
                  <a:schemeClr val="bg2"/>
                </a:solidFill>
                <a:latin typeface="Arial"/>
                <a:cs typeface="Arial"/>
              </a:rPr>
              <a:t> had proposed that the allied Greeks block the advance of the Persian army at the pass of Thermopylae, and simultaneously block the Persian navy at the Straits of </a:t>
            </a:r>
            <a:r>
              <a:rPr lang="en-US" dirty="0">
                <a:solidFill>
                  <a:schemeClr val="bg2"/>
                </a:solidFill>
                <a:latin typeface="Arial"/>
                <a:cs typeface="Arial"/>
                <a:hlinkClick r:id="rId13" tooltip="Battle of Artemisium">
                  <a:extLst>
                    <a:ext uri="{A12FA001-AC4F-418D-AE19-62706E023703}">
                      <ahyp:hlinkClr xmlns:ahyp="http://schemas.microsoft.com/office/drawing/2018/hyperlinkcolor" val="tx"/>
                    </a:ext>
                  </a:extLst>
                </a:hlinkClick>
              </a:rPr>
              <a:t>Artemisium</a:t>
            </a:r>
            <a:r>
              <a:rPr lang="en-US" dirty="0">
                <a:solidFill>
                  <a:schemeClr val="bg2"/>
                </a:solidFill>
                <a:latin typeface="Arial"/>
                <a:cs typeface="Arial"/>
              </a:rPr>
              <a:t>.</a:t>
            </a:r>
          </a:p>
          <a:p>
            <a:r>
              <a:rPr lang="en-US" dirty="0">
                <a:solidFill>
                  <a:schemeClr val="bg2"/>
                </a:solidFill>
                <a:latin typeface="Arial"/>
                <a:cs typeface="Arial"/>
              </a:rPr>
              <a:t>A Greek force of approximately 7,000 men marched north to block the pass in the middle of 480 BC. The Persian army, alleged by the ancient sources to have numbered over one million, but today considered to have been much smaller (various figures are given by scholars, ranging between about 100,000 and 150,000),</a:t>
            </a:r>
            <a:r>
              <a:rPr lang="en-US" baseline="30000" dirty="0">
                <a:solidFill>
                  <a:schemeClr val="bg2"/>
                </a:solidFill>
                <a:latin typeface="Arial"/>
                <a:cs typeface="Arial"/>
                <a:hlinkClick r:id="rId19">
                  <a:extLst>
                    <a:ext uri="{A12FA001-AC4F-418D-AE19-62706E023703}">
                      <ahyp:hlinkClr xmlns:ahyp="http://schemas.microsoft.com/office/drawing/2018/hyperlinkcolor" val="tx"/>
                    </a:ext>
                  </a:extLst>
                </a:hlinkClick>
              </a:rPr>
              <a:t>[8]</a:t>
            </a:r>
            <a:r>
              <a:rPr lang="en-US" baseline="30000" dirty="0">
                <a:solidFill>
                  <a:schemeClr val="bg2"/>
                </a:solidFill>
                <a:latin typeface="Arial"/>
                <a:cs typeface="Arial"/>
                <a:hlinkClick r:id="rId20">
                  <a:extLst>
                    <a:ext uri="{A12FA001-AC4F-418D-AE19-62706E023703}">
                      <ahyp:hlinkClr xmlns:ahyp="http://schemas.microsoft.com/office/drawing/2018/hyperlinkcolor" val="tx"/>
                    </a:ext>
                  </a:extLst>
                </a:hlinkClick>
              </a:rPr>
              <a:t>[9]</a:t>
            </a:r>
            <a:r>
              <a:rPr lang="en-US" dirty="0">
                <a:solidFill>
                  <a:schemeClr val="bg2"/>
                </a:solidFill>
                <a:latin typeface="Arial"/>
                <a:cs typeface="Arial"/>
              </a:rPr>
              <a:t> arrived at the pass in late August or early September. The vastly outnumbered Greeks held off the Persians for seven days (including three of battle) before the rear-guard was annihilated in one of history's most famous </a:t>
            </a:r>
            <a:r>
              <a:rPr lang="en-US" dirty="0">
                <a:solidFill>
                  <a:schemeClr val="bg2"/>
                </a:solidFill>
                <a:latin typeface="Arial"/>
                <a:cs typeface="Arial"/>
                <a:hlinkClick r:id="rId21" tooltip="Last stand">
                  <a:extLst>
                    <a:ext uri="{A12FA001-AC4F-418D-AE19-62706E023703}">
                      <ahyp:hlinkClr xmlns:ahyp="http://schemas.microsoft.com/office/drawing/2018/hyperlinkcolor" val="tx"/>
                    </a:ext>
                  </a:extLst>
                </a:hlinkClick>
              </a:rPr>
              <a:t>last stands</a:t>
            </a:r>
            <a:r>
              <a:rPr lang="en-US" dirty="0">
                <a:solidFill>
                  <a:schemeClr val="bg2"/>
                </a:solidFill>
                <a:latin typeface="Arial"/>
                <a:cs typeface="Arial"/>
              </a:rPr>
              <a:t>. During two full days of battle, the small force led by Leonidas blocked the only road by which the massive Persian army could pass. After the second day, a local resident named </a:t>
            </a:r>
            <a:r>
              <a:rPr lang="en-US" dirty="0">
                <a:solidFill>
                  <a:schemeClr val="bg2"/>
                </a:solidFill>
                <a:latin typeface="Arial"/>
                <a:cs typeface="Arial"/>
                <a:hlinkClick r:id="rId22" tooltip="Ephialtes of Trachis">
                  <a:extLst>
                    <a:ext uri="{A12FA001-AC4F-418D-AE19-62706E023703}">
                      <ahyp:hlinkClr xmlns:ahyp="http://schemas.microsoft.com/office/drawing/2018/hyperlinkcolor" val="tx"/>
                    </a:ext>
                  </a:extLst>
                </a:hlinkClick>
              </a:rPr>
              <a:t>Ephialtes</a:t>
            </a:r>
            <a:r>
              <a:rPr lang="en-US" dirty="0">
                <a:solidFill>
                  <a:schemeClr val="bg2"/>
                </a:solidFill>
                <a:latin typeface="Arial"/>
                <a:cs typeface="Arial"/>
              </a:rPr>
              <a:t> betrayed the Greeks by revealing that a small path led behind the Greek lines. Leonidas, aware that his force was being outflanked, dismissed the bulk of the Greek army and remained to guard their retreat with 300 </a:t>
            </a:r>
            <a:r>
              <a:rPr lang="en-US" dirty="0">
                <a:solidFill>
                  <a:schemeClr val="bg2"/>
                </a:solidFill>
                <a:latin typeface="Arial"/>
                <a:cs typeface="Arial"/>
                <a:hlinkClick r:id="rId23" tooltip="Spartan hoplite">
                  <a:extLst>
                    <a:ext uri="{A12FA001-AC4F-418D-AE19-62706E023703}">
                      <ahyp:hlinkClr xmlns:ahyp="http://schemas.microsoft.com/office/drawing/2018/hyperlinkcolor" val="tx"/>
                    </a:ext>
                  </a:extLst>
                </a:hlinkClick>
              </a:rPr>
              <a:t>Spartans</a:t>
            </a:r>
            <a:r>
              <a:rPr lang="en-US" dirty="0">
                <a:solidFill>
                  <a:schemeClr val="bg2"/>
                </a:solidFill>
                <a:latin typeface="Arial"/>
                <a:cs typeface="Arial"/>
              </a:rPr>
              <a:t>, 700 </a:t>
            </a:r>
            <a:r>
              <a:rPr lang="en-US" dirty="0">
                <a:solidFill>
                  <a:schemeClr val="bg2"/>
                </a:solidFill>
                <a:latin typeface="Arial"/>
                <a:cs typeface="Arial"/>
                <a:hlinkClick r:id="rId24" tooltip="Thespiae">
                  <a:extLst>
                    <a:ext uri="{A12FA001-AC4F-418D-AE19-62706E023703}">
                      <ahyp:hlinkClr xmlns:ahyp="http://schemas.microsoft.com/office/drawing/2018/hyperlinkcolor" val="tx"/>
                    </a:ext>
                  </a:extLst>
                </a:hlinkClick>
              </a:rPr>
              <a:t>Thespians</a:t>
            </a:r>
            <a:r>
              <a:rPr lang="en-US" dirty="0">
                <a:solidFill>
                  <a:schemeClr val="bg2"/>
                </a:solidFill>
                <a:latin typeface="Arial"/>
                <a:cs typeface="Arial"/>
              </a:rPr>
              <a:t>, 400 </a:t>
            </a:r>
            <a:r>
              <a:rPr lang="en-US" dirty="0">
                <a:solidFill>
                  <a:schemeClr val="bg2"/>
                </a:solidFill>
                <a:latin typeface="Arial"/>
                <a:cs typeface="Arial"/>
                <a:hlinkClick r:id="rId25" tooltip="Thebes, Greece">
                  <a:extLst>
                    <a:ext uri="{A12FA001-AC4F-418D-AE19-62706E023703}">
                      <ahyp:hlinkClr xmlns:ahyp="http://schemas.microsoft.com/office/drawing/2018/hyperlinkcolor" val="tx"/>
                    </a:ext>
                  </a:extLst>
                </a:hlinkClick>
              </a:rPr>
              <a:t>Thebans</a:t>
            </a:r>
            <a:r>
              <a:rPr lang="en-US" dirty="0">
                <a:solidFill>
                  <a:schemeClr val="bg2"/>
                </a:solidFill>
                <a:latin typeface="Arial"/>
                <a:cs typeface="Arial"/>
              </a:rPr>
              <a:t>, and perhaps a few hundred others, most of whom were killed.</a:t>
            </a:r>
          </a:p>
          <a:p>
            <a:r>
              <a:rPr lang="en-US" dirty="0">
                <a:solidFill>
                  <a:schemeClr val="bg2"/>
                </a:solidFill>
                <a:latin typeface="Arial"/>
                <a:cs typeface="Arial"/>
              </a:rPr>
              <a:t>At </a:t>
            </a:r>
            <a:r>
              <a:rPr lang="en-US" dirty="0" err="1">
                <a:solidFill>
                  <a:schemeClr val="bg2"/>
                </a:solidFill>
                <a:latin typeface="Arial"/>
                <a:cs typeface="Arial"/>
              </a:rPr>
              <a:t>Artemisium</a:t>
            </a:r>
            <a:r>
              <a:rPr lang="en-US" dirty="0">
                <a:solidFill>
                  <a:schemeClr val="bg2"/>
                </a:solidFill>
                <a:latin typeface="Arial"/>
                <a:cs typeface="Arial"/>
              </a:rPr>
              <a:t>, the Greek navy, under the command of the Athenian politician Themistocles, received news of the defeat. Since the Greek strategy required both Thermopylae and </a:t>
            </a:r>
            <a:r>
              <a:rPr lang="en-US" dirty="0" err="1">
                <a:solidFill>
                  <a:schemeClr val="bg2"/>
                </a:solidFill>
                <a:latin typeface="Arial"/>
                <a:cs typeface="Arial"/>
              </a:rPr>
              <a:t>Artemisium</a:t>
            </a:r>
            <a:r>
              <a:rPr lang="en-US" dirty="0">
                <a:solidFill>
                  <a:schemeClr val="bg2"/>
                </a:solidFill>
                <a:latin typeface="Arial"/>
                <a:cs typeface="Arial"/>
              </a:rPr>
              <a:t> to be held, and given their losses, it was decided to withdraw to </a:t>
            </a:r>
            <a:r>
              <a:rPr lang="en-US" dirty="0">
                <a:solidFill>
                  <a:schemeClr val="bg2"/>
                </a:solidFill>
                <a:latin typeface="Arial"/>
                <a:cs typeface="Arial"/>
                <a:hlinkClick r:id="rId26" tooltip="Salamis Island">
                  <a:extLst>
                    <a:ext uri="{A12FA001-AC4F-418D-AE19-62706E023703}">
                      <ahyp:hlinkClr xmlns:ahyp="http://schemas.microsoft.com/office/drawing/2018/hyperlinkcolor" val="tx"/>
                    </a:ext>
                  </a:extLst>
                </a:hlinkClick>
              </a:rPr>
              <a:t>Salamis</a:t>
            </a:r>
            <a:r>
              <a:rPr lang="en-US" dirty="0">
                <a:solidFill>
                  <a:schemeClr val="bg2"/>
                </a:solidFill>
                <a:latin typeface="Arial"/>
                <a:cs typeface="Arial"/>
              </a:rPr>
              <a:t>. The Persians overran </a:t>
            </a:r>
            <a:r>
              <a:rPr lang="en-US" dirty="0">
                <a:solidFill>
                  <a:schemeClr val="bg2"/>
                </a:solidFill>
                <a:latin typeface="Arial"/>
                <a:cs typeface="Arial"/>
                <a:hlinkClick r:id="rId27" tooltip="Boeotia">
                  <a:extLst>
                    <a:ext uri="{A12FA001-AC4F-418D-AE19-62706E023703}">
                      <ahyp:hlinkClr xmlns:ahyp="http://schemas.microsoft.com/office/drawing/2018/hyperlinkcolor" val="tx"/>
                    </a:ext>
                  </a:extLst>
                </a:hlinkClick>
              </a:rPr>
              <a:t>Boeotia</a:t>
            </a:r>
            <a:r>
              <a:rPr lang="en-US" dirty="0">
                <a:solidFill>
                  <a:schemeClr val="bg2"/>
                </a:solidFill>
                <a:latin typeface="Arial"/>
                <a:cs typeface="Arial"/>
              </a:rPr>
              <a:t> and then captured the evacuated Athens. The Greek fleet—seeking a decisive victory over the Persian armada—attacked and defeated the invaders at the </a:t>
            </a:r>
            <a:r>
              <a:rPr lang="en-US" dirty="0">
                <a:solidFill>
                  <a:schemeClr val="bg2"/>
                </a:solidFill>
                <a:latin typeface="Arial"/>
                <a:cs typeface="Arial"/>
                <a:hlinkClick r:id="rId28" tooltip="Battle of Salamis">
                  <a:extLst>
                    <a:ext uri="{A12FA001-AC4F-418D-AE19-62706E023703}">
                      <ahyp:hlinkClr xmlns:ahyp="http://schemas.microsoft.com/office/drawing/2018/hyperlinkcolor" val="tx"/>
                    </a:ext>
                  </a:extLst>
                </a:hlinkClick>
              </a:rPr>
              <a:t>Battle of Salamis</a:t>
            </a:r>
            <a:r>
              <a:rPr lang="en-US" dirty="0">
                <a:solidFill>
                  <a:schemeClr val="bg2"/>
                </a:solidFill>
                <a:latin typeface="Arial"/>
                <a:cs typeface="Arial"/>
              </a:rPr>
              <a:t> in late 480 BC. Fearful of being trapped in Europe, Xerxes withdrew with much of his army to Asia (losing most to starvation and disease), leaving </a:t>
            </a:r>
            <a:r>
              <a:rPr lang="en-US" dirty="0">
                <a:solidFill>
                  <a:schemeClr val="bg2"/>
                </a:solidFill>
                <a:latin typeface="Arial"/>
                <a:cs typeface="Arial"/>
                <a:hlinkClick r:id="rId29" tooltip="Mardonius">
                  <a:extLst>
                    <a:ext uri="{A12FA001-AC4F-418D-AE19-62706E023703}">
                      <ahyp:hlinkClr xmlns:ahyp="http://schemas.microsoft.com/office/drawing/2018/hyperlinkcolor" val="tx"/>
                    </a:ext>
                  </a:extLst>
                </a:hlinkClick>
              </a:rPr>
              <a:t>Mardonius</a:t>
            </a:r>
            <a:r>
              <a:rPr lang="en-US" dirty="0">
                <a:solidFill>
                  <a:schemeClr val="bg2"/>
                </a:solidFill>
                <a:latin typeface="Arial"/>
                <a:cs typeface="Arial"/>
              </a:rPr>
              <a:t> to attempt to complete the conquest of Greece. However, the following year saw a Greek army decisively defeat the Persians at the </a:t>
            </a:r>
            <a:r>
              <a:rPr lang="en-US" dirty="0">
                <a:solidFill>
                  <a:schemeClr val="bg2"/>
                </a:solidFill>
                <a:latin typeface="Arial"/>
                <a:cs typeface="Arial"/>
                <a:hlinkClick r:id="rId30" tooltip="Battle of Plataea">
                  <a:extLst>
                    <a:ext uri="{A12FA001-AC4F-418D-AE19-62706E023703}">
                      <ahyp:hlinkClr xmlns:ahyp="http://schemas.microsoft.com/office/drawing/2018/hyperlinkcolor" val="tx"/>
                    </a:ext>
                  </a:extLst>
                </a:hlinkClick>
              </a:rPr>
              <a:t>Battle of Plataea</a:t>
            </a:r>
            <a:r>
              <a:rPr lang="en-US" dirty="0">
                <a:solidFill>
                  <a:schemeClr val="bg2"/>
                </a:solidFill>
                <a:latin typeface="Arial"/>
                <a:cs typeface="Arial"/>
              </a:rPr>
              <a:t>, thereby ending the Persian invasion.</a:t>
            </a:r>
          </a:p>
          <a:p>
            <a:r>
              <a:rPr lang="en-US" dirty="0">
                <a:solidFill>
                  <a:schemeClr val="bg2"/>
                </a:solidFill>
                <a:latin typeface="Arial"/>
                <a:cs typeface="Arial"/>
              </a:rPr>
              <a:t>Both ancient and modern writers have used the Battle of Thermopylae as an example of the power of a patriotic army defending its native soil. The performance of the defenders is also used as an example of the advantages of training, equipment, and good use of terrain as </a:t>
            </a:r>
            <a:r>
              <a:rPr lang="en-US" dirty="0">
                <a:solidFill>
                  <a:schemeClr val="bg2"/>
                </a:solidFill>
                <a:latin typeface="Arial"/>
                <a:cs typeface="Arial"/>
                <a:hlinkClick r:id="rId31" tooltip="Force multiplier">
                  <a:extLst>
                    <a:ext uri="{A12FA001-AC4F-418D-AE19-62706E023703}">
                      <ahyp:hlinkClr xmlns:ahyp="http://schemas.microsoft.com/office/drawing/2018/hyperlinkcolor" val="tx"/>
                    </a:ext>
                  </a:extLst>
                </a:hlinkClick>
              </a:rPr>
              <a:t>force multipliers</a:t>
            </a:r>
            <a:r>
              <a:rPr lang="en-US" dirty="0">
                <a:solidFill>
                  <a:schemeClr val="bg2"/>
                </a:solidFill>
                <a:latin typeface="Arial"/>
                <a:cs typeface="Arial"/>
              </a:rPr>
              <a:t> and has become a symbol of courage against overwhelming odds.”</a:t>
            </a:r>
          </a:p>
          <a:p>
            <a:endParaRPr lang="en-US" dirty="0">
              <a:solidFill>
                <a:schemeClr val="bg2"/>
              </a:solidFill>
              <a:latin typeface="Arial"/>
              <a:cs typeface="Arial"/>
            </a:endParaRPr>
          </a:p>
          <a:p>
            <a:r>
              <a:rPr lang="en-US" dirty="0">
                <a:solidFill>
                  <a:schemeClr val="bg2"/>
                </a:solidFill>
                <a:latin typeface="Arial"/>
                <a:cs typeface="Arial"/>
              </a:rPr>
              <a:t>https://</a:t>
            </a:r>
            <a:r>
              <a:rPr lang="en-US" dirty="0" err="1">
                <a:solidFill>
                  <a:schemeClr val="bg2"/>
                </a:solidFill>
                <a:latin typeface="Arial"/>
                <a:cs typeface="Arial"/>
              </a:rPr>
              <a:t>en.wikipedia.org</a:t>
            </a:r>
            <a:r>
              <a:rPr lang="en-US" dirty="0">
                <a:solidFill>
                  <a:schemeClr val="bg2"/>
                </a:solidFill>
                <a:latin typeface="Arial"/>
                <a:cs typeface="Arial"/>
              </a:rPr>
              <a:t>/wiki/</a:t>
            </a:r>
            <a:r>
              <a:rPr lang="en-US" dirty="0" err="1">
                <a:solidFill>
                  <a:schemeClr val="bg2"/>
                </a:solidFill>
                <a:latin typeface="Arial"/>
                <a:cs typeface="Arial"/>
              </a:rPr>
              <a:t>Battle_of_Thermopylae</a:t>
            </a:r>
            <a:endParaRPr lang="en-US" dirty="0">
              <a:solidFill>
                <a:schemeClr val="bg2"/>
              </a:solidFill>
              <a:latin typeface="Arial"/>
              <a:cs typeface="Arial"/>
            </a:endParaRPr>
          </a:p>
          <a:p>
            <a:r>
              <a:rPr lang="en-US" dirty="0">
                <a:solidFill>
                  <a:schemeClr val="bg2"/>
                </a:solidFill>
                <a:latin typeface="Arial"/>
                <a:cs typeface="Arial"/>
              </a:rPr>
              <a:t>Accessed 12 Sep 2016</a:t>
            </a:r>
          </a:p>
          <a:p>
            <a:endParaRPr lang="en-US" dirty="0">
              <a:solidFill>
                <a:schemeClr val="bg2"/>
              </a:solidFill>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06508191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381C5C-F233-7240-A213-793152A9AE9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029093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3CB7E8-C6C4-594B-AC43-89342CFED0DB}"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537504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95B179-CDCA-A94B-AF39-2F5C0D44F55E}" type="slidenum">
              <a:rPr lang="en-US" sz="1200">
                <a:solidFill>
                  <a:prstClr val="black"/>
                </a:solidFill>
              </a:rPr>
              <a:pPr eaLnBrk="1" hangingPunct="1"/>
              <a:t>143</a:t>
            </a:fld>
            <a:endParaRPr lang="en-US" sz="1200">
              <a:solidFill>
                <a:prstClr val="black"/>
              </a:solidFill>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13EBD4-DB60-274B-BDA7-CD5593D0B103}" type="slidenum">
              <a:rPr lang="en-US" sz="1200">
                <a:solidFill>
                  <a:prstClr val="black"/>
                </a:solidFill>
              </a:rPr>
              <a:pPr eaLnBrk="1" hangingPunct="1"/>
              <a:t>144</a:t>
            </a:fld>
            <a:endParaRPr lang="en-US" sz="1200">
              <a:solidFill>
                <a:prstClr val="black"/>
              </a:solidFill>
            </a:endParaRPr>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901D7A-5C26-6943-89A0-774D6FC7029D}" type="slidenum">
              <a:rPr lang="en-US" sz="1200">
                <a:solidFill>
                  <a:prstClr val="black"/>
                </a:solidFill>
              </a:rPr>
              <a:pPr eaLnBrk="1" hangingPunct="1"/>
              <a:t>145</a:t>
            </a:fld>
            <a:endParaRPr lang="en-US" sz="1200">
              <a:solidFill>
                <a:prstClr val="black"/>
              </a:solidFill>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3BCEA7-B4BE-AE46-954E-46048F258754}" type="slidenum">
              <a:rPr lang="en-US" sz="1200"/>
              <a:pPr eaLnBrk="1" hangingPunct="1"/>
              <a:t>146</a:t>
            </a:fld>
            <a:endParaRPr lang="en-US" sz="1200"/>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8142AB-BE29-BD42-BBAF-7571A2682946}" type="slidenum">
              <a:rPr lang="en-US" sz="1200"/>
              <a:pPr eaLnBrk="1" hangingPunct="1"/>
              <a:t>147</a:t>
            </a:fld>
            <a:endParaRPr lang="en-US" sz="1200"/>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Everyone is talking about how to be more confident today.</a:t>
            </a:r>
          </a:p>
          <a:p>
            <a:endParaRPr lang="en-US" dirty="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8142AB-BE29-BD42-BBAF-7571A2682946}" type="slidenum">
              <a:rPr lang="en-US" sz="1200"/>
              <a:pPr eaLnBrk="1" hangingPunct="1"/>
              <a:t>148</a:t>
            </a:fld>
            <a:endParaRPr lang="en-US" sz="1200"/>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8142AB-BE29-BD42-BBAF-7571A2682946}" type="slidenum">
              <a:rPr lang="en-US" sz="1200"/>
              <a:pPr eaLnBrk="1" hangingPunct="1"/>
              <a:t>149</a:t>
            </a:fld>
            <a:endParaRPr lang="en-US" sz="1200"/>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E7CCEC-6E57-804F-AE13-645919665B93}" type="slidenum">
              <a:rPr lang="en-US" sz="1200">
                <a:solidFill>
                  <a:srgbClr val="000000"/>
                </a:solidFill>
              </a:rPr>
              <a:pPr eaLnBrk="1" hangingPunct="1"/>
              <a:t>154</a:t>
            </a:fld>
            <a:endParaRPr lang="en-US" sz="1200">
              <a:solidFill>
                <a:srgbClr val="000000"/>
              </a:solidFill>
            </a:endParaRPr>
          </a:p>
        </p:txBody>
      </p:sp>
      <p:sp>
        <p:nvSpPr>
          <p:cNvPr id="798722" name="Rectangle 2"/>
          <p:cNvSpPr>
            <a:spLocks noGrp="1" noRot="1" noChangeAspect="1" noChangeArrowheads="1" noTextEdit="1"/>
          </p:cNvSpPr>
          <p:nvPr>
            <p:ph type="sldImg"/>
          </p:nvPr>
        </p:nvSpPr>
        <p:spPr>
          <a:ln/>
        </p:spPr>
      </p:sp>
      <p:sp>
        <p:nvSpPr>
          <p:cNvPr id="79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chemeClr val="tx1"/>
                </a:solidFill>
                <a:latin typeface="GillSans" charset="0"/>
                <a:ea typeface="GillSans" charset="0"/>
                <a:cs typeface="GillSans" charset="0"/>
                <a:sym typeface="GillSans" charset="0"/>
              </a:defRPr>
            </a:lvl1pPr>
            <a:lvl2pPr marL="37931725" indent="-37474525" eaLnBrk="0" hangingPunct="0">
              <a:defRPr sz="3200">
                <a:solidFill>
                  <a:schemeClr val="tx1"/>
                </a:solidFill>
                <a:latin typeface="GillSans" charset="0"/>
                <a:ea typeface="GillSans" charset="0"/>
                <a:cs typeface="GillSans" charset="0"/>
                <a:sym typeface="GillSans" charset="0"/>
              </a:defRPr>
            </a:lvl2pPr>
            <a:lvl3pPr eaLnBrk="0" hangingPunct="0">
              <a:defRPr sz="3200">
                <a:solidFill>
                  <a:schemeClr val="tx1"/>
                </a:solidFill>
                <a:latin typeface="GillSans" charset="0"/>
                <a:ea typeface="GillSans" charset="0"/>
                <a:cs typeface="GillSans" charset="0"/>
                <a:sym typeface="GillSans" charset="0"/>
              </a:defRPr>
            </a:lvl3pPr>
            <a:lvl4pPr eaLnBrk="0" hangingPunct="0">
              <a:defRPr sz="3200">
                <a:solidFill>
                  <a:schemeClr val="tx1"/>
                </a:solidFill>
                <a:latin typeface="GillSans" charset="0"/>
                <a:ea typeface="GillSans" charset="0"/>
                <a:cs typeface="GillSans" charset="0"/>
                <a:sym typeface="GillSans" charset="0"/>
              </a:defRPr>
            </a:lvl4pPr>
            <a:lvl5pPr eaLnBrk="0" hangingPunct="0">
              <a:defRPr sz="3200">
                <a:solidFill>
                  <a:schemeClr val="tx1"/>
                </a:solidFill>
                <a:latin typeface="GillSans" charset="0"/>
                <a:ea typeface="GillSans" charset="0"/>
                <a:cs typeface="GillSans" charset="0"/>
                <a:sym typeface="GillSans" charset="0"/>
              </a:defRPr>
            </a:lvl5pPr>
            <a:lvl6pPr marL="4572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6pPr>
            <a:lvl7pPr marL="9144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7pPr>
            <a:lvl8pPr marL="13716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8pPr>
            <a:lvl9pPr marL="18288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9pPr>
          </a:lstStyle>
          <a:p>
            <a:pPr marL="0" marR="0" lvl="0" indent="0" algn="r" defTabSz="456786" rtl="0" eaLnBrk="1" fontAlgn="auto" latinLnBrk="0" hangingPunct="1">
              <a:lnSpc>
                <a:spcPct val="100000"/>
              </a:lnSpc>
              <a:spcBef>
                <a:spcPts val="0"/>
              </a:spcBef>
              <a:spcAft>
                <a:spcPts val="0"/>
              </a:spcAft>
              <a:buClrTx/>
              <a:buSzTx/>
              <a:buFontTx/>
              <a:buNone/>
              <a:tabLst/>
              <a:defRPr/>
            </a:pPr>
            <a:fld id="{A893905D-0BAC-DB4E-BDFA-F41FC9742C76}" type="slidenum">
              <a:rPr kumimoji="0" lang="en-US" sz="1200" b="0" i="0" u="none" strike="noStrike" kern="1200" cap="none" spc="0" normalizeH="0" baseline="0" noProof="0">
                <a:ln>
                  <a:noFill/>
                </a:ln>
                <a:solidFill>
                  <a:srgbClr val="000000"/>
                </a:solidFill>
                <a:effectLst/>
                <a:uLnTx/>
                <a:uFillTx/>
                <a:latin typeface="GillSans" charset="0"/>
                <a:sym typeface="GillSans" charset="0"/>
              </a:rPr>
              <a:pPr marL="0" marR="0" lvl="0" indent="0" algn="r" defTabSz="456786"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GillSans" charset="0"/>
              <a:sym typeface="GillSans" charset="0"/>
            </a:endParaRPr>
          </a:p>
        </p:txBody>
      </p:sp>
      <p:sp>
        <p:nvSpPr>
          <p:cNvPr id="109571" name="Rectangle 2"/>
          <p:cNvSpPr>
            <a:spLocks noGrp="1" noRot="1" noChangeAspect="1" noChangeArrowheads="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GillSans" charset="0"/>
                <a:ea typeface="ＭＳ Ｐゴシック" charset="0"/>
                <a:cs typeface="ＭＳ Ｐゴシック" charset="0"/>
              </a:rPr>
              <a:t>Antiochus IV forced Jewish priests to offer a pig on the altar of the Jerusalem temple in 167 BC! This was so offensive to the Jews that it ignited the Maccabean Revolt that overthrew these Greek forces three years later. This event was AFTER Daniel's prophecy (Dan 9:27) but Jesus still referred to it as in the future in his day (Matt 24:15). Therefore, what Antiochus did was but a foreshadowing of an even more offensive offering of the Antichrist at the mid-point of the Tribulation. </a:t>
            </a:r>
          </a:p>
          <a:p>
            <a:pPr eaLnBrk="1" hangingPunct="1"/>
            <a:r>
              <a:rPr lang="en-US" dirty="0"/>
              <a:t>(Slide from Randall Price)</a:t>
            </a:r>
          </a:p>
          <a:p>
            <a:r>
              <a:rPr lang="en-US" dirty="0"/>
              <a:t>______________</a:t>
            </a:r>
          </a:p>
          <a:p>
            <a:r>
              <a:rPr lang="en-US" dirty="0"/>
              <a:t>OD-05-Matt_24v15_The_Temple_Desecration_(</a:t>
            </a:r>
            <a:r>
              <a:rPr lang="en-US" dirty="0" err="1"/>
              <a:t>Randall_Price</a:t>
            </a:r>
            <a:r>
              <a:rPr lang="en-US" dirty="0"/>
              <a:t>)-5</a:t>
            </a:r>
          </a:p>
          <a:p>
            <a:r>
              <a:rPr lang="en-US" dirty="0"/>
              <a:t>OS-27-Daniel-495</a:t>
            </a:r>
          </a:p>
          <a:p>
            <a:r>
              <a:rPr lang="en-US" dirty="0"/>
              <a:t>NS-01-Matt15-28—slide 151</a:t>
            </a:r>
          </a:p>
          <a:p>
            <a:r>
              <a:rPr lang="en-US" dirty="0"/>
              <a:t>NS-27-Rev 4-6—slide 135</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4C3CA6-A6ED-7D4E-AD6D-25B2203D6151}" type="slidenum">
              <a:rPr lang="en-US" sz="1200">
                <a:solidFill>
                  <a:srgbClr val="000000"/>
                </a:solidFill>
              </a:rPr>
              <a:pPr eaLnBrk="1" hangingPunct="1"/>
              <a:t>156</a:t>
            </a:fld>
            <a:endParaRPr lang="en-US" sz="1200">
              <a:solidFill>
                <a:srgbClr val="000000"/>
              </a:solidFill>
            </a:endParaRPr>
          </a:p>
        </p:txBody>
      </p:sp>
      <p:sp>
        <p:nvSpPr>
          <p:cNvPr id="800770" name="Rectangle 2"/>
          <p:cNvSpPr>
            <a:spLocks noGrp="1" noRot="1" noChangeAspect="1" noChangeArrowheads="1" noTextEdit="1"/>
          </p:cNvSpPr>
          <p:nvPr>
            <p:ph type="sldImg"/>
          </p:nvPr>
        </p:nvSpPr>
        <p:spPr>
          <a:ln/>
        </p:spPr>
      </p:sp>
      <p:sp>
        <p:nvSpPr>
          <p:cNvPr id="80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Jews had long held the Law sacred, but...</a:t>
            </a:r>
          </a:p>
          <a:p>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t>
            </a:r>
            <a:r>
              <a:rPr lang="en-US" dirty="0">
                <a:latin typeface="GillSans" charset="0"/>
                <a:ea typeface="ＭＳ Ｐゴシック" charset="0"/>
                <a:cs typeface="ＭＳ Ｐゴシック" charset="0"/>
              </a:rPr>
              <a:t>Antiochus IV prohibited the law in Jerusalem itself!</a:t>
            </a:r>
          </a:p>
          <a:p>
            <a:r>
              <a:rPr lang="en-US" dirty="0">
                <a:latin typeface="GillSans" charset="0"/>
                <a:ea typeface="ＭＳ Ｐゴシック" charset="0"/>
                <a:cs typeface="ＭＳ Ｐゴシック" charset="0"/>
              </a:rPr>
              <a:t>• He also forced Jewish priests to offer a pig on the altar of the Jerusalem temple in 167 BC</a:t>
            </a:r>
          </a:p>
          <a:p>
            <a:endParaRPr lang="en-US" sz="1200" kern="1200" dirty="0">
              <a:solidFill>
                <a:schemeClr val="tx1"/>
              </a:solidFill>
              <a:effectLst/>
              <a:latin typeface="GillSans" charset="0"/>
              <a:ea typeface="ＭＳ Ｐゴシック" charset="0"/>
              <a:cs typeface="Arial" panose="020B0604020202020204" pitchFamily="34" charset="0"/>
            </a:endParaRPr>
          </a:p>
          <a:p>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This fulfilled Dan. 11:31  —  “His army will take over the Temple fortress, pollute the sanctuary, put a stop to the daily sacrifices, and set up the sacrilegious object that causes desecration.  32 He will flatter and win over those who have violated the covenant. But the people who know their God will be strong and will resist him. </a:t>
            </a:r>
          </a:p>
          <a:p>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Dan. 11:33    “Wise leaders will give instruction to many, but these teachers will die by fire and sword, or they will be jailed and robbed.  34 During these persecutions, little help will arrive, and many who join them will not be sincere.  35 And some of the wise will fall victim to persecution. In this way, they will be refined and cleansed and made pure until the time of the end, for the appointed time is still to come.” (NLT).</a:t>
            </a:r>
          </a:p>
          <a:p>
            <a:endPar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The revolt against took three years (167-164 BC). </a:t>
            </a:r>
          </a:p>
          <a:p>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In the final battle to reclaim the temple, the lampstands in the temple had enough oil for only one day but miraculously lasted EIGHT days! Jews commemorate this in the annual Hanukkah celebration of eight days each December. </a:t>
            </a:r>
          </a:p>
          <a:p>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Rather than light the normal 7-branched menorah, they light with the 8-branched Hanukkiah lampstand. This is also called the Feast of Lights, Feast of Dedication, or Feast of Rededication. Jesus declared himself as the Light of the World during this festival in John 8.</a:t>
            </a:r>
          </a:p>
          <a:p>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__________________</a:t>
            </a:r>
          </a:p>
          <a:p>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OS-27-Daniel-496</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C90191-6CA0-6F4D-A090-CE06901AE8B9}" type="slidenum">
              <a:rPr lang="en-US" sz="1200">
                <a:solidFill>
                  <a:srgbClr val="000000"/>
                </a:solidFill>
              </a:rPr>
              <a:pPr eaLnBrk="1" hangingPunct="1"/>
              <a:t>158</a:t>
            </a:fld>
            <a:endParaRPr lang="en-US" sz="1200">
              <a:solidFill>
                <a:srgbClr val="000000"/>
              </a:solidFill>
            </a:endParaRPr>
          </a:p>
        </p:txBody>
      </p:sp>
      <p:sp>
        <p:nvSpPr>
          <p:cNvPr id="782338" name="Rectangle 2"/>
          <p:cNvSpPr>
            <a:spLocks noGrp="1" noRot="1" noChangeAspect="1" noChangeArrowheads="1" noTextEdit="1"/>
          </p:cNvSpPr>
          <p:nvPr>
            <p:ph type="sldImg"/>
          </p:nvPr>
        </p:nvSpPr>
        <p:spPr>
          <a:ln/>
        </p:spPr>
      </p:sp>
      <p:sp>
        <p:nvSpPr>
          <p:cNvPr id="782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BAD30E-B08E-7C40-A46C-E1BADFE88AC0}" type="slidenum">
              <a:rPr lang="en-US" sz="1200">
                <a:solidFill>
                  <a:srgbClr val="000000"/>
                </a:solidFill>
              </a:rPr>
              <a:pPr eaLnBrk="1" hangingPunct="1"/>
              <a:t>159</a:t>
            </a:fld>
            <a:endParaRPr lang="en-US" sz="1200">
              <a:solidFill>
                <a:srgbClr val="000000"/>
              </a:solidFill>
            </a:endParaRPr>
          </a:p>
        </p:txBody>
      </p:sp>
      <p:sp>
        <p:nvSpPr>
          <p:cNvPr id="784386" name="Rectangle 2"/>
          <p:cNvSpPr>
            <a:spLocks noGrp="1" noRot="1" noChangeAspect="1" noChangeArrowheads="1" noTextEdit="1"/>
          </p:cNvSpPr>
          <p:nvPr>
            <p:ph type="sldImg"/>
          </p:nvPr>
        </p:nvSpPr>
        <p:spPr>
          <a:ln/>
        </p:spPr>
      </p:sp>
      <p:sp>
        <p:nvSpPr>
          <p:cNvPr id="784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C0FBEB-8B2B-C848-87EF-3C5D3DCF7FB3}" type="slidenum">
              <a:rPr lang="en-US" sz="1200">
                <a:solidFill>
                  <a:srgbClr val="000000"/>
                </a:solidFill>
              </a:rPr>
              <a:pPr eaLnBrk="1" hangingPunct="1"/>
              <a:t>160</a:t>
            </a:fld>
            <a:endParaRPr lang="en-US" sz="1200">
              <a:solidFill>
                <a:srgbClr val="000000"/>
              </a:solidFill>
            </a:endParaRPr>
          </a:p>
        </p:txBody>
      </p:sp>
      <p:sp>
        <p:nvSpPr>
          <p:cNvPr id="786434" name="Rectangle 2"/>
          <p:cNvSpPr>
            <a:spLocks noGrp="1" noRot="1" noChangeAspect="1" noChangeArrowheads="1" noTextEdit="1"/>
          </p:cNvSpPr>
          <p:nvPr>
            <p:ph type="sldImg"/>
          </p:nvPr>
        </p:nvSpPr>
        <p:spPr>
          <a:ln/>
        </p:spPr>
      </p:sp>
      <p:sp>
        <p:nvSpPr>
          <p:cNvPr id="78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F44426-BD6F-5945-B89E-602BBDEFF811}" type="slidenum">
              <a:rPr lang="en-US" sz="1200">
                <a:solidFill>
                  <a:srgbClr val="000000"/>
                </a:solidFill>
              </a:rPr>
              <a:pPr eaLnBrk="1" hangingPunct="1"/>
              <a:t>161</a:t>
            </a:fld>
            <a:endParaRPr lang="en-US" sz="1200">
              <a:solidFill>
                <a:srgbClr val="000000"/>
              </a:solidFill>
            </a:endParaRPr>
          </a:p>
        </p:txBody>
      </p:sp>
      <p:sp>
        <p:nvSpPr>
          <p:cNvPr id="788482" name="Rectangle 2"/>
          <p:cNvSpPr>
            <a:spLocks noGrp="1" noRot="1" noChangeAspect="1" noChangeArrowheads="1" noTextEdit="1"/>
          </p:cNvSpPr>
          <p:nvPr>
            <p:ph type="sldImg"/>
          </p:nvPr>
        </p:nvSpPr>
        <p:spPr>
          <a:ln/>
        </p:spPr>
      </p:sp>
      <p:sp>
        <p:nvSpPr>
          <p:cNvPr id="78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8A969B-9C4B-CB43-8E61-EF808D4A2C74}" type="slidenum">
              <a:rPr lang="en-US" sz="1200">
                <a:solidFill>
                  <a:srgbClr val="000000"/>
                </a:solidFill>
              </a:rPr>
              <a:pPr eaLnBrk="1" hangingPunct="1"/>
              <a:t>162</a:t>
            </a:fld>
            <a:endParaRPr lang="en-US" sz="1200">
              <a:solidFill>
                <a:srgbClr val="000000"/>
              </a:solidFill>
            </a:endParaRPr>
          </a:p>
        </p:txBody>
      </p:sp>
      <p:sp>
        <p:nvSpPr>
          <p:cNvPr id="790530" name="Rectangle 2"/>
          <p:cNvSpPr>
            <a:spLocks noGrp="1" noRot="1" noChangeAspect="1" noChangeArrowheads="1" noTextEdit="1"/>
          </p:cNvSpPr>
          <p:nvPr>
            <p:ph type="sldImg"/>
          </p:nvPr>
        </p:nvSpPr>
        <p:spPr>
          <a:ln/>
        </p:spPr>
      </p:sp>
      <p:sp>
        <p:nvSpPr>
          <p:cNvPr id="790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Today we will see that Daniel placed his confidence not in himself but in God. </a:t>
            </a:r>
          </a:p>
          <a:p>
            <a:r>
              <a:rPr lang="en-US" sz="1200" kern="1200" dirty="0">
                <a:solidFill>
                  <a:schemeClr val="tx1"/>
                </a:solidFill>
                <a:effectLst/>
                <a:latin typeface="Arial"/>
                <a:ea typeface="+mn-ea"/>
                <a:cs typeface="Arial"/>
              </a:rPr>
              <a:t>• In his book we will see </a:t>
            </a:r>
            <a:r>
              <a:rPr lang="en-US" sz="1200" i="1" kern="1200" dirty="0">
                <a:solidFill>
                  <a:schemeClr val="tx1"/>
                </a:solidFill>
                <a:effectLst/>
                <a:latin typeface="Arial"/>
                <a:ea typeface="+mn-ea"/>
                <a:cs typeface="Arial"/>
              </a:rPr>
              <a:t>three truths</a:t>
            </a:r>
            <a:r>
              <a:rPr lang="en-US" sz="1200" kern="1200" dirty="0">
                <a:solidFill>
                  <a:schemeClr val="tx1"/>
                </a:solidFill>
                <a:effectLst/>
                <a:latin typeface="Arial"/>
                <a:ea typeface="+mn-ea"/>
                <a:cs typeface="Arial"/>
              </a:rPr>
              <a:t> that will help us, like Daniel,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A50898-802A-6849-9515-BA7E51DEE729}" type="slidenum">
              <a:rPr lang="en-US" sz="1200">
                <a:solidFill>
                  <a:srgbClr val="000000"/>
                </a:solidFill>
              </a:rPr>
              <a:pPr eaLnBrk="1" hangingPunct="1"/>
              <a:t>163</a:t>
            </a:fld>
            <a:endParaRPr lang="en-US" sz="1200">
              <a:solidFill>
                <a:srgbClr val="000000"/>
              </a:solidFill>
            </a:endParaRPr>
          </a:p>
        </p:txBody>
      </p:sp>
      <p:sp>
        <p:nvSpPr>
          <p:cNvPr id="792578" name="Rectangle 2"/>
          <p:cNvSpPr>
            <a:spLocks noGrp="1" noRot="1" noChangeAspect="1" noChangeArrowheads="1" noTextEdit="1"/>
          </p:cNvSpPr>
          <p:nvPr>
            <p:ph type="sldImg"/>
          </p:nvPr>
        </p:nvSpPr>
        <p:spPr>
          <a:ln/>
        </p:spPr>
      </p:sp>
      <p:sp>
        <p:nvSpPr>
          <p:cNvPr id="79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DF904D-7F5C-6A46-AD60-218CE8086ECF}" type="slidenum">
              <a:rPr lang="en-US" sz="1200">
                <a:solidFill>
                  <a:srgbClr val="000000"/>
                </a:solidFill>
              </a:rPr>
              <a:pPr eaLnBrk="1" hangingPunct="1"/>
              <a:t>164</a:t>
            </a:fld>
            <a:endParaRPr lang="en-US" sz="1200">
              <a:solidFill>
                <a:srgbClr val="000000"/>
              </a:solidFill>
            </a:endParaRPr>
          </a:p>
        </p:txBody>
      </p:sp>
      <p:sp>
        <p:nvSpPr>
          <p:cNvPr id="794626" name="Rectangle 2"/>
          <p:cNvSpPr>
            <a:spLocks noGrp="1" noRot="1" noChangeAspect="1" noChangeArrowheads="1" noTextEdit="1"/>
          </p:cNvSpPr>
          <p:nvPr>
            <p:ph type="sldImg"/>
          </p:nvPr>
        </p:nvSpPr>
        <p:spPr>
          <a:ln/>
        </p:spPr>
      </p:sp>
      <p:sp>
        <p:nvSpPr>
          <p:cNvPr id="79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Greek rule over Israel fell into two distinct periods alliterated in English by P and S:</a:t>
            </a:r>
          </a:p>
          <a:p>
            <a:pPr eaLnBrk="1" hangingPunct="1"/>
            <a:r>
              <a:rPr lang="en-US" dirty="0">
                <a:latin typeface="Times New Roman" charset="0"/>
                <a:ea typeface="ＭＳ Ｐゴシック" charset="0"/>
                <a:cs typeface="ＭＳ Ｐゴシック" charset="0"/>
              </a:rPr>
              <a:t>• Ptolemies ruled with Peace</a:t>
            </a:r>
          </a:p>
          <a:p>
            <a:pPr eaLnBrk="1" hangingPunct="1"/>
            <a:r>
              <a:rPr lang="en-US" dirty="0">
                <a:latin typeface="Times New Roman" charset="0"/>
                <a:ea typeface="ＭＳ Ｐゴシック" charset="0"/>
                <a:cs typeface="ＭＳ Ｐゴシック" charset="0"/>
              </a:rPr>
              <a:t>• Seleucids ruled with the Sword</a:t>
            </a: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NB-05-Politics 2 Ptolemies-20</a:t>
            </a:r>
          </a:p>
          <a:p>
            <a:pPr eaLnBrk="1" hangingPunct="1"/>
            <a:r>
              <a:rPr lang="en-US" dirty="0">
                <a:latin typeface="Times New Roman" charset="0"/>
                <a:ea typeface="ＭＳ Ｐゴシック" charset="0"/>
                <a:cs typeface="ＭＳ Ｐゴシック" charset="0"/>
              </a:rPr>
              <a:t>OS-27-Daniel-503</a:t>
            </a:r>
          </a:p>
          <a:p>
            <a:pPr eaLnBrk="1" hangingPunct="1"/>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E40EDA-FF04-D24D-8A33-47A3CEF91CC7}" type="slidenum">
              <a:rPr lang="en-US" sz="1200">
                <a:solidFill>
                  <a:srgbClr val="000000"/>
                </a:solidFill>
              </a:rPr>
              <a:pPr eaLnBrk="1" hangingPunct="1"/>
              <a:t>165</a:t>
            </a:fld>
            <a:endParaRPr lang="en-US" sz="1200">
              <a:solidFill>
                <a:srgbClr val="000000"/>
              </a:solidFill>
            </a:endParaRPr>
          </a:p>
        </p:txBody>
      </p:sp>
      <p:sp>
        <p:nvSpPr>
          <p:cNvPr id="796674" name="Rectangle 2"/>
          <p:cNvSpPr>
            <a:spLocks noGrp="1" noRot="1" noChangeAspect="1" noChangeArrowheads="1" noTextEdit="1"/>
          </p:cNvSpPr>
          <p:nvPr>
            <p:ph type="sldImg"/>
          </p:nvPr>
        </p:nvSpPr>
        <p:spPr>
          <a:ln/>
        </p:spPr>
      </p:sp>
      <p:sp>
        <p:nvSpPr>
          <p:cNvPr id="79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4C3CA6-A6ED-7D4E-AD6D-25B2203D6151}" type="slidenum">
              <a:rPr lang="en-US" sz="1200">
                <a:solidFill>
                  <a:srgbClr val="000000"/>
                </a:solidFill>
              </a:rPr>
              <a:pPr eaLnBrk="1" hangingPunct="1"/>
              <a:t>166</a:t>
            </a:fld>
            <a:endParaRPr lang="en-US" sz="1200">
              <a:solidFill>
                <a:srgbClr val="000000"/>
              </a:solidFill>
            </a:endParaRPr>
          </a:p>
        </p:txBody>
      </p:sp>
      <p:sp>
        <p:nvSpPr>
          <p:cNvPr id="800770" name="Rectangle 2"/>
          <p:cNvSpPr>
            <a:spLocks noGrp="1" noRot="1" noChangeAspect="1" noChangeArrowheads="1" noTextEdit="1"/>
          </p:cNvSpPr>
          <p:nvPr>
            <p:ph type="sldImg"/>
          </p:nvPr>
        </p:nvSpPr>
        <p:spPr>
          <a:ln/>
        </p:spPr>
      </p:sp>
      <p:sp>
        <p:nvSpPr>
          <p:cNvPr id="80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E40EDA-FF04-D24D-8A33-47A3CEF91CC7}" type="slidenum">
              <a:rPr lang="en-US" sz="1200">
                <a:solidFill>
                  <a:srgbClr val="000000"/>
                </a:solidFill>
              </a:rPr>
              <a:pPr eaLnBrk="1" hangingPunct="1"/>
              <a:t>167</a:t>
            </a:fld>
            <a:endParaRPr lang="en-US" sz="1200">
              <a:solidFill>
                <a:srgbClr val="000000"/>
              </a:solidFill>
            </a:endParaRPr>
          </a:p>
        </p:txBody>
      </p:sp>
      <p:sp>
        <p:nvSpPr>
          <p:cNvPr id="796674" name="Rectangle 2"/>
          <p:cNvSpPr>
            <a:spLocks noGrp="1" noRot="1" noChangeAspect="1" noChangeArrowheads="1" noTextEdit="1"/>
          </p:cNvSpPr>
          <p:nvPr>
            <p:ph type="sldImg"/>
          </p:nvPr>
        </p:nvSpPr>
        <p:spPr>
          <a:ln/>
        </p:spPr>
      </p:sp>
      <p:sp>
        <p:nvSpPr>
          <p:cNvPr id="79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270956-20B3-2C49-A6E1-700D12C2337D}" type="slidenum">
              <a:rPr lang="en-US" sz="1200"/>
              <a:pPr eaLnBrk="1" hangingPunct="1"/>
              <a:t>168</a:t>
            </a:fld>
            <a:endParaRPr lang="en-US" sz="1200"/>
          </a:p>
        </p:txBody>
      </p:sp>
      <p:sp>
        <p:nvSpPr>
          <p:cNvPr id="778242" name="Rectangle 2"/>
          <p:cNvSpPr>
            <a:spLocks noGrp="1" noRot="1" noChangeAspect="1" noChangeArrowheads="1" noTextEdit="1"/>
          </p:cNvSpPr>
          <p:nvPr>
            <p:ph type="sldImg"/>
          </p:nvPr>
        </p:nvSpPr>
        <p:spPr>
          <a:ln/>
        </p:spPr>
      </p:sp>
      <p:sp>
        <p:nvSpPr>
          <p:cNvPr id="77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580CFE-2F97-624A-855A-50CA7DC4DE91}" type="slidenum">
              <a:rPr lang="en-US" sz="1200"/>
              <a:pPr eaLnBrk="1" hangingPunct="1"/>
              <a:t>169</a:t>
            </a:fld>
            <a:endParaRPr lang="en-US" sz="1200"/>
          </a:p>
        </p:txBody>
      </p:sp>
      <p:sp>
        <p:nvSpPr>
          <p:cNvPr id="804866" name="Rectangle 2"/>
          <p:cNvSpPr>
            <a:spLocks noGrp="1" noRot="1" noChangeAspect="1" noChangeArrowheads="1" noTextEdit="1"/>
          </p:cNvSpPr>
          <p:nvPr>
            <p:ph type="sldImg"/>
          </p:nvPr>
        </p:nvSpPr>
        <p:spPr>
          <a:ln/>
        </p:spPr>
      </p:sp>
      <p:sp>
        <p:nvSpPr>
          <p:cNvPr id="804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5DF2E0-780B-1A45-84D3-F49ED8C38C34}" type="slidenum">
              <a:rPr lang="en-US" sz="1200"/>
              <a:pPr eaLnBrk="1" hangingPunct="1"/>
              <a:t>170</a:t>
            </a:fld>
            <a:endParaRPr lang="en-US" sz="1200"/>
          </a:p>
        </p:txBody>
      </p:sp>
      <p:sp>
        <p:nvSpPr>
          <p:cNvPr id="806914" name="Rectangle 2"/>
          <p:cNvSpPr>
            <a:spLocks noGrp="1" noRot="1" noChangeAspect="1" noChangeArrowheads="1" noTextEdit="1"/>
          </p:cNvSpPr>
          <p:nvPr>
            <p:ph type="sldImg"/>
          </p:nvPr>
        </p:nvSpPr>
        <p:spPr>
          <a:ln/>
        </p:spPr>
      </p:sp>
      <p:sp>
        <p:nvSpPr>
          <p:cNvPr id="806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DE92A9-19CA-AA42-9EB1-A68E857808DD}" type="slidenum">
              <a:rPr lang="en-US" sz="1200"/>
              <a:pPr eaLnBrk="1" hangingPunct="1"/>
              <a:t>171</a:t>
            </a:fld>
            <a:endParaRPr lang="en-US" sz="1200"/>
          </a:p>
        </p:txBody>
      </p:sp>
      <p:sp>
        <p:nvSpPr>
          <p:cNvPr id="808962" name="Rectangle 2"/>
          <p:cNvSpPr>
            <a:spLocks noGrp="1" noRot="1" noChangeAspect="1" noChangeArrowheads="1" noTextEdit="1"/>
          </p:cNvSpPr>
          <p:nvPr>
            <p:ph type="sldImg"/>
          </p:nvPr>
        </p:nvSpPr>
        <p:spPr>
          <a:ln/>
        </p:spPr>
      </p:sp>
      <p:sp>
        <p:nvSpPr>
          <p:cNvPr id="80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Israel's future will see Antichrist’s self-deification and military power end at Christ’s Second Coming to show God's rule over all nations (11:36–12:3).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173</a:t>
            </a:fld>
            <a:endParaRPr lang="en-US"/>
          </a:p>
        </p:txBody>
      </p:sp>
    </p:spTree>
    <p:extLst>
      <p:ext uri="{BB962C8B-B14F-4D97-AF65-F5344CB8AC3E}">
        <p14:creationId xmlns:p14="http://schemas.microsoft.com/office/powerpoint/2010/main" val="1229795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200088856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These prophecies will bless Israel in the Tribulation and reveal judgment for unbelievers to encourage Israel with God's rule (12:4-14).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384604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These prophecies will bless Israel in the Tribulation and reveal judgment for unbelievers to encourage Israel with God's rule (12:4-14).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632575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a:t>
            </a:r>
          </a:p>
          <a:p>
            <a:r>
              <a:rPr lang="en-US" dirty="0"/>
              <a:t>OS-Daniel</a:t>
            </a:r>
          </a:p>
          <a:p>
            <a:r>
              <a:rPr lang="en-US" dirty="0"/>
              <a:t>FU-Resurrections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585728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416642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0545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78E7CB8-82CB-5D45-871A-FD9A83E921F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13058" name="Rectangle 2"/>
          <p:cNvSpPr>
            <a:spLocks noGrp="1" noRot="1" noChangeAspect="1" noChangeArrowheads="1" noTextEdit="1"/>
          </p:cNvSpPr>
          <p:nvPr>
            <p:ph type="sldImg"/>
          </p:nvPr>
        </p:nvSpPr>
        <p:spPr>
          <a:ln/>
        </p:spPr>
      </p:sp>
      <p:sp>
        <p:nvSpPr>
          <p:cNvPr id="81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Gabriel told Daniel to seal up these prophecies until the Tribulation when travel and knowledge will increase rapidly (Dan 12:4).</a:t>
            </a:r>
          </a:p>
          <a:p>
            <a:pPr eaLnBrk="1" hangingPunct="1"/>
            <a:r>
              <a:rPr lang="en-US" dirty="0">
                <a:latin typeface="Arial" panose="020B0604020202020204" pitchFamily="34" charset="0"/>
                <a:ea typeface="ＭＳ Ｐゴシック" charset="0"/>
                <a:cs typeface="Arial" panose="020B0604020202020204" pitchFamily="34" charset="0"/>
              </a:rPr>
              <a:t>Gabriel declared that a 3.5-year Great Tribulation will lead unbelievers to punishment and Israel will enter the Kingdom (Dan 12:5-13).</a:t>
            </a:r>
          </a:p>
          <a:p>
            <a:pPr eaLnBrk="1" hangingPunct="1"/>
            <a:r>
              <a:rPr lang="en-US" dirty="0">
                <a:latin typeface="Arial" panose="020B0604020202020204" pitchFamily="34" charset="0"/>
                <a:ea typeface="ＭＳ Ｐゴシック" charset="0"/>
                <a:cs typeface="Arial" panose="020B0604020202020204" pitchFamily="34" charset="0"/>
              </a:rPr>
              <a:t>—The setting was Daniel's observations of two angels standing on opposite sides of the Tigris River (Dan 12:5; cf. 10:4).</a:t>
            </a:r>
          </a:p>
          <a:p>
            <a:pPr eaLnBrk="1" hangingPunct="1"/>
            <a:r>
              <a:rPr lang="en-US" dirty="0">
                <a:latin typeface="Arial" panose="020B0604020202020204" pitchFamily="34" charset="0"/>
                <a:ea typeface="ＭＳ Ｐゴシック" charset="0"/>
                <a:cs typeface="Arial" panose="020B0604020202020204" pitchFamily="34" charset="0"/>
              </a:rPr>
              <a:t>—The Great Tribulation will last 3.5 years or 1260 days (Dan 12:6-7).</a:t>
            </a:r>
          </a:p>
          <a:p>
            <a:pPr eaLnBrk="1" hangingPunct="1"/>
            <a:r>
              <a:rPr lang="en-US" dirty="0">
                <a:latin typeface="Arial" panose="020B0604020202020204" pitchFamily="34" charset="0"/>
                <a:ea typeface="ＭＳ Ｐゴシック" charset="0"/>
                <a:cs typeface="Arial" panose="020B0604020202020204" pitchFamily="34" charset="0"/>
              </a:rPr>
              <a:t>—The Great Tribulation will judge unbelievers worshipping Antichrist but bless Israel with the kingdom (Dan 12:8-13).</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124606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12082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Then there will be a time of anguish greater than any since nations first came into existence</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(12:1) is the reason this has been called the Great Tribulation.</a:t>
            </a:r>
            <a:endPar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62997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327620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A164654-0318-0747-A5CD-0C6696414F0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15106" name="Rectangle 2"/>
          <p:cNvSpPr>
            <a:spLocks noGrp="1" noRot="1" noChangeAspect="1" noChangeArrowheads="1" noTextEdit="1"/>
          </p:cNvSpPr>
          <p:nvPr>
            <p:ph type="sldImg"/>
          </p:nvPr>
        </p:nvSpPr>
        <p:spPr>
          <a:ln/>
        </p:spPr>
      </p:sp>
      <p:sp>
        <p:nvSpPr>
          <p:cNvPr id="815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final of the 70 "weeks" also will last seven years and is the focus of Daniel's prophecies more than any other period. Revelation later builds on the foundation that Daniel established.</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Common-404</a:t>
            </a:r>
          </a:p>
          <a:p>
            <a:r>
              <a:rPr lang="en-US" dirty="0">
                <a:latin typeface="Times New Roman" charset="0"/>
                <a:ea typeface="ＭＳ Ｐゴシック" charset="0"/>
                <a:cs typeface="ＭＳ Ｐゴシック" charset="0"/>
              </a:rPr>
              <a:t>BE-27-Daniel-117</a:t>
            </a:r>
          </a:p>
          <a:p>
            <a:r>
              <a:rPr lang="en-US" dirty="0">
                <a:latin typeface="Times New Roman" charset="0"/>
                <a:ea typeface="ＭＳ Ｐゴシック" charset="0"/>
                <a:cs typeface="ＭＳ Ｐゴシック" charset="0"/>
              </a:rPr>
              <a:t>OS-27-Daniel-407, 499</a:t>
            </a:r>
          </a:p>
          <a:p>
            <a:r>
              <a:rPr lang="en-US" dirty="0">
                <a:latin typeface="Times New Roman" charset="0"/>
                <a:ea typeface="ＭＳ Ｐゴシック" charset="0"/>
                <a:cs typeface="ＭＳ Ｐゴシック" charset="0"/>
              </a:rPr>
              <a:t>NS-22-Rev7-12-slide 99</a:t>
            </a:r>
          </a:p>
        </p:txBody>
      </p:sp>
    </p:spTree>
    <p:extLst>
      <p:ext uri="{BB962C8B-B14F-4D97-AF65-F5344CB8AC3E}">
        <p14:creationId xmlns:p14="http://schemas.microsoft.com/office/powerpoint/2010/main" val="3556238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endParaRPr lang="en-US" dirty="0">
              <a:latin typeface="Arial"/>
              <a:cs typeface="Arial"/>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E69D49-8D4C-A148-A2C9-7CC55A2F0902}" type="slidenum">
              <a:rPr lang="en-US" sz="1200"/>
              <a:pPr eaLnBrk="1" hangingPunct="1"/>
              <a:t>184</a:t>
            </a:fld>
            <a:endParaRPr lang="en-US" sz="1200"/>
          </a:p>
        </p:txBody>
      </p:sp>
      <p:sp>
        <p:nvSpPr>
          <p:cNvPr id="817154" name="Rectangle 2"/>
          <p:cNvSpPr>
            <a:spLocks noGrp="1" noRot="1" noChangeAspect="1" noChangeArrowheads="1" noTextEdit="1"/>
          </p:cNvSpPr>
          <p:nvPr>
            <p:ph type="sldImg"/>
          </p:nvPr>
        </p:nvSpPr>
        <p:spPr>
          <a:ln/>
        </p:spPr>
      </p:sp>
      <p:sp>
        <p:nvSpPr>
          <p:cNvPr id="817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829C4E-7F35-9C45-88A0-890296B86AB4}" type="slidenum">
              <a:rPr lang="en-US" sz="1200"/>
              <a:pPr eaLnBrk="1" hangingPunct="1"/>
              <a:t>185</a:t>
            </a:fld>
            <a:endParaRPr lang="en-US" sz="1200"/>
          </a:p>
        </p:txBody>
      </p:sp>
      <p:sp>
        <p:nvSpPr>
          <p:cNvPr id="819202" name="Rectangle 2"/>
          <p:cNvSpPr>
            <a:spLocks noGrp="1" noRot="1" noChangeAspect="1" noChangeArrowheads="1" noTextEdit="1"/>
          </p:cNvSpPr>
          <p:nvPr>
            <p:ph type="sldImg"/>
          </p:nvPr>
        </p:nvSpPr>
        <p:spPr>
          <a:ln/>
        </p:spPr>
      </p:sp>
      <p:sp>
        <p:nvSpPr>
          <p:cNvPr id="819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We lose confidence when we lose sight that God has Israel under his control.</a:t>
            </a:r>
          </a:p>
          <a:p>
            <a:pPr eaLnBrk="1" hangingPunct="1"/>
            <a:r>
              <a:rPr lang="en-US" dirty="0">
                <a:latin typeface="Arial" panose="020B0604020202020204" pitchFamily="34" charset="0"/>
                <a:ea typeface="ＭＳ Ｐゴシック" charset="0"/>
                <a:cs typeface="Arial" panose="020B0604020202020204" pitchFamily="34" charset="0"/>
              </a:rPr>
              <a:t>The book of Daniel reminds us to be confident in God like Daniel.</a:t>
            </a:r>
          </a:p>
        </p:txBody>
      </p:sp>
    </p:spTree>
    <p:extLst>
      <p:ext uri="{BB962C8B-B14F-4D97-AF65-F5344CB8AC3E}">
        <p14:creationId xmlns:p14="http://schemas.microsoft.com/office/powerpoint/2010/main" val="63765760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answer, of course, is that Daniel placed his confidence not in himself but in God. In his book are </a:t>
            </a:r>
            <a:r>
              <a:rPr lang="en-US" sz="1200" i="1" kern="1200" dirty="0">
                <a:solidFill>
                  <a:schemeClr val="tx1"/>
                </a:solidFill>
                <a:effectLst/>
                <a:latin typeface="Arial"/>
                <a:ea typeface="+mn-ea"/>
                <a:cs typeface="Arial"/>
              </a:rPr>
              <a:t>three areas</a:t>
            </a:r>
            <a:r>
              <a:rPr lang="en-US" sz="1200" kern="1200" dirty="0">
                <a:solidFill>
                  <a:schemeClr val="tx1"/>
                </a:solidFill>
                <a:effectLst/>
                <a:latin typeface="Arial"/>
                <a:ea typeface="+mn-ea"/>
                <a:cs typeface="Arial"/>
              </a:rPr>
              <a:t> where God has control, so, like Daniel, we can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406354320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l"/>
            <a:r>
              <a:rPr lang="en-US" sz="1200" b="0" dirty="0">
                <a:effectLst>
                  <a:glow rad="127000">
                    <a:schemeClr val="tx1"/>
                  </a:glow>
                </a:effectLst>
                <a:latin typeface="Arial" charset="0"/>
                <a:ea typeface="ＭＳ Ｐゴシック" charset="0"/>
                <a:cs typeface="ＭＳ Ｐゴシック" charset="0"/>
              </a:rPr>
              <a:t>What do you need to know to be </a:t>
            </a:r>
            <a:r>
              <a:rPr lang="en-US" sz="1200" b="0" i="1" dirty="0">
                <a:effectLst>
                  <a:glow rad="127000">
                    <a:schemeClr val="tx1"/>
                  </a:glow>
                </a:effectLst>
                <a:latin typeface="Arial" charset="0"/>
                <a:ea typeface="ＭＳ Ｐゴシック" charset="0"/>
                <a:cs typeface="ＭＳ Ｐゴシック" charset="0"/>
              </a:rPr>
              <a:t>truly</a:t>
            </a:r>
            <a:r>
              <a:rPr lang="en-US" sz="1200" b="0" dirty="0">
                <a:effectLst>
                  <a:glow rad="127000">
                    <a:schemeClr val="tx1"/>
                  </a:glow>
                </a:effectLst>
                <a:latin typeface="Arial" charset="0"/>
                <a:ea typeface="ＭＳ Ｐゴシック" charset="0"/>
                <a:cs typeface="ＭＳ Ｐゴシック" charset="0"/>
              </a:rPr>
              <a:t> </a:t>
            </a:r>
            <a:r>
              <a:rPr lang="en-US" sz="1200" b="0" dirty="0">
                <a:solidFill>
                  <a:srgbClr val="FFFF00"/>
                </a:solidFill>
                <a:effectLst>
                  <a:glow rad="127000">
                    <a:schemeClr val="tx1"/>
                  </a:glow>
                </a:effectLst>
                <a:latin typeface="Arial" charset="0"/>
                <a:ea typeface="ＭＳ Ｐゴシック" charset="0"/>
                <a:cs typeface="ＭＳ Ｐゴシック" charset="0"/>
              </a:rPr>
              <a:t>confident</a:t>
            </a:r>
            <a:r>
              <a:rPr lang="en-US" sz="1200" b="0" dirty="0">
                <a:effectLst>
                  <a:glow rad="127000">
                    <a:schemeClr val="tx1"/>
                  </a:glow>
                </a:effectLst>
                <a:latin typeface="Arial" charset="0"/>
                <a:ea typeface="ＭＳ Ｐゴシック" charset="0"/>
                <a:cs typeface="ＭＳ Ｐゴシック" charset="0"/>
              </a:rPr>
              <a:t>?</a:t>
            </a:r>
          </a:p>
          <a:p>
            <a:pPr algn="l"/>
            <a:r>
              <a:rPr lang="en-US" b="0" dirty="0">
                <a:latin typeface="Arial"/>
                <a:cs typeface="Arial"/>
              </a:rPr>
              <a:t>Do you rest in this reality that the L</a:t>
            </a:r>
            <a:r>
              <a:rPr lang="en-US" sz="1100" b="0" dirty="0">
                <a:latin typeface="Arial"/>
                <a:cs typeface="Arial"/>
              </a:rPr>
              <a:t>ORD</a:t>
            </a:r>
            <a:r>
              <a:rPr lang="en-US" b="0" dirty="0">
                <a:latin typeface="Arial"/>
                <a:cs typeface="Arial"/>
              </a:rPr>
              <a:t> doesn't need your help in running the universe? He sets up kings and takes them down—and</a:t>
            </a:r>
            <a:r>
              <a:rPr lang="en-US" b="0" baseline="0" dirty="0">
                <a:latin typeface="Arial"/>
                <a:cs typeface="Arial"/>
              </a:rPr>
              <a:t> he does the same in our lives.</a:t>
            </a:r>
            <a:endParaRPr lang="en-US" b="0" dirty="0">
              <a:latin typeface="Arial"/>
              <a:cs typeface="Arial"/>
            </a:endParaRPr>
          </a:p>
        </p:txBody>
      </p:sp>
    </p:spTree>
    <p:extLst>
      <p:ext uri="{BB962C8B-B14F-4D97-AF65-F5344CB8AC3E}">
        <p14:creationId xmlns:p14="http://schemas.microsoft.com/office/powerpoint/2010/main" val="284627657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292141846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endParaRPr lang="en-US" dirty="0">
              <a:latin typeface="Arial"/>
              <a:cs typeface="Arial"/>
            </a:endParaRPr>
          </a:p>
        </p:txBody>
      </p:sp>
    </p:spTree>
    <p:extLst>
      <p:ext uri="{BB962C8B-B14F-4D97-AF65-F5344CB8AC3E}">
        <p14:creationId xmlns:p14="http://schemas.microsoft.com/office/powerpoint/2010/main" val="128046195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LORD controls the prophetic fulfillments for his people in the days ahead</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12798417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67A36DF-BF20-9D4C-9F80-7B989972F18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25346" name="Rectangle 2"/>
          <p:cNvSpPr>
            <a:spLocks noGrp="1" noRot="1" noChangeAspect="1" noChangeArrowheads="1" noTextEdit="1"/>
          </p:cNvSpPr>
          <p:nvPr>
            <p:ph type="sldImg"/>
          </p:nvPr>
        </p:nvSpPr>
        <p:spPr>
          <a:ln/>
        </p:spPr>
      </p:sp>
      <p:sp>
        <p:nvSpPr>
          <p:cNvPr id="825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Where do you need to be confident of God’s rule in your life today?</a:t>
            </a:r>
          </a:p>
          <a:p>
            <a:pPr eaLnBrk="1" hangingPunct="1"/>
            <a:r>
              <a:rPr lang="en-US" dirty="0">
                <a:latin typeface="Arial" panose="020B0604020202020204" pitchFamily="34" charset="0"/>
                <a:ea typeface="ＭＳ Ｐゴシック" charset="0"/>
                <a:cs typeface="Arial" panose="020B0604020202020204" pitchFamily="34" charset="0"/>
              </a:rPr>
              <a:t>Do you feel that you are under someone else’s thumb at home, school, work or somewhere else? </a:t>
            </a:r>
          </a:p>
          <a:p>
            <a:pPr eaLnBrk="1" hangingPunct="1"/>
            <a:r>
              <a:rPr lang="en-US" dirty="0">
                <a:latin typeface="Arial" panose="020B0604020202020204" pitchFamily="34" charset="0"/>
                <a:ea typeface="ＭＳ Ｐゴシック" charset="0"/>
                <a:cs typeface="Arial" panose="020B0604020202020204" pitchFamily="34" charset="0"/>
              </a:rPr>
              <a:t>Can you now see that since God is over these authorities, he also can help you live with confidence even though you cannot control the circumstances?</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918694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F86789-2DD3-FC49-937E-523257BB88F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21250" name="Rectangle 2"/>
          <p:cNvSpPr>
            <a:spLocks noGrp="1" noRot="1" noChangeAspect="1" noChangeArrowheads="1" noTextEdit="1"/>
          </p:cNvSpPr>
          <p:nvPr>
            <p:ph type="sldImg"/>
          </p:nvPr>
        </p:nvSpPr>
        <p:spPr>
          <a:ln/>
        </p:spPr>
      </p:sp>
      <p:sp>
        <p:nvSpPr>
          <p:cNvPr id="82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Do you feel that you are under someone else’s thumb at home, school, work or somewhere else?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Can you now see that since God is over these authorities, he also can help you live with confidence even though you cannot control the circumstances?</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Be confident of God’s rule over everything today</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3396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LORD controls the prophetic fulfillments for his people in the days ahead</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195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Idolatry does not make sense either in Babylon's time or ours today.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(Translators—Move the various panels to the side to translate them, and then return them to the center.)</a:t>
            </a:r>
          </a:p>
          <a:p>
            <a:r>
              <a:rPr lang="en-US" dirty="0"/>
              <a:t>_______________________</a:t>
            </a:r>
          </a:p>
          <a:p>
            <a:r>
              <a:rPr lang="en-US" dirty="0"/>
              <a:t>Common-408</a:t>
            </a:r>
          </a:p>
          <a:p>
            <a:r>
              <a:rPr lang="en-US" dirty="0"/>
              <a:t>OB-Babylonians</a:t>
            </a:r>
          </a:p>
          <a:p>
            <a:r>
              <a:rPr lang="en-US" dirty="0"/>
              <a:t>OS-01-Gen4-12-slide 185</a:t>
            </a:r>
          </a:p>
          <a:p>
            <a:r>
              <a:rPr lang="en-US" dirty="0"/>
              <a:t>OS-23-Isa43-48-slide 34</a:t>
            </a:r>
          </a:p>
          <a:p>
            <a:r>
              <a:rPr lang="en-US" dirty="0"/>
              <a:t>OS-26-Ezek40-48-slide 190</a:t>
            </a:r>
          </a:p>
          <a:p>
            <a:r>
              <a:rPr lang="en-US" dirty="0"/>
              <a:t>OS-27-Daniel-512</a:t>
            </a:r>
          </a:p>
          <a:p>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196</a:t>
            </a:fld>
            <a:endParaRPr lang="en-US"/>
          </a:p>
        </p:txBody>
      </p:sp>
    </p:spTree>
    <p:extLst>
      <p:ext uri="{BB962C8B-B14F-4D97-AF65-F5344CB8AC3E}">
        <p14:creationId xmlns:p14="http://schemas.microsoft.com/office/powerpoint/2010/main" val="29291842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E9242F-5E34-C54F-9EEB-49EEE6C853C4}" type="slidenum">
              <a:rPr lang="en-US" sz="1200"/>
              <a:pPr eaLnBrk="1" hangingPunct="1"/>
              <a:t>197</a:t>
            </a:fld>
            <a:endParaRPr lang="en-US" sz="1200"/>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199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l"/>
            <a:r>
              <a:rPr lang="en-US" sz="1200" b="0" dirty="0">
                <a:effectLst>
                  <a:glow rad="127000">
                    <a:schemeClr val="tx1"/>
                  </a:glow>
                </a:effectLst>
                <a:latin typeface="Arial" charset="0"/>
                <a:ea typeface="ＭＳ Ｐゴシック" charset="0"/>
                <a:cs typeface="ＭＳ Ｐゴシック" charset="0"/>
              </a:rPr>
              <a:t>What do you need to know to be </a:t>
            </a:r>
            <a:r>
              <a:rPr lang="en-US" sz="1200" b="0" i="1" dirty="0">
                <a:effectLst>
                  <a:glow rad="127000">
                    <a:schemeClr val="tx1"/>
                  </a:glow>
                </a:effectLst>
                <a:latin typeface="Arial" charset="0"/>
                <a:ea typeface="ＭＳ Ｐゴシック" charset="0"/>
                <a:cs typeface="ＭＳ Ｐゴシック" charset="0"/>
              </a:rPr>
              <a:t>truly</a:t>
            </a:r>
            <a:r>
              <a:rPr lang="en-US" sz="1200" b="0" dirty="0">
                <a:effectLst>
                  <a:glow rad="127000">
                    <a:schemeClr val="tx1"/>
                  </a:glow>
                </a:effectLst>
                <a:latin typeface="Arial" charset="0"/>
                <a:ea typeface="ＭＳ Ｐゴシック" charset="0"/>
                <a:cs typeface="ＭＳ Ｐゴシック" charset="0"/>
              </a:rPr>
              <a:t> </a:t>
            </a:r>
            <a:r>
              <a:rPr lang="en-US" sz="1200" b="0" dirty="0">
                <a:solidFill>
                  <a:srgbClr val="FFFF00"/>
                </a:solidFill>
                <a:effectLst>
                  <a:glow rad="127000">
                    <a:schemeClr val="tx1"/>
                  </a:glow>
                </a:effectLst>
                <a:latin typeface="Arial" charset="0"/>
                <a:ea typeface="ＭＳ Ｐゴシック" charset="0"/>
                <a:cs typeface="ＭＳ Ｐゴシック" charset="0"/>
              </a:rPr>
              <a:t>confident</a:t>
            </a:r>
            <a:r>
              <a:rPr lang="en-US" sz="1200" b="0" dirty="0">
                <a:effectLst>
                  <a:glow rad="127000">
                    <a:schemeClr val="tx1"/>
                  </a:glow>
                </a:effectLst>
                <a:latin typeface="Arial" charset="0"/>
                <a:ea typeface="ＭＳ Ｐゴシック" charset="0"/>
                <a:cs typeface="ＭＳ Ｐゴシック" charset="0"/>
              </a:rPr>
              <a:t>?</a:t>
            </a:r>
          </a:p>
          <a:p>
            <a:pPr algn="l"/>
            <a:r>
              <a:rPr lang="en-US" b="0" dirty="0">
                <a:latin typeface="Arial"/>
                <a:cs typeface="Arial"/>
              </a:rPr>
              <a:t>Do you rest in this reality that the L</a:t>
            </a:r>
            <a:r>
              <a:rPr lang="en-US" sz="1100" b="0" dirty="0">
                <a:latin typeface="Arial"/>
                <a:cs typeface="Arial"/>
              </a:rPr>
              <a:t>ORD</a:t>
            </a:r>
            <a:r>
              <a:rPr lang="en-US" b="0" dirty="0">
                <a:latin typeface="Arial"/>
                <a:cs typeface="Arial"/>
              </a:rPr>
              <a:t> doesn't need your help in running the universe? He sets up kings and takes them down—and</a:t>
            </a:r>
            <a:r>
              <a:rPr lang="en-US" b="0" baseline="0" dirty="0">
                <a:latin typeface="Arial"/>
                <a:cs typeface="Arial"/>
              </a:rPr>
              <a:t> he does the same in our lives.</a:t>
            </a:r>
            <a:endParaRPr lang="en-US" b="0" dirty="0">
              <a:latin typeface="Arial"/>
              <a:cs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Why is it important to correctly understand these four verses as referring to Jesus in 9:25-26 but Antichrist in 9:27?</a:t>
            </a:r>
          </a:p>
          <a:p>
            <a:pPr marL="228600" indent="-228600">
              <a:buAutoNum type="arabicPeriod"/>
            </a:pPr>
            <a:r>
              <a:rPr lang="en-US" dirty="0">
                <a:latin typeface="Arial"/>
                <a:cs typeface="Arial"/>
              </a:rPr>
              <a:t>Gabriel told Daniel that the people would go back to Jerusalem shortly—but he also told them that 9:24 would not be fulfilled for 490 years. So there would NOT be a descendant of David ruling the Jews once they returned, although Jehoiachin had seven sons and his line continued for ten generations (1 Chronicles 3:17-24).</a:t>
            </a:r>
          </a:p>
          <a:p>
            <a:pPr marL="228600" indent="-228600">
              <a:buAutoNum type="arabicPeriod"/>
            </a:pPr>
            <a:r>
              <a:rPr lang="en-US" dirty="0">
                <a:latin typeface="Arial"/>
                <a:cs typeface="Arial"/>
              </a:rPr>
              <a:t>Daniel 9:27 is the only verse in the Bible stating the Tribulation period as seven years. All other texts relate to 3.5 years, 1260 or 12290 days, of equivalents.</a:t>
            </a:r>
          </a:p>
          <a:p>
            <a:pPr marL="228600" indent="-228600">
              <a:buAutoNum type="arabicPeriod"/>
            </a:pPr>
            <a:r>
              <a:rPr lang="en-US" dirty="0">
                <a:latin typeface="Arial"/>
                <a:cs typeface="Arial"/>
              </a:rPr>
              <a:t>The "Anointed One" would be cut off (or die) after the 69</a:t>
            </a:r>
            <a:r>
              <a:rPr lang="en-US" baseline="30000" dirty="0">
                <a:latin typeface="Arial"/>
                <a:cs typeface="Arial"/>
              </a:rPr>
              <a:t>th</a:t>
            </a:r>
            <a:r>
              <a:rPr lang="en-US" dirty="0">
                <a:latin typeface="Arial"/>
                <a:cs typeface="Arial"/>
              </a:rPr>
              <a:t> week, but the ruler would destroy Jerusalem in the gap between the 69</a:t>
            </a:r>
            <a:r>
              <a:rPr lang="en-US" baseline="30000" dirty="0">
                <a:latin typeface="Arial"/>
                <a:cs typeface="Arial"/>
              </a:rPr>
              <a:t>th</a:t>
            </a:r>
            <a:r>
              <a:rPr lang="en-US" dirty="0">
                <a:latin typeface="Arial"/>
                <a:cs typeface="Arial"/>
              </a:rPr>
              <a:t> and 70</a:t>
            </a:r>
            <a:r>
              <a:rPr lang="en-US" baseline="30000" dirty="0">
                <a:latin typeface="Arial"/>
                <a:cs typeface="Arial"/>
              </a:rPr>
              <a:t>th</a:t>
            </a:r>
            <a:r>
              <a:rPr lang="en-US" dirty="0">
                <a:latin typeface="Arial"/>
                <a:cs typeface="Arial"/>
              </a:rPr>
              <a:t> weeks. This means that the Messiah had to come in the first century, despite many Jews missing him. Titus destroyed the city in AD 70, so Messiah had to precede this event.</a:t>
            </a:r>
          </a:p>
          <a:p>
            <a:pPr marL="228600" indent="-228600">
              <a:buAutoNum type="arabicPeriod"/>
            </a:pPr>
            <a:r>
              <a:rPr lang="en-US" dirty="0">
                <a:latin typeface="Arial"/>
                <a:cs typeface="Arial"/>
              </a:rPr>
              <a:t>Since the 70</a:t>
            </a:r>
            <a:r>
              <a:rPr lang="en-US" baseline="30000" dirty="0">
                <a:latin typeface="Arial"/>
                <a:cs typeface="Arial"/>
              </a:rPr>
              <a:t>th</a:t>
            </a:r>
            <a:r>
              <a:rPr lang="en-US" dirty="0">
                <a:latin typeface="Arial"/>
                <a:cs typeface="Arial"/>
              </a:rPr>
              <a:t> week is future—verified as still future by Jesus in Matthew 24:15—the Antichrist ("he" of 9:27) would be like the "ruler who will come" (9:26) and thus cannot be Antiochus (167-164 BC) nor Jesus.</a:t>
            </a:r>
          </a:p>
        </p:txBody>
      </p:sp>
    </p:spTree>
    <p:extLst>
      <p:ext uri="{BB962C8B-B14F-4D97-AF65-F5344CB8AC3E}">
        <p14:creationId xmlns:p14="http://schemas.microsoft.com/office/powerpoint/2010/main" val="1325974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F9215E-BA51-7D4E-820A-35DBAB5F2F6E}" type="slidenum">
              <a:rPr lang="en-US" sz="1200">
                <a:solidFill>
                  <a:prstClr val="black"/>
                </a:solidFill>
              </a:rPr>
              <a:pPr eaLnBrk="1" hangingPunct="1"/>
              <a:t>2</a:t>
            </a:fld>
            <a:endParaRPr lang="en-US" sz="1200">
              <a:solidFill>
                <a:prstClr val="black"/>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F86789-2DD3-FC49-937E-523257BB88F8}" type="slidenum">
              <a:rPr lang="en-US" sz="1200">
                <a:solidFill>
                  <a:prstClr val="black"/>
                </a:solidFill>
              </a:rPr>
              <a:pPr eaLnBrk="1" hangingPunct="1"/>
              <a:t>20</a:t>
            </a:fld>
            <a:endParaRPr lang="en-US" sz="1200">
              <a:solidFill>
                <a:prstClr val="black"/>
              </a:solidFill>
            </a:endParaRPr>
          </a:p>
        </p:txBody>
      </p:sp>
      <p:sp>
        <p:nvSpPr>
          <p:cNvPr id="821250" name="Rectangle 2"/>
          <p:cNvSpPr>
            <a:spLocks noGrp="1" noRot="1" noChangeAspect="1" noChangeArrowheads="1" noTextEdit="1"/>
          </p:cNvSpPr>
          <p:nvPr>
            <p:ph type="sldImg"/>
          </p:nvPr>
        </p:nvSpPr>
        <p:spPr>
          <a:ln/>
        </p:spPr>
      </p:sp>
      <p:sp>
        <p:nvSpPr>
          <p:cNvPr id="82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Our world today is not unlike that of Daniel. We also need to see that God is not up for election. He rules over all nations and he rules over you—so recognize his powerful care, trust him to forgive your sins by trusting in Christ’s death for you, and reorient your life around him.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The animal vision of Alexander the Great over the Medo-Persian Empire and Antiochus IV defiling the temple foretell the same by Antichrist (Dan 8</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7862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1981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423606-0703-E34B-97A4-61C1F967BE5C}" type="slidenum">
              <a:rPr lang="en-US" sz="1200">
                <a:solidFill>
                  <a:srgbClr val="000000"/>
                </a:solidFill>
              </a:rPr>
              <a:pPr eaLnBrk="1" hangingPunct="1"/>
              <a:t>24</a:t>
            </a:fld>
            <a:endParaRPr lang="en-US" sz="1200">
              <a:solidFill>
                <a:srgbClr val="000000"/>
              </a:solidFill>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8869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dirty="0">
              <a:effectLst/>
              <a:latin typeface="Arial"/>
              <a:ea typeface="ＭＳ Ｐゴシック" charset="0"/>
              <a:cs typeface="Arial"/>
            </a:endParaRPr>
          </a:p>
          <a:p>
            <a:r>
              <a:rPr lang="en-US" dirty="0">
                <a:latin typeface="Arial"/>
                <a:ea typeface="ＭＳ Ｐゴシック" charset="0"/>
                <a:cs typeface="Arial"/>
              </a:rPr>
              <a:t>Cyrus</a:t>
            </a:r>
            <a:r>
              <a:rPr lang="en-US" baseline="0" dirty="0">
                <a:latin typeface="Arial"/>
                <a:ea typeface="ＭＳ Ｐゴシック" charset="0"/>
                <a:cs typeface="Arial"/>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aseline="0" dirty="0">
                <a:latin typeface="Arial"/>
                <a:ea typeface="ＭＳ Ｐゴシック" charset="0"/>
                <a:cs typeface="Arial"/>
              </a:rPr>
              <a:t>__________________</a:t>
            </a:r>
          </a:p>
          <a:p>
            <a:r>
              <a:rPr lang="en-US" baseline="0" dirty="0">
                <a:latin typeface="Arial"/>
                <a:ea typeface="ＭＳ Ｐゴシック" charset="0"/>
                <a:cs typeface="Arial"/>
              </a:rPr>
              <a:t>OS-15-Ezra-50, 82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Arial"/>
                <a:ea typeface="ＭＳ Ｐゴシック" charset="0"/>
                <a:cs typeface="Arial"/>
              </a:rPr>
              <a:t>OS-17-Esther-82</a:t>
            </a:r>
          </a:p>
          <a:p>
            <a:r>
              <a:rPr lang="en-US" baseline="0" dirty="0">
                <a:latin typeface="Arial"/>
                <a:ea typeface="ＭＳ Ｐゴシック" charset="0"/>
                <a:cs typeface="Arial"/>
              </a:rPr>
              <a:t>OS-27-Daniel-342</a:t>
            </a:r>
            <a:endParaRPr lang="en-US" dirty="0">
              <a:latin typeface="Arial"/>
              <a:ea typeface="ＭＳ Ｐゴシック" charset="0"/>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A35AD9-D71B-D445-9F16-023670BB26E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41151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FE55886-FE2C-764A-8F6A-C202E3E8CA5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1323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6368D8-9488-8F4E-8E9C-3A6A71104B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12326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AB03C8-8D2B-9545-B94E-A7A32238168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09102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AB03C8-8D2B-9545-B94E-A7A32238168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2179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Daniel repeatedly shows God as the highest ruler—in contrast to Babylonian kings who continually exalt themselves in pride but are humbled in various ways.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93838B-9162-0A47-8FA6-0D5E6C8CEFF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6802" name="Rectangle 2"/>
          <p:cNvSpPr>
            <a:spLocks noGrp="1" noRot="1" noChangeAspect="1" noChangeArrowheads="1" noTextEdit="1"/>
          </p:cNvSpPr>
          <p:nvPr>
            <p:ph type="sldImg"/>
          </p:nvPr>
        </p:nvSpPr>
        <p:spPr>
          <a:ln/>
        </p:spPr>
      </p:sp>
      <p:sp>
        <p:nvSpPr>
          <p:cNvPr id="71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Daniel sees a vision of a goat defeating a ram but being replaced by four horns with one gaining power and desecrating the temple (8:1-14)</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6463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95B179-CDCA-A94B-AF39-2F5C0D44F55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Alexander would advance westward just like Daniel predicted, but his troops refused to enter India, so he turned back to Babylon, his favorite city.</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At Babylon he was at the center of his empire where he could see the entirety of his conquests—and there he died.</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Therefore, the goat (Alexander the Great) over the ram (Medo-Persia) will lead to the Seleucid Antiochus IV desecrating the temple like Antichrist (8:15-26; cf. 9:27)</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9893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A13EBD4-DB60-274B-BDA7-CD5593D0B1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Sadly, </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Alexander could conquer most of the known world but he could not conquer himself.</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Babylon, his excesses led to his demise.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13568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A59769-4964-6F43-A302-9E2E2222A9D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35673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2901D7A-5C26-6943-89A0-774D6FC7029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 amazingly predicted Greek history 300 years in advance.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7BCDB1-8862-3548-B997-633CC9D25F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8 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goat became very powerful. But at the height of his power, his large horn was broken off. In the large horn’s place grew four prominent horns pointing in the four directions of the earth. </a:t>
            </a:r>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9 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Then from one of the prominent horns came a small horn whose power grew very great. It extended toward the south and the east and toward the glorious land of Israel. </a:t>
            </a:r>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10 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Its power reached to the heavens, where it attacked the heavenly army, throwing some of the heavenly beings and some of the stars to the ground and trampling them. </a:t>
            </a:r>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11 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It even challenged the Commander of heaven’s army by canceling the daily sacrifices offered to him and by destroying his Temple. </a:t>
            </a:r>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12 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army of heaven was restrained from responding to this rebellion. So the daily sacrifice was halted, and truth was overthrown. The horn succeeded in everything it did.</a:t>
            </a:r>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t>
            </a:r>
          </a:p>
          <a:p>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13 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Then I heard two holy ones talking to each other. One of them asked, “How long will the events of this vision last? How long will the rebellion that causes desecration stop the daily sacrifices? How long will the Temple and heaven’s army be trampled on?” </a:t>
            </a:r>
          </a:p>
          <a:p>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14 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other replied, “It will take 2,300 evenings and mornings; then the Temple will be made right again.” </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8:11–12</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meaning of the Hebrew for these verses is uncertain.</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 Tyndale House Publishers, </a:t>
            </a:r>
            <a:r>
              <a:rPr lang="en-US" sz="1200" i="1" u="sng" kern="1200" dirty="0">
                <a:solidFill>
                  <a:schemeClr val="tx1"/>
                </a:solidFill>
                <a:effectLst/>
                <a:latin typeface="Times New Roman" pitchFamily="-112" charset="0"/>
                <a:ea typeface="ＭＳ Ｐゴシック" pitchFamily="-112" charset="-128"/>
                <a:cs typeface="ＭＳ Ｐゴシック" pitchFamily="-112" charset="-128"/>
                <a:hlinkClick r:id="rId3"/>
              </a:rPr>
              <a:t>Holy Bible: New Living Translation</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(Carol Stream, IL: Tyndale House Publishers, 2015), Daniel 8:8–14.</a:t>
            </a:r>
          </a:p>
          <a:p>
            <a:pPr eaLnBrk="1" hangingPunct="1"/>
            <a:endParaRPr lang="en-US" dirty="0">
              <a:latin typeface="Times New Roman" charset="0"/>
            </a:endParaRPr>
          </a:p>
        </p:txBody>
      </p:sp>
    </p:spTree>
    <p:extLst>
      <p:ext uri="{BB962C8B-B14F-4D97-AF65-F5344CB8AC3E}">
        <p14:creationId xmlns:p14="http://schemas.microsoft.com/office/powerpoint/2010/main" val="1079799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7BCDB1-8862-3548-B997-633CC9D25F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z="1200" kern="1200" dirty="0">
                <a:solidFill>
                  <a:schemeClr val="tx1"/>
                </a:solidFill>
                <a:effectLst/>
                <a:latin typeface="Times New Roman" pitchFamily="-112" charset="0"/>
                <a:ea typeface="ＭＳ Ｐゴシック" pitchFamily="-112" charset="-128"/>
                <a:cs typeface="ＭＳ Ｐゴシック" pitchFamily="-112" charset="-128"/>
              </a:rPr>
              <a:t>8:23–25. Years later from among one of the four horns (kings) there would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arise</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Gabriel said, a severe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stern-faced</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and cunning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king</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a master of intrigue</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cf.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deceit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v. 25). A powerful ruler, he would devastate property and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destroy</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people in order to expand his kingdom.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The holy people</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nation Israel (cf. “saints,” 7:18, 22, 27), would be a special target of his oppression. In subjugating Israel,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many</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would lose their lives just when they thought they were safe. His antagonism against Israel would also be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against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her God,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the Prince of princes. Yet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this mighty conqueror himself would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be destroyed</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by supernatural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power</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His rise was not his own doing (8:24) and his downfall was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not by human</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means (he died insane in Persia in 163 BC.).</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king referred to here is known as Antiochus IV Epiphanes. After murdering his brother, who had inherited the throne in the Seleucid dynasty, he came to power in 175 BC. In 170 BC Ptolemy VI of Egypt sought to recover territory then ruled over by Antiochus. So Antiochus invaded Egypt and defeated Ptolemy VI and proclaimed himself king in Egypt. This was his growth “in power to the south” (v. 9). On his return from this conquest, trouble broke out in Jerusalem so he decided to subdue Jerusalem (“the Beautiful Land,” v. 9; cf. 11:16, 41). The people were subjugated, the temple desecrated, and the temple treasury plundered.</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From this conquest Antiochus returned to Egypt in 168 but was forced by Rome to evacuate Egypt. On his return he determined to make the land of Israel a buffer state between himself and Egypt. He attacked and burned Jerusalem, killing multitudes (cf. 8:10). The Jews were forbidden to follow the Mosaic Law in observing the Sabbath, their annual feasts, and traditional sacrifices, and circumcision of children (cf. v. 11). Altars to idols were set up in Jerusalem and on December 16, 167 BC the Jews were ordered to offer unclean sacrifices and to eat swine’s flesh or be penalized by death. (Though his friends called him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Epiphanes</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Illustrious One”] no wonder the Jews called him </a:t>
            </a:r>
            <a:r>
              <a:rPr lang="en-US" sz="1200" i="1" kern="1200" dirty="0" err="1">
                <a:solidFill>
                  <a:schemeClr val="tx1"/>
                </a:solidFill>
                <a:effectLst/>
                <a:latin typeface="Times New Roman" pitchFamily="-112" charset="0"/>
                <a:ea typeface="ＭＳ Ｐゴシック" pitchFamily="-112" charset="-128"/>
                <a:cs typeface="ＭＳ Ｐゴシック" pitchFamily="-112" charset="-128"/>
              </a:rPr>
              <a:t>Epimanes</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Madman”].) (For more on the role of Antiochus IV Epiphanes see comments on 11:21–35.)</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 J. Dwight Pentecost, </a:t>
            </a:r>
            <a:r>
              <a:rPr lang="en-US" sz="1200" u="sng" kern="1200" dirty="0">
                <a:solidFill>
                  <a:schemeClr val="tx1"/>
                </a:solidFill>
                <a:effectLst/>
                <a:latin typeface="Times New Roman" pitchFamily="-112" charset="0"/>
                <a:ea typeface="ＭＳ Ｐゴシック" pitchFamily="-112" charset="-128"/>
                <a:cs typeface="ＭＳ Ｐゴシック" pitchFamily="-112" charset="-128"/>
                <a:hlinkClick r:id="rId3"/>
              </a:rPr>
              <a:t>“Daniel,”</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in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The Bible Knowledge Commentary: An Exposition of the Scriptures</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ed. J. F. Walvoord and R. B. Zuck, vol. 1 (Wheaton, IL: Victor Books, 1985), 1357–1358.</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08EEA6-10F3-544B-868E-C87AC21FCA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32298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43C54FC-3E44-3442-A702-61A0E9116DE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7778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43C54FC-3E44-3442-A702-61A0E9116DE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12" charset="-128"/>
                <a:cs typeface="ＭＳ Ｐゴシック" pitchFamily="-112" charset="-128"/>
              </a:rPr>
              <a:t>Antiochus’ desecration of the temple was to last 2,300 evenings and mornings before its cleansing (8:14). Some take the 2,300 evenings and mornings to mean 2,300 days, that is, a little more than six years. In this interpretation, the six years were from Antiochus’ first incursion into Jerusalem (170 BC) to the refurbishing and restoring of the temple by Judas Maccabeus in late 164. A second interpretation seems preferable. Rather than each evening and each morning representing a day, the reference may be to evening and morning sacrifices, which were interrupted by Antiochus’ desecration (cf. “the daily sacrifice,” vv. 11–21). With two sacrifices made daily, the 2,300 offerings would cover 1,150 days or three years (of 360 days each) plus 70 days. This is the time from Antiochus’ desecration of the temple (December 16, 167 BC) to the refurbishing and restoring of the temple by Judas Maccabeus in late 164 and on into 163 BC when all the Jewish sacrifices were fully restored and religious independence gained for Judah. Whichever interpretation it is that one accepts, the figure of 2,300 was a literal one and so the time period was literally fulfilled.</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There is no question among expositors that Antiochus is in view in this prophecy. What was prophesied was fulfilled literally through him. However, the prophecy looks beyond Antiochus to a future person (the Antichrist) of whom Antiochus is only a foreshadowing. This coming one is said to “stand against the Prince of princes” (v. 25). This can be none other than the Lord Jesus Christ. Thus the prophecy must go beyond Antiochus and look forward to the coming of one whose ministry will parallel that of Antiochus.</a:t>
            </a:r>
          </a:p>
          <a:p>
            <a:br>
              <a:rPr lang="en-US" sz="1200" kern="1200" dirty="0">
                <a:solidFill>
                  <a:schemeClr val="tx1"/>
                </a:solidFill>
                <a:effectLst/>
                <a:latin typeface="Times New Roman" pitchFamily="-112" charset="0"/>
                <a:ea typeface="ＭＳ Ｐゴシック" pitchFamily="-112" charset="-128"/>
                <a:cs typeface="ＭＳ Ｐゴシック" pitchFamily="-112" charset="-128"/>
              </a:rPr>
            </a:br>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 J. Dwight Pentecost, </a:t>
            </a:r>
            <a:r>
              <a:rPr lang="en-US" sz="1200" u="sng" kern="1200" dirty="0">
                <a:solidFill>
                  <a:schemeClr val="tx1"/>
                </a:solidFill>
                <a:effectLst/>
                <a:latin typeface="Times New Roman" pitchFamily="-112" charset="0"/>
                <a:ea typeface="ＭＳ Ｐゴシック" pitchFamily="-112" charset="-128"/>
                <a:cs typeface="ＭＳ Ｐゴシック" pitchFamily="-112" charset="-128"/>
                <a:hlinkClick r:id="rId3"/>
              </a:rPr>
              <a:t>“Daniel,”</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in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The Bible Knowledge Commentary: An Exposition of the Scriptures</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ed. J. F. Walvoord and R. B. Zuck, vol. 1 (Wheaton, IL: Victor Books, 1985), 1357–1359.</a:t>
            </a:r>
          </a:p>
        </p:txBody>
      </p:sp>
    </p:spTree>
    <p:extLst>
      <p:ext uri="{BB962C8B-B14F-4D97-AF65-F5344CB8AC3E}">
        <p14:creationId xmlns:p14="http://schemas.microsoft.com/office/powerpoint/2010/main" val="4287936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phrase “the times of the Gentiles” does not appear in Daniel but Jesus used this phrase in Luke 21:24 (see slide 21) to refer to the period designated by Daniel when Gentile nations will rule over Jerusalem until Christ reigns from this city. It began when Nebuchadnezzar destroyed Jerusalem in 586 BC and will continue until Messiah rules over the city.</a:t>
            </a:r>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4</a:t>
            </a:fld>
            <a:endParaRPr lang="en-US"/>
          </a:p>
        </p:txBody>
      </p:sp>
    </p:spTree>
    <p:extLst>
      <p:ext uri="{BB962C8B-B14F-4D97-AF65-F5344CB8AC3E}">
        <p14:creationId xmlns:p14="http://schemas.microsoft.com/office/powerpoint/2010/main" val="1767415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7BCDB1-8862-3548-B997-633CC9D25F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6454467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6290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D36382-3A69-4B46-B0F3-D69E218FCE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4994" name="Rectangle 2"/>
          <p:cNvSpPr>
            <a:spLocks noGrp="1" noRot="1" noChangeAspect="1" noChangeArrowheads="1" noTextEdit="1"/>
          </p:cNvSpPr>
          <p:nvPr>
            <p:ph type="sldImg"/>
          </p:nvPr>
        </p:nvSpPr>
        <p:spPr>
          <a:ln/>
        </p:spPr>
      </p:sp>
      <p:sp>
        <p:nvSpPr>
          <p:cNvPr id="72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Daniel confessed Israel's sin before the 70 "sevens" vision where God revealed that the full restoration would need Messiah to come twice (Dan 9)</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09880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Common English Slides-194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OS-12-2Kings-287</a:t>
            </a:r>
          </a:p>
          <a:p>
            <a:r>
              <a:rPr lang="en-US" dirty="0">
                <a:cs typeface="ＭＳ Ｐゴシック" charset="0"/>
              </a:rPr>
              <a:t>OS-14-2Chron-287</a:t>
            </a:r>
          </a:p>
          <a:p>
            <a:r>
              <a:rPr lang="en-US" dirty="0">
                <a:cs typeface="ＭＳ Ｐゴシック" charset="0"/>
              </a:rPr>
              <a:t>OS-15-Ezra-14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ＭＳ Ｐゴシック" charset="0"/>
              </a:rPr>
              <a:t>OS-Esther</a:t>
            </a:r>
          </a:p>
          <a:p>
            <a:r>
              <a:rPr lang="en-US" dirty="0">
                <a:latin typeface="Times New Roman" charset="0"/>
                <a:ea typeface="ＭＳ Ｐゴシック" charset="0"/>
                <a:cs typeface="ＭＳ Ｐゴシック" charset="0"/>
              </a:rPr>
              <a:t>OS-24-Jeremiah-53, 140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OS-27-Daniel-150</a:t>
            </a:r>
            <a:r>
              <a:rPr lang="en-US" dirty="0">
                <a:cs typeface="ＭＳ Ｐゴシック" charset="0"/>
              </a:rPr>
              <a:t>, 362, 364</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ＭＳ Ｐゴシック" charset="0"/>
              </a:rPr>
              <a:t>OS-37-Haggai-32</a:t>
            </a:r>
          </a:p>
          <a:p>
            <a:r>
              <a:rPr lang="en-US" dirty="0">
                <a:cs typeface="ＭＳ Ｐゴシック" charset="0"/>
              </a:rPr>
              <a:t>OS-Zechariah-14</a:t>
            </a:r>
          </a:p>
          <a:p>
            <a:endParaRPr lang="en-US" dirty="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36FADD-A434-C04B-BC45-93E5BEDCC3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 nearness of restoration compelled Daniel to confess God’s just judgment of Israel's sins and ask God to restore Jerusalem’s temple (9:3-19)</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20717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FA380D-DAF7-2B4D-943B-AC8D4B1D5354}" type="slidenum">
              <a:rPr lang="en-US" sz="1200">
                <a:solidFill>
                  <a:srgbClr val="000000"/>
                </a:solidFill>
                <a:latin typeface="Calibri" charset="0"/>
              </a:rPr>
              <a:pPr eaLnBrk="1" hangingPunct="1"/>
              <a:t>47</a:t>
            </a:fld>
            <a:endParaRPr lang="en-US" sz="1200">
              <a:solidFill>
                <a:srgbClr val="000000"/>
              </a:solidFill>
              <a:latin typeface="Calibri" charset="0"/>
            </a:endParaRPr>
          </a:p>
        </p:txBody>
      </p:sp>
      <p:sp>
        <p:nvSpPr>
          <p:cNvPr id="1034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342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CF61CE-A026-CB4F-8392-65DFAE6F7298}" type="slidenum">
              <a:rPr lang="en-US" sz="1200">
                <a:solidFill>
                  <a:srgbClr val="000000"/>
                </a:solidFill>
                <a:latin typeface="Times" charset="0"/>
              </a:rPr>
              <a:pPr eaLnBrk="1" hangingPunct="1"/>
              <a:t>48</a:t>
            </a:fld>
            <a:endParaRPr lang="en-US" sz="1200">
              <a:solidFill>
                <a:srgbClr val="000000"/>
              </a:solidFill>
              <a:latin typeface="Times" charset="0"/>
            </a:endParaRPr>
          </a:p>
        </p:txBody>
      </p:sp>
      <p:sp>
        <p:nvSpPr>
          <p:cNvPr id="148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848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36FADD-A434-C04B-BC45-93E5BEDCC312}" type="slidenum">
              <a:rPr lang="en-US" sz="1200"/>
              <a:pPr eaLnBrk="1" hangingPunct="1"/>
              <a:t>49</a:t>
            </a:fld>
            <a:endParaRPr lang="en-US" sz="1200"/>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Gabriel brought to Daniel the 70 "sevens" vision where God revealed that the full restoration would need Messiah to come twice (9:20-27)</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6590940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24288-7CCC-864D-8B62-28AE985CCB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9090" name="Rectangle 2"/>
          <p:cNvSpPr>
            <a:spLocks noGrp="1" noRot="1" noChangeAspect="1" noChangeArrowheads="1" noTextEdit="1"/>
          </p:cNvSpPr>
          <p:nvPr>
            <p:ph type="sldImg"/>
          </p:nvPr>
        </p:nvSpPr>
        <p:spPr>
          <a:ln/>
        </p:spPr>
      </p:sp>
      <p:sp>
        <p:nvSpPr>
          <p:cNvPr id="72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Gabriel brought to Daniel the 70 "sevens" vision where God revealed that the full restoration would need Messiah to come twice (9:20-27).</a:t>
            </a:r>
          </a:p>
        </p:txBody>
      </p:sp>
    </p:spTree>
    <p:extLst>
      <p:ext uri="{BB962C8B-B14F-4D97-AF65-F5344CB8AC3E}">
        <p14:creationId xmlns:p14="http://schemas.microsoft.com/office/powerpoint/2010/main" val="1942519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Many kings utter similar declarations with Daniel’s prophecy as well.</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Gabriel told Daniel that the Messiah would come 173,880 days after the decree of Artaxerxes. This works out to be on 30 March AD 33 when Jesus came into Jerusalem to present himself as Israel’s king— the most specific fulfillment of Bible prophecy in the Bible!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2144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ED222A-C781-E244-994A-D64D59DE2768}" type="slidenum">
              <a:rPr lang="en-US" sz="1200">
                <a:solidFill>
                  <a:srgbClr val="000000"/>
                </a:solidFill>
              </a:rPr>
              <a:pPr eaLnBrk="1" hangingPunct="1"/>
              <a:t>56</a:t>
            </a:fld>
            <a:endParaRPr lang="en-US" sz="1200">
              <a:solidFill>
                <a:srgbClr val="000000"/>
              </a:solidFill>
            </a:endParaRPr>
          </a:p>
        </p:txBody>
      </p:sp>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CB874B-5B5D-5E43-990E-FA24D907392E}" type="slidenum">
              <a:rPr lang="en-US" sz="1200"/>
              <a:pPr eaLnBrk="1" hangingPunct="1"/>
              <a:t>57</a:t>
            </a:fld>
            <a:endParaRPr lang="en-US" sz="1200"/>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29EC9B-65F4-524D-9AB3-0B997CEB579F}" type="slidenum">
              <a:rPr lang="en-US" sz="1200"/>
              <a:pPr eaLnBrk="1" hangingPunct="1"/>
              <a:t>58</a:t>
            </a:fld>
            <a:endParaRPr lang="en-US" sz="1200"/>
          </a:p>
        </p:txBody>
      </p:sp>
      <p:sp>
        <p:nvSpPr>
          <p:cNvPr id="735234" name="Rectangle 2"/>
          <p:cNvSpPr>
            <a:spLocks noGrp="1" noRot="1" noChangeAspect="1" noChangeArrowheads="1" noTextEdit="1"/>
          </p:cNvSpPr>
          <p:nvPr>
            <p:ph type="sldImg"/>
          </p:nvPr>
        </p:nvSpPr>
        <p:spPr>
          <a:ln/>
        </p:spPr>
      </p:sp>
      <p:sp>
        <p:nvSpPr>
          <p:cNvPr id="735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FFFD85-036C-7F46-9E28-E386957E9B97}" type="slidenum">
              <a:rPr lang="en-US" sz="1200"/>
              <a:pPr eaLnBrk="1" hangingPunct="1"/>
              <a:t>59</a:t>
            </a:fld>
            <a:endParaRPr lang="en-US" sz="1200"/>
          </a:p>
        </p:txBody>
      </p:sp>
      <p:sp>
        <p:nvSpPr>
          <p:cNvPr id="737282" name="Rectangle 2"/>
          <p:cNvSpPr>
            <a:spLocks noGrp="1" noRot="1" noChangeAspect="1" noChangeArrowheads="1" noTextEdit="1"/>
          </p:cNvSpPr>
          <p:nvPr>
            <p:ph type="sldImg"/>
          </p:nvPr>
        </p:nvSpPr>
        <p:spPr>
          <a:ln/>
        </p:spPr>
      </p:sp>
      <p:sp>
        <p:nvSpPr>
          <p:cNvPr id="737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4CC52A-F62E-9B4A-9ACC-573CE9C30490}" type="slidenum">
              <a:rPr lang="en-US" sz="1200"/>
              <a:pPr eaLnBrk="1" hangingPunct="1"/>
              <a:t>60</a:t>
            </a:fld>
            <a:endParaRPr lang="en-US" sz="1200"/>
          </a:p>
        </p:txBody>
      </p:sp>
      <p:sp>
        <p:nvSpPr>
          <p:cNvPr id="739330" name="Rectangle 2"/>
          <p:cNvSpPr>
            <a:spLocks noGrp="1" noRot="1" noChangeAspect="1" noChangeArrowheads="1" noTextEdit="1"/>
          </p:cNvSpPr>
          <p:nvPr>
            <p:ph type="sldImg"/>
          </p:nvPr>
        </p:nvSpPr>
        <p:spPr>
          <a:ln/>
        </p:spPr>
      </p:sp>
      <p:sp>
        <p:nvSpPr>
          <p:cNvPr id="73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CBC4B9-F464-6141-A607-8F9EB19A4068}" type="slidenum">
              <a:rPr lang="en-US" sz="1200"/>
              <a:pPr eaLnBrk="1" hangingPunct="1"/>
              <a:t>61</a:t>
            </a:fld>
            <a:endParaRPr lang="en-US" sz="1200"/>
          </a:p>
        </p:txBody>
      </p:sp>
      <p:sp>
        <p:nvSpPr>
          <p:cNvPr id="741378" name="Rectangle 2"/>
          <p:cNvSpPr>
            <a:spLocks noGrp="1" noRot="1" noChangeAspect="1" noChangeArrowheads="1" noTextEdit="1"/>
          </p:cNvSpPr>
          <p:nvPr>
            <p:ph type="sldImg"/>
          </p:nvPr>
        </p:nvSpPr>
        <p:spPr>
          <a:ln/>
        </p:spPr>
      </p:sp>
      <p:sp>
        <p:nvSpPr>
          <p:cNvPr id="74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D1FC71-2867-D144-A359-B8562FEC169E}" type="slidenum">
              <a:rPr lang="en-US" sz="1200"/>
              <a:pPr eaLnBrk="1" hangingPunct="1"/>
              <a:t>62</a:t>
            </a:fld>
            <a:endParaRPr lang="en-US" sz="1200"/>
          </a:p>
        </p:txBody>
      </p:sp>
      <p:sp>
        <p:nvSpPr>
          <p:cNvPr id="743426" name="Rectangle 2"/>
          <p:cNvSpPr>
            <a:spLocks noGrp="1" noRot="1" noChangeAspect="1" noChangeArrowheads="1" noTextEdit="1"/>
          </p:cNvSpPr>
          <p:nvPr>
            <p:ph type="sldImg"/>
          </p:nvPr>
        </p:nvSpPr>
        <p:spPr>
          <a:ln/>
        </p:spPr>
      </p:sp>
      <p:sp>
        <p:nvSpPr>
          <p:cNvPr id="74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AD848B-0C07-D445-9A40-FEF01C2B9CE6}" type="slidenum">
              <a:rPr lang="en-US" sz="1200"/>
              <a:pPr eaLnBrk="1" hangingPunct="1"/>
              <a:t>63</a:t>
            </a:fld>
            <a:endParaRPr lang="en-US" sz="1200"/>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03E211-2246-3E4D-A220-91791DFF1676}" type="slidenum">
              <a:rPr lang="en-US" sz="1200"/>
              <a:pPr eaLnBrk="1" hangingPunct="1"/>
              <a:t>64</a:t>
            </a:fld>
            <a:endParaRPr lang="en-US" sz="1200"/>
          </a:p>
        </p:txBody>
      </p:sp>
      <p:sp>
        <p:nvSpPr>
          <p:cNvPr id="747522" name="Rectangle 2"/>
          <p:cNvSpPr>
            <a:spLocks noGrp="1" noRot="1" noChangeAspect="1" noChangeArrowheads="1" noTextEdit="1"/>
          </p:cNvSpPr>
          <p:nvPr>
            <p:ph type="sldImg"/>
          </p:nvPr>
        </p:nvSpPr>
        <p:spPr>
          <a:ln/>
        </p:spPr>
      </p:sp>
      <p:sp>
        <p:nvSpPr>
          <p:cNvPr id="74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2" charset="0"/>
                <a:ea typeface="ＭＳ Ｐゴシック" pitchFamily="-112" charset="-128"/>
                <a:cs typeface="ＭＳ Ｐゴシック" pitchFamily="-112" charset="-128"/>
              </a:rPr>
              <a:t>Daniel 9:24-27 (NLT): “A period of seventy sets of seven has been decreed for your people and your holy city to finish their rebellion, to put an end to their sin, to atone for their guilt, to bring in everlasting righteousness, to confirm the prophetic vision, and to anoint the Most Holy Place. </a:t>
            </a:r>
            <a:r>
              <a:rPr lang="en-US" sz="1200" b="1" kern="1200" baseline="30000" dirty="0">
                <a:solidFill>
                  <a:schemeClr val="tx1"/>
                </a:solidFill>
                <a:effectLst/>
                <a:latin typeface="Times New Roman" pitchFamily="-112" charset="0"/>
                <a:ea typeface="ＭＳ Ｐゴシック" pitchFamily="-112" charset="-128"/>
                <a:cs typeface="ＭＳ Ｐゴシック" pitchFamily="-112" charset="-128"/>
              </a:rPr>
              <a:t>25</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Now listen and understand! Seven sets of seven plus sixty-two sets of seven will pass from the time the command is given to rebuild Jerusalem until a ruler—the Anointed One—comes. Jerusalem will be rebuilt with streets and strong defenses, despite the perilous times.</a:t>
            </a:r>
          </a:p>
          <a:p>
            <a:r>
              <a:rPr lang="en-US" sz="1200" b="1" kern="1200" baseline="30000" dirty="0">
                <a:solidFill>
                  <a:schemeClr val="tx1"/>
                </a:solidFill>
                <a:effectLst/>
                <a:latin typeface="Times New Roman" pitchFamily="-112" charset="0"/>
                <a:ea typeface="ＭＳ Ｐゴシック" pitchFamily="-112" charset="-128"/>
                <a:cs typeface="ＭＳ Ｐゴシック" pitchFamily="-112" charset="-128"/>
              </a:rPr>
              <a:t>26</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After this period of sixty-two sets of seven, the Anointed One will be killed, appearing to have accomplished nothing, and a ruler will arise whose armies will destroy the city and the Temple. The end will come with a flood, and war and its miseries are decreed from that time to the very end. </a:t>
            </a:r>
            <a:r>
              <a:rPr lang="en-US" sz="1200" b="1" kern="1200" baseline="30000" dirty="0">
                <a:solidFill>
                  <a:schemeClr val="tx1"/>
                </a:solidFill>
                <a:effectLst/>
                <a:latin typeface="Times New Roman" pitchFamily="-112" charset="0"/>
                <a:ea typeface="ＭＳ Ｐゴシック" pitchFamily="-112" charset="-128"/>
                <a:cs typeface="ＭＳ Ｐゴシック" pitchFamily="-112" charset="-128"/>
              </a:rPr>
              <a:t>27</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ruler will make a treaty with the people for a period of one set of seven, but after half this time, he will put an end to the sacrifices and offerings. And as a climax to all his terrible deeds, he will set up a sacrilegious object that causes desecration, until the fate decreed for this defiler is finally poured out on him.”</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________________</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6</a:t>
            </a:fld>
            <a:endParaRPr lang="en-US"/>
          </a:p>
        </p:txBody>
      </p:sp>
    </p:spTree>
    <p:extLst>
      <p:ext uri="{BB962C8B-B14F-4D97-AF65-F5344CB8AC3E}">
        <p14:creationId xmlns:p14="http://schemas.microsoft.com/office/powerpoint/2010/main" val="24734891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6FCAED-2FCE-3A47-9BCE-8869744452C2}" type="slidenum">
              <a:rPr lang="en-US" sz="1200"/>
              <a:pPr eaLnBrk="1" hangingPunct="1"/>
              <a:t>65</a:t>
            </a:fld>
            <a:endParaRPr lang="en-US" sz="1200"/>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7A99DE-5AC5-B941-AE65-B10A994A6D41}" type="slidenum">
              <a:rPr lang="en-US" sz="1200"/>
              <a:pPr eaLnBrk="1" hangingPunct="1"/>
              <a:t>66</a:t>
            </a:fld>
            <a:endParaRPr lang="en-US" sz="1200"/>
          </a:p>
        </p:txBody>
      </p:sp>
      <p:sp>
        <p:nvSpPr>
          <p:cNvPr id="751618" name="Rectangle 2"/>
          <p:cNvSpPr>
            <a:spLocks noGrp="1" noRot="1" noChangeAspect="1" noChangeArrowheads="1"/>
          </p:cNvSpPr>
          <p:nvPr>
            <p:ph type="sldImg"/>
          </p:nvPr>
        </p:nvSpPr>
        <p:spPr>
          <a:solidFill>
            <a:srgbClr val="FFFFFF"/>
          </a:solidFill>
          <a:ln/>
        </p:spPr>
      </p:sp>
      <p:sp>
        <p:nvSpPr>
          <p:cNvPr id="75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FDC22C-1763-4743-9455-51E60A073A1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0082" name="Rectangle 2"/>
          <p:cNvSpPr>
            <a:spLocks noGrp="1" noRot="1" noChangeAspect="1" noChangeArrowheads="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The phrase “times of the Gentiles” is not in Daniel. But the concept is throughout his prophecy. It refers to the period when Israel would have no king over its land—beginning around the time of Jerusalem’s destruction and lasting until Jesus rules over the nation after his return.</a:t>
            </a:r>
          </a:p>
        </p:txBody>
      </p:sp>
    </p:spTree>
    <p:extLst>
      <p:ext uri="{BB962C8B-B14F-4D97-AF65-F5344CB8AC3E}">
        <p14:creationId xmlns:p14="http://schemas.microsoft.com/office/powerpoint/2010/main" val="37872194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AA5FD4-125E-1543-B8E0-42703000C709}" type="slidenum">
              <a:rPr lang="en-GB" sz="1200">
                <a:solidFill>
                  <a:prstClr val="white"/>
                </a:solidFill>
              </a:rPr>
              <a:pPr/>
              <a:t>68</a:t>
            </a:fld>
            <a:endParaRPr lang="en-GB" sz="1200">
              <a:solidFill>
                <a:prstClr val="white"/>
              </a:solidFill>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CBD3E6-3F73-1146-A857-A8F7BAD6981B}" type="slidenum">
              <a:rPr lang="en-US" sz="1200"/>
              <a:pPr eaLnBrk="1" hangingPunct="1"/>
              <a:t>69</a:t>
            </a:fld>
            <a:endParaRPr lang="en-US" sz="1200"/>
          </a:p>
        </p:txBody>
      </p:sp>
      <p:sp>
        <p:nvSpPr>
          <p:cNvPr id="755714" name="Rectangle 2"/>
          <p:cNvSpPr>
            <a:spLocks noGrp="1" noRot="1" noChangeAspect="1" noChangeArrowheads="1" noTextEdit="1"/>
          </p:cNvSpPr>
          <p:nvPr>
            <p:ph type="sldImg"/>
          </p:nvPr>
        </p:nvSpPr>
        <p:spPr>
          <a:ln/>
        </p:spPr>
      </p:sp>
      <p:sp>
        <p:nvSpPr>
          <p:cNvPr id="755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AC1573-CF9D-EF4E-A49F-90FFBB70D191}" type="slidenum">
              <a:rPr lang="en-US" sz="1200"/>
              <a:pPr eaLnBrk="1" hangingPunct="1"/>
              <a:t>70</a:t>
            </a:fld>
            <a:endParaRPr lang="en-US" sz="1200"/>
          </a:p>
        </p:txBody>
      </p:sp>
      <p:sp>
        <p:nvSpPr>
          <p:cNvPr id="757762" name="Rectangle 2"/>
          <p:cNvSpPr>
            <a:spLocks noGrp="1" noRot="1" noChangeAspect="1" noChangeArrowheads="1" noTextEdit="1"/>
          </p:cNvSpPr>
          <p:nvPr>
            <p:ph type="sldImg"/>
          </p:nvPr>
        </p:nvSpPr>
        <p:spPr>
          <a:ln/>
        </p:spPr>
      </p:sp>
      <p:sp>
        <p:nvSpPr>
          <p:cNvPr id="75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5CBE0D-C4FB-234C-A8CD-54D0A07FEEDE}" type="slidenum">
              <a:rPr lang="en-US" sz="1200"/>
              <a:pPr eaLnBrk="1" hangingPunct="1"/>
              <a:t>71</a:t>
            </a:fld>
            <a:endParaRPr lang="en-US" sz="1200"/>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bg1"/>
                </a:solidFill>
                <a:latin typeface="Arial"/>
                <a:cs typeface="Arial"/>
              </a:rPr>
              <a:t>For a dispensational interpretation of each of these six phrases see the exegetical outline of Daniel 9:24 on the preceding pages.</a:t>
            </a:r>
          </a:p>
        </p:txBody>
      </p:sp>
      <p:sp>
        <p:nvSpPr>
          <p:cNvPr id="4" name="Slide Number Placeholder 3"/>
          <p:cNvSpPr>
            <a:spLocks noGrp="1"/>
          </p:cNvSpPr>
          <p:nvPr>
            <p:ph type="sldNum" sz="quarter" idx="10"/>
          </p:nvPr>
        </p:nvSpPr>
        <p:spPr/>
        <p:txBody>
          <a:bodyPr/>
          <a:lstStyle/>
          <a:p>
            <a:pPr>
              <a:defRPr/>
            </a:pPr>
            <a:fld id="{A63ABCA3-C2D5-FC4E-940F-0D7933C38334}" type="slidenum">
              <a:rPr lang="en-US" smtClean="0"/>
              <a:pPr>
                <a:defRPr/>
              </a:pPr>
              <a:t>75</a:t>
            </a:fld>
            <a:endParaRPr lang="en-US"/>
          </a:p>
        </p:txBody>
      </p:sp>
    </p:spTree>
    <p:extLst>
      <p:ext uri="{BB962C8B-B14F-4D97-AF65-F5344CB8AC3E}">
        <p14:creationId xmlns:p14="http://schemas.microsoft.com/office/powerpoint/2010/main" val="28015637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bg1"/>
                </a:solidFill>
                <a:latin typeface="Arial"/>
                <a:cs typeface="Arial"/>
              </a:rPr>
              <a:t>For a dispensational interpretation of each of these six phrases see the exegetical outline of Daniel 9:24 on the preceding pages.</a:t>
            </a:r>
          </a:p>
        </p:txBody>
      </p:sp>
      <p:sp>
        <p:nvSpPr>
          <p:cNvPr id="4" name="Slide Number Placeholder 3"/>
          <p:cNvSpPr>
            <a:spLocks noGrp="1"/>
          </p:cNvSpPr>
          <p:nvPr>
            <p:ph type="sldNum" sz="quarter" idx="10"/>
          </p:nvPr>
        </p:nvSpPr>
        <p:spPr/>
        <p:txBody>
          <a:bodyPr/>
          <a:lstStyle/>
          <a:p>
            <a:pPr>
              <a:defRPr/>
            </a:pPr>
            <a:fld id="{A63ABCA3-C2D5-FC4E-940F-0D7933C38334}" type="slidenum">
              <a:rPr lang="en-US" smtClean="0"/>
              <a:pPr>
                <a:defRPr/>
              </a:pPr>
              <a:t>76</a:t>
            </a:fld>
            <a:endParaRPr lang="en-US"/>
          </a:p>
        </p:txBody>
      </p:sp>
    </p:spTree>
    <p:extLst>
      <p:ext uri="{BB962C8B-B14F-4D97-AF65-F5344CB8AC3E}">
        <p14:creationId xmlns:p14="http://schemas.microsoft.com/office/powerpoint/2010/main" val="28015637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A63ABCA3-C2D5-FC4E-940F-0D7933C38334}" type="slidenum">
              <a:rPr lang="en-US" smtClean="0"/>
              <a:pPr>
                <a:defRPr/>
              </a:pPr>
              <a:t>77</a:t>
            </a:fld>
            <a:endParaRPr lang="en-US"/>
          </a:p>
        </p:txBody>
      </p:sp>
    </p:spTree>
    <p:extLst>
      <p:ext uri="{BB962C8B-B14F-4D97-AF65-F5344CB8AC3E}">
        <p14:creationId xmlns:p14="http://schemas.microsoft.com/office/powerpoint/2010/main" val="2246999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forced from Jerusalem and brought to Babylon are actually servants of the High God! His rule over the world has not changed, but he is only using the Babylonian invasion of Israel for his purposes from 605 BC until Jesus reigns from Jerusalem after he returns to bless a believing Israel and Gentiles.</a:t>
            </a:r>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7</a:t>
            </a:fld>
            <a:endParaRPr lang="en-US"/>
          </a:p>
        </p:txBody>
      </p:sp>
    </p:spTree>
    <p:extLst>
      <p:ext uri="{BB962C8B-B14F-4D97-AF65-F5344CB8AC3E}">
        <p14:creationId xmlns:p14="http://schemas.microsoft.com/office/powerpoint/2010/main" val="5668303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chemeClr val="bg1"/>
              </a:solidFill>
              <a:latin typeface="Arial"/>
              <a:cs typeface="Arial"/>
            </a:endParaRPr>
          </a:p>
        </p:txBody>
      </p:sp>
      <p:sp>
        <p:nvSpPr>
          <p:cNvPr id="4" name="Slide Number Placeholder 3"/>
          <p:cNvSpPr>
            <a:spLocks noGrp="1"/>
          </p:cNvSpPr>
          <p:nvPr>
            <p:ph type="sldNum" sz="quarter" idx="10"/>
          </p:nvPr>
        </p:nvSpPr>
        <p:spPr/>
        <p:txBody>
          <a:bodyPr/>
          <a:lstStyle/>
          <a:p>
            <a:pPr>
              <a:defRPr/>
            </a:pPr>
            <a:fld id="{A63ABCA3-C2D5-FC4E-940F-0D7933C38334}" type="slidenum">
              <a:rPr lang="en-US" smtClean="0"/>
              <a:pPr>
                <a:defRPr/>
              </a:pPr>
              <a:t>78</a:t>
            </a:fld>
            <a:endParaRPr lang="en-US"/>
          </a:p>
        </p:txBody>
      </p:sp>
    </p:spTree>
    <p:extLst>
      <p:ext uri="{BB962C8B-B14F-4D97-AF65-F5344CB8AC3E}">
        <p14:creationId xmlns:p14="http://schemas.microsoft.com/office/powerpoint/2010/main" val="28015637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AA5FD4-125E-1543-B8E0-42703000C709}" type="slidenum">
              <a:rPr lang="en-GB" sz="1200">
                <a:solidFill>
                  <a:prstClr val="white"/>
                </a:solidFill>
              </a:rPr>
              <a:pPr/>
              <a:t>79</a:t>
            </a:fld>
            <a:endParaRPr lang="en-GB" sz="1200">
              <a:solidFill>
                <a:prstClr val="white"/>
              </a:solidFill>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bg1"/>
                </a:solidFill>
                <a:latin typeface="Arial"/>
                <a:cs typeface="Arial"/>
              </a:rPr>
              <a:t>For a dispensational interpretation of each of these six phrases see the exegetical outline of Daniel 9:24 on the preceding pages.</a:t>
            </a:r>
          </a:p>
        </p:txBody>
      </p:sp>
      <p:sp>
        <p:nvSpPr>
          <p:cNvPr id="4" name="Slide Number Placeholder 3"/>
          <p:cNvSpPr>
            <a:spLocks noGrp="1"/>
          </p:cNvSpPr>
          <p:nvPr>
            <p:ph type="sldNum" sz="quarter" idx="10"/>
          </p:nvPr>
        </p:nvSpPr>
        <p:spPr/>
        <p:txBody>
          <a:bodyPr/>
          <a:lstStyle/>
          <a:p>
            <a:pPr>
              <a:defRPr/>
            </a:pPr>
            <a:fld id="{A63ABCA3-C2D5-FC4E-940F-0D7933C38334}" type="slidenum">
              <a:rPr lang="en-US" smtClean="0"/>
              <a:pPr>
                <a:defRPr/>
              </a:pPr>
              <a:t>80</a:t>
            </a:fld>
            <a:endParaRPr lang="en-US"/>
          </a:p>
        </p:txBody>
      </p:sp>
    </p:spTree>
    <p:extLst>
      <p:ext uri="{BB962C8B-B14F-4D97-AF65-F5344CB8AC3E}">
        <p14:creationId xmlns:p14="http://schemas.microsoft.com/office/powerpoint/2010/main" val="28015637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b="0" dirty="0">
                <a:solidFill>
                  <a:schemeClr val="bg1"/>
                </a:solidFill>
                <a:latin typeface="Arial"/>
                <a:cs typeface="Arial"/>
              </a:rPr>
              <a:t>This covenantal perspective finds recent support by Meredith G. Kline, "The Covenant of the Seventieth Week,” </a:t>
            </a:r>
            <a:r>
              <a:rPr lang="en-US" b="0" i="1" dirty="0">
                <a:solidFill>
                  <a:schemeClr val="bg1"/>
                </a:solidFill>
                <a:latin typeface="Arial"/>
                <a:cs typeface="Arial"/>
              </a:rPr>
              <a:t>in The Law and the Prophets: Old Testament Studies Prepared in Honor of Oswald Thompson Allis</a:t>
            </a:r>
            <a:r>
              <a:rPr lang="en-US" b="0" dirty="0">
                <a:solidFill>
                  <a:schemeClr val="bg1"/>
                </a:solidFill>
                <a:latin typeface="Arial"/>
                <a:cs typeface="Arial"/>
              </a:rPr>
              <a:t>, ed. by John H. </a:t>
            </a:r>
            <a:r>
              <a:rPr lang="en-US" b="0" dirty="0" err="1">
                <a:solidFill>
                  <a:schemeClr val="bg1"/>
                </a:solidFill>
                <a:latin typeface="Arial"/>
                <a:cs typeface="Arial"/>
              </a:rPr>
              <a:t>Skilton</a:t>
            </a:r>
            <a:r>
              <a:rPr lang="en-US" b="0" dirty="0">
                <a:solidFill>
                  <a:schemeClr val="bg1"/>
                </a:solidFill>
                <a:latin typeface="Arial"/>
                <a:cs typeface="Arial"/>
              </a:rPr>
              <a:t> (Nutley, NJ, 1974), 452-69, esp. 461-69; cited by Hoehner, </a:t>
            </a:r>
            <a:r>
              <a:rPr lang="en-US" b="0" i="1" dirty="0">
                <a:solidFill>
                  <a:schemeClr val="bg1"/>
                </a:solidFill>
                <a:latin typeface="Arial"/>
                <a:cs typeface="Arial"/>
              </a:rPr>
              <a:t>Chronological Aspects of the Life of Christ,</a:t>
            </a:r>
            <a:r>
              <a:rPr lang="en-US" b="0" dirty="0">
                <a:solidFill>
                  <a:schemeClr val="bg1"/>
                </a:solidFill>
                <a:latin typeface="Arial"/>
                <a:cs typeface="Arial"/>
              </a:rPr>
              <a:t> 132.</a:t>
            </a:r>
          </a:p>
        </p:txBody>
      </p:sp>
      <p:sp>
        <p:nvSpPr>
          <p:cNvPr id="4" name="Slide Number Placeholder 3"/>
          <p:cNvSpPr>
            <a:spLocks noGrp="1"/>
          </p:cNvSpPr>
          <p:nvPr>
            <p:ph type="sldNum" sz="quarter" idx="10"/>
          </p:nvPr>
        </p:nvSpPr>
        <p:spPr/>
        <p:txBody>
          <a:bodyPr/>
          <a:lstStyle/>
          <a:p>
            <a:pPr>
              <a:defRPr/>
            </a:pPr>
            <a:fld id="{A63ABCA3-C2D5-FC4E-940F-0D7933C38334}" type="slidenum">
              <a:rPr lang="en-US" smtClean="0"/>
              <a:pPr>
                <a:defRPr/>
              </a:pPr>
              <a:t>81</a:t>
            </a:fld>
            <a:endParaRPr lang="en-US"/>
          </a:p>
        </p:txBody>
      </p:sp>
    </p:spTree>
    <p:extLst>
      <p:ext uri="{BB962C8B-B14F-4D97-AF65-F5344CB8AC3E}">
        <p14:creationId xmlns:p14="http://schemas.microsoft.com/office/powerpoint/2010/main" val="28015637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B90CD0-79C0-0544-A658-C8CA6CADAAE4}" type="slidenum">
              <a:rPr lang="en-US" sz="1200">
                <a:solidFill>
                  <a:prstClr val="black"/>
                </a:solidFill>
              </a:rPr>
              <a:pPr eaLnBrk="1" hangingPunct="1"/>
              <a:t>82</a:t>
            </a:fld>
            <a:endParaRPr lang="en-US" sz="1200">
              <a:solidFill>
                <a:prstClr val="black"/>
              </a:solidFill>
            </a:endParaRPr>
          </a:p>
        </p:txBody>
      </p:sp>
      <p:sp>
        <p:nvSpPr>
          <p:cNvPr id="345090" name="Rectangle 1026"/>
          <p:cNvSpPr>
            <a:spLocks noGrp="1" noRot="1" noChangeAspect="1" noChangeArrowheads="1" noTextEdit="1"/>
          </p:cNvSpPr>
          <p:nvPr>
            <p:ph type="sldImg"/>
          </p:nvPr>
        </p:nvSpPr>
        <p:spPr>
          <a:solidFill>
            <a:srgbClr val="FFFFFF"/>
          </a:solidFill>
          <a:ln/>
        </p:spPr>
      </p:sp>
      <p:sp>
        <p:nvSpPr>
          <p:cNvPr id="3450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382E16-9629-8443-927E-4A08DB1342C6}" type="slidenum">
              <a:rPr lang="en-US" sz="1200">
                <a:solidFill>
                  <a:prstClr val="black"/>
                </a:solidFill>
              </a:rPr>
              <a:pPr eaLnBrk="1" hangingPunct="1"/>
              <a:t>83</a:t>
            </a:fld>
            <a:endParaRPr lang="en-US" sz="1200">
              <a:solidFill>
                <a:prstClr val="black"/>
              </a:solidFill>
            </a:endParaRPr>
          </a:p>
        </p:txBody>
      </p:sp>
      <p:sp>
        <p:nvSpPr>
          <p:cNvPr id="347138" name="Rectangle 1026"/>
          <p:cNvSpPr>
            <a:spLocks noGrp="1" noRot="1" noChangeAspect="1" noChangeArrowheads="1" noTextEdit="1"/>
          </p:cNvSpPr>
          <p:nvPr>
            <p:ph type="sldImg"/>
          </p:nvPr>
        </p:nvSpPr>
        <p:spPr>
          <a:solidFill>
            <a:srgbClr val="FFFFFF"/>
          </a:solidFill>
          <a:ln/>
        </p:spPr>
      </p:sp>
      <p:sp>
        <p:nvSpPr>
          <p:cNvPr id="347139"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0BD5FD-F70F-D84A-9D69-CED7B67EFA6D}" type="slidenum">
              <a:rPr lang="en-US" sz="1200">
                <a:solidFill>
                  <a:prstClr val="black"/>
                </a:solidFill>
              </a:rPr>
              <a:pPr eaLnBrk="1" hangingPunct="1"/>
              <a:t>84</a:t>
            </a:fld>
            <a:endParaRPr lang="en-US" sz="1200">
              <a:solidFill>
                <a:prstClr val="black"/>
              </a:solidFill>
            </a:endParaRPr>
          </a:p>
        </p:txBody>
      </p:sp>
      <p:sp>
        <p:nvSpPr>
          <p:cNvPr id="349186" name="Rectangle 1026"/>
          <p:cNvSpPr>
            <a:spLocks noGrp="1" noRot="1" noChangeAspect="1" noChangeArrowheads="1" noTextEdit="1"/>
          </p:cNvSpPr>
          <p:nvPr>
            <p:ph type="sldImg"/>
          </p:nvPr>
        </p:nvSpPr>
        <p:spPr>
          <a:solidFill>
            <a:srgbClr val="FFFFFF"/>
          </a:solidFill>
          <a:ln/>
        </p:spPr>
      </p:sp>
      <p:sp>
        <p:nvSpPr>
          <p:cNvPr id="3491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endParaRPr lang="en-US" b="1" dirty="0">
              <a:solidFill>
                <a:schemeClr val="bg1"/>
              </a:solidFill>
              <a:latin typeface="Arial"/>
              <a:cs typeface="Arial"/>
            </a:endParaRPr>
          </a:p>
        </p:txBody>
      </p:sp>
      <p:sp>
        <p:nvSpPr>
          <p:cNvPr id="4" name="Slide Number Placeholder 3"/>
          <p:cNvSpPr>
            <a:spLocks noGrp="1"/>
          </p:cNvSpPr>
          <p:nvPr>
            <p:ph type="sldNum" sz="quarter" idx="10"/>
          </p:nvPr>
        </p:nvSpPr>
        <p:spPr/>
        <p:txBody>
          <a:bodyPr/>
          <a:lstStyle/>
          <a:p>
            <a:pPr>
              <a:defRPr/>
            </a:pPr>
            <a:fld id="{A63ABCA3-C2D5-FC4E-940F-0D7933C38334}" type="slidenum">
              <a:rPr lang="en-US" smtClean="0"/>
              <a:pPr>
                <a:defRPr/>
              </a:pPr>
              <a:t>85</a:t>
            </a:fld>
            <a:endParaRPr lang="en-US"/>
          </a:p>
        </p:txBody>
      </p:sp>
    </p:spTree>
    <p:extLst>
      <p:ext uri="{BB962C8B-B14F-4D97-AF65-F5344CB8AC3E}">
        <p14:creationId xmlns:p14="http://schemas.microsoft.com/office/powerpoint/2010/main" val="28015637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endParaRPr lang="en-US" b="1" dirty="0">
              <a:solidFill>
                <a:schemeClr val="bg1"/>
              </a:solidFill>
              <a:latin typeface="Arial"/>
              <a:cs typeface="Arial"/>
            </a:endParaRPr>
          </a:p>
        </p:txBody>
      </p:sp>
      <p:sp>
        <p:nvSpPr>
          <p:cNvPr id="4" name="Slide Number Placeholder 3"/>
          <p:cNvSpPr>
            <a:spLocks noGrp="1"/>
          </p:cNvSpPr>
          <p:nvPr>
            <p:ph type="sldNum" sz="quarter" idx="10"/>
          </p:nvPr>
        </p:nvSpPr>
        <p:spPr/>
        <p:txBody>
          <a:bodyPr/>
          <a:lstStyle/>
          <a:p>
            <a:pPr>
              <a:defRPr/>
            </a:pPr>
            <a:fld id="{A63ABCA3-C2D5-FC4E-940F-0D7933C38334}" type="slidenum">
              <a:rPr lang="en-US" smtClean="0"/>
              <a:pPr>
                <a:defRPr/>
              </a:pPr>
              <a:t>88</a:t>
            </a:fld>
            <a:endParaRPr lang="en-US"/>
          </a:p>
        </p:txBody>
      </p:sp>
    </p:spTree>
    <p:extLst>
      <p:ext uri="{BB962C8B-B14F-4D97-AF65-F5344CB8AC3E}">
        <p14:creationId xmlns:p14="http://schemas.microsoft.com/office/powerpoint/2010/main" val="28015637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BA99A4-857D-F849-991D-2160D50D84C7}" type="slidenum">
              <a:rPr lang="en-US" sz="1200"/>
              <a:pPr eaLnBrk="1" hangingPunct="1"/>
              <a:t>89</a:t>
            </a:fld>
            <a:endParaRPr lang="en-US" sz="1200"/>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t>
            </a:r>
            <a:r>
              <a:rPr lang="en-US" i="1" dirty="0"/>
              <a:t>really</a:t>
            </a:r>
            <a:r>
              <a:rPr lang="en-US" i="0" dirty="0"/>
              <a:t> keeps his promises? The Antichrist will make a 7-year agreement with Israel (9:27) but will break it just as Antiochus IV did in Jerusalem in 167-164 BC. As his rule over the city lasted but three years, so the future ruler will have only limited control until Jesus brings in the new covenant (cf. Jer 31:31-34). </a:t>
            </a:r>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8</a:t>
            </a:fld>
            <a:endParaRPr lang="en-US"/>
          </a:p>
        </p:txBody>
      </p:sp>
    </p:spTree>
    <p:extLst>
      <p:ext uri="{BB962C8B-B14F-4D97-AF65-F5344CB8AC3E}">
        <p14:creationId xmlns:p14="http://schemas.microsoft.com/office/powerpoint/2010/main" val="23001579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final of the 70 "weeks" also will last seven years and is the focus of Daniel's prophecies more than any other period. Revelation later builds on the foundation that Daniel established.</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Common-404</a:t>
            </a:r>
          </a:p>
          <a:p>
            <a:r>
              <a:rPr lang="en-US" dirty="0">
                <a:latin typeface="Times New Roman" charset="0"/>
                <a:ea typeface="ＭＳ Ｐゴシック" charset="0"/>
                <a:cs typeface="ＭＳ Ｐゴシック" charset="0"/>
              </a:rPr>
              <a:t>BE-27-Daniel-117</a:t>
            </a:r>
          </a:p>
          <a:p>
            <a:r>
              <a:rPr lang="en-US" dirty="0">
                <a:latin typeface="Times New Roman" charset="0"/>
                <a:ea typeface="ＭＳ Ｐゴシック" charset="0"/>
                <a:cs typeface="ＭＳ Ｐゴシック" charset="0"/>
              </a:rPr>
              <a:t>OS-27-Daniel-407, 499</a:t>
            </a:r>
          </a:p>
          <a:p>
            <a:r>
              <a:rPr lang="en-US" dirty="0">
                <a:latin typeface="Times New Roman" charset="0"/>
                <a:ea typeface="ＭＳ Ｐゴシック" charset="0"/>
                <a:cs typeface="ＭＳ Ｐゴシック" charset="0"/>
              </a:rPr>
              <a:t>NS-22-Rev7-12-slide 99</a:t>
            </a:r>
          </a:p>
        </p:txBody>
      </p:sp>
    </p:spTree>
    <p:extLst>
      <p:ext uri="{BB962C8B-B14F-4D97-AF65-F5344CB8AC3E}">
        <p14:creationId xmlns:p14="http://schemas.microsoft.com/office/powerpoint/2010/main" val="22010935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Parallel texts build upon this teaching by saying that the Antichrist will set up this abomination that causes desolation (Matt 24:15) where he will declare himself to be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“He will exalt himself and defy everything that people call god and every object of worship. He will even sit in the temple of God, claiming that he himself is God” (</a:t>
            </a:r>
            <a:r>
              <a:rPr lang="en-US" dirty="0">
                <a:latin typeface="Arial" panose="020B0604020202020204" pitchFamily="34" charset="0"/>
                <a:ea typeface="ＭＳ Ｐゴシック" charset="0"/>
                <a:cs typeface="Arial" panose="020B0604020202020204" pitchFamily="34" charset="0"/>
              </a:rPr>
              <a:t>2 Thess 2:4 NLT).</a:t>
            </a:r>
            <a:endPar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Then the beast was allowed to speak great blasphemies against God. And he was given authority to do whatever he wanted for forty-two months.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6</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he spoke terrible words of blasphemy against God, slandering his name and his dwelling—that is, those who dwell in heaven.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7</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the beast was allowed to wage war against God’s holy people and to conquer them. And he was given authority to rule over every tribe and people and language and nation.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8</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all the people who belong to this world worshiped the beast. They are the ones whose names were not written in the Book of Life that belongs to the Lamb who was slaughtered before the world was made” (Rev 13:5-8 NLT).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OS-27-Daniel-330</a:t>
            </a:r>
          </a:p>
          <a:p>
            <a:r>
              <a:rPr lang="en-US" dirty="0">
                <a:latin typeface="Arial" panose="020B0604020202020204" pitchFamily="34" charset="0"/>
                <a:cs typeface="Arial" panose="020B0604020202020204" pitchFamily="34" charset="0"/>
              </a:rPr>
              <a:t>OS-Ezekiel 40-48-Slide 16</a:t>
            </a:r>
          </a:p>
          <a:p>
            <a:r>
              <a:rPr lang="en-US" dirty="0">
                <a:latin typeface="Arial" panose="020B0604020202020204" pitchFamily="34" charset="0"/>
                <a:cs typeface="Arial" panose="020B0604020202020204" pitchFamily="34" charset="0"/>
              </a:rPr>
              <a:t>OS-37-Haggai-96</a:t>
            </a:r>
          </a:p>
        </p:txBody>
      </p:sp>
    </p:spTree>
    <p:extLst>
      <p:ext uri="{BB962C8B-B14F-4D97-AF65-F5344CB8AC3E}">
        <p14:creationId xmlns:p14="http://schemas.microsoft.com/office/powerpoint/2010/main" val="21290357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70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right now will be successful in building the temple on its original spot.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OS-27-Daniel-331</a:t>
            </a:r>
          </a:p>
          <a:p>
            <a:r>
              <a:rPr lang="en-US" dirty="0">
                <a:latin typeface="Arial" panose="020B0604020202020204" pitchFamily="34" charset="0"/>
                <a:cs typeface="Arial" panose="020B0604020202020204" pitchFamily="34" charset="0"/>
              </a:rPr>
              <a:t>OS-Ezekiel 40-48-Slide 17</a:t>
            </a:r>
          </a:p>
          <a:p>
            <a:r>
              <a:rPr lang="en-US" dirty="0">
                <a:latin typeface="Arial" panose="020B0604020202020204" pitchFamily="34" charset="0"/>
                <a:cs typeface="Arial" panose="020B0604020202020204" pitchFamily="34" charset="0"/>
              </a:rPr>
              <a:t>OS-37-Haggai-97</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45172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70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will be successful in building the temple in its original spot.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OS-23-Isaiah43-48-slide 54</a:t>
            </a:r>
          </a:p>
          <a:p>
            <a:r>
              <a:rPr lang="en-US" dirty="0">
                <a:latin typeface="Arial" panose="020B0604020202020204" pitchFamily="34" charset="0"/>
                <a:cs typeface="Arial" panose="020B0604020202020204" pitchFamily="34" charset="0"/>
              </a:rPr>
              <a:t>OS-26-Ezekiel 40-48-Slide 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OS-27-Daniel-410</a:t>
            </a:r>
          </a:p>
          <a:p>
            <a:r>
              <a:rPr lang="en-US" dirty="0">
                <a:latin typeface="Arial" panose="020B0604020202020204" pitchFamily="34" charset="0"/>
                <a:cs typeface="Arial" panose="020B0604020202020204" pitchFamily="34" charset="0"/>
              </a:rPr>
              <a:t>OS-37-Haggai-98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56033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traditional spot for the temple is the exact spot where the Dome of the Rock was constructed by Muslims in the late AD 690s. But will this be easily demolished by one who the world will accept as a peaceful negotiator? That seems unlikely.</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OS-27-Daniel-333</a:t>
            </a:r>
          </a:p>
          <a:p>
            <a:r>
              <a:rPr lang="en-US" dirty="0">
                <a:latin typeface="Arial" panose="020B0604020202020204" pitchFamily="34" charset="0"/>
                <a:cs typeface="Arial" panose="020B0604020202020204" pitchFamily="34" charset="0"/>
              </a:rPr>
              <a:t>OS-Ezekiel 40-48-Slide 19</a:t>
            </a:r>
          </a:p>
          <a:p>
            <a:r>
              <a:rPr lang="en-US" dirty="0">
                <a:latin typeface="Arial" panose="020B0604020202020204" pitchFamily="34" charset="0"/>
                <a:cs typeface="Arial" panose="020B0604020202020204" pitchFamily="34" charset="0"/>
              </a:rPr>
              <a:t>OS-37-Haggai-99</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3849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Some propose that this deceitful ruler will negotiate a deal to have the temple built right next to the Dome. Rabbis like Asher Kaufman have proposed the northern site as the original site of Solomon’s temple, partly because it gives a straight shot towards the Eastern Gate.</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OS-27-Daniel-334</a:t>
            </a:r>
          </a:p>
          <a:p>
            <a:r>
              <a:rPr lang="en-US" dirty="0">
                <a:latin typeface="Arial" panose="020B0604020202020204" pitchFamily="34" charset="0"/>
                <a:cs typeface="Arial" panose="020B0604020202020204" pitchFamily="34" charset="0"/>
              </a:rPr>
              <a:t>OS-Ezekiel 40-48-Slide 20</a:t>
            </a:r>
          </a:p>
          <a:p>
            <a:r>
              <a:rPr lang="en-US" dirty="0">
                <a:latin typeface="Arial" panose="020B0604020202020204" pitchFamily="34" charset="0"/>
                <a:cs typeface="Arial" panose="020B0604020202020204" pitchFamily="34" charset="0"/>
              </a:rPr>
              <a:t>OS-37-Haggai-100</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69858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Building these adjacent would certainly be the result of a master negotiator! </a:t>
            </a:r>
          </a:p>
          <a:p>
            <a:r>
              <a:rPr lang="en-US" dirty="0">
                <a:latin typeface="Arial" panose="020B0604020202020204" pitchFamily="34" charset="0"/>
                <a:cs typeface="Arial" panose="020B0604020202020204" pitchFamily="34" charset="0"/>
              </a:rPr>
              <a:t>___________</a:t>
            </a:r>
          </a:p>
          <a:p>
            <a:r>
              <a:rPr lang="en-US" dirty="0">
                <a:latin typeface="Arial" panose="020B0604020202020204" pitchFamily="34" charset="0"/>
                <a:cs typeface="Arial" panose="020B0604020202020204" pitchFamily="34" charset="0"/>
              </a:rPr>
              <a:t>OS-27-Daniel-335</a:t>
            </a:r>
          </a:p>
          <a:p>
            <a:r>
              <a:rPr lang="en-US" dirty="0">
                <a:latin typeface="Arial" panose="020B0604020202020204" pitchFamily="34" charset="0"/>
                <a:cs typeface="Arial" panose="020B0604020202020204" pitchFamily="34" charset="0"/>
              </a:rPr>
              <a:t>OS-Ezekiel 40-48-Slide 21</a:t>
            </a:r>
          </a:p>
          <a:p>
            <a:r>
              <a:rPr lang="en-US" dirty="0">
                <a:latin typeface="Arial" panose="020B0604020202020204" pitchFamily="34" charset="0"/>
                <a:cs typeface="Arial" panose="020B0604020202020204" pitchFamily="34" charset="0"/>
              </a:rPr>
              <a:t>OS-37-Haggai-101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5172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Perhaps such a feat would underscore the unity of all religions—a major tenant of the one-world religion that will lead to global worship of the Antichrist as the messianic figure at the focus of that one-world government.</a:t>
            </a:r>
          </a:p>
          <a:p>
            <a:r>
              <a:rPr lang="en-US" dirty="0">
                <a:latin typeface="Arial" panose="020B0604020202020204" pitchFamily="34" charset="0"/>
                <a:cs typeface="Arial" panose="020B0604020202020204" pitchFamily="34" charset="0"/>
              </a:rPr>
              <a:t>___________</a:t>
            </a:r>
          </a:p>
          <a:p>
            <a:r>
              <a:rPr lang="en-US" dirty="0">
                <a:latin typeface="Arial" panose="020B0604020202020204" pitchFamily="34" charset="0"/>
                <a:cs typeface="Arial" panose="020B0604020202020204" pitchFamily="34" charset="0"/>
              </a:rPr>
              <a:t>OS-27-Daniel-336</a:t>
            </a:r>
          </a:p>
          <a:p>
            <a:r>
              <a:rPr lang="en-US" dirty="0">
                <a:latin typeface="Arial" panose="020B0604020202020204" pitchFamily="34" charset="0"/>
                <a:cs typeface="Arial" panose="020B0604020202020204" pitchFamily="34" charset="0"/>
              </a:rPr>
              <a:t>OS-Ezekiel 40-48-Slide 22</a:t>
            </a:r>
          </a:p>
          <a:p>
            <a:r>
              <a:rPr lang="en-US" dirty="0">
                <a:latin typeface="Arial" panose="020B0604020202020204" pitchFamily="34" charset="0"/>
                <a:cs typeface="Arial" panose="020B0604020202020204" pitchFamily="34" charset="0"/>
              </a:rPr>
              <a:t>OS-37-Haggai-102</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83526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Why is it important to correctly understand these three verses as referring to Jesus in 9:25-26 but Antichrist in 9:27?</a:t>
            </a:r>
          </a:p>
          <a:p>
            <a:pPr marL="228600" indent="-228600">
              <a:buAutoNum type="arabicPeriod"/>
            </a:pPr>
            <a:r>
              <a:rPr lang="en-US" dirty="0">
                <a:latin typeface="Arial"/>
                <a:cs typeface="Arial"/>
              </a:rPr>
              <a:t>Gabriel told Daniel that the people would go back to Jerusalem shortly—but he also told them that 9:24 would not be fulfilled for 490 years. So there would NOT be a descendant of David ruling the Jews once they returned, although Jehoiachin had seven sons and his line continued for ten generations (1 Chronicles 3:17-24).</a:t>
            </a:r>
          </a:p>
          <a:p>
            <a:pPr marL="228600" indent="-228600">
              <a:buAutoNum type="arabicPeriod"/>
            </a:pPr>
            <a:r>
              <a:rPr lang="en-US" dirty="0">
                <a:latin typeface="Arial"/>
                <a:cs typeface="Arial"/>
              </a:rPr>
              <a:t>Daniel 9:27 is the only verse in the Bible stating the Tribulation period as seven years. All other texts relate to 3.5 years, 1260 or 12290 days, of equivalents.</a:t>
            </a:r>
          </a:p>
          <a:p>
            <a:pPr marL="228600" indent="-228600">
              <a:buAutoNum type="arabicPeriod"/>
            </a:pPr>
            <a:r>
              <a:rPr lang="en-US" dirty="0">
                <a:latin typeface="Arial"/>
                <a:cs typeface="Arial"/>
              </a:rPr>
              <a:t>The "Anointed One" would be cut off (or die) after the 69</a:t>
            </a:r>
            <a:r>
              <a:rPr lang="en-US" baseline="30000" dirty="0">
                <a:latin typeface="Arial"/>
                <a:cs typeface="Arial"/>
              </a:rPr>
              <a:t>th</a:t>
            </a:r>
            <a:r>
              <a:rPr lang="en-US" dirty="0">
                <a:latin typeface="Arial"/>
                <a:cs typeface="Arial"/>
              </a:rPr>
              <a:t> week, but the ruler would destroy Jerusalem in the gap between the 69</a:t>
            </a:r>
            <a:r>
              <a:rPr lang="en-US" baseline="30000" dirty="0">
                <a:latin typeface="Arial"/>
                <a:cs typeface="Arial"/>
              </a:rPr>
              <a:t>th</a:t>
            </a:r>
            <a:r>
              <a:rPr lang="en-US" dirty="0">
                <a:latin typeface="Arial"/>
                <a:cs typeface="Arial"/>
              </a:rPr>
              <a:t> and 70</a:t>
            </a:r>
            <a:r>
              <a:rPr lang="en-US" baseline="30000" dirty="0">
                <a:latin typeface="Arial"/>
                <a:cs typeface="Arial"/>
              </a:rPr>
              <a:t>th</a:t>
            </a:r>
            <a:r>
              <a:rPr lang="en-US" dirty="0">
                <a:latin typeface="Arial"/>
                <a:cs typeface="Arial"/>
              </a:rPr>
              <a:t> weeks. This means that the Messiah had to come in the first century, despite many Jews missing him. Titus destroyed the city in AD 70, so Messiah had to precede this event.</a:t>
            </a:r>
          </a:p>
          <a:p>
            <a:pPr marL="228600" indent="-228600">
              <a:buAutoNum type="arabicPeriod"/>
            </a:pPr>
            <a:r>
              <a:rPr lang="en-US" dirty="0">
                <a:latin typeface="Arial"/>
                <a:cs typeface="Arial"/>
              </a:rPr>
              <a:t>Since the 70</a:t>
            </a:r>
            <a:r>
              <a:rPr lang="en-US" baseline="30000" dirty="0">
                <a:latin typeface="Arial"/>
                <a:cs typeface="Arial"/>
              </a:rPr>
              <a:t>th</a:t>
            </a:r>
            <a:r>
              <a:rPr lang="en-US" dirty="0">
                <a:latin typeface="Arial"/>
                <a:cs typeface="Arial"/>
              </a:rPr>
              <a:t> week is future—verified as still future by Jesus in Matthew 24:15—the Antichrist ("he" of 9:27) would be like the "ruler who will come" (9:26) and thus cannot be Antiochus (167-164 BC) nor Jesus.</a:t>
            </a:r>
          </a:p>
          <a:p>
            <a:pPr marL="0" indent="0">
              <a:buNone/>
            </a:pPr>
            <a:r>
              <a:rPr lang="en-US" dirty="0">
                <a:latin typeface="Arial"/>
                <a:cs typeface="Arial"/>
              </a:rPr>
              <a:t>———</a:t>
            </a:r>
          </a:p>
          <a:p>
            <a:pPr marL="0" indent="0">
              <a:buNone/>
            </a:pPr>
            <a:r>
              <a:rPr lang="en-US" dirty="0">
                <a:latin typeface="Arial"/>
                <a:cs typeface="Arial"/>
              </a:rPr>
              <a:t>OS-00-Book Charts-546</a:t>
            </a:r>
          </a:p>
          <a:p>
            <a:pPr marL="0" indent="0">
              <a:buNone/>
            </a:pPr>
            <a:r>
              <a:rPr lang="en-US" dirty="0">
                <a:latin typeface="Arial"/>
                <a:cs typeface="Arial"/>
              </a:rPr>
              <a:t>OS-27-Daniel-18, 415</a:t>
            </a:r>
          </a:p>
          <a:p>
            <a:pPr marL="0" indent="0">
              <a:buNone/>
            </a:pPr>
            <a:endParaRPr lang="en-US" dirty="0">
              <a:latin typeface="Arial"/>
              <a:cs typeface="Arial"/>
            </a:endParaRPr>
          </a:p>
        </p:txBody>
      </p:sp>
    </p:spTree>
    <p:extLst>
      <p:ext uri="{BB962C8B-B14F-4D97-AF65-F5344CB8AC3E}">
        <p14:creationId xmlns:p14="http://schemas.microsoft.com/office/powerpoint/2010/main" val="13259748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23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23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B910AC12-7144-194A-AD10-111517F0B2D7}"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99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2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6514DF8-C68E-6C49-A6F6-196B9D30C79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2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112231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dirty="0">
                <a:latin typeface="Arial" panose="020B0604020202020204" pitchFamily="34" charset="0"/>
                <a:ea typeface="ＭＳ Ｐゴシック" charset="0"/>
                <a:cs typeface="Arial" panose="020B0604020202020204" pitchFamily="34" charset="0"/>
              </a:rPr>
              <a:t>Isaiah predicted a one-world government with Jerusalem as its capital. This city of God’s presence will be the focus of worldwide worship of God though his son Jesus on the throne in Jerusalem. The Antichrist will seek to pre-empt this by declaring himself to be this leader, but he will be defeated so that Jesus can take his rightful place as the world’s political King and religious Saviour.</a:t>
            </a:r>
          </a:p>
        </p:txBody>
      </p:sp>
    </p:spTree>
    <p:extLst>
      <p:ext uri="{BB962C8B-B14F-4D97-AF65-F5344CB8AC3E}">
        <p14:creationId xmlns:p14="http://schemas.microsoft.com/office/powerpoint/2010/main" val="3548199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saving acts of God in Daniel are not salvation from sin but deliverance from danger. But the same God does both!</a:t>
            </a:r>
          </a:p>
          <a:p>
            <a:endParaRPr lang="en-US" dirty="0"/>
          </a:p>
          <a:p>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Dan. 3:17</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If we are thrown into the blazing furnace, the God whom we serve is able to save us. He will rescue us from your power, Your Majesty.</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Dan. 3:29</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Therefore, I make this decree: If any people, whatever their race or nation or language, speak a word against the God of Shadrach, Meshach, and Abednego, they will be torn limb from limb, and their houses will be turned into heaps of rubble. There is no other god who can rescue like this!”</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Dan. 6:27</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He rescues and saves his people;</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he performs miraculous signs and wonders</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in the heavens and on earth.</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He has rescued Daniel</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from the power of the lions.”</a:t>
            </a:r>
          </a:p>
          <a:p>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9</a:t>
            </a:fld>
            <a:endParaRPr lang="en-US"/>
          </a:p>
        </p:txBody>
      </p:sp>
    </p:spTree>
    <p:extLst>
      <p:ext uri="{BB962C8B-B14F-4D97-AF65-F5344CB8AC3E}">
        <p14:creationId xmlns:p14="http://schemas.microsoft.com/office/powerpoint/2010/main" val="22956850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165683-B745-2849-A68B-6E5B4F36AF0D}" type="slidenum">
              <a:rPr lang="en-US" sz="1200"/>
              <a:pPr eaLnBrk="1" hangingPunct="1"/>
              <a:t>100</a:t>
            </a:fld>
            <a:endParaRPr lang="en-US" sz="1200"/>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66E174-6544-654D-A8E5-05A6708E135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659549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8F1465-08B0-3D46-9A7F-04034052C09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The Post-Exilic Era was actually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and </a:t>
            </a:r>
          </a:p>
          <a:p>
            <a:pPr eaLnBrk="1" hangingPunct="1"/>
            <a:r>
              <a:rPr lang="en-US" baseline="0" dirty="0">
                <a:latin typeface="Arial"/>
                <a:ea typeface="ＭＳ Ｐゴシック" charset="0"/>
                <a:cs typeface="Arial"/>
              </a:rPr>
              <a:t>(3) The restoration of Jerusalem’s walls and gates by Nehemiah another 70 years after that under Artaxerxes.</a:t>
            </a:r>
          </a:p>
          <a:p>
            <a:pPr eaLnBrk="1" hangingPunct="1"/>
            <a:r>
              <a:rPr lang="en-US" baseline="0" dirty="0">
                <a:latin typeface="Arial"/>
                <a:ea typeface="ＭＳ Ｐゴシック" charset="0"/>
                <a:cs typeface="Arial"/>
              </a:rPr>
              <a:t>Zechariah 7:1 took place in </a:t>
            </a:r>
            <a:r>
              <a:rPr lang="en-US" sz="1200" kern="1200" dirty="0">
                <a:solidFill>
                  <a:schemeClr val="tx1"/>
                </a:solidFill>
                <a:effectLst/>
                <a:latin typeface="Arial"/>
                <a:ea typeface="ＭＳ Ｐゴシック" pitchFamily="-107" charset="-128"/>
                <a:cs typeface="Arial"/>
              </a:rPr>
              <a:t>King Darius</a:t>
            </a:r>
            <a:r>
              <a:rPr lang="mr-IN" sz="1200" kern="1200" dirty="0">
                <a:solidFill>
                  <a:schemeClr val="tx1"/>
                </a:solidFill>
                <a:effectLst/>
                <a:latin typeface="Arial"/>
                <a:ea typeface="ＭＳ Ｐゴシック" pitchFamily="-107" charset="-128"/>
                <a:cs typeface="Arial"/>
              </a:rPr>
              <a:t>'</a:t>
            </a:r>
            <a:r>
              <a:rPr lang="en-US" sz="1200" kern="1200" dirty="0">
                <a:solidFill>
                  <a:schemeClr val="tx1"/>
                </a:solidFill>
                <a:effectLst/>
                <a:latin typeface="Arial"/>
                <a:ea typeface="ＭＳ Ｐゴシック" pitchFamily="-107" charset="-128"/>
                <a:cs typeface="Arial"/>
              </a:rPr>
              <a:t>s second year, in 520 BC (cf. 1:1).</a:t>
            </a:r>
            <a:endParaRPr lang="en-US" baseline="0" dirty="0">
              <a:latin typeface="Arial"/>
              <a:ea typeface="ＭＳ Ｐゴシック" charset="0"/>
              <a:cs typeface="Arial"/>
            </a:endParaRP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 slides-187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Arabic Slides-153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OS-27-Daniel-420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OS-35-Haggai-43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OS-38-Zechariah-14, 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99074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1713539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a:t>
            </a:r>
            <a:r>
              <a:rPr lang="en-SG" sz="1200" kern="1200" dirty="0">
                <a:solidFill>
                  <a:schemeClr val="tx1"/>
                </a:solidFill>
                <a:effectLst/>
                <a:latin typeface="Times New Roman" pitchFamily="-112" charset="0"/>
                <a:ea typeface="ＭＳ Ｐゴシック" pitchFamily="-112" charset="-128"/>
                <a:cs typeface="ＭＳ Ｐゴシック" pitchFamily="-112" charset="-128"/>
              </a:rPr>
              <a:t>Evangelicals holding to the view that the “certain man” of Dan 10:4–9 is a theophany of the Lord Jesus Christ include Keil (410), Young (225), Walvoord (1971 ed., 243; 2012 ed., 306–7), C. Feinberg (141), Campbell (153–54), and Miller (281– 82). On the other hand, Pentecost (1365) interprets this as Gabriel, while Leupold (447–48), Archer (123), Wood (268), and Hill (180) view him as an unknown angel. Keil (411) reported that Hengstenberg and some rabbis understood this one to be the angel Michael” (J. Paul Tanner, </a:t>
            </a:r>
            <a:r>
              <a:rPr lang="en-SG" sz="1200" i="1" kern="1200" dirty="0">
                <a:solidFill>
                  <a:schemeClr val="tx1"/>
                </a:solidFill>
                <a:effectLst/>
                <a:latin typeface="Times New Roman" pitchFamily="-112" charset="0"/>
                <a:ea typeface="ＭＳ Ｐゴシック" pitchFamily="-112" charset="-128"/>
                <a:cs typeface="ＭＳ Ｐゴシック" pitchFamily="-112" charset="-128"/>
              </a:rPr>
              <a:t>Daniel</a:t>
            </a:r>
            <a:r>
              <a:rPr lang="en-SG" sz="1200" i="0" kern="1200" dirty="0">
                <a:solidFill>
                  <a:schemeClr val="tx1"/>
                </a:solidFill>
                <a:effectLst/>
                <a:latin typeface="Times New Roman" pitchFamily="-112" charset="0"/>
                <a:ea typeface="ＭＳ Ｐゴシック" pitchFamily="-112" charset="-128"/>
                <a:cs typeface="ＭＳ Ｐゴシック" pitchFamily="-112" charset="-128"/>
              </a:rPr>
              <a:t>,  Evangelical Exegetical Commentary, 620, n. 347). Tanner also sees this man as the preincarnate Jesus Christ (p. 625).</a:t>
            </a:r>
            <a:endParaRPr lang="en-SG" dirty="0"/>
          </a:p>
        </p:txBody>
      </p:sp>
    </p:spTree>
    <p:extLst>
      <p:ext uri="{BB962C8B-B14F-4D97-AF65-F5344CB8AC3E}">
        <p14:creationId xmlns:p14="http://schemas.microsoft.com/office/powerpoint/2010/main" val="9485856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https://</a:t>
            </a:r>
            <a:r>
              <a:rPr lang="en-US" dirty="0" err="1">
                <a:cs typeface="ＭＳ Ｐゴシック" charset="0"/>
              </a:rPr>
              <a:t>whatshotn.wordpress.com</a:t>
            </a:r>
            <a:r>
              <a:rPr lang="en-US" dirty="0">
                <a:cs typeface="ＭＳ Ｐゴシック" charset="0"/>
              </a:rPr>
              <a:t>/tag/pray/</a:t>
            </a:r>
          </a:p>
        </p:txBody>
      </p:sp>
    </p:spTree>
    <p:extLst>
      <p:ext uri="{BB962C8B-B14F-4D97-AF65-F5344CB8AC3E}">
        <p14:creationId xmlns:p14="http://schemas.microsoft.com/office/powerpoint/2010/main" val="6926378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https://</a:t>
            </a:r>
            <a:r>
              <a:rPr lang="en-US" dirty="0" err="1">
                <a:cs typeface="ＭＳ Ｐゴシック" charset="0"/>
              </a:rPr>
              <a:t>whatshotn.wordpress.com</a:t>
            </a:r>
            <a:r>
              <a:rPr lang="en-US">
                <a:cs typeface="ＭＳ Ｐゴシック" charset="0"/>
              </a:rPr>
              <a:t>/tag/pray/</a:t>
            </a:r>
            <a:endParaRPr lang="en-US" dirty="0">
              <a:cs typeface="ＭＳ Ｐゴシック" charset="0"/>
            </a:endParaRPr>
          </a:p>
        </p:txBody>
      </p:sp>
    </p:spTree>
    <p:extLst>
      <p:ext uri="{BB962C8B-B14F-4D97-AF65-F5344CB8AC3E}">
        <p14:creationId xmlns:p14="http://schemas.microsoft.com/office/powerpoint/2010/main" val="5573803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E76567-AAE4-7D4E-B7DE-98E931F7ADA6}" type="slidenum">
              <a:rPr lang="en-US" sz="1200">
                <a:solidFill>
                  <a:srgbClr val="000000"/>
                </a:solidFill>
              </a:rPr>
              <a:pPr eaLnBrk="1" hangingPunct="1"/>
              <a:t>108</a:t>
            </a:fld>
            <a:endParaRPr lang="en-US" sz="1200">
              <a:solidFill>
                <a:srgbClr val="000000"/>
              </a:solidFill>
            </a:endParaRPr>
          </a:p>
        </p:txBody>
      </p:sp>
      <p:sp>
        <p:nvSpPr>
          <p:cNvPr id="780290" name="Rectangle 2"/>
          <p:cNvSpPr>
            <a:spLocks noGrp="1" noRot="1" noChangeAspect="1" noChangeArrowheads="1" noTextEdit="1"/>
          </p:cNvSpPr>
          <p:nvPr>
            <p:ph type="sldImg"/>
          </p:nvPr>
        </p:nvSpPr>
        <p:spPr>
          <a:ln/>
        </p:spPr>
      </p:sp>
      <p:sp>
        <p:nvSpPr>
          <p:cNvPr id="78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212961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https://</a:t>
            </a:r>
            <a:r>
              <a:rPr lang="en-US" dirty="0" err="1">
                <a:cs typeface="ＭＳ Ｐゴシック" charset="0"/>
              </a:rPr>
              <a:t>whatshotn.wordpress.com</a:t>
            </a:r>
            <a:r>
              <a:rPr lang="en-US">
                <a:cs typeface="ＭＳ Ｐゴシック" charset="0"/>
              </a:rPr>
              <a:t>/tag/pray/</a:t>
            </a:r>
            <a:endParaRPr lang="en-US" dirty="0">
              <a:cs typeface="ＭＳ Ｐゴシック" charset="0"/>
            </a:endParaRPr>
          </a:p>
        </p:txBody>
      </p:sp>
    </p:spTree>
    <p:extLst>
      <p:ext uri="{BB962C8B-B14F-4D97-AF65-F5344CB8AC3E}">
        <p14:creationId xmlns:p14="http://schemas.microsoft.com/office/powerpoint/2010/main" val="39689719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49623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2" Type="http://schemas.openxmlformats.org/officeDocument/2006/relationships/slideMaster" Target="../slideMasters/slideMaster30.xml"/><Relationship Id="rId1" Type="http://schemas.openxmlformats.org/officeDocument/2006/relationships/themeOverride" Target="../theme/themeOverride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3450692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7134944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914667E-1044-6149-8484-8D8BD9748092}" type="slidenum">
              <a:rPr lang="en-US"/>
              <a:pPr>
                <a:defRPr/>
              </a:pPr>
              <a:t>‹#›</a:t>
            </a:fld>
            <a:endParaRPr lang="en-US"/>
          </a:p>
        </p:txBody>
      </p:sp>
    </p:spTree>
    <p:extLst>
      <p:ext uri="{BB962C8B-B14F-4D97-AF65-F5344CB8AC3E}">
        <p14:creationId xmlns:p14="http://schemas.microsoft.com/office/powerpoint/2010/main" val="39084293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91A2D475-10D6-E841-B492-067F644E56AA}" type="slidenum">
              <a:rPr lang="en-US"/>
              <a:pPr>
                <a:defRPr/>
              </a:pPr>
              <a:t>‹#›</a:t>
            </a:fld>
            <a:endParaRPr lang="en-US"/>
          </a:p>
        </p:txBody>
      </p:sp>
    </p:spTree>
    <p:extLst>
      <p:ext uri="{BB962C8B-B14F-4D97-AF65-F5344CB8AC3E}">
        <p14:creationId xmlns:p14="http://schemas.microsoft.com/office/powerpoint/2010/main" val="3686269068"/>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0E13B02-1468-1D4B-A30D-FCE3787B3F38}" type="slidenum">
              <a:rPr lang="en-US"/>
              <a:pPr>
                <a:defRPr/>
              </a:pPr>
              <a:t>‹#›</a:t>
            </a:fld>
            <a:endParaRPr lang="en-US"/>
          </a:p>
        </p:txBody>
      </p:sp>
    </p:spTree>
    <p:extLst>
      <p:ext uri="{BB962C8B-B14F-4D97-AF65-F5344CB8AC3E}">
        <p14:creationId xmlns:p14="http://schemas.microsoft.com/office/powerpoint/2010/main" val="15222343"/>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ED4C1DC-BA32-9642-9A6E-7B2ED4B3CB93}" type="slidenum">
              <a:rPr lang="en-US"/>
              <a:pPr>
                <a:defRPr/>
              </a:pPr>
              <a:t>‹#›</a:t>
            </a:fld>
            <a:endParaRPr lang="en-US"/>
          </a:p>
        </p:txBody>
      </p:sp>
    </p:spTree>
    <p:extLst>
      <p:ext uri="{BB962C8B-B14F-4D97-AF65-F5344CB8AC3E}">
        <p14:creationId xmlns:p14="http://schemas.microsoft.com/office/powerpoint/2010/main" val="1916890243"/>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C81A76D-A42A-3648-9F6D-8105E650B483}" type="slidenum">
              <a:rPr lang="en-US"/>
              <a:pPr>
                <a:defRPr/>
              </a:pPr>
              <a:t>‹#›</a:t>
            </a:fld>
            <a:endParaRPr lang="en-US"/>
          </a:p>
        </p:txBody>
      </p:sp>
    </p:spTree>
    <p:extLst>
      <p:ext uri="{BB962C8B-B14F-4D97-AF65-F5344CB8AC3E}">
        <p14:creationId xmlns:p14="http://schemas.microsoft.com/office/powerpoint/2010/main" val="165321453"/>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021C5150-28EB-324E-B0FA-8E3EEE5363F5}" type="slidenum">
              <a:rPr lang="en-US"/>
              <a:pPr>
                <a:defRPr/>
              </a:pPr>
              <a:t>‹#›</a:t>
            </a:fld>
            <a:endParaRPr lang="en-US"/>
          </a:p>
        </p:txBody>
      </p:sp>
    </p:spTree>
    <p:extLst>
      <p:ext uri="{BB962C8B-B14F-4D97-AF65-F5344CB8AC3E}">
        <p14:creationId xmlns:p14="http://schemas.microsoft.com/office/powerpoint/2010/main" val="543782841"/>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F548556D-0DA4-3A4C-873A-5E1D8F53DC8A}" type="slidenum">
              <a:rPr lang="en-US"/>
              <a:pPr>
                <a:defRPr/>
              </a:pPr>
              <a:t>‹#›</a:t>
            </a:fld>
            <a:endParaRPr lang="en-US"/>
          </a:p>
        </p:txBody>
      </p:sp>
    </p:spTree>
    <p:extLst>
      <p:ext uri="{BB962C8B-B14F-4D97-AF65-F5344CB8AC3E}">
        <p14:creationId xmlns:p14="http://schemas.microsoft.com/office/powerpoint/2010/main" val="2497411895"/>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61E86B8C-7F1B-7742-90E8-3B0EF4F227AC}" type="slidenum">
              <a:rPr lang="en-US"/>
              <a:pPr>
                <a:defRPr/>
              </a:pPr>
              <a:t>‹#›</a:t>
            </a:fld>
            <a:endParaRPr lang="en-US"/>
          </a:p>
        </p:txBody>
      </p:sp>
    </p:spTree>
    <p:extLst>
      <p:ext uri="{BB962C8B-B14F-4D97-AF65-F5344CB8AC3E}">
        <p14:creationId xmlns:p14="http://schemas.microsoft.com/office/powerpoint/2010/main" val="3245391566"/>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6E7AC63-6A32-A142-87EA-165F473ED927}" type="slidenum">
              <a:rPr lang="en-US"/>
              <a:pPr>
                <a:defRPr/>
              </a:pPr>
              <a:t>‹#›</a:t>
            </a:fld>
            <a:endParaRPr lang="en-US"/>
          </a:p>
        </p:txBody>
      </p:sp>
    </p:spTree>
    <p:extLst>
      <p:ext uri="{BB962C8B-B14F-4D97-AF65-F5344CB8AC3E}">
        <p14:creationId xmlns:p14="http://schemas.microsoft.com/office/powerpoint/2010/main" val="1024625685"/>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71E6CC4-1E94-D147-A24B-AD76FD3B90CE}" type="slidenum">
              <a:rPr lang="en-US"/>
              <a:pPr>
                <a:defRPr/>
              </a:pPr>
              <a:t>‹#›</a:t>
            </a:fld>
            <a:endParaRPr lang="en-US"/>
          </a:p>
        </p:txBody>
      </p:sp>
    </p:spTree>
    <p:extLst>
      <p:ext uri="{BB962C8B-B14F-4D97-AF65-F5344CB8AC3E}">
        <p14:creationId xmlns:p14="http://schemas.microsoft.com/office/powerpoint/2010/main" val="2938574313"/>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39319164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CB1F7A3-06B0-B04B-A621-0BE9108BEA1B}" type="slidenum">
              <a:rPr lang="en-US"/>
              <a:pPr>
                <a:defRPr/>
              </a:pPr>
              <a:t>‹#›</a:t>
            </a:fld>
            <a:endParaRPr lang="en-US"/>
          </a:p>
        </p:txBody>
      </p:sp>
    </p:spTree>
    <p:extLst>
      <p:ext uri="{BB962C8B-B14F-4D97-AF65-F5344CB8AC3E}">
        <p14:creationId xmlns:p14="http://schemas.microsoft.com/office/powerpoint/2010/main" val="275167184"/>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9BD0F30-951A-4E44-833D-CB025926A178}" type="slidenum">
              <a:rPr lang="en-US"/>
              <a:pPr>
                <a:defRPr/>
              </a:pPr>
              <a:t>‹#›</a:t>
            </a:fld>
            <a:endParaRPr lang="en-US"/>
          </a:p>
        </p:txBody>
      </p:sp>
    </p:spTree>
    <p:extLst>
      <p:ext uri="{BB962C8B-B14F-4D97-AF65-F5344CB8AC3E}">
        <p14:creationId xmlns:p14="http://schemas.microsoft.com/office/powerpoint/2010/main" val="2316534560"/>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405176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88955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520882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42049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2089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59390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3770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31674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B63B10-3CD7-5A4F-96AB-68BD0F7EBF5C}" type="slidenum">
              <a:rPr lang="en-US"/>
              <a:pPr>
                <a:defRPr/>
              </a:pPr>
              <a:t>‹#›</a:t>
            </a:fld>
            <a:endParaRPr lang="en-US"/>
          </a:p>
        </p:txBody>
      </p:sp>
    </p:spTree>
    <p:extLst>
      <p:ext uri="{BB962C8B-B14F-4D97-AF65-F5344CB8AC3E}">
        <p14:creationId xmlns:p14="http://schemas.microsoft.com/office/powerpoint/2010/main" val="9678015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90057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51215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95155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smtClean="0"/>
            </a:lvl1pPr>
          </a:lstStyle>
          <a:p>
            <a:pPr>
              <a:defRPr/>
            </a:pPr>
            <a:fld id="{47854895-4BE2-A64B-8662-C11FDB479C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21230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F41FDB0-FB8B-5D4A-BC41-49ED6ED59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0289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E456A5A-E34C-4348-8FD6-02A307F43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29777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D150DE4F-BD61-9B45-9D3B-0B502ED6CB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8343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56460A74-2934-E64E-ACD2-A0816AA06A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10908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04A346B3-BED8-6E47-80E3-A62F0B12CE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96049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22597F9-A97A-EE41-A2B0-4468941CF0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877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DAF2EB-225D-1740-8423-904FE2594C3D}" type="slidenum">
              <a:rPr lang="en-US"/>
              <a:pPr>
                <a:defRPr/>
              </a:pPr>
              <a:t>‹#›</a:t>
            </a:fld>
            <a:endParaRPr lang="en-US"/>
          </a:p>
        </p:txBody>
      </p:sp>
    </p:spTree>
    <p:extLst>
      <p:ext uri="{BB962C8B-B14F-4D97-AF65-F5344CB8AC3E}">
        <p14:creationId xmlns:p14="http://schemas.microsoft.com/office/powerpoint/2010/main" val="19252070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373F3E9-FB27-A147-939B-CDD5B188EB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39175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DB11A4A-BFD7-7B41-BCE2-33CD927025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50466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5C8FE41-8E75-CA46-921F-3D70ADC74C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59546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E6A113A-19E1-2B4B-9D01-55FA78E3AF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92478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solidFill>
                  <a:srgbClr val="FFFFFF"/>
                </a:solidFill>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28"/>
          <p:cNvSpPr>
            <a:spLocks noGrp="1" noChangeArrowheads="1"/>
          </p:cNvSpPr>
          <p:nvPr>
            <p:ph type="sldNum" sz="quarter" idx="12"/>
          </p:nvPr>
        </p:nvSpPr>
        <p:spPr/>
        <p:txBody>
          <a:bodyPr/>
          <a:lstStyle>
            <a:lvl1pPr>
              <a:defRPr/>
            </a:lvl1pPr>
          </a:lstStyle>
          <a:p>
            <a:pPr>
              <a:defRPr/>
            </a:pPr>
            <a:fld id="{B244416E-1622-A445-949A-CC6CAD909D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2980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F0B0062C-568F-1F4D-9AD7-41EA77251B4F}"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5256889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0F92123C-06BC-644E-B3A1-E0865C577FE8}"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2307343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8901EAD4-1854-8345-B6D2-BEA77E1304FD}"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7759390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65C62E8-0116-CA4D-B113-80088F3A76B4}"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9045989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89D980F1-7ECA-D744-9058-926A5F5FE1B5}"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961731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4A9AEB-6206-7B43-87A5-9806F0EE670A}" type="slidenum">
              <a:rPr lang="en-US"/>
              <a:pPr>
                <a:defRPr/>
              </a:pPr>
              <a:t>‹#›</a:t>
            </a:fld>
            <a:endParaRPr lang="en-US"/>
          </a:p>
        </p:txBody>
      </p:sp>
    </p:spTree>
    <p:extLst>
      <p:ext uri="{BB962C8B-B14F-4D97-AF65-F5344CB8AC3E}">
        <p14:creationId xmlns:p14="http://schemas.microsoft.com/office/powerpoint/2010/main" val="35524641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93C45CE2-6731-C941-9920-E9FFF4197F82}"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5548821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6899D55B-F41E-0C45-9795-B9CBD948E6F1}"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4321524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78B6AB76-533F-AB42-9DEB-A9CBA1727720}"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5628762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238BDD6F-0A8B-DC47-A4F7-F2200068263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9298749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AD4313DA-6EEB-B047-B91E-D81EF291D263}"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987547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0609523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22991707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9855739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323219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2964724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1C1575-9CB6-634F-91EA-B6458C8A6046}" type="slidenum">
              <a:rPr lang="en-US"/>
              <a:pPr>
                <a:defRPr/>
              </a:pPr>
              <a:t>‹#›</a:t>
            </a:fld>
            <a:endParaRPr lang="en-US"/>
          </a:p>
        </p:txBody>
      </p:sp>
    </p:spTree>
    <p:extLst>
      <p:ext uri="{BB962C8B-B14F-4D97-AF65-F5344CB8AC3E}">
        <p14:creationId xmlns:p14="http://schemas.microsoft.com/office/powerpoint/2010/main" val="317162557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77611710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168205365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25549402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12388685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40838773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5877302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34645466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4D061387-E582-7B49-A3EE-09A2C02D11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601848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5961FBD-E4FF-DE46-9DE5-7F835453B32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281348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7D160B5-FD5B-6144-85C2-5DDF1BFED3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81250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5643E0-6A77-8944-B746-7F01270598CF}" type="slidenum">
              <a:rPr lang="en-US"/>
              <a:pPr>
                <a:defRPr/>
              </a:pPr>
              <a:t>‹#›</a:t>
            </a:fld>
            <a:endParaRPr lang="en-US"/>
          </a:p>
        </p:txBody>
      </p:sp>
    </p:spTree>
    <p:extLst>
      <p:ext uri="{BB962C8B-B14F-4D97-AF65-F5344CB8AC3E}">
        <p14:creationId xmlns:p14="http://schemas.microsoft.com/office/powerpoint/2010/main" val="22567951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158D35C-588E-9848-81DB-5DBA6F7B4BA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669294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FCCA7404-6CF8-AB44-9A34-1185E6387DB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315472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E38AD507-372A-5E42-A07B-DB59564C7C8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3829356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61B68A-32DE-E74D-B9E2-8AD55025142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352439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751CA32B-0D4B-4949-98F8-F91A095A31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0107439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8F704E5-BB7F-454B-A07A-5ABE75181F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626445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FE78DB-8621-E84E-89D7-77999C969BD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176751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19FA49D-A9AA-E44E-B3E0-24196053B02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893467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879E90-F2BB-0547-B97E-2EC20B932A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31263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pPr>
              <a:defRPr/>
            </a:pPr>
            <a:fld id="{4AA6AD4E-52FE-7F49-8421-6B941A102999}" type="slidenum">
              <a:rPr lang="en-US"/>
              <a:pPr>
                <a:defRPr/>
              </a:pPr>
              <a:t>‹#›</a:t>
            </a:fld>
            <a:endParaRPr lang="en-US"/>
          </a:p>
        </p:txBody>
      </p:sp>
    </p:spTree>
    <p:extLst>
      <p:ext uri="{BB962C8B-B14F-4D97-AF65-F5344CB8AC3E}">
        <p14:creationId xmlns:p14="http://schemas.microsoft.com/office/powerpoint/2010/main" val="2516038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1C65C3-7758-424C-8C64-5E62EDD16BE3}" type="slidenum">
              <a:rPr lang="en-US"/>
              <a:pPr>
                <a:defRPr/>
              </a:pPr>
              <a:t>‹#›</a:t>
            </a:fld>
            <a:endParaRPr lang="en-US"/>
          </a:p>
        </p:txBody>
      </p:sp>
    </p:spTree>
    <p:extLst>
      <p:ext uri="{BB962C8B-B14F-4D97-AF65-F5344CB8AC3E}">
        <p14:creationId xmlns:p14="http://schemas.microsoft.com/office/powerpoint/2010/main" val="658543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25076E2-F02E-6B44-B2AE-52BCB77E0A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74414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949D8AF-5041-0342-A029-0049EA86C4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96857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E229BB6-CBF7-F04C-A370-10A8321C0F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55407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AA3D3E2-2980-C841-B5A0-DCD3CF7509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888074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5B00B5FB-4C06-3D4A-9AB1-543FB410D5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4526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4D06963F-63D7-5347-A07E-1CF0454062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17959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6927E4F1-234C-F74B-8FA0-5EEB6B0188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715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7B7C7A9C-95E7-0548-8370-0B8E4FB210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760391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94014A2-FF31-6048-88E7-3C8A7D7E5B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55176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295B72-4FAA-FB46-BAD8-0F107C755B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5375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1F0E28-93EB-F849-89CE-F369135ADC9F}" type="slidenum">
              <a:rPr lang="en-US"/>
              <a:pPr>
                <a:defRPr/>
              </a:pPr>
              <a:t>‹#›</a:t>
            </a:fld>
            <a:endParaRPr lang="en-US"/>
          </a:p>
        </p:txBody>
      </p:sp>
    </p:spTree>
    <p:extLst>
      <p:ext uri="{BB962C8B-B14F-4D97-AF65-F5344CB8AC3E}">
        <p14:creationId xmlns:p14="http://schemas.microsoft.com/office/powerpoint/2010/main" val="1904196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42BA72E-EA94-7B47-90A9-09DC8D6E91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229820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D7458BE0-29AC-1A4C-9876-DD9E9C239F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91445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B7B7D7B-1EA8-324D-BBDC-DD0900FD1B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5270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CAC16BC-3E17-E546-90A9-D094EA6D5A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870449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B6EA7A6-B950-2444-9880-AA674F29ED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99679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DAF69D3-6C93-4140-8EA5-E5AD42683F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44305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AADC6AAE-B9B8-9646-B4F7-A4948104B7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5091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DA8C7DE6-637D-DE44-BB95-5A6EF85E2A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82639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95481A16-5E6D-DF42-B3B0-ED8DE7F017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979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BBB1FF9-F6F6-C544-96DD-472EF37574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9960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36D63E-4798-9146-9BEB-73A9720325BE}" type="slidenum">
              <a:rPr lang="en-US"/>
              <a:pPr>
                <a:defRPr/>
              </a:pPr>
              <a:t>‹#›</a:t>
            </a:fld>
            <a:endParaRPr lang="en-US"/>
          </a:p>
        </p:txBody>
      </p:sp>
    </p:spTree>
    <p:extLst>
      <p:ext uri="{BB962C8B-B14F-4D97-AF65-F5344CB8AC3E}">
        <p14:creationId xmlns:p14="http://schemas.microsoft.com/office/powerpoint/2010/main" val="225510218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B87A21B-5EC1-504D-92B8-A6B83ACB06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8355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75B77B5-C5FB-9946-9251-0A6FF688F2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38567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32C5E15-4D71-E445-A23D-4E13D21F02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10907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2263202"/>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090574"/>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5973821"/>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5061058"/>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1303550"/>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266190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42010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78397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54504C-7866-2D4C-9673-9140B90EE7E1}" type="slidenum">
              <a:rPr lang="en-US"/>
              <a:pPr>
                <a:defRPr/>
              </a:pPr>
              <a:t>‹#›</a:t>
            </a:fld>
            <a:endParaRPr lang="en-US"/>
          </a:p>
        </p:txBody>
      </p:sp>
    </p:spTree>
    <p:extLst>
      <p:ext uri="{BB962C8B-B14F-4D97-AF65-F5344CB8AC3E}">
        <p14:creationId xmlns:p14="http://schemas.microsoft.com/office/powerpoint/2010/main" val="170618526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351452"/>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0087450"/>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9954479"/>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515718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426819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7110885"/>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3829292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52350853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997701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38020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021879-7FFA-0B43-B063-B44E67D43200}" type="slidenum">
              <a:rPr lang="en-US"/>
              <a:pPr>
                <a:defRPr/>
              </a:pPr>
              <a:t>‹#›</a:t>
            </a:fld>
            <a:endParaRPr lang="en-US"/>
          </a:p>
        </p:txBody>
      </p:sp>
    </p:spTree>
    <p:extLst>
      <p:ext uri="{BB962C8B-B14F-4D97-AF65-F5344CB8AC3E}">
        <p14:creationId xmlns:p14="http://schemas.microsoft.com/office/powerpoint/2010/main" val="308247385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115069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7939498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10908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0613770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321913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034853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0380781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440248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ea typeface="ＭＳ Ｐゴシック" charset="-128"/>
                <a:cs typeface="ＭＳ Ｐゴシック" charset="-128"/>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ea typeface="ＭＳ Ｐゴシック" charset="-128"/>
                <a:cs typeface="ＭＳ Ｐゴシック" charset="-128"/>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ea typeface="ＭＳ Ｐゴシック" charset="0"/>
                <a:cs typeface="ＭＳ Ｐゴシック" charset="0"/>
              </a:defRPr>
            </a:lvl1pPr>
          </a:lstStyle>
          <a:p>
            <a:pPr>
              <a:defRPr/>
            </a:pPr>
            <a:fld id="{68231B40-3899-C747-ACBB-C007D32C1C43}" type="slidenum">
              <a:rPr lang="en-US" altLang="ja-JP"/>
              <a:pPr>
                <a:defRPr/>
              </a:pPr>
              <a:t>‹#›</a:t>
            </a:fld>
            <a:endParaRPr lang="en-US" altLang="ja-JP"/>
          </a:p>
        </p:txBody>
      </p:sp>
    </p:spTree>
    <p:extLst>
      <p:ext uri="{BB962C8B-B14F-4D97-AF65-F5344CB8AC3E}">
        <p14:creationId xmlns:p14="http://schemas.microsoft.com/office/powerpoint/2010/main" val="95136648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solidFill>
                  <a:schemeClr val="tx1"/>
                </a:solidFill>
                <a:latin typeface="Helvetica" charset="0"/>
                <a:ea typeface="ＭＳ Ｐゴシック" charset="0"/>
                <a:cs typeface="ＭＳ Ｐゴシック" charset="0"/>
              </a:defRPr>
            </a:lvl1pPr>
          </a:lstStyle>
          <a:p>
            <a:pPr>
              <a:defRPr/>
            </a:pPr>
            <a:fld id="{FEAFEF05-13D8-C547-8DB2-A6950F96B537}" type="datetime1">
              <a:rPr lang="en-US">
                <a:solidFill>
                  <a:srgbClr val="FFFFFF"/>
                </a:solidFill>
              </a:rPr>
              <a:pPr>
                <a:defRPr/>
              </a:pPr>
              <a:t>3/25/24</a:t>
            </a:fld>
            <a:endParaRPr lang="en-US">
              <a:solidFill>
                <a:srgbClr val="FFFFFF"/>
              </a:solidFill>
            </a:endParaRPr>
          </a:p>
        </p:txBody>
      </p:sp>
      <p:sp>
        <p:nvSpPr>
          <p:cNvPr id="9" name="Footer Placeholder 2"/>
          <p:cNvSpPr>
            <a:spLocks noGrp="1"/>
          </p:cNvSpPr>
          <p:nvPr>
            <p:ph type="ftr" sz="quarter" idx="11"/>
          </p:nvPr>
        </p:nvSpPr>
        <p:spPr/>
        <p:txBody>
          <a:bodyPr/>
          <a:lstStyle>
            <a:lvl1pPr>
              <a:defRPr>
                <a:solidFill>
                  <a:schemeClr val="tx1"/>
                </a:solidFill>
                <a:ea typeface="ＭＳ Ｐゴシック" charset="-128"/>
                <a:cs typeface="ＭＳ Ｐゴシック" charset="-128"/>
              </a:defRPr>
            </a:lvl1pPr>
          </a:lstStyle>
          <a:p>
            <a:pPr>
              <a:defRPr/>
            </a:pPr>
            <a:endParaRPr lang="en-US">
              <a:solidFill>
                <a:srgbClr val="FFFFFF"/>
              </a:solidFill>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0288D8DE-F7A6-1A4E-A42A-93A0EB94F0C0}" type="slidenum">
              <a:rPr lang="en-US"/>
              <a:pPr>
                <a:defRPr/>
              </a:pPr>
              <a:t>‹#›</a:t>
            </a:fld>
            <a:endParaRPr lang="en-US"/>
          </a:p>
        </p:txBody>
      </p:sp>
    </p:spTree>
    <p:extLst>
      <p:ext uri="{BB962C8B-B14F-4D97-AF65-F5344CB8AC3E}">
        <p14:creationId xmlns:p14="http://schemas.microsoft.com/office/powerpoint/2010/main" val="386474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D8C80-2B00-9140-9483-2CAE02B087EC}" type="slidenum">
              <a:rPr lang="en-US"/>
              <a:pPr>
                <a:defRPr/>
              </a:pPr>
              <a:t>‹#›</a:t>
            </a:fld>
            <a:endParaRPr lang="en-US"/>
          </a:p>
        </p:txBody>
      </p:sp>
    </p:spTree>
    <p:extLst>
      <p:ext uri="{BB962C8B-B14F-4D97-AF65-F5344CB8AC3E}">
        <p14:creationId xmlns:p14="http://schemas.microsoft.com/office/powerpoint/2010/main" val="6749314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566958641"/>
      </p:ext>
    </p:extLst>
  </p:cSld>
  <p:clrMapOvr>
    <a:masterClrMapping/>
  </p:clrMapOvr>
  <p:transition spd="med">
    <p:zoom dir="in"/>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928292769"/>
      </p:ext>
    </p:extLst>
  </p:cSld>
  <p:clrMapOvr>
    <a:masterClrMapping/>
  </p:clrMapOvr>
  <p:transition spd="med">
    <p:zoom dir="in"/>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461910894"/>
      </p:ext>
    </p:extLst>
  </p:cSld>
  <p:clrMapOvr>
    <a:masterClrMapping/>
  </p:clrMapOvr>
  <p:transition spd="med">
    <p:zoom dir="in"/>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379020964"/>
      </p:ext>
    </p:extLst>
  </p:cSld>
  <p:clrMapOvr>
    <a:masterClrMapping/>
  </p:clrMapOvr>
  <p:transition spd="med">
    <p:zoom dir="in"/>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4201524999"/>
      </p:ext>
    </p:extLst>
  </p:cSld>
  <p:clrMapOvr>
    <a:masterClrMapping/>
  </p:clrMapOvr>
  <p:transition spd="med">
    <p:zoom dir="in"/>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538657216"/>
      </p:ext>
    </p:extLst>
  </p:cSld>
  <p:clrMapOvr>
    <a:masterClrMapping/>
  </p:clrMapOvr>
  <p:transition spd="med">
    <p:zoom dir="in"/>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228982431"/>
      </p:ext>
    </p:extLst>
  </p:cSld>
  <p:clrMapOvr>
    <a:masterClrMapping/>
  </p:clrMapOvr>
  <p:transition spd="med">
    <p:zoom dir="in"/>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35422940"/>
      </p:ext>
    </p:extLst>
  </p:cSld>
  <p:clrMapOvr>
    <a:masterClrMapping/>
  </p:clrMapOvr>
  <p:transition spd="med">
    <p:zoom dir="in"/>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384781512"/>
      </p:ext>
    </p:extLst>
  </p:cSld>
  <p:clrMapOvr>
    <a:masterClrMapping/>
  </p:clrMapOvr>
  <p:transition spd="med">
    <p:zoom dir="in"/>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08517031"/>
      </p:ext>
    </p:extLst>
  </p:cSld>
  <p:clrMapOvr>
    <a:masterClrMapping/>
  </p:clrMapOvr>
  <p:transition spd="med">
    <p:zoom dir="in"/>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B244416E-1622-A445-949A-CC6CAD909D6F}" type="slidenum">
              <a:rPr lang="en-US"/>
              <a:pPr>
                <a:defRPr/>
              </a:pPr>
              <a:t>‹#›</a:t>
            </a:fld>
            <a:endParaRPr lang="en-US"/>
          </a:p>
        </p:txBody>
      </p:sp>
    </p:spTree>
    <p:extLst>
      <p:ext uri="{BB962C8B-B14F-4D97-AF65-F5344CB8AC3E}">
        <p14:creationId xmlns:p14="http://schemas.microsoft.com/office/powerpoint/2010/main" val="66154885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584447529"/>
      </p:ext>
    </p:extLst>
  </p:cSld>
  <p:clrMapOvr>
    <a:masterClrMapping/>
  </p:clrMapOvr>
  <p:transition spd="med">
    <p:zoom dir="in"/>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7875" name="Rectangle 3"/>
          <p:cNvSpPr>
            <a:spLocks noGrp="1" noChangeArrowheads="1"/>
          </p:cNvSpPr>
          <p:nvPr>
            <p:ph type="subTitle" idx="1"/>
          </p:nvPr>
        </p:nvSpPr>
        <p:spPr>
          <a:xfrm>
            <a:off x="1371600" y="3886200"/>
            <a:ext cx="6400800" cy="1752600"/>
          </a:xfrm>
        </p:spPr>
        <p:txBody>
          <a:bodyPr/>
          <a:lstStyle>
            <a:lvl1pPr marL="0" indent="0" algn="ctr">
              <a:buFont typeface="Times" pitchFamily="24"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43C7FB-6D75-4244-BD3E-E453FF56E71C}" type="slidenum">
              <a:rPr lang="en-US"/>
              <a:pPr>
                <a:defRPr/>
              </a:pPr>
              <a:t>‹#›</a:t>
            </a:fld>
            <a:endParaRPr lang="en-US"/>
          </a:p>
        </p:txBody>
      </p:sp>
    </p:spTree>
    <p:extLst>
      <p:ext uri="{BB962C8B-B14F-4D97-AF65-F5344CB8AC3E}">
        <p14:creationId xmlns:p14="http://schemas.microsoft.com/office/powerpoint/2010/main" val="282741853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57378"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57379"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a:solidFill>
                  <a:srgbClr val="FFFFFF"/>
                </a:solidFill>
              </a:defRPr>
            </a:lvl1pPr>
          </a:lstStyle>
          <a:p>
            <a:pPr>
              <a:defRPr/>
            </a:pPr>
            <a:fld id="{EB4DC406-EAB6-0A42-8836-DD7A0C1AB4FD}" type="slidenum">
              <a:rPr lang="en-US"/>
              <a:pPr>
                <a:defRPr/>
              </a:pPr>
              <a:t>‹#›</a:t>
            </a:fld>
            <a:endParaRPr lang="en-US"/>
          </a:p>
        </p:txBody>
      </p:sp>
    </p:spTree>
    <p:extLst>
      <p:ext uri="{BB962C8B-B14F-4D97-AF65-F5344CB8AC3E}">
        <p14:creationId xmlns:p14="http://schemas.microsoft.com/office/powerpoint/2010/main" val="219067967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77E35354-BCEB-1248-813A-9449CD0398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995571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C7A04330-C7F7-B641-AF46-6C0110185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471248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60D728D-7B4C-C149-A1E6-961038BFE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186118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69F47504-8F9E-5040-AEEF-845B0CCAF1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123834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B31DDADC-2D0C-994E-A2D8-415D3EE023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042229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8D76C985-4EDB-F247-9742-BE9423FFE0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7874289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726721A-BA22-C845-A2D6-671A1D9DF9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0150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F0B0062C-568F-1F4D-9AD7-41EA77251B4F}"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3008539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2C4D8926-6EF1-4E40-ACAC-B683CFEE8A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957390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DF13382A-5310-6346-B500-736E4758A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657953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18104B15-01AB-664B-ADA2-BC811D4E14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060449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37"/>
          <p:cNvSpPr>
            <a:spLocks noGrp="1" noChangeArrowheads="1"/>
          </p:cNvSpPr>
          <p:nvPr>
            <p:ph type="sldNum" sz="quarter" idx="12"/>
          </p:nvPr>
        </p:nvSpPr>
        <p:spPr>
          <a:ln/>
        </p:spPr>
        <p:txBody>
          <a:bodyPr/>
          <a:lstStyle>
            <a:lvl1pPr>
              <a:defRPr/>
            </a:lvl1pPr>
          </a:lstStyle>
          <a:p>
            <a:pPr>
              <a:defRPr/>
            </a:pPr>
            <a:fld id="{DD0B3ED7-DCA7-6B47-BECF-289C6796F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958246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8433191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2396133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8173775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9472984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7756808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704734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0F92123C-06BC-644E-B3A1-E0865C577FE8}"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9793965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8682265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5399132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7940002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4384933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675278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27222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5182061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4873991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776378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54659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8901EAD4-1854-8345-B6D2-BEA77E1304FD}"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422110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7664308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434477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289222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9235780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8552453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2052471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2913981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633644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127454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3/25/24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4979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965C62E8-0116-CA4D-B113-80088F3A76B4}"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808655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3/25/24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8053737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3/25/24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6912892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3/25/24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3909614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3/25/24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8930576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3/25/24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2317740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3/25/24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487379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3/25/24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0631713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3/25/24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7185872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3/25/24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775136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3/25/24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7184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89D980F1-7ECA-D744-9058-926A5F5FE1B5}"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0378734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07261263"/>
      </p:ext>
    </p:extLst>
  </p:cSld>
  <p:clrMapOvr>
    <a:masterClrMapping/>
  </p:clrMapOvr>
  <p:transition spd="med">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688239"/>
      </p:ext>
    </p:extLst>
  </p:cSld>
  <p:clrMapOvr>
    <a:masterClrMapping/>
  </p:clrMapOvr>
  <p:transition spd="med">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0632762"/>
      </p:ext>
    </p:extLst>
  </p:cSld>
  <p:clrMapOvr>
    <a:masterClrMapping/>
  </p:clrMapOvr>
  <p:transition spd="med">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345535"/>
      </p:ext>
    </p:extLst>
  </p:cSld>
  <p:clrMapOvr>
    <a:masterClrMapping/>
  </p:clrMapOvr>
  <p:transition spd="med">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07330"/>
      </p:ext>
    </p:extLst>
  </p:cSld>
  <p:clrMapOvr>
    <a:masterClrMapping/>
  </p:clrMapOvr>
  <p:transition spd="med">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19560797"/>
      </p:ext>
    </p:extLst>
  </p:cSld>
  <p:clrMapOvr>
    <a:masterClrMapping/>
  </p:clrMapOvr>
  <p:transition spd="med">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796849"/>
      </p:ext>
    </p:extLst>
  </p:cSld>
  <p:clrMapOvr>
    <a:masterClrMapping/>
  </p:clrMapOvr>
  <p:transition spd="med">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7328955"/>
      </p:ext>
    </p:extLst>
  </p:cSld>
  <p:clrMapOvr>
    <a:masterClrMapping/>
  </p:clrMapOvr>
  <p:transition spd="med">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62376599"/>
      </p:ext>
    </p:extLst>
  </p:cSld>
  <p:clrMapOvr>
    <a:masterClrMapping/>
  </p:clrMapOvr>
  <p:transition spd="med">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478530"/>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93C45CE2-6731-C941-9920-E9FFF4197F82}"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3950943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446784"/>
      </p:ext>
    </p:extLst>
  </p:cSld>
  <p:clrMapOvr>
    <a:masterClrMapping/>
  </p:clrMapOvr>
  <p:transition spd="med">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5656743"/>
      </p:ext>
    </p:extLst>
  </p:cSld>
  <p:clrMapOvr>
    <a:masterClrMapping/>
  </p:clrMapOvr>
  <p:transition spd="med">
    <p:cu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9AB1491-20D2-4D4A-8D9D-CB1098DCA28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8587797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25/03/24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758709829"/>
      </p:ext>
    </p:extLst>
  </p:cSld>
  <p:clrMapOvr>
    <a:overrideClrMapping bg1="dk1" tx1="lt1" bg2="dk2" tx2="lt2" accent1="accent1" accent2="accent2" accent3="accent3" accent4="accent4" accent5="accent5" accent6="accent6" hlink="hlink" folHlink="folHlink"/>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25/03/24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48301599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25/03/24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20446057"/>
      </p:ext>
    </p:extLst>
  </p:cSld>
  <p:clrMapOvr>
    <a:overrideClrMapping bg1="lt1" tx1="dk1" bg2="lt2" tx2="dk2" accent1="accent1" accent2="accent2" accent3="accent3" accent4="accent4" accent5="accent5" accent6="accent6" hlink="hlink" folHlink="folHlink"/>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25/03/24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5590646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25/03/24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1671739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25/03/24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33930216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25/03/24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51673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3003419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6899D55B-F41E-0C45-9795-B9CBD948E6F1}"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5919759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25/03/24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87039707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25/03/24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259379966"/>
      </p:ext>
    </p:extLst>
  </p:cSld>
  <p:clrMapOvr>
    <a:overrideClrMapping bg1="lt1" tx1="dk1" bg2="lt2" tx2="dk2" accent1="accent1" accent2="accent2" accent3="accent3" accent4="accent4" accent5="accent5" accent6="accent6" hlink="hlink" folHlink="folHlink"/>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25/03/24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25993445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25/03/24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60700160"/>
      </p:ext>
    </p:extLst>
  </p:cSld>
  <p:clrMapOvr>
    <a:overrideClrMapping bg1="lt1" tx1="dk1" bg2="lt2" tx2="dk2" accent1="accent1" accent2="accent2" accent3="accent3" accent4="accent4" accent5="accent5" accent6="accent6" hlink="hlink" folHlink="folHlink"/>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344751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202552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581321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132237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97641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6108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78B6AB76-533F-AB42-9DEB-A9CBA1727720}"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409939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099962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379545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76942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101513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936609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155025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4978845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68687326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1345974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38223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238BDD6F-0A8B-DC47-A4F7-F22000682630}"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6487752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5130174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6125300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4015177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0208976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0585089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3518442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807675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4841827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1786426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57378"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57379"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a:solidFill>
                  <a:srgbClr val="FFFFFF"/>
                </a:solidFill>
              </a:defRPr>
            </a:lvl1pPr>
          </a:lstStyle>
          <a:p>
            <a:pPr>
              <a:defRPr/>
            </a:pPr>
            <a:fld id="{EB4DC406-EAB6-0A42-8836-DD7A0C1AB4FD}" type="slidenum">
              <a:rPr lang="en-US"/>
              <a:pPr>
                <a:defRPr/>
              </a:pPr>
              <a:t>‹#›</a:t>
            </a:fld>
            <a:endParaRPr lang="en-US"/>
          </a:p>
        </p:txBody>
      </p:sp>
    </p:spTree>
    <p:extLst>
      <p:ext uri="{BB962C8B-B14F-4D97-AF65-F5344CB8AC3E}">
        <p14:creationId xmlns:p14="http://schemas.microsoft.com/office/powerpoint/2010/main" val="2202427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AD4313DA-6EEB-B047-B91E-D81EF291D263}"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844901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77E35354-BCEB-1248-813A-9449CD0398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520521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C7A04330-C7F7-B641-AF46-6C0110185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90366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60D728D-7B4C-C149-A1E6-961038BFE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574973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69F47504-8F9E-5040-AEEF-845B0CCAF1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389032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B31DDADC-2D0C-994E-A2D8-415D3EE023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54303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8D76C985-4EDB-F247-9742-BE9423FFE0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530743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726721A-BA22-C845-A2D6-671A1D9DF9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18324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2C4D8926-6EF1-4E40-ACAC-B683CFEE8A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633550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DF13382A-5310-6346-B500-736E4758A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557659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18104B15-01AB-664B-ADA2-BC811D4E14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0819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pPr>
                <a:defRPr/>
              </a:pPr>
              <a:t>‹#›</a:t>
            </a:fld>
            <a:endParaRPr lang="en-US"/>
          </a:p>
        </p:txBody>
      </p:sp>
    </p:spTree>
    <p:extLst>
      <p:ext uri="{BB962C8B-B14F-4D97-AF65-F5344CB8AC3E}">
        <p14:creationId xmlns:p14="http://schemas.microsoft.com/office/powerpoint/2010/main" val="382646229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37"/>
          <p:cNvSpPr>
            <a:spLocks noGrp="1" noChangeArrowheads="1"/>
          </p:cNvSpPr>
          <p:nvPr>
            <p:ph type="sldNum" sz="quarter" idx="12"/>
          </p:nvPr>
        </p:nvSpPr>
        <p:spPr>
          <a:ln/>
        </p:spPr>
        <p:txBody>
          <a:bodyPr/>
          <a:lstStyle>
            <a:lvl1pPr>
              <a:defRPr/>
            </a:lvl1pPr>
          </a:lstStyle>
          <a:p>
            <a:pPr>
              <a:defRPr/>
            </a:pPr>
            <a:fld id="{DD0B3ED7-DCA7-6B47-BECF-289C6796F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157663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02387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929564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4074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77490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801824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24289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17178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82129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3059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pPr>
                <a:defRPr/>
              </a:pPr>
              <a:t>‹#›</a:t>
            </a:fld>
            <a:endParaRPr lang="en-US"/>
          </a:p>
        </p:txBody>
      </p:sp>
    </p:spTree>
    <p:extLst>
      <p:ext uri="{BB962C8B-B14F-4D97-AF65-F5344CB8AC3E}">
        <p14:creationId xmlns:p14="http://schemas.microsoft.com/office/powerpoint/2010/main" val="59763878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148144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685667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446779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000376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956027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776222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57800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868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7284063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61656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pPr>
                <a:defRPr/>
              </a:pPr>
              <a:t>‹#›</a:t>
            </a:fld>
            <a:endParaRPr lang="en-US"/>
          </a:p>
        </p:txBody>
      </p:sp>
    </p:spTree>
    <p:extLst>
      <p:ext uri="{BB962C8B-B14F-4D97-AF65-F5344CB8AC3E}">
        <p14:creationId xmlns:p14="http://schemas.microsoft.com/office/powerpoint/2010/main" val="129930065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431917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208695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73616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8480312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28"/>
          <p:cNvSpPr>
            <a:spLocks noGrp="1" noChangeArrowheads="1"/>
          </p:cNvSpPr>
          <p:nvPr>
            <p:ph type="sldNum" sz="quarter" idx="12"/>
          </p:nvPr>
        </p:nvSpPr>
        <p:spPr/>
        <p:txBody>
          <a:bodyPr/>
          <a:lstStyle>
            <a:lvl1pPr>
              <a:defRPr/>
            </a:lvl1pPr>
          </a:lstStyle>
          <a:p>
            <a:pPr>
              <a:defRPr/>
            </a:pPr>
            <a:fld id="{B244416E-1622-A445-949A-CC6CAD909D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357344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F0B0062C-568F-1F4D-9AD7-41EA77251B4F}"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12043201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0F92123C-06BC-644E-B3A1-E0865C577FE8}"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3959763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8901EAD4-1854-8345-B6D2-BEA77E1304FD}"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92289932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65C62E8-0116-CA4D-B113-80088F3A76B4}"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13697825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89D980F1-7ECA-D744-9058-926A5F5FE1B5}"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88228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pPr>
                <a:defRPr/>
              </a:pPr>
              <a:t>‹#›</a:t>
            </a:fld>
            <a:endParaRPr lang="en-US"/>
          </a:p>
        </p:txBody>
      </p:sp>
    </p:spTree>
    <p:extLst>
      <p:ext uri="{BB962C8B-B14F-4D97-AF65-F5344CB8AC3E}">
        <p14:creationId xmlns:p14="http://schemas.microsoft.com/office/powerpoint/2010/main" val="12906178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93C45CE2-6731-C941-9920-E9FFF4197F82}"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07122405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6899D55B-F41E-0C45-9795-B9CBD948E6F1}"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8999778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78B6AB76-533F-AB42-9DEB-A9CBA1727720}"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05843904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238BDD6F-0A8B-DC47-A4F7-F2200068263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16889994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AD4313DA-6EEB-B047-B91E-D81EF291D263}"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67112781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895385"/>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115894"/>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4841568"/>
      </p:ext>
    </p:extLst>
  </p:cSld>
  <p:clrMapOvr>
    <a:masterClrMapping/>
  </p:clrMapOvr>
  <p:transition spd="med">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4773038"/>
      </p:ext>
    </p:extLst>
  </p:cSld>
  <p:clrMapOvr>
    <a:masterClrMapping/>
  </p:clrMapOvr>
  <p:transition spd="med">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886427"/>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pPr>
                <a:defRPr/>
              </a:pPr>
              <a:t>‹#›</a:t>
            </a:fld>
            <a:endParaRPr lang="en-US"/>
          </a:p>
        </p:txBody>
      </p:sp>
    </p:spTree>
    <p:extLst>
      <p:ext uri="{BB962C8B-B14F-4D97-AF65-F5344CB8AC3E}">
        <p14:creationId xmlns:p14="http://schemas.microsoft.com/office/powerpoint/2010/main" val="139481641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382012"/>
      </p:ext>
    </p:extLst>
  </p:cSld>
  <p:clrMapOvr>
    <a:masterClrMapping/>
  </p:clrMapOvr>
  <p:transition spd="med">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2194836"/>
      </p:ext>
    </p:extLst>
  </p:cSld>
  <p:clrMapOvr>
    <a:masterClrMapping/>
  </p:clrMapOvr>
  <p:transition spd="med">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797467"/>
      </p:ext>
    </p:extLst>
  </p:cSld>
  <p:clrMapOvr>
    <a:masterClrMapping/>
  </p:clrMapOvr>
  <p:transition spd="med">
    <p:randomBar dir="ver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831523"/>
      </p:ext>
    </p:extLst>
  </p:cSld>
  <p:clrMapOvr>
    <a:masterClrMapping/>
  </p:clrMapOvr>
  <p:transition spd="med">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35603"/>
      </p:ext>
    </p:extLst>
  </p:cSld>
  <p:clrMapOvr>
    <a:masterClrMapping/>
  </p:clrMapOvr>
  <p:transition spd="med">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709087"/>
      </p:ext>
    </p:extLst>
  </p:cSld>
  <p:clrMapOvr>
    <a:masterClrMapping/>
  </p:clrMapOvr>
  <p:transition spd="med">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958228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495843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78104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0612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pPr>
                <a:defRPr/>
              </a:pPr>
              <a:t>‹#›</a:t>
            </a:fld>
            <a:endParaRPr lang="en-US"/>
          </a:p>
        </p:txBody>
      </p:sp>
    </p:spTree>
    <p:extLst>
      <p:ext uri="{BB962C8B-B14F-4D97-AF65-F5344CB8AC3E}">
        <p14:creationId xmlns:p14="http://schemas.microsoft.com/office/powerpoint/2010/main" val="319282863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763359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608006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361423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892640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557725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953942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855100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166538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E60C8-31EA-F448-9D5B-3BC56EE8EAE5}" type="slidenum">
              <a:rPr lang="en-US"/>
              <a:pPr>
                <a:defRPr/>
              </a:pPr>
              <a:t>‹#›</a:t>
            </a:fld>
            <a:endParaRPr lang="en-US"/>
          </a:p>
        </p:txBody>
      </p:sp>
    </p:spTree>
    <p:extLst>
      <p:ext uri="{BB962C8B-B14F-4D97-AF65-F5344CB8AC3E}">
        <p14:creationId xmlns:p14="http://schemas.microsoft.com/office/powerpoint/2010/main" val="2480085876"/>
      </p:ext>
    </p:extLst>
  </p:cSld>
  <p:clrMapOvr>
    <a:masterClrMapping/>
  </p:clrMapOvr>
  <p:transition spd="med">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5724D-0C1B-6D46-95A3-B9AADA01EED7}" type="slidenum">
              <a:rPr lang="en-US"/>
              <a:pPr>
                <a:defRPr/>
              </a:pPr>
              <a:t>‹#›</a:t>
            </a:fld>
            <a:endParaRPr lang="en-US"/>
          </a:p>
        </p:txBody>
      </p:sp>
    </p:spTree>
    <p:extLst>
      <p:ext uri="{BB962C8B-B14F-4D97-AF65-F5344CB8AC3E}">
        <p14:creationId xmlns:p14="http://schemas.microsoft.com/office/powerpoint/2010/main" val="1286986475"/>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3337984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pPr>
                <a:defRPr/>
              </a:pPr>
              <a:t>‹#›</a:t>
            </a:fld>
            <a:endParaRPr lang="en-US"/>
          </a:p>
        </p:txBody>
      </p:sp>
    </p:spTree>
    <p:extLst>
      <p:ext uri="{BB962C8B-B14F-4D97-AF65-F5344CB8AC3E}">
        <p14:creationId xmlns:p14="http://schemas.microsoft.com/office/powerpoint/2010/main" val="38035779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F9F0D4-2FB1-EC4E-82A4-8EAEDD9593E4}" type="slidenum">
              <a:rPr lang="en-US"/>
              <a:pPr>
                <a:defRPr/>
              </a:pPr>
              <a:t>‹#›</a:t>
            </a:fld>
            <a:endParaRPr lang="en-US"/>
          </a:p>
        </p:txBody>
      </p:sp>
    </p:spTree>
    <p:extLst>
      <p:ext uri="{BB962C8B-B14F-4D97-AF65-F5344CB8AC3E}">
        <p14:creationId xmlns:p14="http://schemas.microsoft.com/office/powerpoint/2010/main" val="1984292615"/>
      </p:ext>
    </p:extLst>
  </p:cSld>
  <p:clrMapOvr>
    <a:masterClrMapping/>
  </p:clrMapOvr>
  <p:transition spd="med">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58C3B-5723-3B45-9306-E51ED82252CC}" type="slidenum">
              <a:rPr lang="en-US"/>
              <a:pPr>
                <a:defRPr/>
              </a:pPr>
              <a:t>‹#›</a:t>
            </a:fld>
            <a:endParaRPr lang="en-US"/>
          </a:p>
        </p:txBody>
      </p:sp>
    </p:spTree>
    <p:extLst>
      <p:ext uri="{BB962C8B-B14F-4D97-AF65-F5344CB8AC3E}">
        <p14:creationId xmlns:p14="http://schemas.microsoft.com/office/powerpoint/2010/main" val="3535866728"/>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A97431-5FF8-E545-818D-8BB38A6CC6B2}" type="slidenum">
              <a:rPr lang="en-US"/>
              <a:pPr>
                <a:defRPr/>
              </a:pPr>
              <a:t>‹#›</a:t>
            </a:fld>
            <a:endParaRPr lang="en-US"/>
          </a:p>
        </p:txBody>
      </p:sp>
    </p:spTree>
    <p:extLst>
      <p:ext uri="{BB962C8B-B14F-4D97-AF65-F5344CB8AC3E}">
        <p14:creationId xmlns:p14="http://schemas.microsoft.com/office/powerpoint/2010/main" val="3381913285"/>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956180-8C93-4148-BA5A-FDF7A48E949B}" type="slidenum">
              <a:rPr lang="en-US"/>
              <a:pPr>
                <a:defRPr/>
              </a:pPr>
              <a:t>‹#›</a:t>
            </a:fld>
            <a:endParaRPr lang="en-US"/>
          </a:p>
        </p:txBody>
      </p:sp>
    </p:spTree>
    <p:extLst>
      <p:ext uri="{BB962C8B-B14F-4D97-AF65-F5344CB8AC3E}">
        <p14:creationId xmlns:p14="http://schemas.microsoft.com/office/powerpoint/2010/main" val="1199916815"/>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DA048F-BD4B-4C46-BA04-7BD21F553A02}" type="slidenum">
              <a:rPr lang="en-US"/>
              <a:pPr>
                <a:defRPr/>
              </a:pPr>
              <a:t>‹#›</a:t>
            </a:fld>
            <a:endParaRPr lang="en-US"/>
          </a:p>
        </p:txBody>
      </p:sp>
    </p:spTree>
    <p:extLst>
      <p:ext uri="{BB962C8B-B14F-4D97-AF65-F5344CB8AC3E}">
        <p14:creationId xmlns:p14="http://schemas.microsoft.com/office/powerpoint/2010/main" val="3706129764"/>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2EB93-AB1A-4448-B71E-726CEDE3B119}" type="slidenum">
              <a:rPr lang="en-US"/>
              <a:pPr>
                <a:defRPr/>
              </a:pPr>
              <a:t>‹#›</a:t>
            </a:fld>
            <a:endParaRPr lang="en-US"/>
          </a:p>
        </p:txBody>
      </p:sp>
    </p:spTree>
    <p:extLst>
      <p:ext uri="{BB962C8B-B14F-4D97-AF65-F5344CB8AC3E}">
        <p14:creationId xmlns:p14="http://schemas.microsoft.com/office/powerpoint/2010/main" val="1950812160"/>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B9183-A907-8C40-B394-98FC42F3E091}" type="slidenum">
              <a:rPr lang="en-US"/>
              <a:pPr>
                <a:defRPr/>
              </a:pPr>
              <a:t>‹#›</a:t>
            </a:fld>
            <a:endParaRPr lang="en-US"/>
          </a:p>
        </p:txBody>
      </p:sp>
    </p:spTree>
    <p:extLst>
      <p:ext uri="{BB962C8B-B14F-4D97-AF65-F5344CB8AC3E}">
        <p14:creationId xmlns:p14="http://schemas.microsoft.com/office/powerpoint/2010/main" val="4106336759"/>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D15B0-E18C-DF4E-9293-B1E11DA29160}" type="slidenum">
              <a:rPr lang="en-US"/>
              <a:pPr>
                <a:defRPr/>
              </a:pPr>
              <a:t>‹#›</a:t>
            </a:fld>
            <a:endParaRPr lang="en-US"/>
          </a:p>
        </p:txBody>
      </p:sp>
    </p:spTree>
    <p:extLst>
      <p:ext uri="{BB962C8B-B14F-4D97-AF65-F5344CB8AC3E}">
        <p14:creationId xmlns:p14="http://schemas.microsoft.com/office/powerpoint/2010/main" val="1640621971"/>
      </p:ext>
    </p:extLst>
  </p:cSld>
  <p:clrMapOvr>
    <a:masterClrMapping/>
  </p:clrMapOvr>
  <p:transition spd="med">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1E3733-F001-0A4B-9D60-4C7EDFEFADB5}" type="slidenum">
              <a:rPr lang="en-US"/>
              <a:pPr>
                <a:defRPr/>
              </a:pPr>
              <a:t>‹#›</a:t>
            </a:fld>
            <a:endParaRPr lang="en-US"/>
          </a:p>
        </p:txBody>
      </p:sp>
    </p:spTree>
    <p:extLst>
      <p:ext uri="{BB962C8B-B14F-4D97-AF65-F5344CB8AC3E}">
        <p14:creationId xmlns:p14="http://schemas.microsoft.com/office/powerpoint/2010/main" val="2703406358"/>
      </p:ext>
    </p:extLst>
  </p:cSld>
  <p:clrMapOvr>
    <a:masterClrMapping/>
  </p:clrMapOvr>
  <p:transition spd="med">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4D061387-E582-7B49-A3EE-09A2C02D11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16451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pPr>
                <a:defRPr/>
              </a:pPr>
              <a:t>‹#›</a:t>
            </a:fld>
            <a:endParaRPr lang="en-US"/>
          </a:p>
        </p:txBody>
      </p:sp>
    </p:spTree>
    <p:extLst>
      <p:ext uri="{BB962C8B-B14F-4D97-AF65-F5344CB8AC3E}">
        <p14:creationId xmlns:p14="http://schemas.microsoft.com/office/powerpoint/2010/main" val="306959803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5961FBD-E4FF-DE46-9DE5-7F835453B32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0423027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7D160B5-FD5B-6144-85C2-5DDF1BFED3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0006188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158D35C-588E-9848-81DB-5DBA6F7B4BA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2172701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FCCA7404-6CF8-AB44-9A34-1185E6387DB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6813856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E38AD507-372A-5E42-A07B-DB59564C7C8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898503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61B68A-32DE-E74D-B9E2-8AD55025142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8587772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751CA32B-0D4B-4949-98F8-F91A095A31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9847586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8F704E5-BB7F-454B-A07A-5ABE75181F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1985039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FE78DB-8621-E84E-89D7-77999C969BD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861312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19FA49D-A9AA-E44E-B3E0-24196053B02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28855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pPr>
                <a:defRPr/>
              </a:pPr>
              <a:t>‹#›</a:t>
            </a:fld>
            <a:endParaRPr lang="en-US"/>
          </a:p>
        </p:txBody>
      </p:sp>
    </p:spTree>
    <p:extLst>
      <p:ext uri="{BB962C8B-B14F-4D97-AF65-F5344CB8AC3E}">
        <p14:creationId xmlns:p14="http://schemas.microsoft.com/office/powerpoint/2010/main" val="71679149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879E90-F2BB-0547-B97E-2EC20B932A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3961196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336999315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151103119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168008228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90979061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28290042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179793313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11607352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79948517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3681656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pPr>
                <a:defRPr/>
              </a:pPr>
              <a:t>‹#›</a:t>
            </a:fld>
            <a:endParaRPr lang="en-US"/>
          </a:p>
        </p:txBody>
      </p:sp>
    </p:spTree>
    <p:extLst>
      <p:ext uri="{BB962C8B-B14F-4D97-AF65-F5344CB8AC3E}">
        <p14:creationId xmlns:p14="http://schemas.microsoft.com/office/powerpoint/2010/main" val="367037548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235193765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398887919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92187927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65223701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222327393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68799974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22271336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295159275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67990147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35459816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pPr>
                <a:defRPr/>
              </a:pPr>
              <a:t>‹#›</a:t>
            </a:fld>
            <a:endParaRPr lang="en-US"/>
          </a:p>
        </p:txBody>
      </p:sp>
    </p:spTree>
    <p:extLst>
      <p:ext uri="{BB962C8B-B14F-4D97-AF65-F5344CB8AC3E}">
        <p14:creationId xmlns:p14="http://schemas.microsoft.com/office/powerpoint/2010/main" val="265249889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95161154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173407614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100141191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227220177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394600258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215475619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423142841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381083355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7395504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378493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pPr>
                <a:defRPr/>
              </a:pPr>
              <a:t>‹#›</a:t>
            </a:fld>
            <a:endParaRPr lang="en-US"/>
          </a:p>
        </p:txBody>
      </p:sp>
    </p:spTree>
    <p:extLst>
      <p:ext uri="{BB962C8B-B14F-4D97-AF65-F5344CB8AC3E}">
        <p14:creationId xmlns:p14="http://schemas.microsoft.com/office/powerpoint/2010/main" val="2319745500"/>
      </p:ext>
    </p:extLst>
  </p:cSld>
  <p:clrMapOvr>
    <a:masterClrMapping/>
  </p:clrMapOvr>
  <p:transition spd="med">
    <p:randomBar dir="vert"/>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3321183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3737364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9178875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785434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7091545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81869816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4512959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5552210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85DBA5CE-ADE6-B643-B31D-64EFA1E8F263}" type="slidenum">
              <a:rPr lang="en-US"/>
              <a:pPr>
                <a:defRPr/>
              </a:pPr>
              <a:t>‹#›</a:t>
            </a:fld>
            <a:endParaRPr lang="en-US"/>
          </a:p>
        </p:txBody>
      </p:sp>
    </p:spTree>
    <p:extLst>
      <p:ext uri="{BB962C8B-B14F-4D97-AF65-F5344CB8AC3E}">
        <p14:creationId xmlns:p14="http://schemas.microsoft.com/office/powerpoint/2010/main" val="3552009439"/>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4386E3A-72FE-CD4F-A9E2-B60160010A84}" type="slidenum">
              <a:rPr lang="en-US"/>
              <a:pPr>
                <a:defRPr/>
              </a:pPr>
              <a:t>‹#›</a:t>
            </a:fld>
            <a:endParaRPr lang="en-US"/>
          </a:p>
        </p:txBody>
      </p:sp>
    </p:spTree>
    <p:extLst>
      <p:ext uri="{BB962C8B-B14F-4D97-AF65-F5344CB8AC3E}">
        <p14:creationId xmlns:p14="http://schemas.microsoft.com/office/powerpoint/2010/main" val="239187384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pPr>
                <a:defRPr/>
              </a:pPr>
              <a:t>‹#›</a:t>
            </a:fld>
            <a:endParaRPr lang="en-US"/>
          </a:p>
        </p:txBody>
      </p:sp>
    </p:spTree>
    <p:extLst>
      <p:ext uri="{BB962C8B-B14F-4D97-AF65-F5344CB8AC3E}">
        <p14:creationId xmlns:p14="http://schemas.microsoft.com/office/powerpoint/2010/main" val="696666"/>
      </p:ext>
    </p:extLst>
  </p:cSld>
  <p:clrMapOvr>
    <a:masterClrMapping/>
  </p:clrMapOvr>
  <p:transition spd="med">
    <p:randomBar dir="vert"/>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F41C600-CFD1-7047-9A4F-72D7A36A0B22}" type="slidenum">
              <a:rPr lang="en-US"/>
              <a:pPr>
                <a:defRPr/>
              </a:pPr>
              <a:t>‹#›</a:t>
            </a:fld>
            <a:endParaRPr lang="en-US"/>
          </a:p>
        </p:txBody>
      </p:sp>
    </p:spTree>
    <p:extLst>
      <p:ext uri="{BB962C8B-B14F-4D97-AF65-F5344CB8AC3E}">
        <p14:creationId xmlns:p14="http://schemas.microsoft.com/office/powerpoint/2010/main" val="227338203"/>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a:lvl1pPr>
          </a:lstStyle>
          <a:p>
            <a:pPr>
              <a:defRPr/>
            </a:pPr>
            <a:endParaRPr lang="en-US"/>
          </a:p>
        </p:txBody>
      </p:sp>
      <p:sp>
        <p:nvSpPr>
          <p:cNvPr id="8" name="Rectangle 13"/>
          <p:cNvSpPr>
            <a:spLocks noGrp="1" noChangeArrowheads="1"/>
          </p:cNvSpPr>
          <p:nvPr>
            <p:ph type="ftr" sz="quarter" idx="11"/>
          </p:nvPr>
        </p:nvSpPr>
        <p:spPr/>
        <p:txBody>
          <a:bodyPr/>
          <a:lstStyle>
            <a:lvl1pPr>
              <a:defRPr b="1"/>
            </a:lvl1pPr>
          </a:lstStyle>
          <a:p>
            <a:pPr>
              <a:defRPr/>
            </a:pPr>
            <a:endParaRPr lang="en-US"/>
          </a:p>
        </p:txBody>
      </p:sp>
      <p:sp>
        <p:nvSpPr>
          <p:cNvPr id="9"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90D1197-ECB3-A04A-BE47-0522B0F22164}" type="slidenum">
              <a:rPr lang="en-US"/>
              <a:pPr>
                <a:defRPr/>
              </a:pPr>
              <a:t>‹#›</a:t>
            </a:fld>
            <a:endParaRPr lang="en-US"/>
          </a:p>
        </p:txBody>
      </p:sp>
    </p:spTree>
    <p:extLst>
      <p:ext uri="{BB962C8B-B14F-4D97-AF65-F5344CB8AC3E}">
        <p14:creationId xmlns:p14="http://schemas.microsoft.com/office/powerpoint/2010/main" val="2576265488"/>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b="1"/>
            </a:lvl1pPr>
          </a:lstStyle>
          <a:p>
            <a:pPr>
              <a:defRPr/>
            </a:pPr>
            <a:endParaRPr lang="en-US"/>
          </a:p>
        </p:txBody>
      </p:sp>
      <p:sp>
        <p:nvSpPr>
          <p:cNvPr id="4" name="Rectangle 13"/>
          <p:cNvSpPr>
            <a:spLocks noGrp="1" noChangeArrowheads="1"/>
          </p:cNvSpPr>
          <p:nvPr>
            <p:ph type="ftr" sz="quarter" idx="11"/>
          </p:nvPr>
        </p:nvSpPr>
        <p:spPr/>
        <p:txBody>
          <a:bodyPr/>
          <a:lstStyle>
            <a:lvl1pPr>
              <a:defRPr b="1"/>
            </a:lvl1pPr>
          </a:lstStyle>
          <a:p>
            <a:pPr>
              <a:defRPr/>
            </a:pPr>
            <a:endParaRPr lang="en-US"/>
          </a:p>
        </p:txBody>
      </p:sp>
      <p:sp>
        <p:nvSpPr>
          <p:cNvPr id="5"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BC92496-2F2D-BB43-AFEF-31CD58633164}" type="slidenum">
              <a:rPr lang="en-US"/>
              <a:pPr>
                <a:defRPr/>
              </a:pPr>
              <a:t>‹#›</a:t>
            </a:fld>
            <a:endParaRPr lang="en-US"/>
          </a:p>
        </p:txBody>
      </p:sp>
    </p:spTree>
    <p:extLst>
      <p:ext uri="{BB962C8B-B14F-4D97-AF65-F5344CB8AC3E}">
        <p14:creationId xmlns:p14="http://schemas.microsoft.com/office/powerpoint/2010/main" val="3951119459"/>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a:lvl1pPr>
          </a:lstStyle>
          <a:p>
            <a:pPr>
              <a:defRPr/>
            </a:pPr>
            <a:endParaRPr lang="en-US"/>
          </a:p>
        </p:txBody>
      </p:sp>
      <p:sp>
        <p:nvSpPr>
          <p:cNvPr id="3" name="Rectangle 13"/>
          <p:cNvSpPr>
            <a:spLocks noGrp="1" noChangeArrowheads="1"/>
          </p:cNvSpPr>
          <p:nvPr>
            <p:ph type="ftr" sz="quarter" idx="11"/>
          </p:nvPr>
        </p:nvSpPr>
        <p:spPr/>
        <p:txBody>
          <a:bodyPr/>
          <a:lstStyle>
            <a:lvl1pPr>
              <a:defRPr b="1"/>
            </a:lvl1pPr>
          </a:lstStyle>
          <a:p>
            <a:pPr>
              <a:defRPr/>
            </a:pPr>
            <a:endParaRPr lang="en-US"/>
          </a:p>
        </p:txBody>
      </p:sp>
      <p:sp>
        <p:nvSpPr>
          <p:cNvPr id="4"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6B69F431-3F24-5F40-8BA2-EC629B0A2FB9}" type="slidenum">
              <a:rPr lang="en-US"/>
              <a:pPr>
                <a:defRPr/>
              </a:pPr>
              <a:t>‹#›</a:t>
            </a:fld>
            <a:endParaRPr lang="en-US"/>
          </a:p>
        </p:txBody>
      </p:sp>
    </p:spTree>
    <p:extLst>
      <p:ext uri="{BB962C8B-B14F-4D97-AF65-F5344CB8AC3E}">
        <p14:creationId xmlns:p14="http://schemas.microsoft.com/office/powerpoint/2010/main" val="1439054331"/>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A528BDDB-96B2-0D43-A2F0-30D8BE0D0485}" type="slidenum">
              <a:rPr lang="en-US"/>
              <a:pPr>
                <a:defRPr/>
              </a:pPr>
              <a:t>‹#›</a:t>
            </a:fld>
            <a:endParaRPr lang="en-US"/>
          </a:p>
        </p:txBody>
      </p:sp>
    </p:spTree>
    <p:extLst>
      <p:ext uri="{BB962C8B-B14F-4D97-AF65-F5344CB8AC3E}">
        <p14:creationId xmlns:p14="http://schemas.microsoft.com/office/powerpoint/2010/main" val="2480365247"/>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E09B204-5C4A-AD4F-BD05-2248F2D78D81}" type="slidenum">
              <a:rPr lang="en-US"/>
              <a:pPr>
                <a:defRPr/>
              </a:pPr>
              <a:t>‹#›</a:t>
            </a:fld>
            <a:endParaRPr lang="en-US"/>
          </a:p>
        </p:txBody>
      </p:sp>
    </p:spTree>
    <p:extLst>
      <p:ext uri="{BB962C8B-B14F-4D97-AF65-F5344CB8AC3E}">
        <p14:creationId xmlns:p14="http://schemas.microsoft.com/office/powerpoint/2010/main" val="4043646452"/>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2DE67A-CF59-7448-B6EB-D5DD822137A3}" type="slidenum">
              <a:rPr lang="en-US"/>
              <a:pPr>
                <a:defRPr/>
              </a:pPr>
              <a:t>‹#›</a:t>
            </a:fld>
            <a:endParaRPr lang="en-US"/>
          </a:p>
        </p:txBody>
      </p:sp>
    </p:spTree>
    <p:extLst>
      <p:ext uri="{BB962C8B-B14F-4D97-AF65-F5344CB8AC3E}">
        <p14:creationId xmlns:p14="http://schemas.microsoft.com/office/powerpoint/2010/main" val="925906522"/>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D8752B1-3F2C-AE48-AB60-82A08A409E9D}" type="slidenum">
              <a:rPr lang="en-US"/>
              <a:pPr>
                <a:defRPr/>
              </a:pPr>
              <a:t>‹#›</a:t>
            </a:fld>
            <a:endParaRPr lang="en-US"/>
          </a:p>
        </p:txBody>
      </p:sp>
    </p:spTree>
    <p:extLst>
      <p:ext uri="{BB962C8B-B14F-4D97-AF65-F5344CB8AC3E}">
        <p14:creationId xmlns:p14="http://schemas.microsoft.com/office/powerpoint/2010/main" val="3269074265"/>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6CF323-D620-3D42-A0AD-99111424B503}" type="slidenum">
              <a:rPr lang="en-US"/>
              <a:pPr>
                <a:defRPr/>
              </a:pPr>
              <a:t>‹#›</a:t>
            </a:fld>
            <a:endParaRPr lang="en-US"/>
          </a:p>
        </p:txBody>
      </p:sp>
    </p:spTree>
    <p:extLst>
      <p:ext uri="{BB962C8B-B14F-4D97-AF65-F5344CB8AC3E}">
        <p14:creationId xmlns:p14="http://schemas.microsoft.com/office/powerpoint/2010/main" val="1302343748"/>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366688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pPr>
                <a:defRPr/>
              </a:pPr>
              <a:t>‹#›</a:t>
            </a:fld>
            <a:endParaRPr lang="en-US"/>
          </a:p>
        </p:txBody>
      </p:sp>
    </p:spTree>
    <p:extLst>
      <p:ext uri="{BB962C8B-B14F-4D97-AF65-F5344CB8AC3E}">
        <p14:creationId xmlns:p14="http://schemas.microsoft.com/office/powerpoint/2010/main" val="3897352645"/>
      </p:ext>
    </p:extLst>
  </p:cSld>
  <p:clrMapOvr>
    <a:masterClrMapping/>
  </p:clrMapOvr>
  <p:transition spd="med">
    <p:randomBar dir="vert"/>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6533190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33862586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080180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9325804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6404294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8895198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6179408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5325083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4556934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80349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pPr>
                <a:defRPr/>
              </a:pPr>
              <a:t>‹#›</a:t>
            </a:fld>
            <a:endParaRPr lang="en-US"/>
          </a:p>
        </p:txBody>
      </p:sp>
    </p:spTree>
    <p:extLst>
      <p:ext uri="{BB962C8B-B14F-4D97-AF65-F5344CB8AC3E}">
        <p14:creationId xmlns:p14="http://schemas.microsoft.com/office/powerpoint/2010/main" val="1854806"/>
      </p:ext>
    </p:extLst>
  </p:cSld>
  <p:clrMapOvr>
    <a:masterClrMapping/>
  </p:clrMapOvr>
  <p:transition spd="med">
    <p:randomBar dir="vert"/>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8075750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9264043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2165529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3949028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6184858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3017024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3/25/24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7606671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3/25/24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7903738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3/25/24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8637473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670756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pPr>
                <a:defRPr/>
              </a:pPr>
              <a:t>‹#›</a:t>
            </a:fld>
            <a:endParaRPr lang="en-US"/>
          </a:p>
        </p:txBody>
      </p:sp>
    </p:spTree>
    <p:extLst>
      <p:ext uri="{BB962C8B-B14F-4D97-AF65-F5344CB8AC3E}">
        <p14:creationId xmlns:p14="http://schemas.microsoft.com/office/powerpoint/2010/main" val="1245594623"/>
      </p:ext>
    </p:extLst>
  </p:cSld>
  <p:clrMapOvr>
    <a:masterClrMapping/>
  </p:clrMapOvr>
  <p:transition spd="med">
    <p:randomBar dir="vert"/>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3956470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71766395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2625679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F88CCAC2-D873-EF44-A81D-AAFAB91F4E27}" type="slidenum">
              <a:rPr lang="en-GB"/>
              <a:pPr>
                <a:defRPr/>
              </a:pPr>
              <a:t>‹#›</a:t>
            </a:fld>
            <a:endParaRPr lang="en-GB"/>
          </a:p>
        </p:txBody>
      </p:sp>
    </p:spTree>
    <p:extLst>
      <p:ext uri="{BB962C8B-B14F-4D97-AF65-F5344CB8AC3E}">
        <p14:creationId xmlns:p14="http://schemas.microsoft.com/office/powerpoint/2010/main" val="279255597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1B156E15-1A9C-B547-B5EE-DF563A946E8F}" type="slidenum">
              <a:rPr lang="en-GB"/>
              <a:pPr>
                <a:defRPr/>
              </a:pPr>
              <a:t>‹#›</a:t>
            </a:fld>
            <a:endParaRPr lang="en-GB"/>
          </a:p>
        </p:txBody>
      </p:sp>
    </p:spTree>
    <p:extLst>
      <p:ext uri="{BB962C8B-B14F-4D97-AF65-F5344CB8AC3E}">
        <p14:creationId xmlns:p14="http://schemas.microsoft.com/office/powerpoint/2010/main" val="276674870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B20CB716-8C6E-0C4D-B478-CF1FBD54940C}" type="slidenum">
              <a:rPr lang="en-GB"/>
              <a:pPr>
                <a:defRPr/>
              </a:pPr>
              <a:t>‹#›</a:t>
            </a:fld>
            <a:endParaRPr lang="en-GB"/>
          </a:p>
        </p:txBody>
      </p:sp>
    </p:spTree>
    <p:extLst>
      <p:ext uri="{BB962C8B-B14F-4D97-AF65-F5344CB8AC3E}">
        <p14:creationId xmlns:p14="http://schemas.microsoft.com/office/powerpoint/2010/main" val="286190409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CDC3DDEA-C5E5-4944-B68F-DE2985803B32}" type="slidenum">
              <a:rPr lang="en-GB"/>
              <a:pPr>
                <a:defRPr/>
              </a:pPr>
              <a:t>‹#›</a:t>
            </a:fld>
            <a:endParaRPr lang="en-GB"/>
          </a:p>
        </p:txBody>
      </p:sp>
    </p:spTree>
    <p:extLst>
      <p:ext uri="{BB962C8B-B14F-4D97-AF65-F5344CB8AC3E}">
        <p14:creationId xmlns:p14="http://schemas.microsoft.com/office/powerpoint/2010/main" val="168846555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FF490B57-D26B-D547-BBB9-0CEDDE247BAD}" type="slidenum">
              <a:rPr lang="en-GB"/>
              <a:pPr>
                <a:defRPr/>
              </a:pPr>
              <a:t>‹#›</a:t>
            </a:fld>
            <a:endParaRPr lang="en-GB"/>
          </a:p>
        </p:txBody>
      </p:sp>
    </p:spTree>
    <p:extLst>
      <p:ext uri="{BB962C8B-B14F-4D97-AF65-F5344CB8AC3E}">
        <p14:creationId xmlns:p14="http://schemas.microsoft.com/office/powerpoint/2010/main" val="314978590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A05DEF89-4CC0-7D4B-B210-E886EFC5DB07}" type="slidenum">
              <a:rPr lang="en-GB"/>
              <a:pPr>
                <a:defRPr/>
              </a:pPr>
              <a:t>‹#›</a:t>
            </a:fld>
            <a:endParaRPr lang="en-GB"/>
          </a:p>
        </p:txBody>
      </p:sp>
    </p:spTree>
    <p:extLst>
      <p:ext uri="{BB962C8B-B14F-4D97-AF65-F5344CB8AC3E}">
        <p14:creationId xmlns:p14="http://schemas.microsoft.com/office/powerpoint/2010/main" val="79637456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1829D554-D139-D947-B6B3-7ADD3D55C181}" type="slidenum">
              <a:rPr lang="en-GB"/>
              <a:pPr>
                <a:defRPr/>
              </a:pPr>
              <a:t>‹#›</a:t>
            </a:fld>
            <a:endParaRPr lang="en-GB"/>
          </a:p>
        </p:txBody>
      </p:sp>
    </p:spTree>
    <p:extLst>
      <p:ext uri="{BB962C8B-B14F-4D97-AF65-F5344CB8AC3E}">
        <p14:creationId xmlns:p14="http://schemas.microsoft.com/office/powerpoint/2010/main" val="4202212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26511688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pPr>
                <a:defRPr/>
              </a:pPr>
              <a:t>‹#›</a:t>
            </a:fld>
            <a:endParaRPr lang="en-US"/>
          </a:p>
        </p:txBody>
      </p:sp>
    </p:spTree>
    <p:extLst>
      <p:ext uri="{BB962C8B-B14F-4D97-AF65-F5344CB8AC3E}">
        <p14:creationId xmlns:p14="http://schemas.microsoft.com/office/powerpoint/2010/main" val="359355794"/>
      </p:ext>
    </p:extLst>
  </p:cSld>
  <p:clrMapOvr>
    <a:masterClrMapping/>
  </p:clrMapOvr>
  <p:transition spd="med">
    <p:randomBar dir="vert"/>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00CBD762-8E0C-6E4D-A5B5-7A1E26215FA6}" type="slidenum">
              <a:rPr lang="en-GB"/>
              <a:pPr>
                <a:defRPr/>
              </a:pPr>
              <a:t>‹#›</a:t>
            </a:fld>
            <a:endParaRPr lang="en-GB"/>
          </a:p>
        </p:txBody>
      </p:sp>
    </p:spTree>
    <p:extLst>
      <p:ext uri="{BB962C8B-B14F-4D97-AF65-F5344CB8AC3E}">
        <p14:creationId xmlns:p14="http://schemas.microsoft.com/office/powerpoint/2010/main" val="421448382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13E78CC4-9E49-A441-8289-B22D14B5A875}" type="slidenum">
              <a:rPr lang="en-GB"/>
              <a:pPr>
                <a:defRPr/>
              </a:pPr>
              <a:t>‹#›</a:t>
            </a:fld>
            <a:endParaRPr lang="en-GB"/>
          </a:p>
        </p:txBody>
      </p:sp>
    </p:spTree>
    <p:extLst>
      <p:ext uri="{BB962C8B-B14F-4D97-AF65-F5344CB8AC3E}">
        <p14:creationId xmlns:p14="http://schemas.microsoft.com/office/powerpoint/2010/main" val="392737110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3FB4B96-D84C-4C49-BB02-78A9FD94E634}" type="slidenum">
              <a:rPr lang="en-GB"/>
              <a:pPr>
                <a:defRPr/>
              </a:pPr>
              <a:t>‹#›</a:t>
            </a:fld>
            <a:endParaRPr lang="en-GB"/>
          </a:p>
        </p:txBody>
      </p:sp>
    </p:spTree>
    <p:extLst>
      <p:ext uri="{BB962C8B-B14F-4D97-AF65-F5344CB8AC3E}">
        <p14:creationId xmlns:p14="http://schemas.microsoft.com/office/powerpoint/2010/main" val="206486164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9F82BFD5-DB81-8049-BEBE-A7336C244AC6}" type="slidenum">
              <a:rPr lang="en-GB"/>
              <a:pPr>
                <a:defRPr/>
              </a:pPr>
              <a:t>‹#›</a:t>
            </a:fld>
            <a:endParaRPr lang="en-GB"/>
          </a:p>
        </p:txBody>
      </p:sp>
    </p:spTree>
    <p:extLst>
      <p:ext uri="{BB962C8B-B14F-4D97-AF65-F5344CB8AC3E}">
        <p14:creationId xmlns:p14="http://schemas.microsoft.com/office/powerpoint/2010/main" val="39639546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grpSp>
      <p:sp>
        <p:nvSpPr>
          <p:cNvPr id="7478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7478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28" charset="0"/>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endParaRPr lang="en-US" alt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2E4BB2AD-4E78-4D18-A526-2AE7CC7F42E9}" type="slidenum">
              <a:rPr lang="en-US" altLang="en-US"/>
              <a:pPr/>
              <a:t>‹#›</a:t>
            </a:fld>
            <a:endParaRPr lang="en-US" altLang="en-US"/>
          </a:p>
        </p:txBody>
      </p:sp>
    </p:spTree>
    <p:extLst>
      <p:ext uri="{BB962C8B-B14F-4D97-AF65-F5344CB8AC3E}">
        <p14:creationId xmlns:p14="http://schemas.microsoft.com/office/powerpoint/2010/main" val="128225364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BCCCEDE4-0F84-418A-8C36-478E9F9BAE0F}" type="slidenum">
              <a:rPr lang="en-US" altLang="en-US"/>
              <a:pPr/>
              <a:t>‹#›</a:t>
            </a:fld>
            <a:endParaRPr lang="en-US" altLang="en-US"/>
          </a:p>
        </p:txBody>
      </p:sp>
    </p:spTree>
    <p:extLst>
      <p:ext uri="{BB962C8B-B14F-4D97-AF65-F5344CB8AC3E}">
        <p14:creationId xmlns:p14="http://schemas.microsoft.com/office/powerpoint/2010/main" val="33914271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F83C9E37-BC86-4D2C-8539-DA9273628973}" type="slidenum">
              <a:rPr lang="en-US" altLang="en-US"/>
              <a:pPr/>
              <a:t>‹#›</a:t>
            </a:fld>
            <a:endParaRPr lang="en-US" altLang="en-US"/>
          </a:p>
        </p:txBody>
      </p:sp>
    </p:spTree>
    <p:extLst>
      <p:ext uri="{BB962C8B-B14F-4D97-AF65-F5344CB8AC3E}">
        <p14:creationId xmlns:p14="http://schemas.microsoft.com/office/powerpoint/2010/main" val="70826041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4E5D46EA-0FE4-409B-A1BA-3A6019A004A3}" type="slidenum">
              <a:rPr lang="en-US" altLang="en-US"/>
              <a:pPr/>
              <a:t>‹#›</a:t>
            </a:fld>
            <a:endParaRPr lang="en-US" altLang="en-US"/>
          </a:p>
        </p:txBody>
      </p:sp>
    </p:spTree>
    <p:extLst>
      <p:ext uri="{BB962C8B-B14F-4D97-AF65-F5344CB8AC3E}">
        <p14:creationId xmlns:p14="http://schemas.microsoft.com/office/powerpoint/2010/main" val="175629711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endParaRPr lang="en-US" altLang="en-US"/>
          </a:p>
        </p:txBody>
      </p:sp>
      <p:sp>
        <p:nvSpPr>
          <p:cNvPr id="8" name="Rectangle 36"/>
          <p:cNvSpPr>
            <a:spLocks noGrp="1" noChangeArrowheads="1"/>
          </p:cNvSpPr>
          <p:nvPr>
            <p:ph type="ftr" sz="quarter" idx="11"/>
          </p:nvPr>
        </p:nvSpPr>
        <p:spPr>
          <a:ln/>
        </p:spPr>
        <p:txBody>
          <a:bodyPr/>
          <a:lstStyle>
            <a:lvl1pPr>
              <a:defRPr/>
            </a:lvl1pPr>
          </a:lstStyle>
          <a:p>
            <a:endParaRPr lang="en-US" altLang="en-US"/>
          </a:p>
        </p:txBody>
      </p:sp>
      <p:sp>
        <p:nvSpPr>
          <p:cNvPr id="9" name="Rectangle 37"/>
          <p:cNvSpPr>
            <a:spLocks noGrp="1" noChangeArrowheads="1"/>
          </p:cNvSpPr>
          <p:nvPr>
            <p:ph type="sldNum" sz="quarter" idx="12"/>
          </p:nvPr>
        </p:nvSpPr>
        <p:spPr>
          <a:ln/>
        </p:spPr>
        <p:txBody>
          <a:bodyPr/>
          <a:lstStyle>
            <a:lvl1pPr>
              <a:defRPr/>
            </a:lvl1pPr>
          </a:lstStyle>
          <a:p>
            <a:fld id="{861061AE-BD18-4A2A-9967-47F7E6FBE8C3}" type="slidenum">
              <a:rPr lang="en-US" altLang="en-US"/>
              <a:pPr/>
              <a:t>‹#›</a:t>
            </a:fld>
            <a:endParaRPr lang="en-US" altLang="en-US"/>
          </a:p>
        </p:txBody>
      </p:sp>
    </p:spTree>
    <p:extLst>
      <p:ext uri="{BB962C8B-B14F-4D97-AF65-F5344CB8AC3E}">
        <p14:creationId xmlns:p14="http://schemas.microsoft.com/office/powerpoint/2010/main" val="5133944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endParaRPr lang="en-US" altLang="en-US"/>
          </a:p>
        </p:txBody>
      </p:sp>
      <p:sp>
        <p:nvSpPr>
          <p:cNvPr id="4" name="Rectangle 36"/>
          <p:cNvSpPr>
            <a:spLocks noGrp="1" noChangeArrowheads="1"/>
          </p:cNvSpPr>
          <p:nvPr>
            <p:ph type="ftr" sz="quarter" idx="11"/>
          </p:nvPr>
        </p:nvSpPr>
        <p:spPr>
          <a:ln/>
        </p:spPr>
        <p:txBody>
          <a:bodyPr/>
          <a:lstStyle>
            <a:lvl1pPr>
              <a:defRPr/>
            </a:lvl1pPr>
          </a:lstStyle>
          <a:p>
            <a:endParaRPr lang="en-US" altLang="en-US"/>
          </a:p>
        </p:txBody>
      </p:sp>
      <p:sp>
        <p:nvSpPr>
          <p:cNvPr id="5" name="Rectangle 37"/>
          <p:cNvSpPr>
            <a:spLocks noGrp="1" noChangeArrowheads="1"/>
          </p:cNvSpPr>
          <p:nvPr>
            <p:ph type="sldNum" sz="quarter" idx="12"/>
          </p:nvPr>
        </p:nvSpPr>
        <p:spPr>
          <a:ln/>
        </p:spPr>
        <p:txBody>
          <a:bodyPr/>
          <a:lstStyle>
            <a:lvl1pPr>
              <a:defRPr/>
            </a:lvl1pPr>
          </a:lstStyle>
          <a:p>
            <a:fld id="{A257A77A-BA53-45E8-95DF-DE6A0A19E0A4}" type="slidenum">
              <a:rPr lang="en-US" altLang="en-US"/>
              <a:pPr/>
              <a:t>‹#›</a:t>
            </a:fld>
            <a:endParaRPr lang="en-US" altLang="en-US"/>
          </a:p>
        </p:txBody>
      </p:sp>
    </p:spTree>
    <p:extLst>
      <p:ext uri="{BB962C8B-B14F-4D97-AF65-F5344CB8AC3E}">
        <p14:creationId xmlns:p14="http://schemas.microsoft.com/office/powerpoint/2010/main" val="34969989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pPr>
                <a:defRPr/>
              </a:pPr>
              <a:t>‹#›</a:t>
            </a:fld>
            <a:endParaRPr lang="en-US"/>
          </a:p>
        </p:txBody>
      </p:sp>
    </p:spTree>
    <p:extLst>
      <p:ext uri="{BB962C8B-B14F-4D97-AF65-F5344CB8AC3E}">
        <p14:creationId xmlns:p14="http://schemas.microsoft.com/office/powerpoint/2010/main" val="2883964943"/>
      </p:ext>
    </p:extLst>
  </p:cSld>
  <p:clrMapOvr>
    <a:masterClrMapping/>
  </p:clrMapOvr>
  <p:transition spd="med">
    <p:randomBar dir="vert"/>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endParaRPr lang="en-US" altLang="en-US"/>
          </a:p>
        </p:txBody>
      </p:sp>
      <p:sp>
        <p:nvSpPr>
          <p:cNvPr id="3" name="Rectangle 36"/>
          <p:cNvSpPr>
            <a:spLocks noGrp="1" noChangeArrowheads="1"/>
          </p:cNvSpPr>
          <p:nvPr>
            <p:ph type="ftr" sz="quarter" idx="11"/>
          </p:nvPr>
        </p:nvSpPr>
        <p:spPr>
          <a:ln/>
        </p:spPr>
        <p:txBody>
          <a:bodyPr/>
          <a:lstStyle>
            <a:lvl1pPr>
              <a:defRPr/>
            </a:lvl1pPr>
          </a:lstStyle>
          <a:p>
            <a:endParaRPr lang="en-US" altLang="en-US"/>
          </a:p>
        </p:txBody>
      </p:sp>
      <p:sp>
        <p:nvSpPr>
          <p:cNvPr id="4" name="Rectangle 37"/>
          <p:cNvSpPr>
            <a:spLocks noGrp="1" noChangeArrowheads="1"/>
          </p:cNvSpPr>
          <p:nvPr>
            <p:ph type="sldNum" sz="quarter" idx="12"/>
          </p:nvPr>
        </p:nvSpPr>
        <p:spPr>
          <a:ln/>
        </p:spPr>
        <p:txBody>
          <a:bodyPr/>
          <a:lstStyle>
            <a:lvl1pPr>
              <a:defRPr/>
            </a:lvl1pPr>
          </a:lstStyle>
          <a:p>
            <a:fld id="{B7743C13-ED53-4F15-AF22-369E894C9B7B}" type="slidenum">
              <a:rPr lang="en-US" altLang="en-US"/>
              <a:pPr/>
              <a:t>‹#›</a:t>
            </a:fld>
            <a:endParaRPr lang="en-US" altLang="en-US"/>
          </a:p>
        </p:txBody>
      </p:sp>
    </p:spTree>
    <p:extLst>
      <p:ext uri="{BB962C8B-B14F-4D97-AF65-F5344CB8AC3E}">
        <p14:creationId xmlns:p14="http://schemas.microsoft.com/office/powerpoint/2010/main" val="199837820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6664D73A-44C8-4E0B-84F8-0BD01687913B}" type="slidenum">
              <a:rPr lang="en-US" altLang="en-US"/>
              <a:pPr/>
              <a:t>‹#›</a:t>
            </a:fld>
            <a:endParaRPr lang="en-US" altLang="en-US"/>
          </a:p>
        </p:txBody>
      </p:sp>
    </p:spTree>
    <p:extLst>
      <p:ext uri="{BB962C8B-B14F-4D97-AF65-F5344CB8AC3E}">
        <p14:creationId xmlns:p14="http://schemas.microsoft.com/office/powerpoint/2010/main" val="291570043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C8AB8500-7FFC-41CC-9DC3-F31CCB1A8F19}" type="slidenum">
              <a:rPr lang="en-US" altLang="en-US"/>
              <a:pPr/>
              <a:t>‹#›</a:t>
            </a:fld>
            <a:endParaRPr lang="en-US" altLang="en-US"/>
          </a:p>
        </p:txBody>
      </p:sp>
    </p:spTree>
    <p:extLst>
      <p:ext uri="{BB962C8B-B14F-4D97-AF65-F5344CB8AC3E}">
        <p14:creationId xmlns:p14="http://schemas.microsoft.com/office/powerpoint/2010/main" val="329413188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B5A9B299-22AD-4917-8150-674EA42B7063}" type="slidenum">
              <a:rPr lang="en-US" altLang="en-US"/>
              <a:pPr/>
              <a:t>‹#›</a:t>
            </a:fld>
            <a:endParaRPr lang="en-US" altLang="en-US"/>
          </a:p>
        </p:txBody>
      </p:sp>
    </p:spTree>
    <p:extLst>
      <p:ext uri="{BB962C8B-B14F-4D97-AF65-F5344CB8AC3E}">
        <p14:creationId xmlns:p14="http://schemas.microsoft.com/office/powerpoint/2010/main" val="421759406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E4A29BE7-8DD6-4484-AA15-041D98FF97B1}" type="slidenum">
              <a:rPr lang="en-US" altLang="en-US"/>
              <a:pPr/>
              <a:t>‹#›</a:t>
            </a:fld>
            <a:endParaRPr lang="en-US" altLang="en-US"/>
          </a:p>
        </p:txBody>
      </p:sp>
    </p:spTree>
    <p:extLst>
      <p:ext uri="{BB962C8B-B14F-4D97-AF65-F5344CB8AC3E}">
        <p14:creationId xmlns:p14="http://schemas.microsoft.com/office/powerpoint/2010/main" val="394844296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64DA2236-6862-4174-950F-126CCD3970BF}" type="slidenum">
              <a:rPr lang="en-US" altLang="en-US"/>
              <a:pPr/>
              <a:t>‹#›</a:t>
            </a:fld>
            <a:endParaRPr lang="en-US" altLang="en-US"/>
          </a:p>
        </p:txBody>
      </p:sp>
    </p:spTree>
    <p:extLst>
      <p:ext uri="{BB962C8B-B14F-4D97-AF65-F5344CB8AC3E}">
        <p14:creationId xmlns:p14="http://schemas.microsoft.com/office/powerpoint/2010/main" val="332942781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404062231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313982623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94655440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34104173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pPr>
                <a:defRPr/>
              </a:pPr>
              <a:t>‹#›</a:t>
            </a:fld>
            <a:endParaRPr lang="en-US"/>
          </a:p>
        </p:txBody>
      </p:sp>
    </p:spTree>
    <p:extLst>
      <p:ext uri="{BB962C8B-B14F-4D97-AF65-F5344CB8AC3E}">
        <p14:creationId xmlns:p14="http://schemas.microsoft.com/office/powerpoint/2010/main" val="2526221788"/>
      </p:ext>
    </p:extLst>
  </p:cSld>
  <p:clrMapOvr>
    <a:masterClrMapping/>
  </p:clrMapOvr>
  <p:transition spd="med">
    <p:randomBar dir="vert"/>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78065602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414013433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123082453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221178457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279870967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295431946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404004438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327329795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5781239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824E6F-ABC2-3240-9EED-5542E6C3323F}" type="slidenum">
              <a:rPr lang="en-US"/>
              <a:pPr>
                <a:defRPr/>
              </a:pPr>
              <a:t>‹#›</a:t>
            </a:fld>
            <a:endParaRPr lang="en-US"/>
          </a:p>
        </p:txBody>
      </p:sp>
    </p:spTree>
    <p:extLst>
      <p:ext uri="{BB962C8B-B14F-4D97-AF65-F5344CB8AC3E}">
        <p14:creationId xmlns:p14="http://schemas.microsoft.com/office/powerpoint/2010/main" val="3691620620"/>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pPr>
                <a:defRPr/>
              </a:pPr>
              <a:t>‹#›</a:t>
            </a:fld>
            <a:endParaRPr lang="en-US"/>
          </a:p>
        </p:txBody>
      </p:sp>
    </p:spTree>
    <p:extLst>
      <p:ext uri="{BB962C8B-B14F-4D97-AF65-F5344CB8AC3E}">
        <p14:creationId xmlns:p14="http://schemas.microsoft.com/office/powerpoint/2010/main" val="2089213522"/>
      </p:ext>
    </p:extLst>
  </p:cSld>
  <p:clrMapOvr>
    <a:masterClrMapping/>
  </p:clrMapOvr>
  <p:transition spd="med">
    <p:randomBar dir="vert"/>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257CB5-4CAE-B141-AB47-F6028B37B446}" type="slidenum">
              <a:rPr lang="en-US"/>
              <a:pPr>
                <a:defRPr/>
              </a:pPr>
              <a:t>‹#›</a:t>
            </a:fld>
            <a:endParaRPr lang="en-US"/>
          </a:p>
        </p:txBody>
      </p:sp>
    </p:spTree>
    <p:extLst>
      <p:ext uri="{BB962C8B-B14F-4D97-AF65-F5344CB8AC3E}">
        <p14:creationId xmlns:p14="http://schemas.microsoft.com/office/powerpoint/2010/main" val="4281786115"/>
      </p:ext>
    </p:extLst>
  </p:cSld>
  <p:clrMapOvr>
    <a:masterClrMapping/>
  </p:clrMapOvr>
  <p:transition spd="med">
    <p:randomBar dir="vert"/>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1628AA-CF55-8F4C-9012-44DF7456074A}" type="slidenum">
              <a:rPr lang="en-US"/>
              <a:pPr>
                <a:defRPr/>
              </a:pPr>
              <a:t>‹#›</a:t>
            </a:fld>
            <a:endParaRPr lang="en-US"/>
          </a:p>
        </p:txBody>
      </p:sp>
    </p:spTree>
    <p:extLst>
      <p:ext uri="{BB962C8B-B14F-4D97-AF65-F5344CB8AC3E}">
        <p14:creationId xmlns:p14="http://schemas.microsoft.com/office/powerpoint/2010/main" val="1424632964"/>
      </p:ext>
    </p:extLst>
  </p:cSld>
  <p:clrMapOvr>
    <a:masterClrMapping/>
  </p:clrMapOvr>
  <p:transition spd="med">
    <p:randomBar dir="vert"/>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44D60-C108-6146-B1B7-BFBCF5F5E6E9}" type="slidenum">
              <a:rPr lang="en-US"/>
              <a:pPr>
                <a:defRPr/>
              </a:pPr>
              <a:t>‹#›</a:t>
            </a:fld>
            <a:endParaRPr lang="en-US"/>
          </a:p>
        </p:txBody>
      </p:sp>
    </p:spTree>
    <p:extLst>
      <p:ext uri="{BB962C8B-B14F-4D97-AF65-F5344CB8AC3E}">
        <p14:creationId xmlns:p14="http://schemas.microsoft.com/office/powerpoint/2010/main" val="3329554583"/>
      </p:ext>
    </p:extLst>
  </p:cSld>
  <p:clrMapOvr>
    <a:masterClrMapping/>
  </p:clrMapOvr>
  <p:transition spd="med">
    <p:randomBar dir="vert"/>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F04D10A-022C-D549-AE08-96E66B500DFA}" type="slidenum">
              <a:rPr lang="en-US"/>
              <a:pPr>
                <a:defRPr/>
              </a:pPr>
              <a:t>‹#›</a:t>
            </a:fld>
            <a:endParaRPr lang="en-US"/>
          </a:p>
        </p:txBody>
      </p:sp>
    </p:spTree>
    <p:extLst>
      <p:ext uri="{BB962C8B-B14F-4D97-AF65-F5344CB8AC3E}">
        <p14:creationId xmlns:p14="http://schemas.microsoft.com/office/powerpoint/2010/main" val="1230007023"/>
      </p:ext>
    </p:extLst>
  </p:cSld>
  <p:clrMapOvr>
    <a:masterClrMapping/>
  </p:clrMapOvr>
  <p:transition spd="med">
    <p:randomBar dir="vert"/>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A540482-3C05-284E-B72D-9031E1B6B071}" type="slidenum">
              <a:rPr lang="en-US"/>
              <a:pPr>
                <a:defRPr/>
              </a:pPr>
              <a:t>‹#›</a:t>
            </a:fld>
            <a:endParaRPr lang="en-US"/>
          </a:p>
        </p:txBody>
      </p:sp>
    </p:spTree>
    <p:extLst>
      <p:ext uri="{BB962C8B-B14F-4D97-AF65-F5344CB8AC3E}">
        <p14:creationId xmlns:p14="http://schemas.microsoft.com/office/powerpoint/2010/main" val="1487454064"/>
      </p:ext>
    </p:extLst>
  </p:cSld>
  <p:clrMapOvr>
    <a:masterClrMapping/>
  </p:clrMapOvr>
  <p:transition spd="med">
    <p:randomBar dir="vert"/>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D27977-DB3A-AE42-947F-15E7B70D9FA3}" type="slidenum">
              <a:rPr lang="en-US"/>
              <a:pPr>
                <a:defRPr/>
              </a:pPr>
              <a:t>‹#›</a:t>
            </a:fld>
            <a:endParaRPr lang="en-US"/>
          </a:p>
        </p:txBody>
      </p:sp>
    </p:spTree>
    <p:extLst>
      <p:ext uri="{BB962C8B-B14F-4D97-AF65-F5344CB8AC3E}">
        <p14:creationId xmlns:p14="http://schemas.microsoft.com/office/powerpoint/2010/main" val="4097532954"/>
      </p:ext>
    </p:extLst>
  </p:cSld>
  <p:clrMapOvr>
    <a:masterClrMapping/>
  </p:clrMapOvr>
  <p:transition spd="med">
    <p:randomBar dir="vert"/>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5291F6-3B29-6B4E-8C93-D2288C601685}" type="slidenum">
              <a:rPr lang="en-US"/>
              <a:pPr>
                <a:defRPr/>
              </a:pPr>
              <a:t>‹#›</a:t>
            </a:fld>
            <a:endParaRPr lang="en-US"/>
          </a:p>
        </p:txBody>
      </p:sp>
    </p:spTree>
    <p:extLst>
      <p:ext uri="{BB962C8B-B14F-4D97-AF65-F5344CB8AC3E}">
        <p14:creationId xmlns:p14="http://schemas.microsoft.com/office/powerpoint/2010/main" val="984449688"/>
      </p:ext>
    </p:extLst>
  </p:cSld>
  <p:clrMapOvr>
    <a:masterClrMapping/>
  </p:clrMapOvr>
  <p:transition spd="med">
    <p:randomBar dir="vert"/>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EF3624-0DCF-3840-85E1-7C94138A4C2F}" type="slidenum">
              <a:rPr lang="en-US"/>
              <a:pPr>
                <a:defRPr/>
              </a:pPr>
              <a:t>‹#›</a:t>
            </a:fld>
            <a:endParaRPr lang="en-US"/>
          </a:p>
        </p:txBody>
      </p:sp>
    </p:spTree>
    <p:extLst>
      <p:ext uri="{BB962C8B-B14F-4D97-AF65-F5344CB8AC3E}">
        <p14:creationId xmlns:p14="http://schemas.microsoft.com/office/powerpoint/2010/main" val="1969369642"/>
      </p:ext>
    </p:extLst>
  </p:cSld>
  <p:clrMapOvr>
    <a:masterClrMapping/>
  </p:clrMapOvr>
  <p:transition spd="med">
    <p:randomBar dir="vert"/>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78D28-16D3-B54C-BAB1-C2DCA38D2ABB}" type="slidenum">
              <a:rPr lang="en-US"/>
              <a:pPr>
                <a:defRPr/>
              </a:pPr>
              <a:t>‹#›</a:t>
            </a:fld>
            <a:endParaRPr lang="en-US"/>
          </a:p>
        </p:txBody>
      </p:sp>
    </p:spTree>
    <p:extLst>
      <p:ext uri="{BB962C8B-B14F-4D97-AF65-F5344CB8AC3E}">
        <p14:creationId xmlns:p14="http://schemas.microsoft.com/office/powerpoint/2010/main" val="3633062645"/>
      </p:ext>
    </p:extLst>
  </p:cSld>
  <p:clrMapOvr>
    <a:masterClrMapping/>
  </p:clrMapOvr>
  <p:transition spd="med">
    <p:randomBar dir="vert"/>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D1A504-C854-914C-9439-CE0CF05AB0DA}" type="slidenum">
              <a:rPr lang="en-US"/>
              <a:pPr>
                <a:defRPr/>
              </a:pPr>
              <a:t>‹#›</a:t>
            </a:fld>
            <a:endParaRPr lang="en-US"/>
          </a:p>
        </p:txBody>
      </p:sp>
    </p:spTree>
    <p:extLst>
      <p:ext uri="{BB962C8B-B14F-4D97-AF65-F5344CB8AC3E}">
        <p14:creationId xmlns:p14="http://schemas.microsoft.com/office/powerpoint/2010/main" val="443704057"/>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pPr>
                <a:defRPr/>
              </a:pPr>
              <a:t>‹#›</a:t>
            </a:fld>
            <a:endParaRPr lang="en-US"/>
          </a:p>
        </p:txBody>
      </p:sp>
    </p:spTree>
    <p:extLst>
      <p:ext uri="{BB962C8B-B14F-4D97-AF65-F5344CB8AC3E}">
        <p14:creationId xmlns:p14="http://schemas.microsoft.com/office/powerpoint/2010/main" val="1177618435"/>
      </p:ext>
    </p:extLst>
  </p:cSld>
  <p:clrMapOvr>
    <a:masterClrMapping/>
  </p:clrMapOvr>
  <p:transition spd="med">
    <p:randomBar dir="vert"/>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D82C1D-FB5D-7445-8A65-A75D8D0E034B}" type="slidenum">
              <a:rPr lang="en-US"/>
              <a:pPr>
                <a:defRPr/>
              </a:pPr>
              <a:t>‹#›</a:t>
            </a:fld>
            <a:endParaRPr lang="en-US"/>
          </a:p>
        </p:txBody>
      </p:sp>
    </p:spTree>
    <p:extLst>
      <p:ext uri="{BB962C8B-B14F-4D97-AF65-F5344CB8AC3E}">
        <p14:creationId xmlns:p14="http://schemas.microsoft.com/office/powerpoint/2010/main" val="924874899"/>
      </p:ext>
    </p:extLst>
  </p:cSld>
  <p:clrMapOvr>
    <a:masterClrMapping/>
  </p:clrMapOvr>
  <p:transition spd="med">
    <p:randomBar dir="vert"/>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160049083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3280571655"/>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200715400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206027211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260203176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10619309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190919795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3061851709"/>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1011224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pPr>
                <a:defRPr/>
              </a:pPr>
              <a:t>‹#›</a:t>
            </a:fld>
            <a:endParaRPr lang="en-US"/>
          </a:p>
        </p:txBody>
      </p:sp>
    </p:spTree>
    <p:extLst>
      <p:ext uri="{BB962C8B-B14F-4D97-AF65-F5344CB8AC3E}">
        <p14:creationId xmlns:p14="http://schemas.microsoft.com/office/powerpoint/2010/main" val="2025180952"/>
      </p:ext>
    </p:extLst>
  </p:cSld>
  <p:clrMapOvr>
    <a:masterClrMapping/>
  </p:clrMapOvr>
  <p:transition spd="med">
    <p:randomBar dir="vert"/>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1158514054"/>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135066228"/>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373146399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3F7F-2BF2-A249-93D8-5726731868B2}"/>
              </a:ext>
            </a:extLst>
          </p:cNvPr>
          <p:cNvSpPr>
            <a:spLocks noGrp="1"/>
          </p:cNvSpPr>
          <p:nvPr>
            <p:ph type="ctrTitle"/>
          </p:nvPr>
        </p:nvSpPr>
        <p:spPr>
          <a:xfrm>
            <a:off x="1143000" y="1122908"/>
            <a:ext cx="6858000" cy="2387576"/>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2476C2A5-9857-6141-B608-70ED470B4C3A}"/>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A02AB3B3-A178-BA4C-B181-2021E3DDBCF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60EC3B-F774-8E46-9762-214A85584C7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929FC1C-837C-3245-A852-EEEBE59691E4}"/>
              </a:ext>
            </a:extLst>
          </p:cNvPr>
          <p:cNvSpPr>
            <a:spLocks noGrp="1"/>
          </p:cNvSpPr>
          <p:nvPr>
            <p:ph type="sldNum" sz="quarter" idx="12"/>
          </p:nvPr>
        </p:nvSpPr>
        <p:spPr/>
        <p:txBody>
          <a:bodyPr/>
          <a:lstStyle>
            <a:lvl1pPr>
              <a:defRPr/>
            </a:lvl1pPr>
          </a:lstStyle>
          <a:p>
            <a:fld id="{BB731F4D-B24B-514B-A7E3-CC3FE0315595}" type="slidenum">
              <a:rPr lang="en-US" altLang="en-US"/>
              <a:pPr/>
              <a:t>‹#›</a:t>
            </a:fld>
            <a:endParaRPr lang="en-US" altLang="en-US"/>
          </a:p>
        </p:txBody>
      </p:sp>
    </p:spTree>
    <p:extLst>
      <p:ext uri="{BB962C8B-B14F-4D97-AF65-F5344CB8AC3E}">
        <p14:creationId xmlns:p14="http://schemas.microsoft.com/office/powerpoint/2010/main" val="297228887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A023F-A065-0B47-A86C-B95BEC4D4A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927FAA-9CE5-A941-9420-F1E0DE67E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9F30C-CE27-8E4F-9929-F7D7C08D83C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B3665AE-7A70-0F42-A7D3-A3013AF7F56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55DC2DB-BC0B-F743-AA49-B784C0AB783D}"/>
              </a:ext>
            </a:extLst>
          </p:cNvPr>
          <p:cNvSpPr>
            <a:spLocks noGrp="1"/>
          </p:cNvSpPr>
          <p:nvPr>
            <p:ph type="sldNum" sz="quarter" idx="12"/>
          </p:nvPr>
        </p:nvSpPr>
        <p:spPr/>
        <p:txBody>
          <a:bodyPr/>
          <a:lstStyle>
            <a:lvl1pPr>
              <a:defRPr/>
            </a:lvl1pPr>
          </a:lstStyle>
          <a:p>
            <a:fld id="{EDC07E6D-F438-5F4E-B711-8EB8700551AF}" type="slidenum">
              <a:rPr lang="en-US" altLang="en-US"/>
              <a:pPr/>
              <a:t>‹#›</a:t>
            </a:fld>
            <a:endParaRPr lang="en-US" altLang="en-US"/>
          </a:p>
        </p:txBody>
      </p:sp>
    </p:spTree>
    <p:extLst>
      <p:ext uri="{BB962C8B-B14F-4D97-AF65-F5344CB8AC3E}">
        <p14:creationId xmlns:p14="http://schemas.microsoft.com/office/powerpoint/2010/main" val="270732757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0804-E436-B845-9F4C-1C579E142A80}"/>
              </a:ext>
            </a:extLst>
          </p:cNvPr>
          <p:cNvSpPr>
            <a:spLocks noGrp="1"/>
          </p:cNvSpPr>
          <p:nvPr>
            <p:ph type="title"/>
          </p:nvPr>
        </p:nvSpPr>
        <p:spPr>
          <a:xfrm>
            <a:off x="623963" y="1710036"/>
            <a:ext cx="7887146" cy="285191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912134AA-4403-3749-96AF-E6EDD11839C1}"/>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A856DCFA-B74A-964D-B3FE-40E3DE8766C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CB7FD9-F9C1-2741-B591-D661D0EBDB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DE517EE-02E0-7E43-B5C8-E758415D8BBF}"/>
              </a:ext>
            </a:extLst>
          </p:cNvPr>
          <p:cNvSpPr>
            <a:spLocks noGrp="1"/>
          </p:cNvSpPr>
          <p:nvPr>
            <p:ph type="sldNum" sz="quarter" idx="12"/>
          </p:nvPr>
        </p:nvSpPr>
        <p:spPr/>
        <p:txBody>
          <a:bodyPr/>
          <a:lstStyle>
            <a:lvl1pPr>
              <a:defRPr/>
            </a:lvl1pPr>
          </a:lstStyle>
          <a:p>
            <a:fld id="{53AD9AB1-54A5-0C4F-98BB-986A1577FA47}" type="slidenum">
              <a:rPr lang="en-US" altLang="en-US"/>
              <a:pPr/>
              <a:t>‹#›</a:t>
            </a:fld>
            <a:endParaRPr lang="en-US" altLang="en-US"/>
          </a:p>
        </p:txBody>
      </p:sp>
    </p:spTree>
    <p:extLst>
      <p:ext uri="{BB962C8B-B14F-4D97-AF65-F5344CB8AC3E}">
        <p14:creationId xmlns:p14="http://schemas.microsoft.com/office/powerpoint/2010/main" val="256746202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78D7-2B9E-5741-9DFB-5F6AA8CEC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2BF0D-1965-7844-ABB6-9B163F39ED08}"/>
              </a:ext>
            </a:extLst>
          </p:cNvPr>
          <p:cNvSpPr>
            <a:spLocks noGrp="1"/>
          </p:cNvSpPr>
          <p:nvPr>
            <p:ph sz="half" idx="1"/>
          </p:nvPr>
        </p:nvSpPr>
        <p:spPr>
          <a:xfrm>
            <a:off x="321469"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B1CC4F-A67B-1A4F-9A99-F2261F09FEC2}"/>
              </a:ext>
            </a:extLst>
          </p:cNvPr>
          <p:cNvSpPr>
            <a:spLocks noGrp="1"/>
          </p:cNvSpPr>
          <p:nvPr>
            <p:ph sz="half" idx="2"/>
          </p:nvPr>
        </p:nvSpPr>
        <p:spPr>
          <a:xfrm>
            <a:off x="3268265"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425860-A1EB-F943-98E5-BFC2CD028B4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007672A-B5C6-7342-A5AE-9E9FE28E6DF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2BEAE23-2AB7-CB4F-B082-3CBB661D4ADF}"/>
              </a:ext>
            </a:extLst>
          </p:cNvPr>
          <p:cNvSpPr>
            <a:spLocks noGrp="1"/>
          </p:cNvSpPr>
          <p:nvPr>
            <p:ph type="sldNum" sz="quarter" idx="12"/>
          </p:nvPr>
        </p:nvSpPr>
        <p:spPr/>
        <p:txBody>
          <a:bodyPr/>
          <a:lstStyle>
            <a:lvl1pPr>
              <a:defRPr/>
            </a:lvl1pPr>
          </a:lstStyle>
          <a:p>
            <a:fld id="{BD2B984F-A5C8-8245-9334-73E86EDF4ACE}" type="slidenum">
              <a:rPr lang="en-US" altLang="en-US"/>
              <a:pPr/>
              <a:t>‹#›</a:t>
            </a:fld>
            <a:endParaRPr lang="en-US" altLang="en-US"/>
          </a:p>
        </p:txBody>
      </p:sp>
    </p:spTree>
    <p:extLst>
      <p:ext uri="{BB962C8B-B14F-4D97-AF65-F5344CB8AC3E}">
        <p14:creationId xmlns:p14="http://schemas.microsoft.com/office/powerpoint/2010/main" val="406762702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CDFD-BBA8-1240-8153-823612F11F10}"/>
              </a:ext>
            </a:extLst>
          </p:cNvPr>
          <p:cNvSpPr>
            <a:spLocks noGrp="1"/>
          </p:cNvSpPr>
          <p:nvPr>
            <p:ph type="title"/>
          </p:nvPr>
        </p:nvSpPr>
        <p:spPr>
          <a:xfrm>
            <a:off x="629544" y="365001"/>
            <a:ext cx="7887146" cy="13260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F2938C-2138-E24D-8C8A-054F810F3139}"/>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BA4140D5-7882-DC4A-B8DF-F2FF8E7E2B13}"/>
              </a:ext>
            </a:extLst>
          </p:cNvPr>
          <p:cNvSpPr>
            <a:spLocks noGrp="1"/>
          </p:cNvSpPr>
          <p:nvPr>
            <p:ph sz="half" idx="2"/>
          </p:nvPr>
        </p:nvSpPr>
        <p:spPr>
          <a:xfrm>
            <a:off x="629543" y="2504777"/>
            <a:ext cx="3868787"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91DE-ADE1-1946-AD84-8CFB5B65CAC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BA063EB-796A-CA48-B419-791DBDB6EA70}"/>
              </a:ext>
            </a:extLst>
          </p:cNvPr>
          <p:cNvSpPr>
            <a:spLocks noGrp="1"/>
          </p:cNvSpPr>
          <p:nvPr>
            <p:ph sz="quarter" idx="4"/>
          </p:nvPr>
        </p:nvSpPr>
        <p:spPr>
          <a:xfrm>
            <a:off x="4628927" y="2504777"/>
            <a:ext cx="3887762"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12DF94-6BFF-E04F-851C-FBE7575640B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A4EAAAC-86B8-AD4C-829F-244D94FAD23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2DDEE36-E5AD-4B43-B1A1-EFF19FA40180}"/>
              </a:ext>
            </a:extLst>
          </p:cNvPr>
          <p:cNvSpPr>
            <a:spLocks noGrp="1"/>
          </p:cNvSpPr>
          <p:nvPr>
            <p:ph type="sldNum" sz="quarter" idx="12"/>
          </p:nvPr>
        </p:nvSpPr>
        <p:spPr/>
        <p:txBody>
          <a:bodyPr/>
          <a:lstStyle>
            <a:lvl1pPr>
              <a:defRPr/>
            </a:lvl1pPr>
          </a:lstStyle>
          <a:p>
            <a:fld id="{448B03E6-EAAE-E843-A6F0-314ED5BFC9EE}" type="slidenum">
              <a:rPr lang="en-US" altLang="en-US"/>
              <a:pPr/>
              <a:t>‹#›</a:t>
            </a:fld>
            <a:endParaRPr lang="en-US" altLang="en-US"/>
          </a:p>
        </p:txBody>
      </p:sp>
    </p:spTree>
    <p:extLst>
      <p:ext uri="{BB962C8B-B14F-4D97-AF65-F5344CB8AC3E}">
        <p14:creationId xmlns:p14="http://schemas.microsoft.com/office/powerpoint/2010/main" val="22393455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962E-8273-9C41-9081-B9FA46BB70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F20185-675A-EC46-94FC-9D5C2450E10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8A50187-2AEC-6C4E-BC6B-8B06071343E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FC9E207-9B9D-7A42-880D-278DC880CB8D}"/>
              </a:ext>
            </a:extLst>
          </p:cNvPr>
          <p:cNvSpPr>
            <a:spLocks noGrp="1"/>
          </p:cNvSpPr>
          <p:nvPr>
            <p:ph type="sldNum" sz="quarter" idx="12"/>
          </p:nvPr>
        </p:nvSpPr>
        <p:spPr/>
        <p:txBody>
          <a:bodyPr/>
          <a:lstStyle>
            <a:lvl1pPr>
              <a:defRPr/>
            </a:lvl1pPr>
          </a:lstStyle>
          <a:p>
            <a:fld id="{72335F7F-401F-1443-B40D-E06B671335B8}" type="slidenum">
              <a:rPr lang="en-US" altLang="en-US"/>
              <a:pPr/>
              <a:t>‹#›</a:t>
            </a:fld>
            <a:endParaRPr lang="en-US" altLang="en-US"/>
          </a:p>
        </p:txBody>
      </p:sp>
    </p:spTree>
    <p:extLst>
      <p:ext uri="{BB962C8B-B14F-4D97-AF65-F5344CB8AC3E}">
        <p14:creationId xmlns:p14="http://schemas.microsoft.com/office/powerpoint/2010/main" val="3224670486"/>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B90E2-4A42-D64D-92E6-F318D991181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A30968B-BD43-A645-BB89-D66706E4CF7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A03B5AC-FCAD-1642-AEFA-53E8A9400A9D}"/>
              </a:ext>
            </a:extLst>
          </p:cNvPr>
          <p:cNvSpPr>
            <a:spLocks noGrp="1"/>
          </p:cNvSpPr>
          <p:nvPr>
            <p:ph type="sldNum" sz="quarter" idx="12"/>
          </p:nvPr>
        </p:nvSpPr>
        <p:spPr/>
        <p:txBody>
          <a:bodyPr/>
          <a:lstStyle>
            <a:lvl1pPr>
              <a:defRPr/>
            </a:lvl1pPr>
          </a:lstStyle>
          <a:p>
            <a:fld id="{76263FEB-7126-2C46-8580-9A5C9B8071B5}" type="slidenum">
              <a:rPr lang="en-US" altLang="en-US"/>
              <a:pPr/>
              <a:t>‹#›</a:t>
            </a:fld>
            <a:endParaRPr lang="en-US" altLang="en-US"/>
          </a:p>
        </p:txBody>
      </p:sp>
    </p:spTree>
    <p:extLst>
      <p:ext uri="{BB962C8B-B14F-4D97-AF65-F5344CB8AC3E}">
        <p14:creationId xmlns:p14="http://schemas.microsoft.com/office/powerpoint/2010/main" val="15362462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EA29EF-16E9-A042-BC02-9EB2926657B4}" type="slidenum">
              <a:rPr lang="en-US"/>
              <a:pPr>
                <a:defRPr/>
              </a:pPr>
              <a:t>‹#›</a:t>
            </a:fld>
            <a:endParaRPr lang="en-US"/>
          </a:p>
        </p:txBody>
      </p:sp>
    </p:spTree>
    <p:extLst>
      <p:ext uri="{BB962C8B-B14F-4D97-AF65-F5344CB8AC3E}">
        <p14:creationId xmlns:p14="http://schemas.microsoft.com/office/powerpoint/2010/main" val="277218611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1451-2FBC-FE4F-AC0A-9217F4A69F1B}"/>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0A0F7016-01AA-9E4D-BA0A-0CF49BA0AA45}"/>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95E97D-67B4-1845-9DF0-27D68D43E3C7}"/>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F863322-CA0D-4848-8D85-B068E483223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F387743-049B-194A-AC15-FB9C52305C4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22F3849-B9F7-7248-816E-E731EAE90D62}"/>
              </a:ext>
            </a:extLst>
          </p:cNvPr>
          <p:cNvSpPr>
            <a:spLocks noGrp="1"/>
          </p:cNvSpPr>
          <p:nvPr>
            <p:ph type="sldNum" sz="quarter" idx="12"/>
          </p:nvPr>
        </p:nvSpPr>
        <p:spPr/>
        <p:txBody>
          <a:bodyPr/>
          <a:lstStyle>
            <a:lvl1pPr>
              <a:defRPr/>
            </a:lvl1pPr>
          </a:lstStyle>
          <a:p>
            <a:fld id="{6FE1D772-D6D4-C847-92F3-8A87AF7DB1B9}" type="slidenum">
              <a:rPr lang="en-US" altLang="en-US"/>
              <a:pPr/>
              <a:t>‹#›</a:t>
            </a:fld>
            <a:endParaRPr lang="en-US" altLang="en-US"/>
          </a:p>
        </p:txBody>
      </p:sp>
    </p:spTree>
    <p:extLst>
      <p:ext uri="{BB962C8B-B14F-4D97-AF65-F5344CB8AC3E}">
        <p14:creationId xmlns:p14="http://schemas.microsoft.com/office/powerpoint/2010/main" val="231824865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A144-FE5A-7649-8BEC-C41CBB207E04}"/>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EE4C3BC8-2A84-C040-B83F-E1F99E58BC5A}"/>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61CF611E-0248-784E-A917-3CDC339CD6A1}"/>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80237A9B-BF66-664B-BD0A-7CF891357D3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09CBC57-9B96-0142-9A95-ED9E4179094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39A500-F7FE-9B48-B1FD-AD9713C3199E}"/>
              </a:ext>
            </a:extLst>
          </p:cNvPr>
          <p:cNvSpPr>
            <a:spLocks noGrp="1"/>
          </p:cNvSpPr>
          <p:nvPr>
            <p:ph type="sldNum" sz="quarter" idx="12"/>
          </p:nvPr>
        </p:nvSpPr>
        <p:spPr/>
        <p:txBody>
          <a:bodyPr/>
          <a:lstStyle>
            <a:lvl1pPr>
              <a:defRPr/>
            </a:lvl1pPr>
          </a:lstStyle>
          <a:p>
            <a:fld id="{9DE52965-77F4-B249-A4B4-940DDF0BB4B0}" type="slidenum">
              <a:rPr lang="en-US" altLang="en-US"/>
              <a:pPr/>
              <a:t>‹#›</a:t>
            </a:fld>
            <a:endParaRPr lang="en-US" altLang="en-US"/>
          </a:p>
        </p:txBody>
      </p:sp>
    </p:spTree>
    <p:extLst>
      <p:ext uri="{BB962C8B-B14F-4D97-AF65-F5344CB8AC3E}">
        <p14:creationId xmlns:p14="http://schemas.microsoft.com/office/powerpoint/2010/main" val="101655733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E508C-8AA2-5B41-B65C-C4AFA153F9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74D30A-A8E7-C74D-80C3-FF6DB4A805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71E55-BFCF-2F46-AEEB-3F62E9619B5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426B94C-1B57-7E4E-B5D8-79C61C791FD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B072F6-93EA-5347-A2D5-FB827BA03B61}"/>
              </a:ext>
            </a:extLst>
          </p:cNvPr>
          <p:cNvSpPr>
            <a:spLocks noGrp="1"/>
          </p:cNvSpPr>
          <p:nvPr>
            <p:ph type="sldNum" sz="quarter" idx="12"/>
          </p:nvPr>
        </p:nvSpPr>
        <p:spPr/>
        <p:txBody>
          <a:bodyPr/>
          <a:lstStyle>
            <a:lvl1pPr>
              <a:defRPr/>
            </a:lvl1pPr>
          </a:lstStyle>
          <a:p>
            <a:fld id="{66D68879-B420-A647-B1D3-2781C369FFB0}" type="slidenum">
              <a:rPr lang="en-US" altLang="en-US"/>
              <a:pPr/>
              <a:t>‹#›</a:t>
            </a:fld>
            <a:endParaRPr lang="en-US" altLang="en-US"/>
          </a:p>
        </p:txBody>
      </p:sp>
    </p:spTree>
    <p:extLst>
      <p:ext uri="{BB962C8B-B14F-4D97-AF65-F5344CB8AC3E}">
        <p14:creationId xmlns:p14="http://schemas.microsoft.com/office/powerpoint/2010/main" val="129478262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8AF35-A1B1-1741-A3B9-DA5C9786A606}"/>
              </a:ext>
            </a:extLst>
          </p:cNvPr>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DE2BEB-E840-EF4B-A442-8C520A8415A0}"/>
              </a:ext>
            </a:extLst>
          </p:cNvPr>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CAF39-9344-5143-9820-9F003052393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7AAB0CD-52DB-1E42-B245-CBD6A6E255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2AD1601-8FFC-ED4D-8401-33AFF1487B07}"/>
              </a:ext>
            </a:extLst>
          </p:cNvPr>
          <p:cNvSpPr>
            <a:spLocks noGrp="1"/>
          </p:cNvSpPr>
          <p:nvPr>
            <p:ph type="sldNum" sz="quarter" idx="12"/>
          </p:nvPr>
        </p:nvSpPr>
        <p:spPr/>
        <p:txBody>
          <a:bodyPr/>
          <a:lstStyle>
            <a:lvl1pPr>
              <a:defRPr/>
            </a:lvl1pPr>
          </a:lstStyle>
          <a:p>
            <a:fld id="{5F785AC6-6D5D-6F41-8B10-1595A2D6DB06}" type="slidenum">
              <a:rPr lang="en-US" altLang="en-US"/>
              <a:pPr/>
              <a:t>‹#›</a:t>
            </a:fld>
            <a:endParaRPr lang="en-US" altLang="en-US"/>
          </a:p>
        </p:txBody>
      </p:sp>
    </p:spTree>
    <p:extLst>
      <p:ext uri="{BB962C8B-B14F-4D97-AF65-F5344CB8AC3E}">
        <p14:creationId xmlns:p14="http://schemas.microsoft.com/office/powerpoint/2010/main" val="428383571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403524481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230885446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267613866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91120784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3088813630"/>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25133143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AE0148-0DA8-4946-8099-62F17A831B91}" type="slidenum">
              <a:rPr lang="en-US"/>
              <a:pPr>
                <a:defRPr/>
              </a:pPr>
              <a:t>‹#›</a:t>
            </a:fld>
            <a:endParaRPr lang="en-US"/>
          </a:p>
        </p:txBody>
      </p:sp>
    </p:spTree>
    <p:extLst>
      <p:ext uri="{BB962C8B-B14F-4D97-AF65-F5344CB8AC3E}">
        <p14:creationId xmlns:p14="http://schemas.microsoft.com/office/powerpoint/2010/main" val="359458875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396123556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329127780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384820670"/>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3088643669"/>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152807104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7875" name="Rectangle 3"/>
          <p:cNvSpPr>
            <a:spLocks noGrp="1" noChangeArrowheads="1"/>
          </p:cNvSpPr>
          <p:nvPr>
            <p:ph type="subTitle" idx="1"/>
          </p:nvPr>
        </p:nvSpPr>
        <p:spPr>
          <a:xfrm>
            <a:off x="1371600" y="3886200"/>
            <a:ext cx="6400800" cy="1752600"/>
          </a:xfrm>
        </p:spPr>
        <p:txBody>
          <a:bodyPr/>
          <a:lstStyle>
            <a:lvl1pPr marL="0" indent="0" algn="ctr">
              <a:buFont typeface="Times" pitchFamily="24"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43C7FB-6D75-4244-BD3E-E453FF56E71C}" type="slidenum">
              <a:rPr lang="en-US"/>
              <a:pPr>
                <a:defRPr/>
              </a:pPr>
              <a:t>‹#›</a:t>
            </a:fld>
            <a:endParaRPr lang="en-US"/>
          </a:p>
        </p:txBody>
      </p:sp>
    </p:spTree>
    <p:extLst>
      <p:ext uri="{BB962C8B-B14F-4D97-AF65-F5344CB8AC3E}">
        <p14:creationId xmlns:p14="http://schemas.microsoft.com/office/powerpoint/2010/main" val="780594643"/>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04"/>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37"/>
            <a:ext cx="6400800" cy="1753077"/>
          </a:xfrm>
        </p:spPr>
        <p:txBody>
          <a:bodyPr/>
          <a:lstStyle>
            <a:lvl1pPr marL="0" indent="0" algn="ctr">
              <a:buNone/>
              <a:defRPr/>
            </a:lvl1pPr>
            <a:lvl2pPr marL="411332" indent="0" algn="ctr">
              <a:buNone/>
              <a:defRPr/>
            </a:lvl2pPr>
            <a:lvl3pPr marL="822632" indent="0" algn="ctr">
              <a:buNone/>
              <a:defRPr/>
            </a:lvl3pPr>
            <a:lvl4pPr marL="1233995" indent="0" algn="ctr">
              <a:buNone/>
              <a:defRPr/>
            </a:lvl4pPr>
            <a:lvl5pPr marL="1645309" indent="0" algn="ctr">
              <a:buNone/>
              <a:defRPr/>
            </a:lvl5pPr>
            <a:lvl6pPr marL="2056639" indent="0" algn="ctr">
              <a:buNone/>
              <a:defRPr/>
            </a:lvl6pPr>
            <a:lvl7pPr marL="2467965" indent="0" algn="ctr">
              <a:buNone/>
              <a:defRPr/>
            </a:lvl7pPr>
            <a:lvl8pPr marL="2879294" indent="0" algn="ctr">
              <a:buNone/>
              <a:defRPr/>
            </a:lvl8pPr>
            <a:lvl9pPr marL="3290619" indent="0" algn="ctr">
              <a:buNone/>
              <a:defRPr/>
            </a:lvl9pPr>
          </a:lstStyle>
          <a:p>
            <a:r>
              <a:rPr lang="en-US"/>
              <a:t>Click to edit Master subtitle style</a:t>
            </a:r>
          </a:p>
        </p:txBody>
      </p:sp>
    </p:spTree>
    <p:extLst>
      <p:ext uri="{BB962C8B-B14F-4D97-AF65-F5344CB8AC3E}">
        <p14:creationId xmlns:p14="http://schemas.microsoft.com/office/powerpoint/2010/main" val="3323047275"/>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902548"/>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332" indent="0">
              <a:buNone/>
              <a:defRPr sz="1600"/>
            </a:lvl2pPr>
            <a:lvl3pPr marL="822632" indent="0">
              <a:buNone/>
              <a:defRPr sz="1400"/>
            </a:lvl3pPr>
            <a:lvl4pPr marL="1233995" indent="0">
              <a:buNone/>
              <a:defRPr sz="1300"/>
            </a:lvl4pPr>
            <a:lvl5pPr marL="1645309" indent="0">
              <a:buNone/>
              <a:defRPr sz="1300"/>
            </a:lvl5pPr>
            <a:lvl6pPr marL="2056639" indent="0">
              <a:buNone/>
              <a:defRPr sz="1300"/>
            </a:lvl6pPr>
            <a:lvl7pPr marL="2467965" indent="0">
              <a:buNone/>
              <a:defRPr sz="1300"/>
            </a:lvl7pPr>
            <a:lvl8pPr marL="2879294" indent="0">
              <a:buNone/>
              <a:defRPr sz="1300"/>
            </a:lvl8pPr>
            <a:lvl9pPr marL="3290619" indent="0">
              <a:buNone/>
              <a:defRPr sz="1300"/>
            </a:lvl9pPr>
          </a:lstStyle>
          <a:p>
            <a:pPr lvl="0"/>
            <a:r>
              <a:rPr lang="en-US"/>
              <a:t>Click to edit Master text styles</a:t>
            </a:r>
          </a:p>
        </p:txBody>
      </p:sp>
    </p:spTree>
    <p:extLst>
      <p:ext uri="{BB962C8B-B14F-4D97-AF65-F5344CB8AC3E}">
        <p14:creationId xmlns:p14="http://schemas.microsoft.com/office/powerpoint/2010/main" val="1428339300"/>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759042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FD11B8-586E-2242-9981-A11C323F5452}" type="slidenum">
              <a:rPr lang="en-US"/>
              <a:pPr>
                <a:defRPr/>
              </a:pPr>
              <a:t>‹#›</a:t>
            </a:fld>
            <a:endParaRPr lang="en-US"/>
          </a:p>
        </p:txBody>
      </p:sp>
    </p:spTree>
    <p:extLst>
      <p:ext uri="{BB962C8B-B14F-4D97-AF65-F5344CB8AC3E}">
        <p14:creationId xmlns:p14="http://schemas.microsoft.com/office/powerpoint/2010/main" val="158019085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1332" indent="0">
              <a:buNone/>
              <a:defRPr sz="1800" b="1"/>
            </a:lvl2pPr>
            <a:lvl3pPr marL="822632" indent="0">
              <a:buNone/>
              <a:defRPr sz="1600" b="1"/>
            </a:lvl3pPr>
            <a:lvl4pPr marL="1233995" indent="0">
              <a:buNone/>
              <a:defRPr sz="1400" b="1"/>
            </a:lvl4pPr>
            <a:lvl5pPr marL="1645309" indent="0">
              <a:buNone/>
              <a:defRPr sz="1400" b="1"/>
            </a:lvl5pPr>
            <a:lvl6pPr marL="2056639" indent="0">
              <a:buNone/>
              <a:defRPr sz="1400" b="1"/>
            </a:lvl6pPr>
            <a:lvl7pPr marL="2467965" indent="0">
              <a:buNone/>
              <a:defRPr sz="1400" b="1"/>
            </a:lvl7pPr>
            <a:lvl8pPr marL="2879294" indent="0">
              <a:buNone/>
              <a:defRPr sz="1400" b="1"/>
            </a:lvl8pPr>
            <a:lvl9pPr marL="3290619"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04" y="1534478"/>
            <a:ext cx="4041933" cy="640080"/>
          </a:xfrm>
        </p:spPr>
        <p:txBody>
          <a:bodyPr anchor="b"/>
          <a:lstStyle>
            <a:lvl1pPr marL="0" indent="0">
              <a:buNone/>
              <a:defRPr sz="2200" b="1"/>
            </a:lvl1pPr>
            <a:lvl2pPr marL="411332" indent="0">
              <a:buNone/>
              <a:defRPr sz="1800" b="1"/>
            </a:lvl2pPr>
            <a:lvl3pPr marL="822632" indent="0">
              <a:buNone/>
              <a:defRPr sz="1600" b="1"/>
            </a:lvl3pPr>
            <a:lvl4pPr marL="1233995" indent="0">
              <a:buNone/>
              <a:defRPr sz="1400" b="1"/>
            </a:lvl4pPr>
            <a:lvl5pPr marL="1645309" indent="0">
              <a:buNone/>
              <a:defRPr sz="1400" b="1"/>
            </a:lvl5pPr>
            <a:lvl6pPr marL="2056639" indent="0">
              <a:buNone/>
              <a:defRPr sz="1400" b="1"/>
            </a:lvl6pPr>
            <a:lvl7pPr marL="2467965" indent="0">
              <a:buNone/>
              <a:defRPr sz="1400" b="1"/>
            </a:lvl7pPr>
            <a:lvl8pPr marL="2879294" indent="0">
              <a:buNone/>
              <a:defRPr sz="1400" b="1"/>
            </a:lvl8pPr>
            <a:lvl9pPr marL="3290619"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04"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322624"/>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5278622"/>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651253"/>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29"/>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1332" indent="0">
              <a:buNone/>
              <a:defRPr sz="1100"/>
            </a:lvl2pPr>
            <a:lvl3pPr marL="822632" indent="0">
              <a:buNone/>
              <a:defRPr sz="900"/>
            </a:lvl3pPr>
            <a:lvl4pPr marL="1233995" indent="0">
              <a:buNone/>
              <a:defRPr sz="800"/>
            </a:lvl4pPr>
            <a:lvl5pPr marL="1645309" indent="0">
              <a:buNone/>
              <a:defRPr sz="800"/>
            </a:lvl5pPr>
            <a:lvl6pPr marL="2056639" indent="0">
              <a:buNone/>
              <a:defRPr sz="800"/>
            </a:lvl6pPr>
            <a:lvl7pPr marL="2467965" indent="0">
              <a:buNone/>
              <a:defRPr sz="800"/>
            </a:lvl7pPr>
            <a:lvl8pPr marL="2879294" indent="0">
              <a:buNone/>
              <a:defRPr sz="800"/>
            </a:lvl8pPr>
            <a:lvl9pPr marL="3290619" indent="0">
              <a:buNone/>
              <a:defRPr sz="800"/>
            </a:lvl9pPr>
          </a:lstStyle>
          <a:p>
            <a:pPr lvl="0"/>
            <a:r>
              <a:rPr lang="en-US"/>
              <a:t>Click to edit Master text styles</a:t>
            </a:r>
          </a:p>
        </p:txBody>
      </p:sp>
    </p:spTree>
    <p:extLst>
      <p:ext uri="{BB962C8B-B14F-4D97-AF65-F5344CB8AC3E}">
        <p14:creationId xmlns:p14="http://schemas.microsoft.com/office/powerpoint/2010/main" val="543767420"/>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332" indent="0">
              <a:buNone/>
              <a:defRPr sz="2500"/>
            </a:lvl2pPr>
            <a:lvl3pPr marL="822632" indent="0">
              <a:buNone/>
              <a:defRPr sz="2200"/>
            </a:lvl3pPr>
            <a:lvl4pPr marL="1233995" indent="0">
              <a:buNone/>
              <a:defRPr sz="1800"/>
            </a:lvl4pPr>
            <a:lvl5pPr marL="1645309" indent="0">
              <a:buNone/>
              <a:defRPr sz="1800"/>
            </a:lvl5pPr>
            <a:lvl6pPr marL="2056639" indent="0">
              <a:buNone/>
              <a:defRPr sz="1800"/>
            </a:lvl6pPr>
            <a:lvl7pPr marL="2467965" indent="0">
              <a:buNone/>
              <a:defRPr sz="1800"/>
            </a:lvl7pPr>
            <a:lvl8pPr marL="2879294" indent="0">
              <a:buNone/>
              <a:defRPr sz="1800"/>
            </a:lvl8pPr>
            <a:lvl9pPr marL="3290619"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332" indent="0">
              <a:buNone/>
              <a:defRPr sz="1100"/>
            </a:lvl2pPr>
            <a:lvl3pPr marL="822632" indent="0">
              <a:buNone/>
              <a:defRPr sz="900"/>
            </a:lvl3pPr>
            <a:lvl4pPr marL="1233995" indent="0">
              <a:buNone/>
              <a:defRPr sz="800"/>
            </a:lvl4pPr>
            <a:lvl5pPr marL="1645309" indent="0">
              <a:buNone/>
              <a:defRPr sz="800"/>
            </a:lvl5pPr>
            <a:lvl6pPr marL="2056639" indent="0">
              <a:buNone/>
              <a:defRPr sz="800"/>
            </a:lvl6pPr>
            <a:lvl7pPr marL="2467965" indent="0">
              <a:buNone/>
              <a:defRPr sz="800"/>
            </a:lvl7pPr>
            <a:lvl8pPr marL="2879294" indent="0">
              <a:buNone/>
              <a:defRPr sz="800"/>
            </a:lvl8pPr>
            <a:lvl9pPr marL="3290619" indent="0">
              <a:buNone/>
              <a:defRPr sz="800"/>
            </a:lvl9pPr>
          </a:lstStyle>
          <a:p>
            <a:pPr lvl="0"/>
            <a:r>
              <a:rPr lang="en-US"/>
              <a:t>Click to edit Master text styles</a:t>
            </a:r>
          </a:p>
        </p:txBody>
      </p:sp>
    </p:spTree>
    <p:extLst>
      <p:ext uri="{BB962C8B-B14F-4D97-AF65-F5344CB8AC3E}">
        <p14:creationId xmlns:p14="http://schemas.microsoft.com/office/powerpoint/2010/main" val="1744189694"/>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98877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444463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6E7764-385F-BF4B-9833-32DF2E5D7C17}" type="slidenum">
              <a:rPr lang="en-US"/>
              <a:pPr>
                <a:defRPr/>
              </a:pPr>
              <a:t>‹#›</a:t>
            </a:fld>
            <a:endParaRPr lang="en-US"/>
          </a:p>
        </p:txBody>
      </p:sp>
    </p:spTree>
    <p:extLst>
      <p:ext uri="{BB962C8B-B14F-4D97-AF65-F5344CB8AC3E}">
        <p14:creationId xmlns:p14="http://schemas.microsoft.com/office/powerpoint/2010/main" val="4277469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1659023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5767AA-0C03-324C-8C99-4F13D6F8835E}" type="slidenum">
              <a:rPr lang="en-US"/>
              <a:pPr>
                <a:defRPr/>
              </a:pPr>
              <a:t>‹#›</a:t>
            </a:fld>
            <a:endParaRPr lang="en-US"/>
          </a:p>
        </p:txBody>
      </p:sp>
    </p:spTree>
    <p:extLst>
      <p:ext uri="{BB962C8B-B14F-4D97-AF65-F5344CB8AC3E}">
        <p14:creationId xmlns:p14="http://schemas.microsoft.com/office/powerpoint/2010/main" val="14478152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B55DF-80D8-1E48-A31B-8A3C2F3185BD}" type="slidenum">
              <a:rPr lang="en-US"/>
              <a:pPr>
                <a:defRPr/>
              </a:pPr>
              <a:t>‹#›</a:t>
            </a:fld>
            <a:endParaRPr lang="en-US"/>
          </a:p>
        </p:txBody>
      </p:sp>
    </p:spTree>
    <p:extLst>
      <p:ext uri="{BB962C8B-B14F-4D97-AF65-F5344CB8AC3E}">
        <p14:creationId xmlns:p14="http://schemas.microsoft.com/office/powerpoint/2010/main" val="38137160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4680B95-C6A8-FB49-A653-53ACF0D47B44}" type="slidenum">
              <a:rPr lang="en-US"/>
              <a:pPr>
                <a:defRPr/>
              </a:pPr>
              <a:t>‹#›</a:t>
            </a:fld>
            <a:endParaRPr lang="en-US"/>
          </a:p>
        </p:txBody>
      </p:sp>
    </p:spTree>
    <p:extLst>
      <p:ext uri="{BB962C8B-B14F-4D97-AF65-F5344CB8AC3E}">
        <p14:creationId xmlns:p14="http://schemas.microsoft.com/office/powerpoint/2010/main" val="888367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9E4F74-0F13-F747-99FF-C1A9264F0D51}" type="slidenum">
              <a:rPr lang="en-US"/>
              <a:pPr>
                <a:defRPr/>
              </a:pPr>
              <a:t>‹#›</a:t>
            </a:fld>
            <a:endParaRPr lang="en-US"/>
          </a:p>
        </p:txBody>
      </p:sp>
    </p:spTree>
    <p:extLst>
      <p:ext uri="{BB962C8B-B14F-4D97-AF65-F5344CB8AC3E}">
        <p14:creationId xmlns:p14="http://schemas.microsoft.com/office/powerpoint/2010/main" val="27336038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3518EA-52CE-9646-A03F-7D836E651B97}" type="slidenum">
              <a:rPr lang="en-US"/>
              <a:pPr>
                <a:defRPr/>
              </a:pPr>
              <a:t>‹#›</a:t>
            </a:fld>
            <a:endParaRPr lang="en-US"/>
          </a:p>
        </p:txBody>
      </p:sp>
    </p:spTree>
    <p:extLst>
      <p:ext uri="{BB962C8B-B14F-4D97-AF65-F5344CB8AC3E}">
        <p14:creationId xmlns:p14="http://schemas.microsoft.com/office/powerpoint/2010/main" val="31729543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E7D724-88A2-354A-8852-E6EBBA3C75BA}" type="slidenum">
              <a:rPr lang="en-US"/>
              <a:pPr>
                <a:defRPr/>
              </a:pPr>
              <a:t>‹#›</a:t>
            </a:fld>
            <a:endParaRPr lang="en-US"/>
          </a:p>
        </p:txBody>
      </p:sp>
    </p:spTree>
    <p:extLst>
      <p:ext uri="{BB962C8B-B14F-4D97-AF65-F5344CB8AC3E}">
        <p14:creationId xmlns:p14="http://schemas.microsoft.com/office/powerpoint/2010/main" val="8440233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8674BF-F502-584F-8B66-85DBD9ACAB6F}" type="slidenum">
              <a:rPr lang="en-US"/>
              <a:pPr>
                <a:defRPr/>
              </a:pPr>
              <a:t>‹#›</a:t>
            </a:fld>
            <a:endParaRPr lang="en-US"/>
          </a:p>
        </p:txBody>
      </p:sp>
    </p:spTree>
    <p:extLst>
      <p:ext uri="{BB962C8B-B14F-4D97-AF65-F5344CB8AC3E}">
        <p14:creationId xmlns:p14="http://schemas.microsoft.com/office/powerpoint/2010/main" val="39947396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83650"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283651" name="Rectangle 3"/>
          <p:cNvSpPr>
            <a:spLocks noGrp="1" noChangeArrowheads="1"/>
          </p:cNvSpPr>
          <p:nvPr>
            <p:ph type="subTitle" idx="1"/>
          </p:nvPr>
        </p:nvSpPr>
        <p:spPr>
          <a:xfrm>
            <a:off x="2971800" y="4267200"/>
            <a:ext cx="5791200" cy="1447800"/>
          </a:xfrm>
        </p:spPr>
        <p:txBody>
          <a:bodyPr/>
          <a:lstStyle>
            <a:lvl1pPr marL="0" indent="0">
              <a:buFont typeface="Wingdings" pitchFamily="-112"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21" name="Rectangle 5"/>
          <p:cNvSpPr>
            <a:spLocks noGrp="1" noChangeArrowheads="1"/>
          </p:cNvSpPr>
          <p:nvPr>
            <p:ph type="ftr" sz="quarter" idx="11"/>
          </p:nvPr>
        </p:nvSpPr>
        <p:spPr/>
        <p:txBody>
          <a:bodyPr/>
          <a:lstStyle>
            <a:lvl1pPr>
              <a:defRPr/>
            </a:lvl1pPr>
          </a:lstStyle>
          <a:p>
            <a:pPr>
              <a:defRPr/>
            </a:pPr>
            <a:endParaRPr lang="en-US"/>
          </a:p>
        </p:txBody>
      </p:sp>
      <p:sp>
        <p:nvSpPr>
          <p:cNvPr id="22" name="Rectangle 6"/>
          <p:cNvSpPr>
            <a:spLocks noGrp="1" noChangeArrowheads="1"/>
          </p:cNvSpPr>
          <p:nvPr>
            <p:ph type="sldNum" sz="quarter" idx="12"/>
          </p:nvPr>
        </p:nvSpPr>
        <p:spPr/>
        <p:txBody>
          <a:bodyPr/>
          <a:lstStyle>
            <a:lvl1pPr>
              <a:defRPr/>
            </a:lvl1pPr>
          </a:lstStyle>
          <a:p>
            <a:pPr>
              <a:defRPr/>
            </a:pPr>
            <a:fld id="{4841E1AE-9729-6541-9345-AB4895FE74EF}" type="slidenum">
              <a:rPr lang="en-US"/>
              <a:pPr>
                <a:defRPr/>
              </a:pPr>
              <a:t>‹#›</a:t>
            </a:fld>
            <a:endParaRPr lang="en-US"/>
          </a:p>
        </p:txBody>
      </p:sp>
    </p:spTree>
    <p:extLst>
      <p:ext uri="{BB962C8B-B14F-4D97-AF65-F5344CB8AC3E}">
        <p14:creationId xmlns:p14="http://schemas.microsoft.com/office/powerpoint/2010/main" val="21858247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1"/>
          </p:nvPr>
        </p:nvSpPr>
        <p:spPr>
          <a:ln/>
        </p:spPr>
        <p:txBody>
          <a:bodyPr/>
          <a:lstStyle>
            <a:lvl1pPr>
              <a:defRPr/>
            </a:lvl1pPr>
          </a:lstStyle>
          <a:p>
            <a:pPr>
              <a:defRPr/>
            </a:pPr>
            <a:fld id="{7DE4D16C-4A3C-FB4E-B14B-FC6FA32EE415}" type="slidenum">
              <a:rPr lang="en-US"/>
              <a:pPr>
                <a:defRPr/>
              </a:pPr>
              <a:t>‹#›</a:t>
            </a:fld>
            <a:endParaRPr lang="en-US"/>
          </a:p>
        </p:txBody>
      </p:sp>
      <p:sp>
        <p:nvSpPr>
          <p:cNvPr id="6"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481877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ftr" sz="quarter" idx="10"/>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1"/>
          </p:nvPr>
        </p:nvSpPr>
        <p:spPr>
          <a:ln/>
        </p:spPr>
        <p:txBody>
          <a:bodyPr/>
          <a:lstStyle>
            <a:lvl1pPr>
              <a:defRPr/>
            </a:lvl1pPr>
          </a:lstStyle>
          <a:p>
            <a:pPr>
              <a:defRPr/>
            </a:pPr>
            <a:fld id="{4C62C74D-D144-EF4F-9FD0-E04A582F2A0B}" type="slidenum">
              <a:rPr lang="en-US"/>
              <a:pPr>
                <a:defRPr/>
              </a:pPr>
              <a:t>‹#›</a:t>
            </a:fld>
            <a:endParaRPr lang="en-US"/>
          </a:p>
        </p:txBody>
      </p:sp>
      <p:sp>
        <p:nvSpPr>
          <p:cNvPr id="6"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33456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17041644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ftr" sz="quarter" idx="10"/>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1"/>
          </p:nvPr>
        </p:nvSpPr>
        <p:spPr>
          <a:ln/>
        </p:spPr>
        <p:txBody>
          <a:bodyPr/>
          <a:lstStyle>
            <a:lvl1pPr>
              <a:defRPr/>
            </a:lvl1pPr>
          </a:lstStyle>
          <a:p>
            <a:pPr>
              <a:defRPr/>
            </a:pPr>
            <a:fld id="{29944B50-EFC9-DB48-96A2-40E4FCC7B6DD}" type="slidenum">
              <a:rPr lang="en-US"/>
              <a:pPr>
                <a:defRPr/>
              </a:pPr>
              <a:t>‹#›</a:t>
            </a:fld>
            <a:endParaRPr lang="en-US"/>
          </a:p>
        </p:txBody>
      </p:sp>
      <p:sp>
        <p:nvSpPr>
          <p:cNvPr id="7"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38633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ftr" sz="quarter" idx="10"/>
          </p:nvPr>
        </p:nvSpPr>
        <p:spPr>
          <a:ln/>
        </p:spPr>
        <p:txBody>
          <a:bodyPr/>
          <a:lstStyle>
            <a:lvl1pPr>
              <a:defRPr/>
            </a:lvl1pPr>
          </a:lstStyle>
          <a:p>
            <a:pPr>
              <a:defRPr/>
            </a:pPr>
            <a:endParaRPr lang="en-US"/>
          </a:p>
        </p:txBody>
      </p:sp>
      <p:sp>
        <p:nvSpPr>
          <p:cNvPr id="8" name="Rectangle 1029"/>
          <p:cNvSpPr>
            <a:spLocks noGrp="1" noChangeArrowheads="1"/>
          </p:cNvSpPr>
          <p:nvPr>
            <p:ph type="sldNum" sz="quarter" idx="11"/>
          </p:nvPr>
        </p:nvSpPr>
        <p:spPr>
          <a:ln/>
        </p:spPr>
        <p:txBody>
          <a:bodyPr/>
          <a:lstStyle>
            <a:lvl1pPr>
              <a:defRPr/>
            </a:lvl1pPr>
          </a:lstStyle>
          <a:p>
            <a:pPr>
              <a:defRPr/>
            </a:pPr>
            <a:fld id="{E1E97849-9432-C047-8205-3244CC63E9EA}" type="slidenum">
              <a:rPr lang="en-US"/>
              <a:pPr>
                <a:defRPr/>
              </a:pPr>
              <a:t>‹#›</a:t>
            </a:fld>
            <a:endParaRPr lang="en-US"/>
          </a:p>
        </p:txBody>
      </p:sp>
      <p:sp>
        <p:nvSpPr>
          <p:cNvPr id="9"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155680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ftr" sz="quarter" idx="10"/>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1"/>
          </p:nvPr>
        </p:nvSpPr>
        <p:spPr>
          <a:ln/>
        </p:spPr>
        <p:txBody>
          <a:bodyPr/>
          <a:lstStyle>
            <a:lvl1pPr>
              <a:defRPr/>
            </a:lvl1pPr>
          </a:lstStyle>
          <a:p>
            <a:pPr>
              <a:defRPr/>
            </a:pPr>
            <a:fld id="{7B0C4271-991C-F54D-A319-0DB0F4C5864F}" type="slidenum">
              <a:rPr lang="en-US"/>
              <a:pPr>
                <a:defRPr/>
              </a:pPr>
              <a:t>‹#›</a:t>
            </a:fld>
            <a:endParaRPr lang="en-US"/>
          </a:p>
        </p:txBody>
      </p:sp>
      <p:sp>
        <p:nvSpPr>
          <p:cNvPr id="5"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78775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ftr" sz="quarter" idx="10"/>
          </p:nvPr>
        </p:nvSpPr>
        <p:spPr>
          <a:ln/>
        </p:spPr>
        <p:txBody>
          <a:bodyPr/>
          <a:lstStyle>
            <a:lvl1pPr>
              <a:defRPr/>
            </a:lvl1pPr>
          </a:lstStyle>
          <a:p>
            <a:pPr>
              <a:defRPr/>
            </a:pPr>
            <a:endParaRPr lang="en-US"/>
          </a:p>
        </p:txBody>
      </p:sp>
      <p:sp>
        <p:nvSpPr>
          <p:cNvPr id="3" name="Rectangle 1029"/>
          <p:cNvSpPr>
            <a:spLocks noGrp="1" noChangeArrowheads="1"/>
          </p:cNvSpPr>
          <p:nvPr>
            <p:ph type="sldNum" sz="quarter" idx="11"/>
          </p:nvPr>
        </p:nvSpPr>
        <p:spPr>
          <a:ln/>
        </p:spPr>
        <p:txBody>
          <a:bodyPr/>
          <a:lstStyle>
            <a:lvl1pPr>
              <a:defRPr/>
            </a:lvl1pPr>
          </a:lstStyle>
          <a:p>
            <a:pPr>
              <a:defRPr/>
            </a:pPr>
            <a:fld id="{9558EA75-A7A8-DB44-BFB5-70132BE6B1F4}" type="slidenum">
              <a:rPr lang="en-US"/>
              <a:pPr>
                <a:defRPr/>
              </a:pPr>
              <a:t>‹#›</a:t>
            </a:fld>
            <a:endParaRPr lang="en-US"/>
          </a:p>
        </p:txBody>
      </p:sp>
      <p:sp>
        <p:nvSpPr>
          <p:cNvPr id="4"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72031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ftr" sz="quarter" idx="10"/>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1"/>
          </p:nvPr>
        </p:nvSpPr>
        <p:spPr>
          <a:ln/>
        </p:spPr>
        <p:txBody>
          <a:bodyPr/>
          <a:lstStyle>
            <a:lvl1pPr>
              <a:defRPr/>
            </a:lvl1pPr>
          </a:lstStyle>
          <a:p>
            <a:pPr>
              <a:defRPr/>
            </a:pPr>
            <a:fld id="{6DD229E3-9EE1-CA48-A81B-2BCF9A4A174B}" type="slidenum">
              <a:rPr lang="en-US"/>
              <a:pPr>
                <a:defRPr/>
              </a:pPr>
              <a:t>‹#›</a:t>
            </a:fld>
            <a:endParaRPr lang="en-US"/>
          </a:p>
        </p:txBody>
      </p:sp>
      <p:sp>
        <p:nvSpPr>
          <p:cNvPr id="7"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48039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ftr" sz="quarter" idx="10"/>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1"/>
          </p:nvPr>
        </p:nvSpPr>
        <p:spPr>
          <a:ln/>
        </p:spPr>
        <p:txBody>
          <a:bodyPr/>
          <a:lstStyle>
            <a:lvl1pPr>
              <a:defRPr/>
            </a:lvl1pPr>
          </a:lstStyle>
          <a:p>
            <a:pPr>
              <a:defRPr/>
            </a:pPr>
            <a:fld id="{3363730A-8569-DA40-A58C-8B00D408799F}" type="slidenum">
              <a:rPr lang="en-US"/>
              <a:pPr>
                <a:defRPr/>
              </a:pPr>
              <a:t>‹#›</a:t>
            </a:fld>
            <a:endParaRPr lang="en-US"/>
          </a:p>
        </p:txBody>
      </p:sp>
      <p:sp>
        <p:nvSpPr>
          <p:cNvPr id="7"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99773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1"/>
          </p:nvPr>
        </p:nvSpPr>
        <p:spPr>
          <a:ln/>
        </p:spPr>
        <p:txBody>
          <a:bodyPr/>
          <a:lstStyle>
            <a:lvl1pPr>
              <a:defRPr/>
            </a:lvl1pPr>
          </a:lstStyle>
          <a:p>
            <a:pPr>
              <a:defRPr/>
            </a:pPr>
            <a:fld id="{7ECDED12-3CA0-574C-A716-A68E2508CE20}" type="slidenum">
              <a:rPr lang="en-US"/>
              <a:pPr>
                <a:defRPr/>
              </a:pPr>
              <a:t>‹#›</a:t>
            </a:fld>
            <a:endParaRPr lang="en-US"/>
          </a:p>
        </p:txBody>
      </p:sp>
      <p:sp>
        <p:nvSpPr>
          <p:cNvPr id="6"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692288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1"/>
          </p:nvPr>
        </p:nvSpPr>
        <p:spPr>
          <a:ln/>
        </p:spPr>
        <p:txBody>
          <a:bodyPr/>
          <a:lstStyle>
            <a:lvl1pPr>
              <a:defRPr/>
            </a:lvl1pPr>
          </a:lstStyle>
          <a:p>
            <a:pPr>
              <a:defRPr/>
            </a:pPr>
            <a:fld id="{C57E8C67-35D1-E246-A431-E6B7545616B4}" type="slidenum">
              <a:rPr lang="en-US"/>
              <a:pPr>
                <a:defRPr/>
              </a:pPr>
              <a:t>‹#›</a:t>
            </a:fld>
            <a:endParaRPr lang="en-US"/>
          </a:p>
        </p:txBody>
      </p:sp>
      <p:sp>
        <p:nvSpPr>
          <p:cNvPr id="6"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57651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E60C8-31EA-F448-9D5B-3BC56EE8EAE5}" type="slidenum">
              <a:rPr lang="en-US"/>
              <a:pPr>
                <a:defRPr/>
              </a:pPr>
              <a:t>‹#›</a:t>
            </a:fld>
            <a:endParaRPr lang="en-US"/>
          </a:p>
        </p:txBody>
      </p:sp>
    </p:spTree>
    <p:extLst>
      <p:ext uri="{BB962C8B-B14F-4D97-AF65-F5344CB8AC3E}">
        <p14:creationId xmlns:p14="http://schemas.microsoft.com/office/powerpoint/2010/main" val="1718779891"/>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5724D-0C1B-6D46-95A3-B9AADA01EED7}" type="slidenum">
              <a:rPr lang="en-US"/>
              <a:pPr>
                <a:defRPr/>
              </a:pPr>
              <a:t>‹#›</a:t>
            </a:fld>
            <a:endParaRPr lang="en-US"/>
          </a:p>
        </p:txBody>
      </p:sp>
    </p:spTree>
    <p:extLst>
      <p:ext uri="{BB962C8B-B14F-4D97-AF65-F5344CB8AC3E}">
        <p14:creationId xmlns:p14="http://schemas.microsoft.com/office/powerpoint/2010/main" val="1352824811"/>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23230787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F9F0D4-2FB1-EC4E-82A4-8EAEDD9593E4}" type="slidenum">
              <a:rPr lang="en-US"/>
              <a:pPr>
                <a:defRPr/>
              </a:pPr>
              <a:t>‹#›</a:t>
            </a:fld>
            <a:endParaRPr lang="en-US"/>
          </a:p>
        </p:txBody>
      </p:sp>
    </p:spTree>
    <p:extLst>
      <p:ext uri="{BB962C8B-B14F-4D97-AF65-F5344CB8AC3E}">
        <p14:creationId xmlns:p14="http://schemas.microsoft.com/office/powerpoint/2010/main" val="921589959"/>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58C3B-5723-3B45-9306-E51ED82252CC}" type="slidenum">
              <a:rPr lang="en-US"/>
              <a:pPr>
                <a:defRPr/>
              </a:pPr>
              <a:t>‹#›</a:t>
            </a:fld>
            <a:endParaRPr lang="en-US"/>
          </a:p>
        </p:txBody>
      </p:sp>
    </p:spTree>
    <p:extLst>
      <p:ext uri="{BB962C8B-B14F-4D97-AF65-F5344CB8AC3E}">
        <p14:creationId xmlns:p14="http://schemas.microsoft.com/office/powerpoint/2010/main" val="1406401775"/>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A97431-5FF8-E545-818D-8BB38A6CC6B2}" type="slidenum">
              <a:rPr lang="en-US"/>
              <a:pPr>
                <a:defRPr/>
              </a:pPr>
              <a:t>‹#›</a:t>
            </a:fld>
            <a:endParaRPr lang="en-US"/>
          </a:p>
        </p:txBody>
      </p:sp>
    </p:spTree>
    <p:extLst>
      <p:ext uri="{BB962C8B-B14F-4D97-AF65-F5344CB8AC3E}">
        <p14:creationId xmlns:p14="http://schemas.microsoft.com/office/powerpoint/2010/main" val="1106490162"/>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956180-8C93-4148-BA5A-FDF7A48E949B}" type="slidenum">
              <a:rPr lang="en-US"/>
              <a:pPr>
                <a:defRPr/>
              </a:pPr>
              <a:t>‹#›</a:t>
            </a:fld>
            <a:endParaRPr lang="en-US"/>
          </a:p>
        </p:txBody>
      </p:sp>
    </p:spTree>
    <p:extLst>
      <p:ext uri="{BB962C8B-B14F-4D97-AF65-F5344CB8AC3E}">
        <p14:creationId xmlns:p14="http://schemas.microsoft.com/office/powerpoint/2010/main" val="2280175840"/>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DA048F-BD4B-4C46-BA04-7BD21F553A02}" type="slidenum">
              <a:rPr lang="en-US"/>
              <a:pPr>
                <a:defRPr/>
              </a:pPr>
              <a:t>‹#›</a:t>
            </a:fld>
            <a:endParaRPr lang="en-US"/>
          </a:p>
        </p:txBody>
      </p:sp>
    </p:spTree>
    <p:extLst>
      <p:ext uri="{BB962C8B-B14F-4D97-AF65-F5344CB8AC3E}">
        <p14:creationId xmlns:p14="http://schemas.microsoft.com/office/powerpoint/2010/main" val="2479313430"/>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2EB93-AB1A-4448-B71E-726CEDE3B119}" type="slidenum">
              <a:rPr lang="en-US"/>
              <a:pPr>
                <a:defRPr/>
              </a:pPr>
              <a:t>‹#›</a:t>
            </a:fld>
            <a:endParaRPr lang="en-US"/>
          </a:p>
        </p:txBody>
      </p:sp>
    </p:spTree>
    <p:extLst>
      <p:ext uri="{BB962C8B-B14F-4D97-AF65-F5344CB8AC3E}">
        <p14:creationId xmlns:p14="http://schemas.microsoft.com/office/powerpoint/2010/main" val="3422052143"/>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B9183-A907-8C40-B394-98FC42F3E091}" type="slidenum">
              <a:rPr lang="en-US"/>
              <a:pPr>
                <a:defRPr/>
              </a:pPr>
              <a:t>‹#›</a:t>
            </a:fld>
            <a:endParaRPr lang="en-US"/>
          </a:p>
        </p:txBody>
      </p:sp>
    </p:spTree>
    <p:extLst>
      <p:ext uri="{BB962C8B-B14F-4D97-AF65-F5344CB8AC3E}">
        <p14:creationId xmlns:p14="http://schemas.microsoft.com/office/powerpoint/2010/main" val="1113640834"/>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D15B0-E18C-DF4E-9293-B1E11DA29160}" type="slidenum">
              <a:rPr lang="en-US"/>
              <a:pPr>
                <a:defRPr/>
              </a:pPr>
              <a:t>‹#›</a:t>
            </a:fld>
            <a:endParaRPr lang="en-US"/>
          </a:p>
        </p:txBody>
      </p:sp>
    </p:spTree>
    <p:extLst>
      <p:ext uri="{BB962C8B-B14F-4D97-AF65-F5344CB8AC3E}">
        <p14:creationId xmlns:p14="http://schemas.microsoft.com/office/powerpoint/2010/main" val="1660743201"/>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1E3733-F001-0A4B-9D60-4C7EDFEFADB5}" type="slidenum">
              <a:rPr lang="en-US"/>
              <a:pPr>
                <a:defRPr/>
              </a:pPr>
              <a:t>‹#›</a:t>
            </a:fld>
            <a:endParaRPr lang="en-US"/>
          </a:p>
        </p:txBody>
      </p:sp>
    </p:spTree>
    <p:extLst>
      <p:ext uri="{BB962C8B-B14F-4D97-AF65-F5344CB8AC3E}">
        <p14:creationId xmlns:p14="http://schemas.microsoft.com/office/powerpoint/2010/main" val="3432370846"/>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385F58B-0A99-774C-86E7-D0DEE40305EA}" type="slidenum">
              <a:rPr lang="en-US"/>
              <a:pPr>
                <a:defRPr/>
              </a:pPr>
              <a:t>‹#›</a:t>
            </a:fld>
            <a:endParaRPr lang="en-US"/>
          </a:p>
        </p:txBody>
      </p:sp>
    </p:spTree>
    <p:extLst>
      <p:ext uri="{BB962C8B-B14F-4D97-AF65-F5344CB8AC3E}">
        <p14:creationId xmlns:p14="http://schemas.microsoft.com/office/powerpoint/2010/main" val="124402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21717935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F468693-6177-4F46-A9B2-7CF6D761F915}" type="slidenum">
              <a:rPr lang="en-US"/>
              <a:pPr>
                <a:defRPr/>
              </a:pPr>
              <a:t>‹#›</a:t>
            </a:fld>
            <a:endParaRPr lang="en-US"/>
          </a:p>
        </p:txBody>
      </p:sp>
    </p:spTree>
    <p:extLst>
      <p:ext uri="{BB962C8B-B14F-4D97-AF65-F5344CB8AC3E}">
        <p14:creationId xmlns:p14="http://schemas.microsoft.com/office/powerpoint/2010/main" val="27381381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A8B7F44-1399-2442-80E2-3D0B53C6F93F}" type="slidenum">
              <a:rPr lang="en-US"/>
              <a:pPr>
                <a:defRPr/>
              </a:pPr>
              <a:t>‹#›</a:t>
            </a:fld>
            <a:endParaRPr lang="en-US"/>
          </a:p>
        </p:txBody>
      </p:sp>
    </p:spTree>
    <p:extLst>
      <p:ext uri="{BB962C8B-B14F-4D97-AF65-F5344CB8AC3E}">
        <p14:creationId xmlns:p14="http://schemas.microsoft.com/office/powerpoint/2010/main" val="20865790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6F8310C-2D39-5245-9515-8259F8D81E7D}" type="slidenum">
              <a:rPr lang="en-US"/>
              <a:pPr>
                <a:defRPr/>
              </a:pPr>
              <a:t>‹#›</a:t>
            </a:fld>
            <a:endParaRPr lang="en-US"/>
          </a:p>
        </p:txBody>
      </p:sp>
    </p:spTree>
    <p:extLst>
      <p:ext uri="{BB962C8B-B14F-4D97-AF65-F5344CB8AC3E}">
        <p14:creationId xmlns:p14="http://schemas.microsoft.com/office/powerpoint/2010/main" val="15008903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3EF6D314-2962-D747-A8B3-877423B606B2}" type="slidenum">
              <a:rPr lang="en-US"/>
              <a:pPr>
                <a:defRPr/>
              </a:pPr>
              <a:t>‹#›</a:t>
            </a:fld>
            <a:endParaRPr lang="en-US"/>
          </a:p>
        </p:txBody>
      </p:sp>
    </p:spTree>
    <p:extLst>
      <p:ext uri="{BB962C8B-B14F-4D97-AF65-F5344CB8AC3E}">
        <p14:creationId xmlns:p14="http://schemas.microsoft.com/office/powerpoint/2010/main" val="25335193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4502E828-E5C4-0F4C-8F73-919242535751}" type="slidenum">
              <a:rPr lang="en-US"/>
              <a:pPr>
                <a:defRPr/>
              </a:pPr>
              <a:t>‹#›</a:t>
            </a:fld>
            <a:endParaRPr lang="en-US"/>
          </a:p>
        </p:txBody>
      </p:sp>
    </p:spTree>
    <p:extLst>
      <p:ext uri="{BB962C8B-B14F-4D97-AF65-F5344CB8AC3E}">
        <p14:creationId xmlns:p14="http://schemas.microsoft.com/office/powerpoint/2010/main" val="37499776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87E51D22-B64D-3243-AB48-7AE0D9FF32F9}" type="slidenum">
              <a:rPr lang="en-US"/>
              <a:pPr>
                <a:defRPr/>
              </a:pPr>
              <a:t>‹#›</a:t>
            </a:fld>
            <a:endParaRPr lang="en-US"/>
          </a:p>
        </p:txBody>
      </p:sp>
    </p:spTree>
    <p:extLst>
      <p:ext uri="{BB962C8B-B14F-4D97-AF65-F5344CB8AC3E}">
        <p14:creationId xmlns:p14="http://schemas.microsoft.com/office/powerpoint/2010/main" val="4735240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776F274-65EB-0640-B176-1F3F30605F5A}" type="slidenum">
              <a:rPr lang="en-US"/>
              <a:pPr>
                <a:defRPr/>
              </a:pPr>
              <a:t>‹#›</a:t>
            </a:fld>
            <a:endParaRPr lang="en-US"/>
          </a:p>
        </p:txBody>
      </p:sp>
    </p:spTree>
    <p:extLst>
      <p:ext uri="{BB962C8B-B14F-4D97-AF65-F5344CB8AC3E}">
        <p14:creationId xmlns:p14="http://schemas.microsoft.com/office/powerpoint/2010/main" val="7569285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1E22530-71CF-524D-A2A1-5C0F0357D7C9}" type="slidenum">
              <a:rPr lang="en-US"/>
              <a:pPr>
                <a:defRPr/>
              </a:pPr>
              <a:t>‹#›</a:t>
            </a:fld>
            <a:endParaRPr lang="en-US"/>
          </a:p>
        </p:txBody>
      </p:sp>
    </p:spTree>
    <p:extLst>
      <p:ext uri="{BB962C8B-B14F-4D97-AF65-F5344CB8AC3E}">
        <p14:creationId xmlns:p14="http://schemas.microsoft.com/office/powerpoint/2010/main" val="4846953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EA70B42-C768-DC40-8ED6-10BE16526C4F}" type="slidenum">
              <a:rPr lang="en-US"/>
              <a:pPr>
                <a:defRPr/>
              </a:pPr>
              <a:t>‹#›</a:t>
            </a:fld>
            <a:endParaRPr lang="en-US"/>
          </a:p>
        </p:txBody>
      </p:sp>
    </p:spTree>
    <p:extLst>
      <p:ext uri="{BB962C8B-B14F-4D97-AF65-F5344CB8AC3E}">
        <p14:creationId xmlns:p14="http://schemas.microsoft.com/office/powerpoint/2010/main" val="2477989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C01874C9-1A1E-3942-9994-D113232452B4}" type="slidenum">
              <a:rPr lang="en-US"/>
              <a:pPr>
                <a:defRPr/>
              </a:pPr>
              <a:t>‹#›</a:t>
            </a:fld>
            <a:endParaRPr lang="en-US"/>
          </a:p>
        </p:txBody>
      </p:sp>
    </p:spTree>
    <p:extLst>
      <p:ext uri="{BB962C8B-B14F-4D97-AF65-F5344CB8AC3E}">
        <p14:creationId xmlns:p14="http://schemas.microsoft.com/office/powerpoint/2010/main" val="3543207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5.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6" Type="http://schemas.openxmlformats.org/officeDocument/2006/relationships/image" Target="../media/image8.pn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7.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6.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3.pn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4.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5.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6.xml"/><Relationship Id="rId1"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theme" Target="../theme/theme20.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image" Target="../media/image10.jpeg"/></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4" Type="http://schemas.openxmlformats.org/officeDocument/2006/relationships/image" Target="../media/image11.emf"/></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2.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23.xml"/><Relationship Id="rId1" Type="http://schemas.openxmlformats.org/officeDocument/2006/relationships/slideLayout" Target="../slideLayouts/slideLayout23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theme" Target="../theme/theme24.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theme" Target="../theme/theme26.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7.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theme" Target="../theme/theme28.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9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30.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theme" Target="../theme/theme3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6" Type="http://schemas.openxmlformats.org/officeDocument/2006/relationships/image" Target="../media/image3.png"/><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5" Type="http://schemas.openxmlformats.org/officeDocument/2006/relationships/image" Target="../media/image2.png"/><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image" Target="../media/image1.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slideLayout" Target="../slideLayouts/slideLayout328.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theme" Target="../theme/theme33.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theme" Target="../theme/theme34.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5.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6.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7.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theme" Target="../theme/theme38.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slideLayout" Target="../slideLayouts/slideLayout397.xml"/><Relationship Id="rId2" Type="http://schemas.openxmlformats.org/officeDocument/2006/relationships/slideLayout" Target="../slideLayouts/slideLayout387.xml"/><Relationship Id="rId16" Type="http://schemas.openxmlformats.org/officeDocument/2006/relationships/image" Target="../media/image3.png"/><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5" Type="http://schemas.openxmlformats.org/officeDocument/2006/relationships/image" Target="../media/image2.png"/><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image" Target="../media/image1.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39.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theme" Target="../theme/theme40.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slideLayout" Target="../slideLayouts/slideLayout420.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slideLayout" Target="../slideLayouts/slideLayout433.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slideLayout" Target="../slideLayouts/slideLayout446.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image" Target="../media/image15.png"/><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3.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4.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slideLayout" Target="../slideLayouts/slideLayout481.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slideLayout" Target="../slideLayouts/slideLayout480.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9.xml"/><Relationship Id="rId3" Type="http://schemas.openxmlformats.org/officeDocument/2006/relationships/slideLayout" Target="../slideLayouts/slideLayout484.xml"/><Relationship Id="rId7" Type="http://schemas.openxmlformats.org/officeDocument/2006/relationships/slideLayout" Target="../slideLayouts/slideLayout488.xml"/><Relationship Id="rId12" Type="http://schemas.openxmlformats.org/officeDocument/2006/relationships/theme" Target="../theme/theme46.xml"/><Relationship Id="rId2" Type="http://schemas.openxmlformats.org/officeDocument/2006/relationships/slideLayout" Target="../slideLayouts/slideLayout483.xml"/><Relationship Id="rId1" Type="http://schemas.openxmlformats.org/officeDocument/2006/relationships/slideLayout" Target="../slideLayouts/slideLayout482.xml"/><Relationship Id="rId6" Type="http://schemas.openxmlformats.org/officeDocument/2006/relationships/slideLayout" Target="../slideLayouts/slideLayout487.xml"/><Relationship Id="rId11" Type="http://schemas.openxmlformats.org/officeDocument/2006/relationships/slideLayout" Target="../slideLayouts/slideLayout492.xml"/><Relationship Id="rId5" Type="http://schemas.openxmlformats.org/officeDocument/2006/relationships/slideLayout" Target="../slideLayouts/slideLayout486.xml"/><Relationship Id="rId10" Type="http://schemas.openxmlformats.org/officeDocument/2006/relationships/slideLayout" Target="../slideLayouts/slideLayout491.xml"/><Relationship Id="rId4" Type="http://schemas.openxmlformats.org/officeDocument/2006/relationships/slideLayout" Target="../slideLayouts/slideLayout485.xml"/><Relationship Id="rId9" Type="http://schemas.openxmlformats.org/officeDocument/2006/relationships/slideLayout" Target="../slideLayouts/slideLayout490.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0.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12" Type="http://schemas.openxmlformats.org/officeDocument/2006/relationships/theme" Target="../theme/theme47.xml"/><Relationship Id="rId2" Type="http://schemas.openxmlformats.org/officeDocument/2006/relationships/slideLayout" Target="../slideLayouts/slideLayout494.xml"/><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5" Type="http://schemas.openxmlformats.org/officeDocument/2006/relationships/slideLayout" Target="../slideLayouts/slideLayout497.xml"/><Relationship Id="rId10" Type="http://schemas.openxmlformats.org/officeDocument/2006/relationships/slideLayout" Target="../slideLayouts/slideLayout502.xml"/><Relationship Id="rId4" Type="http://schemas.openxmlformats.org/officeDocument/2006/relationships/slideLayout" Target="../slideLayouts/slideLayout496.xml"/><Relationship Id="rId9" Type="http://schemas.openxmlformats.org/officeDocument/2006/relationships/slideLayout" Target="../slideLayouts/slideLayout50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1.xml"/><Relationship Id="rId13" Type="http://schemas.openxmlformats.org/officeDocument/2006/relationships/theme" Target="../theme/theme48.xml"/><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slideLayout" Target="../slideLayouts/slideLayout515.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3.xml"/><Relationship Id="rId13" Type="http://schemas.openxmlformats.org/officeDocument/2006/relationships/slideLayout" Target="../slideLayouts/slideLayout528.xml"/><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slideLayout" Target="../slideLayouts/slideLayout527.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theme" Target="../theme/theme50.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slideLayout" Target="../slideLayouts/slideLayout540.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theme" Target="../theme/theme51.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slideLayout" Target="../slideLayouts/slideLayout552.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0.xml"/><Relationship Id="rId3" Type="http://schemas.openxmlformats.org/officeDocument/2006/relationships/slideLayout" Target="../slideLayouts/slideLayout555.xml"/><Relationship Id="rId7" Type="http://schemas.openxmlformats.org/officeDocument/2006/relationships/slideLayout" Target="../slideLayouts/slideLayout559.xml"/><Relationship Id="rId12" Type="http://schemas.openxmlformats.org/officeDocument/2006/relationships/theme" Target="../theme/theme52.xml"/><Relationship Id="rId2" Type="http://schemas.openxmlformats.org/officeDocument/2006/relationships/slideLayout" Target="../slideLayouts/slideLayout554.xml"/><Relationship Id="rId1" Type="http://schemas.openxmlformats.org/officeDocument/2006/relationships/slideLayout" Target="../slideLayouts/slideLayout553.xml"/><Relationship Id="rId6" Type="http://schemas.openxmlformats.org/officeDocument/2006/relationships/slideLayout" Target="../slideLayouts/slideLayout558.xml"/><Relationship Id="rId11" Type="http://schemas.openxmlformats.org/officeDocument/2006/relationships/slideLayout" Target="../slideLayouts/slideLayout563.xml"/><Relationship Id="rId5" Type="http://schemas.openxmlformats.org/officeDocument/2006/relationships/slideLayout" Target="../slideLayouts/slideLayout557.xml"/><Relationship Id="rId10" Type="http://schemas.openxmlformats.org/officeDocument/2006/relationships/slideLayout" Target="../slideLayouts/slideLayout562.xml"/><Relationship Id="rId4" Type="http://schemas.openxmlformats.org/officeDocument/2006/relationships/slideLayout" Target="../slideLayouts/slideLayout556.xml"/><Relationship Id="rId9" Type="http://schemas.openxmlformats.org/officeDocument/2006/relationships/slideLayout" Target="../slideLayouts/slideLayout56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1.xml"/><Relationship Id="rId13" Type="http://schemas.openxmlformats.org/officeDocument/2006/relationships/image" Target="../media/image16.emf"/><Relationship Id="rId3" Type="http://schemas.openxmlformats.org/officeDocument/2006/relationships/slideLayout" Target="../slideLayouts/slideLayout566.xml"/><Relationship Id="rId7" Type="http://schemas.openxmlformats.org/officeDocument/2006/relationships/slideLayout" Target="../slideLayouts/slideLayout570.xml"/><Relationship Id="rId12" Type="http://schemas.openxmlformats.org/officeDocument/2006/relationships/theme" Target="../theme/theme53.xml"/><Relationship Id="rId2" Type="http://schemas.openxmlformats.org/officeDocument/2006/relationships/slideLayout" Target="../slideLayouts/slideLayout565.xml"/><Relationship Id="rId1" Type="http://schemas.openxmlformats.org/officeDocument/2006/relationships/slideLayout" Target="../slideLayouts/slideLayout564.xml"/><Relationship Id="rId6" Type="http://schemas.openxmlformats.org/officeDocument/2006/relationships/slideLayout" Target="../slideLayouts/slideLayout569.xml"/><Relationship Id="rId11" Type="http://schemas.openxmlformats.org/officeDocument/2006/relationships/slideLayout" Target="../slideLayouts/slideLayout574.xml"/><Relationship Id="rId5" Type="http://schemas.openxmlformats.org/officeDocument/2006/relationships/slideLayout" Target="../slideLayouts/slideLayout568.xml"/><Relationship Id="rId10" Type="http://schemas.openxmlformats.org/officeDocument/2006/relationships/slideLayout" Target="../slideLayouts/slideLayout573.xml"/><Relationship Id="rId4" Type="http://schemas.openxmlformats.org/officeDocument/2006/relationships/slideLayout" Target="../slideLayouts/slideLayout567.xml"/><Relationship Id="rId9" Type="http://schemas.openxmlformats.org/officeDocument/2006/relationships/slideLayout" Target="../slideLayouts/slideLayout572.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54.xml"/><Relationship Id="rId1" Type="http://schemas.openxmlformats.org/officeDocument/2006/relationships/slideLayout" Target="../slideLayouts/slideLayout575.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83.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theme" Target="../theme/theme55.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73" r:id="rId1"/>
    <p:sldLayoutId id="2147491674" r:id="rId2"/>
    <p:sldLayoutId id="2147491675" r:id="rId3"/>
    <p:sldLayoutId id="2147491676" r:id="rId4"/>
    <p:sldLayoutId id="2147491677" r:id="rId5"/>
    <p:sldLayoutId id="2147491678" r:id="rId6"/>
    <p:sldLayoutId id="2147491679" r:id="rId7"/>
    <p:sldLayoutId id="2147491680" r:id="rId8"/>
    <p:sldLayoutId id="2147491681" r:id="rId9"/>
    <p:sldLayoutId id="2147491682" r:id="rId10"/>
    <p:sldLayoutId id="2147491683"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0" charset="0"/>
                <a:ea typeface="+mn-ea"/>
                <a:cs typeface="+mn-cs"/>
              </a:defRPr>
            </a:lvl1pPr>
          </a:lstStyle>
          <a:p>
            <a:pPr>
              <a:defRPr/>
            </a:pPr>
            <a:endParaRPr lang="en-US"/>
          </a:p>
        </p:txBody>
      </p:sp>
      <p:sp>
        <p:nvSpPr>
          <p:cNvPr id="13517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0" charset="0"/>
                <a:ea typeface="+mn-ea"/>
                <a:cs typeface="+mn-cs"/>
              </a:defRPr>
            </a:lvl1pPr>
          </a:lstStyle>
          <a:p>
            <a:pPr>
              <a:defRPr/>
            </a:pPr>
            <a:endParaRPr lang="en-US"/>
          </a:p>
        </p:txBody>
      </p:sp>
      <p:sp>
        <p:nvSpPr>
          <p:cNvPr id="13517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78688CAC-C5B2-E34E-958A-975C3F24E52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82" r:id="rId1"/>
    <p:sldLayoutId id="2147491783" r:id="rId2"/>
    <p:sldLayoutId id="2147491784" r:id="rId3"/>
    <p:sldLayoutId id="2147491785" r:id="rId4"/>
    <p:sldLayoutId id="2147491786" r:id="rId5"/>
    <p:sldLayoutId id="2147491787" r:id="rId6"/>
    <p:sldLayoutId id="2147491788" r:id="rId7"/>
    <p:sldLayoutId id="2147491789" r:id="rId8"/>
    <p:sldLayoutId id="2147491790" r:id="rId9"/>
    <p:sldLayoutId id="2147491791" r:id="rId10"/>
    <p:sldLayoutId id="214749179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30822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22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22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2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807" r:id="rId1"/>
    <p:sldLayoutId id="2147491808" r:id="rId2"/>
    <p:sldLayoutId id="2147491809" r:id="rId3"/>
    <p:sldLayoutId id="2147491810" r:id="rId4"/>
    <p:sldLayoutId id="2147491811" r:id="rId5"/>
    <p:sldLayoutId id="2147491812" r:id="rId6"/>
    <p:sldLayoutId id="2147491813" r:id="rId7"/>
    <p:sldLayoutId id="2147491814" r:id="rId8"/>
    <p:sldLayoutId id="2147491815" r:id="rId9"/>
    <p:sldLayoutId id="2147491816" r:id="rId10"/>
    <p:sldLayoutId id="214749181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899"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37901"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7902"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4"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6"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8"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Arial" charset="0"/>
              </a:defRPr>
            </a:lvl1pPr>
          </a:lstStyle>
          <a:p>
            <a:pPr>
              <a:defRPr/>
            </a:pPr>
            <a:fld id="{D521B623-290C-6F40-AFBB-3F6F064D2D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2368275"/>
      </p:ext>
    </p:extLst>
  </p:cSld>
  <p:clrMap bg1="dk2" tx1="lt1" bg2="dk1" tx2="lt2" accent1="accent1" accent2="accent2" accent3="accent3" accent4="accent4" accent5="accent5" accent6="accent6" hlink="hlink" folHlink="folHlink"/>
  <p:sldLayoutIdLst>
    <p:sldLayoutId id="2147492032" r:id="rId1"/>
    <p:sldLayoutId id="2147492033" r:id="rId2"/>
    <p:sldLayoutId id="2147492034" r:id="rId3"/>
    <p:sldLayoutId id="2147492035" r:id="rId4"/>
    <p:sldLayoutId id="2147492036" r:id="rId5"/>
    <p:sldLayoutId id="2147492037" r:id="rId6"/>
    <p:sldLayoutId id="2147492038" r:id="rId7"/>
    <p:sldLayoutId id="2147492039" r:id="rId8"/>
    <p:sldLayoutId id="2147492040" r:id="rId9"/>
    <p:sldLayoutId id="2147492041" r:id="rId10"/>
    <p:sldLayoutId id="214749204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solidFill>
                  <a:srgbClr val="FFFFFF"/>
                </a:solidFill>
              </a:endParaRPr>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Tahoma"/>
            </a:endParaRPr>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a:defRPr/>
            </a:pPr>
            <a:fld id="{1DE82E4D-1F6D-EF4F-869D-616E9CC17CAB}" type="slidenum">
              <a:rPr lang="en-US">
                <a:solidFill>
                  <a:srgbClr val="FFFFFF"/>
                </a:solidFill>
              </a:rPr>
              <a:pPr>
                <a:defRPr/>
              </a:pPr>
              <a:t>‹#›</a:t>
            </a:fld>
            <a:endParaRPr lang="en-US">
              <a:solidFill>
                <a:srgbClr val="FFFFFF"/>
              </a:solidFill>
            </a:endParaRPr>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354175718"/>
      </p:ext>
    </p:extLst>
  </p:cSld>
  <p:clrMap bg1="dk2" tx1="lt1" bg2="dk1" tx2="lt2" accent1="accent1" accent2="accent2" accent3="accent3" accent4="accent4" accent5="accent5" accent6="accent6" hlink="hlink" folHlink="folHlink"/>
  <p:sldLayoutIdLst>
    <p:sldLayoutId id="2147492044" r:id="rId1"/>
    <p:sldLayoutId id="2147492045" r:id="rId2"/>
    <p:sldLayoutId id="2147492046" r:id="rId3"/>
    <p:sldLayoutId id="2147492047" r:id="rId4"/>
    <p:sldLayoutId id="2147492048" r:id="rId5"/>
    <p:sldLayoutId id="2147492049" r:id="rId6"/>
    <p:sldLayoutId id="2147492050" r:id="rId7"/>
    <p:sldLayoutId id="2147492051" r:id="rId8"/>
    <p:sldLayoutId id="2147492052" r:id="rId9"/>
    <p:sldLayoutId id="2147492053" r:id="rId10"/>
    <p:sldLayoutId id="2147492054" r:id="rId11"/>
  </p:sldLayoutIdLst>
  <p:txStyles>
    <p:title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80000"/>
        <a:buFont typeface="Wingdings" charset="0"/>
        <a:buChar char="l"/>
        <a:defRPr sz="2400" b="1">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eaLnBrk="0" hangingPunct="0">
              <a:defRPr/>
            </a:pPr>
            <a:fld id="{8683164C-4DFD-D548-8730-597F2ADC5E3C}" type="slidenum">
              <a:rPr lang="en-US"/>
              <a:pPr eaLnBrk="0" hangingPunct="0">
                <a:defRPr/>
              </a:pPr>
              <a:t>‹#›</a:t>
            </a:fld>
            <a:endParaRPr lang="en-US"/>
          </a:p>
        </p:txBody>
      </p:sp>
    </p:spTree>
    <p:extLst>
      <p:ext uri="{BB962C8B-B14F-4D97-AF65-F5344CB8AC3E}">
        <p14:creationId xmlns:p14="http://schemas.microsoft.com/office/powerpoint/2010/main" val="1548151772"/>
      </p:ext>
    </p:extLst>
  </p:cSld>
  <p:clrMap bg1="dk2" tx1="lt1" bg2="dk1" tx2="lt2" accent1="accent1" accent2="accent2" accent3="accent3" accent4="accent4" accent5="accent5" accent6="accent6" hlink="hlink" folHlink="folHlink"/>
  <p:sldLayoutIdLst>
    <p:sldLayoutId id="2147492056" r:id="rId1"/>
    <p:sldLayoutId id="2147492057" r:id="rId2"/>
    <p:sldLayoutId id="2147492058" r:id="rId3"/>
    <p:sldLayoutId id="2147492059" r:id="rId4"/>
    <p:sldLayoutId id="2147492060" r:id="rId5"/>
    <p:sldLayoutId id="2147492061" r:id="rId6"/>
    <p:sldLayoutId id="2147492062" r:id="rId7"/>
    <p:sldLayoutId id="2147492063" r:id="rId8"/>
    <p:sldLayoutId id="2147492064" r:id="rId9"/>
    <p:sldLayoutId id="2147492065" r:id="rId10"/>
    <p:sldLayoutId id="2147492066" r:id="rId11"/>
    <p:sldLayoutId id="2147492067"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2F6B1075-834B-CC4D-A129-39EA7510AD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85286787"/>
      </p:ext>
    </p:extLst>
  </p:cSld>
  <p:clrMap bg1="dk2" tx1="lt1" bg2="dk1" tx2="lt2" accent1="accent1" accent2="accent2" accent3="accent3" accent4="accent4" accent5="accent5" accent6="accent6" hlink="hlink" folHlink="folHlink"/>
  <p:sldLayoutIdLst>
    <p:sldLayoutId id="2147492069" r:id="rId1"/>
    <p:sldLayoutId id="2147492070" r:id="rId2"/>
    <p:sldLayoutId id="2147492071" r:id="rId3"/>
    <p:sldLayoutId id="2147492072" r:id="rId4"/>
    <p:sldLayoutId id="2147492073" r:id="rId5"/>
    <p:sldLayoutId id="2147492074" r:id="rId6"/>
    <p:sldLayoutId id="2147492075" r:id="rId7"/>
    <p:sldLayoutId id="2147492076" r:id="rId8"/>
    <p:sldLayoutId id="2147492077" r:id="rId9"/>
    <p:sldLayoutId id="2147492078" r:id="rId10"/>
    <p:sldLayoutId id="2147492079" r:id="rId11"/>
    <p:sldLayoutId id="214749208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47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effectLst/>
                <a:latin typeface="Tahoma" pitchFamily="-112" charset="-52"/>
                <a:ea typeface="+mn-ea"/>
                <a:cs typeface="+mn-cs"/>
              </a:defRPr>
            </a:lvl1pPr>
          </a:lstStyle>
          <a:p>
            <a:pPr>
              <a:defRPr/>
            </a:pPr>
            <a:endParaRPr lang="en-US">
              <a:ea typeface="ＭＳ Ｐゴシック"/>
              <a:cs typeface="ＭＳ Ｐゴシック"/>
            </a:endParaRPr>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effectLst/>
                <a:latin typeface="Tahoma" pitchFamily="-112" charset="-52"/>
                <a:ea typeface="+mn-ea"/>
                <a:cs typeface="+mn-cs"/>
              </a:defRPr>
            </a:lvl1pPr>
          </a:lstStyle>
          <a:p>
            <a:pPr>
              <a:defRPr/>
            </a:pPr>
            <a:endParaRPr lang="en-US">
              <a:ea typeface="ＭＳ Ｐゴシック"/>
              <a:cs typeface="ＭＳ Ｐゴシック"/>
            </a:endParaRPr>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effectLst/>
                <a:latin typeface="Tahoma" charset="0"/>
              </a:defRPr>
            </a:lvl1pPr>
          </a:lstStyle>
          <a:p>
            <a:pPr>
              <a:defRPr/>
            </a:pPr>
            <a:fld id="{2B9B5147-EDDE-A443-B865-44ADA568C203}" type="slidenum">
              <a:rPr lang="en-US"/>
              <a:pPr>
                <a:defRPr/>
              </a:pPr>
              <a:t>‹#›</a:t>
            </a:fld>
            <a:endParaRPr lang="en-US"/>
          </a:p>
        </p:txBody>
      </p:sp>
    </p:spTree>
    <p:extLst>
      <p:ext uri="{BB962C8B-B14F-4D97-AF65-F5344CB8AC3E}">
        <p14:creationId xmlns:p14="http://schemas.microsoft.com/office/powerpoint/2010/main" val="3838376971"/>
      </p:ext>
    </p:extLst>
  </p:cSld>
  <p:clrMap bg1="dk2" tx1="lt1" bg2="dk1" tx2="lt2" accent1="accent1" accent2="accent2" accent3="accent3" accent4="accent4" accent5="accent5" accent6="accent6" hlink="hlink" folHlink="folHlink"/>
  <p:sldLayoutIdLst>
    <p:sldLayoutId id="2147492082" r:id="rId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0AEC1180-EC35-D742-B904-C5DB03A64C19}"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6618587"/>
      </p:ext>
    </p:extLst>
  </p:cSld>
  <p:clrMap bg1="dk2" tx1="lt1" bg2="dk1" tx2="lt2" accent1="accent1" accent2="accent2" accent3="accent3" accent4="accent4" accent5="accent5" accent6="accent6" hlink="hlink" folHlink="folHlink"/>
  <p:sldLayoutIdLst>
    <p:sldLayoutId id="2147492084" r:id="rId1"/>
    <p:sldLayoutId id="2147492085" r:id="rId2"/>
    <p:sldLayoutId id="2147492086" r:id="rId3"/>
    <p:sldLayoutId id="2147492087" r:id="rId4"/>
    <p:sldLayoutId id="2147492088" r:id="rId5"/>
    <p:sldLayoutId id="2147492089" r:id="rId6"/>
    <p:sldLayoutId id="2147492090" r:id="rId7"/>
    <p:sldLayoutId id="2147492091" r:id="rId8"/>
    <p:sldLayoutId id="2147492092" r:id="rId9"/>
    <p:sldLayoutId id="2147492093" r:id="rId10"/>
    <p:sldLayoutId id="2147492094" r:id="rId11"/>
    <p:sldLayoutId id="214749209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B7CAA0B2-EDC4-5049-A353-BBB725936F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652751"/>
      </p:ext>
    </p:extLst>
  </p:cSld>
  <p:clrMap bg1="lt1" tx1="dk1" bg2="lt2" tx2="dk2" accent1="accent1" accent2="accent2" accent3="accent3" accent4="accent4" accent5="accent5" accent6="accent6" hlink="hlink" folHlink="folHlink"/>
  <p:sldLayoutIdLst>
    <p:sldLayoutId id="2147492097" r:id="rId1"/>
    <p:sldLayoutId id="2147492098" r:id="rId2"/>
    <p:sldLayoutId id="2147492099" r:id="rId3"/>
    <p:sldLayoutId id="2147492100" r:id="rId4"/>
    <p:sldLayoutId id="2147492101" r:id="rId5"/>
    <p:sldLayoutId id="2147492102" r:id="rId6"/>
    <p:sldLayoutId id="2147492103" r:id="rId7"/>
    <p:sldLayoutId id="2147492104" r:id="rId8"/>
    <p:sldLayoutId id="2147492105" r:id="rId9"/>
    <p:sldLayoutId id="2147492106" r:id="rId10"/>
    <p:sldLayoutId id="214749210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815726579"/>
      </p:ext>
    </p:extLst>
  </p:cSld>
  <p:clrMap bg1="lt1" tx1="dk1" bg2="lt2" tx2="dk2" accent1="accent1" accent2="accent2" accent3="accent3" accent4="accent4" accent5="accent5" accent6="accent6" hlink="hlink" folHlink="folHlink"/>
  <p:sldLayoutIdLst>
    <p:sldLayoutId id="2147492109" r:id="rId1"/>
    <p:sldLayoutId id="2147492110" r:id="rId2"/>
    <p:sldLayoutId id="2147492111" r:id="rId3"/>
    <p:sldLayoutId id="2147492112" r:id="rId4"/>
    <p:sldLayoutId id="2147492113" r:id="rId5"/>
    <p:sldLayoutId id="2147492114" r:id="rId6"/>
    <p:sldLayoutId id="2147492115" r:id="rId7"/>
    <p:sldLayoutId id="2147492116" r:id="rId8"/>
    <p:sldLayoutId id="2147492117" r:id="rId9"/>
    <p:sldLayoutId id="2147492118" r:id="rId10"/>
    <p:sldLayoutId id="2147492119" r:id="rId11"/>
    <p:sldLayoutId id="2147492120" r:id="rId12"/>
    <p:sldLayoutId id="2147492121"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12" charset="0"/>
                <a:ea typeface="+mn-ea"/>
                <a:cs typeface="+mn-cs"/>
              </a:defRPr>
            </a:lvl1pPr>
          </a:lstStyle>
          <a:p>
            <a:pPr>
              <a:defRPr/>
            </a:pPr>
            <a:endParaRPr lang="en-US"/>
          </a:p>
        </p:txBody>
      </p:sp>
      <p:sp>
        <p:nvSpPr>
          <p:cNvPr id="411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12" charset="0"/>
                <a:ea typeface="+mn-ea"/>
                <a:cs typeface="+mn-cs"/>
              </a:defRPr>
            </a:lvl1pPr>
          </a:lstStyle>
          <a:p>
            <a:pPr>
              <a:defRPr/>
            </a:pPr>
            <a:endParaRPr lang="en-US"/>
          </a:p>
        </p:txBody>
      </p:sp>
      <p:sp>
        <p:nvSpPr>
          <p:cNvPr id="411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1F1BC864-ABF1-604C-B931-531D6CCDE2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84" r:id="rId1"/>
    <p:sldLayoutId id="2147491685" r:id="rId2"/>
    <p:sldLayoutId id="2147491686" r:id="rId3"/>
    <p:sldLayoutId id="2147491687" r:id="rId4"/>
    <p:sldLayoutId id="2147491688" r:id="rId5"/>
    <p:sldLayoutId id="2147491689" r:id="rId6"/>
    <p:sldLayoutId id="2147491690" r:id="rId7"/>
    <p:sldLayoutId id="2147491691" r:id="rId8"/>
    <p:sldLayoutId id="2147491692" r:id="rId9"/>
    <p:sldLayoutId id="2147491693" r:id="rId10"/>
    <p:sldLayoutId id="214749169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B7CBFBD-A24F-E149-AACB-2AD93A87433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495742282"/>
      </p:ext>
    </p:extLst>
  </p:cSld>
  <p:clrMap bg1="lt1" tx1="dk1" bg2="lt2" tx2="dk2" accent1="accent1" accent2="accent2" accent3="accent3" accent4="accent4" accent5="accent5" accent6="accent6" hlink="hlink" folHlink="folHlink"/>
  <p:sldLayoutIdLst>
    <p:sldLayoutId id="2147492148" r:id="rId1"/>
    <p:sldLayoutId id="2147492149" r:id="rId2"/>
    <p:sldLayoutId id="2147492150" r:id="rId3"/>
    <p:sldLayoutId id="2147492151" r:id="rId4"/>
    <p:sldLayoutId id="2147492152" r:id="rId5"/>
    <p:sldLayoutId id="2147492153" r:id="rId6"/>
    <p:sldLayoutId id="2147492154" r:id="rId7"/>
    <p:sldLayoutId id="2147492155" r:id="rId8"/>
    <p:sldLayoutId id="2147492156" r:id="rId9"/>
    <p:sldLayoutId id="2147492157" r:id="rId10"/>
    <p:sldLayoutId id="2147492158" r:id="rId11"/>
    <p:sldLayoutId id="2147492159"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30" name="Group 2"/>
          <p:cNvGrpSpPr>
            <a:grpSpLocks/>
          </p:cNvGrpSpPr>
          <p:nvPr/>
        </p:nvGrpSpPr>
        <p:grpSpPr bwMode="auto">
          <a:xfrm>
            <a:off x="0" y="2286000"/>
            <a:ext cx="9144000" cy="3581400"/>
            <a:chOff x="0" y="1968"/>
            <a:chExt cx="5760" cy="2256"/>
          </a:xfrm>
        </p:grpSpPr>
        <p:sp>
          <p:nvSpPr>
            <p:cNvPr id="2253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3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3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grpSp>
      <p:sp>
        <p:nvSpPr>
          <p:cNvPr id="2253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253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a:defRPr/>
            </a:pPr>
            <a:fld id="{94A04964-6F10-374B-93F0-578960873101}" type="slidenum">
              <a:rPr lang="en-US" altLang="ja-JP"/>
              <a:pPr>
                <a:defRPr/>
              </a:pPr>
              <a:t>‹#›</a:t>
            </a:fld>
            <a:endParaRPr lang="en-US" altLang="ja-JP"/>
          </a:p>
        </p:txBody>
      </p:sp>
      <p:pic>
        <p:nvPicPr>
          <p:cNvPr id="22536" name="Picture 7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5218050"/>
      </p:ext>
    </p:extLst>
  </p:cSld>
  <p:clrMap bg1="dk2" tx1="lt1" bg2="dk1" tx2="lt2" accent1="accent1" accent2="accent2" accent3="accent3" accent4="accent4" accent5="accent5" accent6="accent6" hlink="hlink" folHlink="folHlink"/>
  <p:sldLayoutIdLst>
    <p:sldLayoutId id="2147492161" r:id="rId1"/>
    <p:sldLayoutId id="2147492162" r:id="rId2"/>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686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687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3647901249"/>
      </p:ext>
    </p:extLst>
  </p:cSld>
  <p:clrMap bg1="dk2" tx1="lt1" bg2="dk1" tx2="lt2" accent1="accent1" accent2="accent2" accent3="accent3" accent4="accent4" accent5="accent5" accent6="accent6" hlink="hlink" folHlink="folHlink"/>
  <p:sldLayoutIdLst>
    <p:sldLayoutId id="2147492164" r:id="rId1"/>
    <p:sldLayoutId id="2147492165" r:id="rId2"/>
    <p:sldLayoutId id="2147492166" r:id="rId3"/>
    <p:sldLayoutId id="2147492167" r:id="rId4"/>
    <p:sldLayoutId id="2147492168" r:id="rId5"/>
    <p:sldLayoutId id="2147492169" r:id="rId6"/>
    <p:sldLayoutId id="2147492170" r:id="rId7"/>
    <p:sldLayoutId id="2147492171" r:id="rId8"/>
    <p:sldLayoutId id="2147492172" r:id="rId9"/>
    <p:sldLayoutId id="2147492173" r:id="rId10"/>
    <p:sldLayoutId id="2147492174"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FFFF66"/>
                </a:solidFill>
                <a:latin typeface="+mn-lt"/>
                <a:ea typeface="+mn-ea"/>
                <a:cs typeface="+mn-cs"/>
              </a:defRPr>
            </a:lvl1pPr>
          </a:lstStyle>
          <a:p>
            <a:pPr>
              <a:defRPr/>
            </a:pPr>
            <a:endParaRPr lang="en-US">
              <a:latin typeface="Trebuchet MS"/>
              <a:ea typeface="Osaka"/>
              <a:cs typeface="Osaka"/>
            </a:endParaRPr>
          </a:p>
        </p:txBody>
      </p:sp>
      <p:sp>
        <p:nvSpPr>
          <p:cNvPr id="206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FFFF66"/>
                </a:solidFill>
                <a:latin typeface="+mn-lt"/>
                <a:ea typeface="+mn-ea"/>
                <a:cs typeface="+mn-cs"/>
              </a:defRPr>
            </a:lvl1pPr>
          </a:lstStyle>
          <a:p>
            <a:pPr>
              <a:defRPr/>
            </a:pPr>
            <a:endParaRPr lang="en-US">
              <a:latin typeface="Trebuchet MS"/>
              <a:ea typeface="Osaka"/>
              <a:cs typeface="Osaka"/>
            </a:endParaRPr>
          </a:p>
        </p:txBody>
      </p:sp>
      <p:sp>
        <p:nvSpPr>
          <p:cNvPr id="206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2542E8DB-4850-AE4D-B4BB-5722E30C7B61}" type="slidenum">
              <a:rPr lang="en-US"/>
              <a:pPr>
                <a:defRPr/>
              </a:pPr>
              <a:t>‹#›</a:t>
            </a:fld>
            <a:endParaRPr lang="en-US"/>
          </a:p>
        </p:txBody>
      </p:sp>
    </p:spTree>
    <p:extLst>
      <p:ext uri="{BB962C8B-B14F-4D97-AF65-F5344CB8AC3E}">
        <p14:creationId xmlns:p14="http://schemas.microsoft.com/office/powerpoint/2010/main" val="978397387"/>
      </p:ext>
    </p:extLst>
  </p:cSld>
  <p:clrMap bg1="dk2" tx1="lt1" bg2="dk1" tx2="lt2" accent1="accent1" accent2="accent2" accent3="accent3" accent4="accent4" accent5="accent5" accent6="accent6" hlink="hlink" folHlink="folHlink"/>
  <p:sldLayoutIdLst>
    <p:sldLayoutId id="2147492314"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2pPr>
      <a:lvl3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3pPr>
      <a:lvl4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4pPr>
      <a:lvl5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5pPr>
      <a:lvl6pPr marL="4572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6pPr>
      <a:lvl7pPr marL="9144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7pPr>
      <a:lvl8pPr marL="13716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8pPr>
      <a:lvl9pPr marL="18288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563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grpSp>
          <p:nvGrpSpPr>
            <p:cNvPr id="25609" name="Group 4"/>
            <p:cNvGrpSpPr>
              <a:grpSpLocks/>
            </p:cNvGrpSpPr>
            <p:nvPr/>
          </p:nvGrpSpPr>
          <p:grpSpPr bwMode="auto">
            <a:xfrm>
              <a:off x="48" y="102"/>
              <a:ext cx="96" cy="4128"/>
              <a:chOff x="48" y="102"/>
              <a:chExt cx="96" cy="4128"/>
            </a:xfrm>
          </p:grpSpPr>
          <p:sp>
            <p:nvSpPr>
              <p:cNvPr id="25610"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11"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12"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13"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14"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15"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16"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17"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18"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19"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20"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21"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22"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23"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24"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25"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26"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27"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28"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29"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30"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31"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32"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33"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34"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35"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36"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37"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638"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63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FFFFFF"/>
              </a:solidFill>
            </a:endParaRPr>
          </a:p>
        </p:txBody>
      </p:sp>
      <p:sp>
        <p:nvSpPr>
          <p:cNvPr id="563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FFFFFF"/>
              </a:solidFill>
            </a:endParaRPr>
          </a:p>
        </p:txBody>
      </p:sp>
      <p:sp>
        <p:nvSpPr>
          <p:cNvPr id="563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83FFA282-31FA-FB43-8FBA-80C14E1F1143}" type="slidenum">
              <a:rPr lang="en-US">
                <a:solidFill>
                  <a:srgbClr val="FFFFFF"/>
                </a:solidFill>
              </a:rPr>
              <a:pPr>
                <a:defRPr/>
              </a:pPr>
              <a:t>‹#›</a:t>
            </a:fld>
            <a:endParaRPr lang="en-US">
              <a:solidFill>
                <a:srgbClr val="FFFFFF"/>
              </a:solidFill>
            </a:endParaRPr>
          </a:p>
        </p:txBody>
      </p:sp>
      <p:sp>
        <p:nvSpPr>
          <p:cNvPr id="563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170089"/>
      </p:ext>
    </p:extLst>
  </p:cSld>
  <p:clrMap bg1="dk2" tx1="lt1" bg2="dk1" tx2="lt2" accent1="accent1" accent2="accent2" accent3="accent3" accent4="accent4" accent5="accent5" accent6="accent6" hlink="hlink" folHlink="folHlink"/>
  <p:sldLayoutIdLst>
    <p:sldLayoutId id="2147492316" r:id="rId1"/>
    <p:sldLayoutId id="2147492317" r:id="rId2"/>
    <p:sldLayoutId id="2147492318" r:id="rId3"/>
    <p:sldLayoutId id="2147492319" r:id="rId4"/>
    <p:sldLayoutId id="2147492320" r:id="rId5"/>
    <p:sldLayoutId id="2147492321" r:id="rId6"/>
    <p:sldLayoutId id="2147492322" r:id="rId7"/>
    <p:sldLayoutId id="2147492323" r:id="rId8"/>
    <p:sldLayoutId id="2147492324" r:id="rId9"/>
    <p:sldLayoutId id="2147492325" r:id="rId10"/>
    <p:sldLayoutId id="2147492326" r:id="rId11"/>
    <p:sldLayoutId id="2147492327"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581113503"/>
      </p:ext>
    </p:extLst>
  </p:cSld>
  <p:clrMap bg1="lt1" tx1="dk1" bg2="lt2" tx2="dk2" accent1="accent1" accent2="accent2" accent3="accent3" accent4="accent4" accent5="accent5" accent6="accent6" hlink="hlink" folHlink="folHlink"/>
  <p:sldLayoutIdLst>
    <p:sldLayoutId id="2147492341" r:id="rId1"/>
    <p:sldLayoutId id="2147492342" r:id="rId2"/>
    <p:sldLayoutId id="2147492343" r:id="rId3"/>
    <p:sldLayoutId id="2147492344" r:id="rId4"/>
    <p:sldLayoutId id="2147492345" r:id="rId5"/>
    <p:sldLayoutId id="2147492346" r:id="rId6"/>
    <p:sldLayoutId id="2147492347" r:id="rId7"/>
    <p:sldLayoutId id="2147492348" r:id="rId8"/>
    <p:sldLayoutId id="2147492349" r:id="rId9"/>
    <p:sldLayoutId id="2147492350" r:id="rId10"/>
    <p:sldLayoutId id="2147492351" r:id="rId11"/>
    <p:sldLayoutId id="2147492352" r:id="rId12"/>
    <p:sldLayoutId id="21474923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6401797"/>
      </p:ext>
    </p:extLst>
  </p:cSld>
  <p:clrMap bg1="lt1" tx1="dk1" bg2="lt2" tx2="dk2" accent1="accent1" accent2="accent2" accent3="accent3" accent4="accent4" accent5="accent5" accent6="accent6" hlink="hlink" folHlink="folHlink"/>
  <p:sldLayoutIdLst>
    <p:sldLayoutId id="2147492489" r:id="rId1"/>
    <p:sldLayoutId id="2147492490" r:id="rId2"/>
    <p:sldLayoutId id="2147492491" r:id="rId3"/>
    <p:sldLayoutId id="2147492492" r:id="rId4"/>
    <p:sldLayoutId id="2147492493" r:id="rId5"/>
    <p:sldLayoutId id="2147492494" r:id="rId6"/>
    <p:sldLayoutId id="2147492495" r:id="rId7"/>
    <p:sldLayoutId id="2147492496" r:id="rId8"/>
    <p:sldLayoutId id="2147492497" r:id="rId9"/>
    <p:sldLayoutId id="2147492498" r:id="rId10"/>
    <p:sldLayoutId id="2147492499" r:id="rId11"/>
    <p:sldLayoutId id="2147492500"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3/25/24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095103161"/>
      </p:ext>
    </p:extLst>
  </p:cSld>
  <p:clrMap bg1="lt1" tx1="dk1" bg2="lt2" tx2="dk2" accent1="accent1" accent2="accent2" accent3="accent3" accent4="accent4" accent5="accent5" accent6="accent6" hlink="hlink" folHlink="folHlink"/>
  <p:sldLayoutIdLst>
    <p:sldLayoutId id="2147492502" r:id="rId1"/>
    <p:sldLayoutId id="2147492503" r:id="rId2"/>
    <p:sldLayoutId id="2147492504" r:id="rId3"/>
    <p:sldLayoutId id="2147492505" r:id="rId4"/>
    <p:sldLayoutId id="2147492506" r:id="rId5"/>
    <p:sldLayoutId id="2147492507" r:id="rId6"/>
    <p:sldLayoutId id="2147492508" r:id="rId7"/>
    <p:sldLayoutId id="2147492509" r:id="rId8"/>
    <p:sldLayoutId id="2147492510" r:id="rId9"/>
    <p:sldLayoutId id="2147492511" r:id="rId10"/>
    <p:sldLayoutId id="214749251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124439223"/>
      </p:ext>
    </p:extLst>
  </p:cSld>
  <p:clrMap bg1="dk2" tx1="lt1" bg2="dk1" tx2="lt2" accent1="accent1" accent2="accent2" accent3="accent3" accent4="accent4" accent5="accent5" accent6="accent6" hlink="hlink" folHlink="folHlink"/>
  <p:sldLayoutIdLst>
    <p:sldLayoutId id="2147492514" r:id="rId1"/>
    <p:sldLayoutId id="2147492515" r:id="rId2"/>
    <p:sldLayoutId id="2147492516" r:id="rId3"/>
    <p:sldLayoutId id="2147492517" r:id="rId4"/>
    <p:sldLayoutId id="2147492518" r:id="rId5"/>
    <p:sldLayoutId id="2147492519" r:id="rId6"/>
    <p:sldLayoutId id="2147492520" r:id="rId7"/>
    <p:sldLayoutId id="2147492521" r:id="rId8"/>
    <p:sldLayoutId id="2147492522" r:id="rId9"/>
    <p:sldLayoutId id="2147492523" r:id="rId10"/>
    <p:sldLayoutId id="2147492524" r:id="rId11"/>
    <p:sldLayoutId id="214749252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3CD96D7-8E16-2C48-B1B8-743FBA6F584F}" type="slidenum">
              <a:rPr lang="en-US"/>
              <a:pPr>
                <a:defRPr/>
              </a:pPr>
              <a:t>‹#›</a:t>
            </a:fld>
            <a:endParaRPr lang="en-US"/>
          </a:p>
        </p:txBody>
      </p:sp>
    </p:spTree>
    <p:extLst>
      <p:ext uri="{BB962C8B-B14F-4D97-AF65-F5344CB8AC3E}">
        <p14:creationId xmlns:p14="http://schemas.microsoft.com/office/powerpoint/2010/main" val="203193809"/>
      </p:ext>
    </p:extLst>
  </p:cSld>
  <p:clrMap bg1="lt1" tx1="dk1" bg2="lt2" tx2="dk2" accent1="accent1" accent2="accent2" accent3="accent3" accent4="accent4" accent5="accent5" accent6="accent6" hlink="hlink" folHlink="folHlink"/>
  <p:sldLayoutIdLst>
    <p:sldLayoutId id="2147492527"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a:defRPr/>
            </a:pPr>
            <a:endParaRPr lang="en-US"/>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a:defRPr/>
            </a:pPr>
            <a:fld id="{1DE82E4D-1F6D-EF4F-869D-616E9CC17CAB}" type="slidenum">
              <a:rPr lang="en-US"/>
              <a:pPr>
                <a:defRPr/>
              </a:pPr>
              <a:t>‹#›</a:t>
            </a:fld>
            <a:endParaRPr lang="en-US"/>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91842" r:id="rId1"/>
    <p:sldLayoutId id="2147491706" r:id="rId2"/>
    <p:sldLayoutId id="2147491707" r:id="rId3"/>
    <p:sldLayoutId id="2147491708" r:id="rId4"/>
    <p:sldLayoutId id="2147491709" r:id="rId5"/>
    <p:sldLayoutId id="2147491710" r:id="rId6"/>
    <p:sldLayoutId id="2147491711" r:id="rId7"/>
    <p:sldLayoutId id="2147491712" r:id="rId8"/>
    <p:sldLayoutId id="2147491713" r:id="rId9"/>
    <p:sldLayoutId id="2147491714" r:id="rId10"/>
    <p:sldLayoutId id="2147491715" r:id="rId11"/>
  </p:sldLayoutIdLst>
  <p:txStyles>
    <p:title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80000"/>
        <a:buFont typeface="Wingdings" charset="0"/>
        <a:buChar char="l"/>
        <a:defRPr sz="2400" b="1">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25/03/24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717959647"/>
      </p:ext>
    </p:extLst>
  </p:cSld>
  <p:clrMap bg1="lt1" tx1="dk1" bg2="lt2" tx2="dk2" accent1="accent1" accent2="accent2" accent3="accent3" accent4="accent4" accent5="accent5" accent6="accent6" hlink="hlink" folHlink="folHlink"/>
  <p:sldLayoutIdLst>
    <p:sldLayoutId id="2147492529" r:id="rId1"/>
    <p:sldLayoutId id="2147492530" r:id="rId2"/>
    <p:sldLayoutId id="2147492531" r:id="rId3"/>
    <p:sldLayoutId id="2147492532" r:id="rId4"/>
    <p:sldLayoutId id="2147492533" r:id="rId5"/>
    <p:sldLayoutId id="2147492534" r:id="rId6"/>
    <p:sldLayoutId id="2147492535" r:id="rId7"/>
    <p:sldLayoutId id="2147492536" r:id="rId8"/>
    <p:sldLayoutId id="2147492537" r:id="rId9"/>
    <p:sldLayoutId id="2147492538" r:id="rId10"/>
    <p:sldLayoutId id="214749253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A069ED4-E982-1E4A-947C-63F350557F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3402602"/>
      </p:ext>
    </p:extLst>
  </p:cSld>
  <p:clrMap bg1="dk2" tx1="lt1" bg2="dk1" tx2="lt2" accent1="accent1" accent2="accent2" accent3="accent3" accent4="accent4" accent5="accent5" accent6="accent6" hlink="hlink" folHlink="folHlink"/>
  <p:sldLayoutIdLst>
    <p:sldLayoutId id="2147492573" r:id="rId1"/>
    <p:sldLayoutId id="2147492574" r:id="rId2"/>
    <p:sldLayoutId id="2147492575" r:id="rId3"/>
    <p:sldLayoutId id="2147492576" r:id="rId4"/>
    <p:sldLayoutId id="2147492577" r:id="rId5"/>
    <p:sldLayoutId id="2147492578" r:id="rId6"/>
    <p:sldLayoutId id="2147492579" r:id="rId7"/>
    <p:sldLayoutId id="2147492580" r:id="rId8"/>
    <p:sldLayoutId id="2147492581" r:id="rId9"/>
    <p:sldLayoutId id="2147492582" r:id="rId10"/>
    <p:sldLayoutId id="2147492583" r:id="rId11"/>
    <p:sldLayoutId id="214749258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33936380"/>
      </p:ext>
    </p:extLst>
  </p:cSld>
  <p:clrMap bg1="lt1" tx1="dk1" bg2="lt2" tx2="dk2" accent1="accent1" accent2="accent2" accent3="accent3" accent4="accent4" accent5="accent5" accent6="accent6" hlink="hlink" folHlink="folHlink"/>
  <p:sldLayoutIdLst>
    <p:sldLayoutId id="2147492650" r:id="rId1"/>
    <p:sldLayoutId id="2147492651" r:id="rId2"/>
    <p:sldLayoutId id="2147492652" r:id="rId3"/>
    <p:sldLayoutId id="2147492653" r:id="rId4"/>
    <p:sldLayoutId id="2147492654" r:id="rId5"/>
    <p:sldLayoutId id="2147492655" r:id="rId6"/>
    <p:sldLayoutId id="2147492656" r:id="rId7"/>
    <p:sldLayoutId id="2147492657" r:id="rId8"/>
    <p:sldLayoutId id="2147492658" r:id="rId9"/>
    <p:sldLayoutId id="2147492659" r:id="rId10"/>
    <p:sldLayoutId id="2147492660" r:id="rId11"/>
    <p:sldLayoutId id="2147492661" r:id="rId12"/>
    <p:sldLayoutId id="21474926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563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25609" name="Group 4"/>
            <p:cNvGrpSpPr>
              <a:grpSpLocks/>
            </p:cNvGrpSpPr>
            <p:nvPr/>
          </p:nvGrpSpPr>
          <p:grpSpPr bwMode="auto">
            <a:xfrm>
              <a:off x="48" y="102"/>
              <a:ext cx="96" cy="4128"/>
              <a:chOff x="48" y="102"/>
              <a:chExt cx="96" cy="4128"/>
            </a:xfrm>
          </p:grpSpPr>
          <p:sp>
            <p:nvSpPr>
              <p:cNvPr id="25610"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1"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2"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3"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4"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5"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6"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7"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8"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9"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0"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1"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2"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3"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4"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5"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6"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7"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8"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9"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0"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1"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2"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3"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4"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5"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6"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7"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8"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2560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63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defTabSz="914400" fontAlgn="base">
              <a:spcBef>
                <a:spcPct val="0"/>
              </a:spcBef>
              <a:spcAft>
                <a:spcPct val="0"/>
              </a:spcAft>
              <a:defRPr/>
            </a:pPr>
            <a:fld id="{83FFA282-31FA-FB43-8FBA-80C14E1F1143}" type="slidenum">
              <a:rPr lang="en-US">
                <a:solidFill>
                  <a:srgbClr val="FFFFFF"/>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563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8565698"/>
      </p:ext>
    </p:extLst>
  </p:cSld>
  <p:clrMap bg1="dk2" tx1="lt1" bg2="dk1" tx2="lt2" accent1="accent1" accent2="accent2" accent3="accent3" accent4="accent4" accent5="accent5" accent6="accent6" hlink="hlink" folHlink="folHlink"/>
  <p:sldLayoutIdLst>
    <p:sldLayoutId id="2147492664" r:id="rId1"/>
    <p:sldLayoutId id="2147492665" r:id="rId2"/>
    <p:sldLayoutId id="2147492666" r:id="rId3"/>
    <p:sldLayoutId id="2147492667" r:id="rId4"/>
    <p:sldLayoutId id="2147492668" r:id="rId5"/>
    <p:sldLayoutId id="2147492669" r:id="rId6"/>
    <p:sldLayoutId id="2147492670" r:id="rId7"/>
    <p:sldLayoutId id="2147492671" r:id="rId8"/>
    <p:sldLayoutId id="2147492672" r:id="rId9"/>
    <p:sldLayoutId id="2147492673" r:id="rId10"/>
    <p:sldLayoutId id="2147492674" r:id="rId11"/>
    <p:sldLayoutId id="2147492675"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8018948"/>
      </p:ext>
    </p:extLst>
  </p:cSld>
  <p:clrMap bg1="lt1" tx1="dk1" bg2="lt2" tx2="dk2" accent1="accent1" accent2="accent2" accent3="accent3" accent4="accent4" accent5="accent5" accent6="accent6" hlink="hlink" folHlink="folHlink"/>
  <p:sldLayoutIdLst>
    <p:sldLayoutId id="2147492702" r:id="rId1"/>
    <p:sldLayoutId id="2147492703" r:id="rId2"/>
    <p:sldLayoutId id="2147492704" r:id="rId3"/>
    <p:sldLayoutId id="2147492705" r:id="rId4"/>
    <p:sldLayoutId id="2147492706" r:id="rId5"/>
    <p:sldLayoutId id="2147492707" r:id="rId6"/>
    <p:sldLayoutId id="2147492708" r:id="rId7"/>
    <p:sldLayoutId id="2147492709" r:id="rId8"/>
    <p:sldLayoutId id="2147492710" r:id="rId9"/>
    <p:sldLayoutId id="2147492711" r:id="rId10"/>
    <p:sldLayoutId id="2147492712" r:id="rId11"/>
    <p:sldLayoutId id="2147492713"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61499076"/>
      </p:ext>
    </p:extLst>
  </p:cSld>
  <p:clrMap bg1="lt1" tx1="dk1" bg2="lt2" tx2="dk2" accent1="accent1" accent2="accent2" accent3="accent3" accent4="accent4" accent5="accent5" accent6="accent6" hlink="hlink" folHlink="folHlink"/>
  <p:sldLayoutIdLst>
    <p:sldLayoutId id="2147492715" r:id="rId1"/>
    <p:sldLayoutId id="2147492716" r:id="rId2"/>
    <p:sldLayoutId id="2147492717" r:id="rId3"/>
    <p:sldLayoutId id="2147492718" r:id="rId4"/>
    <p:sldLayoutId id="2147492719" r:id="rId5"/>
    <p:sldLayoutId id="2147492720" r:id="rId6"/>
    <p:sldLayoutId id="2147492721" r:id="rId7"/>
    <p:sldLayoutId id="2147492722" r:id="rId8"/>
    <p:sldLayoutId id="2147492723" r:id="rId9"/>
    <p:sldLayoutId id="2147492724" r:id="rId10"/>
    <p:sldLayoutId id="214749272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defTabSz="914400" fontAlgn="base">
              <a:spcBef>
                <a:spcPct val="0"/>
              </a:spcBef>
              <a:spcAft>
                <a:spcPct val="0"/>
              </a:spcAft>
              <a:defRPr/>
            </a:pPr>
            <a:fld id="{1DE82E4D-1F6D-EF4F-869D-616E9CC17CA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2021095929"/>
      </p:ext>
    </p:extLst>
  </p:cSld>
  <p:clrMap bg1="dk2" tx1="lt1" bg2="dk1" tx2="lt2" accent1="accent1" accent2="accent2" accent3="accent3" accent4="accent4" accent5="accent5" accent6="accent6" hlink="hlink" folHlink="folHlink"/>
  <p:sldLayoutIdLst>
    <p:sldLayoutId id="2147492727" r:id="rId1"/>
    <p:sldLayoutId id="2147492728" r:id="rId2"/>
    <p:sldLayoutId id="2147492729" r:id="rId3"/>
    <p:sldLayoutId id="2147492730" r:id="rId4"/>
    <p:sldLayoutId id="2147492731" r:id="rId5"/>
    <p:sldLayoutId id="2147492732" r:id="rId6"/>
    <p:sldLayoutId id="2147492733" r:id="rId7"/>
    <p:sldLayoutId id="2147492734" r:id="rId8"/>
    <p:sldLayoutId id="2147492735" r:id="rId9"/>
    <p:sldLayoutId id="2147492736" r:id="rId10"/>
    <p:sldLayoutId id="2147492737" r:id="rId11"/>
  </p:sldLayoutIdLst>
  <p:txStyles>
    <p:title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80000"/>
        <a:buFont typeface="Wingdings" charset="0"/>
        <a:buChar char="l"/>
        <a:defRPr sz="2400" b="1">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94949114"/>
      </p:ext>
    </p:extLst>
  </p:cSld>
  <p:clrMap bg1="lt1" tx1="dk1" bg2="lt2" tx2="dk2" accent1="accent1" accent2="accent2" accent3="accent3" accent4="accent4" accent5="accent5" accent6="accent6" hlink="hlink" folHlink="folHlink"/>
  <p:sldLayoutIdLst>
    <p:sldLayoutId id="2147492741" r:id="rId1"/>
    <p:sldLayoutId id="2147492742" r:id="rId2"/>
    <p:sldLayoutId id="2147492743" r:id="rId3"/>
    <p:sldLayoutId id="2147492744" r:id="rId4"/>
    <p:sldLayoutId id="2147492745" r:id="rId5"/>
    <p:sldLayoutId id="2147492746" r:id="rId6"/>
    <p:sldLayoutId id="2147492747" r:id="rId7"/>
    <p:sldLayoutId id="2147492748" r:id="rId8"/>
    <p:sldLayoutId id="2147492749" r:id="rId9"/>
    <p:sldLayoutId id="2147492750" r:id="rId10"/>
    <p:sldLayoutId id="2147492751"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EA069ED4-E982-1E4A-947C-63F350557FE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976377458"/>
      </p:ext>
    </p:extLst>
  </p:cSld>
  <p:clrMap bg1="dk2" tx1="lt1" bg2="dk1" tx2="lt2" accent1="accent1" accent2="accent2" accent3="accent3" accent4="accent4" accent5="accent5" accent6="accent6" hlink="hlink" folHlink="folHlink"/>
  <p:sldLayoutIdLst>
    <p:sldLayoutId id="2147492755" r:id="rId1"/>
    <p:sldLayoutId id="2147492756" r:id="rId2"/>
    <p:sldLayoutId id="2147492757" r:id="rId3"/>
    <p:sldLayoutId id="2147492758" r:id="rId4"/>
    <p:sldLayoutId id="2147492759" r:id="rId5"/>
    <p:sldLayoutId id="2147492760" r:id="rId6"/>
    <p:sldLayoutId id="2147492761" r:id="rId7"/>
    <p:sldLayoutId id="2147492762" r:id="rId8"/>
    <p:sldLayoutId id="2147492763" r:id="rId9"/>
    <p:sldLayoutId id="2147492764" r:id="rId10"/>
    <p:sldLayoutId id="2147492765" r:id="rId11"/>
    <p:sldLayoutId id="214749276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1B726CB0-4C56-164F-8FF4-786E5231F76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1437267"/>
      </p:ext>
    </p:extLst>
  </p:cSld>
  <p:clrMap bg1="lt1" tx1="dk1" bg2="lt2" tx2="dk2" accent1="accent1" accent2="accent2" accent3="accent3" accent4="accent4" accent5="accent5" accent6="accent6" hlink="hlink" folHlink="folHlink"/>
  <p:sldLayoutIdLst>
    <p:sldLayoutId id="2147492768" r:id="rId1"/>
    <p:sldLayoutId id="2147492769" r:id="rId2"/>
    <p:sldLayoutId id="2147492770" r:id="rId3"/>
    <p:sldLayoutId id="2147492771" r:id="rId4"/>
    <p:sldLayoutId id="2147492772" r:id="rId5"/>
    <p:sldLayoutId id="2147492773" r:id="rId6"/>
    <p:sldLayoutId id="2147492774" r:id="rId7"/>
    <p:sldLayoutId id="2147492775" r:id="rId8"/>
    <p:sldLayoutId id="2147492776" r:id="rId9"/>
    <p:sldLayoutId id="2147492777" r:id="rId10"/>
    <p:sldLayoutId id="2147492778"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A069ED4-E982-1E4A-947C-63F350557FE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843" r:id="rId1"/>
    <p:sldLayoutId id="2147491716" r:id="rId2"/>
    <p:sldLayoutId id="2147491717" r:id="rId3"/>
    <p:sldLayoutId id="2147491718" r:id="rId4"/>
    <p:sldLayoutId id="2147491719" r:id="rId5"/>
    <p:sldLayoutId id="2147491720" r:id="rId6"/>
    <p:sldLayoutId id="2147491721" r:id="rId7"/>
    <p:sldLayoutId id="2147491722" r:id="rId8"/>
    <p:sldLayoutId id="2147491723" r:id="rId9"/>
    <p:sldLayoutId id="2147491724" r:id="rId10"/>
    <p:sldLayoutId id="214749172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defTabSz="914400" fontAlgn="base">
              <a:spcBef>
                <a:spcPct val="0"/>
              </a:spcBef>
              <a:spcAft>
                <a:spcPct val="0"/>
              </a:spcAft>
              <a:defRPr/>
            </a:pPr>
            <a:fld id="{2F6B1075-834B-CC4D-A129-39EA7510AD91}" type="slidenum">
              <a:rPr lang="en-US">
                <a:solidFill>
                  <a:srgbClr val="FFFFCC"/>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CC"/>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265083"/>
      </p:ext>
    </p:extLst>
  </p:cSld>
  <p:clrMap bg1="dk2" tx1="lt1" bg2="dk1" tx2="lt2" accent1="accent1" accent2="accent2" accent3="accent3" accent4="accent4" accent5="accent5" accent6="accent6" hlink="hlink" folHlink="folHlink"/>
  <p:sldLayoutIdLst>
    <p:sldLayoutId id="2147492780" r:id="rId1"/>
    <p:sldLayoutId id="2147492781" r:id="rId2"/>
    <p:sldLayoutId id="2147492782" r:id="rId3"/>
    <p:sldLayoutId id="2147492783" r:id="rId4"/>
    <p:sldLayoutId id="2147492784" r:id="rId5"/>
    <p:sldLayoutId id="2147492785" r:id="rId6"/>
    <p:sldLayoutId id="2147492786" r:id="rId7"/>
    <p:sldLayoutId id="2147492787" r:id="rId8"/>
    <p:sldLayoutId id="2147492788" r:id="rId9"/>
    <p:sldLayoutId id="2147492789" r:id="rId10"/>
    <p:sldLayoutId id="2147492790" r:id="rId11"/>
    <p:sldLayoutId id="214749279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11964617"/>
      </p:ext>
    </p:extLst>
  </p:cSld>
  <p:clrMap bg1="lt1" tx1="dk1" bg2="lt2" tx2="dk2" accent1="accent1" accent2="accent2" accent3="accent3" accent4="accent4" accent5="accent5" accent6="accent6" hlink="hlink" folHlink="folHlink"/>
  <p:sldLayoutIdLst>
    <p:sldLayoutId id="2147492793" r:id="rId1"/>
    <p:sldLayoutId id="2147492794" r:id="rId2"/>
    <p:sldLayoutId id="2147492795" r:id="rId3"/>
    <p:sldLayoutId id="2147492796" r:id="rId4"/>
    <p:sldLayoutId id="2147492797" r:id="rId5"/>
    <p:sldLayoutId id="2147492798" r:id="rId6"/>
    <p:sldLayoutId id="2147492799" r:id="rId7"/>
    <p:sldLayoutId id="2147492800" r:id="rId8"/>
    <p:sldLayoutId id="2147492801" r:id="rId9"/>
    <p:sldLayoutId id="2147492802" r:id="rId10"/>
    <p:sldLayoutId id="2147492803" r:id="rId11"/>
    <p:sldLayoutId id="2147492804" r:id="rId12"/>
    <p:sldLayoutId id="2147492805"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6924252"/>
      </p:ext>
    </p:extLst>
  </p:cSld>
  <p:clrMap bg1="dk2" tx1="lt1" bg2="dk1" tx2="lt2" accent1="accent1" accent2="accent2" accent3="accent3" accent4="accent4" accent5="accent5" accent6="accent6" hlink="hlink" folHlink="folHlink"/>
  <p:sldLayoutIdLst>
    <p:sldLayoutId id="2147492807" r:id="rId1"/>
    <p:sldLayoutId id="2147492808" r:id="rId2"/>
    <p:sldLayoutId id="2147492809" r:id="rId3"/>
    <p:sldLayoutId id="2147492810" r:id="rId4"/>
    <p:sldLayoutId id="2147492811" r:id="rId5"/>
    <p:sldLayoutId id="2147492812" r:id="rId6"/>
    <p:sldLayoutId id="2147492813" r:id="rId7"/>
    <p:sldLayoutId id="2147492814" r:id="rId8"/>
    <p:sldLayoutId id="2147492815" r:id="rId9"/>
    <p:sldLayoutId id="2147492816" r:id="rId10"/>
    <p:sldLayoutId id="2147492817" r:id="rId11"/>
    <p:sldLayoutId id="2147492818" r:id="rId12"/>
    <p:sldLayoutId id="2147492819"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96407226"/>
      </p:ext>
    </p:extLst>
  </p:cSld>
  <p:clrMap bg1="lt1" tx1="dk1" bg2="lt2" tx2="dk2" accent1="accent1" accent2="accent2" accent3="accent3" accent4="accent4" accent5="accent5" accent6="accent6" hlink="hlink" folHlink="folHlink"/>
  <p:sldLayoutIdLst>
    <p:sldLayoutId id="2147492821" r:id="rId1"/>
    <p:sldLayoutId id="2147492822" r:id="rId2"/>
    <p:sldLayoutId id="2147492823" r:id="rId3"/>
    <p:sldLayoutId id="2147492824" r:id="rId4"/>
    <p:sldLayoutId id="2147492825" r:id="rId5"/>
    <p:sldLayoutId id="2147492826" r:id="rId6"/>
    <p:sldLayoutId id="2147492827" r:id="rId7"/>
    <p:sldLayoutId id="2147492828" r:id="rId8"/>
    <p:sldLayoutId id="2147492829" r:id="rId9"/>
    <p:sldLayoutId id="2147492830" r:id="rId10"/>
    <p:sldLayoutId id="2147492831"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C8150513-B55A-414B-87A1-725FB5E315C1}" type="slidenum">
              <a:rPr lang="en-US"/>
              <a:pPr>
                <a:defRPr/>
              </a:pPr>
              <a:t>‹#›</a:t>
            </a:fld>
            <a:endParaRPr lang="en-US"/>
          </a:p>
        </p:txBody>
      </p:sp>
    </p:spTree>
    <p:extLst>
      <p:ext uri="{BB962C8B-B14F-4D97-AF65-F5344CB8AC3E}">
        <p14:creationId xmlns:p14="http://schemas.microsoft.com/office/powerpoint/2010/main" val="2560834877"/>
      </p:ext>
    </p:extLst>
  </p:cSld>
  <p:clrMap bg1="dk2" tx1="lt1" bg2="dk1" tx2="lt2" accent1="accent1" accent2="accent2" accent3="accent3" accent4="accent4" accent5="accent5" accent6="accent6" hlink="hlink" folHlink="folHlink"/>
  <p:sldLayoutIdLst>
    <p:sldLayoutId id="2147492833" r:id="rId1"/>
    <p:sldLayoutId id="2147492834" r:id="rId2"/>
    <p:sldLayoutId id="2147492835" r:id="rId3"/>
    <p:sldLayoutId id="2147492836" r:id="rId4"/>
    <p:sldLayoutId id="2147492837" r:id="rId5"/>
    <p:sldLayoutId id="2147492838" r:id="rId6"/>
    <p:sldLayoutId id="2147492839" r:id="rId7"/>
    <p:sldLayoutId id="2147492840" r:id="rId8"/>
    <p:sldLayoutId id="2147492841" r:id="rId9"/>
    <p:sldLayoutId id="2147492842" r:id="rId10"/>
    <p:sldLayoutId id="214749284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791623616"/>
      </p:ext>
    </p:extLst>
  </p:cSld>
  <p:clrMap bg1="lt1" tx1="dk1" bg2="lt2" tx2="dk2" accent1="accent1" accent2="accent2" accent3="accent3" accent4="accent4" accent5="accent5" accent6="accent6" hlink="hlink" folHlink="folHlink"/>
  <p:sldLayoutIdLst>
    <p:sldLayoutId id="2147492845" r:id="rId1"/>
    <p:sldLayoutId id="2147492846" r:id="rId2"/>
    <p:sldLayoutId id="2147492847" r:id="rId3"/>
    <p:sldLayoutId id="2147492848" r:id="rId4"/>
    <p:sldLayoutId id="2147492849" r:id="rId5"/>
    <p:sldLayoutId id="2147492850" r:id="rId6"/>
    <p:sldLayoutId id="2147492851" r:id="rId7"/>
    <p:sldLayoutId id="2147492852" r:id="rId8"/>
    <p:sldLayoutId id="2147492853" r:id="rId9"/>
    <p:sldLayoutId id="2147492854" r:id="rId10"/>
    <p:sldLayoutId id="2147492855" r:id="rId11"/>
    <p:sldLayoutId id="2147492856" r:id="rId12"/>
    <p:sldLayoutId id="214749285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560956646"/>
      </p:ext>
    </p:extLst>
  </p:cSld>
  <p:clrMap bg1="lt1" tx1="dk1" bg2="lt2" tx2="dk2" accent1="accent1" accent2="accent2" accent3="accent3" accent4="accent4" accent5="accent5" accent6="accent6" hlink="hlink" folHlink="folHlink"/>
  <p:sldLayoutIdLst>
    <p:sldLayoutId id="2147492859" r:id="rId1"/>
    <p:sldLayoutId id="2147492860" r:id="rId2"/>
    <p:sldLayoutId id="2147492861" r:id="rId3"/>
    <p:sldLayoutId id="2147492862" r:id="rId4"/>
    <p:sldLayoutId id="2147492863" r:id="rId5"/>
    <p:sldLayoutId id="2147492864" r:id="rId6"/>
    <p:sldLayoutId id="2147492865" r:id="rId7"/>
    <p:sldLayoutId id="2147492866" r:id="rId8"/>
    <p:sldLayoutId id="2147492867" r:id="rId9"/>
    <p:sldLayoutId id="2147492868" r:id="rId10"/>
    <p:sldLayoutId id="2147492869"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85346" name="Group 1"/>
          <p:cNvGrpSpPr>
            <a:grpSpLocks/>
          </p:cNvGrpSpPr>
          <p:nvPr/>
        </p:nvGrpSpPr>
        <p:grpSpPr bwMode="auto">
          <a:xfrm>
            <a:off x="0" y="0"/>
            <a:ext cx="9139238" cy="6848475"/>
            <a:chOff x="0" y="0"/>
            <a:chExt cx="5757" cy="4314"/>
          </a:xfrm>
        </p:grpSpPr>
        <p:grpSp>
          <p:nvGrpSpPr>
            <p:cNvPr id="185352"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85347" name="Rectangle 10"/>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5348" name="Rectangle 11"/>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imes New Roman" charset="0"/>
              <a:buNone/>
              <a:defRPr sz="1200">
                <a:solidFill>
                  <a:srgbClr val="FFFFFF"/>
                </a:solidFill>
                <a:latin typeface="Times New Roman" charset="0"/>
              </a:defRPr>
            </a:lvl1pPr>
          </a:lstStyle>
          <a:p>
            <a:pPr defTabSz="449263" fontAlgn="base">
              <a:spcBef>
                <a:spcPct val="0"/>
              </a:spcBef>
              <a:spcAft>
                <a:spcPct val="0"/>
              </a:spcAft>
              <a:defRPr/>
            </a:pPr>
            <a:fld id="{87B34705-C472-6945-BB48-301743A6C0D8}"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Tree>
    <p:extLst>
      <p:ext uri="{BB962C8B-B14F-4D97-AF65-F5344CB8AC3E}">
        <p14:creationId xmlns:p14="http://schemas.microsoft.com/office/powerpoint/2010/main" val="3064066067"/>
      </p:ext>
    </p:extLst>
  </p:cSld>
  <p:clrMap bg1="lt1" tx1="dk1" bg2="lt2" tx2="dk2" accent1="accent1" accent2="accent2" accent3="accent3" accent4="accent4" accent5="accent5" accent6="accent6" hlink="hlink" folHlink="folHlink"/>
  <p:sldLayoutIdLst>
    <p:sldLayoutId id="2147492871" r:id="rId1"/>
    <p:sldLayoutId id="2147492872" r:id="rId2"/>
    <p:sldLayoutId id="2147492873" r:id="rId3"/>
    <p:sldLayoutId id="2147492874" r:id="rId4"/>
    <p:sldLayoutId id="2147492875" r:id="rId5"/>
    <p:sldLayoutId id="2147492876" r:id="rId6"/>
    <p:sldLayoutId id="2147492877" r:id="rId7"/>
    <p:sldLayoutId id="2147492878" r:id="rId8"/>
    <p:sldLayoutId id="2147492879" r:id="rId9"/>
    <p:sldLayoutId id="2147492880" r:id="rId10"/>
    <p:sldLayoutId id="2147492881"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1085850" cy="6854825"/>
            <a:chOff x="0" y="0"/>
            <a:chExt cx="684" cy="4318"/>
          </a:xfrm>
        </p:grpSpPr>
        <p:sp>
          <p:nvSpPr>
            <p:cNvPr id="7373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nvGrpSpPr>
            <p:cNvPr id="37897" name="Group 4"/>
            <p:cNvGrpSpPr>
              <a:grpSpLocks/>
            </p:cNvGrpSpPr>
            <p:nvPr/>
          </p:nvGrpSpPr>
          <p:grpSpPr bwMode="auto">
            <a:xfrm>
              <a:off x="48" y="102"/>
              <a:ext cx="96" cy="4128"/>
              <a:chOff x="48" y="102"/>
              <a:chExt cx="96" cy="4128"/>
            </a:xfrm>
          </p:grpSpPr>
          <p:sp>
            <p:nvSpPr>
              <p:cNvPr id="37898"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899"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0"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1"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2"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3"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4"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5"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6"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7"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8"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9"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0"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1"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2"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3"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4"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5"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6"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7"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8"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9"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0"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1"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2"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3"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4"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5"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6"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grpSp>
      <p:sp>
        <p:nvSpPr>
          <p:cNvPr id="37891"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7376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vl1pPr>
          </a:lstStyle>
          <a:p>
            <a:endParaRPr lang="en-US" altLang="en-US"/>
          </a:p>
        </p:txBody>
      </p:sp>
      <p:sp>
        <p:nvSpPr>
          <p:cNvPr id="7376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vl1pPr>
          </a:lstStyle>
          <a:p>
            <a:endParaRPr lang="en-US" altLang="en-US"/>
          </a:p>
        </p:txBody>
      </p:sp>
      <p:sp>
        <p:nvSpPr>
          <p:cNvPr id="7376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A7817DDA-2640-4D0A-8891-38801877B529}" type="slidenum">
              <a:rPr lang="en-US" altLang="en-US"/>
              <a:pPr/>
              <a:t>‹#›</a:t>
            </a:fld>
            <a:endParaRPr lang="en-US" altLang="en-US"/>
          </a:p>
        </p:txBody>
      </p:sp>
      <p:sp>
        <p:nvSpPr>
          <p:cNvPr id="7376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1317945"/>
      </p:ext>
    </p:extLst>
  </p:cSld>
  <p:clrMap bg1="dk2" tx1="lt1" bg2="dk1" tx2="lt2" accent1="accent1" accent2="accent2" accent3="accent3" accent4="accent4" accent5="accent5" accent6="accent6" hlink="hlink" folHlink="folHlink"/>
  <p:sldLayoutIdLst>
    <p:sldLayoutId id="2147492891" r:id="rId1"/>
    <p:sldLayoutId id="2147492892" r:id="rId2"/>
    <p:sldLayoutId id="2147492893" r:id="rId3"/>
    <p:sldLayoutId id="2147492894" r:id="rId4"/>
    <p:sldLayoutId id="2147492895" r:id="rId5"/>
    <p:sldLayoutId id="2147492896" r:id="rId6"/>
    <p:sldLayoutId id="2147492897" r:id="rId7"/>
    <p:sldLayoutId id="2147492898" r:id="rId8"/>
    <p:sldLayoutId id="2147492899" r:id="rId9"/>
    <p:sldLayoutId id="2147492900" r:id="rId10"/>
    <p:sldLayoutId id="2147492901" r:id="rId11"/>
    <p:sldLayoutId id="2147492902"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pitchFamily="-112" charset="0"/>
        </a:defRPr>
      </a:lvl1pPr>
      <a:lvl2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2pPr>
      <a:lvl3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3pPr>
      <a:lvl4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4pPr>
      <a:lvl5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5pPr>
      <a:lvl6pPr marL="457200" algn="l" rtl="0" fontAlgn="base">
        <a:spcBef>
          <a:spcPct val="0"/>
        </a:spcBef>
        <a:spcAft>
          <a:spcPct val="0"/>
        </a:spcAft>
        <a:defRPr sz="4400">
          <a:solidFill>
            <a:schemeClr val="tx2"/>
          </a:solidFill>
          <a:latin typeface="Times New Roman" pitchFamily="-128" charset="0"/>
        </a:defRPr>
      </a:lvl6pPr>
      <a:lvl7pPr marL="914400" algn="l" rtl="0" fontAlgn="base">
        <a:spcBef>
          <a:spcPct val="0"/>
        </a:spcBef>
        <a:spcAft>
          <a:spcPct val="0"/>
        </a:spcAft>
        <a:defRPr sz="4400">
          <a:solidFill>
            <a:schemeClr val="tx2"/>
          </a:solidFill>
          <a:latin typeface="Times New Roman" pitchFamily="-128" charset="0"/>
        </a:defRPr>
      </a:lvl7pPr>
      <a:lvl8pPr marL="1371600" algn="l" rtl="0" fontAlgn="base">
        <a:spcBef>
          <a:spcPct val="0"/>
        </a:spcBef>
        <a:spcAft>
          <a:spcPct val="0"/>
        </a:spcAft>
        <a:defRPr sz="4400">
          <a:solidFill>
            <a:schemeClr val="tx2"/>
          </a:solidFill>
          <a:latin typeface="Times New Roman" pitchFamily="-128" charset="0"/>
        </a:defRPr>
      </a:lvl8pPr>
      <a:lvl9pPr marL="1828800" algn="l"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0"/>
          <a:cs typeface="Geneva" pitchFamily="-112" charset="0"/>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20420691"/>
      </p:ext>
    </p:extLst>
  </p:cSld>
  <p:clrMap bg1="lt1" tx1="dk1" bg2="lt2" tx2="dk2" accent1="accent1" accent2="accent2" accent3="accent3" accent4="accent4" accent5="accent5" accent6="accent6" hlink="hlink" folHlink="folHlink"/>
  <p:sldLayoutIdLst>
    <p:sldLayoutId id="2147492943" r:id="rId1"/>
    <p:sldLayoutId id="2147492944" r:id="rId2"/>
    <p:sldLayoutId id="2147492945" r:id="rId3"/>
    <p:sldLayoutId id="2147492946" r:id="rId4"/>
    <p:sldLayoutId id="2147492947" r:id="rId5"/>
    <p:sldLayoutId id="2147492948" r:id="rId6"/>
    <p:sldLayoutId id="2147492949" r:id="rId7"/>
    <p:sldLayoutId id="2147492950" r:id="rId8"/>
    <p:sldLayoutId id="2147492951" r:id="rId9"/>
    <p:sldLayoutId id="2147492952" r:id="rId10"/>
    <p:sldLayoutId id="2147492953" r:id="rId11"/>
    <p:sldLayoutId id="2147492954" r:id="rId12"/>
    <p:sldLayoutId id="21474929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27" r:id="rId1"/>
    <p:sldLayoutId id="2147491728" r:id="rId2"/>
    <p:sldLayoutId id="2147491729" r:id="rId3"/>
    <p:sldLayoutId id="2147491730" r:id="rId4"/>
    <p:sldLayoutId id="2147491731" r:id="rId5"/>
    <p:sldLayoutId id="2147491732" r:id="rId6"/>
    <p:sldLayoutId id="2147491733" r:id="rId7"/>
    <p:sldLayoutId id="2147491734" r:id="rId8"/>
    <p:sldLayoutId id="2147491735" r:id="rId9"/>
    <p:sldLayoutId id="2147491736" r:id="rId10"/>
    <p:sldLayoutId id="2147491737"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EEA07104-0721-9341-BB6B-4376A1109D06}" type="slidenum">
              <a:rPr lang="en-US"/>
              <a:pPr>
                <a:defRPr/>
              </a:pPr>
              <a:t>‹#›</a:t>
            </a:fld>
            <a:endParaRPr lang="en-US"/>
          </a:p>
        </p:txBody>
      </p:sp>
    </p:spTree>
    <p:extLst>
      <p:ext uri="{BB962C8B-B14F-4D97-AF65-F5344CB8AC3E}">
        <p14:creationId xmlns:p14="http://schemas.microsoft.com/office/powerpoint/2010/main" val="1194749470"/>
      </p:ext>
    </p:extLst>
  </p:cSld>
  <p:clrMap bg1="lt1" tx1="dk1" bg2="lt2" tx2="dk2" accent1="accent1" accent2="accent2" accent3="accent3" accent4="accent4" accent5="accent5" accent6="accent6" hlink="hlink" folHlink="folHlink"/>
  <p:sldLayoutIdLst>
    <p:sldLayoutId id="2147492957" r:id="rId1"/>
    <p:sldLayoutId id="2147492958" r:id="rId2"/>
    <p:sldLayoutId id="2147492959" r:id="rId3"/>
    <p:sldLayoutId id="2147492960" r:id="rId4"/>
    <p:sldLayoutId id="2147492961" r:id="rId5"/>
    <p:sldLayoutId id="2147492962" r:id="rId6"/>
    <p:sldLayoutId id="2147492963" r:id="rId7"/>
    <p:sldLayoutId id="2147492964" r:id="rId8"/>
    <p:sldLayoutId id="2147492965" r:id="rId9"/>
    <p:sldLayoutId id="2147492966" r:id="rId10"/>
    <p:sldLayoutId id="2147492967" r:id="rId11"/>
    <p:sldLayoutId id="2147492968"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a:defRPr/>
            </a:pPr>
            <a:endParaRPr lang="en-US" b="0"/>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a:defRPr/>
            </a:pPr>
            <a:endParaRPr lang="en-US" b="0"/>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407DC1DE-A652-A040-A259-E72961084CA2}" type="slidenum">
              <a:rPr lang="en-US" b="0"/>
              <a:pPr>
                <a:defRPr/>
              </a:pPr>
              <a:t>‹#›</a:t>
            </a:fld>
            <a:endParaRPr lang="en-US" b="0"/>
          </a:p>
        </p:txBody>
      </p:sp>
    </p:spTree>
    <p:extLst>
      <p:ext uri="{BB962C8B-B14F-4D97-AF65-F5344CB8AC3E}">
        <p14:creationId xmlns:p14="http://schemas.microsoft.com/office/powerpoint/2010/main" val="218575518"/>
      </p:ext>
    </p:extLst>
  </p:cSld>
  <p:clrMap bg1="lt1" tx1="dk1" bg2="lt2" tx2="dk2" accent1="accent1" accent2="accent2" accent3="accent3" accent4="accent4" accent5="accent5" accent6="accent6" hlink="hlink" folHlink="folHlink"/>
  <p:sldLayoutIdLst>
    <p:sldLayoutId id="2147492970" r:id="rId1"/>
    <p:sldLayoutId id="2147492971" r:id="rId2"/>
    <p:sldLayoutId id="2147492972" r:id="rId3"/>
    <p:sldLayoutId id="2147492973" r:id="rId4"/>
    <p:sldLayoutId id="2147492974" r:id="rId5"/>
    <p:sldLayoutId id="2147492975" r:id="rId6"/>
    <p:sldLayoutId id="2147492976" r:id="rId7"/>
    <p:sldLayoutId id="2147492977" r:id="rId8"/>
    <p:sldLayoutId id="2147492978" r:id="rId9"/>
    <p:sldLayoutId id="2147492979" r:id="rId10"/>
    <p:sldLayoutId id="2147492980" r:id="rId11"/>
    <p:sldLayoutId id="214749298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63E8C0-5106-0D49-95FC-1E5215DFAE2C}"/>
              </a:ext>
            </a:extLst>
          </p:cNvPr>
          <p:cNvSpPr>
            <a:spLocks noGrp="1" noChangeArrowheads="1"/>
          </p:cNvSpPr>
          <p:nvPr>
            <p:ph type="title"/>
          </p:nvPr>
        </p:nvSpPr>
        <p:spPr bwMode="auto">
          <a:xfrm>
            <a:off x="321469" y="193105"/>
            <a:ext cx="5786438" cy="80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B8AAD04-3CAE-4B47-B3CB-E838B73CACD4}"/>
              </a:ext>
            </a:extLst>
          </p:cNvPr>
          <p:cNvSpPr>
            <a:spLocks noGrp="1" noChangeArrowheads="1"/>
          </p:cNvSpPr>
          <p:nvPr>
            <p:ph type="body" idx="1"/>
          </p:nvPr>
        </p:nvSpPr>
        <p:spPr bwMode="auto">
          <a:xfrm>
            <a:off x="321469" y="1125141"/>
            <a:ext cx="5786438" cy="318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094556A-AB3E-6A49-AA19-565BD217AC86}"/>
              </a:ext>
            </a:extLst>
          </p:cNvPr>
          <p:cNvSpPr>
            <a:spLocks noGrp="1" noChangeArrowheads="1"/>
          </p:cNvSpPr>
          <p:nvPr>
            <p:ph type="dt" sz="half" idx="2"/>
          </p:nvPr>
        </p:nvSpPr>
        <p:spPr bwMode="auto">
          <a:xfrm>
            <a:off x="32146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84"/>
            </a:lvl1pPr>
          </a:lstStyle>
          <a:p>
            <a:endParaRPr lang="en-US" altLang="en-US"/>
          </a:p>
        </p:txBody>
      </p:sp>
      <p:sp>
        <p:nvSpPr>
          <p:cNvPr id="1029" name="Rectangle 5">
            <a:extLst>
              <a:ext uri="{FF2B5EF4-FFF2-40B4-BE49-F238E27FC236}">
                <a16:creationId xmlns:a16="http://schemas.microsoft.com/office/drawing/2014/main" id="{895E0011-05AE-D748-B33A-318071F486AA}"/>
              </a:ext>
            </a:extLst>
          </p:cNvPr>
          <p:cNvSpPr>
            <a:spLocks noGrp="1" noChangeArrowheads="1"/>
          </p:cNvSpPr>
          <p:nvPr>
            <p:ph type="ftr" sz="quarter" idx="3"/>
          </p:nvPr>
        </p:nvSpPr>
        <p:spPr bwMode="auto">
          <a:xfrm>
            <a:off x="2196703" y="4391174"/>
            <a:ext cx="2035969"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84"/>
            </a:lvl1pPr>
          </a:lstStyle>
          <a:p>
            <a:endParaRPr lang="en-US" altLang="en-US"/>
          </a:p>
        </p:txBody>
      </p:sp>
      <p:sp>
        <p:nvSpPr>
          <p:cNvPr id="1030" name="Rectangle 6">
            <a:extLst>
              <a:ext uri="{FF2B5EF4-FFF2-40B4-BE49-F238E27FC236}">
                <a16:creationId xmlns:a16="http://schemas.microsoft.com/office/drawing/2014/main" id="{2A923D06-D314-6946-8B36-F0C89C09225D}"/>
              </a:ext>
            </a:extLst>
          </p:cNvPr>
          <p:cNvSpPr>
            <a:spLocks noGrp="1" noChangeArrowheads="1"/>
          </p:cNvSpPr>
          <p:nvPr>
            <p:ph type="sldNum" sz="quarter" idx="4"/>
          </p:nvPr>
        </p:nvSpPr>
        <p:spPr bwMode="auto">
          <a:xfrm>
            <a:off x="460771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84"/>
            </a:lvl1pPr>
          </a:lstStyle>
          <a:p>
            <a:fld id="{D09C99BA-1C4A-2B4C-90C1-2DEE83FFF4B0}" type="slidenum">
              <a:rPr lang="en-US" altLang="en-US"/>
              <a:pPr/>
              <a:t>‹#›</a:t>
            </a:fld>
            <a:endParaRPr lang="en-US" altLang="en-US"/>
          </a:p>
        </p:txBody>
      </p:sp>
    </p:spTree>
    <p:extLst>
      <p:ext uri="{BB962C8B-B14F-4D97-AF65-F5344CB8AC3E}">
        <p14:creationId xmlns:p14="http://schemas.microsoft.com/office/powerpoint/2010/main" val="1721541501"/>
      </p:ext>
    </p:extLst>
  </p:cSld>
  <p:clrMap bg1="lt1" tx1="dk1" bg2="lt2" tx2="dk2" accent1="accent1" accent2="accent2" accent3="accent3" accent4="accent4" accent5="accent5" accent6="accent6" hlink="hlink" folHlink="folHlink"/>
  <p:sldLayoutIdLst>
    <p:sldLayoutId id="2147492983" r:id="rId1"/>
    <p:sldLayoutId id="2147492984" r:id="rId2"/>
    <p:sldLayoutId id="2147492985" r:id="rId3"/>
    <p:sldLayoutId id="2147492986" r:id="rId4"/>
    <p:sldLayoutId id="2147492987" r:id="rId5"/>
    <p:sldLayoutId id="2147492988" r:id="rId6"/>
    <p:sldLayoutId id="2147492989" r:id="rId7"/>
    <p:sldLayoutId id="2147492990" r:id="rId8"/>
    <p:sldLayoutId id="2147492991" r:id="rId9"/>
    <p:sldLayoutId id="2147492992" r:id="rId10"/>
    <p:sldLayoutId id="2147492993" r:id="rId11"/>
  </p:sldLayoutIdLst>
  <p:txStyles>
    <p:titleStyle>
      <a:lvl1pPr algn="ctr" rtl="0" fontAlgn="base">
        <a:spcBef>
          <a:spcPct val="0"/>
        </a:spcBef>
        <a:spcAft>
          <a:spcPct val="0"/>
        </a:spcAft>
        <a:defRPr sz="3094" kern="1200">
          <a:solidFill>
            <a:schemeClr val="tx2"/>
          </a:solidFill>
          <a:latin typeface="+mj-lt"/>
          <a:ea typeface="+mj-ea"/>
          <a:cs typeface="+mj-cs"/>
        </a:defRPr>
      </a:lvl1pPr>
      <a:lvl2pPr algn="ctr" rtl="0" fontAlgn="base">
        <a:spcBef>
          <a:spcPct val="0"/>
        </a:spcBef>
        <a:spcAft>
          <a:spcPct val="0"/>
        </a:spcAft>
        <a:defRPr sz="3094">
          <a:solidFill>
            <a:schemeClr val="tx2"/>
          </a:solidFill>
          <a:latin typeface="Arial" panose="020B0604020202020204" pitchFamily="34" charset="0"/>
        </a:defRPr>
      </a:lvl2pPr>
      <a:lvl3pPr algn="ctr" rtl="0" fontAlgn="base">
        <a:spcBef>
          <a:spcPct val="0"/>
        </a:spcBef>
        <a:spcAft>
          <a:spcPct val="0"/>
        </a:spcAft>
        <a:defRPr sz="3094">
          <a:solidFill>
            <a:schemeClr val="tx2"/>
          </a:solidFill>
          <a:latin typeface="Arial" panose="020B0604020202020204" pitchFamily="34" charset="0"/>
        </a:defRPr>
      </a:lvl3pPr>
      <a:lvl4pPr algn="ctr" rtl="0" fontAlgn="base">
        <a:spcBef>
          <a:spcPct val="0"/>
        </a:spcBef>
        <a:spcAft>
          <a:spcPct val="0"/>
        </a:spcAft>
        <a:defRPr sz="3094">
          <a:solidFill>
            <a:schemeClr val="tx2"/>
          </a:solidFill>
          <a:latin typeface="Arial" panose="020B0604020202020204" pitchFamily="34" charset="0"/>
        </a:defRPr>
      </a:lvl4pPr>
      <a:lvl5pPr algn="ctr" rtl="0" fontAlgn="base">
        <a:spcBef>
          <a:spcPct val="0"/>
        </a:spcBef>
        <a:spcAft>
          <a:spcPct val="0"/>
        </a:spcAft>
        <a:defRPr sz="3094">
          <a:solidFill>
            <a:schemeClr val="tx2"/>
          </a:solidFill>
          <a:latin typeface="Arial" panose="020B0604020202020204" pitchFamily="34" charset="0"/>
        </a:defRPr>
      </a:lvl5pPr>
      <a:lvl6pPr marL="321457" algn="ctr" rtl="0" fontAlgn="base">
        <a:spcBef>
          <a:spcPct val="0"/>
        </a:spcBef>
        <a:spcAft>
          <a:spcPct val="0"/>
        </a:spcAft>
        <a:defRPr sz="3094">
          <a:solidFill>
            <a:schemeClr val="tx2"/>
          </a:solidFill>
          <a:latin typeface="Arial" panose="020B0604020202020204" pitchFamily="34" charset="0"/>
        </a:defRPr>
      </a:lvl6pPr>
      <a:lvl7pPr marL="642915" algn="ctr" rtl="0" fontAlgn="base">
        <a:spcBef>
          <a:spcPct val="0"/>
        </a:spcBef>
        <a:spcAft>
          <a:spcPct val="0"/>
        </a:spcAft>
        <a:defRPr sz="3094">
          <a:solidFill>
            <a:schemeClr val="tx2"/>
          </a:solidFill>
          <a:latin typeface="Arial" panose="020B0604020202020204" pitchFamily="34" charset="0"/>
        </a:defRPr>
      </a:lvl7pPr>
      <a:lvl8pPr marL="964372" algn="ctr" rtl="0" fontAlgn="base">
        <a:spcBef>
          <a:spcPct val="0"/>
        </a:spcBef>
        <a:spcAft>
          <a:spcPct val="0"/>
        </a:spcAft>
        <a:defRPr sz="3094">
          <a:solidFill>
            <a:schemeClr val="tx2"/>
          </a:solidFill>
          <a:latin typeface="Arial" panose="020B0604020202020204" pitchFamily="34" charset="0"/>
        </a:defRPr>
      </a:lvl8pPr>
      <a:lvl9pPr marL="1285829" algn="ctr" rtl="0" fontAlgn="base">
        <a:spcBef>
          <a:spcPct val="0"/>
        </a:spcBef>
        <a:spcAft>
          <a:spcPct val="0"/>
        </a:spcAft>
        <a:defRPr sz="3094">
          <a:solidFill>
            <a:schemeClr val="tx2"/>
          </a:solidFill>
          <a:latin typeface="Arial" panose="020B0604020202020204" pitchFamily="34" charset="0"/>
        </a:defRPr>
      </a:lvl9pPr>
    </p:titleStyle>
    <p:bodyStyle>
      <a:lvl1pPr marL="241093" indent="-241093" algn="l" rtl="0" fontAlgn="base">
        <a:spcBef>
          <a:spcPct val="20000"/>
        </a:spcBef>
        <a:spcAft>
          <a:spcPct val="0"/>
        </a:spcAft>
        <a:buChar char="•"/>
        <a:defRPr sz="2250" kern="1200">
          <a:solidFill>
            <a:schemeClr val="tx1"/>
          </a:solidFill>
          <a:latin typeface="+mn-lt"/>
          <a:ea typeface="+mn-ea"/>
          <a:cs typeface="+mn-cs"/>
        </a:defRPr>
      </a:lvl1pPr>
      <a:lvl2pPr marL="522368" indent="-200911" algn="l" rtl="0" fontAlgn="base">
        <a:spcBef>
          <a:spcPct val="20000"/>
        </a:spcBef>
        <a:spcAft>
          <a:spcPct val="0"/>
        </a:spcAft>
        <a:buChar char="–"/>
        <a:defRPr sz="1969" kern="1200">
          <a:solidFill>
            <a:schemeClr val="tx1"/>
          </a:solidFill>
          <a:latin typeface="+mn-lt"/>
          <a:ea typeface="+mn-ea"/>
          <a:cs typeface="+mn-cs"/>
        </a:defRPr>
      </a:lvl2pPr>
      <a:lvl3pPr marL="803643" indent="-160729" algn="l" rtl="0" fontAlgn="base">
        <a:spcBef>
          <a:spcPct val="20000"/>
        </a:spcBef>
        <a:spcAft>
          <a:spcPct val="0"/>
        </a:spcAft>
        <a:buChar char="•"/>
        <a:defRPr sz="1687" kern="1200">
          <a:solidFill>
            <a:schemeClr val="tx1"/>
          </a:solidFill>
          <a:latin typeface="+mn-lt"/>
          <a:ea typeface="+mn-ea"/>
          <a:cs typeface="+mn-cs"/>
        </a:defRPr>
      </a:lvl3pPr>
      <a:lvl4pPr marL="1125101" indent="-160729" algn="l" rtl="0" fontAlgn="base">
        <a:spcBef>
          <a:spcPct val="20000"/>
        </a:spcBef>
        <a:spcAft>
          <a:spcPct val="0"/>
        </a:spcAft>
        <a:buChar char="–"/>
        <a:defRPr sz="1406" kern="1200">
          <a:solidFill>
            <a:schemeClr val="tx1"/>
          </a:solidFill>
          <a:latin typeface="+mn-lt"/>
          <a:ea typeface="+mn-ea"/>
          <a:cs typeface="+mn-cs"/>
        </a:defRPr>
      </a:lvl4pPr>
      <a:lvl5pPr marL="1446558" indent="-160729" algn="l" rtl="0" fontAlgn="base">
        <a:spcBef>
          <a:spcPct val="20000"/>
        </a:spcBef>
        <a:spcAft>
          <a:spcPct val="0"/>
        </a:spcAft>
        <a:buChar char="»"/>
        <a:defRPr sz="140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20340309"/>
      </p:ext>
    </p:extLst>
  </p:cSld>
  <p:clrMap bg1="dk2" tx1="lt1" bg2="dk1" tx2="lt2" accent1="accent1" accent2="accent2" accent3="accent3" accent4="accent4" accent5="accent5" accent6="accent6" hlink="hlink" folHlink="folHlink"/>
  <p:sldLayoutIdLst>
    <p:sldLayoutId id="2147493068" r:id="rId1"/>
    <p:sldLayoutId id="2147493069" r:id="rId2"/>
    <p:sldLayoutId id="2147493070" r:id="rId3"/>
    <p:sldLayoutId id="2147493071" r:id="rId4"/>
    <p:sldLayoutId id="2147493072" r:id="rId5"/>
    <p:sldLayoutId id="2147493073" r:id="rId6"/>
    <p:sldLayoutId id="2147493074" r:id="rId7"/>
    <p:sldLayoutId id="2147493075" r:id="rId8"/>
    <p:sldLayoutId id="2147493076" r:id="rId9"/>
    <p:sldLayoutId id="2147493077" r:id="rId10"/>
    <p:sldLayoutId id="2147493078"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2542E8DB-4850-AE4D-B4BB-5722E30C7B61}" type="slidenum">
              <a:rPr lang="en-US" b="0"/>
              <a:pPr>
                <a:defRPr/>
              </a:pPr>
              <a:t>‹#›</a:t>
            </a:fld>
            <a:endParaRPr lang="en-US" b="0"/>
          </a:p>
        </p:txBody>
      </p:sp>
    </p:spTree>
    <p:extLst>
      <p:ext uri="{BB962C8B-B14F-4D97-AF65-F5344CB8AC3E}">
        <p14:creationId xmlns:p14="http://schemas.microsoft.com/office/powerpoint/2010/main" val="358722749"/>
      </p:ext>
    </p:extLst>
  </p:cSld>
  <p:clrMap bg1="dk2" tx1="lt1" bg2="dk1" tx2="lt2" accent1="accent1" accent2="accent2" accent3="accent3" accent4="accent4" accent5="accent5" accent6="accent6" hlink="hlink" folHlink="folHlink"/>
  <p:sldLayoutIdLst>
    <p:sldLayoutId id="2147493080"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2pPr>
      <a:lvl3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3pPr>
      <a:lvl4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4pPr>
      <a:lvl5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5pPr>
      <a:lvl6pPr marL="4572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6pPr>
      <a:lvl7pPr marL="9144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7pPr>
      <a:lvl8pPr marL="13716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8pPr>
      <a:lvl9pPr marL="18288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3402" tIns="0" rIns="148085" bIns="0" numCol="1" anchor="ctr" anchorCtr="0" compatLnSpc="1">
            <a:prstTxWarp prst="textNoShape">
              <a:avLst/>
            </a:prstTxWarp>
          </a:bodyPr>
          <a:lstStyle/>
          <a:p>
            <a:pPr lvl="0"/>
            <a:r>
              <a:rPr lang="en-US">
                <a:sym typeface="Times" charset="0"/>
              </a:rPr>
              <a:t>Click to edit Master title style</a:t>
            </a:r>
          </a:p>
        </p:txBody>
      </p:sp>
      <p:sp>
        <p:nvSpPr>
          <p:cNvPr id="1027"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148" tIns="0" rIns="41148"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1937008551"/>
      </p:ext>
    </p:extLst>
  </p:cSld>
  <p:clrMap bg1="lt1" tx1="dk1" bg2="lt2" tx2="dk2" accent1="accent1" accent2="accent2" accent3="accent3" accent4="accent4" accent5="accent5" accent6="accent6" hlink="hlink" folHlink="folHlink"/>
  <p:sldLayoutIdLst>
    <p:sldLayoutId id="2147493122" r:id="rId1"/>
    <p:sldLayoutId id="2147493123" r:id="rId2"/>
    <p:sldLayoutId id="2147493124" r:id="rId3"/>
    <p:sldLayoutId id="2147493125" r:id="rId4"/>
    <p:sldLayoutId id="2147493126" r:id="rId5"/>
    <p:sldLayoutId id="2147493127" r:id="rId6"/>
    <p:sldLayoutId id="2147493128" r:id="rId7"/>
    <p:sldLayoutId id="2147493129" r:id="rId8"/>
    <p:sldLayoutId id="2147493130" r:id="rId9"/>
    <p:sldLayoutId id="2147493131" r:id="rId10"/>
    <p:sldLayoutId id="2147493132" r:id="rId11"/>
  </p:sldLayoutIdLst>
  <p:transition/>
  <p:txStyles>
    <p:titleStyle>
      <a:lvl1pPr marL="44292" indent="-24289" algn="ctr" rtl="0" eaLnBrk="0" fontAlgn="base" hangingPunct="0">
        <a:spcBef>
          <a:spcPct val="0"/>
        </a:spcBef>
        <a:spcAft>
          <a:spcPct val="0"/>
        </a:spcAft>
        <a:defRPr sz="4000">
          <a:solidFill>
            <a:srgbClr val="828100"/>
          </a:solidFill>
          <a:latin typeface="+mj-lt"/>
          <a:ea typeface="ＭＳ Ｐゴシック" charset="0"/>
          <a:cs typeface="+mj-cs"/>
          <a:sym typeface="Times" charset="0"/>
        </a:defRPr>
      </a:lvl1pPr>
      <a:lvl2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2pPr>
      <a:lvl3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3pPr>
      <a:lvl4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4pPr>
      <a:lvl5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5pPr>
      <a:lvl6pPr marL="458463" indent="-24289" algn="ctr" rtl="0" fontAlgn="base">
        <a:spcBef>
          <a:spcPct val="0"/>
        </a:spcBef>
        <a:spcAft>
          <a:spcPct val="0"/>
        </a:spcAft>
        <a:defRPr sz="4000">
          <a:solidFill>
            <a:srgbClr val="828100"/>
          </a:solidFill>
          <a:latin typeface="Times" charset="0"/>
          <a:ea typeface="Times" charset="0"/>
          <a:cs typeface="Times" charset="0"/>
          <a:sym typeface="Times" charset="0"/>
        </a:defRPr>
      </a:lvl6pPr>
      <a:lvl7pPr marL="869776" indent="-24289" algn="ctr" rtl="0" fontAlgn="base">
        <a:spcBef>
          <a:spcPct val="0"/>
        </a:spcBef>
        <a:spcAft>
          <a:spcPct val="0"/>
        </a:spcAft>
        <a:defRPr sz="4000">
          <a:solidFill>
            <a:srgbClr val="828100"/>
          </a:solidFill>
          <a:latin typeface="Times" charset="0"/>
          <a:ea typeface="Times" charset="0"/>
          <a:cs typeface="Times" charset="0"/>
          <a:sym typeface="Times" charset="0"/>
        </a:defRPr>
      </a:lvl7pPr>
      <a:lvl8pPr marL="1281114" indent="-24289" algn="ctr" rtl="0" fontAlgn="base">
        <a:spcBef>
          <a:spcPct val="0"/>
        </a:spcBef>
        <a:spcAft>
          <a:spcPct val="0"/>
        </a:spcAft>
        <a:defRPr sz="4000">
          <a:solidFill>
            <a:srgbClr val="828100"/>
          </a:solidFill>
          <a:latin typeface="Times" charset="0"/>
          <a:ea typeface="Times" charset="0"/>
          <a:cs typeface="Times" charset="0"/>
          <a:sym typeface="Times" charset="0"/>
        </a:defRPr>
      </a:lvl8pPr>
      <a:lvl9pPr marL="1692444" indent="-24289" algn="ctr" rtl="0" fontAlgn="base">
        <a:spcBef>
          <a:spcPct val="0"/>
        </a:spcBef>
        <a:spcAft>
          <a:spcPct val="0"/>
        </a:spcAft>
        <a:defRPr sz="4000">
          <a:solidFill>
            <a:srgbClr val="828100"/>
          </a:solidFill>
          <a:latin typeface="Times" charset="0"/>
          <a:ea typeface="Times" charset="0"/>
          <a:cs typeface="Times" charset="0"/>
          <a:sym typeface="Times" charset="0"/>
        </a:defRPr>
      </a:lvl9pPr>
    </p:titleStyle>
    <p:bodyStyle>
      <a:lvl1pPr marL="414198" indent="-374207"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74113" indent="-322793"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34035" indent="-271373"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45368" indent="-271373"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56706" indent="-271373"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70851" indent="-274225"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82202" indent="-274225"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93520" indent="-274225"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604833" indent="-274225"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1332" rtl="0" eaLnBrk="1" latinLnBrk="0" hangingPunct="1">
        <a:defRPr sz="1600" kern="1200">
          <a:solidFill>
            <a:schemeClr val="tx1"/>
          </a:solidFill>
          <a:latin typeface="+mn-lt"/>
          <a:ea typeface="+mn-ea"/>
          <a:cs typeface="+mn-cs"/>
        </a:defRPr>
      </a:lvl1pPr>
      <a:lvl2pPr marL="411332" algn="l" defTabSz="411332" rtl="0" eaLnBrk="1" latinLnBrk="0" hangingPunct="1">
        <a:defRPr sz="1600" kern="1200">
          <a:solidFill>
            <a:schemeClr val="tx1"/>
          </a:solidFill>
          <a:latin typeface="+mn-lt"/>
          <a:ea typeface="+mn-ea"/>
          <a:cs typeface="+mn-cs"/>
        </a:defRPr>
      </a:lvl2pPr>
      <a:lvl3pPr marL="822632" algn="l" defTabSz="411332" rtl="0" eaLnBrk="1" latinLnBrk="0" hangingPunct="1">
        <a:defRPr sz="1600" kern="1200">
          <a:solidFill>
            <a:schemeClr val="tx1"/>
          </a:solidFill>
          <a:latin typeface="+mn-lt"/>
          <a:ea typeface="+mn-ea"/>
          <a:cs typeface="+mn-cs"/>
        </a:defRPr>
      </a:lvl3pPr>
      <a:lvl4pPr marL="1233995" algn="l" defTabSz="411332" rtl="0" eaLnBrk="1" latinLnBrk="0" hangingPunct="1">
        <a:defRPr sz="1600" kern="1200">
          <a:solidFill>
            <a:schemeClr val="tx1"/>
          </a:solidFill>
          <a:latin typeface="+mn-lt"/>
          <a:ea typeface="+mn-ea"/>
          <a:cs typeface="+mn-cs"/>
        </a:defRPr>
      </a:lvl4pPr>
      <a:lvl5pPr marL="1645309" algn="l" defTabSz="411332" rtl="0" eaLnBrk="1" latinLnBrk="0" hangingPunct="1">
        <a:defRPr sz="1600" kern="1200">
          <a:solidFill>
            <a:schemeClr val="tx1"/>
          </a:solidFill>
          <a:latin typeface="+mn-lt"/>
          <a:ea typeface="+mn-ea"/>
          <a:cs typeface="+mn-cs"/>
        </a:defRPr>
      </a:lvl5pPr>
      <a:lvl6pPr marL="2056639" algn="l" defTabSz="411332" rtl="0" eaLnBrk="1" latinLnBrk="0" hangingPunct="1">
        <a:defRPr sz="1600" kern="1200">
          <a:solidFill>
            <a:schemeClr val="tx1"/>
          </a:solidFill>
          <a:latin typeface="+mn-lt"/>
          <a:ea typeface="+mn-ea"/>
          <a:cs typeface="+mn-cs"/>
        </a:defRPr>
      </a:lvl6pPr>
      <a:lvl7pPr marL="2467965" algn="l" defTabSz="411332" rtl="0" eaLnBrk="1" latinLnBrk="0" hangingPunct="1">
        <a:defRPr sz="1600" kern="1200">
          <a:solidFill>
            <a:schemeClr val="tx1"/>
          </a:solidFill>
          <a:latin typeface="+mn-lt"/>
          <a:ea typeface="+mn-ea"/>
          <a:cs typeface="+mn-cs"/>
        </a:defRPr>
      </a:lvl7pPr>
      <a:lvl8pPr marL="2879294" algn="l" defTabSz="411332" rtl="0" eaLnBrk="1" latinLnBrk="0" hangingPunct="1">
        <a:defRPr sz="1600" kern="1200">
          <a:solidFill>
            <a:schemeClr val="tx1"/>
          </a:solidFill>
          <a:latin typeface="+mn-lt"/>
          <a:ea typeface="+mn-ea"/>
          <a:cs typeface="+mn-cs"/>
        </a:defRPr>
      </a:lvl8pPr>
      <a:lvl9pPr marL="3290619" algn="l" defTabSz="411332"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12" charset="0"/>
                <a:ea typeface="+mn-ea"/>
                <a:cs typeface="+mn-cs"/>
              </a:defRPr>
            </a:lvl1pPr>
          </a:lstStyle>
          <a:p>
            <a:pPr>
              <a:defRPr/>
            </a:pPr>
            <a:endParaRPr lang="en-US"/>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12" charset="0"/>
                <a:ea typeface="+mn-ea"/>
                <a:cs typeface="+mn-cs"/>
              </a:defRPr>
            </a:lvl1pPr>
          </a:lstStyle>
          <a:p>
            <a:pPr>
              <a:defRPr/>
            </a:pPr>
            <a:endParaRPr lang="en-US"/>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CA4B89DA-E146-5943-8FC5-2921A6FBB2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38" r:id="rId1"/>
    <p:sldLayoutId id="2147491739" r:id="rId2"/>
    <p:sldLayoutId id="2147491740" r:id="rId3"/>
    <p:sldLayoutId id="2147491741" r:id="rId4"/>
    <p:sldLayoutId id="2147491742" r:id="rId5"/>
    <p:sldLayoutId id="2147491743" r:id="rId6"/>
    <p:sldLayoutId id="2147491744" r:id="rId7"/>
    <p:sldLayoutId id="2147491745" r:id="rId8"/>
    <p:sldLayoutId id="2147491746" r:id="rId9"/>
    <p:sldLayoutId id="2147491747" r:id="rId10"/>
    <p:sldLayoutId id="214749174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1027"/>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2628"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mn-lt"/>
                <a:ea typeface="+mn-ea"/>
                <a:cs typeface="+mn-cs"/>
              </a:defRPr>
            </a:lvl1pPr>
          </a:lstStyle>
          <a:p>
            <a:pPr>
              <a:defRPr/>
            </a:pPr>
            <a:endParaRPr lang="en-US"/>
          </a:p>
        </p:txBody>
      </p:sp>
      <p:sp>
        <p:nvSpPr>
          <p:cNvPr id="282629" name="Rectangle 102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a:defRPr/>
            </a:pPr>
            <a:fld id="{37CE7E53-6F0A-6344-80F0-2F89CDC0FFFE}" type="slidenum">
              <a:rPr lang="en-US"/>
              <a:pPr>
                <a:defRPr/>
              </a:pPr>
              <a:t>‹#›</a:t>
            </a:fld>
            <a:endParaRPr lang="en-US"/>
          </a:p>
        </p:txBody>
      </p:sp>
      <p:sp>
        <p:nvSpPr>
          <p:cNvPr id="89094" name="Line 1030"/>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095" name="Line 1031"/>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89096" name="Group 1032"/>
          <p:cNvGrpSpPr>
            <a:grpSpLocks/>
          </p:cNvGrpSpPr>
          <p:nvPr/>
        </p:nvGrpSpPr>
        <p:grpSpPr bwMode="auto">
          <a:xfrm>
            <a:off x="228600" y="457200"/>
            <a:ext cx="1246188" cy="1371600"/>
            <a:chOff x="144" y="288"/>
            <a:chExt cx="785" cy="864"/>
          </a:xfrm>
        </p:grpSpPr>
        <p:sp>
          <p:nvSpPr>
            <p:cNvPr id="89098" name="Rectangle 1033"/>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099" name="Rectangle 1034"/>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00" name="Rectangle 1035"/>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01" name="Rectangle 1036"/>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02" name="Rectangle 1037"/>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03" name="Rectangle 1038"/>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04" name="Rectangle 1039"/>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05" name="Rectangle 1040"/>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06" name="Rectangle 1041"/>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07" name="Rectangle 1042"/>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08" name="Rectangle 1043"/>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09" name="Rectangle 1044"/>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10" name="Rectangle 1045"/>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sp>
        <p:nvSpPr>
          <p:cNvPr id="282646" name="Rectangle 104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mn-lt"/>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91844" r:id="rId1"/>
    <p:sldLayoutId id="2147491749" r:id="rId2"/>
    <p:sldLayoutId id="2147491750" r:id="rId3"/>
    <p:sldLayoutId id="2147491751" r:id="rId4"/>
    <p:sldLayoutId id="2147491752" r:id="rId5"/>
    <p:sldLayoutId id="2147491753" r:id="rId6"/>
    <p:sldLayoutId id="2147491754" r:id="rId7"/>
    <p:sldLayoutId id="2147491755" r:id="rId8"/>
    <p:sldLayoutId id="2147491756" r:id="rId9"/>
    <p:sldLayoutId id="2147491757" r:id="rId10"/>
    <p:sldLayoutId id="2147491758"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39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39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39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3900">
          <a:solidFill>
            <a:schemeClr val="tx2"/>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3900">
          <a:solidFill>
            <a:schemeClr val="tx2"/>
          </a:solidFill>
          <a:latin typeface="Arial" pitchFamily="-112" charset="0"/>
        </a:defRPr>
      </a:lvl6pPr>
      <a:lvl7pPr marL="914400" algn="l" rtl="0" fontAlgn="base">
        <a:spcBef>
          <a:spcPct val="0"/>
        </a:spcBef>
        <a:spcAft>
          <a:spcPct val="0"/>
        </a:spcAft>
        <a:defRPr sz="3900">
          <a:solidFill>
            <a:schemeClr val="tx2"/>
          </a:solidFill>
          <a:latin typeface="Arial" pitchFamily="-112" charset="0"/>
        </a:defRPr>
      </a:lvl7pPr>
      <a:lvl8pPr marL="1371600" algn="l" rtl="0" fontAlgn="base">
        <a:spcBef>
          <a:spcPct val="0"/>
        </a:spcBef>
        <a:spcAft>
          <a:spcPct val="0"/>
        </a:spcAft>
        <a:defRPr sz="3900">
          <a:solidFill>
            <a:schemeClr val="tx2"/>
          </a:solidFill>
          <a:latin typeface="Arial" pitchFamily="-112" charset="0"/>
        </a:defRPr>
      </a:lvl8pPr>
      <a:lvl9pPr marL="1828800" algn="l" rtl="0" fontAlgn="base">
        <a:spcBef>
          <a:spcPct val="0"/>
        </a:spcBef>
        <a:spcAft>
          <a:spcPct val="0"/>
        </a:spcAft>
        <a:defRPr sz="39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2" charset="2"/>
        <a:buChar char="o"/>
        <a:defRPr sz="2000">
          <a:solidFill>
            <a:schemeClr val="tx2"/>
          </a:solidFill>
          <a:latin typeface="+mn-lt"/>
          <a:ea typeface="ＭＳ Ｐゴシック" pitchFamily="-112" charset="-128"/>
        </a:defRPr>
      </a:lvl6pPr>
      <a:lvl7pPr marL="2971800" indent="-228600" algn="l" rtl="0" fontAlgn="base">
        <a:spcBef>
          <a:spcPct val="20000"/>
        </a:spcBef>
        <a:spcAft>
          <a:spcPct val="0"/>
        </a:spcAft>
        <a:buClr>
          <a:schemeClr val="accent1"/>
        </a:buClr>
        <a:buSzPct val="70000"/>
        <a:buFont typeface="Wingdings" pitchFamily="-112" charset="2"/>
        <a:buChar char="o"/>
        <a:defRPr sz="2000">
          <a:solidFill>
            <a:schemeClr val="tx2"/>
          </a:solidFill>
          <a:latin typeface="+mn-lt"/>
          <a:ea typeface="ＭＳ Ｐゴシック" pitchFamily="-112" charset="-128"/>
        </a:defRPr>
      </a:lvl7pPr>
      <a:lvl8pPr marL="3429000" indent="-228600" algn="l" rtl="0" fontAlgn="base">
        <a:spcBef>
          <a:spcPct val="20000"/>
        </a:spcBef>
        <a:spcAft>
          <a:spcPct val="0"/>
        </a:spcAft>
        <a:buClr>
          <a:schemeClr val="accent1"/>
        </a:buClr>
        <a:buSzPct val="70000"/>
        <a:buFont typeface="Wingdings" pitchFamily="-112" charset="2"/>
        <a:buChar char="o"/>
        <a:defRPr sz="2000">
          <a:solidFill>
            <a:schemeClr val="tx2"/>
          </a:solidFill>
          <a:latin typeface="+mn-lt"/>
          <a:ea typeface="ＭＳ Ｐゴシック" pitchFamily="-112" charset="-128"/>
        </a:defRPr>
      </a:lvl8pPr>
      <a:lvl9pPr marL="3886200" indent="-228600" algn="l" rtl="0" fontAlgn="base">
        <a:spcBef>
          <a:spcPct val="20000"/>
        </a:spcBef>
        <a:spcAft>
          <a:spcPct val="0"/>
        </a:spcAft>
        <a:buClr>
          <a:schemeClr val="accent1"/>
        </a:buClr>
        <a:buSzPct val="70000"/>
        <a:buFont typeface="Wingdings" pitchFamily="-112" charset="2"/>
        <a:buChar char="o"/>
        <a:defRPr sz="2000">
          <a:solidFill>
            <a:schemeClr val="tx2"/>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B726CB0-4C56-164F-8FF4-786E5231F7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60" r:id="rId1"/>
    <p:sldLayoutId id="2147491761" r:id="rId2"/>
    <p:sldLayoutId id="2147491762" r:id="rId3"/>
    <p:sldLayoutId id="2147491763" r:id="rId4"/>
    <p:sldLayoutId id="2147491764" r:id="rId5"/>
    <p:sldLayoutId id="2147491765" r:id="rId6"/>
    <p:sldLayoutId id="2147491766" r:id="rId7"/>
    <p:sldLayoutId id="2147491767" r:id="rId8"/>
    <p:sldLayoutId id="2147491768" r:id="rId9"/>
    <p:sldLayoutId id="2147491769" r:id="rId10"/>
    <p:sldLayoutId id="2147491770"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132105" name="Group 4"/>
            <p:cNvGrpSpPr>
              <a:grpSpLocks/>
            </p:cNvGrpSpPr>
            <p:nvPr/>
          </p:nvGrpSpPr>
          <p:grpSpPr bwMode="auto">
            <a:xfrm>
              <a:off x="48" y="102"/>
              <a:ext cx="96" cy="4128"/>
              <a:chOff x="48" y="102"/>
              <a:chExt cx="96" cy="4128"/>
            </a:xfrm>
          </p:grpSpPr>
          <p:sp>
            <p:nvSpPr>
              <p:cNvPr id="13210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0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0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0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3209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EF8D6BEB-CB04-EA48-AB1B-FFD6837B4E3F}"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853" r:id="rId1"/>
    <p:sldLayoutId id="2147491771" r:id="rId2"/>
    <p:sldLayoutId id="2147491772" r:id="rId3"/>
    <p:sldLayoutId id="2147491773" r:id="rId4"/>
    <p:sldLayoutId id="2147491774" r:id="rId5"/>
    <p:sldLayoutId id="2147491775" r:id="rId6"/>
    <p:sldLayoutId id="2147491776" r:id="rId7"/>
    <p:sldLayoutId id="2147491777" r:id="rId8"/>
    <p:sldLayoutId id="2147491778" r:id="rId9"/>
    <p:sldLayoutId id="2147491779" r:id="rId10"/>
    <p:sldLayoutId id="2147491780" r:id="rId11"/>
    <p:sldLayoutId id="2147491781"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39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6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387.xml"/><Relationship Id="rId4" Type="http://schemas.openxmlformats.org/officeDocument/2006/relationships/image" Target="../media/image98.jpeg"/></Relationships>
</file>

<file path=ppt/slides/_rels/slide10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2.xml"/><Relationship Id="rId1" Type="http://schemas.openxmlformats.org/officeDocument/2006/relationships/slideLayout" Target="../slideLayouts/slideLayout575.xml"/><Relationship Id="rId4" Type="http://schemas.openxmlformats.org/officeDocument/2006/relationships/image" Target="../media/image100.jpeg"/></Relationships>
</file>

<file path=ppt/slides/_rels/slide10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3.xml"/><Relationship Id="rId1" Type="http://schemas.openxmlformats.org/officeDocument/2006/relationships/slideLayout" Target="../slideLayouts/slideLayout31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4.xml"/><Relationship Id="rId1" Type="http://schemas.openxmlformats.org/officeDocument/2006/relationships/slideLayout" Target="../slideLayouts/slideLayout31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5.xml"/><Relationship Id="rId1" Type="http://schemas.openxmlformats.org/officeDocument/2006/relationships/slideLayout" Target="../slideLayouts/slideLayout31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6.xml"/><Relationship Id="rId1" Type="http://schemas.openxmlformats.org/officeDocument/2006/relationships/slideLayout" Target="../slideLayouts/slideLayout31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7.xml"/><Relationship Id="rId1" Type="http://schemas.openxmlformats.org/officeDocument/2006/relationships/slideLayout" Target="../slideLayouts/slideLayout90.xml"/><Relationship Id="rId4" Type="http://schemas.openxmlformats.org/officeDocument/2006/relationships/image" Target="../media/image106.jpeg"/></Relationships>
</file>

<file path=ppt/slides/_rels/slide10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8.xml"/><Relationship Id="rId1" Type="http://schemas.openxmlformats.org/officeDocument/2006/relationships/slideLayout" Target="../slideLayouts/slideLayout316.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9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9.xml"/><Relationship Id="rId1" Type="http://schemas.openxmlformats.org/officeDocument/2006/relationships/slideLayout" Target="../slideLayouts/slideLayout316.xml"/></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387.xml"/><Relationship Id="rId4" Type="http://schemas.openxmlformats.org/officeDocument/2006/relationships/image" Target="../media/image98.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09.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11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87.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2.xml"/><Relationship Id="rId1" Type="http://schemas.openxmlformats.org/officeDocument/2006/relationships/slideLayout" Target="../slideLayouts/slideLayout387.xml"/><Relationship Id="rId4" Type="http://schemas.openxmlformats.org/officeDocument/2006/relationships/image" Target="../media/image1.png"/></Relationships>
</file>

<file path=ppt/slides/_rels/slide11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3.xml"/><Relationship Id="rId1" Type="http://schemas.openxmlformats.org/officeDocument/2006/relationships/slideLayout" Target="../slideLayouts/slideLayout35.xml"/><Relationship Id="rId4" Type="http://schemas.openxmlformats.org/officeDocument/2006/relationships/image" Target="../media/image1.png"/></Relationships>
</file>

<file path=ppt/slides/_rels/slide11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4.xml"/><Relationship Id="rId1" Type="http://schemas.openxmlformats.org/officeDocument/2006/relationships/slideLayout" Target="../slideLayouts/slideLayout231.xml"/><Relationship Id="rId4" Type="http://schemas.openxmlformats.org/officeDocument/2006/relationships/image" Target="../media/image100.jpeg"/></Relationships>
</file>

<file path=ppt/slides/_rels/slide1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5.xml"/><Relationship Id="rId1" Type="http://schemas.openxmlformats.org/officeDocument/2006/relationships/slideLayout" Target="../slideLayouts/slideLayout225.xml"/></Relationships>
</file>

<file path=ppt/slides/_rels/slide11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6.xml"/><Relationship Id="rId1" Type="http://schemas.openxmlformats.org/officeDocument/2006/relationships/slideLayout" Target="../slideLayouts/slideLayout22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99.xml"/></Relationships>
</file>

<file path=ppt/slides/_rels/slide12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7.xml"/><Relationship Id="rId1" Type="http://schemas.openxmlformats.org/officeDocument/2006/relationships/slideLayout" Target="../slideLayouts/slideLayout225.xml"/></Relationships>
</file>

<file path=ppt/slides/_rels/slide12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8.xml"/><Relationship Id="rId1" Type="http://schemas.openxmlformats.org/officeDocument/2006/relationships/slideLayout" Target="../slideLayouts/slideLayout90.xml"/><Relationship Id="rId5" Type="http://schemas.openxmlformats.org/officeDocument/2006/relationships/image" Target="../media/image115.jpeg"/><Relationship Id="rId4" Type="http://schemas.openxmlformats.org/officeDocument/2006/relationships/image" Target="../media/image106.jpe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50.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0.xml"/><Relationship Id="rId1" Type="http://schemas.openxmlformats.org/officeDocument/2006/relationships/slideLayout" Target="../slideLayouts/slideLayout46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1.xml"/><Relationship Id="rId1" Type="http://schemas.openxmlformats.org/officeDocument/2006/relationships/slideLayout" Target="../slideLayouts/slideLayout46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2.xml"/><Relationship Id="rId1" Type="http://schemas.openxmlformats.org/officeDocument/2006/relationships/slideLayout" Target="../slideLayouts/slideLayout46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3.xml"/><Relationship Id="rId1" Type="http://schemas.openxmlformats.org/officeDocument/2006/relationships/slideLayout" Target="../slideLayouts/slideLayout46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4.xml"/><Relationship Id="rId1" Type="http://schemas.openxmlformats.org/officeDocument/2006/relationships/slideLayout" Target="../slideLayouts/slideLayout46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5.xml"/><Relationship Id="rId1" Type="http://schemas.openxmlformats.org/officeDocument/2006/relationships/slideLayout" Target="../slideLayouts/slideLayout46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6.xml"/><Relationship Id="rId1" Type="http://schemas.openxmlformats.org/officeDocument/2006/relationships/slideLayout" Target="../slideLayouts/slideLayout46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44.xml"/></Relationships>
</file>

<file path=ppt/slides/_rels/slide1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7.xml"/><Relationship Id="rId1" Type="http://schemas.openxmlformats.org/officeDocument/2006/relationships/slideLayout" Target="../slideLayouts/slideLayout46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8.xml"/><Relationship Id="rId1" Type="http://schemas.openxmlformats.org/officeDocument/2006/relationships/slideLayout" Target="../slideLayouts/slideLayout46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9.xml"/><Relationship Id="rId1" Type="http://schemas.openxmlformats.org/officeDocument/2006/relationships/slideLayout" Target="../slideLayouts/slideLayout46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0.xml"/><Relationship Id="rId1" Type="http://schemas.openxmlformats.org/officeDocument/2006/relationships/slideLayout" Target="../slideLayouts/slideLayout462.xml"/><Relationship Id="rId4" Type="http://schemas.openxmlformats.org/officeDocument/2006/relationships/image" Target="../media/image127.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475.xml"/><Relationship Id="rId1" Type="http://schemas.openxmlformats.org/officeDocument/2006/relationships/themeOverride" Target="../theme/themeOverride4.xml"/></Relationships>
</file>

<file path=ppt/slides/_rels/slide13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2.xml"/><Relationship Id="rId1" Type="http://schemas.openxmlformats.org/officeDocument/2006/relationships/slideLayout" Target="../slideLayouts/slideLayout46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6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6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6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6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44.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475.xml"/><Relationship Id="rId1" Type="http://schemas.openxmlformats.org/officeDocument/2006/relationships/themeOverride" Target="../theme/themeOverride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50.xml"/></Relationships>
</file>

<file path=ppt/slides/_rels/slide14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505.xml"/><Relationship Id="rId4" Type="http://schemas.openxmlformats.org/officeDocument/2006/relationships/image" Target="../media/image135.jpeg"/></Relationships>
</file>

<file path=ppt/slides/_rels/slide1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5.xml"/><Relationship Id="rId1" Type="http://schemas.openxmlformats.org/officeDocument/2006/relationships/slideLayout" Target="../slideLayouts/slideLayout243.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jpeg"/></Relationships>
</file>

<file path=ppt/slides/_rels/slide1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6.xml"/><Relationship Id="rId1" Type="http://schemas.openxmlformats.org/officeDocument/2006/relationships/slideLayout" Target="../slideLayouts/slideLayout233.xml"/><Relationship Id="rId5" Type="http://schemas.openxmlformats.org/officeDocument/2006/relationships/image" Target="../media/image54.png"/><Relationship Id="rId4" Type="http://schemas.openxmlformats.org/officeDocument/2006/relationships/image" Target="../media/image53.png"/></Relationships>
</file>

<file path=ppt/slides/_rels/slide1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7.xml"/><Relationship Id="rId1" Type="http://schemas.openxmlformats.org/officeDocument/2006/relationships/slideLayout" Target="../slideLayouts/slideLayout233.xml"/><Relationship Id="rId5" Type="http://schemas.openxmlformats.org/officeDocument/2006/relationships/image" Target="../media/image58.jpeg"/><Relationship Id="rId4" Type="http://schemas.openxmlformats.org/officeDocument/2006/relationships/image" Target="../media/image57.jpeg"/></Relationships>
</file>

<file path=ppt/slides/_rels/slide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8.xml"/><Relationship Id="rId1" Type="http://schemas.openxmlformats.org/officeDocument/2006/relationships/slideLayout" Target="../slideLayouts/slideLayout35.xml"/><Relationship Id="rId4" Type="http://schemas.openxmlformats.org/officeDocument/2006/relationships/image" Target="../media/image112.jpeg"/></Relationships>
</file>

<file path=ppt/slides/_rels/slide14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44.xml"/></Relationships>
</file>

<file path=ppt/slides/_rels/slide15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png"/><Relationship Id="rId1" Type="http://schemas.openxmlformats.org/officeDocument/2006/relationships/slideLayout" Target="../slideLayouts/slideLayout35.xml"/></Relationships>
</file>

<file path=ppt/slides/_rels/slide15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png"/><Relationship Id="rId1" Type="http://schemas.openxmlformats.org/officeDocument/2006/relationships/slideLayout" Target="../slideLayouts/slideLayout35.xml"/></Relationships>
</file>

<file path=ppt/slides/_rels/slide15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5.xml"/></Relationships>
</file>

<file path=ppt/slides/_rels/slide15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5.xml"/></Relationships>
</file>

<file path=ppt/slides/_rels/slide15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2.xml"/><Relationship Id="rId1" Type="http://schemas.openxmlformats.org/officeDocument/2006/relationships/slideLayout" Target="../slideLayouts/slideLayout90.xml"/><Relationship Id="rId6" Type="http://schemas.openxmlformats.org/officeDocument/2006/relationships/image" Target="../media/image140.emf"/><Relationship Id="rId5" Type="http://schemas.openxmlformats.org/officeDocument/2006/relationships/image" Target="../media/image139.jpeg"/><Relationship Id="rId4" Type="http://schemas.openxmlformats.org/officeDocument/2006/relationships/image" Target="../media/image138.jpeg"/></Relationships>
</file>

<file path=ppt/slides/_rels/slide15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3.xml"/><Relationship Id="rId1" Type="http://schemas.openxmlformats.org/officeDocument/2006/relationships/slideLayout" Target="../slideLayouts/slideLayout577.xml"/></Relationships>
</file>

<file path=ppt/slides/_rels/slide156.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notesSlide" Target="../notesSlides/notesSlide134.xml"/><Relationship Id="rId1" Type="http://schemas.openxmlformats.org/officeDocument/2006/relationships/slideLayout" Target="../slideLayouts/slideLayout90.xml"/><Relationship Id="rId6" Type="http://schemas.openxmlformats.org/officeDocument/2006/relationships/image" Target="../media/image145.gif"/><Relationship Id="rId5" Type="http://schemas.openxmlformats.org/officeDocument/2006/relationships/image" Target="../media/image144.png"/><Relationship Id="rId4" Type="http://schemas.openxmlformats.org/officeDocument/2006/relationships/image" Target="../media/image143.jpeg"/></Relationships>
</file>

<file path=ppt/slides/_rels/slide15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5.xml"/></Relationships>
</file>

<file path=ppt/slides/_rels/slide158.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notesSlide" Target="../notesSlides/notesSlide135.xml"/><Relationship Id="rId1" Type="http://schemas.openxmlformats.org/officeDocument/2006/relationships/slideLayout" Target="../slideLayouts/slideLayout90.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 Id="rId9" Type="http://schemas.openxmlformats.org/officeDocument/2006/relationships/image" Target="../media/image154.jpe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0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44.xml"/></Relationships>
</file>

<file path=ppt/slides/_rels/slide16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37.xml"/><Relationship Id="rId1" Type="http://schemas.openxmlformats.org/officeDocument/2006/relationships/slideLayout" Target="../slideLayouts/slideLayout100.xml"/></Relationships>
</file>

<file path=ppt/slides/_rels/slide16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38.xml"/><Relationship Id="rId1" Type="http://schemas.openxmlformats.org/officeDocument/2006/relationships/slideLayout" Target="../slideLayouts/slideLayout90.xml"/><Relationship Id="rId4" Type="http://schemas.openxmlformats.org/officeDocument/2006/relationships/image" Target="../media/image157.jpeg"/></Relationships>
</file>

<file path=ppt/slides/_rels/slide16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39.xml"/><Relationship Id="rId1" Type="http://schemas.openxmlformats.org/officeDocument/2006/relationships/slideLayout" Target="../slideLayouts/slideLayout94.xml"/></Relationships>
</file>

<file path=ppt/slides/_rels/slide16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40.xml"/><Relationship Id="rId1" Type="http://schemas.openxmlformats.org/officeDocument/2006/relationships/slideLayout" Target="../slideLayouts/slideLayout90.xml"/></Relationships>
</file>

<file path=ppt/slides/_rels/slide16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1.xml"/><Relationship Id="rId1" Type="http://schemas.openxmlformats.org/officeDocument/2006/relationships/slideLayout" Target="../slideLayouts/slideLayout90.xml"/><Relationship Id="rId6" Type="http://schemas.openxmlformats.org/officeDocument/2006/relationships/image" Target="../media/image161.emf"/><Relationship Id="rId5" Type="http://schemas.openxmlformats.org/officeDocument/2006/relationships/image" Target="../media/image160.emf"/><Relationship Id="rId4" Type="http://schemas.openxmlformats.org/officeDocument/2006/relationships/image" Target="../media/image157.jpeg"/></Relationships>
</file>

<file path=ppt/slides/_rels/slide16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2.xml"/><Relationship Id="rId1" Type="http://schemas.openxmlformats.org/officeDocument/2006/relationships/slideLayout" Target="../slideLayouts/slideLayout92.xml"/></Relationships>
</file>

<file path=ppt/slides/_rels/slide166.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notesSlide" Target="../notesSlides/notesSlide143.xml"/><Relationship Id="rId1" Type="http://schemas.openxmlformats.org/officeDocument/2006/relationships/slideLayout" Target="../slideLayouts/slideLayout90.xml"/><Relationship Id="rId6" Type="http://schemas.openxmlformats.org/officeDocument/2006/relationships/image" Target="../media/image145.gif"/><Relationship Id="rId5" Type="http://schemas.openxmlformats.org/officeDocument/2006/relationships/image" Target="../media/image144.png"/><Relationship Id="rId4" Type="http://schemas.openxmlformats.org/officeDocument/2006/relationships/image" Target="../media/image143.jpeg"/></Relationships>
</file>

<file path=ppt/slides/_rels/slide16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4.xml"/><Relationship Id="rId1" Type="http://schemas.openxmlformats.org/officeDocument/2006/relationships/slideLayout" Target="../slideLayouts/slideLayout92.xml"/></Relationships>
</file>

<file path=ppt/slides/_rels/slide16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45.xml"/><Relationship Id="rId1" Type="http://schemas.openxmlformats.org/officeDocument/2006/relationships/slideLayout" Target="../slideLayouts/slideLayout90.xml"/><Relationship Id="rId4" Type="http://schemas.openxmlformats.org/officeDocument/2006/relationships/image" Target="../media/image1.png"/></Relationships>
</file>

<file path=ppt/slides/_rels/slide16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46.xml"/><Relationship Id="rId1" Type="http://schemas.openxmlformats.org/officeDocument/2006/relationships/slideLayout" Target="../slideLayouts/slideLayout35.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44.xml"/></Relationships>
</file>

<file path=ppt/slides/_rels/slide17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47.xml"/><Relationship Id="rId1" Type="http://schemas.openxmlformats.org/officeDocument/2006/relationships/slideLayout" Target="../slideLayouts/slideLayout35.xml"/><Relationship Id="rId4" Type="http://schemas.openxmlformats.org/officeDocument/2006/relationships/image" Target="../media/image1.png"/></Relationships>
</file>

<file path=ppt/slides/_rels/slide17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48.xml"/><Relationship Id="rId1" Type="http://schemas.openxmlformats.org/officeDocument/2006/relationships/slideLayout" Target="../slideLayouts/slideLayout35.xml"/><Relationship Id="rId4" Type="http://schemas.openxmlformats.org/officeDocument/2006/relationships/image" Target="../media/image167.jpeg"/></Relationships>
</file>

<file path=ppt/slides/_rels/slide17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31.jpe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169.jpeg"/></Relationships>
</file>

<file path=ppt/slides/_rels/slide17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71.jpe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54.xml"/><Relationship Id="rId7" Type="http://schemas.openxmlformats.org/officeDocument/2006/relationships/image" Target="../media/image175.pn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1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5.xml"/><Relationship Id="rId1" Type="http://schemas.openxmlformats.org/officeDocument/2006/relationships/slideLayout" Target="../slideLayouts/slideLayout38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44.xml"/></Relationships>
</file>

<file path=ppt/slides/_rels/slide18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56.xml"/><Relationship Id="rId1" Type="http://schemas.openxmlformats.org/officeDocument/2006/relationships/slideLayout" Target="../slideLayouts/slideLayout559.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hemeOverride" Target="../theme/themeOverride10.xml"/><Relationship Id="rId5" Type="http://schemas.openxmlformats.org/officeDocument/2006/relationships/image" Target="../media/image178.jpeg"/><Relationship Id="rId4" Type="http://schemas.openxmlformats.org/officeDocument/2006/relationships/image" Target="../media/image177.jpe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179.jpeg"/></Relationships>
</file>

<file path=ppt/slides/_rels/slide1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59.xml"/><Relationship Id="rId1" Type="http://schemas.openxmlformats.org/officeDocument/2006/relationships/slideLayout" Target="../slideLayouts/slideLayout426.xml"/><Relationship Id="rId4" Type="http://schemas.openxmlformats.org/officeDocument/2006/relationships/image" Target="../media/image89.png"/></Relationships>
</file>

<file path=ppt/slides/_rels/slide1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0.xml"/><Relationship Id="rId1" Type="http://schemas.openxmlformats.org/officeDocument/2006/relationships/slideLayout" Target="../slideLayouts/slideLayout35.xml"/></Relationships>
</file>

<file path=ppt/slides/_rels/slide1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1.xml"/><Relationship Id="rId1" Type="http://schemas.openxmlformats.org/officeDocument/2006/relationships/slideLayout" Target="../slideLayouts/slideLayout35.xml"/></Relationships>
</file>

<file path=ppt/slides/_rels/slide18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62.xml"/><Relationship Id="rId1" Type="http://schemas.openxmlformats.org/officeDocument/2006/relationships/slideLayout" Target="../slideLayouts/slideLayout365.xml"/></Relationships>
</file>

<file path=ppt/slides/_rels/slide1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3.xml"/><Relationship Id="rId1" Type="http://schemas.openxmlformats.org/officeDocument/2006/relationships/slideLayout" Target="../slideLayouts/slideLayout316.xml"/></Relationships>
</file>

<file path=ppt/slides/_rels/slide18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4.xml"/><Relationship Id="rId1" Type="http://schemas.openxmlformats.org/officeDocument/2006/relationships/slideLayout" Target="../slideLayouts/slideLayout316.xml"/></Relationships>
</file>

<file path=ppt/slides/_rels/slide1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5.xml"/><Relationship Id="rId1" Type="http://schemas.openxmlformats.org/officeDocument/2006/relationships/slideLayout" Target="../slideLayouts/slideLayout316.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44.xml"/></Relationships>
</file>

<file path=ppt/slides/_rels/slide19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6.xml"/><Relationship Id="rId1" Type="http://schemas.openxmlformats.org/officeDocument/2006/relationships/slideLayout" Target="../slideLayouts/slideLayout316.xml"/></Relationships>
</file>

<file path=ppt/slides/_rels/slide19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7.xml"/><Relationship Id="rId1" Type="http://schemas.openxmlformats.org/officeDocument/2006/relationships/slideLayout" Target="../slideLayouts/slideLayout316.xml"/></Relationships>
</file>

<file path=ppt/slides/_rels/slide19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68.xml"/><Relationship Id="rId1" Type="http://schemas.openxmlformats.org/officeDocument/2006/relationships/slideLayout" Target="../slideLayouts/slideLayout347.xml"/></Relationships>
</file>

<file path=ppt/slides/_rels/slide19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9.xml"/><Relationship Id="rId1" Type="http://schemas.openxmlformats.org/officeDocument/2006/relationships/slideLayout" Target="../slideLayouts/slideLayout387.xml"/><Relationship Id="rId4" Type="http://schemas.openxmlformats.org/officeDocument/2006/relationships/image" Target="../media/image1.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19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70.xml"/><Relationship Id="rId1" Type="http://schemas.openxmlformats.org/officeDocument/2006/relationships/slideLayout" Target="../slideLayouts/slideLayout244.xml"/><Relationship Id="rId4" Type="http://schemas.openxmlformats.org/officeDocument/2006/relationships/image" Target="../media/image183.png"/></Relationships>
</file>

<file path=ppt/slides/_rels/slide196.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image" Target="../media/image184.jpeg"/><Relationship Id="rId7" Type="http://schemas.openxmlformats.org/officeDocument/2006/relationships/image" Target="../media/image188.jpeg"/><Relationship Id="rId2" Type="http://schemas.openxmlformats.org/officeDocument/2006/relationships/notesSlide" Target="../notesSlides/notesSlide171.xml"/><Relationship Id="rId1" Type="http://schemas.openxmlformats.org/officeDocument/2006/relationships/slideLayout" Target="../slideLayouts/slideLayout62.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s>
</file>

<file path=ppt/slides/_rels/slide197.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oleObject" Target="../embeddings/oleObject1.bin"/><Relationship Id="rId7" Type="http://schemas.openxmlformats.org/officeDocument/2006/relationships/oleObject" Target="../embeddings/oleObject2.bin"/><Relationship Id="rId2" Type="http://schemas.openxmlformats.org/officeDocument/2006/relationships/notesSlide" Target="../notesSlides/notesSlide172.xml"/><Relationship Id="rId1" Type="http://schemas.openxmlformats.org/officeDocument/2006/relationships/slideLayout" Target="../slideLayouts/slideLayout2.xml"/><Relationship Id="rId6" Type="http://schemas.openxmlformats.org/officeDocument/2006/relationships/image" Target="../media/image192.emf"/><Relationship Id="rId5" Type="http://schemas.openxmlformats.org/officeDocument/2006/relationships/image" Target="../media/image191.emf"/><Relationship Id="rId10" Type="http://schemas.openxmlformats.org/officeDocument/2006/relationships/image" Target="../media/image194.png"/><Relationship Id="rId4" Type="http://schemas.openxmlformats.org/officeDocument/2006/relationships/image" Target="../media/image190.png"/><Relationship Id="rId9" Type="http://schemas.openxmlformats.org/officeDocument/2006/relationships/oleObject" Target="../embeddings/oleObject3.bin"/></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73.xml"/><Relationship Id="rId1" Type="http://schemas.openxmlformats.org/officeDocument/2006/relationships/slideLayout" Target="../slideLayouts/slideLayout1.xml"/><Relationship Id="rId4" Type="http://schemas.openxmlformats.org/officeDocument/2006/relationships/image" Target="../media/image183.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5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305.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9.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559.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358.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54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386.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387.xml"/><Relationship Id="rId5" Type="http://schemas.openxmlformats.org/officeDocument/2006/relationships/image" Target="../media/image3.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397.xml"/><Relationship Id="rId5" Type="http://schemas.openxmlformats.org/officeDocument/2006/relationships/image" Target="../media/image42.jpe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39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4.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39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340.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340.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330.xml"/><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330.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330.xml"/><Relationship Id="rId5" Type="http://schemas.openxmlformats.org/officeDocument/2006/relationships/image" Target="../media/image58.jpe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530.xml"/><Relationship Id="rId5" Type="http://schemas.openxmlformats.org/officeDocument/2006/relationships/image" Target="../media/image60.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530.xml"/></Relationships>
</file>

<file path=ppt/slides/_rels/slide38.xml.rels><?xml version="1.0" encoding="UTF-8" standalone="yes"?>
<Relationships xmlns="http://schemas.openxmlformats.org/package/2006/relationships"><Relationship Id="rId3"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 Id="rId2" Type="http://schemas.openxmlformats.org/officeDocument/2006/relationships/notesSlide" Target="../notesSlides/notesSlide37.xml"/><Relationship Id="rId1" Type="http://schemas.openxmlformats.org/officeDocument/2006/relationships/slideLayout" Target="../slideLayouts/slideLayout51.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2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4.xml"/><Relationship Id="rId1" Type="http://schemas.openxmlformats.org/officeDocument/2006/relationships/themeOverride" Target="../theme/themeOverr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521.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5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55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81.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3.xml"/><Relationship Id="rId1" Type="http://schemas.openxmlformats.org/officeDocument/2006/relationships/slideLayout" Target="../slideLayouts/slideLayout564.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387.xml"/><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5.xml"/><Relationship Id="rId1" Type="http://schemas.openxmlformats.org/officeDocument/2006/relationships/slideLayout" Target="../slideLayouts/slideLayout218.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225.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35.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4.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9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63.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9.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9.xml"/><Relationship Id="rId1" Type="http://schemas.openxmlformats.org/officeDocument/2006/relationships/slideLayout" Target="../slideLayouts/slideLayout404.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420.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84.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35.xml"/><Relationship Id="rId4" Type="http://schemas.openxmlformats.org/officeDocument/2006/relationships/image" Target="../media/image69.jpeg"/></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69.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35.xml"/><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35.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35.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35.xml"/><Relationship Id="rId4" Type="http://schemas.openxmlformats.org/officeDocument/2006/relationships/image" Target="../media/image69.jpeg"/></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0.xml"/><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4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4.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35.xml"/><Relationship Id="rId5" Type="http://schemas.openxmlformats.org/officeDocument/2006/relationships/image" Target="../media/image74.jpeg"/><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86.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17.xml"/></Relationships>
</file>

<file path=ppt/slides/_rels/slide7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17.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9.xml"/></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69.xml"/><Relationship Id="rId5" Type="http://schemas.microsoft.com/office/2007/relationships/hdphoto" Target="../media/hdphoto1.wdp"/><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4.xml"/><Relationship Id="rId1" Type="http://schemas.openxmlformats.org/officeDocument/2006/relationships/slideLayout" Target="../slideLayouts/slideLayout171.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5.xml"/><Relationship Id="rId1" Type="http://schemas.openxmlformats.org/officeDocument/2006/relationships/slideLayout" Target="../slideLayouts/slideLayout183.xml"/><Relationship Id="rId4" Type="http://schemas.openxmlformats.org/officeDocument/2006/relationships/image" Target="../media/image82.jpeg"/></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6.xml"/><Relationship Id="rId1" Type="http://schemas.openxmlformats.org/officeDocument/2006/relationships/slideLayout" Target="../slideLayouts/slideLayout171.xml"/><Relationship Id="rId4" Type="http://schemas.openxmlformats.org/officeDocument/2006/relationships/image" Target="../media/image84.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50.xml"/></Relationships>
</file>

<file path=ppt/slides/_rels/slide8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5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69.xml"/><Relationship Id="rId4" Type="http://schemas.openxmlformats.org/officeDocument/2006/relationships/image" Target="../media/image23.jpg"/></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0.xml"/><Relationship Id="rId1" Type="http://schemas.openxmlformats.org/officeDocument/2006/relationships/slideLayout" Target="../slideLayouts/slideLayout426.xml"/><Relationship Id="rId4" Type="http://schemas.openxmlformats.org/officeDocument/2006/relationships/image" Target="../media/image89.png"/></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1.xml"/><Relationship Id="rId1" Type="http://schemas.openxmlformats.org/officeDocument/2006/relationships/slideLayout" Target="../slideLayouts/slideLayout426.xml"/></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2.xml"/><Relationship Id="rId1" Type="http://schemas.openxmlformats.org/officeDocument/2006/relationships/slideLayout" Target="../slideLayouts/slideLayout482.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3.xml"/><Relationship Id="rId1" Type="http://schemas.openxmlformats.org/officeDocument/2006/relationships/slideLayout" Target="../slideLayouts/slideLayout482.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4.xml"/><Relationship Id="rId1" Type="http://schemas.openxmlformats.org/officeDocument/2006/relationships/slideLayout" Target="../slideLayouts/slideLayout482.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5.xml"/><Relationship Id="rId1" Type="http://schemas.openxmlformats.org/officeDocument/2006/relationships/slideLayout" Target="../slideLayouts/slideLayout482.xml"/></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6.xml"/><Relationship Id="rId1" Type="http://schemas.openxmlformats.org/officeDocument/2006/relationships/slideLayout" Target="../slideLayouts/slideLayout482.xml"/></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7.xml"/><Relationship Id="rId1" Type="http://schemas.openxmlformats.org/officeDocument/2006/relationships/slideLayout" Target="../slideLayouts/slideLayout482.xml"/></Relationships>
</file>

<file path=ppt/slides/_rels/slide9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8.xml"/><Relationship Id="rId1" Type="http://schemas.openxmlformats.org/officeDocument/2006/relationships/slideLayout" Target="../slideLayouts/slideLayout244.xml"/></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9.xml"/><Relationship Id="rId1" Type="http://schemas.openxmlformats.org/officeDocument/2006/relationships/slideLayout" Target="../slideLayouts/slideLayout4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2" descr="Dan 8 800-RamGoat23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19" name="Rectangle 2"/>
          <p:cNvSpPr>
            <a:spLocks noGrp="1" noChangeArrowheads="1"/>
          </p:cNvSpPr>
          <p:nvPr>
            <p:ph type="title"/>
          </p:nvPr>
        </p:nvSpPr>
        <p:spPr>
          <a:xfrm>
            <a:off x="251520" y="404664"/>
            <a:ext cx="6048672" cy="850350"/>
          </a:xfrm>
          <a:solidFill>
            <a:srgbClr val="204B1B"/>
          </a:solidFill>
          <a:ln w="9525">
            <a:solidFill>
              <a:srgbClr val="003300"/>
            </a:solidFill>
            <a:miter lim="800000"/>
            <a:headEnd/>
            <a:tailEnd/>
          </a:ln>
          <a:effectLst>
            <a:outerShdw blurRad="63500" dist="38099" dir="2700000" algn="ctr" rotWithShape="0">
              <a:srgbClr val="D60093">
                <a:alpha val="74998"/>
              </a:srgbClr>
            </a:outerShdw>
          </a:effectLst>
        </p:spPr>
        <p:txBody>
          <a:bodyPr vert="horz" wrap="square" lIns="91440" tIns="45720" rIns="91440" bIns="45720" numCol="1" anchor="ctr" anchorCtr="0" compatLnSpc="1">
            <a:prstTxWarp prst="textNoShape">
              <a:avLst/>
            </a:prstTxWarp>
            <a:spAutoFit/>
          </a:bodyPr>
          <a:lstStyle/>
          <a:p>
            <a:r>
              <a:rPr lang="en-US" sz="4800" b="1" dirty="0">
                <a:solidFill>
                  <a:schemeClr val="tx1"/>
                </a:solidFill>
                <a:latin typeface="Arial" charset="0"/>
                <a:ea typeface="ＭＳ Ｐゴシック" charset="0"/>
                <a:cs typeface="Arial" charset="0"/>
              </a:rPr>
              <a:t>DANIEL 8–12</a:t>
            </a:r>
          </a:p>
        </p:txBody>
      </p:sp>
      <p:sp>
        <p:nvSpPr>
          <p:cNvPr id="2" name="Text Box 5">
            <a:extLst>
              <a:ext uri="{FF2B5EF4-FFF2-40B4-BE49-F238E27FC236}">
                <a16:creationId xmlns:a16="http://schemas.microsoft.com/office/drawing/2014/main" id="{1436D5BA-79C5-1944-128C-354BDBE5BCA7}"/>
              </a:ext>
            </a:extLst>
          </p:cNvPr>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548598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Predicting the date of the triumphal entry and later death (9:25-26) proves Christ will also defeat the world's kingdoms (2:34-35, 44) to rule (7:13-14) as King (10:5-9; cf. Rev. 1:12-16).</a:t>
            </a: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Daniel</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1885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a:defRPr/>
            </a:pPr>
            <a:endParaRPr lang="en-US" sz="2000" b="1">
              <a:effectLst>
                <a:outerShdw blurRad="38100" dist="38100" dir="2700000" algn="tl">
                  <a:srgbClr val="FFFFFF"/>
                </a:outerShdw>
              </a:effectLst>
              <a:latin typeface="Arial"/>
              <a:ea typeface="+mn-ea"/>
              <a:cs typeface="Arial"/>
            </a:endParaRPr>
          </a:p>
        </p:txBody>
      </p:sp>
      <p:sp>
        <p:nvSpPr>
          <p:cNvPr id="313347" name="Line 3"/>
          <p:cNvSpPr>
            <a:spLocks noChangeShapeType="1"/>
          </p:cNvSpPr>
          <p:nvPr/>
        </p:nvSpPr>
        <p:spPr bwMode="auto">
          <a:xfrm flipH="1">
            <a:off x="47244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4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chemeClr val="bg1"/>
                </a:solidFill>
                <a:latin typeface="Arial"/>
                <a:ea typeface="+mn-ea"/>
                <a:cs typeface="Arial"/>
              </a:rPr>
              <a:t>Daniel</a:t>
            </a:r>
          </a:p>
        </p:txBody>
      </p:sp>
      <p:sp>
        <p:nvSpPr>
          <p:cNvPr id="313349" name="Text Box 5"/>
          <p:cNvSpPr txBox="1">
            <a:spLocks noChangeArrowheads="1"/>
          </p:cNvSpPr>
          <p:nvPr/>
        </p:nvSpPr>
        <p:spPr bwMode="auto">
          <a:xfrm rot="16200000">
            <a:off x="6646069" y="4699506"/>
            <a:ext cx="3198812"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605-536 B.C.</a:t>
            </a:r>
          </a:p>
        </p:txBody>
      </p:sp>
      <p:sp>
        <p:nvSpPr>
          <p:cNvPr id="313350" name="Text Box 6"/>
          <p:cNvSpPr txBox="1">
            <a:spLocks noChangeArrowheads="1"/>
          </p:cNvSpPr>
          <p:nvPr/>
        </p:nvSpPr>
        <p:spPr bwMode="auto">
          <a:xfrm rot="17078026">
            <a:off x="2724786" y="1835944"/>
            <a:ext cx="492443" cy="455613"/>
          </a:xfrm>
          <a:prstGeom prst="rect">
            <a:avLst/>
          </a:prstGeom>
          <a:noFill/>
          <a:ln w="9525">
            <a:noFill/>
            <a:miter lim="800000"/>
            <a:headEnd/>
            <a:tailEnd/>
          </a:ln>
          <a:effectLst/>
        </p:spPr>
        <p:txBody>
          <a:bodyPr vert="eaVert">
            <a:spAutoFit/>
          </a:bodyPr>
          <a:lstStyle/>
          <a:p>
            <a:pPr>
              <a:spcBef>
                <a:spcPct val="50000"/>
              </a:spcBef>
              <a:defRPr/>
            </a:pPr>
            <a:endParaRPr lang="en-US" sz="2000" b="1">
              <a:effectLst>
                <a:outerShdw blurRad="38100" dist="38100" dir="2700000" algn="tl">
                  <a:srgbClr val="FFFFFF"/>
                </a:outerShdw>
              </a:effectLst>
              <a:latin typeface="Arial"/>
              <a:ea typeface="+mn-ea"/>
              <a:cs typeface="Arial"/>
            </a:endParaRPr>
          </a:p>
        </p:txBody>
      </p:sp>
      <p:sp>
        <p:nvSpPr>
          <p:cNvPr id="313351" name="Text Box 7"/>
          <p:cNvSpPr txBox="1">
            <a:spLocks noChangeArrowheads="1"/>
          </p:cNvSpPr>
          <p:nvPr/>
        </p:nvSpPr>
        <p:spPr bwMode="auto">
          <a:xfrm rot="21577933">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en-US" sz="3200" b="1">
                <a:solidFill>
                  <a:schemeClr val="bg1"/>
                </a:solidFill>
                <a:latin typeface="Arial"/>
                <a:ea typeface="+mn-ea"/>
                <a:cs typeface="Arial"/>
              </a:rPr>
              <a:t>Judgment</a:t>
            </a:r>
          </a:p>
        </p:txBody>
      </p:sp>
      <p:sp>
        <p:nvSpPr>
          <p:cNvPr id="313352" name="Text Box 8"/>
          <p:cNvSpPr txBox="1">
            <a:spLocks noChangeArrowheads="1"/>
          </p:cNvSpPr>
          <p:nvPr/>
        </p:nvSpPr>
        <p:spPr bwMode="auto">
          <a:xfrm rot="16982207">
            <a:off x="-327025" y="3062000"/>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Personal 1</a:t>
            </a:r>
          </a:p>
        </p:txBody>
      </p:sp>
      <p:sp>
        <p:nvSpPr>
          <p:cNvPr id="313353"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800" b="1">
                <a:solidFill>
                  <a:schemeClr val="bg1"/>
                </a:solidFill>
                <a:latin typeface="Arial"/>
                <a:cs typeface="Arial"/>
              </a:rPr>
              <a:t> </a:t>
            </a:r>
            <a:r>
              <a:rPr lang="en-US" sz="3600" b="1">
                <a:solidFill>
                  <a:schemeClr val="bg1"/>
                </a:solidFill>
                <a:latin typeface="Arial"/>
                <a:cs typeface="Arial"/>
              </a:rPr>
              <a:t>God rules the world</a:t>
            </a:r>
            <a:endParaRPr lang="en-US" sz="3600" b="1">
              <a:solidFill>
                <a:schemeClr val="bg2"/>
              </a:solidFill>
              <a:latin typeface="Arial"/>
              <a:cs typeface="Arial"/>
            </a:endParaRPr>
          </a:p>
        </p:txBody>
      </p:sp>
      <p:sp>
        <p:nvSpPr>
          <p:cNvPr id="313354"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dirty="0">
                <a:solidFill>
                  <a:schemeClr val="bg1"/>
                </a:solidFill>
                <a:latin typeface="Arial"/>
                <a:cs typeface="Arial"/>
              </a:rPr>
              <a:t>Prophetic 2–12</a:t>
            </a:r>
            <a:endParaRPr lang="en-US" sz="3600" b="1" dirty="0">
              <a:solidFill>
                <a:schemeClr val="bg2"/>
              </a:solidFill>
              <a:latin typeface="Arial"/>
              <a:cs typeface="Arial"/>
            </a:endParaRPr>
          </a:p>
        </p:txBody>
      </p:sp>
      <p:sp>
        <p:nvSpPr>
          <p:cNvPr id="313355" name="Text Box 11"/>
          <p:cNvSpPr txBox="1">
            <a:spLocks noChangeArrowheads="1"/>
          </p:cNvSpPr>
          <p:nvPr/>
        </p:nvSpPr>
        <p:spPr bwMode="auto">
          <a:xfrm rot="21577933">
            <a:off x="4724400" y="5209887"/>
            <a:ext cx="2895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en-US" sz="3200" b="1">
                <a:solidFill>
                  <a:schemeClr val="bg1"/>
                </a:solidFill>
                <a:latin typeface="Arial"/>
                <a:ea typeface="+mn-ea"/>
                <a:cs typeface="Arial"/>
              </a:rPr>
              <a:t>Consolation</a:t>
            </a:r>
          </a:p>
        </p:txBody>
      </p:sp>
      <p:sp>
        <p:nvSpPr>
          <p:cNvPr id="313356" name="Line 12"/>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57" name="Line 13"/>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58" name="Text Box 14"/>
          <p:cNvSpPr txBox="1">
            <a:spLocks noChangeArrowheads="1"/>
          </p:cNvSpPr>
          <p:nvPr/>
        </p:nvSpPr>
        <p:spPr bwMode="auto">
          <a:xfrm>
            <a:off x="2267744" y="1568450"/>
            <a:ext cx="324036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3200" b="1" dirty="0">
                <a:solidFill>
                  <a:schemeClr val="bg1"/>
                </a:solidFill>
                <a:latin typeface="Arial"/>
                <a:ea typeface="+mn-ea"/>
                <a:cs typeface="Arial"/>
              </a:rPr>
              <a:t>Gentiles 2–7</a:t>
            </a:r>
          </a:p>
        </p:txBody>
      </p:sp>
      <p:sp>
        <p:nvSpPr>
          <p:cNvPr id="313359" name="Text Box 15"/>
          <p:cNvSpPr txBox="1">
            <a:spLocks noChangeArrowheads="1"/>
          </p:cNvSpPr>
          <p:nvPr/>
        </p:nvSpPr>
        <p:spPr bwMode="auto">
          <a:xfrm>
            <a:off x="5943600" y="1568450"/>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latin typeface="Arial"/>
                <a:ea typeface="+mn-ea"/>
                <a:cs typeface="Arial"/>
              </a:rPr>
              <a:t>Israel 8–12</a:t>
            </a:r>
          </a:p>
        </p:txBody>
      </p:sp>
      <p:sp>
        <p:nvSpPr>
          <p:cNvPr id="313360" name="Text Box 16"/>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i="1">
                <a:solidFill>
                  <a:schemeClr val="bg1"/>
                </a:solidFill>
                <a:latin typeface="Arial"/>
                <a:ea typeface="+mn-ea"/>
                <a:cs typeface="Arial"/>
              </a:rPr>
              <a:t>Aramaic</a:t>
            </a:r>
          </a:p>
        </p:txBody>
      </p:sp>
      <p:sp>
        <p:nvSpPr>
          <p:cNvPr id="313361" name="Text Box 17"/>
          <p:cNvSpPr txBox="1">
            <a:spLocks noChangeArrowheads="1"/>
          </p:cNvSpPr>
          <p:nvPr/>
        </p:nvSpPr>
        <p:spPr bwMode="auto">
          <a:xfrm>
            <a:off x="5638800" y="222408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i="1">
                <a:solidFill>
                  <a:schemeClr val="bg1"/>
                </a:solidFill>
                <a:latin typeface="Arial"/>
                <a:ea typeface="+mn-ea"/>
                <a:cs typeface="Arial"/>
              </a:rPr>
              <a:t>Hebrew</a:t>
            </a:r>
          </a:p>
        </p:txBody>
      </p:sp>
      <p:sp>
        <p:nvSpPr>
          <p:cNvPr id="313362" name="Text Box 18"/>
          <p:cNvSpPr txBox="1">
            <a:spLocks noChangeArrowheads="1"/>
          </p:cNvSpPr>
          <p:nvPr/>
        </p:nvSpPr>
        <p:spPr bwMode="auto">
          <a:xfrm rot="17066707">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i="1">
                <a:solidFill>
                  <a:schemeClr val="bg1"/>
                </a:solidFill>
                <a:latin typeface="Arial"/>
                <a:ea typeface="+mn-ea"/>
                <a:cs typeface="Arial"/>
              </a:rPr>
              <a:t>Hebrew</a:t>
            </a:r>
          </a:p>
        </p:txBody>
      </p:sp>
      <p:sp>
        <p:nvSpPr>
          <p:cNvPr id="313363" name="Text Box 19"/>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chemeClr val="bg1"/>
                </a:solidFill>
                <a:latin typeface="Arial"/>
                <a:ea typeface="+mn-ea"/>
                <a:cs typeface="Arial"/>
              </a:rPr>
              <a:t>Interpreter</a:t>
            </a:r>
          </a:p>
        </p:txBody>
      </p:sp>
      <p:sp>
        <p:nvSpPr>
          <p:cNvPr id="313364" name="Text Box 20"/>
          <p:cNvSpPr txBox="1">
            <a:spLocks noChangeArrowheads="1"/>
          </p:cNvSpPr>
          <p:nvPr/>
        </p:nvSpPr>
        <p:spPr bwMode="auto">
          <a:xfrm rot="17120134">
            <a:off x="4502944" y="2477750"/>
            <a:ext cx="3124200" cy="28931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a:ea typeface="+mn-ea"/>
                <a:cs typeface="Arial"/>
              </a:rPr>
              <a:t>Beasts 7</a:t>
            </a:r>
          </a:p>
          <a:p>
            <a:pPr>
              <a:spcBef>
                <a:spcPct val="50000"/>
              </a:spcBef>
              <a:defRPr/>
            </a:pPr>
            <a:r>
              <a:rPr lang="en-US" sz="2800" b="1" dirty="0">
                <a:solidFill>
                  <a:schemeClr val="bg1"/>
                </a:solidFill>
                <a:latin typeface="Arial"/>
                <a:ea typeface="+mn-ea"/>
                <a:cs typeface="Arial"/>
              </a:rPr>
              <a:t>  Horns 8</a:t>
            </a:r>
          </a:p>
          <a:p>
            <a:pPr>
              <a:spcBef>
                <a:spcPct val="50000"/>
              </a:spcBef>
              <a:defRPr/>
            </a:pPr>
            <a:r>
              <a:rPr lang="en-US" sz="2800" b="1" dirty="0">
                <a:solidFill>
                  <a:schemeClr val="bg1"/>
                </a:solidFill>
                <a:latin typeface="Arial"/>
                <a:ea typeface="+mn-ea"/>
                <a:cs typeface="Arial"/>
              </a:rPr>
              <a:t>    Prayer 9</a:t>
            </a:r>
          </a:p>
          <a:p>
            <a:pPr>
              <a:spcBef>
                <a:spcPct val="50000"/>
              </a:spcBef>
              <a:defRPr/>
            </a:pPr>
            <a:r>
              <a:rPr lang="en-US" sz="2800" b="1" dirty="0">
                <a:solidFill>
                  <a:schemeClr val="bg1"/>
                </a:solidFill>
                <a:latin typeface="Arial"/>
                <a:ea typeface="+mn-ea"/>
                <a:cs typeface="Arial"/>
              </a:rPr>
              <a:t>      Message </a:t>
            </a:r>
          </a:p>
          <a:p>
            <a:pPr algn="ctr">
              <a:defRPr/>
            </a:pPr>
            <a:r>
              <a:rPr lang="en-US" sz="2800" b="1" dirty="0">
                <a:solidFill>
                  <a:schemeClr val="bg1"/>
                </a:solidFill>
                <a:latin typeface="Arial"/>
                <a:ea typeface="+mn-ea"/>
                <a:cs typeface="Arial"/>
              </a:rPr>
              <a:t>10–12 </a:t>
            </a:r>
          </a:p>
        </p:txBody>
      </p:sp>
      <p:sp>
        <p:nvSpPr>
          <p:cNvPr id="313365" name="Text Box 21"/>
          <p:cNvSpPr txBox="1">
            <a:spLocks noChangeArrowheads="1"/>
          </p:cNvSpPr>
          <p:nvPr/>
        </p:nvSpPr>
        <p:spPr bwMode="auto">
          <a:xfrm>
            <a:off x="51816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chemeClr val="bg1"/>
                </a:solidFill>
                <a:latin typeface="Arial"/>
                <a:ea typeface="+mn-ea"/>
                <a:cs typeface="Arial"/>
              </a:rPr>
              <a:t>Inquirer</a:t>
            </a:r>
          </a:p>
        </p:txBody>
      </p:sp>
      <p:sp>
        <p:nvSpPr>
          <p:cNvPr id="313366" name="Line 22"/>
          <p:cNvSpPr>
            <a:spLocks noChangeShapeType="1"/>
          </p:cNvSpPr>
          <p:nvPr/>
        </p:nvSpPr>
        <p:spPr bwMode="auto">
          <a:xfrm flipH="1">
            <a:off x="6324600"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67" name="Text Box 23"/>
          <p:cNvSpPr txBox="1">
            <a:spLocks noChangeArrowheads="1"/>
          </p:cNvSpPr>
          <p:nvPr/>
        </p:nvSpPr>
        <p:spPr bwMode="auto">
          <a:xfrm rot="17131025">
            <a:off x="1685925" y="2759038"/>
            <a:ext cx="2627313" cy="26273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nSpc>
                <a:spcPct val="110000"/>
              </a:lnSpc>
              <a:spcBef>
                <a:spcPct val="10000"/>
              </a:spcBef>
              <a:defRPr/>
            </a:pPr>
            <a:r>
              <a:rPr lang="en-US" sz="2800" b="1" dirty="0">
                <a:solidFill>
                  <a:schemeClr val="bg1"/>
                </a:solidFill>
                <a:latin typeface="Arial"/>
                <a:ea typeface="+mn-ea"/>
                <a:cs typeface="Arial"/>
              </a:rPr>
              <a:t>Statue 2</a:t>
            </a:r>
          </a:p>
          <a:p>
            <a:pPr>
              <a:lnSpc>
                <a:spcPct val="110000"/>
              </a:lnSpc>
              <a:spcBef>
                <a:spcPct val="10000"/>
              </a:spcBef>
              <a:defRPr/>
            </a:pPr>
            <a:r>
              <a:rPr lang="en-US" sz="2800" b="1" dirty="0">
                <a:solidFill>
                  <a:schemeClr val="bg1"/>
                </a:solidFill>
                <a:latin typeface="Arial"/>
                <a:ea typeface="+mn-ea"/>
                <a:cs typeface="Arial"/>
              </a:rPr>
              <a:t> Idol 3 </a:t>
            </a:r>
          </a:p>
          <a:p>
            <a:pPr>
              <a:lnSpc>
                <a:spcPct val="110000"/>
              </a:lnSpc>
              <a:spcBef>
                <a:spcPct val="10000"/>
              </a:spcBef>
              <a:defRPr/>
            </a:pPr>
            <a:r>
              <a:rPr lang="en-US" sz="2800" b="1" dirty="0">
                <a:solidFill>
                  <a:schemeClr val="bg1"/>
                </a:solidFill>
                <a:latin typeface="Arial"/>
                <a:ea typeface="+mn-ea"/>
                <a:cs typeface="Arial"/>
              </a:rPr>
              <a:t>  Tree 4</a:t>
            </a:r>
          </a:p>
          <a:p>
            <a:pPr>
              <a:lnSpc>
                <a:spcPct val="110000"/>
              </a:lnSpc>
              <a:spcBef>
                <a:spcPct val="10000"/>
              </a:spcBef>
              <a:defRPr/>
            </a:pPr>
            <a:r>
              <a:rPr lang="en-US" sz="2800" b="1" dirty="0">
                <a:solidFill>
                  <a:schemeClr val="bg1"/>
                </a:solidFill>
                <a:latin typeface="Arial"/>
                <a:ea typeface="+mn-ea"/>
                <a:cs typeface="Arial"/>
              </a:rPr>
              <a:t>    Hand 5</a:t>
            </a:r>
          </a:p>
          <a:p>
            <a:pPr>
              <a:lnSpc>
                <a:spcPct val="110000"/>
              </a:lnSpc>
              <a:spcBef>
                <a:spcPct val="10000"/>
              </a:spcBef>
              <a:defRPr/>
            </a:pPr>
            <a:r>
              <a:rPr lang="en-US" sz="2800" b="1" dirty="0">
                <a:solidFill>
                  <a:schemeClr val="bg1"/>
                </a:solidFill>
                <a:latin typeface="Arial"/>
                <a:ea typeface="+mn-ea"/>
                <a:cs typeface="Arial"/>
              </a:rPr>
              <a:t>      Lions  6 </a:t>
            </a:r>
          </a:p>
        </p:txBody>
      </p:sp>
      <p:sp>
        <p:nvSpPr>
          <p:cNvPr id="313368" name="Line 24"/>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69" name="Text Box 25"/>
          <p:cNvSpPr txBox="1">
            <a:spLocks noChangeArrowheads="1"/>
          </p:cNvSpPr>
          <p:nvPr/>
        </p:nvSpPr>
        <p:spPr bwMode="auto">
          <a:xfrm rot="21577933">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2800" b="1">
                <a:solidFill>
                  <a:schemeClr val="bg1"/>
                </a:solidFill>
                <a:latin typeface="Arial"/>
                <a:ea typeface="+mn-ea"/>
                <a:cs typeface="Arial"/>
              </a:rPr>
              <a:t> </a:t>
            </a:r>
          </a:p>
        </p:txBody>
      </p:sp>
      <p:sp>
        <p:nvSpPr>
          <p:cNvPr id="313370" name="Line 26"/>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71" name="Line 27"/>
          <p:cNvSpPr>
            <a:spLocks noChangeShapeType="1"/>
          </p:cNvSpPr>
          <p:nvPr/>
        </p:nvSpPr>
        <p:spPr bwMode="auto">
          <a:xfrm flipH="1">
            <a:off x="5562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72" name="Line 28"/>
          <p:cNvSpPr>
            <a:spLocks noChangeShapeType="1"/>
          </p:cNvSpPr>
          <p:nvPr/>
        </p:nvSpPr>
        <p:spPr bwMode="auto">
          <a:xfrm flipH="1">
            <a:off x="47244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73" name="Line 29"/>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74" name="Line 30"/>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75" name="Line 31"/>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76" name="Line 32"/>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77" name="Line 33"/>
          <p:cNvSpPr>
            <a:spLocks noChangeShapeType="1"/>
          </p:cNvSpPr>
          <p:nvPr/>
        </p:nvSpPr>
        <p:spPr bwMode="auto">
          <a:xfrm flipH="1">
            <a:off x="54324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78" name="Line 34"/>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79" name="Line 35"/>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80" name="Line 36"/>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81" name="Line 37"/>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82" name="Rectangle 38"/>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313383" name="Line 39"/>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84" name="Line 40"/>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1" name="Title 40"/>
          <p:cNvSpPr>
            <a:spLocks noGrp="1"/>
          </p:cNvSpPr>
          <p:nvPr>
            <p:ph type="title" idx="4294967295"/>
          </p:nvPr>
        </p:nvSpPr>
        <p:spPr>
          <a:xfrm>
            <a:off x="685800" y="0"/>
            <a:ext cx="7772400" cy="685800"/>
          </a:xfrm>
        </p:spPr>
        <p:txBody>
          <a:bodyPr/>
          <a:lstStyle/>
          <a:p>
            <a:pPr>
              <a:defRPr/>
            </a:pPr>
            <a:r>
              <a:rPr lang="en-US" sz="3200">
                <a:effectLst>
                  <a:outerShdw blurRad="38100" dist="38100" dir="2700000" algn="tl">
                    <a:srgbClr val="808080"/>
                  </a:outerShdw>
                </a:effectLst>
                <a:ea typeface="ＭＳ Ｐゴシック" charset="0"/>
              </a:rPr>
              <a:t>Chapters 10–12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10</a:t>
            </a:r>
          </a:p>
        </p:txBody>
      </p:sp>
    </p:spTree>
    <p:extLst>
      <p:ext uri="{BB962C8B-B14F-4D97-AF65-F5344CB8AC3E}">
        <p14:creationId xmlns:p14="http://schemas.microsoft.com/office/powerpoint/2010/main" val="41833882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07504" y="-27384"/>
            <a:ext cx="8229600" cy="679773"/>
          </a:xfrm>
          <a:solidFill>
            <a:srgbClr val="000000"/>
          </a:solidFill>
        </p:spPr>
        <p:txBody>
          <a:bodyPr/>
          <a:lstStyle/>
          <a:p>
            <a:pPr eaLnBrk="1" hangingPunct="1">
              <a:defRPr/>
            </a:pPr>
            <a:r>
              <a:rPr lang="en-US" sz="4000" b="1" dirty="0">
                <a:solidFill>
                  <a:schemeClr val="tx1"/>
                </a:solidFill>
                <a:latin typeface="Arial" charset="0"/>
                <a:ea typeface="ＭＳ Ｐゴシック" charset="0"/>
                <a:cs typeface="Arial" charset="0"/>
              </a:rPr>
              <a:t>Daniel 10</a:t>
            </a:r>
            <a:endParaRPr lang="en-US" sz="4000" dirty="0">
              <a:solidFill>
                <a:schemeClr val="tx1"/>
              </a:solidFill>
              <a:latin typeface="Arial" charset="0"/>
              <a:ea typeface="ＭＳ Ｐゴシック" charset="0"/>
              <a:cs typeface="Arial" charset="0"/>
            </a:endParaRPr>
          </a:p>
        </p:txBody>
      </p:sp>
      <p:sp>
        <p:nvSpPr>
          <p:cNvPr id="766978"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541</a:t>
            </a:r>
          </a:p>
        </p:txBody>
      </p:sp>
      <p:sp>
        <p:nvSpPr>
          <p:cNvPr id="5" name="Rectangle 3"/>
          <p:cNvSpPr txBox="1">
            <a:spLocks noChangeArrowheads="1"/>
          </p:cNvSpPr>
          <p:nvPr/>
        </p:nvSpPr>
        <p:spPr bwMode="auto">
          <a:xfrm>
            <a:off x="34925" y="603176"/>
            <a:ext cx="9145588" cy="361791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Daniel</a:t>
            </a:r>
            <a:r>
              <a:rPr kumimoji="0" lang="fr-FR"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prayer and fasting for 21 days (10:1-13a)</a:t>
            </a:r>
          </a:p>
        </p:txBody>
      </p:sp>
      <p:pic>
        <p:nvPicPr>
          <p:cNvPr id="766980" name="Picture 1" descr="Dan 10 pray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195736" y="3882130"/>
            <a:ext cx="4382864" cy="2975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5227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dissolve">
                                      <p:cBhvr>
                                        <p:cTn id="7" dur="500"/>
                                        <p:tgtEl>
                                          <p:spTgt spid="1249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p:bldP spid="5"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295</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296</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586</a:t>
            </a: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cap="sq">
                  <a:solidFill>
                    <a:srgbClr val="EAEAEA"/>
                  </a:solidFill>
                  <a:round/>
                  <a:headEnd type="none" w="sm" len="sm"/>
                  <a:tailEnd type="none" w="sm" len="sm"/>
                </a:ln>
                <a:solidFill>
                  <a:srgbClr val="FFFFFF"/>
                </a:solidFill>
                <a:effectLst>
                  <a:outerShdw blurRad="63500" dist="35921" dir="2700000" algn="ctr" rotWithShape="0">
                    <a:srgbClr val="000000">
                      <a:alpha val="74997"/>
                    </a:srgbClr>
                  </a:outerShdw>
                </a:effectLst>
                <a:uLnTx/>
                <a:uFillTx/>
                <a:latin typeface="Arial Black"/>
                <a:ea typeface="Arial Black"/>
                <a:cs typeface="Arial Black"/>
              </a:rPr>
              <a:t>The Postexilic Era</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Haggai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Zechariah</a:t>
            </a:r>
          </a:p>
        </p:txBody>
      </p:sp>
      <p:sp>
        <p:nvSpPr>
          <p:cNvPr id="208910" name="Rectangle 14"/>
          <p:cNvSpPr>
            <a:spLocks noChangeArrowheads="1"/>
          </p:cNvSpPr>
          <p:nvPr/>
        </p:nvSpPr>
        <p:spPr bwMode="auto">
          <a:xfrm>
            <a:off x="7286625" y="2247900"/>
            <a:ext cx="1749425"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520</a:t>
            </a: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Temple work</a:t>
            </a:r>
          </a:p>
        </p:txBody>
      </p:sp>
      <p:sp>
        <p:nvSpPr>
          <p:cNvPr id="208913" name="Rectangle 17"/>
          <p:cNvSpPr>
            <a:spLocks noChangeArrowheads="1"/>
          </p:cNvSpPr>
          <p:nvPr/>
        </p:nvSpPr>
        <p:spPr bwMode="auto">
          <a:xfrm>
            <a:off x="7053262" y="5105400"/>
            <a:ext cx="126315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Ezra</a:t>
            </a:r>
          </a:p>
        </p:txBody>
      </p:sp>
      <p:sp>
        <p:nvSpPr>
          <p:cNvPr id="208914" name="Rectangle 18"/>
          <p:cNvSpPr>
            <a:spLocks noChangeArrowheads="1"/>
          </p:cNvSpPr>
          <p:nvPr/>
        </p:nvSpPr>
        <p:spPr bwMode="auto">
          <a:xfrm>
            <a:off x="7315200" y="5562600"/>
            <a:ext cx="242865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8" name="Rectangle 22"/>
          <p:cNvSpPr>
            <a:spLocks noChangeArrowheads="1"/>
          </p:cNvSpPr>
          <p:nvPr/>
        </p:nvSpPr>
        <p:spPr bwMode="auto">
          <a:xfrm>
            <a:off x="2667000" y="5105400"/>
            <a:ext cx="2667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444-425</a:t>
            </a:r>
          </a:p>
        </p:txBody>
      </p:sp>
      <p:sp>
        <p:nvSpPr>
          <p:cNvPr id="208920" name="Rectangle 24"/>
          <p:cNvSpPr>
            <a:spLocks noChangeArrowheads="1"/>
          </p:cNvSpPr>
          <p:nvPr/>
        </p:nvSpPr>
        <p:spPr bwMode="auto">
          <a:xfrm>
            <a:off x="5595937" y="5105400"/>
            <a:ext cx="15097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Prophets:</a:t>
            </a: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Others:</a:t>
            </a: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Persian Kings:</a:t>
            </a:r>
          </a:p>
        </p:txBody>
      </p:sp>
      <p:sp>
        <p:nvSpPr>
          <p:cNvPr id="208925" name="Rectangle 29"/>
          <p:cNvSpPr>
            <a:spLocks noChangeArrowheads="1"/>
          </p:cNvSpPr>
          <p:nvPr/>
        </p:nvSpPr>
        <p:spPr bwMode="auto">
          <a:xfrm>
            <a:off x="254635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Cyrus</a:t>
            </a: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Darius</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Xerxes</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37500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65304"/>
            <a:ext cx="9144000" cy="692696"/>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Daniel 10:4</a:t>
            </a:r>
          </a:p>
        </p:txBody>
      </p:sp>
      <p:pic>
        <p:nvPicPr>
          <p:cNvPr id="828418" name="Picture 2">
            <a:extLst>
              <a:ext uri="{FF2B5EF4-FFF2-40B4-BE49-F238E27FC236}">
                <a16:creationId xmlns:a16="http://schemas.microsoft.com/office/drawing/2014/main" id="{4DCDC3F3-D21E-9B48-A4D2-1E02C5F78E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1400"/>
            <a:ext cx="9145215" cy="638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9154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394" name="Picture 2">
            <a:extLst>
              <a:ext uri="{FF2B5EF4-FFF2-40B4-BE49-F238E27FC236}">
                <a16:creationId xmlns:a16="http://schemas.microsoft.com/office/drawing/2014/main" id="{3EA848EC-074F-9C45-B794-49D4921ED9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042" y="-1"/>
            <a:ext cx="9114957" cy="683020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165304"/>
            <a:ext cx="9144000" cy="692696"/>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Daniel 10:5</a:t>
            </a:r>
          </a:p>
        </p:txBody>
      </p:sp>
    </p:spTree>
    <p:extLst>
      <p:ext uri="{BB962C8B-B14F-4D97-AF65-F5344CB8AC3E}">
        <p14:creationId xmlns:p14="http://schemas.microsoft.com/office/powerpoint/2010/main" val="6587723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Gabriel? (Daniel 10:4-12)</a:t>
            </a:r>
          </a:p>
        </p:txBody>
      </p:sp>
    </p:spTree>
    <p:extLst>
      <p:ext uri="{BB962C8B-B14F-4D97-AF65-F5344CB8AC3E}">
        <p14:creationId xmlns:p14="http://schemas.microsoft.com/office/powerpoint/2010/main" val="18898046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991266"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Prince of Persia (Daniel 10:13a)</a:t>
            </a:r>
          </a:p>
        </p:txBody>
      </p:sp>
    </p:spTree>
    <p:extLst>
      <p:ext uri="{BB962C8B-B14F-4D97-AF65-F5344CB8AC3E}">
        <p14:creationId xmlns:p14="http://schemas.microsoft.com/office/powerpoint/2010/main" val="32561388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Rectangle 5"/>
          <p:cNvSpPr>
            <a:spLocks noGrp="1" noChangeArrowheads="1"/>
          </p:cNvSpPr>
          <p:nvPr>
            <p:ph type="title"/>
          </p:nvPr>
        </p:nvSpPr>
        <p:spPr>
          <a:xfrm>
            <a:off x="1043608" y="0"/>
            <a:ext cx="2209800" cy="1752600"/>
          </a:xfrm>
        </p:spPr>
        <p:txBody>
          <a:bodyPr/>
          <a:lstStyle/>
          <a:p>
            <a:pPr eaLnBrk="1" hangingPunct="1"/>
            <a:r>
              <a:rPr lang="en-US" sz="4000" dirty="0">
                <a:latin typeface="Arial" charset="0"/>
                <a:ea typeface="ＭＳ Ｐゴシック" charset="0"/>
              </a:rPr>
              <a:t>The Persian Era</a:t>
            </a:r>
          </a:p>
        </p:txBody>
      </p:sp>
      <p:grpSp>
        <p:nvGrpSpPr>
          <p:cNvPr id="779266" name="Group 8"/>
          <p:cNvGrpSpPr>
            <a:grpSpLocks/>
          </p:cNvGrpSpPr>
          <p:nvPr/>
        </p:nvGrpSpPr>
        <p:grpSpPr bwMode="auto">
          <a:xfrm>
            <a:off x="-228600" y="1905000"/>
            <a:ext cx="9372600" cy="4295775"/>
            <a:chOff x="0" y="1344"/>
            <a:chExt cx="5760" cy="2562"/>
          </a:xfrm>
        </p:grpSpPr>
        <p:pic>
          <p:nvPicPr>
            <p:cNvPr id="779270" name="Picture 4"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9271" name="Picture 7"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397503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9066"/>
          </a:xfrm>
          <a:prstGeom prst="rect">
            <a:avLst/>
          </a:prstGeom>
        </p:spPr>
      </p:pic>
      <p:sp>
        <p:nvSpPr>
          <p:cNvPr id="900098" name="Rectangle 2"/>
          <p:cNvSpPr>
            <a:spLocks noGrp="1" noChangeArrowheads="1"/>
          </p:cNvSpPr>
          <p:nvPr>
            <p:ph type="ctrTitle"/>
          </p:nvPr>
        </p:nvSpPr>
        <p:spPr>
          <a:xfrm>
            <a:off x="0" y="5805264"/>
            <a:ext cx="9144000" cy="93526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Michael (Daniel 10:13b)</a:t>
            </a:r>
          </a:p>
        </p:txBody>
      </p:sp>
      <p:sp>
        <p:nvSpPr>
          <p:cNvPr id="2" name="Rectangle 1"/>
          <p:cNvSpPr/>
          <p:nvPr/>
        </p:nvSpPr>
        <p:spPr bwMode="auto">
          <a:xfrm>
            <a:off x="4283968" y="6381328"/>
            <a:ext cx="504056" cy="288032"/>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1309552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477186"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latin typeface="Comic Sans MS"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914121827"/>
              </p:ext>
            </p:extLst>
          </p:nvPr>
        </p:nvGraphicFramePr>
        <p:xfrm>
          <a:off x="0" y="487363"/>
          <a:ext cx="9144000" cy="6375402"/>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762000">
                  <a:extLst>
                    <a:ext uri="{9D8B030D-6E8A-4147-A177-3AD203B41FA5}">
                      <a16:colId xmlns:a16="http://schemas.microsoft.com/office/drawing/2014/main" val="20009"/>
                    </a:ext>
                  </a:extLst>
                </a:gridCol>
                <a:gridCol w="838200">
                  <a:extLst>
                    <a:ext uri="{9D8B030D-6E8A-4147-A177-3AD203B41FA5}">
                      <a16:colId xmlns:a16="http://schemas.microsoft.com/office/drawing/2014/main" val="20010"/>
                    </a:ext>
                  </a:extLst>
                </a:gridCol>
                <a:gridCol w="990600">
                  <a:extLst>
                    <a:ext uri="{9D8B030D-6E8A-4147-A177-3AD203B41FA5}">
                      <a16:colId xmlns:a16="http://schemas.microsoft.com/office/drawing/2014/main" val="20011"/>
                    </a:ext>
                  </a:extLst>
                </a:gridCol>
              </a:tblGrid>
              <a:tr h="457200">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Times New Roman" charset="0"/>
                          <a:cs typeface="Arial" charset="0"/>
                        </a:rPr>
                        <a:t>UNIVERSAL SOVEREIGNTY IN TIMES OF THE GENTILES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Gentiles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Jews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 1</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2–7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8–12</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Visions in 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Aramaic</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Jewish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First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"I")</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Example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King</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Angel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The Man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Images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Kings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Israel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Future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371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 </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Food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1:8-16</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Exalted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1:17-21</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Varied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2</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Promoted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Gold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3</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Furnace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Neb.</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4</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Bel.</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5</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Party</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Dar.</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6</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Lions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All</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7</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Beasts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Medo-</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Persia</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To Greece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8</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Return</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to</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Seventy</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bg1"/>
                          </a:solidFill>
                          <a:effectLst/>
                          <a:latin typeface="Arial" charset="0"/>
                          <a:ea typeface="Times New Roman" charset="0"/>
                          <a:cs typeface="Arial" charset="0"/>
                        </a:rPr>
                        <a:t>"7s"</a:t>
                      </a:r>
                      <a:endParaRPr kumimoji="0" lang="en-US" altLang="ja-JP"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9</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Intertest-ament</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Period to</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Tribulation</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10–12</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Babylon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Times New Roman" charset="0"/>
                          <a:cs typeface="Arial" charset="0"/>
                        </a:rPr>
                        <a:t>605-536 BC</a:t>
                      </a:r>
                      <a:endParaRPr kumimoji="0" lang="en-US" sz="20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152400" y="457200"/>
            <a:ext cx="8991600" cy="533400"/>
          </a:xfrm>
          <a:prstGeom prst="ellipse">
            <a:avLst/>
          </a:prstGeom>
          <a:noFill/>
          <a:ln w="3810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eaLnBrk="0" hangingPunct="0"/>
            <a:endParaRPr lang="en-US">
              <a:solidFill>
                <a:srgbClr val="000000"/>
              </a:solidFill>
              <a:latin typeface="Comic Sans MS" charset="0"/>
            </a:endParaRPr>
          </a:p>
        </p:txBody>
      </p:sp>
      <p:sp>
        <p:nvSpPr>
          <p:cNvPr id="477255" name="Title 7"/>
          <p:cNvSpPr>
            <a:spLocks noGrp="1"/>
          </p:cNvSpPr>
          <p:nvPr>
            <p:ph type="title"/>
          </p:nvPr>
        </p:nvSpPr>
        <p:spPr>
          <a:xfrm>
            <a:off x="685800" y="0"/>
            <a:ext cx="7772400" cy="533400"/>
          </a:xfrm>
        </p:spPr>
        <p:txBody>
          <a:bodyPr/>
          <a:lstStyle/>
          <a:p>
            <a:r>
              <a:rPr lang="en-US" sz="3600">
                <a:solidFill>
                  <a:srgbClr val="FFFFFF"/>
                </a:solidFill>
                <a:latin typeface="Arial" charset="0"/>
                <a:ea typeface="ＭＳ Ｐゴシック" charset="0"/>
                <a:cs typeface="Arial" charset="0"/>
              </a:rPr>
              <a:t>Outline of Daniel</a:t>
            </a:r>
          </a:p>
        </p:txBody>
      </p:sp>
      <p:sp>
        <p:nvSpPr>
          <p:cNvPr id="477256" name="TextBox 9"/>
          <p:cNvSpPr txBox="1">
            <a:spLocks noChangeArrowheads="1"/>
          </p:cNvSpPr>
          <p:nvPr/>
        </p:nvSpPr>
        <p:spPr bwMode="auto">
          <a:xfrm>
            <a:off x="84455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532</a:t>
            </a:r>
          </a:p>
        </p:txBody>
      </p:sp>
    </p:spTree>
    <p:extLst>
      <p:ext uri="{BB962C8B-B14F-4D97-AF65-F5344CB8AC3E}">
        <p14:creationId xmlns:p14="http://schemas.microsoft.com/office/powerpoint/2010/main" val="236679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7255"/>
                                        </p:tgtEl>
                                        <p:attrNameLst>
                                          <p:attrName>style.visibility</p:attrName>
                                        </p:attrNameLst>
                                      </p:cBhvr>
                                      <p:to>
                                        <p:strVal val="visible"/>
                                      </p:to>
                                    </p:set>
                                    <p:anim calcmode="lin" valueType="num">
                                      <p:cBhvr additive="base">
                                        <p:cTn id="14" dur="500" fill="hold"/>
                                        <p:tgtEl>
                                          <p:spTgt spid="477255"/>
                                        </p:tgtEl>
                                        <p:attrNameLst>
                                          <p:attrName>ppt_x</p:attrName>
                                        </p:attrNameLst>
                                      </p:cBhvr>
                                      <p:tavLst>
                                        <p:tav tm="0">
                                          <p:val>
                                            <p:strVal val="#ppt_x"/>
                                          </p:val>
                                        </p:tav>
                                        <p:tav tm="100000">
                                          <p:val>
                                            <p:strVal val="#ppt_x"/>
                                          </p:val>
                                        </p:tav>
                                      </p:tavLst>
                                    </p:anim>
                                    <p:anim calcmode="lin" valueType="num">
                                      <p:cBhvr additive="base">
                                        <p:cTn id="15" dur="500" fill="hold"/>
                                        <p:tgtEl>
                                          <p:spTgt spid="477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P spid="47725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58900" y="0"/>
            <a:ext cx="6415279"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Angels</a:t>
            </a:r>
          </a:p>
        </p:txBody>
      </p:sp>
    </p:spTree>
    <p:extLst>
      <p:ext uri="{BB962C8B-B14F-4D97-AF65-F5344CB8AC3E}">
        <p14:creationId xmlns:p14="http://schemas.microsoft.com/office/powerpoint/2010/main" val="19275336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07504" y="-27384"/>
            <a:ext cx="8229600" cy="679773"/>
          </a:xfrm>
          <a:solidFill>
            <a:srgbClr val="000000"/>
          </a:solidFill>
        </p:spPr>
        <p:txBody>
          <a:bodyPr/>
          <a:lstStyle/>
          <a:p>
            <a:pPr eaLnBrk="1" hangingPunct="1">
              <a:defRPr/>
            </a:pPr>
            <a:r>
              <a:rPr lang="en-US" sz="4000" b="1" dirty="0">
                <a:solidFill>
                  <a:schemeClr val="tx1"/>
                </a:solidFill>
                <a:latin typeface="Arial" charset="0"/>
                <a:ea typeface="ＭＳ Ｐゴシック" charset="0"/>
                <a:cs typeface="Arial" charset="0"/>
              </a:rPr>
              <a:t>Daniel 10</a:t>
            </a:r>
            <a:endParaRPr lang="en-US" sz="4000" dirty="0">
              <a:solidFill>
                <a:schemeClr val="tx1"/>
              </a:solidFill>
              <a:latin typeface="Arial" charset="0"/>
              <a:ea typeface="ＭＳ Ｐゴシック" charset="0"/>
              <a:cs typeface="Arial" charset="0"/>
            </a:endParaRPr>
          </a:p>
        </p:txBody>
      </p:sp>
      <p:sp>
        <p:nvSpPr>
          <p:cNvPr id="766978"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541</a:t>
            </a:r>
          </a:p>
        </p:txBody>
      </p:sp>
      <p:sp>
        <p:nvSpPr>
          <p:cNvPr id="5" name="Rectangle 3"/>
          <p:cNvSpPr txBox="1">
            <a:spLocks noChangeArrowheads="1"/>
          </p:cNvSpPr>
          <p:nvPr/>
        </p:nvSpPr>
        <p:spPr bwMode="auto">
          <a:xfrm>
            <a:off x="34925" y="603176"/>
            <a:ext cx="9145588" cy="361791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Daniel</a:t>
            </a:r>
            <a:r>
              <a:rPr kumimoji="0" lang="fr-FR"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prayer and fasting for 21 days (10:1-13a)</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Victory Over Satan’s opposition to Israel</a:t>
            </a:r>
            <a:r>
              <a:rPr kumimoji="0" lang="fr-FR"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restoration (10:13b-20)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Persia, Samaritans (book of Ezra)</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Haman (book of Esther)</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Greeks, Romans, Arabs, Hitler, UN, etc.</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certainty of the prophecies = God prevails (10:21)</a:t>
            </a:r>
          </a:p>
        </p:txBody>
      </p:sp>
      <p:pic>
        <p:nvPicPr>
          <p:cNvPr id="766980" name="Picture 1" descr="Dan 10 pray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195736" y="3882130"/>
            <a:ext cx="4382864" cy="2975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74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dissolve">
                                      <p:cBhvr>
                                        <p:cTn id="7" dur="500"/>
                                        <p:tgtEl>
                                          <p:spTgt spid="1249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dissolve">
                                      <p:cBhvr>
                                        <p:cTn id="20" dur="500"/>
                                        <p:tgtEl>
                                          <p:spTgt spid="5">
                                            <p:txEl>
                                              <p:pRg st="2" end="2"/>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dissolve">
                                      <p:cBhvr>
                                        <p:cTn id="23" dur="500"/>
                                        <p:tgtEl>
                                          <p:spTgt spid="5">
                                            <p:txEl>
                                              <p:pRg st="3" end="3"/>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dissolve">
                                      <p:cBhvr>
                                        <p:cTn id="26" dur="500"/>
                                        <p:tgtEl>
                                          <p:spTgt spid="5">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dissolve">
                                      <p:cBhvr>
                                        <p:cTn id="3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p:bldP spid="5"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76872"/>
          </a:xfrm>
        </p:spPr>
        <p:txBody>
          <a:bodyPr/>
          <a:lstStyle/>
          <a:p>
            <a:pPr>
              <a:defRPr/>
            </a:pPr>
            <a:r>
              <a:rPr lang="en-US" b="1" dirty="0"/>
              <a:t>Do satanic angels exercise powerful authority over cities today also?</a:t>
            </a:r>
          </a:p>
        </p:txBody>
      </p:sp>
      <p:pic>
        <p:nvPicPr>
          <p:cNvPr id="832514" name="Picture 2" descr="Life After Death: The Beginning of A Spiritual Journey With God (+Biblical  Verses &amp;amp; Prayer) | by Phillip Tan | God Help Me | Medium">
            <a:extLst>
              <a:ext uri="{FF2B5EF4-FFF2-40B4-BE49-F238E27FC236}">
                <a16:creationId xmlns:a16="http://schemas.microsoft.com/office/drawing/2014/main" id="{3D314775-5A91-F64B-8878-E20DFC782B1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348880"/>
            <a:ext cx="9144000" cy="420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926644"/>
      </p:ext>
    </p:extLst>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11</a:t>
            </a:r>
          </a:p>
        </p:txBody>
      </p:sp>
    </p:spTree>
    <p:extLst>
      <p:ext uri="{BB962C8B-B14F-4D97-AF65-F5344CB8AC3E}">
        <p14:creationId xmlns:p14="http://schemas.microsoft.com/office/powerpoint/2010/main" val="31051393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873B64-BCCC-E04B-8CB0-87D6001F41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87011" cy="6858000"/>
          </a:xfrm>
          <a:prstGeom prst="rect">
            <a:avLst/>
          </a:prstGeom>
        </p:spPr>
      </p:pic>
      <p:sp>
        <p:nvSpPr>
          <p:cNvPr id="2" name="Title 1"/>
          <p:cNvSpPr>
            <a:spLocks noGrp="1"/>
          </p:cNvSpPr>
          <p:nvPr>
            <p:ph type="title"/>
          </p:nvPr>
        </p:nvSpPr>
        <p:spPr>
          <a:xfrm>
            <a:off x="994854" y="279661"/>
            <a:ext cx="7197299" cy="765175"/>
          </a:xfrm>
          <a:solidFill>
            <a:schemeClr val="bg2"/>
          </a:solidFill>
        </p:spPr>
        <p:txBody>
          <a:bodyPr/>
          <a:lstStyle/>
          <a:p>
            <a:pPr>
              <a:defRPr/>
            </a:pPr>
            <a:r>
              <a:rPr lang="en-US" b="1" dirty="0"/>
              <a:t>Daniel 11 Prophecies</a:t>
            </a:r>
          </a:p>
        </p:txBody>
      </p:sp>
    </p:spTree>
    <p:extLst>
      <p:ext uri="{BB962C8B-B14F-4D97-AF65-F5344CB8AC3E}">
        <p14:creationId xmlns:p14="http://schemas.microsoft.com/office/powerpoint/2010/main" val="11447538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2" descr="dan 11 history elisha_prays_open_ey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825" y="-26988"/>
            <a:ext cx="9304338" cy="6880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4" name="Rectangle 2"/>
          <p:cNvSpPr>
            <a:spLocks noGrp="1" noChangeArrowheads="1"/>
          </p:cNvSpPr>
          <p:nvPr>
            <p:ph type="title"/>
          </p:nvPr>
        </p:nvSpPr>
        <p:spPr>
          <a:xfrm>
            <a:off x="107950" y="22225"/>
            <a:ext cx="3527425" cy="1143000"/>
          </a:xfrm>
        </p:spPr>
        <p:txBody>
          <a:bodyPr/>
          <a:lstStyle/>
          <a:p>
            <a:pPr algn="l" eaLnBrk="1" hangingPunct="1">
              <a:defRPr/>
            </a:pPr>
            <a:r>
              <a:rPr lang="en-US" sz="4000" b="1" dirty="0">
                <a:solidFill>
                  <a:srgbClr val="CCFF66"/>
                </a:solidFill>
                <a:latin typeface="Arial"/>
                <a:ea typeface="ＭＳ Ｐゴシック" charset="0"/>
                <a:cs typeface="Arial"/>
              </a:rPr>
              <a:t>Chapter 11</a:t>
            </a:r>
            <a:endParaRPr lang="en-US" sz="4000" b="1" dirty="0">
              <a:latin typeface="Arial"/>
              <a:ea typeface="ＭＳ Ｐゴシック" charset="0"/>
              <a:cs typeface="Arial"/>
            </a:endParaRPr>
          </a:p>
        </p:txBody>
      </p:sp>
      <p:sp>
        <p:nvSpPr>
          <p:cNvPr id="36352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542</a:t>
            </a:r>
          </a:p>
        </p:txBody>
      </p:sp>
      <p:sp>
        <p:nvSpPr>
          <p:cNvPr id="5" name="Rectangle 3"/>
          <p:cNvSpPr txBox="1">
            <a:spLocks noChangeArrowheads="1"/>
          </p:cNvSpPr>
          <p:nvPr/>
        </p:nvSpPr>
        <p:spPr bwMode="auto">
          <a:xfrm>
            <a:off x="34925" y="3500438"/>
            <a:ext cx="9109075" cy="3357562"/>
          </a:xfrm>
          <a:prstGeom prst="rect">
            <a:avLst/>
          </a:prstGeom>
          <a:noFill/>
          <a:ln w="9525">
            <a:noFill/>
            <a:miter lim="800000"/>
            <a:headEnd/>
            <a:tailEnd/>
          </a:ln>
          <a:effectLst/>
        </p:spPr>
        <p:txBody>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65138" marR="0" lvl="0" indent="-465138"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Intertestamental History––11:1-35 has over 100 prophecies of the Persian and Greek Empires</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宋体" charset="0"/>
                <a:cs typeface="Arial"/>
              </a:rPr>
              <a:t> f</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宋体" charset="0"/>
                <a:cs typeface="Arial"/>
              </a:rPr>
              <a:t>rom Alexander the Great to Antiochus IV fighting over the land of Israel</a:t>
            </a:r>
          </a:p>
          <a:p>
            <a:pPr marL="465138" marR="0" lvl="0" indent="-465138"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宋体" charset="0"/>
                <a:cs typeface="Arial"/>
              </a:rPr>
              <a:t>End Times History––11:36-45 prophesies the Antichrist</a:t>
            </a:r>
            <a:r>
              <a:rPr kumimoji="0" lang="fr-FR"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宋体"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宋体" charset="0"/>
                <a:cs typeface="Arial"/>
              </a:rPr>
              <a:t>s final assault on Israel</a:t>
            </a:r>
          </a:p>
        </p:txBody>
      </p:sp>
      <p:sp>
        <p:nvSpPr>
          <p:cNvPr id="6" name="Rectangle 3"/>
          <p:cNvSpPr txBox="1">
            <a:spLocks noChangeArrowheads="1"/>
          </p:cNvSpPr>
          <p:nvPr/>
        </p:nvSpPr>
        <p:spPr bwMode="auto">
          <a:xfrm>
            <a:off x="0" y="2708275"/>
            <a:ext cx="9144000" cy="792163"/>
          </a:xfrm>
          <a:prstGeom prst="rect">
            <a:avLst/>
          </a:prstGeom>
          <a:noFill/>
          <a:ln w="9525">
            <a:noFill/>
            <a:miter lim="800000"/>
            <a:headEnd/>
            <a:tailEnd/>
          </a:ln>
          <a:effectLst/>
        </p:spPr>
        <p:txBody>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
                <a:srgbClr val="86D1EC"/>
              </a:buClr>
              <a:buSzPct val="90000"/>
              <a:buFontTx/>
              <a:buNone/>
              <a:tabLst/>
              <a:defRPr/>
            </a:pPr>
            <a:r>
              <a:rPr kumimoji="0" lang="en-US"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Previews intertestamental &amp; end times history</a:t>
            </a:r>
            <a:endParaRPr kumimoji="0" lang="en-US"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宋体" charset="0"/>
              <a:cs typeface="Arial"/>
            </a:endParaRPr>
          </a:p>
        </p:txBody>
      </p:sp>
    </p:spTree>
    <p:extLst>
      <p:ext uri="{BB962C8B-B14F-4D97-AF65-F5344CB8AC3E}">
        <p14:creationId xmlns:p14="http://schemas.microsoft.com/office/powerpoint/2010/main" val="273431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dissolve">
                                      <p:cBhvr>
                                        <p:cTn id="7" dur="500"/>
                                        <p:tgtEl>
                                          <p:spTgt spid="1259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dissolve">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p:bldP spid="5" grpId="0" build="p"/>
      <p:bldP spid="6"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476375" y="277813"/>
            <a:ext cx="6911975" cy="1143000"/>
          </a:xfrm>
          <a:solidFill>
            <a:srgbClr val="020101"/>
          </a:solidFill>
        </p:spPr>
        <p:txBody>
          <a:bodyPr/>
          <a:lstStyle/>
          <a:p>
            <a:pPr eaLnBrk="1" hangingPunct="1">
              <a:defRPr/>
            </a:pPr>
            <a:r>
              <a:rPr lang="en-US" sz="4000" b="1" dirty="0">
                <a:latin typeface="Arial"/>
                <a:ea typeface="ＭＳ Ｐゴシック" charset="0"/>
                <a:cs typeface="Arial"/>
              </a:rPr>
              <a:t>Intertestamental History (11:1-35)</a:t>
            </a:r>
          </a:p>
        </p:txBody>
      </p:sp>
      <p:sp>
        <p:nvSpPr>
          <p:cNvPr id="771074"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542</a:t>
            </a:r>
          </a:p>
        </p:txBody>
      </p:sp>
      <p:pic>
        <p:nvPicPr>
          <p:cNvPr id="771076" name="Picture 1" descr="joshua_jericho_bible_hero_pos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92275" cy="209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609600" y="2108200"/>
            <a:ext cx="8229600" cy="816744"/>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4"/>
              </a:buBlip>
              <a:defRPr/>
            </a:pPr>
            <a:r>
              <a:rPr lang="en-US" sz="2800" b="1" u="sng" dirty="0">
                <a:effectLst>
                  <a:outerShdw blurRad="38100" dist="38100" dir="2700000" algn="tl">
                    <a:srgbClr val="000000"/>
                  </a:outerShdw>
                </a:effectLst>
                <a:latin typeface="Arial"/>
                <a:cs typeface="Arial"/>
              </a:rPr>
              <a:t>The Persian Empire</a:t>
            </a:r>
            <a:r>
              <a:rPr lang="en-US" sz="2800" b="1" dirty="0">
                <a:effectLst>
                  <a:outerShdw blurRad="38100" dist="38100" dir="2700000" algn="tl">
                    <a:srgbClr val="000000"/>
                  </a:outerShdw>
                </a:effectLst>
                <a:latin typeface="Arial"/>
                <a:cs typeface="Arial"/>
              </a:rPr>
              <a:t> (11:1-2) </a:t>
            </a:r>
          </a:p>
        </p:txBody>
      </p:sp>
      <p:sp>
        <p:nvSpPr>
          <p:cNvPr id="7" name="Rectangle 2"/>
          <p:cNvSpPr txBox="1">
            <a:spLocks noChangeArrowheads="1"/>
          </p:cNvSpPr>
          <p:nvPr/>
        </p:nvSpPr>
        <p:spPr bwMode="auto">
          <a:xfrm>
            <a:off x="683568" y="3212976"/>
            <a:ext cx="7632848" cy="3312368"/>
          </a:xfrm>
          <a:prstGeom prst="rect">
            <a:avLst/>
          </a:prstGeom>
          <a:solidFill>
            <a:srgbClr val="02010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eaLnBrk="1" hangingPunct="1">
              <a:defRPr/>
            </a:pPr>
            <a:r>
              <a:rPr lang="en-US" sz="2400" b="1" dirty="0">
                <a:ea typeface="ＭＳ Ｐゴシック" charset="0"/>
                <a:cs typeface="Arial"/>
              </a:rPr>
              <a:t>“I have been standing beside Michael to support and strengthen him since the first year of the reign of Darius the Mede.). </a:t>
            </a:r>
            <a:r>
              <a:rPr lang="en-US" sz="2400" b="1" baseline="30000" dirty="0">
                <a:ea typeface="ＭＳ Ｐゴシック" charset="0"/>
                <a:cs typeface="Arial"/>
              </a:rPr>
              <a:t>2</a:t>
            </a:r>
            <a:r>
              <a:rPr lang="en-US" sz="2400" b="1" dirty="0">
                <a:ea typeface="ＭＳ Ｐゴシック" charset="0"/>
                <a:cs typeface="Arial"/>
              </a:rPr>
              <a:t>’Now then, I will reveal the truth to you. Three more Persian kings will reign, to be succeeded by a fourth, far richer than the others. He will use his wealth to stir up everyone to fight against the kingdom of Greece’” (11:1-2 </a:t>
            </a:r>
            <a:r>
              <a:rPr lang="en-US" sz="2000" b="1" dirty="0">
                <a:ea typeface="ＭＳ Ｐゴシック" charset="0"/>
                <a:cs typeface="Arial"/>
              </a:rPr>
              <a:t>NLT</a:t>
            </a:r>
            <a:r>
              <a:rPr lang="en-US" sz="2400" b="1" dirty="0">
                <a:ea typeface="ＭＳ Ｐゴシック" charset="0"/>
                <a:cs typeface="Arial"/>
              </a:rPr>
              <a:t>).</a:t>
            </a:r>
            <a:endParaRPr lang="en-US" sz="2400" b="1" dirty="0">
              <a:latin typeface="Arial"/>
              <a:ea typeface="ＭＳ Ｐゴシック" charset="0"/>
              <a:cs typeface="Arial"/>
            </a:endParaRPr>
          </a:p>
        </p:txBody>
      </p:sp>
    </p:spTree>
    <p:extLst>
      <p:ext uri="{BB962C8B-B14F-4D97-AF65-F5344CB8AC3E}">
        <p14:creationId xmlns:p14="http://schemas.microsoft.com/office/powerpoint/2010/main" val="37690060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dirty="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lgn="ctr" eaLnBrk="0" hangingPunct="0">
              <a:defRPr/>
            </a:pPr>
            <a:endParaRPr lang="en-US" baseline="30000">
              <a:solidFill>
                <a:srgbClr val="FFFF66"/>
              </a:solidFill>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lgn="ctr" eaLnBrk="0" hangingPunct="0">
              <a:defRPr/>
            </a:pPr>
            <a:endParaRPr lang="en-US" baseline="30000">
              <a:solidFill>
                <a:srgbClr val="FFFF66"/>
              </a:solidFill>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algn="ctr">
              <a:defRPr/>
            </a:pPr>
            <a:r>
              <a:rPr lang="en-US" b="1" dirty="0">
                <a:solidFill>
                  <a:srgbClr val="FFFFFF"/>
                </a:solidFill>
                <a:latin typeface="Arial"/>
                <a:ea typeface="Osaka"/>
                <a:cs typeface="Arial"/>
              </a:rPr>
              <a:t>295</a:t>
            </a:r>
            <a:br>
              <a:rPr lang="en-US" b="1" dirty="0">
                <a:solidFill>
                  <a:srgbClr val="FFFFFF"/>
                </a:solidFill>
                <a:latin typeface="Arial"/>
                <a:ea typeface="Osaka"/>
                <a:cs typeface="Arial"/>
              </a:rPr>
            </a:br>
            <a:r>
              <a:rPr lang="en-US" b="1" dirty="0">
                <a:solidFill>
                  <a:srgbClr val="FFFFFF"/>
                </a:solidFill>
                <a:latin typeface="Arial"/>
                <a:ea typeface="Osaka"/>
                <a:cs typeface="Arial"/>
              </a:rPr>
              <a:t>296</a:t>
            </a:r>
            <a:br>
              <a:rPr lang="en-US" b="1" dirty="0">
                <a:solidFill>
                  <a:srgbClr val="FFFFFF"/>
                </a:solidFill>
                <a:latin typeface="Arial"/>
                <a:ea typeface="Osaka"/>
                <a:cs typeface="Arial"/>
              </a:rPr>
            </a:br>
            <a:r>
              <a:rPr lang="en-US" b="1" dirty="0">
                <a:solidFill>
                  <a:srgbClr val="FFFFFF"/>
                </a:solidFill>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b="1">
                <a:solidFill>
                  <a:srgbClr val="FFFFFF"/>
                </a:solidFill>
                <a:latin typeface="Arial"/>
                <a:ea typeface="Osaka"/>
                <a:cs typeface="Arial"/>
              </a:rPr>
              <a:t>586</a:t>
            </a: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a:r>
              <a:rPr lang="en-US" sz="36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algn="ctr" rotWithShape="0">
                    <a:srgbClr val="000000">
                      <a:alpha val="74997"/>
                    </a:srgbClr>
                  </a:outerShdw>
                </a:effectLst>
                <a:latin typeface="Arial Black"/>
                <a:ea typeface="Arial Black"/>
                <a:cs typeface="Arial Black"/>
              </a:rPr>
              <a:t>The Postexilic Era</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b="1">
                <a:solidFill>
                  <a:srgbClr val="FFFFFF"/>
                </a:solidFill>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b="1" dirty="0">
                <a:solidFill>
                  <a:srgbClr val="FFFFFF"/>
                </a:solidFill>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b="1">
                <a:solidFill>
                  <a:srgbClr val="FFFFFF"/>
                </a:solidFill>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b="1" dirty="0">
                <a:solidFill>
                  <a:srgbClr val="FFFFFF"/>
                </a:solidFill>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a:solidFill>
                  <a:srgbClr val="FFFFFF"/>
                </a:solidFill>
                <a:latin typeface="Arial"/>
                <a:ea typeface="Osaka"/>
                <a:cs typeface="Arial"/>
              </a:rPr>
              <a:t>Haggai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a:solidFill>
                  <a:srgbClr val="FFFFFF"/>
                </a:solidFill>
                <a:latin typeface="Arial"/>
                <a:ea typeface="Osaka"/>
                <a:cs typeface="Arial"/>
              </a:rPr>
              <a:t>Zechariah</a:t>
            </a:r>
          </a:p>
        </p:txBody>
      </p:sp>
      <p:sp>
        <p:nvSpPr>
          <p:cNvPr id="208910" name="Rectangle 14"/>
          <p:cNvSpPr>
            <a:spLocks noChangeArrowheads="1"/>
          </p:cNvSpPr>
          <p:nvPr/>
        </p:nvSpPr>
        <p:spPr bwMode="auto">
          <a:xfrm>
            <a:off x="7467600" y="22479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b="1">
                <a:solidFill>
                  <a:srgbClr val="FFFFFF"/>
                </a:solidFill>
                <a:latin typeface="Arial"/>
                <a:ea typeface="Osaka"/>
                <a:cs typeface="Arial"/>
              </a:rPr>
              <a:t>520</a:t>
            </a: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a:solidFill>
                  <a:srgbClr val="FFFFFF"/>
                </a:solidFill>
                <a:latin typeface="Arial"/>
                <a:ea typeface="Osaka"/>
                <a:cs typeface="Arial"/>
              </a:rPr>
              <a:t>Temple work</a:t>
            </a:r>
          </a:p>
        </p:txBody>
      </p:sp>
      <p:sp>
        <p:nvSpPr>
          <p:cNvPr id="208913" name="Rectangle 17"/>
          <p:cNvSpPr>
            <a:spLocks noChangeArrowheads="1"/>
          </p:cNvSpPr>
          <p:nvPr/>
        </p:nvSpPr>
        <p:spPr bwMode="auto">
          <a:xfrm>
            <a:off x="7053263" y="4869160"/>
            <a:ext cx="94456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a:solidFill>
                  <a:srgbClr val="FFFFFF"/>
                </a:solidFill>
                <a:latin typeface="Arial"/>
                <a:ea typeface="Osaka"/>
                <a:cs typeface="Arial"/>
              </a:rPr>
              <a:t>Ezra</a:t>
            </a:r>
          </a:p>
        </p:txBody>
      </p:sp>
      <p:sp>
        <p:nvSpPr>
          <p:cNvPr id="208914" name="Rectangle 18"/>
          <p:cNvSpPr>
            <a:spLocks noChangeArrowheads="1"/>
          </p:cNvSpPr>
          <p:nvPr/>
        </p:nvSpPr>
        <p:spPr bwMode="auto">
          <a:xfrm>
            <a:off x="7315200" y="532636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dirty="0">
                <a:solidFill>
                  <a:srgbClr val="FFFFFF"/>
                </a:solidFill>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a:solidFill>
                <a:srgbClr val="408000"/>
              </a:solidFill>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a:solidFill>
                <a:srgbClr val="408000"/>
              </a:solidFill>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a:solidFill>
                <a:srgbClr val="408000"/>
              </a:solidFill>
              <a:latin typeface="Arial"/>
              <a:ea typeface="Osaka"/>
              <a:cs typeface="Arial"/>
            </a:endParaRPr>
          </a:p>
        </p:txBody>
      </p:sp>
      <p:sp>
        <p:nvSpPr>
          <p:cNvPr id="208918" name="Rectangle 22"/>
          <p:cNvSpPr>
            <a:spLocks noChangeArrowheads="1"/>
          </p:cNvSpPr>
          <p:nvPr/>
        </p:nvSpPr>
        <p:spPr bwMode="auto">
          <a:xfrm>
            <a:off x="2667000" y="4869160"/>
            <a:ext cx="2409056"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dirty="0">
                <a:solidFill>
                  <a:srgbClr val="FFFFFF"/>
                </a:solidFill>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b="1" dirty="0">
                <a:solidFill>
                  <a:srgbClr val="FFFFFF"/>
                </a:solidFill>
                <a:latin typeface="Arial"/>
                <a:ea typeface="Osaka"/>
                <a:cs typeface="Arial"/>
              </a:rPr>
              <a:t>444-425</a:t>
            </a:r>
          </a:p>
        </p:txBody>
      </p:sp>
      <p:sp>
        <p:nvSpPr>
          <p:cNvPr id="208920" name="Rectangle 24"/>
          <p:cNvSpPr>
            <a:spLocks noChangeArrowheads="1"/>
          </p:cNvSpPr>
          <p:nvPr/>
        </p:nvSpPr>
        <p:spPr bwMode="auto">
          <a:xfrm>
            <a:off x="5867400" y="4869160"/>
            <a:ext cx="1504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dirty="0">
                <a:solidFill>
                  <a:srgbClr val="FFFFFF"/>
                </a:solidFill>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b="1">
                <a:solidFill>
                  <a:srgbClr val="FFFFFF"/>
                </a:solidFill>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b="1" i="1" dirty="0">
                <a:solidFill>
                  <a:srgbClr val="FFFFFF"/>
                </a:solidFill>
                <a:latin typeface="Arial"/>
                <a:ea typeface="Osaka"/>
                <a:cs typeface="Arial"/>
              </a:rPr>
              <a:t>Prophets:</a:t>
            </a:r>
          </a:p>
        </p:txBody>
      </p:sp>
      <p:sp>
        <p:nvSpPr>
          <p:cNvPr id="208923" name="Rectangle 27"/>
          <p:cNvSpPr>
            <a:spLocks noChangeArrowheads="1"/>
          </p:cNvSpPr>
          <p:nvPr/>
        </p:nvSpPr>
        <p:spPr bwMode="auto">
          <a:xfrm>
            <a:off x="76200" y="486916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b="1" i="1" dirty="0">
                <a:solidFill>
                  <a:srgbClr val="FFFFFF"/>
                </a:solidFill>
                <a:latin typeface="Arial"/>
                <a:ea typeface="Osaka"/>
                <a:cs typeface="Arial"/>
              </a:rPr>
              <a:t>Others:</a:t>
            </a:r>
          </a:p>
        </p:txBody>
      </p:sp>
      <p:sp>
        <p:nvSpPr>
          <p:cNvPr id="208924" name="Rectangle 28"/>
          <p:cNvSpPr>
            <a:spLocks noChangeArrowheads="1"/>
          </p:cNvSpPr>
          <p:nvPr/>
        </p:nvSpPr>
        <p:spPr bwMode="auto">
          <a:xfrm>
            <a:off x="0" y="6115050"/>
            <a:ext cx="2006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b"/>
          <a:lstStyle/>
          <a:p>
            <a:pPr>
              <a:spcBef>
                <a:spcPct val="20000"/>
              </a:spcBef>
              <a:buClr>
                <a:srgbClr val="408000"/>
              </a:buClr>
              <a:buSzPct val="110000"/>
              <a:defRPr/>
            </a:pPr>
            <a:r>
              <a:rPr lang="en-US" b="1" i="1" dirty="0">
                <a:solidFill>
                  <a:srgbClr val="FFFFFF"/>
                </a:solidFill>
                <a:latin typeface="Arial"/>
                <a:ea typeface="Osaka"/>
                <a:cs typeface="Arial"/>
              </a:rPr>
              <a:t>Persian Kings:</a:t>
            </a:r>
          </a:p>
        </p:txBody>
      </p:sp>
      <p:sp>
        <p:nvSpPr>
          <p:cNvPr id="208925" name="Rectangle 29"/>
          <p:cNvSpPr>
            <a:spLocks noChangeArrowheads="1"/>
          </p:cNvSpPr>
          <p:nvPr/>
        </p:nvSpPr>
        <p:spPr bwMode="auto">
          <a:xfrm>
            <a:off x="2317868" y="6096000"/>
            <a:ext cx="20066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dirty="0">
                <a:solidFill>
                  <a:srgbClr val="FFFFFF"/>
                </a:solidFill>
                <a:latin typeface="Arial"/>
                <a:ea typeface="Osaka"/>
                <a:cs typeface="Arial"/>
              </a:rPr>
              <a:t>Cyrus/Darius the Mede</a:t>
            </a:r>
          </a:p>
        </p:txBody>
      </p:sp>
      <p:sp>
        <p:nvSpPr>
          <p:cNvPr id="208926" name="Rectangle 30"/>
          <p:cNvSpPr>
            <a:spLocks noChangeArrowheads="1"/>
          </p:cNvSpPr>
          <p:nvPr/>
        </p:nvSpPr>
        <p:spPr bwMode="auto">
          <a:xfrm>
            <a:off x="3962400" y="6096000"/>
            <a:ext cx="17462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dirty="0">
                <a:solidFill>
                  <a:srgbClr val="FFFFFF"/>
                </a:solidFill>
                <a:latin typeface="Arial"/>
                <a:ea typeface="Osaka"/>
                <a:cs typeface="Arial"/>
              </a:rPr>
              <a:t>Darius I</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dirty="0">
                <a:solidFill>
                  <a:srgbClr val="FFFFFF"/>
                </a:solidFill>
                <a:latin typeface="Arial"/>
                <a:ea typeface="Osaka"/>
                <a:cs typeface="Arial"/>
              </a:rPr>
              <a:t>Xerxes I</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a:solidFill>
                  <a:srgbClr val="FFFFFF"/>
                </a:solidFill>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 name="Rectangle 29">
            <a:extLst>
              <a:ext uri="{FF2B5EF4-FFF2-40B4-BE49-F238E27FC236}">
                <a16:creationId xmlns:a16="http://schemas.microsoft.com/office/drawing/2014/main" id="{2078E63F-581C-1F44-8C3D-77BAB1393517}"/>
              </a:ext>
            </a:extLst>
          </p:cNvPr>
          <p:cNvSpPr>
            <a:spLocks noChangeArrowheads="1"/>
          </p:cNvSpPr>
          <p:nvPr/>
        </p:nvSpPr>
        <p:spPr bwMode="auto">
          <a:xfrm rot="20682421">
            <a:off x="2701720" y="5597393"/>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dirty="0">
                <a:solidFill>
                  <a:srgbClr val="FFFFFF"/>
                </a:solidFill>
                <a:latin typeface="Arial"/>
                <a:ea typeface="Osaka"/>
                <a:cs typeface="Arial"/>
              </a:rPr>
              <a:t>Cambyses</a:t>
            </a:r>
          </a:p>
        </p:txBody>
      </p:sp>
      <p:sp>
        <p:nvSpPr>
          <p:cNvPr id="36" name="Rectangle 29">
            <a:extLst>
              <a:ext uri="{FF2B5EF4-FFF2-40B4-BE49-F238E27FC236}">
                <a16:creationId xmlns:a16="http://schemas.microsoft.com/office/drawing/2014/main" id="{7EEB04A4-A231-F447-8936-6312ECABF68C}"/>
              </a:ext>
            </a:extLst>
          </p:cNvPr>
          <p:cNvSpPr>
            <a:spLocks noChangeArrowheads="1"/>
          </p:cNvSpPr>
          <p:nvPr/>
        </p:nvSpPr>
        <p:spPr bwMode="auto">
          <a:xfrm rot="20682421">
            <a:off x="3368971" y="5532119"/>
            <a:ext cx="3279094"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dirty="0">
                <a:solidFill>
                  <a:srgbClr val="FFFFFF"/>
                </a:solidFill>
                <a:latin typeface="Arial"/>
                <a:ea typeface="Osaka"/>
                <a:cs typeface="Arial"/>
              </a:rPr>
              <a:t>Pseudo-</a:t>
            </a:r>
            <a:r>
              <a:rPr lang="en-US" dirty="0" err="1">
                <a:solidFill>
                  <a:srgbClr val="FFFFFF"/>
                </a:solidFill>
                <a:latin typeface="Arial"/>
                <a:ea typeface="Osaka"/>
                <a:cs typeface="Arial"/>
              </a:rPr>
              <a:t>Smerdis</a:t>
            </a:r>
            <a:endParaRPr lang="en-US" dirty="0">
              <a:solidFill>
                <a:srgbClr val="FFFFFF"/>
              </a:solidFill>
              <a:latin typeface="Arial"/>
              <a:ea typeface="Osaka"/>
              <a:cs typeface="Arial"/>
            </a:endParaRPr>
          </a:p>
        </p:txBody>
      </p:sp>
      <p:sp>
        <p:nvSpPr>
          <p:cNvPr id="38" name="Rectangle 2">
            <a:extLst>
              <a:ext uri="{FF2B5EF4-FFF2-40B4-BE49-F238E27FC236}">
                <a16:creationId xmlns:a16="http://schemas.microsoft.com/office/drawing/2014/main" id="{454B82D6-1080-8E48-8384-D5B895967CB1}"/>
              </a:ext>
            </a:extLst>
          </p:cNvPr>
          <p:cNvSpPr txBox="1">
            <a:spLocks noChangeArrowheads="1"/>
          </p:cNvSpPr>
          <p:nvPr/>
        </p:nvSpPr>
        <p:spPr bwMode="auto">
          <a:xfrm>
            <a:off x="35496" y="1008361"/>
            <a:ext cx="9144000" cy="2649240"/>
          </a:xfrm>
          <a:prstGeom prst="rect">
            <a:avLst/>
          </a:prstGeom>
          <a:solidFill>
            <a:schemeClr val="bg1"/>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“I have been standing beside Michael to support and strengthen him since the first year of the reign of Darius the Mede.) </a:t>
            </a:r>
            <a:r>
              <a:rPr lang="en-US" sz="2400" b="1" kern="0" baseline="30000" dirty="0">
                <a:solidFill>
                  <a:srgbClr val="FFFFFF"/>
                </a:solidFill>
                <a:effectLst>
                  <a:glow rad="127000">
                    <a:srgbClr val="000000"/>
                  </a:glow>
                </a:effectLst>
                <a:latin typeface="Arial" charset="0"/>
                <a:ea typeface="ＭＳ Ｐゴシック" charset="0"/>
                <a:cs typeface="ＭＳ Ｐゴシック" charset="0"/>
              </a:rPr>
              <a:t>2</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Now then, I will reveal the truth to you. Three more Persian kings will reign, to be succeeded by a fourth, far richer than the others. He will use his wealth to stir up everyone to fight against the kingdom of Greece” </a:t>
            </a:r>
            <a:b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(Daniel 11:1-2 </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471090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8925"/>
                                        </p:tgtEl>
                                        <p:attrNameLst>
                                          <p:attrName>style.visibility</p:attrName>
                                        </p:attrNameLst>
                                      </p:cBhvr>
                                      <p:to>
                                        <p:strVal val="visible"/>
                                      </p:to>
                                    </p:set>
                                    <p:anim calcmode="lin" valueType="num">
                                      <p:cBhvr additive="base">
                                        <p:cTn id="7" dur="500" fill="hold"/>
                                        <p:tgtEl>
                                          <p:spTgt spid="208925"/>
                                        </p:tgtEl>
                                        <p:attrNameLst>
                                          <p:attrName>ppt_x</p:attrName>
                                        </p:attrNameLst>
                                      </p:cBhvr>
                                      <p:tavLst>
                                        <p:tav tm="0">
                                          <p:val>
                                            <p:strVal val="0-#ppt_w/2"/>
                                          </p:val>
                                        </p:tav>
                                        <p:tav tm="100000">
                                          <p:val>
                                            <p:strVal val="#ppt_x"/>
                                          </p:val>
                                        </p:tav>
                                      </p:tavLst>
                                    </p:anim>
                                    <p:anim calcmode="lin" valueType="num">
                                      <p:cBhvr additive="base">
                                        <p:cTn id="8"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0-#ppt_w/2"/>
                                          </p:val>
                                        </p:tav>
                                        <p:tav tm="100000">
                                          <p:val>
                                            <p:strVal val="#ppt_x"/>
                                          </p:val>
                                        </p:tav>
                                      </p:tavLst>
                                    </p:anim>
                                    <p:anim calcmode="lin" valueType="num">
                                      <p:cBhvr additive="base">
                                        <p:cTn id="2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8926"/>
                                        </p:tgtEl>
                                        <p:attrNameLst>
                                          <p:attrName>style.visibility</p:attrName>
                                        </p:attrNameLst>
                                      </p:cBhvr>
                                      <p:to>
                                        <p:strVal val="visible"/>
                                      </p:to>
                                    </p:set>
                                    <p:anim calcmode="lin" valueType="num">
                                      <p:cBhvr additive="base">
                                        <p:cTn id="25" dur="500" fill="hold"/>
                                        <p:tgtEl>
                                          <p:spTgt spid="208926"/>
                                        </p:tgtEl>
                                        <p:attrNameLst>
                                          <p:attrName>ppt_x</p:attrName>
                                        </p:attrNameLst>
                                      </p:cBhvr>
                                      <p:tavLst>
                                        <p:tav tm="0">
                                          <p:val>
                                            <p:strVal val="0-#ppt_w/2"/>
                                          </p:val>
                                        </p:tav>
                                        <p:tav tm="100000">
                                          <p:val>
                                            <p:strVal val="#ppt_x"/>
                                          </p:val>
                                        </p:tav>
                                      </p:tavLst>
                                    </p:anim>
                                    <p:anim calcmode="lin" valueType="num">
                                      <p:cBhvr additive="base">
                                        <p:cTn id="26"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8927"/>
                                        </p:tgtEl>
                                        <p:attrNameLst>
                                          <p:attrName>style.visibility</p:attrName>
                                        </p:attrNameLst>
                                      </p:cBhvr>
                                      <p:to>
                                        <p:strVal val="visible"/>
                                      </p:to>
                                    </p:set>
                                    <p:anim calcmode="lin" valueType="num">
                                      <p:cBhvr additive="base">
                                        <p:cTn id="31" dur="500" fill="hold"/>
                                        <p:tgtEl>
                                          <p:spTgt spid="208927"/>
                                        </p:tgtEl>
                                        <p:attrNameLst>
                                          <p:attrName>ppt_x</p:attrName>
                                        </p:attrNameLst>
                                      </p:cBhvr>
                                      <p:tavLst>
                                        <p:tav tm="0">
                                          <p:val>
                                            <p:strVal val="0-#ppt_w/2"/>
                                          </p:val>
                                        </p:tav>
                                        <p:tav tm="100000">
                                          <p:val>
                                            <p:strVal val="#ppt_x"/>
                                          </p:val>
                                        </p:tav>
                                      </p:tavLst>
                                    </p:anim>
                                    <p:anim calcmode="lin" valueType="num">
                                      <p:cBhvr additive="base">
                                        <p:cTn id="32"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8928"/>
                                        </p:tgtEl>
                                        <p:attrNameLst>
                                          <p:attrName>style.visibility</p:attrName>
                                        </p:attrNameLst>
                                      </p:cBhvr>
                                      <p:to>
                                        <p:strVal val="visible"/>
                                      </p:to>
                                    </p:set>
                                    <p:anim calcmode="lin" valueType="num">
                                      <p:cBhvr additive="base">
                                        <p:cTn id="37" dur="500" fill="hold"/>
                                        <p:tgtEl>
                                          <p:spTgt spid="208928"/>
                                        </p:tgtEl>
                                        <p:attrNameLst>
                                          <p:attrName>ppt_x</p:attrName>
                                        </p:attrNameLst>
                                      </p:cBhvr>
                                      <p:tavLst>
                                        <p:tav tm="0">
                                          <p:val>
                                            <p:strVal val="0-#ppt_w/2"/>
                                          </p:val>
                                        </p:tav>
                                        <p:tav tm="100000">
                                          <p:val>
                                            <p:strVal val="#ppt_x"/>
                                          </p:val>
                                        </p:tav>
                                      </p:tavLst>
                                    </p:anim>
                                    <p:anim calcmode="lin" valueType="num">
                                      <p:cBhvr additive="base">
                                        <p:cTn id="38"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25" grpId="0" autoUpdateAnimBg="0"/>
      <p:bldP spid="208926" grpId="0" autoUpdateAnimBg="0"/>
      <p:bldP spid="208927" grpId="0" autoUpdateAnimBg="0"/>
      <p:bldP spid="208928" grpId="0" autoUpdateAnimBg="0"/>
      <p:bldP spid="35" grpId="0" autoUpdateAnimBg="0"/>
      <p:bldP spid="36"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en-US" sz="4000" dirty="0">
                <a:solidFill>
                  <a:schemeClr val="tx1"/>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FFFFFF"/>
                </a:solidFill>
                <a:latin typeface="Arial" pitchFamily="-112" charset="0"/>
              </a:rPr>
              <a:t>232 &amp; 342</a:t>
            </a:r>
          </a:p>
        </p:txBody>
      </p:sp>
      <p:sp>
        <p:nvSpPr>
          <p:cNvPr id="147460"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36547509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title"/>
          </p:nvPr>
        </p:nvSpPr>
        <p:spPr>
          <a:xfrm>
            <a:off x="0" y="-76200"/>
            <a:ext cx="8229600" cy="685800"/>
          </a:xfrm>
          <a:effectLst>
            <a:outerShdw blurRad="63500" dist="35921" dir="2700000" algn="ctr" rotWithShape="0">
              <a:srgbClr val="000000">
                <a:alpha val="74998"/>
              </a:srgbClr>
            </a:outerShdw>
          </a:effectLst>
        </p:spPr>
        <p:txBody>
          <a:bodyPr/>
          <a:lstStyle/>
          <a:p>
            <a:pPr>
              <a:defRPr/>
            </a:pPr>
            <a:r>
              <a:rPr kumimoji="0" lang="en-US" sz="3200" dirty="0">
                <a:solidFill>
                  <a:schemeClr val="tx1"/>
                </a:solidFill>
                <a:effectLst/>
                <a:latin typeface="Arial"/>
                <a:cs typeface="Arial"/>
              </a:rPr>
              <a:t>OT Pre-exilic Prophets on Chart</a:t>
            </a:r>
          </a:p>
        </p:txBody>
      </p:sp>
      <p:sp>
        <p:nvSpPr>
          <p:cNvPr id="5124" name="Text Box 4"/>
          <p:cNvSpPr txBox="1">
            <a:spLocks noChangeArrowheads="1"/>
          </p:cNvSpPr>
          <p:nvPr/>
        </p:nvSpPr>
        <p:spPr bwMode="auto">
          <a:xfrm>
            <a:off x="7391400" y="76200"/>
            <a:ext cx="16764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FFFFFF"/>
                </a:solidFill>
                <a:latin typeface="Arial"/>
                <a:cs typeface="Arial"/>
              </a:rPr>
              <a:t>232 &amp; 342</a:t>
            </a:r>
          </a:p>
        </p:txBody>
      </p:sp>
      <p:sp>
        <p:nvSpPr>
          <p:cNvPr id="5125" name="Text Box 5"/>
          <p:cNvSpPr txBox="1">
            <a:spLocks noChangeArrowheads="1"/>
          </p:cNvSpPr>
          <p:nvPr/>
        </p:nvSpPr>
        <p:spPr bwMode="auto">
          <a:xfrm>
            <a:off x="7672388" y="1584325"/>
            <a:ext cx="1211262"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Obadiah</a:t>
            </a:r>
          </a:p>
        </p:txBody>
      </p:sp>
      <p:sp>
        <p:nvSpPr>
          <p:cNvPr id="5126" name="Text Box 6"/>
          <p:cNvSpPr txBox="1">
            <a:spLocks noChangeArrowheads="1"/>
          </p:cNvSpPr>
          <p:nvPr/>
        </p:nvSpPr>
        <p:spPr bwMode="auto">
          <a:xfrm>
            <a:off x="1258888" y="3581400"/>
            <a:ext cx="939800"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Jonah</a:t>
            </a:r>
          </a:p>
        </p:txBody>
      </p:sp>
      <p:sp>
        <p:nvSpPr>
          <p:cNvPr id="5127" name="Text Box 7"/>
          <p:cNvSpPr txBox="1">
            <a:spLocks noChangeArrowheads="1"/>
          </p:cNvSpPr>
          <p:nvPr/>
        </p:nvSpPr>
        <p:spPr bwMode="auto">
          <a:xfrm>
            <a:off x="2097088" y="3581400"/>
            <a:ext cx="896937"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Amos</a:t>
            </a:r>
          </a:p>
        </p:txBody>
      </p:sp>
      <p:sp>
        <p:nvSpPr>
          <p:cNvPr id="5128" name="Text Box 8"/>
          <p:cNvSpPr txBox="1">
            <a:spLocks noChangeArrowheads="1"/>
          </p:cNvSpPr>
          <p:nvPr/>
        </p:nvSpPr>
        <p:spPr bwMode="auto">
          <a:xfrm>
            <a:off x="2916238" y="3581400"/>
            <a:ext cx="954087"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Hosea</a:t>
            </a:r>
          </a:p>
        </p:txBody>
      </p:sp>
      <p:sp>
        <p:nvSpPr>
          <p:cNvPr id="5129" name="Text Box 9"/>
          <p:cNvSpPr txBox="1">
            <a:spLocks noChangeArrowheads="1"/>
          </p:cNvSpPr>
          <p:nvPr/>
        </p:nvSpPr>
        <p:spPr bwMode="auto">
          <a:xfrm>
            <a:off x="3744913" y="3581400"/>
            <a:ext cx="9112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dirty="0">
                <a:solidFill>
                  <a:srgbClr val="0066CC"/>
                </a:solidFill>
                <a:latin typeface="Arial"/>
                <a:cs typeface="Arial"/>
              </a:rPr>
              <a:t>Isaiah</a:t>
            </a:r>
          </a:p>
        </p:txBody>
      </p:sp>
      <p:sp>
        <p:nvSpPr>
          <p:cNvPr id="5130" name="Text Box 10"/>
          <p:cNvSpPr txBox="1">
            <a:spLocks noChangeArrowheads="1"/>
          </p:cNvSpPr>
          <p:nvPr/>
        </p:nvSpPr>
        <p:spPr bwMode="auto">
          <a:xfrm>
            <a:off x="4567238" y="3581400"/>
            <a:ext cx="9112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dirty="0">
                <a:solidFill>
                  <a:srgbClr val="0066CC"/>
                </a:solidFill>
                <a:latin typeface="Arial"/>
                <a:cs typeface="Arial"/>
              </a:rPr>
              <a:t>Micah</a:t>
            </a:r>
          </a:p>
        </p:txBody>
      </p:sp>
      <p:sp>
        <p:nvSpPr>
          <p:cNvPr id="5131" name="Text Box 11"/>
          <p:cNvSpPr txBox="1">
            <a:spLocks noChangeArrowheads="1"/>
          </p:cNvSpPr>
          <p:nvPr/>
        </p:nvSpPr>
        <p:spPr bwMode="auto">
          <a:xfrm>
            <a:off x="6781800" y="3581400"/>
            <a:ext cx="1054100"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Nahum</a:t>
            </a:r>
          </a:p>
        </p:txBody>
      </p:sp>
      <p:sp>
        <p:nvSpPr>
          <p:cNvPr id="5132" name="Text Box 12"/>
          <p:cNvSpPr txBox="1">
            <a:spLocks noChangeArrowheads="1"/>
          </p:cNvSpPr>
          <p:nvPr/>
        </p:nvSpPr>
        <p:spPr bwMode="auto">
          <a:xfrm>
            <a:off x="228600" y="5410200"/>
            <a:ext cx="6699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Hab</a:t>
            </a:r>
          </a:p>
        </p:txBody>
      </p:sp>
      <p:sp>
        <p:nvSpPr>
          <p:cNvPr id="5133" name="Text Box 13"/>
          <p:cNvSpPr txBox="1">
            <a:spLocks noChangeArrowheads="1"/>
          </p:cNvSpPr>
          <p:nvPr/>
        </p:nvSpPr>
        <p:spPr bwMode="auto">
          <a:xfrm>
            <a:off x="7742238" y="3200400"/>
            <a:ext cx="131127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Jeremiah</a:t>
            </a:r>
          </a:p>
        </p:txBody>
      </p:sp>
      <p:sp>
        <p:nvSpPr>
          <p:cNvPr id="5134" name="Text Box 14"/>
          <p:cNvSpPr txBox="1">
            <a:spLocks noChangeArrowheads="1"/>
          </p:cNvSpPr>
          <p:nvPr/>
        </p:nvSpPr>
        <p:spPr bwMode="auto">
          <a:xfrm>
            <a:off x="228600" y="4953000"/>
            <a:ext cx="698500"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Joel</a:t>
            </a:r>
          </a:p>
        </p:txBody>
      </p:sp>
      <p:sp>
        <p:nvSpPr>
          <p:cNvPr id="5135" name="Text Box 15"/>
          <p:cNvSpPr txBox="1">
            <a:spLocks noChangeArrowheads="1"/>
          </p:cNvSpPr>
          <p:nvPr/>
        </p:nvSpPr>
        <p:spPr bwMode="auto">
          <a:xfrm>
            <a:off x="7924800" y="3581400"/>
            <a:ext cx="7969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Zeph</a:t>
            </a:r>
          </a:p>
        </p:txBody>
      </p:sp>
      <p:sp>
        <p:nvSpPr>
          <p:cNvPr id="135183" name="Rectangle 73"/>
          <p:cNvSpPr>
            <a:spLocks noChangeArrowheads="1"/>
          </p:cNvSpPr>
          <p:nvPr/>
        </p:nvSpPr>
        <p:spPr bwMode="auto">
          <a:xfrm rot="-9556">
            <a:off x="4495800" y="6508750"/>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17" name="Text Box 69"/>
          <p:cNvSpPr txBox="1">
            <a:spLocks noChangeArrowheads="1"/>
          </p:cNvSpPr>
          <p:nvPr/>
        </p:nvSpPr>
        <p:spPr bwMode="auto">
          <a:xfrm rot="21591923">
            <a:off x="4568825" y="6503988"/>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cs typeface="Arial"/>
              </a:rPr>
              <a:t>Chart of Old Testament Kings and Prophets</a:t>
            </a:r>
          </a:p>
        </p:txBody>
      </p:sp>
      <p:sp>
        <p:nvSpPr>
          <p:cNvPr id="18" name="Text Box 72"/>
          <p:cNvSpPr txBox="1">
            <a:spLocks noChangeArrowheads="1"/>
          </p:cNvSpPr>
          <p:nvPr/>
        </p:nvSpPr>
        <p:spPr bwMode="auto">
          <a:xfrm rot="21591923">
            <a:off x="4568825" y="6670675"/>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 p. 2</a:t>
            </a:r>
          </a:p>
        </p:txBody>
      </p:sp>
    </p:spTree>
    <p:extLst>
      <p:ext uri="{BB962C8B-B14F-4D97-AF65-F5344CB8AC3E}">
        <p14:creationId xmlns:p14="http://schemas.microsoft.com/office/powerpoint/2010/main" val="2347778201"/>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500"/>
                                        <p:tgtEl>
                                          <p:spTgt spid="5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500"/>
                                        <p:tgtEl>
                                          <p:spTgt spid="51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7"/>
                                        </p:tgtEl>
                                        <p:attrNameLst>
                                          <p:attrName>style.visibility</p:attrName>
                                        </p:attrNameLst>
                                      </p:cBhvr>
                                      <p:to>
                                        <p:strVal val="visible"/>
                                      </p:to>
                                    </p:set>
                                    <p:animEffect transition="in" filter="fade">
                                      <p:cBhvr>
                                        <p:cTn id="17" dur="500"/>
                                        <p:tgtEl>
                                          <p:spTgt spid="51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fade">
                                      <p:cBhvr>
                                        <p:cTn id="22" dur="500"/>
                                        <p:tgtEl>
                                          <p:spTgt spid="51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29"/>
                                        </p:tgtEl>
                                        <p:attrNameLst>
                                          <p:attrName>style.visibility</p:attrName>
                                        </p:attrNameLst>
                                      </p:cBhvr>
                                      <p:to>
                                        <p:strVal val="visible"/>
                                      </p:to>
                                    </p:set>
                                    <p:animEffect transition="in" filter="fade">
                                      <p:cBhvr>
                                        <p:cTn id="27" dur="500"/>
                                        <p:tgtEl>
                                          <p:spTgt spid="51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30"/>
                                        </p:tgtEl>
                                        <p:attrNameLst>
                                          <p:attrName>style.visibility</p:attrName>
                                        </p:attrNameLst>
                                      </p:cBhvr>
                                      <p:to>
                                        <p:strVal val="visible"/>
                                      </p:to>
                                    </p:set>
                                    <p:animEffect transition="in" filter="fade">
                                      <p:cBhvr>
                                        <p:cTn id="32" dur="500"/>
                                        <p:tgtEl>
                                          <p:spTgt spid="513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31"/>
                                        </p:tgtEl>
                                        <p:attrNameLst>
                                          <p:attrName>style.visibility</p:attrName>
                                        </p:attrNameLst>
                                      </p:cBhvr>
                                      <p:to>
                                        <p:strVal val="visible"/>
                                      </p:to>
                                    </p:set>
                                    <p:animEffect transition="in" filter="fade">
                                      <p:cBhvr>
                                        <p:cTn id="37" dur="500"/>
                                        <p:tgtEl>
                                          <p:spTgt spid="513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32"/>
                                        </p:tgtEl>
                                        <p:attrNameLst>
                                          <p:attrName>style.visibility</p:attrName>
                                        </p:attrNameLst>
                                      </p:cBhvr>
                                      <p:to>
                                        <p:strVal val="visible"/>
                                      </p:to>
                                    </p:set>
                                    <p:animEffect transition="in" filter="fade">
                                      <p:cBhvr>
                                        <p:cTn id="42" dur="500"/>
                                        <p:tgtEl>
                                          <p:spTgt spid="51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133"/>
                                        </p:tgtEl>
                                        <p:attrNameLst>
                                          <p:attrName>style.visibility</p:attrName>
                                        </p:attrNameLst>
                                      </p:cBhvr>
                                      <p:to>
                                        <p:strVal val="visible"/>
                                      </p:to>
                                    </p:set>
                                    <p:animEffect transition="in" filter="fade">
                                      <p:cBhvr>
                                        <p:cTn id="47" dur="500"/>
                                        <p:tgtEl>
                                          <p:spTgt spid="51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135"/>
                                        </p:tgtEl>
                                        <p:attrNameLst>
                                          <p:attrName>style.visibility</p:attrName>
                                        </p:attrNameLst>
                                      </p:cBhvr>
                                      <p:to>
                                        <p:strVal val="visible"/>
                                      </p:to>
                                    </p:set>
                                    <p:animEffect transition="in" filter="fade">
                                      <p:cBhvr>
                                        <p:cTn id="52" dur="500"/>
                                        <p:tgtEl>
                                          <p:spTgt spid="51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134"/>
                                        </p:tgtEl>
                                        <p:attrNameLst>
                                          <p:attrName>style.visibility</p:attrName>
                                        </p:attrNameLst>
                                      </p:cBhvr>
                                      <p:to>
                                        <p:strVal val="visible"/>
                                      </p:to>
                                    </p:set>
                                    <p:animEffect transition="in" filter="fade">
                                      <p:cBhvr>
                                        <p:cTn id="57"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autoUpdateAnimBg="0"/>
      <p:bldP spid="5126" grpId="0" animBg="1" autoUpdateAnimBg="0"/>
      <p:bldP spid="5127" grpId="0" animBg="1" autoUpdateAnimBg="0"/>
      <p:bldP spid="5128" grpId="0" animBg="1" autoUpdateAnimBg="0"/>
      <p:bldP spid="5129" grpId="0" animBg="1" autoUpdateAnimBg="0"/>
      <p:bldP spid="5130" grpId="0" animBg="1" autoUpdateAnimBg="0"/>
      <p:bldP spid="5131" grpId="0" animBg="1" autoUpdateAnimBg="0"/>
      <p:bldP spid="5132" grpId="0" animBg="1" autoUpdateAnimBg="0"/>
      <p:bldP spid="5133" grpId="0" animBg="1" autoUpdateAnimBg="0"/>
      <p:bldP spid="5134" grpId="0" animBg="1" autoUpdateAnimBg="0"/>
      <p:bldP spid="5135"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ea typeface="+mn-ea"/>
                <a:cs typeface="+mn-cs"/>
              </a:rPr>
              <a:t> </a:t>
            </a:r>
            <a:endParaRPr lang="en-US" sz="1800">
              <a:solidFill>
                <a:prstClr val="black"/>
              </a:solidFill>
              <a:latin typeface="Tw Cen MT"/>
              <a:ea typeface="+mn-ea"/>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800" b="1">
                <a:solidFill>
                  <a:prstClr val="white"/>
                </a:solidFill>
                <a:latin typeface="Arial"/>
                <a:cs typeface="Arial"/>
              </a:rPr>
              <a:t>Daniel</a:t>
            </a:r>
          </a:p>
        </p:txBody>
      </p:sp>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37813" y="1112502"/>
            <a:ext cx="5020390" cy="4544763"/>
          </a:xfrm>
          <a:prstGeom prst="rect">
            <a:avLst/>
          </a:prstGeom>
        </p:spPr>
      </p:pic>
      <p:sp>
        <p:nvSpPr>
          <p:cNvPr id="16" name="TextBox 3"/>
          <p:cNvSpPr txBox="1">
            <a:spLocks noChangeArrowheads="1"/>
          </p:cNvSpPr>
          <p:nvPr/>
        </p:nvSpPr>
        <p:spPr bwMode="auto">
          <a:xfrm>
            <a:off x="4518122" y="1174389"/>
            <a:ext cx="4608736" cy="409342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2000" dirty="0">
                <a:solidFill>
                  <a:prstClr val="black"/>
                </a:solidFill>
              </a:rPr>
              <a:t> 1 </a:t>
            </a:r>
            <a:r>
              <a:rPr lang="en-US" sz="2000" b="1" dirty="0">
                <a:solidFill>
                  <a:prstClr val="black"/>
                </a:solidFill>
              </a:rPr>
              <a:t>D</a:t>
            </a:r>
            <a:r>
              <a:rPr lang="en-US" sz="2000" dirty="0">
                <a:solidFill>
                  <a:prstClr val="black"/>
                </a:solidFill>
              </a:rPr>
              <a:t>aniel favored by Nebuchadnezzar</a:t>
            </a:r>
          </a:p>
          <a:p>
            <a:pPr defTabSz="457200" fontAlgn="auto">
              <a:spcBef>
                <a:spcPts val="0"/>
              </a:spcBef>
              <a:spcAft>
                <a:spcPts val="0"/>
              </a:spcAft>
            </a:pPr>
            <a:r>
              <a:rPr lang="en-US" sz="2000" dirty="0">
                <a:solidFill>
                  <a:prstClr val="black"/>
                </a:solidFill>
              </a:rPr>
              <a:t> 2 </a:t>
            </a:r>
            <a:r>
              <a:rPr lang="en-US" sz="2000" b="1" dirty="0">
                <a:solidFill>
                  <a:prstClr val="black"/>
                </a:solidFill>
              </a:rPr>
              <a:t>A</a:t>
            </a:r>
            <a:r>
              <a:rPr lang="en-US" sz="2000" dirty="0">
                <a:solidFill>
                  <a:prstClr val="black"/>
                </a:solidFill>
              </a:rPr>
              <a:t>nswer to king’s dream</a:t>
            </a:r>
          </a:p>
          <a:p>
            <a:pPr defTabSz="457200" fontAlgn="auto">
              <a:spcBef>
                <a:spcPts val="0"/>
              </a:spcBef>
              <a:spcAft>
                <a:spcPts val="0"/>
              </a:spcAft>
            </a:pPr>
            <a:r>
              <a:rPr lang="en-US" sz="2000" dirty="0">
                <a:solidFill>
                  <a:prstClr val="black"/>
                </a:solidFill>
              </a:rPr>
              <a:t> 3 </a:t>
            </a:r>
            <a:r>
              <a:rPr lang="en-US" sz="2000" b="1" dirty="0">
                <a:solidFill>
                  <a:prstClr val="black"/>
                </a:solidFill>
              </a:rPr>
              <a:t>N</a:t>
            </a:r>
            <a:r>
              <a:rPr lang="en-US" sz="2000" dirty="0">
                <a:solidFill>
                  <a:prstClr val="black"/>
                </a:solidFill>
              </a:rPr>
              <a:t>ebuchadnezzar’s furnace of fire</a:t>
            </a:r>
          </a:p>
          <a:p>
            <a:pPr defTabSz="457200" fontAlgn="auto">
              <a:spcBef>
                <a:spcPts val="0"/>
              </a:spcBef>
              <a:spcAft>
                <a:spcPts val="0"/>
              </a:spcAft>
            </a:pPr>
            <a:r>
              <a:rPr lang="en-US" sz="2000" dirty="0">
                <a:solidFill>
                  <a:prstClr val="black"/>
                </a:solidFill>
              </a:rPr>
              <a:t> 4 </a:t>
            </a:r>
            <a:r>
              <a:rPr lang="en-US" sz="2000" b="1" dirty="0">
                <a:solidFill>
                  <a:prstClr val="black"/>
                </a:solidFill>
              </a:rPr>
              <a:t>I</a:t>
            </a:r>
            <a:r>
              <a:rPr lang="en-US" sz="2000" dirty="0">
                <a:solidFill>
                  <a:prstClr val="black"/>
                </a:solidFill>
              </a:rPr>
              <a:t>nterpretation of tree vision</a:t>
            </a:r>
          </a:p>
          <a:p>
            <a:pPr defTabSz="457200" fontAlgn="auto">
              <a:spcBef>
                <a:spcPts val="0"/>
              </a:spcBef>
              <a:spcAft>
                <a:spcPts val="0"/>
              </a:spcAft>
            </a:pPr>
            <a:r>
              <a:rPr lang="en-US" sz="2000" dirty="0">
                <a:solidFill>
                  <a:prstClr val="black"/>
                </a:solidFill>
              </a:rPr>
              <a:t> 5 </a:t>
            </a:r>
            <a:r>
              <a:rPr lang="en-US" sz="2000" b="1" dirty="0">
                <a:solidFill>
                  <a:prstClr val="black"/>
                </a:solidFill>
              </a:rPr>
              <a:t>E</a:t>
            </a:r>
            <a:r>
              <a:rPr lang="en-US" sz="2000" dirty="0">
                <a:solidFill>
                  <a:prstClr val="black"/>
                </a:solidFill>
              </a:rPr>
              <a:t>vents at Belshazzar’s feast</a:t>
            </a:r>
          </a:p>
          <a:p>
            <a:pPr defTabSz="457200" fontAlgn="auto">
              <a:spcBef>
                <a:spcPts val="0"/>
              </a:spcBef>
              <a:spcAft>
                <a:spcPts val="0"/>
              </a:spcAft>
            </a:pPr>
            <a:r>
              <a:rPr lang="en-US" sz="2000" dirty="0">
                <a:solidFill>
                  <a:prstClr val="black"/>
                </a:solidFill>
              </a:rPr>
              <a:t> 6 </a:t>
            </a:r>
            <a:r>
              <a:rPr lang="en-US" sz="2000" b="1" dirty="0">
                <a:solidFill>
                  <a:prstClr val="black"/>
                </a:solidFill>
              </a:rPr>
              <a:t>L</a:t>
            </a:r>
            <a:r>
              <a:rPr lang="en-US" sz="2000" dirty="0">
                <a:solidFill>
                  <a:prstClr val="black"/>
                </a:solidFill>
              </a:rPr>
              <a:t>ion’s den of Darius</a:t>
            </a:r>
          </a:p>
          <a:p>
            <a:pPr defTabSz="457200" fontAlgn="auto">
              <a:spcBef>
                <a:spcPts val="0"/>
              </a:spcBef>
              <a:spcAft>
                <a:spcPts val="0"/>
              </a:spcAft>
            </a:pPr>
            <a:r>
              <a:rPr lang="en-US" sz="2000" dirty="0">
                <a:solidFill>
                  <a:prstClr val="black"/>
                </a:solidFill>
              </a:rPr>
              <a:t> 7 </a:t>
            </a:r>
            <a:r>
              <a:rPr lang="en-US" sz="2000" b="1" dirty="0">
                <a:solidFill>
                  <a:prstClr val="black"/>
                </a:solidFill>
              </a:rPr>
              <a:t>S</a:t>
            </a:r>
            <a:r>
              <a:rPr lang="en-US" sz="2000" dirty="0">
                <a:solidFill>
                  <a:prstClr val="black"/>
                </a:solidFill>
              </a:rPr>
              <a:t>cenes of coming kingdom</a:t>
            </a:r>
          </a:p>
          <a:p>
            <a:pPr defTabSz="457200" fontAlgn="auto">
              <a:spcBef>
                <a:spcPts val="0"/>
              </a:spcBef>
              <a:spcAft>
                <a:spcPts val="0"/>
              </a:spcAft>
            </a:pPr>
            <a:endParaRPr lang="en-US" sz="2000" dirty="0">
              <a:solidFill>
                <a:prstClr val="black"/>
              </a:solidFill>
            </a:endParaRPr>
          </a:p>
          <a:p>
            <a:pPr defTabSz="457200" fontAlgn="auto">
              <a:spcBef>
                <a:spcPts val="0"/>
              </a:spcBef>
              <a:spcAft>
                <a:spcPts val="0"/>
              </a:spcAft>
            </a:pPr>
            <a:r>
              <a:rPr lang="en-US" sz="2000" dirty="0">
                <a:solidFill>
                  <a:prstClr val="black"/>
                </a:solidFill>
              </a:rPr>
              <a:t> 8  </a:t>
            </a:r>
            <a:r>
              <a:rPr lang="en-US" sz="2000" b="1" dirty="0">
                <a:solidFill>
                  <a:prstClr val="black"/>
                </a:solidFill>
              </a:rPr>
              <a:t>F</a:t>
            </a:r>
            <a:r>
              <a:rPr lang="en-US" sz="2000" dirty="0">
                <a:solidFill>
                  <a:prstClr val="black"/>
                </a:solidFill>
              </a:rPr>
              <a:t>eatures of four beasts </a:t>
            </a:r>
            <a:br>
              <a:rPr lang="en-US" sz="2000" dirty="0">
                <a:solidFill>
                  <a:prstClr val="black"/>
                </a:solidFill>
              </a:rPr>
            </a:br>
            <a:r>
              <a:rPr lang="en-US" sz="2000" dirty="0">
                <a:solidFill>
                  <a:prstClr val="black"/>
                </a:solidFill>
              </a:rPr>
              <a:t> 9</a:t>
            </a:r>
            <a:r>
              <a:rPr lang="en-US" sz="1050" dirty="0">
                <a:solidFill>
                  <a:prstClr val="black"/>
                </a:solidFill>
              </a:rPr>
              <a:t> </a:t>
            </a:r>
            <a:r>
              <a:rPr lang="en-US" sz="2000" dirty="0">
                <a:solidFill>
                  <a:prstClr val="black"/>
                </a:solidFill>
              </a:rPr>
              <a:t> </a:t>
            </a:r>
            <a:r>
              <a:rPr lang="en-US" sz="2000" b="1" dirty="0">
                <a:solidFill>
                  <a:prstClr val="black"/>
                </a:solidFill>
              </a:rPr>
              <a:t>A</a:t>
            </a:r>
            <a:r>
              <a:rPr lang="en-US" sz="2000" dirty="0">
                <a:solidFill>
                  <a:prstClr val="black"/>
                </a:solidFill>
              </a:rPr>
              <a:t>ppointing the seventy weeks</a:t>
            </a:r>
          </a:p>
          <a:p>
            <a:pPr defTabSz="457200" fontAlgn="auto">
              <a:spcBef>
                <a:spcPts val="0"/>
              </a:spcBef>
              <a:spcAft>
                <a:spcPts val="0"/>
              </a:spcAft>
            </a:pPr>
            <a:r>
              <a:rPr lang="en-US" sz="2000" dirty="0">
                <a:solidFill>
                  <a:prstClr val="black"/>
                </a:solidFill>
              </a:rPr>
              <a:t>10 </a:t>
            </a:r>
            <a:r>
              <a:rPr lang="en-US" sz="2000" b="1" dirty="0">
                <a:solidFill>
                  <a:prstClr val="black"/>
                </a:solidFill>
              </a:rPr>
              <a:t>I</a:t>
            </a:r>
            <a:r>
              <a:rPr lang="en-US" sz="2000" dirty="0">
                <a:solidFill>
                  <a:prstClr val="black"/>
                </a:solidFill>
              </a:rPr>
              <a:t>nterpreting the final vision</a:t>
            </a:r>
          </a:p>
          <a:p>
            <a:pPr defTabSz="457200" fontAlgn="auto">
              <a:spcBef>
                <a:spcPts val="0"/>
              </a:spcBef>
              <a:spcAft>
                <a:spcPts val="0"/>
              </a:spcAft>
            </a:pPr>
            <a:r>
              <a:rPr lang="en-US" sz="2000" dirty="0">
                <a:solidFill>
                  <a:prstClr val="black"/>
                </a:solidFill>
              </a:rPr>
              <a:t>11 </a:t>
            </a:r>
            <a:r>
              <a:rPr lang="en-US" sz="2000" b="1" dirty="0">
                <a:solidFill>
                  <a:prstClr val="black"/>
                </a:solidFill>
              </a:rPr>
              <a:t>T</a:t>
            </a:r>
            <a:r>
              <a:rPr lang="en-US" sz="2000" dirty="0">
                <a:solidFill>
                  <a:prstClr val="black"/>
                </a:solidFill>
              </a:rPr>
              <a:t>error of the king</a:t>
            </a:r>
          </a:p>
          <a:p>
            <a:pPr defTabSz="457200" fontAlgn="auto">
              <a:spcBef>
                <a:spcPts val="0"/>
              </a:spcBef>
              <a:spcAft>
                <a:spcPts val="0"/>
              </a:spcAft>
            </a:pPr>
            <a:r>
              <a:rPr lang="en-US" sz="2000" dirty="0">
                <a:solidFill>
                  <a:prstClr val="black"/>
                </a:solidFill>
              </a:rPr>
              <a:t>12 </a:t>
            </a:r>
            <a:r>
              <a:rPr lang="en-US" sz="2000" b="1" dirty="0">
                <a:solidFill>
                  <a:prstClr val="black"/>
                </a:solidFill>
              </a:rPr>
              <a:t>H</a:t>
            </a:r>
            <a:r>
              <a:rPr lang="en-US" sz="2000" dirty="0">
                <a:solidFill>
                  <a:prstClr val="black"/>
                </a:solidFill>
              </a:rPr>
              <a:t>orror of end times</a:t>
            </a:r>
          </a:p>
        </p:txBody>
      </p:sp>
    </p:spTree>
    <p:extLst>
      <p:ext uri="{BB962C8B-B14F-4D97-AF65-F5344CB8AC3E}">
        <p14:creationId xmlns:p14="http://schemas.microsoft.com/office/powerpoint/2010/main" val="53806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756576" cy="6915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title"/>
          </p:nvPr>
        </p:nvSpPr>
        <p:spPr>
          <a:xfrm>
            <a:off x="0" y="-76200"/>
            <a:ext cx="9684568" cy="685800"/>
          </a:xfrm>
          <a:solidFill>
            <a:srgbClr val="000000"/>
          </a:solidFill>
          <a:effectLst>
            <a:outerShdw blurRad="63500" dist="35921" dir="2700000" algn="ctr" rotWithShape="0">
              <a:srgbClr val="000000">
                <a:alpha val="74998"/>
              </a:srgbClr>
            </a:outerShdw>
          </a:effectLst>
        </p:spPr>
        <p:txBody>
          <a:bodyPr/>
          <a:lstStyle/>
          <a:p>
            <a:pPr>
              <a:defRPr/>
            </a:pPr>
            <a:r>
              <a:rPr kumimoji="0" lang="en-US" sz="3200" dirty="0">
                <a:solidFill>
                  <a:schemeClr val="tx1"/>
                </a:solidFill>
                <a:effectLst/>
                <a:latin typeface="Arial"/>
                <a:cs typeface="Arial"/>
              </a:rPr>
              <a:t>OT Post-exilic Prophets on Chart</a:t>
            </a:r>
          </a:p>
        </p:txBody>
      </p:sp>
      <p:sp>
        <p:nvSpPr>
          <p:cNvPr id="5124" name="Text Box 4"/>
          <p:cNvSpPr txBox="1">
            <a:spLocks noChangeArrowheads="1"/>
          </p:cNvSpPr>
          <p:nvPr/>
        </p:nvSpPr>
        <p:spPr bwMode="auto">
          <a:xfrm>
            <a:off x="8008168" y="44624"/>
            <a:ext cx="16764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FFFFFF"/>
                </a:solidFill>
                <a:latin typeface="Arial"/>
                <a:cs typeface="Arial"/>
              </a:rPr>
              <a:t>232 &amp; 342</a:t>
            </a:r>
          </a:p>
        </p:txBody>
      </p:sp>
      <p:sp>
        <p:nvSpPr>
          <p:cNvPr id="135183" name="Rectangle 73"/>
          <p:cNvSpPr>
            <a:spLocks noChangeArrowheads="1"/>
          </p:cNvSpPr>
          <p:nvPr/>
        </p:nvSpPr>
        <p:spPr bwMode="auto">
          <a:xfrm rot="-9556">
            <a:off x="2556841" y="6156894"/>
            <a:ext cx="6050096" cy="773651"/>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17" name="Text Box 69"/>
          <p:cNvSpPr txBox="1">
            <a:spLocks noChangeArrowheads="1"/>
          </p:cNvSpPr>
          <p:nvPr/>
        </p:nvSpPr>
        <p:spPr bwMode="auto">
          <a:xfrm rot="21591923">
            <a:off x="2624410" y="6337689"/>
            <a:ext cx="5305492" cy="30777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0" hangingPunct="0">
              <a:defRPr/>
            </a:pPr>
            <a:r>
              <a:rPr lang="en-US" sz="1400" b="1" i="1" dirty="0">
                <a:solidFill>
                  <a:srgbClr val="000090"/>
                </a:solidFill>
                <a:latin typeface="Arial"/>
                <a:cs typeface="Arial"/>
              </a:rPr>
              <a:t>Chart of Old Testament Kings and Prophets</a:t>
            </a:r>
          </a:p>
        </p:txBody>
      </p:sp>
      <p:sp>
        <p:nvSpPr>
          <p:cNvPr id="18" name="Text Box 72"/>
          <p:cNvSpPr txBox="1">
            <a:spLocks noChangeArrowheads="1"/>
          </p:cNvSpPr>
          <p:nvPr/>
        </p:nvSpPr>
        <p:spPr bwMode="auto">
          <a:xfrm rot="21591923">
            <a:off x="2624355" y="6529488"/>
            <a:ext cx="5982789" cy="2616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0" hangingPunct="0">
              <a:defRPr/>
            </a:pPr>
            <a:r>
              <a:rPr lang="en-US" sz="1100" b="1">
                <a:solidFill>
                  <a:srgbClr val="000000"/>
                </a:solidFill>
                <a:latin typeface="Arial" charset="0"/>
                <a:ea typeface="Arial" charset="0"/>
                <a:cs typeface="Arial" charset="0"/>
              </a:rPr>
              <a:t>John C. Whitcomb, 4</a:t>
            </a:r>
            <a:r>
              <a:rPr lang="en-US" sz="1100" b="1" baseline="30000">
                <a:solidFill>
                  <a:srgbClr val="000000"/>
                </a:solidFill>
                <a:latin typeface="Arial" charset="0"/>
                <a:ea typeface="Arial" charset="0"/>
                <a:cs typeface="Arial" charset="0"/>
              </a:rPr>
              <a:t>th</a:t>
            </a:r>
            <a:r>
              <a:rPr lang="en-US" sz="1100" b="1">
                <a:solidFill>
                  <a:srgbClr val="000000"/>
                </a:solidFill>
                <a:latin typeface="Arial" charset="0"/>
                <a:ea typeface="Arial" charset="0"/>
                <a:cs typeface="Arial" charset="0"/>
              </a:rPr>
              <a:t> rev. ed., Winona Lake, IN: BMH Books, 1962, 1968, p. 2</a:t>
            </a:r>
          </a:p>
        </p:txBody>
      </p:sp>
    </p:spTree>
    <p:extLst>
      <p:ext uri="{BB962C8B-B14F-4D97-AF65-F5344CB8AC3E}">
        <p14:creationId xmlns:p14="http://schemas.microsoft.com/office/powerpoint/2010/main" val="2538202811"/>
      </p:ext>
    </p:extLst>
  </p:cSld>
  <p:clrMapOvr>
    <a:masterClrMapping/>
  </p:clrMapOvr>
  <p:transition spd="med">
    <p:zoom dir="in"/>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Rectangle 5"/>
          <p:cNvSpPr>
            <a:spLocks noGrp="1" noChangeArrowheads="1"/>
          </p:cNvSpPr>
          <p:nvPr>
            <p:ph type="title"/>
          </p:nvPr>
        </p:nvSpPr>
        <p:spPr>
          <a:xfrm>
            <a:off x="1043608" y="0"/>
            <a:ext cx="2209800" cy="1752600"/>
          </a:xfrm>
        </p:spPr>
        <p:txBody>
          <a:bodyPr/>
          <a:lstStyle/>
          <a:p>
            <a:pPr eaLnBrk="1" hangingPunct="1"/>
            <a:r>
              <a:rPr lang="en-US" sz="4000" dirty="0">
                <a:latin typeface="Arial" charset="0"/>
                <a:ea typeface="ＭＳ Ｐゴシック" charset="0"/>
              </a:rPr>
              <a:t>The Persian Era</a:t>
            </a:r>
          </a:p>
        </p:txBody>
      </p:sp>
      <p:grpSp>
        <p:nvGrpSpPr>
          <p:cNvPr id="779266" name="Group 8"/>
          <p:cNvGrpSpPr>
            <a:grpSpLocks/>
          </p:cNvGrpSpPr>
          <p:nvPr/>
        </p:nvGrpSpPr>
        <p:grpSpPr bwMode="auto">
          <a:xfrm>
            <a:off x="-228600" y="1905000"/>
            <a:ext cx="9372600" cy="4295775"/>
            <a:chOff x="0" y="1344"/>
            <a:chExt cx="5760" cy="2562"/>
          </a:xfrm>
        </p:grpSpPr>
        <p:pic>
          <p:nvPicPr>
            <p:cNvPr id="779270" name="Picture 4"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9271" name="Picture 7"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6025" name="Rectangle 9"/>
          <p:cNvSpPr>
            <a:spLocks noChangeArrowheads="1"/>
          </p:cNvSpPr>
          <p:nvPr/>
        </p:nvSpPr>
        <p:spPr bwMode="auto">
          <a:xfrm>
            <a:off x="3275856" y="116632"/>
            <a:ext cx="3744416" cy="1620416"/>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charset="0"/>
              <a:buChar char="n"/>
              <a:defRPr/>
            </a:pPr>
            <a:r>
              <a:rPr lang="en-US" sz="3200" b="1" dirty="0">
                <a:solidFill>
                  <a:srgbClr val="FFFFFF"/>
                </a:solidFill>
                <a:effectLst>
                  <a:outerShdw blurRad="38100" dist="38100" dir="2700000" algn="tl">
                    <a:srgbClr val="000000"/>
                  </a:outerShdw>
                </a:effectLst>
                <a:latin typeface="Arial" charset="0"/>
                <a:cs typeface="Arial" charset="0"/>
              </a:rPr>
              <a:t>Xerxes tried to conquer Greece (Dan. 11:2)</a:t>
            </a:r>
          </a:p>
        </p:txBody>
      </p:sp>
      <p:pic>
        <p:nvPicPr>
          <p:cNvPr id="86039" name="Picture 23" descr="Cy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6750" y="0"/>
            <a:ext cx="2127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Left Arrow 1"/>
          <p:cNvSpPr>
            <a:spLocks noChangeArrowheads="1"/>
          </p:cNvSpPr>
          <p:nvPr/>
        </p:nvSpPr>
        <p:spPr bwMode="auto">
          <a:xfrm>
            <a:off x="1258888" y="2997200"/>
            <a:ext cx="4176712" cy="792163"/>
          </a:xfrm>
          <a:prstGeom prst="leftArrow">
            <a:avLst>
              <a:gd name="adj1" fmla="val 50000"/>
              <a:gd name="adj2" fmla="val 49992"/>
            </a:avLst>
          </a:prstGeom>
          <a:solidFill>
            <a:srgbClr val="000000"/>
          </a:solidFill>
          <a:ln w="12700" cap="sq">
            <a:solidFill>
              <a:schemeClr val="tx1"/>
            </a:solidFill>
            <a:round/>
            <a:headEnd type="none" w="sm" len="sm"/>
            <a:tailEnd type="none" w="sm" len="sm"/>
          </a:ln>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6025">
                                            <p:txEl>
                                              <p:pRg st="0" end="0"/>
                                            </p:txEl>
                                          </p:spTgt>
                                        </p:tgtEl>
                                        <p:attrNameLst>
                                          <p:attrName>style.visibility</p:attrName>
                                        </p:attrNameLst>
                                      </p:cBhvr>
                                      <p:to>
                                        <p:strVal val="visible"/>
                                      </p:to>
                                    </p:set>
                                    <p:animEffect transition="in" filter="wipe(down)">
                                      <p:cBhvr>
                                        <p:cTn id="7" dur="580">
                                          <p:stCondLst>
                                            <p:cond delay="0"/>
                                          </p:stCondLst>
                                        </p:cTn>
                                        <p:tgtEl>
                                          <p:spTgt spid="86025">
                                            <p:txEl>
                                              <p:pRg st="0" end="0"/>
                                            </p:txEl>
                                          </p:spTgt>
                                        </p:tgtEl>
                                      </p:cBhvr>
                                    </p:animEffect>
                                    <p:anim calcmode="lin" valueType="num">
                                      <p:cBhvr>
                                        <p:cTn id="8" dur="1822" tmFilter="0,0; 0.14,0.36; 0.43,0.73; 0.71,0.91; 1.0,1.0">
                                          <p:stCondLst>
                                            <p:cond delay="0"/>
                                          </p:stCondLst>
                                        </p:cTn>
                                        <p:tgtEl>
                                          <p:spTgt spid="8602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602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602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602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602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6025">
                                            <p:txEl>
                                              <p:pRg st="0" end="0"/>
                                            </p:txEl>
                                          </p:spTgt>
                                        </p:tgtEl>
                                      </p:cBhvr>
                                      <p:to x="100000" y="60000"/>
                                    </p:animScale>
                                    <p:animScale>
                                      <p:cBhvr>
                                        <p:cTn id="14" dur="166" decel="50000">
                                          <p:stCondLst>
                                            <p:cond delay="676"/>
                                          </p:stCondLst>
                                        </p:cTn>
                                        <p:tgtEl>
                                          <p:spTgt spid="86025">
                                            <p:txEl>
                                              <p:pRg st="0" end="0"/>
                                            </p:txEl>
                                          </p:spTgt>
                                        </p:tgtEl>
                                      </p:cBhvr>
                                      <p:to x="100000" y="100000"/>
                                    </p:animScale>
                                    <p:animScale>
                                      <p:cBhvr>
                                        <p:cTn id="15" dur="26">
                                          <p:stCondLst>
                                            <p:cond delay="1312"/>
                                          </p:stCondLst>
                                        </p:cTn>
                                        <p:tgtEl>
                                          <p:spTgt spid="86025">
                                            <p:txEl>
                                              <p:pRg st="0" end="0"/>
                                            </p:txEl>
                                          </p:spTgt>
                                        </p:tgtEl>
                                      </p:cBhvr>
                                      <p:to x="100000" y="80000"/>
                                    </p:animScale>
                                    <p:animScale>
                                      <p:cBhvr>
                                        <p:cTn id="16" dur="166" decel="50000">
                                          <p:stCondLst>
                                            <p:cond delay="1338"/>
                                          </p:stCondLst>
                                        </p:cTn>
                                        <p:tgtEl>
                                          <p:spTgt spid="86025">
                                            <p:txEl>
                                              <p:pRg st="0" end="0"/>
                                            </p:txEl>
                                          </p:spTgt>
                                        </p:tgtEl>
                                      </p:cBhvr>
                                      <p:to x="100000" y="100000"/>
                                    </p:animScale>
                                    <p:animScale>
                                      <p:cBhvr>
                                        <p:cTn id="17" dur="26">
                                          <p:stCondLst>
                                            <p:cond delay="1642"/>
                                          </p:stCondLst>
                                        </p:cTn>
                                        <p:tgtEl>
                                          <p:spTgt spid="86025">
                                            <p:txEl>
                                              <p:pRg st="0" end="0"/>
                                            </p:txEl>
                                          </p:spTgt>
                                        </p:tgtEl>
                                      </p:cBhvr>
                                      <p:to x="100000" y="90000"/>
                                    </p:animScale>
                                    <p:animScale>
                                      <p:cBhvr>
                                        <p:cTn id="18" dur="166" decel="50000">
                                          <p:stCondLst>
                                            <p:cond delay="1668"/>
                                          </p:stCondLst>
                                        </p:cTn>
                                        <p:tgtEl>
                                          <p:spTgt spid="86025">
                                            <p:txEl>
                                              <p:pRg st="0" end="0"/>
                                            </p:txEl>
                                          </p:spTgt>
                                        </p:tgtEl>
                                      </p:cBhvr>
                                      <p:to x="100000" y="100000"/>
                                    </p:animScale>
                                    <p:animScale>
                                      <p:cBhvr>
                                        <p:cTn id="19" dur="26">
                                          <p:stCondLst>
                                            <p:cond delay="1808"/>
                                          </p:stCondLst>
                                        </p:cTn>
                                        <p:tgtEl>
                                          <p:spTgt spid="86025">
                                            <p:txEl>
                                              <p:pRg st="0" end="0"/>
                                            </p:txEl>
                                          </p:spTgt>
                                        </p:tgtEl>
                                      </p:cBhvr>
                                      <p:to x="100000" y="95000"/>
                                    </p:animScale>
                                    <p:animScale>
                                      <p:cBhvr>
                                        <p:cTn id="20" dur="166" decel="50000">
                                          <p:stCondLst>
                                            <p:cond delay="1834"/>
                                          </p:stCondLst>
                                        </p:cTn>
                                        <p:tgtEl>
                                          <p:spTgt spid="86025">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nodeType="clickEffect">
                                  <p:stCondLst>
                                    <p:cond delay="0"/>
                                  </p:stCondLst>
                                  <p:childTnLst>
                                    <p:set>
                                      <p:cBhvr>
                                        <p:cTn id="24" dur="1" fill="hold">
                                          <p:stCondLst>
                                            <p:cond delay="0"/>
                                          </p:stCondLst>
                                        </p:cTn>
                                        <p:tgtEl>
                                          <p:spTgt spid="86039"/>
                                        </p:tgtEl>
                                        <p:attrNameLst>
                                          <p:attrName>style.visibility</p:attrName>
                                        </p:attrNameLst>
                                      </p:cBhvr>
                                      <p:to>
                                        <p:strVal val="visible"/>
                                      </p:to>
                                    </p:set>
                                    <p:anim calcmode="lin" valueType="num">
                                      <p:cBhvr>
                                        <p:cTn id="25" dur="1000" fill="hold"/>
                                        <p:tgtEl>
                                          <p:spTgt spid="86039"/>
                                        </p:tgtEl>
                                        <p:attrNameLst>
                                          <p:attrName>ppt_w</p:attrName>
                                        </p:attrNameLst>
                                      </p:cBhvr>
                                      <p:tavLst>
                                        <p:tav tm="0">
                                          <p:val>
                                            <p:fltVal val="0"/>
                                          </p:val>
                                        </p:tav>
                                        <p:tav tm="100000">
                                          <p:val>
                                            <p:strVal val="#ppt_w"/>
                                          </p:val>
                                        </p:tav>
                                      </p:tavLst>
                                    </p:anim>
                                    <p:anim calcmode="lin" valueType="num">
                                      <p:cBhvr>
                                        <p:cTn id="26" dur="1000" fill="hold"/>
                                        <p:tgtEl>
                                          <p:spTgt spid="86039"/>
                                        </p:tgtEl>
                                        <p:attrNameLst>
                                          <p:attrName>ppt_h</p:attrName>
                                        </p:attrNameLst>
                                      </p:cBhvr>
                                      <p:tavLst>
                                        <p:tav tm="0">
                                          <p:val>
                                            <p:fltVal val="0"/>
                                          </p:val>
                                        </p:tav>
                                        <p:tav tm="100000">
                                          <p:val>
                                            <p:strVal val="#ppt_h"/>
                                          </p:val>
                                        </p:tav>
                                      </p:tavLst>
                                    </p:anim>
                                    <p:anim calcmode="lin" valueType="num">
                                      <p:cBhvr>
                                        <p:cTn id="27" dur="1000" fill="hold"/>
                                        <p:tgtEl>
                                          <p:spTgt spid="8603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86039"/>
                                        </p:tgtEl>
                                        <p:attrNameLst>
                                          <p:attrName>ppt_y</p:attrName>
                                        </p:attrNameLst>
                                      </p:cBhvr>
                                      <p:tavLst>
                                        <p:tav tm="0" fmla="#ppt_y+(sin(-2*pi*(1-$))*-#ppt_x+cos(-2*pi*(1-$))*(1-#ppt_y))*(1-$)">
                                          <p:val>
                                            <p:fltVal val="0"/>
                                          </p:val>
                                        </p:tav>
                                        <p:tav tm="100000">
                                          <p:val>
                                            <p:fltVal val="1"/>
                                          </p:val>
                                        </p:tav>
                                      </p:tavLst>
                                    </p:anim>
                                  </p:childTnLst>
                                </p:cTn>
                              </p:par>
                            </p:childTnLst>
                          </p:cTn>
                        </p:par>
                        <p:par>
                          <p:cTn id="29" fill="hold" nodeType="afterGroup">
                            <p:stCondLst>
                              <p:cond delay="1000"/>
                            </p:stCondLst>
                            <p:childTnLst>
                              <p:par>
                                <p:cTn id="30" presetID="22" presetClass="entr" presetSubtype="2"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right)">
                                      <p:cBhvr>
                                        <p:cTn id="32" dur="1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8153400" cy="990600"/>
          </a:xfrm>
          <a:solidFill>
            <a:srgbClr val="000000"/>
          </a:solidFill>
        </p:spPr>
        <p:txBody>
          <a:bodyPr anchor="t"/>
          <a:lstStyle/>
          <a:p>
            <a:pPr algn="ctr">
              <a:lnSpc>
                <a:spcPct val="80000"/>
              </a:lnSpc>
              <a:defRPr/>
            </a:pPr>
            <a:r>
              <a:rPr lang="en-US" sz="3000">
                <a:effectLst/>
                <a:latin typeface="Arial Black" charset="0"/>
                <a:ea typeface="ＭＳ Ｐゴシック" charset="0"/>
                <a:cs typeface="Times New Roman" charset="0"/>
              </a:rPr>
              <a:t>Chronology of the Persian Period</a:t>
            </a:r>
            <a:r>
              <a:rPr lang="en-US">
                <a:effectLst/>
                <a:latin typeface="Arial Black" charset="0"/>
                <a:ea typeface="ＭＳ Ｐゴシック" charset="0"/>
                <a:cs typeface="Times New Roman" charset="0"/>
              </a:rPr>
              <a:t>  </a:t>
            </a:r>
            <a:endParaRPr lang="en-US" sz="2000">
              <a:effectLst/>
              <a:latin typeface="Arial Black" charset="0"/>
              <a:ea typeface="ＭＳ Ｐゴシック" charset="0"/>
              <a:cs typeface="Arial" charset="0"/>
            </a:endParaRPr>
          </a:p>
        </p:txBody>
      </p:sp>
      <p:sp>
        <p:nvSpPr>
          <p:cNvPr id="212995"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313</a:t>
            </a:r>
          </a:p>
        </p:txBody>
      </p:sp>
      <p:grpSp>
        <p:nvGrpSpPr>
          <p:cNvPr id="212996" name="Group 81"/>
          <p:cNvGrpSpPr>
            <a:grpSpLocks/>
          </p:cNvGrpSpPr>
          <p:nvPr/>
        </p:nvGrpSpPr>
        <p:grpSpPr bwMode="auto">
          <a:xfrm>
            <a:off x="152400" y="1066800"/>
            <a:ext cx="8915400" cy="5715000"/>
            <a:chOff x="0" y="0"/>
            <a:chExt cx="3911" cy="4125"/>
          </a:xfrm>
        </p:grpSpPr>
        <p:grpSp>
          <p:nvGrpSpPr>
            <p:cNvPr id="212998" name="Group 34"/>
            <p:cNvGrpSpPr>
              <a:grpSpLocks/>
            </p:cNvGrpSpPr>
            <p:nvPr/>
          </p:nvGrpSpPr>
          <p:grpSpPr bwMode="auto">
            <a:xfrm>
              <a:off x="0" y="0"/>
              <a:ext cx="1004" cy="730"/>
              <a:chOff x="0" y="0"/>
              <a:chExt cx="1004" cy="730"/>
            </a:xfrm>
          </p:grpSpPr>
          <p:sp>
            <p:nvSpPr>
              <p:cNvPr id="213068" name="Rectangle 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PERSIAN KING</a:t>
                </a:r>
              </a:p>
            </p:txBody>
          </p:sp>
          <p:sp>
            <p:nvSpPr>
              <p:cNvPr id="213069" name="Rectangle 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2999" name="Group 36"/>
            <p:cNvGrpSpPr>
              <a:grpSpLocks/>
            </p:cNvGrpSpPr>
            <p:nvPr/>
          </p:nvGrpSpPr>
          <p:grpSpPr bwMode="auto">
            <a:xfrm>
              <a:off x="1004" y="0"/>
              <a:ext cx="470" cy="730"/>
              <a:chOff x="1004" y="0"/>
              <a:chExt cx="470" cy="730"/>
            </a:xfrm>
          </p:grpSpPr>
          <p:sp>
            <p:nvSpPr>
              <p:cNvPr id="213066" name="Rectangle 1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DATES</a:t>
                </a:r>
              </a:p>
            </p:txBody>
          </p:sp>
          <p:sp>
            <p:nvSpPr>
              <p:cNvPr id="213067" name="Rectangle 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00" name="Group 38"/>
            <p:cNvGrpSpPr>
              <a:grpSpLocks/>
            </p:cNvGrpSpPr>
            <p:nvPr/>
          </p:nvGrpSpPr>
          <p:grpSpPr bwMode="auto">
            <a:xfrm>
              <a:off x="1474" y="0"/>
              <a:ext cx="1229" cy="730"/>
              <a:chOff x="1474" y="0"/>
              <a:chExt cx="1229" cy="730"/>
            </a:xfrm>
          </p:grpSpPr>
          <p:sp>
            <p:nvSpPr>
              <p:cNvPr id="213064" name="Rectangle 1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BIBLICAL CORRELATION</a:t>
                </a:r>
              </a:p>
            </p:txBody>
          </p:sp>
          <p:sp>
            <p:nvSpPr>
              <p:cNvPr id="213065" name="Rectangle 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01" name="Group 40"/>
            <p:cNvGrpSpPr>
              <a:grpSpLocks/>
            </p:cNvGrpSpPr>
            <p:nvPr/>
          </p:nvGrpSpPr>
          <p:grpSpPr bwMode="auto">
            <a:xfrm>
              <a:off x="2703" y="0"/>
              <a:ext cx="1208" cy="730"/>
              <a:chOff x="2703" y="0"/>
              <a:chExt cx="1208" cy="730"/>
            </a:xfrm>
          </p:grpSpPr>
          <p:sp>
            <p:nvSpPr>
              <p:cNvPr id="213062" name="Rectangle 1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GREEK CORRELATION</a:t>
                </a:r>
              </a:p>
            </p:txBody>
          </p:sp>
          <p:sp>
            <p:nvSpPr>
              <p:cNvPr id="213063" name="Rectangle 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02" name="Group 42"/>
            <p:cNvGrpSpPr>
              <a:grpSpLocks/>
            </p:cNvGrpSpPr>
            <p:nvPr/>
          </p:nvGrpSpPr>
          <p:grpSpPr bwMode="auto">
            <a:xfrm>
              <a:off x="0" y="730"/>
              <a:ext cx="1004" cy="518"/>
              <a:chOff x="0" y="730"/>
              <a:chExt cx="1004" cy="518"/>
            </a:xfrm>
          </p:grpSpPr>
          <p:sp>
            <p:nvSpPr>
              <p:cNvPr id="213060" name="Rectangle 13"/>
              <p:cNvSpPr>
                <a:spLocks noChangeArrowheads="1"/>
              </p:cNvSpPr>
              <p:nvPr/>
            </p:nvSpPr>
            <p:spPr bwMode="auto">
              <a:xfrm>
                <a:off x="0" y="730"/>
                <a:ext cx="1004"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CYRUS</a:t>
                </a:r>
              </a:p>
            </p:txBody>
          </p:sp>
          <p:sp>
            <p:nvSpPr>
              <p:cNvPr id="213061" name="Rectangle 41"/>
              <p:cNvSpPr>
                <a:spLocks noChangeArrowheads="1"/>
              </p:cNvSpPr>
              <p:nvPr/>
            </p:nvSpPr>
            <p:spPr bwMode="auto">
              <a:xfrm>
                <a:off x="0" y="730"/>
                <a:ext cx="1004"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03" name="Group 44"/>
            <p:cNvGrpSpPr>
              <a:grpSpLocks/>
            </p:cNvGrpSpPr>
            <p:nvPr/>
          </p:nvGrpSpPr>
          <p:grpSpPr bwMode="auto">
            <a:xfrm>
              <a:off x="1004" y="730"/>
              <a:ext cx="470" cy="518"/>
              <a:chOff x="1004" y="730"/>
              <a:chExt cx="470" cy="518"/>
            </a:xfrm>
          </p:grpSpPr>
          <p:sp>
            <p:nvSpPr>
              <p:cNvPr id="213058" name="Rectangle 14"/>
              <p:cNvSpPr>
                <a:spLocks noChangeArrowheads="1"/>
              </p:cNvSpPr>
              <p:nvPr/>
            </p:nvSpPr>
            <p:spPr bwMode="auto">
              <a:xfrm>
                <a:off x="1004" y="730"/>
                <a:ext cx="470"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539-530</a:t>
                </a:r>
              </a:p>
            </p:txBody>
          </p:sp>
          <p:sp>
            <p:nvSpPr>
              <p:cNvPr id="213059" name="Rectangle 43"/>
              <p:cNvSpPr>
                <a:spLocks noChangeArrowheads="1"/>
              </p:cNvSpPr>
              <p:nvPr/>
            </p:nvSpPr>
            <p:spPr bwMode="auto">
              <a:xfrm>
                <a:off x="1004" y="730"/>
                <a:ext cx="470"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04" name="Group 46"/>
            <p:cNvGrpSpPr>
              <a:grpSpLocks/>
            </p:cNvGrpSpPr>
            <p:nvPr/>
          </p:nvGrpSpPr>
          <p:grpSpPr bwMode="auto">
            <a:xfrm>
              <a:off x="1474" y="730"/>
              <a:ext cx="1229" cy="518"/>
              <a:chOff x="1474" y="730"/>
              <a:chExt cx="1229" cy="518"/>
            </a:xfrm>
          </p:grpSpPr>
          <p:sp>
            <p:nvSpPr>
              <p:cNvPr id="213056" name="Rectangle 15"/>
              <p:cNvSpPr>
                <a:spLocks noChangeArrowheads="1"/>
              </p:cNvSpPr>
              <p:nvPr/>
            </p:nvSpPr>
            <p:spPr bwMode="auto">
              <a:xfrm>
                <a:off x="1474" y="730"/>
                <a:ext cx="1229"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Return of Zerubbabel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Jeshua (Ezra 1–3)</a:t>
                </a:r>
              </a:p>
            </p:txBody>
          </p:sp>
          <p:sp>
            <p:nvSpPr>
              <p:cNvPr id="213057" name="Rectangle 45"/>
              <p:cNvSpPr>
                <a:spLocks noChangeArrowheads="1"/>
              </p:cNvSpPr>
              <p:nvPr/>
            </p:nvSpPr>
            <p:spPr bwMode="auto">
              <a:xfrm>
                <a:off x="1474" y="730"/>
                <a:ext cx="1229"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05" name="Group 48"/>
            <p:cNvGrpSpPr>
              <a:grpSpLocks/>
            </p:cNvGrpSpPr>
            <p:nvPr/>
          </p:nvGrpSpPr>
          <p:grpSpPr bwMode="auto">
            <a:xfrm>
              <a:off x="2703" y="730"/>
              <a:ext cx="1208" cy="518"/>
              <a:chOff x="2703" y="730"/>
              <a:chExt cx="1208" cy="518"/>
            </a:xfrm>
          </p:grpSpPr>
          <p:sp>
            <p:nvSpPr>
              <p:cNvPr id="213054" name="Rectangle 16"/>
              <p:cNvSpPr>
                <a:spLocks noChangeArrowheads="1"/>
              </p:cNvSpPr>
              <p:nvPr/>
            </p:nvSpPr>
            <p:spPr bwMode="auto">
              <a:xfrm>
                <a:off x="2703" y="730"/>
                <a:ext cx="1208"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endParaRPr>
              </a:p>
            </p:txBody>
          </p:sp>
          <p:sp>
            <p:nvSpPr>
              <p:cNvPr id="213055" name="Rectangle 47"/>
              <p:cNvSpPr>
                <a:spLocks noChangeArrowheads="1"/>
              </p:cNvSpPr>
              <p:nvPr/>
            </p:nvSpPr>
            <p:spPr bwMode="auto">
              <a:xfrm>
                <a:off x="2703" y="730"/>
                <a:ext cx="1208"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06" name="Group 50"/>
            <p:cNvGrpSpPr>
              <a:grpSpLocks/>
            </p:cNvGrpSpPr>
            <p:nvPr/>
          </p:nvGrpSpPr>
          <p:grpSpPr bwMode="auto">
            <a:xfrm>
              <a:off x="0" y="1248"/>
              <a:ext cx="1004" cy="518"/>
              <a:chOff x="0" y="1248"/>
              <a:chExt cx="1004" cy="518"/>
            </a:xfrm>
          </p:grpSpPr>
          <p:sp>
            <p:nvSpPr>
              <p:cNvPr id="213052" name="Rectangle 17"/>
              <p:cNvSpPr>
                <a:spLocks noChangeArrowheads="1"/>
              </p:cNvSpPr>
              <p:nvPr/>
            </p:nvSpPr>
            <p:spPr bwMode="auto">
              <a:xfrm>
                <a:off x="0" y="1248"/>
                <a:ext cx="1004"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CAMBYSES</a:t>
                </a:r>
              </a:p>
            </p:txBody>
          </p:sp>
          <p:sp>
            <p:nvSpPr>
              <p:cNvPr id="213053" name="Rectangle 49"/>
              <p:cNvSpPr>
                <a:spLocks noChangeArrowheads="1"/>
              </p:cNvSpPr>
              <p:nvPr/>
            </p:nvSpPr>
            <p:spPr bwMode="auto">
              <a:xfrm>
                <a:off x="0" y="1248"/>
                <a:ext cx="1004"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07" name="Group 52"/>
            <p:cNvGrpSpPr>
              <a:grpSpLocks/>
            </p:cNvGrpSpPr>
            <p:nvPr/>
          </p:nvGrpSpPr>
          <p:grpSpPr bwMode="auto">
            <a:xfrm>
              <a:off x="1004" y="1248"/>
              <a:ext cx="470" cy="518"/>
              <a:chOff x="1004" y="1248"/>
              <a:chExt cx="470" cy="518"/>
            </a:xfrm>
          </p:grpSpPr>
          <p:sp>
            <p:nvSpPr>
              <p:cNvPr id="213050" name="Rectangle 18"/>
              <p:cNvSpPr>
                <a:spLocks noChangeArrowheads="1"/>
              </p:cNvSpPr>
              <p:nvPr/>
            </p:nvSpPr>
            <p:spPr bwMode="auto">
              <a:xfrm>
                <a:off x="1004" y="1248"/>
                <a:ext cx="470"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530-522</a:t>
                </a:r>
              </a:p>
            </p:txBody>
          </p:sp>
          <p:sp>
            <p:nvSpPr>
              <p:cNvPr id="213051" name="Rectangle 51"/>
              <p:cNvSpPr>
                <a:spLocks noChangeArrowheads="1"/>
              </p:cNvSpPr>
              <p:nvPr/>
            </p:nvSpPr>
            <p:spPr bwMode="auto">
              <a:xfrm>
                <a:off x="1004" y="1248"/>
                <a:ext cx="470"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08" name="Group 54"/>
            <p:cNvGrpSpPr>
              <a:grpSpLocks/>
            </p:cNvGrpSpPr>
            <p:nvPr/>
          </p:nvGrpSpPr>
          <p:grpSpPr bwMode="auto">
            <a:xfrm>
              <a:off x="1474" y="1248"/>
              <a:ext cx="1229" cy="518"/>
              <a:chOff x="1474" y="1248"/>
              <a:chExt cx="1229" cy="518"/>
            </a:xfrm>
          </p:grpSpPr>
          <p:sp>
            <p:nvSpPr>
              <p:cNvPr id="213048" name="Rectangle 19"/>
              <p:cNvSpPr>
                <a:spLocks noChangeArrowheads="1"/>
              </p:cNvSpPr>
              <p:nvPr/>
            </p:nvSpPr>
            <p:spPr bwMode="auto">
              <a:xfrm>
                <a:off x="1474" y="1248"/>
                <a:ext cx="1229"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003300"/>
                    </a:solidFill>
                    <a:effectLst/>
                    <a:uLnTx/>
                    <a:uFillTx/>
                    <a:latin typeface="Arial Narrow" charset="0"/>
                    <a:ea typeface="ＭＳ Ｐゴシック" charset="0"/>
                  </a:rPr>
                  <a:t>Rebuilding at Jerusalem stopped (Ezra 4)</a:t>
                </a:r>
              </a:p>
            </p:txBody>
          </p:sp>
          <p:sp>
            <p:nvSpPr>
              <p:cNvPr id="213049" name="Rectangle 53"/>
              <p:cNvSpPr>
                <a:spLocks noChangeArrowheads="1"/>
              </p:cNvSpPr>
              <p:nvPr/>
            </p:nvSpPr>
            <p:spPr bwMode="auto">
              <a:xfrm>
                <a:off x="1474" y="1248"/>
                <a:ext cx="1229"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09" name="Group 56"/>
            <p:cNvGrpSpPr>
              <a:grpSpLocks/>
            </p:cNvGrpSpPr>
            <p:nvPr/>
          </p:nvGrpSpPr>
          <p:grpSpPr bwMode="auto">
            <a:xfrm>
              <a:off x="2703" y="1248"/>
              <a:ext cx="1208" cy="518"/>
              <a:chOff x="2703" y="1248"/>
              <a:chExt cx="1208" cy="518"/>
            </a:xfrm>
          </p:grpSpPr>
          <p:sp>
            <p:nvSpPr>
              <p:cNvPr id="213046" name="Rectangle 20"/>
              <p:cNvSpPr>
                <a:spLocks noChangeArrowheads="1"/>
              </p:cNvSpPr>
              <p:nvPr/>
            </p:nvSpPr>
            <p:spPr bwMode="auto">
              <a:xfrm>
                <a:off x="2703" y="1248"/>
                <a:ext cx="1208"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endParaRPr>
              </a:p>
            </p:txBody>
          </p:sp>
          <p:sp>
            <p:nvSpPr>
              <p:cNvPr id="213047" name="Rectangle 55"/>
              <p:cNvSpPr>
                <a:spLocks noChangeArrowheads="1"/>
              </p:cNvSpPr>
              <p:nvPr/>
            </p:nvSpPr>
            <p:spPr bwMode="auto">
              <a:xfrm>
                <a:off x="2703" y="1248"/>
                <a:ext cx="1208"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10" name="Group 58"/>
            <p:cNvGrpSpPr>
              <a:grpSpLocks/>
            </p:cNvGrpSpPr>
            <p:nvPr/>
          </p:nvGrpSpPr>
          <p:grpSpPr bwMode="auto">
            <a:xfrm>
              <a:off x="0" y="1766"/>
              <a:ext cx="1004" cy="748"/>
              <a:chOff x="0" y="1766"/>
              <a:chExt cx="1004" cy="748"/>
            </a:xfrm>
          </p:grpSpPr>
          <p:sp>
            <p:nvSpPr>
              <p:cNvPr id="213044" name="Rectangle 21"/>
              <p:cNvSpPr>
                <a:spLocks noChangeArrowheads="1"/>
              </p:cNvSpPr>
              <p:nvPr/>
            </p:nvSpPr>
            <p:spPr bwMode="auto">
              <a:xfrm>
                <a:off x="0" y="1766"/>
                <a:ext cx="1004"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DARIUS I</a:t>
                </a:r>
              </a:p>
            </p:txBody>
          </p:sp>
          <p:sp>
            <p:nvSpPr>
              <p:cNvPr id="213045" name="Rectangle 57"/>
              <p:cNvSpPr>
                <a:spLocks noChangeArrowheads="1"/>
              </p:cNvSpPr>
              <p:nvPr/>
            </p:nvSpPr>
            <p:spPr bwMode="auto">
              <a:xfrm>
                <a:off x="0" y="1766"/>
                <a:ext cx="1004"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11" name="Group 60"/>
            <p:cNvGrpSpPr>
              <a:grpSpLocks/>
            </p:cNvGrpSpPr>
            <p:nvPr/>
          </p:nvGrpSpPr>
          <p:grpSpPr bwMode="auto">
            <a:xfrm>
              <a:off x="1004" y="1766"/>
              <a:ext cx="470" cy="748"/>
              <a:chOff x="1004" y="1766"/>
              <a:chExt cx="470" cy="748"/>
            </a:xfrm>
          </p:grpSpPr>
          <p:sp>
            <p:nvSpPr>
              <p:cNvPr id="213042" name="Rectangle 22"/>
              <p:cNvSpPr>
                <a:spLocks noChangeArrowheads="1"/>
              </p:cNvSpPr>
              <p:nvPr/>
            </p:nvSpPr>
            <p:spPr bwMode="auto">
              <a:xfrm>
                <a:off x="1004" y="1766"/>
                <a:ext cx="470"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522-486</a:t>
                </a:r>
              </a:p>
            </p:txBody>
          </p:sp>
          <p:sp>
            <p:nvSpPr>
              <p:cNvPr id="213043" name="Rectangle 59"/>
              <p:cNvSpPr>
                <a:spLocks noChangeArrowheads="1"/>
              </p:cNvSpPr>
              <p:nvPr/>
            </p:nvSpPr>
            <p:spPr bwMode="auto">
              <a:xfrm>
                <a:off x="1004" y="1766"/>
                <a:ext cx="470"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12" name="Group 62"/>
            <p:cNvGrpSpPr>
              <a:grpSpLocks/>
            </p:cNvGrpSpPr>
            <p:nvPr/>
          </p:nvGrpSpPr>
          <p:grpSpPr bwMode="auto">
            <a:xfrm>
              <a:off x="1474" y="1766"/>
              <a:ext cx="1229" cy="748"/>
              <a:chOff x="1474" y="1766"/>
              <a:chExt cx="1229" cy="748"/>
            </a:xfrm>
          </p:grpSpPr>
          <p:sp>
            <p:nvSpPr>
              <p:cNvPr id="213040" name="Rectangle 23"/>
              <p:cNvSpPr>
                <a:spLocks noChangeArrowheads="1"/>
              </p:cNvSpPr>
              <p:nvPr/>
            </p:nvSpPr>
            <p:spPr bwMode="auto">
              <a:xfrm>
                <a:off x="1474" y="1766"/>
                <a:ext cx="1229"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300" b="1" i="0" u="none" strike="noStrike" kern="1200" cap="none" spc="0" normalizeH="0" baseline="0" noProof="0">
                    <a:ln>
                      <a:noFill/>
                    </a:ln>
                    <a:solidFill>
                      <a:srgbClr val="003300"/>
                    </a:solidFill>
                    <a:effectLst/>
                    <a:uLnTx/>
                    <a:uFillTx/>
                    <a:latin typeface="Arial Narrow" charset="0"/>
                    <a:ea typeface="ＭＳ Ｐゴシック" charset="0"/>
                  </a:rPr>
                  <a:t>Haggai &amp; Zechariah prophesy (520)</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300" b="1" i="0" u="none" strike="noStrike" kern="1200" cap="none" spc="0" normalizeH="0" baseline="0" noProof="0">
                    <a:ln>
                      <a:noFill/>
                    </a:ln>
                    <a:solidFill>
                      <a:srgbClr val="003300"/>
                    </a:solidFill>
                    <a:effectLst/>
                    <a:uLnTx/>
                    <a:uFillTx/>
                    <a:latin typeface="Arial Narrow" charset="0"/>
                    <a:ea typeface="ＭＳ Ｐゴシック" charset="0"/>
                  </a:rPr>
                  <a:t>Temple completed (516)</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300" b="1" i="0" u="none" strike="noStrike" kern="1200" cap="none" spc="0" normalizeH="0" baseline="0" noProof="0">
                    <a:ln>
                      <a:noFill/>
                    </a:ln>
                    <a:solidFill>
                      <a:srgbClr val="003300"/>
                    </a:solidFill>
                    <a:effectLst/>
                    <a:uLnTx/>
                    <a:uFillTx/>
                    <a:latin typeface="Arial Narrow" charset="0"/>
                    <a:ea typeface="ＭＳ Ｐゴシック" charset="0"/>
                  </a:rPr>
                  <a:t>(Ezra 5–6)</a:t>
                </a:r>
              </a:p>
            </p:txBody>
          </p:sp>
          <p:sp>
            <p:nvSpPr>
              <p:cNvPr id="213041" name="Rectangle 61"/>
              <p:cNvSpPr>
                <a:spLocks noChangeArrowheads="1"/>
              </p:cNvSpPr>
              <p:nvPr/>
            </p:nvSpPr>
            <p:spPr bwMode="auto">
              <a:xfrm>
                <a:off x="1474" y="1766"/>
                <a:ext cx="1229"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13" name="Group 64"/>
            <p:cNvGrpSpPr>
              <a:grpSpLocks/>
            </p:cNvGrpSpPr>
            <p:nvPr/>
          </p:nvGrpSpPr>
          <p:grpSpPr bwMode="auto">
            <a:xfrm>
              <a:off x="2703" y="1766"/>
              <a:ext cx="1208" cy="748"/>
              <a:chOff x="2703" y="1766"/>
              <a:chExt cx="1208" cy="748"/>
            </a:xfrm>
          </p:grpSpPr>
          <p:sp>
            <p:nvSpPr>
              <p:cNvPr id="213038" name="Rectangle 24"/>
              <p:cNvSpPr>
                <a:spLocks noChangeArrowheads="1"/>
              </p:cNvSpPr>
              <p:nvPr/>
            </p:nvSpPr>
            <p:spPr bwMode="auto">
              <a:xfrm>
                <a:off x="2703" y="1766"/>
                <a:ext cx="1208"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003300"/>
                    </a:solidFill>
                    <a:effectLst/>
                    <a:uLnTx/>
                    <a:uFillTx/>
                    <a:latin typeface="Arial Narrow" charset="0"/>
                    <a:ea typeface="ＭＳ Ｐゴシック" charset="0"/>
                  </a:rPr>
                  <a:t>Greeks defeat Persians at Marathon (490)</a:t>
                </a:r>
              </a:p>
            </p:txBody>
          </p:sp>
          <p:sp>
            <p:nvSpPr>
              <p:cNvPr id="213039" name="Rectangle 63"/>
              <p:cNvSpPr>
                <a:spLocks noChangeArrowheads="1"/>
              </p:cNvSpPr>
              <p:nvPr/>
            </p:nvSpPr>
            <p:spPr bwMode="auto">
              <a:xfrm>
                <a:off x="2703" y="1766"/>
                <a:ext cx="1208"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14" name="Group 66"/>
            <p:cNvGrpSpPr>
              <a:grpSpLocks/>
            </p:cNvGrpSpPr>
            <p:nvPr/>
          </p:nvGrpSpPr>
          <p:grpSpPr bwMode="auto">
            <a:xfrm>
              <a:off x="0" y="2514"/>
              <a:ext cx="1004" cy="748"/>
              <a:chOff x="0" y="2514"/>
              <a:chExt cx="1004" cy="748"/>
            </a:xfrm>
          </p:grpSpPr>
          <p:sp>
            <p:nvSpPr>
              <p:cNvPr id="213036" name="Rectangle 25"/>
              <p:cNvSpPr>
                <a:spLocks noChangeArrowheads="1"/>
              </p:cNvSpPr>
              <p:nvPr/>
            </p:nvSpPr>
            <p:spPr bwMode="auto">
              <a:xfrm>
                <a:off x="0" y="2514"/>
                <a:ext cx="1004"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XERXES</a:t>
                </a:r>
              </a:p>
            </p:txBody>
          </p:sp>
          <p:sp>
            <p:nvSpPr>
              <p:cNvPr id="213037" name="Rectangle 65"/>
              <p:cNvSpPr>
                <a:spLocks noChangeArrowheads="1"/>
              </p:cNvSpPr>
              <p:nvPr/>
            </p:nvSpPr>
            <p:spPr bwMode="auto">
              <a:xfrm>
                <a:off x="0" y="2514"/>
                <a:ext cx="1004"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15" name="Group 68"/>
            <p:cNvGrpSpPr>
              <a:grpSpLocks/>
            </p:cNvGrpSpPr>
            <p:nvPr/>
          </p:nvGrpSpPr>
          <p:grpSpPr bwMode="auto">
            <a:xfrm>
              <a:off x="1004" y="2514"/>
              <a:ext cx="470" cy="748"/>
              <a:chOff x="1004" y="2514"/>
              <a:chExt cx="470" cy="748"/>
            </a:xfrm>
          </p:grpSpPr>
          <p:sp>
            <p:nvSpPr>
              <p:cNvPr id="213034" name="Rectangle 26"/>
              <p:cNvSpPr>
                <a:spLocks noChangeArrowheads="1"/>
              </p:cNvSpPr>
              <p:nvPr/>
            </p:nvSpPr>
            <p:spPr bwMode="auto">
              <a:xfrm>
                <a:off x="1004" y="2514"/>
                <a:ext cx="470"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486-464</a:t>
                </a:r>
              </a:p>
            </p:txBody>
          </p:sp>
          <p:sp>
            <p:nvSpPr>
              <p:cNvPr id="213035" name="Rectangle 67"/>
              <p:cNvSpPr>
                <a:spLocks noChangeArrowheads="1"/>
              </p:cNvSpPr>
              <p:nvPr/>
            </p:nvSpPr>
            <p:spPr bwMode="auto">
              <a:xfrm>
                <a:off x="1004" y="2514"/>
                <a:ext cx="470"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16" name="Group 70"/>
            <p:cNvGrpSpPr>
              <a:grpSpLocks/>
            </p:cNvGrpSpPr>
            <p:nvPr/>
          </p:nvGrpSpPr>
          <p:grpSpPr bwMode="auto">
            <a:xfrm>
              <a:off x="1474" y="2514"/>
              <a:ext cx="1229" cy="748"/>
              <a:chOff x="1474" y="2514"/>
              <a:chExt cx="1229" cy="748"/>
            </a:xfrm>
          </p:grpSpPr>
          <p:sp>
            <p:nvSpPr>
              <p:cNvPr id="213032" name="Rectangle 27"/>
              <p:cNvSpPr>
                <a:spLocks noChangeArrowheads="1"/>
              </p:cNvSpPr>
              <p:nvPr/>
            </p:nvSpPr>
            <p:spPr bwMode="auto">
              <a:xfrm>
                <a:off x="1474" y="2514"/>
                <a:ext cx="1229"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Story of Esther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(Esther 1–9)</a:t>
                </a:r>
              </a:p>
            </p:txBody>
          </p:sp>
          <p:sp>
            <p:nvSpPr>
              <p:cNvPr id="213033" name="Rectangle 69"/>
              <p:cNvSpPr>
                <a:spLocks noChangeArrowheads="1"/>
              </p:cNvSpPr>
              <p:nvPr/>
            </p:nvSpPr>
            <p:spPr bwMode="auto">
              <a:xfrm>
                <a:off x="1474" y="2514"/>
                <a:ext cx="1229"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17" name="Group 72"/>
            <p:cNvGrpSpPr>
              <a:grpSpLocks/>
            </p:cNvGrpSpPr>
            <p:nvPr/>
          </p:nvGrpSpPr>
          <p:grpSpPr bwMode="auto">
            <a:xfrm>
              <a:off x="2703" y="2514"/>
              <a:ext cx="1208" cy="748"/>
              <a:chOff x="2703" y="2514"/>
              <a:chExt cx="1208" cy="748"/>
            </a:xfrm>
          </p:grpSpPr>
          <p:sp>
            <p:nvSpPr>
              <p:cNvPr id="213030" name="Rectangle 28"/>
              <p:cNvSpPr>
                <a:spLocks noChangeArrowheads="1"/>
              </p:cNvSpPr>
              <p:nvPr/>
            </p:nvSpPr>
            <p:spPr bwMode="auto">
              <a:xfrm>
                <a:off x="2703" y="2514"/>
                <a:ext cx="1208"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Arial Narrow" charset="0"/>
                    <a:ea typeface="ＭＳ Ｐゴシック" charset="0"/>
                  </a:rPr>
                  <a:t>Persians defeat Greeks at Thermopylae (480) but reversed at Salamis (480), Herodotus 485-425</a:t>
                </a:r>
              </a:p>
            </p:txBody>
          </p:sp>
          <p:sp>
            <p:nvSpPr>
              <p:cNvPr id="213031" name="Rectangle 71"/>
              <p:cNvSpPr>
                <a:spLocks noChangeArrowheads="1"/>
              </p:cNvSpPr>
              <p:nvPr/>
            </p:nvSpPr>
            <p:spPr bwMode="auto">
              <a:xfrm>
                <a:off x="2703" y="2514"/>
                <a:ext cx="1208"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18" name="Group 74"/>
            <p:cNvGrpSpPr>
              <a:grpSpLocks/>
            </p:cNvGrpSpPr>
            <p:nvPr/>
          </p:nvGrpSpPr>
          <p:grpSpPr bwMode="auto">
            <a:xfrm>
              <a:off x="0" y="3262"/>
              <a:ext cx="1004" cy="863"/>
              <a:chOff x="0" y="3262"/>
              <a:chExt cx="1004" cy="863"/>
            </a:xfrm>
          </p:grpSpPr>
          <p:sp>
            <p:nvSpPr>
              <p:cNvPr id="213028" name="Rectangle 29"/>
              <p:cNvSpPr>
                <a:spLocks noChangeArrowheads="1"/>
              </p:cNvSpPr>
              <p:nvPr/>
            </p:nvSpPr>
            <p:spPr bwMode="auto">
              <a:xfrm>
                <a:off x="0" y="3262"/>
                <a:ext cx="1004"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ARTAXERXES I</a:t>
                </a:r>
              </a:p>
            </p:txBody>
          </p:sp>
          <p:sp>
            <p:nvSpPr>
              <p:cNvPr id="213029" name="Rectangle 73"/>
              <p:cNvSpPr>
                <a:spLocks noChangeArrowheads="1"/>
              </p:cNvSpPr>
              <p:nvPr/>
            </p:nvSpPr>
            <p:spPr bwMode="auto">
              <a:xfrm>
                <a:off x="0" y="3262"/>
                <a:ext cx="1004"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19" name="Group 76"/>
            <p:cNvGrpSpPr>
              <a:grpSpLocks/>
            </p:cNvGrpSpPr>
            <p:nvPr/>
          </p:nvGrpSpPr>
          <p:grpSpPr bwMode="auto">
            <a:xfrm>
              <a:off x="1004" y="3262"/>
              <a:ext cx="470" cy="863"/>
              <a:chOff x="1004" y="3262"/>
              <a:chExt cx="470" cy="863"/>
            </a:xfrm>
          </p:grpSpPr>
          <p:sp>
            <p:nvSpPr>
              <p:cNvPr id="213026" name="Rectangle 30"/>
              <p:cNvSpPr>
                <a:spLocks noChangeArrowheads="1"/>
              </p:cNvSpPr>
              <p:nvPr/>
            </p:nvSpPr>
            <p:spPr bwMode="auto">
              <a:xfrm>
                <a:off x="1004" y="3262"/>
                <a:ext cx="470"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464-423</a:t>
                </a:r>
              </a:p>
            </p:txBody>
          </p:sp>
          <p:sp>
            <p:nvSpPr>
              <p:cNvPr id="213027" name="Rectangle 75"/>
              <p:cNvSpPr>
                <a:spLocks noChangeArrowheads="1"/>
              </p:cNvSpPr>
              <p:nvPr/>
            </p:nvSpPr>
            <p:spPr bwMode="auto">
              <a:xfrm>
                <a:off x="1004" y="3262"/>
                <a:ext cx="470"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20" name="Group 78"/>
            <p:cNvGrpSpPr>
              <a:grpSpLocks/>
            </p:cNvGrpSpPr>
            <p:nvPr/>
          </p:nvGrpSpPr>
          <p:grpSpPr bwMode="auto">
            <a:xfrm>
              <a:off x="1474" y="3262"/>
              <a:ext cx="1229" cy="863"/>
              <a:chOff x="1474" y="3262"/>
              <a:chExt cx="1229" cy="863"/>
            </a:xfrm>
          </p:grpSpPr>
          <p:sp>
            <p:nvSpPr>
              <p:cNvPr id="213024" name="Rectangle 31"/>
              <p:cNvSpPr>
                <a:spLocks noChangeArrowheads="1"/>
              </p:cNvSpPr>
              <p:nvPr/>
            </p:nvSpPr>
            <p:spPr bwMode="auto">
              <a:xfrm>
                <a:off x="1474" y="3262"/>
                <a:ext cx="1229"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100" b="1" i="0" u="none" strike="noStrike" kern="1200" cap="none" spc="0" normalizeH="0" baseline="0" noProof="0">
                    <a:ln>
                      <a:noFill/>
                    </a:ln>
                    <a:solidFill>
                      <a:srgbClr val="003300"/>
                    </a:solidFill>
                    <a:effectLst/>
                    <a:uLnTx/>
                    <a:uFillTx/>
                    <a:latin typeface="Arial Narrow" charset="0"/>
                    <a:ea typeface="ＭＳ Ｐゴシック" charset="0"/>
                  </a:rPr>
                  <a:t>Return of Ezra (458)</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100" b="1" i="0" u="none" strike="noStrike" kern="1200" cap="none" spc="0" normalizeH="0" baseline="0" noProof="0">
                    <a:ln>
                      <a:noFill/>
                    </a:ln>
                    <a:solidFill>
                      <a:srgbClr val="003300"/>
                    </a:solidFill>
                    <a:effectLst/>
                    <a:uLnTx/>
                    <a:uFillTx/>
                    <a:latin typeface="Arial Narrow" charset="0"/>
                    <a:ea typeface="ＭＳ Ｐゴシック" charset="0"/>
                  </a:rPr>
                  <a:t>(Ezra 7–10)</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100" b="1" i="0" u="none" strike="noStrike" kern="1200" cap="none" spc="0" normalizeH="0" baseline="0" noProof="0">
                    <a:ln>
                      <a:noFill/>
                    </a:ln>
                    <a:solidFill>
                      <a:srgbClr val="003300"/>
                    </a:solidFill>
                    <a:effectLst/>
                    <a:uLnTx/>
                    <a:uFillTx/>
                    <a:latin typeface="Arial Narrow" charset="0"/>
                    <a:ea typeface="ＭＳ Ｐゴシック" charset="0"/>
                  </a:rPr>
                  <a:t>Return of Nehemiah (445)</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100" b="1" i="0" u="none" strike="noStrike" kern="1200" cap="none" spc="0" normalizeH="0" baseline="0" noProof="0">
                    <a:ln>
                      <a:noFill/>
                    </a:ln>
                    <a:solidFill>
                      <a:srgbClr val="003300"/>
                    </a:solidFill>
                    <a:effectLst/>
                    <a:uLnTx/>
                    <a:uFillTx/>
                    <a:latin typeface="Arial Narrow" charset="0"/>
                    <a:ea typeface="ＭＳ Ｐゴシック" charset="0"/>
                  </a:rPr>
                  <a:t>(Nehemiah 1–2)</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100" b="1" i="0" u="none" strike="noStrike" kern="1200" cap="none" spc="0" normalizeH="0" baseline="0" noProof="0">
                    <a:ln>
                      <a:noFill/>
                    </a:ln>
                    <a:solidFill>
                      <a:srgbClr val="003300"/>
                    </a:solidFill>
                    <a:effectLst/>
                    <a:uLnTx/>
                    <a:uFillTx/>
                    <a:latin typeface="Arial Narrow" charset="0"/>
                    <a:ea typeface="ＭＳ Ｐゴシック" charset="0"/>
                  </a:rPr>
                  <a:t>Prophecy of Malachi (433)</a:t>
                </a:r>
              </a:p>
            </p:txBody>
          </p:sp>
          <p:sp>
            <p:nvSpPr>
              <p:cNvPr id="213025" name="Rectangle 77"/>
              <p:cNvSpPr>
                <a:spLocks noChangeArrowheads="1"/>
              </p:cNvSpPr>
              <p:nvPr/>
            </p:nvSpPr>
            <p:spPr bwMode="auto">
              <a:xfrm>
                <a:off x="1474" y="3262"/>
                <a:ext cx="1229"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21" name="Group 80"/>
            <p:cNvGrpSpPr>
              <a:grpSpLocks/>
            </p:cNvGrpSpPr>
            <p:nvPr/>
          </p:nvGrpSpPr>
          <p:grpSpPr bwMode="auto">
            <a:xfrm>
              <a:off x="2703" y="3262"/>
              <a:ext cx="1208" cy="863"/>
              <a:chOff x="2703" y="3262"/>
              <a:chExt cx="1208" cy="863"/>
            </a:xfrm>
          </p:grpSpPr>
          <p:sp>
            <p:nvSpPr>
              <p:cNvPr id="213022" name="Rectangle 32"/>
              <p:cNvSpPr>
                <a:spLocks noChangeArrowheads="1"/>
              </p:cNvSpPr>
              <p:nvPr/>
            </p:nvSpPr>
            <p:spPr bwMode="auto">
              <a:xfrm>
                <a:off x="2703" y="3262"/>
                <a:ext cx="1208"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Golden Age (461-431)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Pericles (460-429)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Athens rules</a:t>
                </a:r>
              </a:p>
            </p:txBody>
          </p:sp>
          <p:sp>
            <p:nvSpPr>
              <p:cNvPr id="213023" name="Rectangle 79"/>
              <p:cNvSpPr>
                <a:spLocks noChangeArrowheads="1"/>
              </p:cNvSpPr>
              <p:nvPr/>
            </p:nvSpPr>
            <p:spPr bwMode="auto">
              <a:xfrm>
                <a:off x="2703" y="3262"/>
                <a:ext cx="1208"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sp>
        <p:nvSpPr>
          <p:cNvPr id="77" name="TextBox 76"/>
          <p:cNvSpPr txBox="1"/>
          <p:nvPr/>
        </p:nvSpPr>
        <p:spPr>
          <a:xfrm>
            <a:off x="0" y="548680"/>
            <a:ext cx="8151813" cy="381000"/>
          </a:xfrm>
          <a:prstGeom prst="rect">
            <a:avLst/>
          </a:prstGeom>
          <a:noFill/>
        </p:spPr>
        <p:txBody>
          <a:bodyPr anchor="ct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400" b="1" i="1" u="none" strike="noStrike" kern="1200" cap="none" spc="0" normalizeH="0" baseline="0" noProof="0">
                <a:ln>
                  <a:noFill/>
                </a:ln>
                <a:solidFill>
                  <a:srgbClr val="FFFFFF"/>
                </a:solidFill>
                <a:effectLst>
                  <a:outerShdw blurRad="38100" dist="38100" dir="2700000" algn="tl">
                    <a:srgbClr val="366B1B"/>
                  </a:outerShdw>
                </a:effectLst>
                <a:uLnTx/>
                <a:uFillTx/>
                <a:latin typeface="Arial Black" charset="0"/>
                <a:ea typeface="ＭＳ Ｐゴシック" charset="0"/>
                <a:cs typeface="Times New Roman" charset="0"/>
              </a:rPr>
              <a:t>John H. Walton, Chronological and Background Charts of the OT, 2d ed., 70</a:t>
            </a:r>
            <a:r>
              <a:rPr kumimoji="1" lang="en-US" sz="1800" b="1" i="1" u="none" strike="noStrike" kern="1200" cap="none" spc="0" normalizeH="0" baseline="0" noProof="0">
                <a:ln>
                  <a:noFill/>
                </a:ln>
                <a:solidFill>
                  <a:srgbClr val="FFFFFF"/>
                </a:solidFill>
                <a:effectLst>
                  <a:outerShdw blurRad="38100" dist="38100" dir="2700000" algn="tl">
                    <a:srgbClr val="366B1B"/>
                  </a:outerShdw>
                </a:effectLst>
                <a:uLnTx/>
                <a:uFillTx/>
                <a:latin typeface="Arial Black" charset="0"/>
                <a:ea typeface="ＭＳ Ｐゴシック" charset="0"/>
                <a:cs typeface="Arial" charset="0"/>
              </a:rPr>
              <a:t> </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8" name="Oval 77"/>
          <p:cNvSpPr/>
          <p:nvPr/>
        </p:nvSpPr>
        <p:spPr>
          <a:xfrm>
            <a:off x="3635896" y="4509120"/>
            <a:ext cx="2520280" cy="1080120"/>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1F7E9"/>
              </a:solidFill>
              <a:effectLst/>
              <a:uLnTx/>
              <a:uFillTx/>
              <a:latin typeface="Times New Roman"/>
              <a:ea typeface="+mn-ea"/>
              <a:cs typeface="+mn-cs"/>
            </a:endParaRPr>
          </a:p>
        </p:txBody>
      </p:sp>
    </p:spTree>
    <p:extLst>
      <p:ext uri="{BB962C8B-B14F-4D97-AF65-F5344CB8AC3E}">
        <p14:creationId xmlns:p14="http://schemas.microsoft.com/office/powerpoint/2010/main" val="116744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2000"/>
                                        <p:tgtEl>
                                          <p:spTgt spid="78"/>
                                        </p:tgtEl>
                                      </p:cBhvr>
                                    </p:animEffect>
                                    <p:anim calcmode="lin" valueType="num">
                                      <p:cBhvr>
                                        <p:cTn id="8" dur="2000" fill="hold"/>
                                        <p:tgtEl>
                                          <p:spTgt spid="78"/>
                                        </p:tgtEl>
                                        <p:attrNameLst>
                                          <p:attrName>ppt_w</p:attrName>
                                        </p:attrNameLst>
                                      </p:cBhvr>
                                      <p:tavLst>
                                        <p:tav tm="0" fmla="#ppt_w*sin(2.5*pi*$)">
                                          <p:val>
                                            <p:fltVal val="0"/>
                                          </p:val>
                                        </p:tav>
                                        <p:tav tm="100000">
                                          <p:val>
                                            <p:fltVal val="1"/>
                                          </p:val>
                                        </p:tav>
                                      </p:tavLst>
                                    </p:anim>
                                    <p:anim calcmode="lin" valueType="num">
                                      <p:cBhvr>
                                        <p:cTn id="9" dur="2000" fill="hold"/>
                                        <p:tgtEl>
                                          <p:spTgt spid="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415" y="980728"/>
            <a:ext cx="9217927" cy="5904656"/>
          </a:xfrm>
          <a:prstGeom prst="rect">
            <a:avLst/>
          </a:prstGeom>
        </p:spPr>
      </p:pic>
      <p:sp>
        <p:nvSpPr>
          <p:cNvPr id="2" name="Title 1"/>
          <p:cNvSpPr>
            <a:spLocks noGrp="1"/>
          </p:cNvSpPr>
          <p:nvPr>
            <p:ph type="title"/>
          </p:nvPr>
        </p:nvSpPr>
        <p:spPr>
          <a:xfrm>
            <a:off x="0" y="116632"/>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Pinnacle of Greek History</a:t>
            </a:r>
            <a:endParaRPr lang="en-US" dirty="0"/>
          </a:p>
        </p:txBody>
      </p:sp>
      <p:sp>
        <p:nvSpPr>
          <p:cNvPr id="4" name="Title 1"/>
          <p:cNvSpPr txBox="1">
            <a:spLocks/>
          </p:cNvSpPr>
          <p:nvPr/>
        </p:nvSpPr>
        <p:spPr bwMode="auto">
          <a:xfrm>
            <a:off x="0" y="5445224"/>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Democracy &amp; Building the Parthenon</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spTree>
    <p:extLst>
      <p:ext uri="{BB962C8B-B14F-4D97-AF65-F5344CB8AC3E}">
        <p14:creationId xmlns:p14="http://schemas.microsoft.com/office/powerpoint/2010/main" val="210985057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5100" y="0"/>
            <a:ext cx="8804327" cy="6858000"/>
          </a:xfrm>
          <a:prstGeom prst="rect">
            <a:avLst/>
          </a:prstGeom>
        </p:spPr>
      </p:pic>
      <p:sp>
        <p:nvSpPr>
          <p:cNvPr id="2" name="Title 1"/>
          <p:cNvSpPr>
            <a:spLocks noGrp="1"/>
          </p:cNvSpPr>
          <p:nvPr>
            <p:ph type="title"/>
          </p:nvPr>
        </p:nvSpPr>
        <p:spPr>
          <a:xfrm>
            <a:off x="5076056" y="188640"/>
            <a:ext cx="4067944" cy="936104"/>
          </a:xfrm>
          <a:noFill/>
        </p:spPr>
        <p:txBody>
          <a:bodyPr/>
          <a:lstStyle/>
          <a:p>
            <a:pPr algn="r">
              <a:defRPr/>
            </a:pPr>
            <a:r>
              <a:rPr kumimoji="1" lang="en-US" sz="4000" b="1">
                <a:solidFill>
                  <a:srgbClr val="000000"/>
                </a:solidFill>
                <a:effectLst/>
                <a:ea typeface="ＭＳ Ｐゴシック" charset="0"/>
                <a:cs typeface="Arial"/>
              </a:rPr>
              <a:t>The Acropolis</a:t>
            </a:r>
            <a:endParaRPr lang="en-US" dirty="0">
              <a:solidFill>
                <a:srgbClr val="000000"/>
              </a:solidFill>
              <a:effectLst/>
            </a:endParaRPr>
          </a:p>
        </p:txBody>
      </p:sp>
    </p:spTree>
    <p:extLst>
      <p:ext uri="{BB962C8B-B14F-4D97-AF65-F5344CB8AC3E}">
        <p14:creationId xmlns:p14="http://schemas.microsoft.com/office/powerpoint/2010/main" val="778187839"/>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59023"/>
            <a:ext cx="9144000" cy="6098977"/>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A Target for Persia</a:t>
            </a:r>
            <a:r>
              <a:rPr kumimoji="1" lang="is-IS" sz="4000" b="1">
                <a:solidFill>
                  <a:srgbClr val="FFFFFF"/>
                </a:solidFill>
                <a:effectLst>
                  <a:glow rad="228600">
                    <a:srgbClr val="000000"/>
                  </a:glow>
                </a:effectLst>
                <a:ea typeface="ＭＳ Ｐゴシック" charset="0"/>
                <a:cs typeface="Arial"/>
              </a:rPr>
              <a:t>…</a:t>
            </a:r>
            <a:endParaRPr lang="en-US" dirty="0"/>
          </a:p>
        </p:txBody>
      </p:sp>
      <p:sp>
        <p:nvSpPr>
          <p:cNvPr id="4" name="Title 1"/>
          <p:cNvSpPr txBox="1">
            <a:spLocks/>
          </p:cNvSpPr>
          <p:nvPr/>
        </p:nvSpPr>
        <p:spPr bwMode="auto">
          <a:xfrm>
            <a:off x="0" y="5517232"/>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Democracy &amp; Building the Parthenon</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spTree>
    <p:extLst>
      <p:ext uri="{BB962C8B-B14F-4D97-AF65-F5344CB8AC3E}">
        <p14:creationId xmlns:p14="http://schemas.microsoft.com/office/powerpoint/2010/main" val="280154985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1764"/>
            <a:ext cx="9144000" cy="6063619"/>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Acropolis Today</a:t>
            </a:r>
            <a:endParaRPr lang="en-US" dirty="0"/>
          </a:p>
        </p:txBody>
      </p:sp>
    </p:spTree>
    <p:extLst>
      <p:ext uri="{BB962C8B-B14F-4D97-AF65-F5344CB8AC3E}">
        <p14:creationId xmlns:p14="http://schemas.microsoft.com/office/powerpoint/2010/main" val="2622327622"/>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994" y="1081144"/>
            <a:ext cx="9144000" cy="5776856"/>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Pinnacle of Greek History</a:t>
            </a:r>
            <a:endParaRPr lang="en-US" dirty="0"/>
          </a:p>
        </p:txBody>
      </p:sp>
      <p:sp>
        <p:nvSpPr>
          <p:cNvPr id="4" name="Title 1"/>
          <p:cNvSpPr txBox="1">
            <a:spLocks/>
          </p:cNvSpPr>
          <p:nvPr/>
        </p:nvSpPr>
        <p:spPr bwMode="auto">
          <a:xfrm>
            <a:off x="0" y="5517232"/>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Athena (goddess of wisdom) inside the Parthenon</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spTree>
    <p:extLst>
      <p:ext uri="{BB962C8B-B14F-4D97-AF65-F5344CB8AC3E}">
        <p14:creationId xmlns:p14="http://schemas.microsoft.com/office/powerpoint/2010/main" val="342112355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67" y="764704"/>
            <a:ext cx="9089010" cy="5112568"/>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Pinnacle of Greek History</a:t>
            </a:r>
            <a:endParaRPr lang="en-US" dirty="0"/>
          </a:p>
        </p:txBody>
      </p:sp>
      <p:sp>
        <p:nvSpPr>
          <p:cNvPr id="4" name="Title 1"/>
          <p:cNvSpPr txBox="1">
            <a:spLocks/>
          </p:cNvSpPr>
          <p:nvPr/>
        </p:nvSpPr>
        <p:spPr bwMode="auto">
          <a:xfrm>
            <a:off x="0" y="5517232"/>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Athena (goddess of wisdom) inside the Parthenon</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spTree>
    <p:extLst>
      <p:ext uri="{BB962C8B-B14F-4D97-AF65-F5344CB8AC3E}">
        <p14:creationId xmlns:p14="http://schemas.microsoft.com/office/powerpoint/2010/main" val="1901785612"/>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1600" y="-27384"/>
            <a:ext cx="8580880" cy="6858000"/>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3200" b="1">
                <a:solidFill>
                  <a:srgbClr val="FFFFFF"/>
                </a:solidFill>
                <a:effectLst>
                  <a:glow rad="228600">
                    <a:srgbClr val="000000"/>
                  </a:glow>
                </a:effectLst>
                <a:ea typeface="ＭＳ Ｐゴシック" charset="0"/>
                <a:cs typeface="Arial"/>
              </a:rPr>
              <a:t>Persian Invasions of Greece (500-479 BC)</a:t>
            </a:r>
            <a:endParaRPr lang="en-US" sz="3600" dirty="0"/>
          </a:p>
        </p:txBody>
      </p:sp>
    </p:spTree>
    <p:extLst>
      <p:ext uri="{BB962C8B-B14F-4D97-AF65-F5344CB8AC3E}">
        <p14:creationId xmlns:p14="http://schemas.microsoft.com/office/powerpoint/2010/main" val="407314667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55683"/>
            <a:ext cx="9144000" cy="4777740"/>
          </a:xfrm>
          <a:prstGeom prst="rect">
            <a:avLst/>
          </a:prstGeom>
        </p:spPr>
      </p:pic>
      <p:sp>
        <p:nvSpPr>
          <p:cNvPr id="8" name="Rectangle 2"/>
          <p:cNvSpPr txBox="1">
            <a:spLocks noChangeArrowheads="1"/>
          </p:cNvSpPr>
          <p:nvPr/>
        </p:nvSpPr>
        <p:spPr bwMode="auto">
          <a:xfrm>
            <a:off x="3255264" y="4480423"/>
            <a:ext cx="5912549"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Daniel</a:t>
            </a:r>
          </a:p>
        </p:txBody>
      </p:sp>
      <p:sp>
        <p:nvSpPr>
          <p:cNvPr id="900098" name="Rectangle 2"/>
          <p:cNvSpPr>
            <a:spLocks noGrp="1" noChangeArrowheads="1"/>
          </p:cNvSpPr>
          <p:nvPr>
            <p:ph type="ctrTitle"/>
          </p:nvPr>
        </p:nvSpPr>
        <p:spPr>
          <a:xfrm>
            <a:off x="0" y="165462"/>
            <a:ext cx="9144000" cy="1332411"/>
          </a:xfrm>
          <a:solidFill>
            <a:schemeClr val="tx1"/>
          </a:solidFill>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Confident</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6760703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Greece defeated the Persians</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pic>
        <p:nvPicPr>
          <p:cNvPr id="5" name="Picture 4"/>
          <p:cNvPicPr>
            <a:picLocks noChangeAspect="1"/>
          </p:cNvPicPr>
          <p:nvPr/>
        </p:nvPicPr>
        <p:blipFill>
          <a:blip r:embed="rId3"/>
          <a:stretch>
            <a:fillRect/>
          </a:stretch>
        </p:blipFill>
        <p:spPr>
          <a:xfrm>
            <a:off x="25400" y="0"/>
            <a:ext cx="9074604" cy="6858000"/>
          </a:xfrm>
          <a:prstGeom prst="rect">
            <a:avLst/>
          </a:prstGeom>
        </p:spPr>
      </p:pic>
      <p:sp>
        <p:nvSpPr>
          <p:cNvPr id="2" name="Title 1"/>
          <p:cNvSpPr>
            <a:spLocks noGrp="1"/>
          </p:cNvSpPr>
          <p:nvPr>
            <p:ph type="title"/>
          </p:nvPr>
        </p:nvSpPr>
        <p:spPr>
          <a:xfrm>
            <a:off x="0" y="-27384"/>
            <a:ext cx="9144000" cy="792088"/>
          </a:xfrm>
          <a:solidFill>
            <a:schemeClr val="bg1"/>
          </a:solid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Marathon (490 BC)</a:t>
            </a:r>
            <a:endParaRPr lang="en-US" dirty="0"/>
          </a:p>
        </p:txBody>
      </p:sp>
    </p:spTree>
    <p:extLst>
      <p:ext uri="{BB962C8B-B14F-4D97-AF65-F5344CB8AC3E}">
        <p14:creationId xmlns:p14="http://schemas.microsoft.com/office/powerpoint/2010/main" val="344314125"/>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3200" y="0"/>
            <a:ext cx="8714859" cy="6858000"/>
          </a:xfrm>
          <a:prstGeom prst="rect">
            <a:avLst/>
          </a:prstGeom>
        </p:spPr>
      </p:pic>
      <p:sp>
        <p:nvSpPr>
          <p:cNvPr id="2" name="Title 1"/>
          <p:cNvSpPr>
            <a:spLocks noGrp="1"/>
          </p:cNvSpPr>
          <p:nvPr>
            <p:ph type="title"/>
          </p:nvPr>
        </p:nvSpPr>
        <p:spPr>
          <a:xfrm>
            <a:off x="0" y="-27384"/>
            <a:ext cx="9144000" cy="792088"/>
          </a:xfrm>
          <a:solidFill>
            <a:srgbClr val="000000"/>
          </a:solid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Marathon (490 BC)</a:t>
            </a:r>
            <a:endParaRPr lang="en-US" dirty="0"/>
          </a:p>
        </p:txBody>
      </p:sp>
      <p:sp>
        <p:nvSpPr>
          <p:cNvPr id="4" name="Title 1"/>
          <p:cNvSpPr txBox="1">
            <a:spLocks/>
          </p:cNvSpPr>
          <p:nvPr/>
        </p:nvSpPr>
        <p:spPr bwMode="auto">
          <a:xfrm>
            <a:off x="0" y="6041432"/>
            <a:ext cx="9144000" cy="792088"/>
          </a:xfrm>
          <a:prstGeom prst="rect">
            <a:avLst/>
          </a:prstGeom>
          <a:solidFill>
            <a:srgbClr val="00000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Greece defeated the Persians</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spTree>
    <p:extLst>
      <p:ext uri="{BB962C8B-B14F-4D97-AF65-F5344CB8AC3E}">
        <p14:creationId xmlns:p14="http://schemas.microsoft.com/office/powerpoint/2010/main" val="408025515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Marathon (490 BC)</a:t>
            </a:r>
            <a:endParaRPr lang="en-US" dirty="0"/>
          </a:p>
        </p:txBody>
      </p:sp>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Greece defeated the Persians</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46" y="821764"/>
            <a:ext cx="9122550" cy="6036235"/>
          </a:xfrm>
          <a:prstGeom prst="rect">
            <a:avLst/>
          </a:prstGeom>
        </p:spPr>
      </p:pic>
    </p:spTree>
    <p:extLst>
      <p:ext uri="{BB962C8B-B14F-4D97-AF65-F5344CB8AC3E}">
        <p14:creationId xmlns:p14="http://schemas.microsoft.com/office/powerpoint/2010/main" val="413579788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Marathon (490 BC)</a:t>
            </a:r>
            <a:endParaRPr lang="en-US" dirty="0"/>
          </a:p>
        </p:txBody>
      </p:sp>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Greece defeated the Persians</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pic>
        <p:nvPicPr>
          <p:cNvPr id="5" name="Picture 4"/>
          <p:cNvPicPr>
            <a:picLocks noChangeAspect="1"/>
          </p:cNvPicPr>
          <p:nvPr/>
        </p:nvPicPr>
        <p:blipFill>
          <a:blip r:embed="rId3"/>
          <a:stretch>
            <a:fillRect/>
          </a:stretch>
        </p:blipFill>
        <p:spPr>
          <a:xfrm>
            <a:off x="7682" y="764704"/>
            <a:ext cx="9108704" cy="5328592"/>
          </a:xfrm>
          <a:prstGeom prst="rect">
            <a:avLst/>
          </a:prstGeom>
        </p:spPr>
      </p:pic>
      <p:pic>
        <p:nvPicPr>
          <p:cNvPr id="6" name="Picture 5"/>
          <p:cNvPicPr>
            <a:picLocks noChangeAspect="1"/>
          </p:cNvPicPr>
          <p:nvPr/>
        </p:nvPicPr>
        <p:blipFill>
          <a:blip r:embed="rId4"/>
          <a:stretch>
            <a:fillRect/>
          </a:stretch>
        </p:blipFill>
        <p:spPr>
          <a:xfrm>
            <a:off x="4860032" y="908720"/>
            <a:ext cx="3797300" cy="3568700"/>
          </a:xfrm>
          <a:prstGeom prst="rect">
            <a:avLst/>
          </a:prstGeom>
          <a:ln w="76200" cmpd="sng">
            <a:solidFill>
              <a:schemeClr val="bg2"/>
            </a:solidFill>
          </a:ln>
        </p:spPr>
      </p:pic>
    </p:spTree>
    <p:extLst>
      <p:ext uri="{BB962C8B-B14F-4D97-AF65-F5344CB8AC3E}">
        <p14:creationId xmlns:p14="http://schemas.microsoft.com/office/powerpoint/2010/main" val="389012620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1398" name="Rectangle 41"/>
          <p:cNvSpPr>
            <a:spLocks noChangeArrowheads="1"/>
          </p:cNvSpPr>
          <p:nvPr/>
        </p:nvSpPr>
        <p:spPr bwMode="auto">
          <a:xfrm>
            <a:off x="3190" y="5301208"/>
            <a:ext cx="2768610" cy="108012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 name="Text Box 45"/>
          <p:cNvSpPr txBox="1">
            <a:spLocks noChangeArrowheads="1"/>
          </p:cNvSpPr>
          <p:nvPr/>
        </p:nvSpPr>
        <p:spPr bwMode="auto">
          <a:xfrm>
            <a:off x="124803" y="5301208"/>
            <a:ext cx="2502981"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Darius </a:t>
            </a:r>
            <a:b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522-486</a:t>
            </a:r>
          </a:p>
        </p:txBody>
      </p:sp>
      <p:sp>
        <p:nvSpPr>
          <p:cNvPr id="59397" name="Text Box 5"/>
          <p:cNvSpPr txBox="1">
            <a:spLocks noChangeArrowheads="1"/>
          </p:cNvSpPr>
          <p:nvPr/>
        </p:nvSpPr>
        <p:spPr bwMode="auto">
          <a:xfrm>
            <a:off x="851148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477</a:t>
            </a:r>
          </a:p>
        </p:txBody>
      </p:sp>
      <p:sp>
        <p:nvSpPr>
          <p:cNvPr id="59398" name="Text Box 6"/>
          <p:cNvSpPr txBox="1">
            <a:spLocks noChangeArrowheads="1"/>
          </p:cNvSpPr>
          <p:nvPr/>
        </p:nvSpPr>
        <p:spPr bwMode="auto">
          <a:xfrm>
            <a:off x="724451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479</a:t>
            </a:r>
          </a:p>
        </p:txBody>
      </p:sp>
      <p:sp>
        <p:nvSpPr>
          <p:cNvPr id="59399" name="Text Box 7"/>
          <p:cNvSpPr txBox="1">
            <a:spLocks noChangeArrowheads="1"/>
          </p:cNvSpPr>
          <p:nvPr/>
        </p:nvSpPr>
        <p:spPr bwMode="auto">
          <a:xfrm>
            <a:off x="661103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480</a:t>
            </a:r>
          </a:p>
        </p:txBody>
      </p:sp>
      <p:sp>
        <p:nvSpPr>
          <p:cNvPr id="59400" name="Text Box 8"/>
          <p:cNvSpPr txBox="1">
            <a:spLocks noChangeArrowheads="1"/>
          </p:cNvSpPr>
          <p:nvPr/>
        </p:nvSpPr>
        <p:spPr bwMode="auto">
          <a:xfrm>
            <a:off x="597755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481</a:t>
            </a:r>
          </a:p>
        </p:txBody>
      </p:sp>
      <p:grpSp>
        <p:nvGrpSpPr>
          <p:cNvPr id="101386" name="Group 11"/>
          <p:cNvGrpSpPr>
            <a:grpSpLocks/>
          </p:cNvGrpSpPr>
          <p:nvPr/>
        </p:nvGrpSpPr>
        <p:grpSpPr bwMode="auto">
          <a:xfrm>
            <a:off x="66675" y="3141666"/>
            <a:ext cx="9534525" cy="515938"/>
            <a:chOff x="42" y="2123"/>
            <a:chExt cx="6006" cy="325"/>
          </a:xfrm>
        </p:grpSpPr>
        <p:sp>
          <p:nvSpPr>
            <p:cNvPr id="59408" name="Line 16"/>
            <p:cNvSpPr>
              <a:spLocks noChangeShapeType="1"/>
            </p:cNvSpPr>
            <p:nvPr/>
          </p:nvSpPr>
          <p:spPr bwMode="auto">
            <a:xfrm>
              <a:off x="204" y="2168"/>
              <a:ext cx="0" cy="27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endParaRPr>
            </a:p>
          </p:txBody>
        </p:sp>
        <p:sp>
          <p:nvSpPr>
            <p:cNvPr id="59412" name="Line 20"/>
            <p:cNvSpPr>
              <a:spLocks noChangeShapeType="1"/>
            </p:cNvSpPr>
            <p:nvPr/>
          </p:nvSpPr>
          <p:spPr bwMode="auto">
            <a:xfrm flipH="1">
              <a:off x="2290" y="2123"/>
              <a:ext cx="0" cy="3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endParaRPr>
            </a:p>
          </p:txBody>
        </p:sp>
        <p:sp>
          <p:nvSpPr>
            <p:cNvPr id="5" name="Line 23"/>
            <p:cNvSpPr>
              <a:spLocks noChangeShapeType="1"/>
            </p:cNvSpPr>
            <p:nvPr/>
          </p:nvSpPr>
          <p:spPr bwMode="auto">
            <a:xfrm>
              <a:off x="4241" y="2123"/>
              <a:ext cx="0" cy="323"/>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endParaRPr>
            </a:p>
          </p:txBody>
        </p:sp>
      </p:grpSp>
      <p:sp>
        <p:nvSpPr>
          <p:cNvPr id="59424" name="Text Box 32"/>
          <p:cNvSpPr txBox="1">
            <a:spLocks noChangeArrowheads="1"/>
          </p:cNvSpPr>
          <p:nvPr/>
        </p:nvSpPr>
        <p:spPr bwMode="auto">
          <a:xfrm>
            <a:off x="7877996"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478</a:t>
            </a:r>
          </a:p>
        </p:txBody>
      </p:sp>
      <p:sp>
        <p:nvSpPr>
          <p:cNvPr id="59425" name="Text Box 33"/>
          <p:cNvSpPr txBox="1">
            <a:spLocks noChangeArrowheads="1"/>
          </p:cNvSpPr>
          <p:nvPr/>
        </p:nvSpPr>
        <p:spPr bwMode="auto">
          <a:xfrm>
            <a:off x="534407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482</a:t>
            </a:r>
          </a:p>
        </p:txBody>
      </p:sp>
      <p:sp>
        <p:nvSpPr>
          <p:cNvPr id="59426" name="Text Box 34"/>
          <p:cNvSpPr txBox="1">
            <a:spLocks noChangeArrowheads="1"/>
          </p:cNvSpPr>
          <p:nvPr/>
        </p:nvSpPr>
        <p:spPr bwMode="auto">
          <a:xfrm>
            <a:off x="4710591"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483</a:t>
            </a:r>
          </a:p>
        </p:txBody>
      </p:sp>
      <p:sp>
        <p:nvSpPr>
          <p:cNvPr id="59428" name="Text Box 36"/>
          <p:cNvSpPr txBox="1">
            <a:spLocks noChangeArrowheads="1"/>
          </p:cNvSpPr>
          <p:nvPr/>
        </p:nvSpPr>
        <p:spPr bwMode="auto">
          <a:xfrm>
            <a:off x="0" y="620688"/>
            <a:ext cx="1403648"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Greeks defeat Persians at Marathon (490)</a:t>
            </a: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59435" name="Rectangle 43"/>
          <p:cNvSpPr>
            <a:spLocks noChangeArrowheads="1"/>
          </p:cNvSpPr>
          <p:nvPr/>
        </p:nvSpPr>
        <p:spPr bwMode="auto">
          <a:xfrm>
            <a:off x="3059832" y="5301208"/>
            <a:ext cx="6264696" cy="108012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59437" name="Text Box 45"/>
          <p:cNvSpPr txBox="1">
            <a:spLocks noChangeArrowheads="1"/>
          </p:cNvSpPr>
          <p:nvPr/>
        </p:nvSpPr>
        <p:spPr bwMode="auto">
          <a:xfrm>
            <a:off x="3491880" y="5301208"/>
            <a:ext cx="5256584"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Xerxes </a:t>
            </a:r>
            <a:b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486-464 </a:t>
            </a:r>
          </a:p>
        </p:txBody>
      </p:sp>
      <p:sp>
        <p:nvSpPr>
          <p:cNvPr id="59440" name="Rectangle 48"/>
          <p:cNvSpPr>
            <a:spLocks noChangeArrowheads="1"/>
          </p:cNvSpPr>
          <p:nvPr/>
        </p:nvSpPr>
        <p:spPr bwMode="auto">
          <a:xfrm>
            <a:off x="4788024" y="3417565"/>
            <a:ext cx="4355976" cy="371475"/>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1406" name="Title 48"/>
          <p:cNvSpPr>
            <a:spLocks noGrp="1"/>
          </p:cNvSpPr>
          <p:nvPr>
            <p:ph type="title" idx="4294967295"/>
          </p:nvPr>
        </p:nvSpPr>
        <p:spPr>
          <a:xfrm>
            <a:off x="0" y="0"/>
            <a:ext cx="9144000" cy="54868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2800" b="1">
                <a:solidFill>
                  <a:schemeClr val="bg1"/>
                </a:solidFill>
                <a:effectLst/>
                <a:latin typeface="Arial" charset="0"/>
                <a:ea typeface="ＭＳ Ｐゴシック" charset="0"/>
                <a:cs typeface="Times New Roman" charset="0"/>
              </a:rPr>
              <a:t>Persian Invasions of Greece = Frustrated Xerxes</a:t>
            </a:r>
            <a:endParaRPr lang="en-US" sz="2800" b="1">
              <a:effectLst/>
              <a:latin typeface="Arial" charset="0"/>
              <a:ea typeface="ＭＳ Ｐゴシック" charset="0"/>
              <a:cs typeface="Arial" charset="0"/>
            </a:endParaRPr>
          </a:p>
        </p:txBody>
      </p:sp>
      <p:sp>
        <p:nvSpPr>
          <p:cNvPr id="50" name="Text Box 3"/>
          <p:cNvSpPr txBox="1">
            <a:spLocks noChangeArrowheads="1"/>
          </p:cNvSpPr>
          <p:nvPr/>
        </p:nvSpPr>
        <p:spPr bwMode="auto">
          <a:xfrm>
            <a:off x="407711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484</a:t>
            </a:r>
          </a:p>
        </p:txBody>
      </p:sp>
      <p:sp>
        <p:nvSpPr>
          <p:cNvPr id="51" name="Text Box 4"/>
          <p:cNvSpPr txBox="1">
            <a:spLocks noChangeArrowheads="1"/>
          </p:cNvSpPr>
          <p:nvPr/>
        </p:nvSpPr>
        <p:spPr bwMode="auto">
          <a:xfrm>
            <a:off x="3396669" y="3861048"/>
            <a:ext cx="42796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485</a:t>
            </a:r>
          </a:p>
        </p:txBody>
      </p:sp>
      <p:sp>
        <p:nvSpPr>
          <p:cNvPr id="52" name="Text Box 5"/>
          <p:cNvSpPr txBox="1">
            <a:spLocks noChangeArrowheads="1"/>
          </p:cNvSpPr>
          <p:nvPr/>
        </p:nvSpPr>
        <p:spPr bwMode="auto">
          <a:xfrm>
            <a:off x="203803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487</a:t>
            </a:r>
          </a:p>
        </p:txBody>
      </p:sp>
      <p:sp>
        <p:nvSpPr>
          <p:cNvPr id="53" name="Text Box 6"/>
          <p:cNvSpPr txBox="1">
            <a:spLocks noChangeArrowheads="1"/>
          </p:cNvSpPr>
          <p:nvPr/>
        </p:nvSpPr>
        <p:spPr bwMode="auto">
          <a:xfrm>
            <a:off x="77107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489</a:t>
            </a:r>
          </a:p>
        </p:txBody>
      </p:sp>
      <p:sp>
        <p:nvSpPr>
          <p:cNvPr id="54" name="Text Box 7"/>
          <p:cNvSpPr txBox="1">
            <a:spLocks noChangeArrowheads="1"/>
          </p:cNvSpPr>
          <p:nvPr/>
        </p:nvSpPr>
        <p:spPr bwMode="auto">
          <a:xfrm>
            <a:off x="13759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490</a:t>
            </a:r>
          </a:p>
        </p:txBody>
      </p:sp>
      <p:sp>
        <p:nvSpPr>
          <p:cNvPr id="56" name="Text Box 31"/>
          <p:cNvSpPr txBox="1">
            <a:spLocks noChangeArrowheads="1"/>
          </p:cNvSpPr>
          <p:nvPr/>
        </p:nvSpPr>
        <p:spPr bwMode="auto">
          <a:xfrm>
            <a:off x="2671516" y="3861048"/>
            <a:ext cx="472672"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486</a:t>
            </a:r>
          </a:p>
        </p:txBody>
      </p:sp>
      <p:sp>
        <p:nvSpPr>
          <p:cNvPr id="57" name="Text Box 32"/>
          <p:cNvSpPr txBox="1">
            <a:spLocks noChangeArrowheads="1"/>
          </p:cNvSpPr>
          <p:nvPr/>
        </p:nvSpPr>
        <p:spPr bwMode="auto">
          <a:xfrm>
            <a:off x="140455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488</a:t>
            </a:r>
          </a:p>
        </p:txBody>
      </p:sp>
      <p:sp>
        <p:nvSpPr>
          <p:cNvPr id="59432" name="Text Box 40"/>
          <p:cNvSpPr txBox="1">
            <a:spLocks noChangeArrowheads="1"/>
          </p:cNvSpPr>
          <p:nvPr/>
        </p:nvSpPr>
        <p:spPr bwMode="auto">
          <a:xfrm>
            <a:off x="5148064" y="3356992"/>
            <a:ext cx="3888432" cy="461665"/>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Book of Esther 483-473</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1" name="Text Box 36"/>
          <p:cNvSpPr txBox="1">
            <a:spLocks noChangeArrowheads="1"/>
          </p:cNvSpPr>
          <p:nvPr/>
        </p:nvSpPr>
        <p:spPr bwMode="auto">
          <a:xfrm>
            <a:off x="5292080" y="620688"/>
            <a:ext cx="18002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Persians defeat Greeks at Thermopylae but reversed at Salamis </a:t>
            </a:r>
            <a:b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(Sept 480) </a:t>
            </a:r>
          </a:p>
        </p:txBody>
      </p:sp>
      <p:sp>
        <p:nvSpPr>
          <p:cNvPr id="63" name="Text Box 36"/>
          <p:cNvSpPr txBox="1">
            <a:spLocks noChangeArrowheads="1"/>
          </p:cNvSpPr>
          <p:nvPr/>
        </p:nvSpPr>
        <p:spPr bwMode="auto">
          <a:xfrm>
            <a:off x="3491880" y="620688"/>
            <a:ext cx="18002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Xerxes </a:t>
            </a:r>
            <a:b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7-day banquet where Queen Vashti deposed</a:t>
            </a:r>
            <a:b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(483)</a:t>
            </a:r>
          </a:p>
        </p:txBody>
      </p:sp>
      <p:sp>
        <p:nvSpPr>
          <p:cNvPr id="3" name="Down Arrow 2"/>
          <p:cNvSpPr/>
          <p:nvPr/>
        </p:nvSpPr>
        <p:spPr bwMode="auto">
          <a:xfrm rot="20376257">
            <a:off x="4517271"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6" name="Down Arrow 65"/>
          <p:cNvSpPr/>
          <p:nvPr/>
        </p:nvSpPr>
        <p:spPr bwMode="auto">
          <a:xfrm rot="20376257">
            <a:off x="6389479"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8" name="Down Arrow 67"/>
          <p:cNvSpPr/>
          <p:nvPr/>
        </p:nvSpPr>
        <p:spPr bwMode="auto">
          <a:xfrm rot="1624515">
            <a:off x="268039" y="2747455"/>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2518627937"/>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17" presetClass="entr" presetSubtype="10" fill="hold" grpId="0" nodeType="afterEffect">
                                  <p:stCondLst>
                                    <p:cond delay="2000"/>
                                  </p:stCondLst>
                                  <p:childTnLst>
                                    <p:set>
                                      <p:cBhvr>
                                        <p:cTn id="10" dur="1" fill="hold">
                                          <p:stCondLst>
                                            <p:cond delay="0"/>
                                          </p:stCondLst>
                                        </p:cTn>
                                        <p:tgtEl>
                                          <p:spTgt spid="59440"/>
                                        </p:tgtEl>
                                        <p:attrNameLst>
                                          <p:attrName>style.visibility</p:attrName>
                                        </p:attrNameLst>
                                      </p:cBhvr>
                                      <p:to>
                                        <p:strVal val="visible"/>
                                      </p:to>
                                    </p:set>
                                    <p:anim calcmode="lin" valueType="num">
                                      <p:cBhvr>
                                        <p:cTn id="11" dur="500" fill="hold"/>
                                        <p:tgtEl>
                                          <p:spTgt spid="59440"/>
                                        </p:tgtEl>
                                        <p:attrNameLst>
                                          <p:attrName>ppt_w</p:attrName>
                                        </p:attrNameLst>
                                      </p:cBhvr>
                                      <p:tavLst>
                                        <p:tav tm="0">
                                          <p:val>
                                            <p:fltVal val="0"/>
                                          </p:val>
                                        </p:tav>
                                        <p:tav tm="100000">
                                          <p:val>
                                            <p:strVal val="#ppt_w"/>
                                          </p:val>
                                        </p:tav>
                                      </p:tavLst>
                                    </p:anim>
                                    <p:anim calcmode="lin" valueType="num">
                                      <p:cBhvr>
                                        <p:cTn id="1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432"/>
                                        </p:tgtEl>
                                        <p:attrNameLst>
                                          <p:attrName>style.visibility</p:attrName>
                                        </p:attrNameLst>
                                      </p:cBhvr>
                                      <p:to>
                                        <p:strVal val="visible"/>
                                      </p:to>
                                    </p:set>
                                    <p:animEffect transition="in" filter="dissolve">
                                      <p:cBhvr>
                                        <p:cTn id="17" dur="500"/>
                                        <p:tgtEl>
                                          <p:spTgt spid="594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0" grpId="0" animBg="1"/>
      <p:bldP spid="59432" grpId="0" autoUpdateAnimBg="0"/>
      <p:bldP spid="3" grpId="0" animBg="1"/>
      <p:bldP spid="66" grpId="0" animBg="1"/>
      <p:bldP spid="6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3700" y="0"/>
            <a:ext cx="8337665" cy="6858000"/>
          </a:xfrm>
          <a:prstGeom prst="rect">
            <a:avLst/>
          </a:prstGeom>
        </p:spPr>
      </p:pic>
      <p:sp>
        <p:nvSpPr>
          <p:cNvPr id="2" name="Title 1"/>
          <p:cNvSpPr>
            <a:spLocks noGrp="1"/>
          </p:cNvSpPr>
          <p:nvPr>
            <p:ph type="title"/>
          </p:nvPr>
        </p:nvSpPr>
        <p:spPr>
          <a:xfrm>
            <a:off x="0" y="116632"/>
            <a:ext cx="9144000" cy="1224136"/>
          </a:xfrm>
          <a:noFill/>
        </p:spPr>
        <p:txBody>
          <a:bodyPr/>
          <a:lstStyle/>
          <a:p>
            <a:pPr>
              <a:defRPr/>
            </a:pPr>
            <a:r>
              <a:rPr kumimoji="1" lang="en-US" sz="4000" b="1">
                <a:solidFill>
                  <a:srgbClr val="FFFFFF"/>
                </a:solidFill>
                <a:effectLst>
                  <a:glow rad="228600">
                    <a:srgbClr val="000000"/>
                  </a:glow>
                </a:effectLst>
                <a:ea typeface="ＭＳ Ｐゴシック" charset="0"/>
                <a:cs typeface="Arial"/>
              </a:rPr>
              <a:t>The Battle of Thermopylae </a:t>
            </a:r>
            <a:br>
              <a:rPr kumimoji="1" lang="en-US" sz="4000" b="1">
                <a:solidFill>
                  <a:srgbClr val="FFFFFF"/>
                </a:solidFill>
                <a:effectLst>
                  <a:glow rad="228600">
                    <a:srgbClr val="000000"/>
                  </a:glow>
                </a:effectLst>
                <a:ea typeface="ＭＳ Ｐゴシック" charset="0"/>
                <a:cs typeface="Arial"/>
              </a:rPr>
            </a:br>
            <a:r>
              <a:rPr kumimoji="1" lang="en-US" sz="4000" b="1">
                <a:solidFill>
                  <a:srgbClr val="FFFFFF"/>
                </a:solidFill>
                <a:effectLst>
                  <a:glow rad="228600">
                    <a:srgbClr val="000000"/>
                  </a:glow>
                </a:effectLst>
                <a:ea typeface="ＭＳ Ｐゴシック" charset="0"/>
                <a:cs typeface="Arial"/>
              </a:rPr>
              <a:t>(480 BC)</a:t>
            </a:r>
            <a:endParaRPr lang="en-US" dirty="0"/>
          </a:p>
        </p:txBody>
      </p:sp>
      <p:grpSp>
        <p:nvGrpSpPr>
          <p:cNvPr id="8" name="Group 7"/>
          <p:cNvGrpSpPr/>
          <p:nvPr/>
        </p:nvGrpSpPr>
        <p:grpSpPr>
          <a:xfrm>
            <a:off x="323528" y="1844824"/>
            <a:ext cx="3456384" cy="1296144"/>
            <a:chOff x="323528" y="1844824"/>
            <a:chExt cx="3456384" cy="1296144"/>
          </a:xfrm>
        </p:grpSpPr>
        <p:sp>
          <p:nvSpPr>
            <p:cNvPr id="5" name="Explosion 1 4"/>
            <p:cNvSpPr/>
            <p:nvPr/>
          </p:nvSpPr>
          <p:spPr bwMode="auto">
            <a:xfrm>
              <a:off x="2339752" y="2348880"/>
              <a:ext cx="792088" cy="792088"/>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1" charset="0"/>
                <a:ea typeface="ＭＳ Ｐゴシック" charset="0"/>
              </a:endParaRPr>
            </a:p>
          </p:txBody>
        </p:sp>
        <p:sp>
          <p:nvSpPr>
            <p:cNvPr id="4" name="Title 1"/>
            <p:cNvSpPr txBox="1">
              <a:spLocks/>
            </p:cNvSpPr>
            <p:nvPr/>
          </p:nvSpPr>
          <p:spPr bwMode="auto">
            <a:xfrm>
              <a:off x="323528" y="1844824"/>
              <a:ext cx="3456384"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Thermopylae </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grpSp>
      <p:grpSp>
        <p:nvGrpSpPr>
          <p:cNvPr id="9" name="Group 8"/>
          <p:cNvGrpSpPr/>
          <p:nvPr/>
        </p:nvGrpSpPr>
        <p:grpSpPr>
          <a:xfrm>
            <a:off x="2771800" y="3645024"/>
            <a:ext cx="3456384" cy="1152128"/>
            <a:chOff x="2771800" y="3645024"/>
            <a:chExt cx="3456384" cy="1152128"/>
          </a:xfrm>
        </p:grpSpPr>
        <p:sp>
          <p:nvSpPr>
            <p:cNvPr id="6" name="Explosion 1 5"/>
            <p:cNvSpPr/>
            <p:nvPr/>
          </p:nvSpPr>
          <p:spPr bwMode="auto">
            <a:xfrm>
              <a:off x="3419872" y="3645024"/>
              <a:ext cx="792088" cy="792088"/>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1" charset="0"/>
                <a:ea typeface="ＭＳ Ｐゴシック" charset="0"/>
              </a:endParaRPr>
            </a:p>
          </p:txBody>
        </p:sp>
        <p:sp>
          <p:nvSpPr>
            <p:cNvPr id="7" name="Title 1"/>
            <p:cNvSpPr txBox="1">
              <a:spLocks/>
            </p:cNvSpPr>
            <p:nvPr/>
          </p:nvSpPr>
          <p:spPr bwMode="auto">
            <a:xfrm>
              <a:off x="2771800" y="4005064"/>
              <a:ext cx="3456384"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Bay of Salamis</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grpSp>
    </p:spTree>
    <p:extLst>
      <p:ext uri="{BB962C8B-B14F-4D97-AF65-F5344CB8AC3E}">
        <p14:creationId xmlns:p14="http://schemas.microsoft.com/office/powerpoint/2010/main" val="1870514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Greek Trireme</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64704"/>
            <a:ext cx="9144000" cy="5324354"/>
          </a:xfrm>
          <a:prstGeom prst="rect">
            <a:avLst/>
          </a:prstGeom>
        </p:spPr>
      </p:pic>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Small but fast and deadly</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spTree>
    <p:extLst>
      <p:ext uri="{BB962C8B-B14F-4D97-AF65-F5344CB8AC3E}">
        <p14:creationId xmlns:p14="http://schemas.microsoft.com/office/powerpoint/2010/main" val="105476857"/>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38129"/>
            <a:ext cx="9144000" cy="6047255"/>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Salamis (480 BC)</a:t>
            </a:r>
            <a:endParaRPr lang="en-US" dirty="0"/>
          </a:p>
        </p:txBody>
      </p:sp>
    </p:spTree>
    <p:extLst>
      <p:ext uri="{BB962C8B-B14F-4D97-AF65-F5344CB8AC3E}">
        <p14:creationId xmlns:p14="http://schemas.microsoft.com/office/powerpoint/2010/main" val="1090013500"/>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Salamis (480 BC)</a:t>
            </a:r>
            <a:endParaRPr lang="en-US" dirty="0"/>
          </a:p>
        </p:txBody>
      </p:sp>
      <p:pic>
        <p:nvPicPr>
          <p:cNvPr id="3" name="Picture 2"/>
          <p:cNvPicPr>
            <a:picLocks noChangeAspect="1"/>
          </p:cNvPicPr>
          <p:nvPr/>
        </p:nvPicPr>
        <p:blipFill>
          <a:blip r:embed="rId2"/>
          <a:stretch>
            <a:fillRect/>
          </a:stretch>
        </p:blipFill>
        <p:spPr>
          <a:xfrm>
            <a:off x="190500" y="139700"/>
            <a:ext cx="8763000" cy="6565900"/>
          </a:xfrm>
          <a:prstGeom prst="rect">
            <a:avLst/>
          </a:prstGeom>
        </p:spPr>
      </p:pic>
    </p:spTree>
    <p:extLst>
      <p:ext uri="{BB962C8B-B14F-4D97-AF65-F5344CB8AC3E}">
        <p14:creationId xmlns:p14="http://schemas.microsoft.com/office/powerpoint/2010/main" val="398976201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Salamis (480 BC)</a:t>
            </a:r>
            <a:endParaRPr lang="en-US" dirty="0"/>
          </a:p>
        </p:txBody>
      </p:sp>
      <p:pic>
        <p:nvPicPr>
          <p:cNvPr id="4" name="Picture 3"/>
          <p:cNvPicPr>
            <a:picLocks noChangeAspect="1"/>
          </p:cNvPicPr>
          <p:nvPr/>
        </p:nvPicPr>
        <p:blipFill>
          <a:blip r:embed="rId2"/>
          <a:stretch>
            <a:fillRect/>
          </a:stretch>
        </p:blipFill>
        <p:spPr>
          <a:xfrm>
            <a:off x="0" y="836712"/>
            <a:ext cx="9144000" cy="3806890"/>
          </a:xfrm>
          <a:prstGeom prst="rect">
            <a:avLst/>
          </a:prstGeom>
        </p:spPr>
      </p:pic>
      <p:sp>
        <p:nvSpPr>
          <p:cNvPr id="5" name="Title 1"/>
          <p:cNvSpPr txBox="1">
            <a:spLocks/>
          </p:cNvSpPr>
          <p:nvPr/>
        </p:nvSpPr>
        <p:spPr bwMode="auto">
          <a:xfrm>
            <a:off x="0" y="4653136"/>
            <a:ext cx="9144000" cy="2204864"/>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Casualties: Greeks lost 40 ships </a:t>
            </a:r>
            <a:br>
              <a:rPr kumimoji="1" lang="en-US" sz="36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br>
            <a:r>
              <a:rPr kumimoji="1" lang="en-US" sz="36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Persians: 200-300. Victory at Salamis ended Xerxes' invasion and preserved Greek freedom</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spTree>
    <p:extLst>
      <p:ext uri="{BB962C8B-B14F-4D97-AF65-F5344CB8AC3E}">
        <p14:creationId xmlns:p14="http://schemas.microsoft.com/office/powerpoint/2010/main" val="321403768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do you need to know to be </a:t>
            </a:r>
            <a:r>
              <a:rPr lang="en-US" sz="5400" b="1" i="1" dirty="0">
                <a:effectLst>
                  <a:glow rad="127000">
                    <a:schemeClr val="tx1"/>
                  </a:glow>
                </a:effectLst>
                <a:latin typeface="Arial" charset="0"/>
                <a:ea typeface="ＭＳ Ｐゴシック" charset="0"/>
                <a:cs typeface="ＭＳ Ｐゴシック" charset="0"/>
              </a:rPr>
              <a:t>truly</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confident</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31516" y="0"/>
            <a:ext cx="9175516" cy="12285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Three truths...</a:t>
            </a:r>
          </a:p>
        </p:txBody>
      </p:sp>
    </p:spTree>
    <p:extLst>
      <p:ext uri="{BB962C8B-B14F-4D97-AF65-F5344CB8AC3E}">
        <p14:creationId xmlns:p14="http://schemas.microsoft.com/office/powerpoint/2010/main" val="387064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1398" name="Rectangle 41"/>
          <p:cNvSpPr>
            <a:spLocks noChangeArrowheads="1"/>
          </p:cNvSpPr>
          <p:nvPr/>
        </p:nvSpPr>
        <p:spPr bwMode="auto">
          <a:xfrm>
            <a:off x="3190" y="5301208"/>
            <a:ext cx="2768610" cy="108012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 name="Text Box 45"/>
          <p:cNvSpPr txBox="1">
            <a:spLocks noChangeArrowheads="1"/>
          </p:cNvSpPr>
          <p:nvPr/>
        </p:nvSpPr>
        <p:spPr bwMode="auto">
          <a:xfrm>
            <a:off x="124803" y="5301208"/>
            <a:ext cx="2502981"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Darius </a:t>
            </a:r>
            <a:b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522-486</a:t>
            </a:r>
          </a:p>
        </p:txBody>
      </p:sp>
      <p:sp>
        <p:nvSpPr>
          <p:cNvPr id="59397" name="Text Box 5"/>
          <p:cNvSpPr txBox="1">
            <a:spLocks noChangeArrowheads="1"/>
          </p:cNvSpPr>
          <p:nvPr/>
        </p:nvSpPr>
        <p:spPr bwMode="auto">
          <a:xfrm>
            <a:off x="851148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477</a:t>
            </a:r>
          </a:p>
        </p:txBody>
      </p:sp>
      <p:sp>
        <p:nvSpPr>
          <p:cNvPr id="59398" name="Text Box 6"/>
          <p:cNvSpPr txBox="1">
            <a:spLocks noChangeArrowheads="1"/>
          </p:cNvSpPr>
          <p:nvPr/>
        </p:nvSpPr>
        <p:spPr bwMode="auto">
          <a:xfrm>
            <a:off x="724451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479</a:t>
            </a:r>
          </a:p>
        </p:txBody>
      </p:sp>
      <p:sp>
        <p:nvSpPr>
          <p:cNvPr id="59399" name="Text Box 7"/>
          <p:cNvSpPr txBox="1">
            <a:spLocks noChangeArrowheads="1"/>
          </p:cNvSpPr>
          <p:nvPr/>
        </p:nvSpPr>
        <p:spPr bwMode="auto">
          <a:xfrm>
            <a:off x="661103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480</a:t>
            </a:r>
          </a:p>
        </p:txBody>
      </p:sp>
      <p:sp>
        <p:nvSpPr>
          <p:cNvPr id="59400" name="Text Box 8"/>
          <p:cNvSpPr txBox="1">
            <a:spLocks noChangeArrowheads="1"/>
          </p:cNvSpPr>
          <p:nvPr/>
        </p:nvSpPr>
        <p:spPr bwMode="auto">
          <a:xfrm>
            <a:off x="597755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481</a:t>
            </a:r>
          </a:p>
        </p:txBody>
      </p:sp>
      <p:grpSp>
        <p:nvGrpSpPr>
          <p:cNvPr id="101386" name="Group 11"/>
          <p:cNvGrpSpPr>
            <a:grpSpLocks/>
          </p:cNvGrpSpPr>
          <p:nvPr/>
        </p:nvGrpSpPr>
        <p:grpSpPr bwMode="auto">
          <a:xfrm>
            <a:off x="66675" y="3141666"/>
            <a:ext cx="9534525" cy="515938"/>
            <a:chOff x="42" y="2123"/>
            <a:chExt cx="6006" cy="325"/>
          </a:xfrm>
        </p:grpSpPr>
        <p:sp>
          <p:nvSpPr>
            <p:cNvPr id="59408" name="Line 16"/>
            <p:cNvSpPr>
              <a:spLocks noChangeShapeType="1"/>
            </p:cNvSpPr>
            <p:nvPr/>
          </p:nvSpPr>
          <p:spPr bwMode="auto">
            <a:xfrm>
              <a:off x="204" y="2168"/>
              <a:ext cx="0" cy="27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endParaRPr>
            </a:p>
          </p:txBody>
        </p:sp>
        <p:sp>
          <p:nvSpPr>
            <p:cNvPr id="59412" name="Line 20"/>
            <p:cNvSpPr>
              <a:spLocks noChangeShapeType="1"/>
            </p:cNvSpPr>
            <p:nvPr/>
          </p:nvSpPr>
          <p:spPr bwMode="auto">
            <a:xfrm flipH="1">
              <a:off x="2290" y="2123"/>
              <a:ext cx="0" cy="3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endParaRPr>
            </a:p>
          </p:txBody>
        </p:sp>
        <p:sp>
          <p:nvSpPr>
            <p:cNvPr id="5" name="Line 23"/>
            <p:cNvSpPr>
              <a:spLocks noChangeShapeType="1"/>
            </p:cNvSpPr>
            <p:nvPr/>
          </p:nvSpPr>
          <p:spPr bwMode="auto">
            <a:xfrm>
              <a:off x="4241" y="2123"/>
              <a:ext cx="0" cy="323"/>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endParaRPr>
            </a:p>
          </p:txBody>
        </p:sp>
      </p:grpSp>
      <p:sp>
        <p:nvSpPr>
          <p:cNvPr id="59424" name="Text Box 32"/>
          <p:cNvSpPr txBox="1">
            <a:spLocks noChangeArrowheads="1"/>
          </p:cNvSpPr>
          <p:nvPr/>
        </p:nvSpPr>
        <p:spPr bwMode="auto">
          <a:xfrm>
            <a:off x="7877996"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478</a:t>
            </a:r>
          </a:p>
        </p:txBody>
      </p:sp>
      <p:sp>
        <p:nvSpPr>
          <p:cNvPr id="59425" name="Text Box 33"/>
          <p:cNvSpPr txBox="1">
            <a:spLocks noChangeArrowheads="1"/>
          </p:cNvSpPr>
          <p:nvPr/>
        </p:nvSpPr>
        <p:spPr bwMode="auto">
          <a:xfrm>
            <a:off x="534407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482</a:t>
            </a:r>
          </a:p>
        </p:txBody>
      </p:sp>
      <p:sp>
        <p:nvSpPr>
          <p:cNvPr id="59426" name="Text Box 34"/>
          <p:cNvSpPr txBox="1">
            <a:spLocks noChangeArrowheads="1"/>
          </p:cNvSpPr>
          <p:nvPr/>
        </p:nvSpPr>
        <p:spPr bwMode="auto">
          <a:xfrm>
            <a:off x="4710591"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483</a:t>
            </a:r>
          </a:p>
        </p:txBody>
      </p:sp>
      <p:sp>
        <p:nvSpPr>
          <p:cNvPr id="59428" name="Text Box 36"/>
          <p:cNvSpPr txBox="1">
            <a:spLocks noChangeArrowheads="1"/>
          </p:cNvSpPr>
          <p:nvPr/>
        </p:nvSpPr>
        <p:spPr bwMode="auto">
          <a:xfrm>
            <a:off x="0" y="620688"/>
            <a:ext cx="1403648"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Greeks defeat Persians at Marathon (490)</a:t>
            </a: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59435" name="Rectangle 43"/>
          <p:cNvSpPr>
            <a:spLocks noChangeArrowheads="1"/>
          </p:cNvSpPr>
          <p:nvPr/>
        </p:nvSpPr>
        <p:spPr bwMode="auto">
          <a:xfrm>
            <a:off x="3059832" y="5301208"/>
            <a:ext cx="6264696" cy="108012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59437" name="Text Box 45"/>
          <p:cNvSpPr txBox="1">
            <a:spLocks noChangeArrowheads="1"/>
          </p:cNvSpPr>
          <p:nvPr/>
        </p:nvSpPr>
        <p:spPr bwMode="auto">
          <a:xfrm>
            <a:off x="3491880" y="5301208"/>
            <a:ext cx="5256584"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Xerxes </a:t>
            </a:r>
            <a:b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486-464 </a:t>
            </a:r>
          </a:p>
        </p:txBody>
      </p:sp>
      <p:sp>
        <p:nvSpPr>
          <p:cNvPr id="59440" name="Rectangle 48"/>
          <p:cNvSpPr>
            <a:spLocks noChangeArrowheads="1"/>
          </p:cNvSpPr>
          <p:nvPr/>
        </p:nvSpPr>
        <p:spPr bwMode="auto">
          <a:xfrm>
            <a:off x="4788024" y="3417565"/>
            <a:ext cx="4355976" cy="371475"/>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1406" name="Title 48"/>
          <p:cNvSpPr>
            <a:spLocks noGrp="1"/>
          </p:cNvSpPr>
          <p:nvPr>
            <p:ph type="title" idx="4294967295"/>
          </p:nvPr>
        </p:nvSpPr>
        <p:spPr>
          <a:xfrm>
            <a:off x="0" y="0"/>
            <a:ext cx="9144000" cy="54868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2800" b="1">
                <a:solidFill>
                  <a:schemeClr val="bg1"/>
                </a:solidFill>
                <a:effectLst/>
                <a:latin typeface="Arial" charset="0"/>
                <a:ea typeface="ＭＳ Ｐゴシック" charset="0"/>
                <a:cs typeface="Times New Roman" charset="0"/>
              </a:rPr>
              <a:t>Persian Invasions of Greece = Frustrated Xerxes</a:t>
            </a:r>
            <a:endParaRPr lang="en-US" sz="2800" b="1">
              <a:effectLst/>
              <a:latin typeface="Arial" charset="0"/>
              <a:ea typeface="ＭＳ Ｐゴシック" charset="0"/>
              <a:cs typeface="Arial" charset="0"/>
            </a:endParaRPr>
          </a:p>
        </p:txBody>
      </p:sp>
      <p:sp>
        <p:nvSpPr>
          <p:cNvPr id="50" name="Text Box 3"/>
          <p:cNvSpPr txBox="1">
            <a:spLocks noChangeArrowheads="1"/>
          </p:cNvSpPr>
          <p:nvPr/>
        </p:nvSpPr>
        <p:spPr bwMode="auto">
          <a:xfrm>
            <a:off x="407711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484</a:t>
            </a:r>
          </a:p>
        </p:txBody>
      </p:sp>
      <p:sp>
        <p:nvSpPr>
          <p:cNvPr id="51" name="Text Box 4"/>
          <p:cNvSpPr txBox="1">
            <a:spLocks noChangeArrowheads="1"/>
          </p:cNvSpPr>
          <p:nvPr/>
        </p:nvSpPr>
        <p:spPr bwMode="auto">
          <a:xfrm>
            <a:off x="3396669" y="3861048"/>
            <a:ext cx="42796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485</a:t>
            </a:r>
          </a:p>
        </p:txBody>
      </p:sp>
      <p:sp>
        <p:nvSpPr>
          <p:cNvPr id="52" name="Text Box 5"/>
          <p:cNvSpPr txBox="1">
            <a:spLocks noChangeArrowheads="1"/>
          </p:cNvSpPr>
          <p:nvPr/>
        </p:nvSpPr>
        <p:spPr bwMode="auto">
          <a:xfrm>
            <a:off x="203803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487</a:t>
            </a:r>
          </a:p>
        </p:txBody>
      </p:sp>
      <p:sp>
        <p:nvSpPr>
          <p:cNvPr id="53" name="Text Box 6"/>
          <p:cNvSpPr txBox="1">
            <a:spLocks noChangeArrowheads="1"/>
          </p:cNvSpPr>
          <p:nvPr/>
        </p:nvSpPr>
        <p:spPr bwMode="auto">
          <a:xfrm>
            <a:off x="77107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489</a:t>
            </a:r>
          </a:p>
        </p:txBody>
      </p:sp>
      <p:sp>
        <p:nvSpPr>
          <p:cNvPr id="54" name="Text Box 7"/>
          <p:cNvSpPr txBox="1">
            <a:spLocks noChangeArrowheads="1"/>
          </p:cNvSpPr>
          <p:nvPr/>
        </p:nvSpPr>
        <p:spPr bwMode="auto">
          <a:xfrm>
            <a:off x="13759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490</a:t>
            </a:r>
          </a:p>
        </p:txBody>
      </p:sp>
      <p:sp>
        <p:nvSpPr>
          <p:cNvPr id="56" name="Text Box 31"/>
          <p:cNvSpPr txBox="1">
            <a:spLocks noChangeArrowheads="1"/>
          </p:cNvSpPr>
          <p:nvPr/>
        </p:nvSpPr>
        <p:spPr bwMode="auto">
          <a:xfrm>
            <a:off x="2671516" y="3861048"/>
            <a:ext cx="472672"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486</a:t>
            </a:r>
          </a:p>
        </p:txBody>
      </p:sp>
      <p:sp>
        <p:nvSpPr>
          <p:cNvPr id="57" name="Text Box 32"/>
          <p:cNvSpPr txBox="1">
            <a:spLocks noChangeArrowheads="1"/>
          </p:cNvSpPr>
          <p:nvPr/>
        </p:nvSpPr>
        <p:spPr bwMode="auto">
          <a:xfrm>
            <a:off x="140455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488</a:t>
            </a:r>
          </a:p>
        </p:txBody>
      </p:sp>
      <p:sp>
        <p:nvSpPr>
          <p:cNvPr id="59432" name="Text Box 40"/>
          <p:cNvSpPr txBox="1">
            <a:spLocks noChangeArrowheads="1"/>
          </p:cNvSpPr>
          <p:nvPr/>
        </p:nvSpPr>
        <p:spPr bwMode="auto">
          <a:xfrm>
            <a:off x="5148064" y="3356992"/>
            <a:ext cx="3888432" cy="461665"/>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Book of Esther 483-473</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1" name="Text Box 36"/>
          <p:cNvSpPr txBox="1">
            <a:spLocks noChangeArrowheads="1"/>
          </p:cNvSpPr>
          <p:nvPr/>
        </p:nvSpPr>
        <p:spPr bwMode="auto">
          <a:xfrm>
            <a:off x="5292080" y="620688"/>
            <a:ext cx="18002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Persians defeat Greeks at Thermopylae but reversed at Salamis </a:t>
            </a:r>
            <a:b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(Sept 480) </a:t>
            </a:r>
          </a:p>
        </p:txBody>
      </p:sp>
      <p:sp>
        <p:nvSpPr>
          <p:cNvPr id="62" name="Text Box 36"/>
          <p:cNvSpPr txBox="1">
            <a:spLocks noChangeArrowheads="1"/>
          </p:cNvSpPr>
          <p:nvPr/>
        </p:nvSpPr>
        <p:spPr bwMode="auto">
          <a:xfrm>
            <a:off x="7092280" y="620688"/>
            <a:ext cx="1872208"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Esther became queen after a 4-year beauty contest </a:t>
            </a:r>
            <a:b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(Dec 480 or Jan 479)</a:t>
            </a:r>
          </a:p>
        </p:txBody>
      </p:sp>
      <p:sp>
        <p:nvSpPr>
          <p:cNvPr id="63" name="Text Box 36"/>
          <p:cNvSpPr txBox="1">
            <a:spLocks noChangeArrowheads="1"/>
          </p:cNvSpPr>
          <p:nvPr/>
        </p:nvSpPr>
        <p:spPr bwMode="auto">
          <a:xfrm>
            <a:off x="3491880" y="620688"/>
            <a:ext cx="18002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Xerxes </a:t>
            </a:r>
            <a:b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7-day banquet where Queen Vashti deposed</a:t>
            </a:r>
            <a:b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(483)</a:t>
            </a:r>
          </a:p>
        </p:txBody>
      </p:sp>
      <p:sp>
        <p:nvSpPr>
          <p:cNvPr id="3" name="Down Arrow 2"/>
          <p:cNvSpPr/>
          <p:nvPr/>
        </p:nvSpPr>
        <p:spPr bwMode="auto">
          <a:xfrm rot="20376257">
            <a:off x="4517271"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6" name="Down Arrow 65"/>
          <p:cNvSpPr/>
          <p:nvPr/>
        </p:nvSpPr>
        <p:spPr bwMode="auto">
          <a:xfrm rot="20376257">
            <a:off x="6389479"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7" name="Down Arrow 66"/>
          <p:cNvSpPr/>
          <p:nvPr/>
        </p:nvSpPr>
        <p:spPr bwMode="auto">
          <a:xfrm rot="1624515">
            <a:off x="7435800" y="2814400"/>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8" name="Down Arrow 67"/>
          <p:cNvSpPr/>
          <p:nvPr/>
        </p:nvSpPr>
        <p:spPr bwMode="auto">
          <a:xfrm rot="1624515">
            <a:off x="268039" y="2747455"/>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2394380062"/>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17" presetClass="entr" presetSubtype="10" fill="hold" grpId="0" nodeType="afterEffect">
                                  <p:stCondLst>
                                    <p:cond delay="2000"/>
                                  </p:stCondLst>
                                  <p:childTnLst>
                                    <p:set>
                                      <p:cBhvr>
                                        <p:cTn id="10" dur="1" fill="hold">
                                          <p:stCondLst>
                                            <p:cond delay="0"/>
                                          </p:stCondLst>
                                        </p:cTn>
                                        <p:tgtEl>
                                          <p:spTgt spid="59440"/>
                                        </p:tgtEl>
                                        <p:attrNameLst>
                                          <p:attrName>style.visibility</p:attrName>
                                        </p:attrNameLst>
                                      </p:cBhvr>
                                      <p:to>
                                        <p:strVal val="visible"/>
                                      </p:to>
                                    </p:set>
                                    <p:anim calcmode="lin" valueType="num">
                                      <p:cBhvr>
                                        <p:cTn id="11" dur="500" fill="hold"/>
                                        <p:tgtEl>
                                          <p:spTgt spid="59440"/>
                                        </p:tgtEl>
                                        <p:attrNameLst>
                                          <p:attrName>ppt_w</p:attrName>
                                        </p:attrNameLst>
                                      </p:cBhvr>
                                      <p:tavLst>
                                        <p:tav tm="0">
                                          <p:val>
                                            <p:fltVal val="0"/>
                                          </p:val>
                                        </p:tav>
                                        <p:tav tm="100000">
                                          <p:val>
                                            <p:strVal val="#ppt_w"/>
                                          </p:val>
                                        </p:tav>
                                      </p:tavLst>
                                    </p:anim>
                                    <p:anim calcmode="lin" valueType="num">
                                      <p:cBhvr>
                                        <p:cTn id="1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432"/>
                                        </p:tgtEl>
                                        <p:attrNameLst>
                                          <p:attrName>style.visibility</p:attrName>
                                        </p:attrNameLst>
                                      </p:cBhvr>
                                      <p:to>
                                        <p:strVal val="visible"/>
                                      </p:to>
                                    </p:set>
                                    <p:animEffect transition="in" filter="dissolve">
                                      <p:cBhvr>
                                        <p:cTn id="17" dur="500"/>
                                        <p:tgtEl>
                                          <p:spTgt spid="594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0" grpId="0" animBg="1"/>
      <p:bldP spid="59432" grpId="0" autoUpdateAnimBg="0"/>
      <p:bldP spid="3" grpId="0" animBg="1"/>
      <p:bldP spid="66" grpId="0" animBg="1"/>
      <p:bldP spid="67" grpId="0" animBg="1"/>
      <p:bldP spid="68"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1600200" y="0"/>
            <a:ext cx="5943600" cy="914400"/>
          </a:xfrm>
          <a:solidFill>
            <a:srgbClr val="000000"/>
          </a:solidFill>
        </p:spPr>
        <p:txBody>
          <a:bodyPr/>
          <a:lstStyle/>
          <a:p>
            <a:pPr algn="ctr">
              <a:lnSpc>
                <a:spcPct val="80000"/>
              </a:lnSpc>
              <a:defRPr/>
            </a:pPr>
            <a:r>
              <a:rPr lang="en-US" altLang="zh-CN" sz="3600" dirty="0">
                <a:latin typeface="Arial Black" charset="0"/>
                <a:ea typeface="ＭＳ Ｐゴシック" charset="0"/>
                <a:cs typeface="Times New Roman" charset="0"/>
              </a:rPr>
              <a:t>Key Dates Related to</a:t>
            </a:r>
            <a:br>
              <a:rPr lang="en-US" altLang="zh-CN" sz="3600" dirty="0">
                <a:latin typeface="Arial Black" charset="0"/>
                <a:ea typeface="ＭＳ Ｐゴシック" charset="0"/>
                <a:cs typeface="Times New Roman" charset="0"/>
              </a:rPr>
            </a:br>
            <a:r>
              <a:rPr lang="en-US" altLang="zh-CN" sz="3600" dirty="0">
                <a:latin typeface="Arial Black" charset="0"/>
                <a:ea typeface="ＭＳ Ｐゴシック" charset="0"/>
                <a:cs typeface="Times New Roman" charset="0"/>
              </a:rPr>
              <a:t>the Book of Esther</a:t>
            </a:r>
            <a:endParaRPr lang="en-US" sz="3600" dirty="0">
              <a:latin typeface="Arial Black" charset="0"/>
              <a:ea typeface="ＭＳ Ｐゴシック" charset="0"/>
              <a:cs typeface="Times New Roman" charset="0"/>
            </a:endParaRPr>
          </a:p>
        </p:txBody>
      </p:sp>
      <p:sp>
        <p:nvSpPr>
          <p:cNvPr id="21709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Arial" charset="0"/>
              </a:rPr>
              <a:t>314</a:t>
            </a:r>
          </a:p>
        </p:txBody>
      </p:sp>
      <p:grpSp>
        <p:nvGrpSpPr>
          <p:cNvPr id="217092" name="Group 169"/>
          <p:cNvGrpSpPr>
            <a:grpSpLocks/>
          </p:cNvGrpSpPr>
          <p:nvPr/>
        </p:nvGrpSpPr>
        <p:grpSpPr bwMode="auto">
          <a:xfrm>
            <a:off x="76200" y="990600"/>
            <a:ext cx="8915400" cy="5715000"/>
            <a:chOff x="-4" y="-4"/>
            <a:chExt cx="4197" cy="5378"/>
          </a:xfrm>
        </p:grpSpPr>
        <p:grpSp>
          <p:nvGrpSpPr>
            <p:cNvPr id="217093" name="Group 167"/>
            <p:cNvGrpSpPr>
              <a:grpSpLocks/>
            </p:cNvGrpSpPr>
            <p:nvPr/>
          </p:nvGrpSpPr>
          <p:grpSpPr bwMode="auto">
            <a:xfrm>
              <a:off x="0" y="0"/>
              <a:ext cx="4189" cy="5370"/>
              <a:chOff x="0" y="0"/>
              <a:chExt cx="4189" cy="5370"/>
            </a:xfrm>
          </p:grpSpPr>
          <p:grpSp>
            <p:nvGrpSpPr>
              <p:cNvPr id="217095" name="Group 122"/>
              <p:cNvGrpSpPr>
                <a:grpSpLocks/>
              </p:cNvGrpSpPr>
              <p:nvPr/>
            </p:nvGrpSpPr>
            <p:grpSpPr bwMode="auto">
              <a:xfrm>
                <a:off x="0" y="0"/>
                <a:ext cx="921" cy="422"/>
                <a:chOff x="0" y="0"/>
                <a:chExt cx="921" cy="422"/>
              </a:xfrm>
            </p:grpSpPr>
            <p:sp>
              <p:nvSpPr>
                <p:cNvPr id="217175" name="Rectangle 121"/>
                <p:cNvSpPr>
                  <a:spLocks noChangeArrowheads="1"/>
                </p:cNvSpPr>
                <p:nvPr/>
              </p:nvSpPr>
              <p:spPr bwMode="auto">
                <a:xfrm>
                  <a:off x="0" y="0"/>
                  <a:ext cx="921"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nvGrpSpPr>
                <p:cNvPr id="217161" name="Group 120"/>
                <p:cNvGrpSpPr>
                  <a:grpSpLocks/>
                </p:cNvGrpSpPr>
                <p:nvPr/>
              </p:nvGrpSpPr>
              <p:grpSpPr bwMode="auto">
                <a:xfrm>
                  <a:off x="0" y="0"/>
                  <a:ext cx="921" cy="422"/>
                  <a:chOff x="0" y="0"/>
                  <a:chExt cx="921" cy="422"/>
                </a:xfrm>
              </p:grpSpPr>
              <p:sp>
                <p:nvSpPr>
                  <p:cNvPr id="217177" name="Rectangle 98"/>
                  <p:cNvSpPr>
                    <a:spLocks noChangeArrowheads="1"/>
                  </p:cNvSpPr>
                  <p:nvPr/>
                </p:nvSpPr>
                <p:spPr bwMode="auto">
                  <a:xfrm>
                    <a:off x="43" y="0"/>
                    <a:ext cx="835"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Reference</a:t>
                    </a:r>
                  </a:p>
                </p:txBody>
              </p:sp>
              <p:sp>
                <p:nvSpPr>
                  <p:cNvPr id="217178" name="Rectangle 119"/>
                  <p:cNvSpPr>
                    <a:spLocks noChangeArrowheads="1"/>
                  </p:cNvSpPr>
                  <p:nvPr/>
                </p:nvSpPr>
                <p:spPr bwMode="auto">
                  <a:xfrm>
                    <a:off x="0" y="0"/>
                    <a:ext cx="921" cy="4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grpSp>
            <p:nvGrpSpPr>
              <p:cNvPr id="217096" name="Group 126"/>
              <p:cNvGrpSpPr>
                <a:grpSpLocks/>
              </p:cNvGrpSpPr>
              <p:nvPr/>
            </p:nvGrpSpPr>
            <p:grpSpPr bwMode="auto">
              <a:xfrm>
                <a:off x="921" y="0"/>
                <a:ext cx="662" cy="422"/>
                <a:chOff x="921" y="0"/>
                <a:chExt cx="662" cy="422"/>
              </a:xfrm>
            </p:grpSpPr>
            <p:sp>
              <p:nvSpPr>
                <p:cNvPr id="217171" name="Rectangle 125"/>
                <p:cNvSpPr>
                  <a:spLocks noChangeArrowheads="1"/>
                </p:cNvSpPr>
                <p:nvPr/>
              </p:nvSpPr>
              <p:spPr bwMode="auto">
                <a:xfrm>
                  <a:off x="921" y="0"/>
                  <a:ext cx="661"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nvGrpSpPr>
                <p:cNvPr id="2" name="Group 124"/>
                <p:cNvGrpSpPr>
                  <a:grpSpLocks/>
                </p:cNvGrpSpPr>
                <p:nvPr/>
              </p:nvGrpSpPr>
              <p:grpSpPr bwMode="auto">
                <a:xfrm>
                  <a:off x="921" y="0"/>
                  <a:ext cx="662" cy="422"/>
                  <a:chOff x="921" y="0"/>
                  <a:chExt cx="662" cy="422"/>
                </a:xfrm>
              </p:grpSpPr>
              <p:sp>
                <p:nvSpPr>
                  <p:cNvPr id="217173" name="Rectangle 99"/>
                  <p:cNvSpPr>
                    <a:spLocks noChangeArrowheads="1"/>
                  </p:cNvSpPr>
                  <p:nvPr/>
                </p:nvSpPr>
                <p:spPr bwMode="auto">
                  <a:xfrm>
                    <a:off x="964" y="0"/>
                    <a:ext cx="576"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Date</a:t>
                    </a:r>
                  </a:p>
                </p:txBody>
              </p:sp>
              <p:sp>
                <p:nvSpPr>
                  <p:cNvPr id="217174" name="Rectangle 123"/>
                  <p:cNvSpPr>
                    <a:spLocks noChangeArrowheads="1"/>
                  </p:cNvSpPr>
                  <p:nvPr/>
                </p:nvSpPr>
                <p:spPr bwMode="auto">
                  <a:xfrm>
                    <a:off x="921" y="0"/>
                    <a:ext cx="661" cy="4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grpSp>
            <p:nvGrpSpPr>
              <p:cNvPr id="217097" name="Group 130"/>
              <p:cNvGrpSpPr>
                <a:grpSpLocks/>
              </p:cNvGrpSpPr>
              <p:nvPr/>
            </p:nvGrpSpPr>
            <p:grpSpPr bwMode="auto">
              <a:xfrm>
                <a:off x="1583" y="0"/>
                <a:ext cx="2606" cy="422"/>
                <a:chOff x="1583" y="0"/>
                <a:chExt cx="2606" cy="422"/>
              </a:xfrm>
            </p:grpSpPr>
            <p:sp>
              <p:nvSpPr>
                <p:cNvPr id="217167" name="Rectangle 129"/>
                <p:cNvSpPr>
                  <a:spLocks noChangeArrowheads="1"/>
                </p:cNvSpPr>
                <p:nvPr/>
              </p:nvSpPr>
              <p:spPr bwMode="auto">
                <a:xfrm>
                  <a:off x="1583" y="0"/>
                  <a:ext cx="2607"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nvGrpSpPr>
                <p:cNvPr id="3" name="Group 128"/>
                <p:cNvGrpSpPr>
                  <a:grpSpLocks/>
                </p:cNvGrpSpPr>
                <p:nvPr/>
              </p:nvGrpSpPr>
              <p:grpSpPr bwMode="auto">
                <a:xfrm>
                  <a:off x="1583" y="0"/>
                  <a:ext cx="2606" cy="422"/>
                  <a:chOff x="1583" y="0"/>
                  <a:chExt cx="2606" cy="422"/>
                </a:xfrm>
              </p:grpSpPr>
              <p:sp>
                <p:nvSpPr>
                  <p:cNvPr id="217169" name="Rectangle 100"/>
                  <p:cNvSpPr>
                    <a:spLocks noChangeArrowheads="1"/>
                  </p:cNvSpPr>
                  <p:nvPr/>
                </p:nvSpPr>
                <p:spPr bwMode="auto">
                  <a:xfrm>
                    <a:off x="1626" y="0"/>
                    <a:ext cx="2520"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Event</a:t>
                    </a:r>
                  </a:p>
                </p:txBody>
              </p:sp>
              <p:sp>
                <p:nvSpPr>
                  <p:cNvPr id="217170" name="Rectangle 127"/>
                  <p:cNvSpPr>
                    <a:spLocks noChangeArrowheads="1"/>
                  </p:cNvSpPr>
                  <p:nvPr/>
                </p:nvSpPr>
                <p:spPr bwMode="auto">
                  <a:xfrm>
                    <a:off x="1583" y="0"/>
                    <a:ext cx="2607" cy="4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grpSp>
            <p:nvGrpSpPr>
              <p:cNvPr id="217098" name="Group 132"/>
              <p:cNvGrpSpPr>
                <a:grpSpLocks/>
              </p:cNvGrpSpPr>
              <p:nvPr/>
            </p:nvGrpSpPr>
            <p:grpSpPr bwMode="auto">
              <a:xfrm>
                <a:off x="0" y="422"/>
                <a:ext cx="921" cy="633"/>
                <a:chOff x="0" y="422"/>
                <a:chExt cx="921" cy="633"/>
              </a:xfrm>
            </p:grpSpPr>
            <p:sp>
              <p:nvSpPr>
                <p:cNvPr id="217165" name="Rectangle 101"/>
                <p:cNvSpPr>
                  <a:spLocks noChangeArrowheads="1"/>
                </p:cNvSpPr>
                <p:nvPr/>
              </p:nvSpPr>
              <p:spPr bwMode="auto">
                <a:xfrm>
                  <a:off x="43" y="422"/>
                  <a:ext cx="835"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a:t>
                  </a:r>
                </a:p>
              </p:txBody>
            </p:sp>
            <p:sp>
              <p:nvSpPr>
                <p:cNvPr id="217166" name="Rectangle 131"/>
                <p:cNvSpPr>
                  <a:spLocks noChangeArrowheads="1"/>
                </p:cNvSpPr>
                <p:nvPr/>
              </p:nvSpPr>
              <p:spPr bwMode="auto">
                <a:xfrm>
                  <a:off x="0" y="422"/>
                  <a:ext cx="921"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099" name="Group 134"/>
              <p:cNvGrpSpPr>
                <a:grpSpLocks/>
              </p:cNvGrpSpPr>
              <p:nvPr/>
            </p:nvGrpSpPr>
            <p:grpSpPr bwMode="auto">
              <a:xfrm>
                <a:off x="921" y="422"/>
                <a:ext cx="662" cy="633"/>
                <a:chOff x="921" y="422"/>
                <a:chExt cx="662" cy="633"/>
              </a:xfrm>
            </p:grpSpPr>
            <p:sp>
              <p:nvSpPr>
                <p:cNvPr id="217163" name="Rectangle 102"/>
                <p:cNvSpPr>
                  <a:spLocks noChangeArrowheads="1"/>
                </p:cNvSpPr>
                <p:nvPr/>
              </p:nvSpPr>
              <p:spPr bwMode="auto">
                <a:xfrm>
                  <a:off x="964" y="422"/>
                  <a:ext cx="57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 486</a:t>
                  </a:r>
                </a:p>
              </p:txBody>
            </p:sp>
            <p:sp>
              <p:nvSpPr>
                <p:cNvPr id="217164" name="Rectangle 133"/>
                <p:cNvSpPr>
                  <a:spLocks noChangeArrowheads="1"/>
                </p:cNvSpPr>
                <p:nvPr/>
              </p:nvSpPr>
              <p:spPr bwMode="auto">
                <a:xfrm>
                  <a:off x="921" y="422"/>
                  <a:ext cx="661"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00" name="Group 136"/>
              <p:cNvGrpSpPr>
                <a:grpSpLocks/>
              </p:cNvGrpSpPr>
              <p:nvPr/>
            </p:nvGrpSpPr>
            <p:grpSpPr bwMode="auto">
              <a:xfrm>
                <a:off x="1583" y="422"/>
                <a:ext cx="2606" cy="633"/>
                <a:chOff x="1583" y="422"/>
                <a:chExt cx="2606" cy="633"/>
              </a:xfrm>
            </p:grpSpPr>
            <p:sp>
              <p:nvSpPr>
                <p:cNvPr id="156745" name="Rectangle 103"/>
                <p:cNvSpPr>
                  <a:spLocks noChangeArrowheads="1"/>
                </p:cNvSpPr>
                <p:nvPr/>
              </p:nvSpPr>
              <p:spPr bwMode="auto">
                <a:xfrm>
                  <a:off x="1626" y="422"/>
                  <a:ext cx="2520" cy="633"/>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 Xerxes</a:t>
                  </a:r>
                  <a:r>
                    <a:rPr kumimoji="0" lang="fr-FR" altLang="ja-JP"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a:t>
                  </a: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 reign began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endParaRPr>
                </a:p>
              </p:txBody>
            </p:sp>
            <p:sp>
              <p:nvSpPr>
                <p:cNvPr id="217162" name="Rectangle 135"/>
                <p:cNvSpPr>
                  <a:spLocks noChangeArrowheads="1"/>
                </p:cNvSpPr>
                <p:nvPr/>
              </p:nvSpPr>
              <p:spPr bwMode="auto">
                <a:xfrm>
                  <a:off x="1583" y="422"/>
                  <a:ext cx="2607"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01" name="Group 138"/>
              <p:cNvGrpSpPr>
                <a:grpSpLocks/>
              </p:cNvGrpSpPr>
              <p:nvPr/>
            </p:nvGrpSpPr>
            <p:grpSpPr bwMode="auto">
              <a:xfrm>
                <a:off x="0" y="1055"/>
                <a:ext cx="921" cy="748"/>
                <a:chOff x="0" y="1055"/>
                <a:chExt cx="921" cy="748"/>
              </a:xfrm>
            </p:grpSpPr>
            <p:sp>
              <p:nvSpPr>
                <p:cNvPr id="217159" name="Rectangle 104"/>
                <p:cNvSpPr>
                  <a:spLocks noChangeArrowheads="1"/>
                </p:cNvSpPr>
                <p:nvPr/>
              </p:nvSpPr>
              <p:spPr bwMode="auto">
                <a:xfrm>
                  <a:off x="43" y="1055"/>
                  <a:ext cx="835"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1:3</a:t>
                  </a:r>
                </a:p>
              </p:txBody>
            </p:sp>
            <p:sp>
              <p:nvSpPr>
                <p:cNvPr id="217160" name="Rectangle 137"/>
                <p:cNvSpPr>
                  <a:spLocks noChangeArrowheads="1"/>
                </p:cNvSpPr>
                <p:nvPr/>
              </p:nvSpPr>
              <p:spPr bwMode="auto">
                <a:xfrm>
                  <a:off x="0" y="1055"/>
                  <a:ext cx="92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02" name="Group 140"/>
              <p:cNvGrpSpPr>
                <a:grpSpLocks/>
              </p:cNvGrpSpPr>
              <p:nvPr/>
            </p:nvGrpSpPr>
            <p:grpSpPr bwMode="auto">
              <a:xfrm>
                <a:off x="921" y="1055"/>
                <a:ext cx="662" cy="748"/>
                <a:chOff x="921" y="1055"/>
                <a:chExt cx="662" cy="748"/>
              </a:xfrm>
            </p:grpSpPr>
            <p:sp>
              <p:nvSpPr>
                <p:cNvPr id="217157" name="Rectangle 105"/>
                <p:cNvSpPr>
                  <a:spLocks noChangeArrowheads="1"/>
                </p:cNvSpPr>
                <p:nvPr/>
              </p:nvSpPr>
              <p:spPr bwMode="auto">
                <a:xfrm>
                  <a:off x="964" y="1055"/>
                  <a:ext cx="57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 483</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(3rd year of Xerxes)</a:t>
                  </a:r>
                </a:p>
              </p:txBody>
            </p:sp>
            <p:sp>
              <p:nvSpPr>
                <p:cNvPr id="217158" name="Rectangle 139"/>
                <p:cNvSpPr>
                  <a:spLocks noChangeArrowheads="1"/>
                </p:cNvSpPr>
                <p:nvPr/>
              </p:nvSpPr>
              <p:spPr bwMode="auto">
                <a:xfrm>
                  <a:off x="921" y="1055"/>
                  <a:ext cx="66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03" name="Group 142"/>
              <p:cNvGrpSpPr>
                <a:grpSpLocks/>
              </p:cNvGrpSpPr>
              <p:nvPr/>
            </p:nvGrpSpPr>
            <p:grpSpPr bwMode="auto">
              <a:xfrm>
                <a:off x="1583" y="1055"/>
                <a:ext cx="2606" cy="748"/>
                <a:chOff x="1583" y="1055"/>
                <a:chExt cx="2606" cy="748"/>
              </a:xfrm>
            </p:grpSpPr>
            <p:sp>
              <p:nvSpPr>
                <p:cNvPr id="156739" name="Rectangle 106"/>
                <p:cNvSpPr>
                  <a:spLocks noChangeArrowheads="1"/>
                </p:cNvSpPr>
                <p:nvPr/>
              </p:nvSpPr>
              <p:spPr bwMode="auto">
                <a:xfrm>
                  <a:off x="1626" y="1055"/>
                  <a:ext cx="2520" cy="748"/>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 Xerxes 7-day banquet for his nobles &amp; officials where Queen </a:t>
                  </a:r>
                  <a:r>
                    <a:rPr kumimoji="0" lang="en-US" sz="20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Vashti</a:t>
                  </a: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 was deposed</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endParaRPr>
                </a:p>
              </p:txBody>
            </p:sp>
            <p:sp>
              <p:nvSpPr>
                <p:cNvPr id="217156" name="Rectangle 141"/>
                <p:cNvSpPr>
                  <a:spLocks noChangeArrowheads="1"/>
                </p:cNvSpPr>
                <p:nvPr/>
              </p:nvSpPr>
              <p:spPr bwMode="auto">
                <a:xfrm>
                  <a:off x="1583" y="1055"/>
                  <a:ext cx="2607"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04" name="Group 144"/>
              <p:cNvGrpSpPr>
                <a:grpSpLocks/>
              </p:cNvGrpSpPr>
              <p:nvPr/>
            </p:nvGrpSpPr>
            <p:grpSpPr bwMode="auto">
              <a:xfrm>
                <a:off x="0" y="1803"/>
                <a:ext cx="921" cy="748"/>
                <a:chOff x="0" y="1803"/>
                <a:chExt cx="921" cy="748"/>
              </a:xfrm>
            </p:grpSpPr>
            <p:sp>
              <p:nvSpPr>
                <p:cNvPr id="217153" name="Rectangle 107"/>
                <p:cNvSpPr>
                  <a:spLocks noChangeArrowheads="1"/>
                </p:cNvSpPr>
                <p:nvPr/>
              </p:nvSpPr>
              <p:spPr bwMode="auto">
                <a:xfrm>
                  <a:off x="43" y="1804"/>
                  <a:ext cx="835" cy="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a:t>
                  </a:r>
                </a:p>
              </p:txBody>
            </p:sp>
            <p:sp>
              <p:nvSpPr>
                <p:cNvPr id="217154" name="Rectangle 143"/>
                <p:cNvSpPr>
                  <a:spLocks noChangeArrowheads="1"/>
                </p:cNvSpPr>
                <p:nvPr/>
              </p:nvSpPr>
              <p:spPr bwMode="auto">
                <a:xfrm>
                  <a:off x="0" y="1804"/>
                  <a:ext cx="921" cy="74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05" name="Group 146"/>
              <p:cNvGrpSpPr>
                <a:grpSpLocks/>
              </p:cNvGrpSpPr>
              <p:nvPr/>
            </p:nvGrpSpPr>
            <p:grpSpPr bwMode="auto">
              <a:xfrm>
                <a:off x="921" y="1803"/>
                <a:ext cx="662" cy="748"/>
                <a:chOff x="921" y="1803"/>
                <a:chExt cx="662" cy="748"/>
              </a:xfrm>
            </p:grpSpPr>
            <p:sp>
              <p:nvSpPr>
                <p:cNvPr id="217151" name="Rectangle 108"/>
                <p:cNvSpPr>
                  <a:spLocks noChangeArrowheads="1"/>
                </p:cNvSpPr>
                <p:nvPr/>
              </p:nvSpPr>
              <p:spPr bwMode="auto">
                <a:xfrm>
                  <a:off x="964" y="1804"/>
                  <a:ext cx="576" cy="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 482-479</a:t>
                  </a:r>
                </a:p>
              </p:txBody>
            </p:sp>
            <p:sp>
              <p:nvSpPr>
                <p:cNvPr id="217152" name="Rectangle 145"/>
                <p:cNvSpPr>
                  <a:spLocks noChangeArrowheads="1"/>
                </p:cNvSpPr>
                <p:nvPr/>
              </p:nvSpPr>
              <p:spPr bwMode="auto">
                <a:xfrm>
                  <a:off x="921" y="1804"/>
                  <a:ext cx="661" cy="74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06" name="Group 148"/>
              <p:cNvGrpSpPr>
                <a:grpSpLocks/>
              </p:cNvGrpSpPr>
              <p:nvPr/>
            </p:nvGrpSpPr>
            <p:grpSpPr bwMode="auto">
              <a:xfrm>
                <a:off x="1583" y="1803"/>
                <a:ext cx="2606" cy="748"/>
                <a:chOff x="1583" y="1803"/>
                <a:chExt cx="2606" cy="748"/>
              </a:xfrm>
            </p:grpSpPr>
            <p:sp>
              <p:nvSpPr>
                <p:cNvPr id="156733" name="Rectangle 109"/>
                <p:cNvSpPr>
                  <a:spLocks noChangeArrowheads="1"/>
                </p:cNvSpPr>
                <p:nvPr/>
              </p:nvSpPr>
              <p:spPr bwMode="auto">
                <a:xfrm>
                  <a:off x="1626" y="1805"/>
                  <a:ext cx="2520" cy="744"/>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 Xerxes led disastrous campaigns against Greece, esp. at navy Battle of Salamis (480); recorded by Greek historian Herodotus (7.8)</a:t>
                  </a: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endParaRPr>
                </a:p>
              </p:txBody>
            </p:sp>
            <p:sp>
              <p:nvSpPr>
                <p:cNvPr id="217150" name="Rectangle 147"/>
                <p:cNvSpPr>
                  <a:spLocks noChangeArrowheads="1"/>
                </p:cNvSpPr>
                <p:nvPr/>
              </p:nvSpPr>
              <p:spPr bwMode="auto">
                <a:xfrm>
                  <a:off x="1583" y="1804"/>
                  <a:ext cx="2607" cy="74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07" name="Group 150"/>
              <p:cNvGrpSpPr>
                <a:grpSpLocks/>
              </p:cNvGrpSpPr>
              <p:nvPr/>
            </p:nvGrpSpPr>
            <p:grpSpPr bwMode="auto">
              <a:xfrm>
                <a:off x="0" y="2551"/>
                <a:ext cx="921" cy="863"/>
                <a:chOff x="0" y="2551"/>
                <a:chExt cx="921" cy="863"/>
              </a:xfrm>
            </p:grpSpPr>
            <p:sp>
              <p:nvSpPr>
                <p:cNvPr id="217147" name="Rectangle 110"/>
                <p:cNvSpPr>
                  <a:spLocks noChangeArrowheads="1"/>
                </p:cNvSpPr>
                <p:nvPr/>
              </p:nvSpPr>
              <p:spPr bwMode="auto">
                <a:xfrm>
                  <a:off x="43" y="2551"/>
                  <a:ext cx="835"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 2:16</a:t>
                  </a:r>
                </a:p>
              </p:txBody>
            </p:sp>
            <p:sp>
              <p:nvSpPr>
                <p:cNvPr id="217148" name="Rectangle 149"/>
                <p:cNvSpPr>
                  <a:spLocks noChangeArrowheads="1"/>
                </p:cNvSpPr>
                <p:nvPr/>
              </p:nvSpPr>
              <p:spPr bwMode="auto">
                <a:xfrm>
                  <a:off x="0" y="2551"/>
                  <a:ext cx="921"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08" name="Group 152"/>
              <p:cNvGrpSpPr>
                <a:grpSpLocks/>
              </p:cNvGrpSpPr>
              <p:nvPr/>
            </p:nvGrpSpPr>
            <p:grpSpPr bwMode="auto">
              <a:xfrm>
                <a:off x="921" y="2551"/>
                <a:ext cx="662" cy="863"/>
                <a:chOff x="921" y="2551"/>
                <a:chExt cx="662" cy="863"/>
              </a:xfrm>
            </p:grpSpPr>
            <p:sp>
              <p:nvSpPr>
                <p:cNvPr id="217145" name="Rectangle 111"/>
                <p:cNvSpPr>
                  <a:spLocks noChangeArrowheads="1"/>
                </p:cNvSpPr>
                <p:nvPr/>
              </p:nvSpPr>
              <p:spPr bwMode="auto">
                <a:xfrm>
                  <a:off x="964" y="2551"/>
                  <a:ext cx="57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Dec 479 or Jan 478</a:t>
                  </a:r>
                </a:p>
              </p:txBody>
            </p:sp>
            <p:sp>
              <p:nvSpPr>
                <p:cNvPr id="217146" name="Rectangle 151"/>
                <p:cNvSpPr>
                  <a:spLocks noChangeArrowheads="1"/>
                </p:cNvSpPr>
                <p:nvPr/>
              </p:nvSpPr>
              <p:spPr bwMode="auto">
                <a:xfrm>
                  <a:off x="921" y="2551"/>
                  <a:ext cx="661"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4" name="Group 154"/>
              <p:cNvGrpSpPr>
                <a:grpSpLocks/>
              </p:cNvGrpSpPr>
              <p:nvPr/>
            </p:nvGrpSpPr>
            <p:grpSpPr bwMode="auto">
              <a:xfrm>
                <a:off x="1583" y="2551"/>
                <a:ext cx="2606" cy="863"/>
                <a:chOff x="1583" y="2551"/>
                <a:chExt cx="2606" cy="863"/>
              </a:xfrm>
            </p:grpSpPr>
            <p:sp>
              <p:nvSpPr>
                <p:cNvPr id="156727" name="Rectangle 112"/>
                <p:cNvSpPr>
                  <a:spLocks noChangeArrowheads="1"/>
                </p:cNvSpPr>
                <p:nvPr/>
              </p:nvSpPr>
              <p:spPr bwMode="auto">
                <a:xfrm>
                  <a:off x="1626" y="2551"/>
                  <a:ext cx="2520" cy="863"/>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Esther became queen after a 4-year beauty contest</a:t>
                  </a: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endParaRPr>
                </a:p>
              </p:txBody>
            </p:sp>
            <p:sp>
              <p:nvSpPr>
                <p:cNvPr id="217144" name="Rectangle 153"/>
                <p:cNvSpPr>
                  <a:spLocks noChangeArrowheads="1"/>
                </p:cNvSpPr>
                <p:nvPr/>
              </p:nvSpPr>
              <p:spPr bwMode="auto">
                <a:xfrm>
                  <a:off x="1583" y="2551"/>
                  <a:ext cx="2607"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10" name="Group 156"/>
              <p:cNvGrpSpPr>
                <a:grpSpLocks/>
              </p:cNvGrpSpPr>
              <p:nvPr/>
            </p:nvGrpSpPr>
            <p:grpSpPr bwMode="auto">
              <a:xfrm>
                <a:off x="0" y="3414"/>
                <a:ext cx="921" cy="978"/>
                <a:chOff x="0" y="3414"/>
                <a:chExt cx="921" cy="978"/>
              </a:xfrm>
            </p:grpSpPr>
            <p:sp>
              <p:nvSpPr>
                <p:cNvPr id="217141" name="Rectangle 113"/>
                <p:cNvSpPr>
                  <a:spLocks noChangeArrowheads="1"/>
                </p:cNvSpPr>
                <p:nvPr/>
              </p:nvSpPr>
              <p:spPr bwMode="auto">
                <a:xfrm>
                  <a:off x="43" y="3414"/>
                  <a:ext cx="835" cy="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3:7</a:t>
                  </a:r>
                </a:p>
              </p:txBody>
            </p:sp>
            <p:sp>
              <p:nvSpPr>
                <p:cNvPr id="217142" name="Rectangle 155"/>
                <p:cNvSpPr>
                  <a:spLocks noChangeArrowheads="1"/>
                </p:cNvSpPr>
                <p:nvPr/>
              </p:nvSpPr>
              <p:spPr bwMode="auto">
                <a:xfrm>
                  <a:off x="0" y="3414"/>
                  <a:ext cx="921" cy="97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11" name="Group 158"/>
              <p:cNvGrpSpPr>
                <a:grpSpLocks/>
              </p:cNvGrpSpPr>
              <p:nvPr/>
            </p:nvGrpSpPr>
            <p:grpSpPr bwMode="auto">
              <a:xfrm>
                <a:off x="921" y="3414"/>
                <a:ext cx="662" cy="978"/>
                <a:chOff x="921" y="3414"/>
                <a:chExt cx="662" cy="978"/>
              </a:xfrm>
            </p:grpSpPr>
            <p:sp>
              <p:nvSpPr>
                <p:cNvPr id="217139" name="Rectangle 114"/>
                <p:cNvSpPr>
                  <a:spLocks noChangeArrowheads="1"/>
                </p:cNvSpPr>
                <p:nvPr/>
              </p:nvSpPr>
              <p:spPr bwMode="auto">
                <a:xfrm>
                  <a:off x="964" y="3414"/>
                  <a:ext cx="576" cy="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Early April 474</a:t>
                  </a:r>
                </a:p>
              </p:txBody>
            </p:sp>
            <p:sp>
              <p:nvSpPr>
                <p:cNvPr id="217140" name="Rectangle 157"/>
                <p:cNvSpPr>
                  <a:spLocks noChangeArrowheads="1"/>
                </p:cNvSpPr>
                <p:nvPr/>
              </p:nvSpPr>
              <p:spPr bwMode="auto">
                <a:xfrm>
                  <a:off x="921" y="3414"/>
                  <a:ext cx="661" cy="97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12" name="Group 160"/>
              <p:cNvGrpSpPr>
                <a:grpSpLocks/>
              </p:cNvGrpSpPr>
              <p:nvPr/>
            </p:nvGrpSpPr>
            <p:grpSpPr bwMode="auto">
              <a:xfrm>
                <a:off x="1583" y="3414"/>
                <a:ext cx="2606" cy="978"/>
                <a:chOff x="1583" y="3414"/>
                <a:chExt cx="2606" cy="978"/>
              </a:xfrm>
            </p:grpSpPr>
            <p:sp>
              <p:nvSpPr>
                <p:cNvPr id="156721" name="Rectangle 115"/>
                <p:cNvSpPr>
                  <a:spLocks noChangeArrowheads="1"/>
                </p:cNvSpPr>
                <p:nvPr/>
              </p:nvSpPr>
              <p:spPr bwMode="auto">
                <a:xfrm>
                  <a:off x="1626" y="3414"/>
                  <a:ext cx="2520" cy="976"/>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 In the 5th year of Esther</a:t>
                  </a:r>
                  <a:r>
                    <a:rPr kumimoji="0" lang="fr-FR" altLang="ja-JP"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a:t>
                  </a: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s reign, Haman &amp; the astrologers (5:10, 14; 6:12-13) cast the </a:t>
                  </a:r>
                  <a:r>
                    <a:rPr kumimoji="0" lang="en-US" sz="20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pur</a:t>
                  </a: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 (lot) to determine the day to exterminate the Jews 11 months later (7 March 473)</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endParaRPr>
                </a:p>
              </p:txBody>
            </p:sp>
            <p:sp>
              <p:nvSpPr>
                <p:cNvPr id="217138" name="Rectangle 159"/>
                <p:cNvSpPr>
                  <a:spLocks noChangeArrowheads="1"/>
                </p:cNvSpPr>
                <p:nvPr/>
              </p:nvSpPr>
              <p:spPr bwMode="auto">
                <a:xfrm>
                  <a:off x="1583" y="3414"/>
                  <a:ext cx="2607" cy="97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13" name="Group 162"/>
              <p:cNvGrpSpPr>
                <a:grpSpLocks/>
              </p:cNvGrpSpPr>
              <p:nvPr/>
            </p:nvGrpSpPr>
            <p:grpSpPr bwMode="auto">
              <a:xfrm>
                <a:off x="0" y="4392"/>
                <a:ext cx="921" cy="978"/>
                <a:chOff x="0" y="4392"/>
                <a:chExt cx="921" cy="978"/>
              </a:xfrm>
            </p:grpSpPr>
            <p:sp>
              <p:nvSpPr>
                <p:cNvPr id="217135" name="Rectangle 116"/>
                <p:cNvSpPr>
                  <a:spLocks noChangeArrowheads="1"/>
                </p:cNvSpPr>
                <p:nvPr/>
              </p:nvSpPr>
              <p:spPr bwMode="auto">
                <a:xfrm>
                  <a:off x="43" y="4391"/>
                  <a:ext cx="835"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 3:12</a:t>
                  </a:r>
                </a:p>
              </p:txBody>
            </p:sp>
            <p:sp>
              <p:nvSpPr>
                <p:cNvPr id="217136" name="Rectangle 161"/>
                <p:cNvSpPr>
                  <a:spLocks noChangeArrowheads="1"/>
                </p:cNvSpPr>
                <p:nvPr/>
              </p:nvSpPr>
              <p:spPr bwMode="auto">
                <a:xfrm>
                  <a:off x="0" y="4391"/>
                  <a:ext cx="921"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14" name="Group 164"/>
              <p:cNvGrpSpPr>
                <a:grpSpLocks/>
              </p:cNvGrpSpPr>
              <p:nvPr/>
            </p:nvGrpSpPr>
            <p:grpSpPr bwMode="auto">
              <a:xfrm>
                <a:off x="921" y="4392"/>
                <a:ext cx="662" cy="978"/>
                <a:chOff x="921" y="4392"/>
                <a:chExt cx="662" cy="978"/>
              </a:xfrm>
            </p:grpSpPr>
            <p:sp>
              <p:nvSpPr>
                <p:cNvPr id="217133" name="Rectangle 117"/>
                <p:cNvSpPr>
                  <a:spLocks noChangeArrowheads="1"/>
                </p:cNvSpPr>
                <p:nvPr/>
              </p:nvSpPr>
              <p:spPr bwMode="auto">
                <a:xfrm>
                  <a:off x="964" y="4391"/>
                  <a:ext cx="576"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 April 17, 474</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 (13th of Nisan)</a:t>
                  </a:r>
                </a:p>
              </p:txBody>
            </p:sp>
            <p:sp>
              <p:nvSpPr>
                <p:cNvPr id="217134" name="Rectangle 163"/>
                <p:cNvSpPr>
                  <a:spLocks noChangeArrowheads="1"/>
                </p:cNvSpPr>
                <p:nvPr/>
              </p:nvSpPr>
              <p:spPr bwMode="auto">
                <a:xfrm>
                  <a:off x="921" y="4391"/>
                  <a:ext cx="661"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15" name="Group 166"/>
              <p:cNvGrpSpPr>
                <a:grpSpLocks/>
              </p:cNvGrpSpPr>
              <p:nvPr/>
            </p:nvGrpSpPr>
            <p:grpSpPr bwMode="auto">
              <a:xfrm>
                <a:off x="1583" y="4392"/>
                <a:ext cx="2606" cy="978"/>
                <a:chOff x="1583" y="4392"/>
                <a:chExt cx="2606" cy="978"/>
              </a:xfrm>
            </p:grpSpPr>
            <p:sp>
              <p:nvSpPr>
                <p:cNvPr id="156715" name="Rectangle 118"/>
                <p:cNvSpPr>
                  <a:spLocks noChangeArrowheads="1"/>
                </p:cNvSpPr>
                <p:nvPr/>
              </p:nvSpPr>
              <p:spPr bwMode="auto">
                <a:xfrm>
                  <a:off x="1626" y="4390"/>
                  <a:ext cx="2520" cy="978"/>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 Xerxes</a:t>
                  </a:r>
                  <a:r>
                    <a:rPr kumimoji="0" lang="fr-FR" altLang="ja-JP"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a:t>
                  </a: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 1st edict (to destroy the Jews) informed everyone of the fateful day, royal secretaries wrote it out in the various languages of the empire</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endParaRPr>
                </a:p>
              </p:txBody>
            </p:sp>
            <p:sp>
              <p:nvSpPr>
                <p:cNvPr id="217132" name="Rectangle 165"/>
                <p:cNvSpPr>
                  <a:spLocks noChangeArrowheads="1"/>
                </p:cNvSpPr>
                <p:nvPr/>
              </p:nvSpPr>
              <p:spPr bwMode="auto">
                <a:xfrm>
                  <a:off x="1583" y="4391"/>
                  <a:ext cx="2607"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sp>
          <p:nvSpPr>
            <p:cNvPr id="217109" name="Rectangle 168"/>
            <p:cNvSpPr>
              <a:spLocks noChangeArrowheads="1"/>
            </p:cNvSpPr>
            <p:nvPr/>
          </p:nvSpPr>
          <p:spPr bwMode="auto">
            <a:xfrm>
              <a:off x="-4" y="-4"/>
              <a:ext cx="4197" cy="5378"/>
            </a:xfrm>
            <a:prstGeom prst="rect">
              <a:avLst/>
            </a:prstGeom>
            <a:noFill/>
            <a:ln w="1428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spTree>
    <p:extLst>
      <p:ext uri="{BB962C8B-B14F-4D97-AF65-F5344CB8AC3E}">
        <p14:creationId xmlns:p14="http://schemas.microsoft.com/office/powerpoint/2010/main" val="6002176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a:xfrm>
            <a:off x="1143000" y="0"/>
            <a:ext cx="2209800" cy="1752600"/>
          </a:xfrm>
        </p:spPr>
        <p:txBody>
          <a:bodyPr/>
          <a:lstStyle/>
          <a:p>
            <a:pPr eaLnBrk="1" hangingPunct="1"/>
            <a:r>
              <a:rPr lang="en-US" altLang="en-US" sz="4000">
                <a:latin typeface="Arial" pitchFamily="34" charset="0"/>
                <a:ea typeface="ＭＳ Ｐゴシック" pitchFamily="34" charset="-128"/>
                <a:cs typeface="Arial" pitchFamily="34" charset="0"/>
              </a:rPr>
              <a:t>The Persian Era</a:t>
            </a:r>
          </a:p>
        </p:txBody>
      </p:sp>
      <p:grpSp>
        <p:nvGrpSpPr>
          <p:cNvPr id="151554" name="Group 3"/>
          <p:cNvGrpSpPr>
            <a:grpSpLocks/>
          </p:cNvGrpSpPr>
          <p:nvPr/>
        </p:nvGrpSpPr>
        <p:grpSpPr bwMode="auto">
          <a:xfrm>
            <a:off x="-228600" y="1905000"/>
            <a:ext cx="9372600" cy="4295775"/>
            <a:chOff x="0" y="1344"/>
            <a:chExt cx="5760" cy="2562"/>
          </a:xfrm>
        </p:grpSpPr>
        <p:pic>
          <p:nvPicPr>
            <p:cNvPr id="151567" name="Picture 4" descr="32 Persi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8" name="Picture 5"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854" name="Rectangle 6"/>
          <p:cNvSpPr>
            <a:spLocks noChangeArrowheads="1"/>
          </p:cNvSpPr>
          <p:nvPr/>
        </p:nvSpPr>
        <p:spPr bwMode="auto">
          <a:xfrm>
            <a:off x="3200400" y="152400"/>
            <a:ext cx="2895600" cy="1447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pitchFamily="2" charset="2"/>
              <a:buChar char="n"/>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Returns</a:t>
            </a:r>
          </a:p>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pitchFamily="2" charset="2"/>
              <a:buChar char="n"/>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Developments</a:t>
            </a:r>
          </a:p>
        </p:txBody>
      </p:sp>
      <p:grpSp>
        <p:nvGrpSpPr>
          <p:cNvPr id="3" name="Group 7"/>
          <p:cNvGrpSpPr>
            <a:grpSpLocks/>
          </p:cNvGrpSpPr>
          <p:nvPr/>
        </p:nvGrpSpPr>
        <p:grpSpPr bwMode="auto">
          <a:xfrm>
            <a:off x="2590800" y="3213100"/>
            <a:ext cx="2590800" cy="977900"/>
            <a:chOff x="1536" y="2024"/>
            <a:chExt cx="1632" cy="616"/>
          </a:xfrm>
        </p:grpSpPr>
        <p:sp>
          <p:nvSpPr>
            <p:cNvPr id="151565" name="AutoShape 8"/>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itchFamily="18" charset="0"/>
                <a:ea typeface="ＭＳ Ｐゴシック" pitchFamily="34" charset="-128"/>
                <a:cs typeface="+mn-cs"/>
              </a:endParaRPr>
            </a:p>
          </p:txBody>
        </p:sp>
        <p:sp>
          <p:nvSpPr>
            <p:cNvPr id="133134" name="Text Box 9"/>
            <p:cNvSpPr txBox="1">
              <a:spLocks noChangeArrowheads="1"/>
            </p:cNvSpPr>
            <p:nvPr/>
          </p:nvSpPr>
          <p:spPr bwMode="auto">
            <a:xfrm>
              <a:off x="1536" y="2024"/>
              <a:ext cx="89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defPPr>
                <a:defRPr lang="en-US"/>
              </a:defPPr>
              <a:lvl1pPr eaLnBrk="1" hangingPunct="1">
                <a:defRPr sz="2800" b="1">
                  <a:solidFill>
                    <a:schemeClr val="bg2"/>
                  </a:solidFill>
                  <a:effectLst>
                    <a:glow rad="254000">
                      <a:schemeClr val="tx1">
                        <a:alpha val="93000"/>
                      </a:schemeClr>
                    </a:glow>
                  </a:effectLst>
                  <a:latin typeface="Arial" charset="0"/>
                  <a:ea typeface="MS PGothic" charset="0"/>
                  <a:cs typeface="MS PGothic" charset="0"/>
                </a:defRPr>
              </a:lvl1pPr>
              <a:lvl2pPr marL="742950" indent="-285750" eaLnBrk="0" hangingPunct="0">
                <a:defRPr>
                  <a:ea typeface="MS PGothic" charset="0"/>
                  <a:cs typeface="MS PGothic" charset="0"/>
                </a:defRPr>
              </a:lvl2pPr>
              <a:lvl3pPr marL="1143000" indent="-228600" eaLnBrk="0" hangingPunct="0">
                <a:defRPr>
                  <a:ea typeface="MS PGothic" charset="0"/>
                  <a:cs typeface="MS PGothic" charset="0"/>
                </a:defRPr>
              </a:lvl3pPr>
              <a:lvl4pPr marL="1600200" indent="-228600" eaLnBrk="0" hangingPunct="0">
                <a:defRPr>
                  <a:ea typeface="MS PGothic" charset="0"/>
                  <a:cs typeface="MS PGothic" charset="0"/>
                </a:defRPr>
              </a:lvl4pPr>
              <a:lvl5pPr marL="2057400" indent="-228600" eaLnBrk="0" hangingPunct="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54000">
                      <a:srgbClr val="FFFFFF">
                        <a:alpha val="93000"/>
                      </a:srgbClr>
                    </a:glow>
                  </a:effectLst>
                  <a:uLnTx/>
                  <a:uFillTx/>
                  <a:latin typeface="Arial" charset="0"/>
                  <a:ea typeface="MS PGothic" charset="0"/>
                </a:rPr>
                <a:t>Temple</a:t>
              </a:r>
            </a:p>
          </p:txBody>
        </p:sp>
      </p:grpSp>
      <p:grpSp>
        <p:nvGrpSpPr>
          <p:cNvPr id="4" name="Group 10"/>
          <p:cNvGrpSpPr>
            <a:grpSpLocks/>
          </p:cNvGrpSpPr>
          <p:nvPr/>
        </p:nvGrpSpPr>
        <p:grpSpPr bwMode="auto">
          <a:xfrm>
            <a:off x="2590800" y="3625850"/>
            <a:ext cx="2590800" cy="869950"/>
            <a:chOff x="1536" y="2092"/>
            <a:chExt cx="1632" cy="548"/>
          </a:xfrm>
        </p:grpSpPr>
        <p:sp>
          <p:nvSpPr>
            <p:cNvPr id="151563" name="AutoShape 11"/>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itchFamily="18" charset="0"/>
                <a:ea typeface="ＭＳ Ｐゴシック" pitchFamily="34" charset="-128"/>
                <a:cs typeface="+mn-cs"/>
              </a:endParaRPr>
            </a:p>
          </p:txBody>
        </p:sp>
        <p:sp>
          <p:nvSpPr>
            <p:cNvPr id="133132" name="Text Box 12"/>
            <p:cNvSpPr txBox="1">
              <a:spLocks noChangeArrowheads="1"/>
            </p:cNvSpPr>
            <p:nvPr/>
          </p:nvSpPr>
          <p:spPr bwMode="auto">
            <a:xfrm>
              <a:off x="1536" y="2092"/>
              <a:ext cx="85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defPPr>
                <a:defRPr lang="en-US"/>
              </a:defPPr>
              <a:lvl1pPr eaLnBrk="1" hangingPunct="1">
                <a:defRPr sz="2800" b="1">
                  <a:solidFill>
                    <a:schemeClr val="bg2"/>
                  </a:solidFill>
                  <a:effectLst>
                    <a:glow rad="254000">
                      <a:schemeClr val="tx1">
                        <a:alpha val="93000"/>
                      </a:schemeClr>
                    </a:glow>
                  </a:effectLst>
                  <a:latin typeface="Arial" charset="0"/>
                  <a:ea typeface="MS PGothic" charset="0"/>
                  <a:cs typeface="MS PGothic" charset="0"/>
                </a:defRPr>
              </a:lvl1pPr>
              <a:lvl2pPr marL="742950" indent="-285750" eaLnBrk="0" hangingPunct="0">
                <a:defRPr>
                  <a:ea typeface="MS PGothic" charset="0"/>
                  <a:cs typeface="MS PGothic" charset="0"/>
                </a:defRPr>
              </a:lvl2pPr>
              <a:lvl3pPr marL="1143000" indent="-228600" eaLnBrk="0" hangingPunct="0">
                <a:defRPr>
                  <a:ea typeface="MS PGothic" charset="0"/>
                  <a:cs typeface="MS PGothic" charset="0"/>
                </a:defRPr>
              </a:lvl3pPr>
              <a:lvl4pPr marL="1600200" indent="-228600" eaLnBrk="0" hangingPunct="0">
                <a:defRPr>
                  <a:ea typeface="MS PGothic" charset="0"/>
                  <a:cs typeface="MS PGothic" charset="0"/>
                </a:defRPr>
              </a:lvl4pPr>
              <a:lvl5pPr marL="2057400" indent="-228600" eaLnBrk="0" hangingPunct="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54000">
                      <a:srgbClr val="FFFFFF">
                        <a:alpha val="93000"/>
                      </a:srgbClr>
                    </a:glow>
                  </a:effectLst>
                  <a:uLnTx/>
                  <a:uFillTx/>
                  <a:latin typeface="Arial" charset="0"/>
                  <a:ea typeface="MS PGothic" charset="0"/>
                </a:rPr>
                <a:t>People</a:t>
              </a:r>
            </a:p>
          </p:txBody>
        </p:sp>
      </p:grpSp>
      <p:grpSp>
        <p:nvGrpSpPr>
          <p:cNvPr id="5" name="Group 13"/>
          <p:cNvGrpSpPr>
            <a:grpSpLocks/>
          </p:cNvGrpSpPr>
          <p:nvPr/>
        </p:nvGrpSpPr>
        <p:grpSpPr bwMode="auto">
          <a:xfrm>
            <a:off x="2590800" y="3962400"/>
            <a:ext cx="2590800" cy="838200"/>
            <a:chOff x="1536" y="2112"/>
            <a:chExt cx="1632" cy="528"/>
          </a:xfrm>
        </p:grpSpPr>
        <p:sp>
          <p:nvSpPr>
            <p:cNvPr id="151561" name="AutoShape 14"/>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itchFamily="18" charset="0"/>
                <a:ea typeface="ＭＳ Ｐゴシック" pitchFamily="34" charset="-128"/>
                <a:cs typeface="+mn-cs"/>
              </a:endParaRPr>
            </a:p>
          </p:txBody>
        </p:sp>
        <p:sp>
          <p:nvSpPr>
            <p:cNvPr id="133130" name="Text Box 15"/>
            <p:cNvSpPr txBox="1">
              <a:spLocks noChangeArrowheads="1"/>
            </p:cNvSpPr>
            <p:nvPr/>
          </p:nvSpPr>
          <p:spPr bwMode="auto">
            <a:xfrm>
              <a:off x="1536" y="2172"/>
              <a:ext cx="69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defPPr>
                <a:defRPr lang="en-US"/>
              </a:defPPr>
              <a:lvl1pPr eaLnBrk="1" hangingPunct="1">
                <a:defRPr sz="2800" b="1">
                  <a:solidFill>
                    <a:schemeClr val="bg2"/>
                  </a:solidFill>
                  <a:effectLst>
                    <a:glow rad="254000">
                      <a:schemeClr val="tx1">
                        <a:alpha val="93000"/>
                      </a:schemeClr>
                    </a:glow>
                  </a:effectLst>
                  <a:latin typeface="Arial" charset="0"/>
                  <a:ea typeface="MS PGothic" charset="0"/>
                  <a:cs typeface="MS PGothic" charset="0"/>
                </a:defRPr>
              </a:lvl1pPr>
              <a:lvl2pPr marL="742950" indent="-285750" eaLnBrk="0" hangingPunct="0">
                <a:defRPr>
                  <a:ea typeface="MS PGothic" charset="0"/>
                  <a:cs typeface="MS PGothic" charset="0"/>
                </a:defRPr>
              </a:lvl2pPr>
              <a:lvl3pPr marL="1143000" indent="-228600" eaLnBrk="0" hangingPunct="0">
                <a:defRPr>
                  <a:ea typeface="MS PGothic" charset="0"/>
                  <a:cs typeface="MS PGothic" charset="0"/>
                </a:defRPr>
              </a:lvl3pPr>
              <a:lvl4pPr marL="1600200" indent="-228600" eaLnBrk="0" hangingPunct="0">
                <a:defRPr>
                  <a:ea typeface="MS PGothic" charset="0"/>
                  <a:cs typeface="MS PGothic" charset="0"/>
                </a:defRPr>
              </a:lvl4pPr>
              <a:lvl5pPr marL="2057400" indent="-228600" eaLnBrk="0" hangingPunct="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54000">
                      <a:srgbClr val="FFFFFF">
                        <a:alpha val="93000"/>
                      </a:srgbClr>
                    </a:glow>
                  </a:effectLst>
                  <a:uLnTx/>
                  <a:uFillTx/>
                  <a:latin typeface="Arial" charset="0"/>
                  <a:ea typeface="MS PGothic" charset="0"/>
                </a:rPr>
                <a:t>Walls</a:t>
              </a:r>
            </a:p>
          </p:txBody>
        </p:sp>
      </p:grpSp>
      <p:sp>
        <p:nvSpPr>
          <p:cNvPr id="151559" name="Text Box 16"/>
          <p:cNvSpPr txBox="1">
            <a:spLocks noChangeArrowheads="1"/>
          </p:cNvSpPr>
          <p:nvPr/>
        </p:nvSpPr>
        <p:spPr bwMode="auto">
          <a:xfrm>
            <a:off x="0" y="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rPr>
              <a:t>57, 59</a:t>
            </a:r>
          </a:p>
        </p:txBody>
      </p:sp>
      <p:pic>
        <p:nvPicPr>
          <p:cNvPr id="78865" name="Picture 17" descr="Cyr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6750" y="0"/>
            <a:ext cx="2127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974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78854">
                                            <p:txEl>
                                              <p:pRg st="0" end="0"/>
                                            </p:txEl>
                                          </p:spTgt>
                                        </p:tgtEl>
                                        <p:attrNameLst>
                                          <p:attrName>style.visibility</p:attrName>
                                        </p:attrNameLst>
                                      </p:cBhvr>
                                      <p:to>
                                        <p:strVal val="visible"/>
                                      </p:to>
                                    </p:set>
                                    <p:animEffect transition="in" filter="wipe(down)">
                                      <p:cBhvr>
                                        <p:cTn id="7" dur="580">
                                          <p:stCondLst>
                                            <p:cond delay="0"/>
                                          </p:stCondLst>
                                        </p:cTn>
                                        <p:tgtEl>
                                          <p:spTgt spid="78854">
                                            <p:txEl>
                                              <p:pRg st="0" end="0"/>
                                            </p:txEl>
                                          </p:spTgt>
                                        </p:tgtEl>
                                      </p:cBhvr>
                                    </p:animEffect>
                                    <p:anim calcmode="lin" valueType="num">
                                      <p:cBhvr>
                                        <p:cTn id="8" dur="1822" tmFilter="0,0; 0.14,0.36; 0.43,0.73; 0.71,0.91; 1.0,1.0">
                                          <p:stCondLst>
                                            <p:cond delay="0"/>
                                          </p:stCondLst>
                                        </p:cTn>
                                        <p:tgtEl>
                                          <p:spTgt spid="7885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885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885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885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885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8854">
                                            <p:txEl>
                                              <p:pRg st="0" end="0"/>
                                            </p:txEl>
                                          </p:spTgt>
                                        </p:tgtEl>
                                      </p:cBhvr>
                                      <p:to x="100000" y="60000"/>
                                    </p:animScale>
                                    <p:animScale>
                                      <p:cBhvr>
                                        <p:cTn id="14" dur="166" decel="50000">
                                          <p:stCondLst>
                                            <p:cond delay="676"/>
                                          </p:stCondLst>
                                        </p:cTn>
                                        <p:tgtEl>
                                          <p:spTgt spid="78854">
                                            <p:txEl>
                                              <p:pRg st="0" end="0"/>
                                            </p:txEl>
                                          </p:spTgt>
                                        </p:tgtEl>
                                      </p:cBhvr>
                                      <p:to x="100000" y="100000"/>
                                    </p:animScale>
                                    <p:animScale>
                                      <p:cBhvr>
                                        <p:cTn id="15" dur="26">
                                          <p:stCondLst>
                                            <p:cond delay="1312"/>
                                          </p:stCondLst>
                                        </p:cTn>
                                        <p:tgtEl>
                                          <p:spTgt spid="78854">
                                            <p:txEl>
                                              <p:pRg st="0" end="0"/>
                                            </p:txEl>
                                          </p:spTgt>
                                        </p:tgtEl>
                                      </p:cBhvr>
                                      <p:to x="100000" y="80000"/>
                                    </p:animScale>
                                    <p:animScale>
                                      <p:cBhvr>
                                        <p:cTn id="16" dur="166" decel="50000">
                                          <p:stCondLst>
                                            <p:cond delay="1338"/>
                                          </p:stCondLst>
                                        </p:cTn>
                                        <p:tgtEl>
                                          <p:spTgt spid="78854">
                                            <p:txEl>
                                              <p:pRg st="0" end="0"/>
                                            </p:txEl>
                                          </p:spTgt>
                                        </p:tgtEl>
                                      </p:cBhvr>
                                      <p:to x="100000" y="100000"/>
                                    </p:animScale>
                                    <p:animScale>
                                      <p:cBhvr>
                                        <p:cTn id="17" dur="26">
                                          <p:stCondLst>
                                            <p:cond delay="1642"/>
                                          </p:stCondLst>
                                        </p:cTn>
                                        <p:tgtEl>
                                          <p:spTgt spid="78854">
                                            <p:txEl>
                                              <p:pRg st="0" end="0"/>
                                            </p:txEl>
                                          </p:spTgt>
                                        </p:tgtEl>
                                      </p:cBhvr>
                                      <p:to x="100000" y="90000"/>
                                    </p:animScale>
                                    <p:animScale>
                                      <p:cBhvr>
                                        <p:cTn id="18" dur="166" decel="50000">
                                          <p:stCondLst>
                                            <p:cond delay="1668"/>
                                          </p:stCondLst>
                                        </p:cTn>
                                        <p:tgtEl>
                                          <p:spTgt spid="78854">
                                            <p:txEl>
                                              <p:pRg st="0" end="0"/>
                                            </p:txEl>
                                          </p:spTgt>
                                        </p:tgtEl>
                                      </p:cBhvr>
                                      <p:to x="100000" y="100000"/>
                                    </p:animScale>
                                    <p:animScale>
                                      <p:cBhvr>
                                        <p:cTn id="19" dur="26">
                                          <p:stCondLst>
                                            <p:cond delay="1808"/>
                                          </p:stCondLst>
                                        </p:cTn>
                                        <p:tgtEl>
                                          <p:spTgt spid="78854">
                                            <p:txEl>
                                              <p:pRg st="0" end="0"/>
                                            </p:txEl>
                                          </p:spTgt>
                                        </p:tgtEl>
                                      </p:cBhvr>
                                      <p:to x="100000" y="95000"/>
                                    </p:animScale>
                                    <p:animScale>
                                      <p:cBhvr>
                                        <p:cTn id="20" dur="166" decel="50000">
                                          <p:stCondLst>
                                            <p:cond delay="1834"/>
                                          </p:stCondLst>
                                        </p:cTn>
                                        <p:tgtEl>
                                          <p:spTgt spid="78854">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78854">
                                            <p:txEl>
                                              <p:pRg st="1" end="1"/>
                                            </p:txEl>
                                          </p:spTgt>
                                        </p:tgtEl>
                                        <p:attrNameLst>
                                          <p:attrName>style.visibility</p:attrName>
                                        </p:attrNameLst>
                                      </p:cBhvr>
                                      <p:to>
                                        <p:strVal val="visible"/>
                                      </p:to>
                                    </p:set>
                                    <p:animEffect transition="in" filter="wipe(down)">
                                      <p:cBhvr>
                                        <p:cTn id="25" dur="580">
                                          <p:stCondLst>
                                            <p:cond delay="0"/>
                                          </p:stCondLst>
                                        </p:cTn>
                                        <p:tgtEl>
                                          <p:spTgt spid="78854">
                                            <p:txEl>
                                              <p:pRg st="1" end="1"/>
                                            </p:txEl>
                                          </p:spTgt>
                                        </p:tgtEl>
                                      </p:cBhvr>
                                    </p:animEffect>
                                    <p:anim calcmode="lin" valueType="num">
                                      <p:cBhvr>
                                        <p:cTn id="26" dur="1822" tmFilter="0,0; 0.14,0.36; 0.43,0.73; 0.71,0.91; 1.0,1.0">
                                          <p:stCondLst>
                                            <p:cond delay="0"/>
                                          </p:stCondLst>
                                        </p:cTn>
                                        <p:tgtEl>
                                          <p:spTgt spid="7885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885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885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885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885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78854">
                                            <p:txEl>
                                              <p:pRg st="1" end="1"/>
                                            </p:txEl>
                                          </p:spTgt>
                                        </p:tgtEl>
                                      </p:cBhvr>
                                      <p:to x="100000" y="60000"/>
                                    </p:animScale>
                                    <p:animScale>
                                      <p:cBhvr>
                                        <p:cTn id="32" dur="166" decel="50000">
                                          <p:stCondLst>
                                            <p:cond delay="676"/>
                                          </p:stCondLst>
                                        </p:cTn>
                                        <p:tgtEl>
                                          <p:spTgt spid="78854">
                                            <p:txEl>
                                              <p:pRg st="1" end="1"/>
                                            </p:txEl>
                                          </p:spTgt>
                                        </p:tgtEl>
                                      </p:cBhvr>
                                      <p:to x="100000" y="100000"/>
                                    </p:animScale>
                                    <p:animScale>
                                      <p:cBhvr>
                                        <p:cTn id="33" dur="26">
                                          <p:stCondLst>
                                            <p:cond delay="1312"/>
                                          </p:stCondLst>
                                        </p:cTn>
                                        <p:tgtEl>
                                          <p:spTgt spid="78854">
                                            <p:txEl>
                                              <p:pRg st="1" end="1"/>
                                            </p:txEl>
                                          </p:spTgt>
                                        </p:tgtEl>
                                      </p:cBhvr>
                                      <p:to x="100000" y="80000"/>
                                    </p:animScale>
                                    <p:animScale>
                                      <p:cBhvr>
                                        <p:cTn id="34" dur="166" decel="50000">
                                          <p:stCondLst>
                                            <p:cond delay="1338"/>
                                          </p:stCondLst>
                                        </p:cTn>
                                        <p:tgtEl>
                                          <p:spTgt spid="78854">
                                            <p:txEl>
                                              <p:pRg st="1" end="1"/>
                                            </p:txEl>
                                          </p:spTgt>
                                        </p:tgtEl>
                                      </p:cBhvr>
                                      <p:to x="100000" y="100000"/>
                                    </p:animScale>
                                    <p:animScale>
                                      <p:cBhvr>
                                        <p:cTn id="35" dur="26">
                                          <p:stCondLst>
                                            <p:cond delay="1642"/>
                                          </p:stCondLst>
                                        </p:cTn>
                                        <p:tgtEl>
                                          <p:spTgt spid="78854">
                                            <p:txEl>
                                              <p:pRg st="1" end="1"/>
                                            </p:txEl>
                                          </p:spTgt>
                                        </p:tgtEl>
                                      </p:cBhvr>
                                      <p:to x="100000" y="90000"/>
                                    </p:animScale>
                                    <p:animScale>
                                      <p:cBhvr>
                                        <p:cTn id="36" dur="166" decel="50000">
                                          <p:stCondLst>
                                            <p:cond delay="1668"/>
                                          </p:stCondLst>
                                        </p:cTn>
                                        <p:tgtEl>
                                          <p:spTgt spid="78854">
                                            <p:txEl>
                                              <p:pRg st="1" end="1"/>
                                            </p:txEl>
                                          </p:spTgt>
                                        </p:tgtEl>
                                      </p:cBhvr>
                                      <p:to x="100000" y="100000"/>
                                    </p:animScale>
                                    <p:animScale>
                                      <p:cBhvr>
                                        <p:cTn id="37" dur="26">
                                          <p:stCondLst>
                                            <p:cond delay="1808"/>
                                          </p:stCondLst>
                                        </p:cTn>
                                        <p:tgtEl>
                                          <p:spTgt spid="78854">
                                            <p:txEl>
                                              <p:pRg st="1" end="1"/>
                                            </p:txEl>
                                          </p:spTgt>
                                        </p:tgtEl>
                                      </p:cBhvr>
                                      <p:to x="100000" y="95000"/>
                                    </p:animScale>
                                    <p:animScale>
                                      <p:cBhvr>
                                        <p:cTn id="38" dur="166" decel="50000">
                                          <p:stCondLst>
                                            <p:cond delay="1834"/>
                                          </p:stCondLst>
                                        </p:cTn>
                                        <p:tgtEl>
                                          <p:spTgt spid="78854">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00"/>
                                        <p:tgtEl>
                                          <p:spTgt spid="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nodeType="clickEffect">
                                  <p:stCondLst>
                                    <p:cond delay="0"/>
                                  </p:stCondLst>
                                  <p:childTnLst>
                                    <p:set>
                                      <p:cBhvr>
                                        <p:cTn id="57" dur="1" fill="hold">
                                          <p:stCondLst>
                                            <p:cond delay="0"/>
                                          </p:stCondLst>
                                        </p:cTn>
                                        <p:tgtEl>
                                          <p:spTgt spid="78865"/>
                                        </p:tgtEl>
                                        <p:attrNameLst>
                                          <p:attrName>style.visibility</p:attrName>
                                        </p:attrNameLst>
                                      </p:cBhvr>
                                      <p:to>
                                        <p:strVal val="visible"/>
                                      </p:to>
                                    </p:set>
                                    <p:anim calcmode="lin" valueType="num">
                                      <p:cBhvr>
                                        <p:cTn id="58" dur="1000" fill="hold"/>
                                        <p:tgtEl>
                                          <p:spTgt spid="78865"/>
                                        </p:tgtEl>
                                        <p:attrNameLst>
                                          <p:attrName>ppt_w</p:attrName>
                                        </p:attrNameLst>
                                      </p:cBhvr>
                                      <p:tavLst>
                                        <p:tav tm="0">
                                          <p:val>
                                            <p:fltVal val="0"/>
                                          </p:val>
                                        </p:tav>
                                        <p:tav tm="100000">
                                          <p:val>
                                            <p:strVal val="#ppt_w"/>
                                          </p:val>
                                        </p:tav>
                                      </p:tavLst>
                                    </p:anim>
                                    <p:anim calcmode="lin" valueType="num">
                                      <p:cBhvr>
                                        <p:cTn id="59" dur="1000" fill="hold"/>
                                        <p:tgtEl>
                                          <p:spTgt spid="78865"/>
                                        </p:tgtEl>
                                        <p:attrNameLst>
                                          <p:attrName>ppt_h</p:attrName>
                                        </p:attrNameLst>
                                      </p:cBhvr>
                                      <p:tavLst>
                                        <p:tav tm="0">
                                          <p:val>
                                            <p:fltVal val="0"/>
                                          </p:val>
                                        </p:tav>
                                        <p:tav tm="100000">
                                          <p:val>
                                            <p:strVal val="#ppt_h"/>
                                          </p:val>
                                        </p:tav>
                                      </p:tavLst>
                                    </p:anim>
                                    <p:anim calcmode="lin" valueType="num">
                                      <p:cBhvr>
                                        <p:cTn id="60" dur="1000" fill="hold"/>
                                        <p:tgtEl>
                                          <p:spTgt spid="78865"/>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7886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825" name="Picture 2"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p:spPr>
      </p:pic>
      <p:sp>
        <p:nvSpPr>
          <p:cNvPr id="717826" name="Rectangle 3"/>
          <p:cNvSpPr>
            <a:spLocks noGrp="1" noChangeArrowheads="1"/>
          </p:cNvSpPr>
          <p:nvPr>
            <p:ph type="title"/>
          </p:nvPr>
        </p:nvSpPr>
        <p:spPr>
          <a:xfrm>
            <a:off x="1143000" y="0"/>
            <a:ext cx="7772400" cy="1143000"/>
          </a:xfrm>
        </p:spPr>
        <p:txBody>
          <a:bodyPr/>
          <a:lstStyle/>
          <a:p>
            <a:pPr eaLnBrk="1" hangingPunct="1"/>
            <a:r>
              <a:rPr lang="en-US" dirty="0">
                <a:latin typeface="Arial" charset="0"/>
                <a:ea typeface="ＭＳ Ｐゴシック" charset="0"/>
                <a:cs typeface="ＭＳ Ｐゴシック" charset="0"/>
              </a:rPr>
              <a:t>Alexander</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Conquests (11:3)</a:t>
            </a:r>
            <a:endParaRPr lang="en-US" dirty="0">
              <a:latin typeface="Arial" charset="0"/>
              <a:ea typeface="ＭＳ Ｐゴシック" charset="0"/>
              <a:cs typeface="ＭＳ Ｐゴシック" charset="0"/>
            </a:endParaRPr>
          </a:p>
        </p:txBody>
      </p:sp>
      <p:pic>
        <p:nvPicPr>
          <p:cNvPr id="230404" name="Picture 4" descr="Tyre"/>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0" y="4648200"/>
            <a:ext cx="2547938" cy="1981200"/>
          </a:xfrm>
        </p:spPr>
      </p:pic>
      <p:sp>
        <p:nvSpPr>
          <p:cNvPr id="230406" name="AutoShape 6"/>
          <p:cNvSpPr>
            <a:spLocks noChangeArrowheads="1"/>
          </p:cNvSpPr>
          <p:nvPr/>
        </p:nvSpPr>
        <p:spPr bwMode="auto">
          <a:xfrm rot="-664593">
            <a:off x="3048000" y="2819400"/>
            <a:ext cx="4343400" cy="609600"/>
          </a:xfrm>
          <a:prstGeom prst="rightArrow">
            <a:avLst>
              <a:gd name="adj1" fmla="val 50000"/>
              <a:gd name="adj2" fmla="val 178125"/>
            </a:avLst>
          </a:prstGeom>
          <a:solidFill>
            <a:schemeClr val="accent1"/>
          </a:solidFill>
          <a:ln w="12700" cap="sq">
            <a:solidFill>
              <a:schemeClr val="tx1"/>
            </a:solidFill>
            <a:miter lim="800000"/>
            <a:headEnd type="none" w="sm" len="sm"/>
            <a:tailEnd type="none" w="sm" len="sm"/>
          </a:ln>
        </p:spPr>
        <p:txBody>
          <a:bodyPr wrap="none" anchor="ctr"/>
          <a:lstStyle/>
          <a:p>
            <a:endParaRPr lang="en-US">
              <a:solidFill>
                <a:srgbClr val="FFFFFF"/>
              </a:solidFill>
            </a:endParaRPr>
          </a:p>
        </p:txBody>
      </p:sp>
      <p:sp>
        <p:nvSpPr>
          <p:cNvPr id="230408" name="AutoShape 8"/>
          <p:cNvSpPr>
            <a:spLocks noChangeArrowheads="1"/>
          </p:cNvSpPr>
          <p:nvPr/>
        </p:nvSpPr>
        <p:spPr bwMode="auto">
          <a:xfrm rot="1147359" flipH="1">
            <a:off x="4038600" y="4114800"/>
            <a:ext cx="3810000" cy="609600"/>
          </a:xfrm>
          <a:prstGeom prst="rightArrow">
            <a:avLst>
              <a:gd name="adj1" fmla="val 50000"/>
              <a:gd name="adj2" fmla="val 156250"/>
            </a:avLst>
          </a:prstGeom>
          <a:solidFill>
            <a:schemeClr val="accent1"/>
          </a:solidFill>
          <a:ln w="12700" cap="sq">
            <a:solidFill>
              <a:schemeClr val="tx1"/>
            </a:solidFill>
            <a:miter lim="800000"/>
            <a:headEnd type="none" w="sm" len="sm"/>
            <a:tailEnd type="none" w="sm" len="sm"/>
          </a:ln>
        </p:spPr>
        <p:txBody>
          <a:bodyPr wrap="none" anchor="ctr"/>
          <a:lstStyle/>
          <a:p>
            <a:endParaRPr lang="en-US">
              <a:solidFill>
                <a:srgbClr val="FFFFFF"/>
              </a:solidFill>
            </a:endParaRPr>
          </a:p>
        </p:txBody>
      </p:sp>
      <p:sp>
        <p:nvSpPr>
          <p:cNvPr id="230409" name="AutoShape 9"/>
          <p:cNvSpPr>
            <a:spLocks noChangeArrowheads="1"/>
          </p:cNvSpPr>
          <p:nvPr/>
        </p:nvSpPr>
        <p:spPr bwMode="auto">
          <a:xfrm>
            <a:off x="7924800" y="4572000"/>
            <a:ext cx="9906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12700" cap="sq">
            <a:solidFill>
              <a:schemeClr val="tx1"/>
            </a:solidFill>
            <a:miter lim="800000"/>
            <a:headEnd type="none" w="sm" len="sm"/>
            <a:tailEnd type="none" w="sm" len="sm"/>
          </a:ln>
        </p:spPr>
        <p:txBody>
          <a:bodyPr wrap="none" anchor="ctr"/>
          <a:lstStyle/>
          <a:p>
            <a:endParaRPr lang="en-US">
              <a:solidFill>
                <a:srgbClr val="FFFFFF"/>
              </a:solidFill>
            </a:endParaRPr>
          </a:p>
        </p:txBody>
      </p:sp>
      <p:pic>
        <p:nvPicPr>
          <p:cNvPr id="230410" name="Picture 10" descr="j021657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200400"/>
            <a:ext cx="1828800" cy="141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832" name="Rectangle 11"/>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endParaRPr lang="en-US">
              <a:solidFill>
                <a:srgbClr val="FFFFFF"/>
              </a:solidFill>
            </a:endParaRPr>
          </a:p>
        </p:txBody>
      </p:sp>
      <p:pic>
        <p:nvPicPr>
          <p:cNvPr id="23041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54350" y="1693863"/>
            <a:ext cx="3033713"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8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557</a:t>
            </a:r>
          </a:p>
        </p:txBody>
      </p:sp>
    </p:spTree>
    <p:extLst>
      <p:ext uri="{BB962C8B-B14F-4D97-AF65-F5344CB8AC3E}">
        <p14:creationId xmlns:p14="http://schemas.microsoft.com/office/powerpoint/2010/main" val="3406353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fade">
                                      <p:cBhvr>
                                        <p:cTn id="7" dur="500"/>
                                        <p:tgtEl>
                                          <p:spTgt spid="230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wipe(left)">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3040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0408"/>
                                        </p:tgtEl>
                                        <p:attrNameLst>
                                          <p:attrName>style.visibility</p:attrName>
                                        </p:attrNameLst>
                                      </p:cBhvr>
                                      <p:to>
                                        <p:strVal val="visible"/>
                                      </p:to>
                                    </p:set>
                                    <p:animEffect transition="in" filter="wipe(down)">
                                      <p:cBhvr>
                                        <p:cTn id="21" dur="500"/>
                                        <p:tgtEl>
                                          <p:spTgt spid="2304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nodeType="clickEffect">
                                  <p:stCondLst>
                                    <p:cond delay="0"/>
                                  </p:stCondLst>
                                  <p:childTnLst>
                                    <p:set>
                                      <p:cBhvr>
                                        <p:cTn id="25" dur="1" fill="hold">
                                          <p:stCondLst>
                                            <p:cond delay="0"/>
                                          </p:stCondLst>
                                        </p:cTn>
                                        <p:tgtEl>
                                          <p:spTgt spid="230410"/>
                                        </p:tgtEl>
                                        <p:attrNameLst>
                                          <p:attrName>style.visibility</p:attrName>
                                        </p:attrNameLst>
                                      </p:cBhvr>
                                      <p:to>
                                        <p:strVal val="visible"/>
                                      </p:to>
                                    </p:set>
                                    <p:anim calcmode="lin" valueType="num">
                                      <p:cBhvr additive="base">
                                        <p:cTn id="26" dur="5000" fill="hold"/>
                                        <p:tgtEl>
                                          <p:spTgt spid="230410"/>
                                        </p:tgtEl>
                                        <p:attrNameLst>
                                          <p:attrName>ppt_x</p:attrName>
                                        </p:attrNameLst>
                                      </p:cBhvr>
                                      <p:tavLst>
                                        <p:tav tm="0">
                                          <p:val>
                                            <p:strVal val="#ppt_x"/>
                                          </p:val>
                                        </p:tav>
                                        <p:tav tm="100000">
                                          <p:val>
                                            <p:strVal val="#ppt_x"/>
                                          </p:val>
                                        </p:tav>
                                      </p:tavLst>
                                    </p:anim>
                                    <p:anim calcmode="lin" valueType="num">
                                      <p:cBhvr additive="base">
                                        <p:cTn id="27" dur="5000" fill="hold"/>
                                        <p:tgtEl>
                                          <p:spTgt spid="230410"/>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30413"/>
                                        </p:tgtEl>
                                        <p:attrNameLst>
                                          <p:attrName>style.visibility</p:attrName>
                                        </p:attrNameLst>
                                      </p:cBhvr>
                                      <p:to>
                                        <p:strVal val="visible"/>
                                      </p:to>
                                    </p:set>
                                    <p:animEffect transition="in" filter="fade">
                                      <p:cBhvr>
                                        <p:cTn id="32" dur="500"/>
                                        <p:tgtEl>
                                          <p:spTgt spid="230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animBg="1"/>
      <p:bldP spid="230408" grpId="0" animBg="1"/>
      <p:bldP spid="230409"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2576" y="-27384"/>
            <a:ext cx="5080000" cy="2857500"/>
          </a:xfrm>
          <a:prstGeom prst="rect">
            <a:avLst/>
          </a:prstGeom>
        </p:spPr>
      </p:pic>
      <p:pic>
        <p:nvPicPr>
          <p:cNvPr id="2" name="Picture 1"/>
          <p:cNvPicPr>
            <a:picLocks noChangeAspect="1"/>
          </p:cNvPicPr>
          <p:nvPr/>
        </p:nvPicPr>
        <p:blipFill>
          <a:blip r:embed="rId4"/>
          <a:stretch>
            <a:fillRect/>
          </a:stretch>
        </p:blipFill>
        <p:spPr>
          <a:xfrm>
            <a:off x="0" y="3019035"/>
            <a:ext cx="9144000" cy="3840480"/>
          </a:xfrm>
          <a:prstGeom prst="rect">
            <a:avLst/>
          </a:prstGeom>
        </p:spPr>
      </p:pic>
      <p:sp>
        <p:nvSpPr>
          <p:cNvPr id="7" name="Rectangle 3"/>
          <p:cNvSpPr txBox="1">
            <a:spLocks noChangeArrowheads="1"/>
          </p:cNvSpPr>
          <p:nvPr/>
        </p:nvSpPr>
        <p:spPr bwMode="auto">
          <a:xfrm>
            <a:off x="129604" y="3356992"/>
            <a:ext cx="4370388" cy="3384376"/>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11113" indent="-11113" eaLnBrk="1" hangingPunct="1">
              <a:spcBef>
                <a:spcPct val="20000"/>
              </a:spcBef>
              <a:buClr>
                <a:srgbClr val="00FFFF"/>
              </a:buClr>
              <a:buSzPct val="75000"/>
              <a:buFont typeface="Wingdings" charset="0"/>
              <a:buNone/>
              <a:defRPr/>
            </a:pPr>
            <a:r>
              <a:rPr lang="en-US" sz="3200" b="1" dirty="0">
                <a:solidFill>
                  <a:srgbClr val="FFFFFF"/>
                </a:solidFill>
                <a:effectLst>
                  <a:glow rad="228600">
                    <a:srgbClr val="000000"/>
                  </a:glow>
                </a:effectLst>
                <a:latin typeface="Arial"/>
                <a:cs typeface="Arial"/>
              </a:rPr>
              <a:t>Due to Pride Shown in Desire for:</a:t>
            </a:r>
          </a:p>
          <a:p>
            <a:pPr eaLnBrk="1" hangingPunct="1">
              <a:spcBef>
                <a:spcPct val="20000"/>
              </a:spcBef>
              <a:buClr>
                <a:srgbClr val="00FFFF"/>
              </a:buClr>
              <a:buSzPct val="75000"/>
              <a:buFont typeface="Wingdings" charset="0"/>
              <a:buChar char="n"/>
              <a:defRPr/>
            </a:pPr>
            <a:r>
              <a:rPr lang="en-US" sz="3200" b="1" dirty="0">
                <a:solidFill>
                  <a:srgbClr val="FFFFFF"/>
                </a:solidFill>
                <a:effectLst>
                  <a:glow rad="228600">
                    <a:srgbClr val="000000"/>
                  </a:glow>
                </a:effectLst>
                <a:latin typeface="Arial"/>
                <a:cs typeface="Arial"/>
              </a:rPr>
              <a:t>Worship</a:t>
            </a:r>
          </a:p>
          <a:p>
            <a:pPr eaLnBrk="1" hangingPunct="1">
              <a:spcBef>
                <a:spcPct val="20000"/>
              </a:spcBef>
              <a:buClr>
                <a:srgbClr val="00FFFF"/>
              </a:buClr>
              <a:buSzPct val="75000"/>
              <a:buFont typeface="Wingdings" charset="0"/>
              <a:buChar char="n"/>
              <a:defRPr/>
            </a:pPr>
            <a:r>
              <a:rPr lang="en-US" sz="3200" b="1" dirty="0">
                <a:solidFill>
                  <a:srgbClr val="FFFFFF"/>
                </a:solidFill>
                <a:effectLst>
                  <a:glow rad="228600">
                    <a:srgbClr val="000000"/>
                  </a:glow>
                </a:effectLst>
                <a:latin typeface="Arial"/>
                <a:cs typeface="Arial"/>
              </a:rPr>
              <a:t>Wine</a:t>
            </a:r>
          </a:p>
          <a:p>
            <a:pPr eaLnBrk="1" hangingPunct="1">
              <a:spcBef>
                <a:spcPct val="20000"/>
              </a:spcBef>
              <a:buClr>
                <a:srgbClr val="00FFFF"/>
              </a:buClr>
              <a:buSzPct val="75000"/>
              <a:buFont typeface="Wingdings" charset="0"/>
              <a:buChar char="n"/>
              <a:defRPr/>
            </a:pPr>
            <a:r>
              <a:rPr lang="en-US" sz="3200" b="1" dirty="0">
                <a:solidFill>
                  <a:srgbClr val="FFFFFF"/>
                </a:solidFill>
                <a:effectLst>
                  <a:glow rad="228600">
                    <a:srgbClr val="000000"/>
                  </a:glow>
                </a:effectLst>
                <a:latin typeface="Arial"/>
                <a:cs typeface="Arial"/>
              </a:rPr>
              <a:t>Women</a:t>
            </a:r>
          </a:p>
          <a:p>
            <a:pPr eaLnBrk="1" hangingPunct="1">
              <a:spcBef>
                <a:spcPct val="20000"/>
              </a:spcBef>
              <a:buClr>
                <a:srgbClr val="00FFFF"/>
              </a:buClr>
              <a:buSzPct val="75000"/>
              <a:buFont typeface="Wingdings" charset="0"/>
              <a:buChar char="n"/>
              <a:defRPr/>
            </a:pPr>
            <a:r>
              <a:rPr lang="en-US" sz="3200" b="1" dirty="0">
                <a:solidFill>
                  <a:srgbClr val="FFFFFF"/>
                </a:solidFill>
                <a:effectLst>
                  <a:glow rad="228600">
                    <a:srgbClr val="000000"/>
                  </a:glow>
                </a:effectLst>
                <a:latin typeface="Arial"/>
                <a:cs typeface="Arial"/>
              </a:rPr>
              <a:t>Song</a:t>
            </a:r>
          </a:p>
        </p:txBody>
      </p:sp>
      <p:pic>
        <p:nvPicPr>
          <p:cNvPr id="3" name="Picture 2"/>
          <p:cNvPicPr>
            <a:picLocks noChangeAspect="1"/>
          </p:cNvPicPr>
          <p:nvPr/>
        </p:nvPicPr>
        <p:blipFill>
          <a:blip r:embed="rId5"/>
          <a:stretch>
            <a:fillRect/>
          </a:stretch>
        </p:blipFill>
        <p:spPr>
          <a:xfrm>
            <a:off x="3657600" y="-27384"/>
            <a:ext cx="5486400" cy="3416300"/>
          </a:xfrm>
          <a:prstGeom prst="rect">
            <a:avLst/>
          </a:prstGeom>
        </p:spPr>
      </p:pic>
      <p:sp>
        <p:nvSpPr>
          <p:cNvPr id="164866" name="Rectangle 2"/>
          <p:cNvSpPr>
            <a:spLocks noGrp="1" noChangeArrowheads="1"/>
          </p:cNvSpPr>
          <p:nvPr>
            <p:ph type="title"/>
          </p:nvPr>
        </p:nvSpPr>
        <p:spPr>
          <a:xfrm>
            <a:off x="-22920" y="2348880"/>
            <a:ext cx="4450904" cy="990600"/>
          </a:xfrm>
          <a:solidFill>
            <a:srgbClr val="800000"/>
          </a:solidFill>
          <a:effectLst/>
        </p:spPr>
        <p:txBody>
          <a:bodyPr/>
          <a:lstStyle/>
          <a:p>
            <a:pPr eaLnBrk="1" hangingPunct="1">
              <a:defRPr/>
            </a:pPr>
            <a:r>
              <a:rPr lang="en-US" b="1" dirty="0">
                <a:solidFill>
                  <a:srgbClr val="FFFFFF"/>
                </a:solidFill>
                <a:latin typeface="Arial"/>
                <a:ea typeface="+mj-ea"/>
                <a:cs typeface="Arial"/>
              </a:rPr>
              <a:t>His Downfall</a:t>
            </a:r>
          </a:p>
        </p:txBody>
      </p:sp>
    </p:spTree>
    <p:extLst>
      <p:ext uri="{BB962C8B-B14F-4D97-AF65-F5344CB8AC3E}">
        <p14:creationId xmlns:p14="http://schemas.microsoft.com/office/powerpoint/2010/main" val="811315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5"/>
          <p:cNvSpPr>
            <a:spLocks noGrp="1" noChangeArrowheads="1"/>
          </p:cNvSpPr>
          <p:nvPr>
            <p:ph type="title"/>
          </p:nvPr>
        </p:nvSpPr>
        <p:spPr>
          <a:xfrm>
            <a:off x="1066800" y="0"/>
            <a:ext cx="7772400" cy="1143000"/>
          </a:xfrm>
        </p:spPr>
        <p:txBody>
          <a:bodyPr/>
          <a:lstStyle/>
          <a:p>
            <a:pPr eaLnBrk="1" hangingPunct="1"/>
            <a:r>
              <a:rPr lang="en-US">
                <a:latin typeface="Arial" charset="0"/>
                <a:ea typeface="ＭＳ Ｐゴシック" charset="0"/>
                <a:cs typeface="ＭＳ Ｐゴシック" charset="0"/>
              </a:rPr>
              <a:t>After Alexander…</a:t>
            </a:r>
          </a:p>
        </p:txBody>
      </p:sp>
      <p:sp>
        <p:nvSpPr>
          <p:cNvPr id="721922"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nvGrpSpPr>
          <p:cNvPr id="721923" name="Group 12"/>
          <p:cNvGrpSpPr>
            <a:grpSpLocks/>
          </p:cNvGrpSpPr>
          <p:nvPr/>
        </p:nvGrpSpPr>
        <p:grpSpPr bwMode="auto">
          <a:xfrm>
            <a:off x="0" y="1295400"/>
            <a:ext cx="9144000" cy="4495800"/>
            <a:chOff x="0" y="1152"/>
            <a:chExt cx="5580" cy="2743"/>
          </a:xfrm>
        </p:grpSpPr>
        <p:pic>
          <p:nvPicPr>
            <p:cNvPr id="721933"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1934"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3981" name="Text Box 13"/>
          <p:cNvSpPr txBox="1">
            <a:spLocks noChangeArrowheads="1"/>
          </p:cNvSpPr>
          <p:nvPr/>
        </p:nvSpPr>
        <p:spPr bwMode="auto">
          <a:xfrm>
            <a:off x="5546725" y="3754438"/>
            <a:ext cx="2216150" cy="665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104C1C"/>
                </a:solidFill>
                <a:latin typeface="Arial Black" charset="0"/>
              </a:rPr>
              <a:t>Seleucus</a:t>
            </a:r>
          </a:p>
        </p:txBody>
      </p:sp>
      <p:sp>
        <p:nvSpPr>
          <p:cNvPr id="83982" name="Text Box 14"/>
          <p:cNvSpPr txBox="1">
            <a:spLocks noChangeArrowheads="1"/>
          </p:cNvSpPr>
          <p:nvPr/>
        </p:nvSpPr>
        <p:spPr bwMode="auto">
          <a:xfrm>
            <a:off x="1066800" y="3886200"/>
            <a:ext cx="1990725" cy="665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4C1322"/>
                </a:solidFill>
                <a:latin typeface="Arial Black" charset="0"/>
              </a:rPr>
              <a:t>Ptolemy</a:t>
            </a:r>
          </a:p>
        </p:txBody>
      </p:sp>
      <p:sp>
        <p:nvSpPr>
          <p:cNvPr id="83983" name="Text Box 15"/>
          <p:cNvSpPr txBox="1">
            <a:spLocks noChangeArrowheads="1"/>
          </p:cNvSpPr>
          <p:nvPr/>
        </p:nvSpPr>
        <p:spPr bwMode="auto">
          <a:xfrm>
            <a:off x="304800" y="1524000"/>
            <a:ext cx="2532063" cy="665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BA1236"/>
                </a:solidFill>
                <a:latin typeface="Arial Black" charset="0"/>
              </a:rPr>
              <a:t>Cassander</a:t>
            </a:r>
          </a:p>
        </p:txBody>
      </p:sp>
      <p:sp>
        <p:nvSpPr>
          <p:cNvPr id="83984" name="Text Box 16"/>
          <p:cNvSpPr txBox="1">
            <a:spLocks noChangeArrowheads="1"/>
          </p:cNvSpPr>
          <p:nvPr/>
        </p:nvSpPr>
        <p:spPr bwMode="auto">
          <a:xfrm>
            <a:off x="990600" y="2362200"/>
            <a:ext cx="2554288" cy="665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Arial Black" charset="0"/>
              </a:rPr>
              <a:t>Lysimacus</a:t>
            </a:r>
            <a:endParaRPr lang="en-US" sz="3200" b="1">
              <a:solidFill>
                <a:srgbClr val="104C1C"/>
              </a:solidFill>
              <a:latin typeface="Arial Black" charset="0"/>
            </a:endParaRPr>
          </a:p>
        </p:txBody>
      </p:sp>
      <p:sp>
        <p:nvSpPr>
          <p:cNvPr id="83985" name="Text Box 17"/>
          <p:cNvSpPr txBox="1">
            <a:spLocks noChangeArrowheads="1"/>
          </p:cNvSpPr>
          <p:nvPr/>
        </p:nvSpPr>
        <p:spPr bwMode="auto">
          <a:xfrm>
            <a:off x="2209800" y="5165725"/>
            <a:ext cx="7010400" cy="1679575"/>
          </a:xfrm>
          <a:prstGeom prst="rect">
            <a:avLst/>
          </a:prstGeom>
          <a:gradFill rotWithShape="0">
            <a:gsLst>
              <a:gs pos="0">
                <a:srgbClr val="3B003B"/>
              </a:gs>
              <a:gs pos="100000">
                <a:srgbClr val="800080"/>
              </a:gs>
            </a:gsLst>
            <a:lin ang="189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dirty="0">
                <a:solidFill>
                  <a:srgbClr val="FFFFFF"/>
                </a:solidFill>
                <a:latin typeface="ariel" charset="0"/>
              </a:rPr>
              <a:t>"And the he-goat is the king of Greece; and the great horn between his eyes is the first king. As for the horn that was broken, in place of which four others arose, four kingdoms shall arise from his nation but not with his power" (Daniel 8:21-22 RSV; cf. 11:4)</a:t>
            </a: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pic>
        <p:nvPicPr>
          <p:cNvPr id="721930" name="Picture 20" descr="go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2188" y="666750"/>
            <a:ext cx="2614612"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1931"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557</a:t>
            </a:r>
          </a:p>
        </p:txBody>
      </p:sp>
      <p:sp>
        <p:nvSpPr>
          <p:cNvPr id="721932" name="Text Box 16"/>
          <p:cNvSpPr txBox="1">
            <a:spLocks noChangeArrowheads="1"/>
          </p:cNvSpPr>
          <p:nvPr/>
        </p:nvSpPr>
        <p:spPr bwMode="auto">
          <a:xfrm>
            <a:off x="2362200" y="1168400"/>
            <a:ext cx="3962400" cy="584200"/>
          </a:xfrm>
          <a:prstGeom prst="rect">
            <a:avLst/>
          </a:prstGeom>
          <a:solidFill>
            <a:srgbClr val="2D196A"/>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Black" charset="0"/>
              </a:rPr>
              <a:t>Greek Empire</a:t>
            </a:r>
          </a:p>
        </p:txBody>
      </p:sp>
    </p:spTree>
    <p:extLst>
      <p:ext uri="{BB962C8B-B14F-4D97-AF65-F5344CB8AC3E}">
        <p14:creationId xmlns:p14="http://schemas.microsoft.com/office/powerpoint/2010/main" val="2646385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animEffect transition="in" filter="fade">
                                      <p:cBhvr>
                                        <p:cTn id="7" dur="500"/>
                                        <p:tgtEl>
                                          <p:spTgt spid="83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2"/>
                                        </p:tgtEl>
                                        <p:attrNameLst>
                                          <p:attrName>style.visibility</p:attrName>
                                        </p:attrNameLst>
                                      </p:cBhvr>
                                      <p:to>
                                        <p:strVal val="visible"/>
                                      </p:to>
                                    </p:set>
                                    <p:animEffect transition="in" filter="fade">
                                      <p:cBhvr>
                                        <p:cTn id="12" dur="500"/>
                                        <p:tgtEl>
                                          <p:spTgt spid="83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4"/>
                                        </p:tgtEl>
                                        <p:attrNameLst>
                                          <p:attrName>style.visibility</p:attrName>
                                        </p:attrNameLst>
                                      </p:cBhvr>
                                      <p:to>
                                        <p:strVal val="visible"/>
                                      </p:to>
                                    </p:set>
                                    <p:animEffect transition="in" filter="fade">
                                      <p:cBhvr>
                                        <p:cTn id="17" dur="500"/>
                                        <p:tgtEl>
                                          <p:spTgt spid="839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fade">
                                      <p:cBhvr>
                                        <p:cTn id="22" dur="500"/>
                                        <p:tgtEl>
                                          <p:spTgt spid="839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5"/>
                                        </p:tgtEl>
                                        <p:attrNameLst>
                                          <p:attrName>style.visibility</p:attrName>
                                        </p:attrNameLst>
                                      </p:cBhvr>
                                      <p:to>
                                        <p:strVal val="visible"/>
                                      </p:to>
                                    </p:set>
                                    <p:animEffect transition="in" filter="fade">
                                      <p:cBhvr>
                                        <p:cTn id="27" dur="500"/>
                                        <p:tgtEl>
                                          <p:spTgt spid="839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6"/>
                                        </p:tgtEl>
                                        <p:attrNameLst>
                                          <p:attrName>style.visibility</p:attrName>
                                        </p:attrNameLst>
                                      </p:cBhvr>
                                      <p:to>
                                        <p:strVal val="visible"/>
                                      </p:to>
                                    </p:set>
                                    <p:animEffect transition="in" filter="fade">
                                      <p:cBhvr>
                                        <p:cTn id="32"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utoUpdateAnimBg="0"/>
      <p:bldP spid="83982" grpId="0" autoUpdateAnimBg="0"/>
      <p:bldP spid="83983" grpId="0" autoUpdateAnimBg="0"/>
      <p:bldP spid="83984" grpId="0" autoUpdateAnimBg="0"/>
      <p:bldP spid="83985" grpId="0" animBg="1" autoUpdateAnimBg="0"/>
      <p:bldP spid="83986"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476375" y="277813"/>
            <a:ext cx="6911975" cy="1143000"/>
          </a:xfrm>
          <a:solidFill>
            <a:srgbClr val="020101"/>
          </a:solidFill>
        </p:spPr>
        <p:txBody>
          <a:bodyPr/>
          <a:lstStyle/>
          <a:p>
            <a:pPr eaLnBrk="1" hangingPunct="1">
              <a:defRPr/>
            </a:pPr>
            <a:r>
              <a:rPr lang="en-US" sz="4000" b="1" dirty="0">
                <a:latin typeface="Arial"/>
                <a:ea typeface="ＭＳ Ｐゴシック" charset="0"/>
                <a:cs typeface="Arial"/>
              </a:rPr>
              <a:t>Intertestamental History (11:1-35)</a:t>
            </a:r>
          </a:p>
        </p:txBody>
      </p:sp>
      <p:sp>
        <p:nvSpPr>
          <p:cNvPr id="771074"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542</a:t>
            </a:r>
          </a:p>
        </p:txBody>
      </p:sp>
      <p:sp>
        <p:nvSpPr>
          <p:cNvPr id="6" name="Rectangle 3"/>
          <p:cNvSpPr txBox="1">
            <a:spLocks noChangeArrowheads="1"/>
          </p:cNvSpPr>
          <p:nvPr/>
        </p:nvSpPr>
        <p:spPr bwMode="auto">
          <a:xfrm>
            <a:off x="1042988" y="3706813"/>
            <a:ext cx="8101012" cy="2890837"/>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3"/>
              </a:buBlip>
              <a:defRPr/>
            </a:pPr>
            <a:r>
              <a:rPr lang="en-US" b="1" dirty="0">
                <a:effectLst>
                  <a:outerShdw blurRad="38100" dist="38100" dir="2700000" algn="tl">
                    <a:srgbClr val="000000"/>
                  </a:outerShdw>
                </a:effectLst>
                <a:latin typeface="Arial"/>
                <a:cs typeface="Arial"/>
              </a:rPr>
              <a:t>Alexander the Great until after his death, his empire is divided among the four generals: Cassander, Lysimachus, Ptolemy and Seleucus (11:3-4)</a:t>
            </a:r>
          </a:p>
          <a:p>
            <a:pPr eaLnBrk="1" hangingPunct="1">
              <a:spcBef>
                <a:spcPct val="20000"/>
              </a:spcBef>
              <a:buClr>
                <a:schemeClr val="hlink"/>
              </a:buClr>
              <a:buSzPct val="90000"/>
              <a:buFont typeface="Wingdings" charset="0"/>
              <a:buBlip>
                <a:blip r:embed="rId3"/>
              </a:buBlip>
              <a:defRPr/>
            </a:pPr>
            <a:r>
              <a:rPr lang="en-US" b="1" dirty="0">
                <a:effectLst>
                  <a:outerShdw blurRad="38100" dist="38100" dir="2700000" algn="tl">
                    <a:srgbClr val="000000"/>
                  </a:outerShdw>
                </a:effectLst>
                <a:latin typeface="Arial"/>
                <a:cs typeface="Arial"/>
              </a:rPr>
              <a:t>Ptolemies and the Seleucids battle (11:5-20)</a:t>
            </a:r>
          </a:p>
          <a:p>
            <a:pPr eaLnBrk="1" hangingPunct="1">
              <a:lnSpc>
                <a:spcPct val="90000"/>
              </a:lnSpc>
              <a:spcBef>
                <a:spcPct val="20000"/>
              </a:spcBef>
              <a:buClr>
                <a:schemeClr val="hlink"/>
              </a:buClr>
              <a:buSzPct val="90000"/>
              <a:buFont typeface="Wingdings" charset="0"/>
              <a:buBlip>
                <a:blip r:embed="rId3"/>
              </a:buBlip>
              <a:defRPr/>
            </a:pPr>
            <a:r>
              <a:rPr lang="en-US" b="1" dirty="0">
                <a:effectLst>
                  <a:outerShdw blurRad="38100" dist="38100" dir="2700000" algn="tl">
                    <a:srgbClr val="000000"/>
                  </a:outerShdw>
                </a:effectLst>
                <a:latin typeface="Arial"/>
                <a:cs typeface="Arial"/>
              </a:rPr>
              <a:t>Antiochus IV forces Jews to be Greeks (11:21-32a)</a:t>
            </a:r>
          </a:p>
          <a:p>
            <a:pPr eaLnBrk="1" hangingPunct="1">
              <a:lnSpc>
                <a:spcPct val="90000"/>
              </a:lnSpc>
              <a:spcBef>
                <a:spcPct val="20000"/>
              </a:spcBef>
              <a:buClr>
                <a:schemeClr val="hlink"/>
              </a:buClr>
              <a:buSzPct val="90000"/>
              <a:buFont typeface="Wingdings" charset="0"/>
              <a:buBlip>
                <a:blip r:embed="rId3"/>
              </a:buBlip>
              <a:defRPr/>
            </a:pPr>
            <a:r>
              <a:rPr lang="en-US" b="1" dirty="0">
                <a:effectLst>
                  <a:outerShdw blurRad="38100" dist="38100" dir="2700000" algn="tl">
                    <a:srgbClr val="000000"/>
                  </a:outerShdw>
                </a:effectLst>
                <a:latin typeface="Arial"/>
                <a:cs typeface="Arial"/>
              </a:rPr>
              <a:t>Mattathias and his sons, the Maccabees, revolt against Antiochus IV (11:32b-35)</a:t>
            </a:r>
          </a:p>
        </p:txBody>
      </p:sp>
      <p:pic>
        <p:nvPicPr>
          <p:cNvPr id="771076" name="Picture 1" descr="joshua_jericho_bible_hero_post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692275" cy="209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609600" y="2108200"/>
            <a:ext cx="8229600" cy="15367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3"/>
              </a:buBlip>
              <a:defRPr/>
            </a:pPr>
            <a:r>
              <a:rPr lang="en-US" sz="2800" b="1" u="sng" dirty="0">
                <a:effectLst>
                  <a:outerShdw blurRad="38100" dist="38100" dir="2700000" algn="tl">
                    <a:srgbClr val="000000"/>
                  </a:outerShdw>
                </a:effectLst>
                <a:latin typeface="Arial"/>
                <a:cs typeface="Arial"/>
              </a:rPr>
              <a:t>The Persian Empire</a:t>
            </a:r>
            <a:r>
              <a:rPr lang="en-US" sz="2800" b="1" dirty="0">
                <a:effectLst>
                  <a:outerShdw blurRad="38100" dist="38100" dir="2700000" algn="tl">
                    <a:srgbClr val="000000"/>
                  </a:outerShdw>
                </a:effectLst>
                <a:latin typeface="Arial"/>
                <a:cs typeface="Arial"/>
              </a:rPr>
              <a:t> (11:1-2) </a:t>
            </a:r>
          </a:p>
          <a:p>
            <a:pPr eaLnBrk="1" hangingPunct="1">
              <a:spcBef>
                <a:spcPct val="20000"/>
              </a:spcBef>
              <a:buClr>
                <a:schemeClr val="hlink"/>
              </a:buClr>
              <a:buSzPct val="90000"/>
              <a:buFontTx/>
              <a:buBlip>
                <a:blip r:embed="rId3"/>
              </a:buBlip>
              <a:defRPr/>
            </a:pPr>
            <a:r>
              <a:rPr lang="en-US" sz="2800" b="1" u="sng" dirty="0">
                <a:effectLst>
                  <a:outerShdw blurRad="38100" dist="38100" dir="2700000" algn="tl">
                    <a:srgbClr val="000000"/>
                  </a:outerShdw>
                </a:effectLst>
                <a:latin typeface="Arial"/>
                <a:cs typeface="Arial"/>
              </a:rPr>
              <a:t>The Greek Empire</a:t>
            </a:r>
            <a:r>
              <a:rPr lang="en-US" sz="2800" b="1" dirty="0">
                <a:effectLst>
                  <a:outerShdw blurRad="38100" dist="38100" dir="2700000" algn="tl">
                    <a:srgbClr val="000000"/>
                  </a:outerShdw>
                </a:effectLst>
                <a:latin typeface="Arial"/>
                <a:cs typeface="Arial"/>
              </a:rPr>
              <a:t> from Alexander the Great to Antiochus IV (11:3-35)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898"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anim calcmode="lin" valueType="num">
                                      <p:cBhvr>
                                        <p:cTn id="1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anim calcmode="lin" valueType="num">
                                      <p:cBhvr>
                                        <p:cTn id="2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fade">
                                      <p:cBhvr>
                                        <p:cTn id="31" dur="1000"/>
                                        <p:tgtEl>
                                          <p:spTgt spid="6">
                                            <p:txEl>
                                              <p:pRg st="1" end="1"/>
                                            </p:txEl>
                                          </p:spTgt>
                                        </p:tgtEl>
                                      </p:cBhvr>
                                    </p:animEffect>
                                    <p:anim calcmode="lin" valueType="num">
                                      <p:cBhvr>
                                        <p:cTn id="3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6">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1000"/>
                                        <p:tgtEl>
                                          <p:spTgt spid="6">
                                            <p:txEl>
                                              <p:pRg st="2" end="2"/>
                                            </p:txEl>
                                          </p:spTgt>
                                        </p:tgtEl>
                                      </p:cBhvr>
                                    </p:animEffect>
                                    <p:anim calcmode="lin" valueType="num">
                                      <p:cBhvr>
                                        <p:cTn id="4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6">
                                            <p:txEl>
                                              <p:pRg st="2" end="2"/>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6">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1000"/>
                                        <p:tgtEl>
                                          <p:spTgt spid="6">
                                            <p:txEl>
                                              <p:pRg st="3" end="3"/>
                                            </p:txEl>
                                          </p:spTgt>
                                        </p:tgtEl>
                                      </p:cBhvr>
                                    </p:animEffect>
                                    <p:anim calcmode="lin" valueType="num">
                                      <p:cBhvr>
                                        <p:cTn id="4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9" dur="898" decel="100000" fill="hold"/>
                                        <p:tgtEl>
                                          <p:spTgt spid="6">
                                            <p:txEl>
                                              <p:pRg st="3" end="3"/>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898"/>
                                          </p:stCondLst>
                                        </p:cTn>
                                        <p:tgtEl>
                                          <p:spTgt spid="6">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t="3206" b="46310"/>
          <a:stretch>
            <a:fillRect/>
          </a:stretch>
        </p:blipFill>
        <p:spPr bwMode="auto">
          <a:xfrm>
            <a:off x="-1" y="116632"/>
            <a:ext cx="9091157" cy="6364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6" name="Rectangle 2"/>
          <p:cNvSpPr>
            <a:spLocks noGrp="1" noChangeArrowheads="1"/>
          </p:cNvSpPr>
          <p:nvPr>
            <p:ph type="title"/>
          </p:nvPr>
        </p:nvSpPr>
        <p:spPr>
          <a:xfrm>
            <a:off x="-32105" y="0"/>
            <a:ext cx="8132497" cy="764704"/>
          </a:xfrm>
          <a:solidFill>
            <a:srgbClr val="660066"/>
          </a:solidFill>
        </p:spPr>
        <p:txBody>
          <a:bodyPr/>
          <a:lstStyle/>
          <a:p>
            <a:pPr eaLnBrk="1" hangingPunct="1">
              <a:defRPr/>
            </a:pPr>
            <a:r>
              <a:rPr lang="en-US" dirty="0">
                <a:effectLst>
                  <a:outerShdw blurRad="38100" dist="38100" dir="2700000" algn="tl">
                    <a:srgbClr val="808080"/>
                  </a:outerShdw>
                </a:effectLst>
                <a:latin typeface="Arial" charset="0"/>
                <a:ea typeface="ＭＳ Ｐゴシック" charset="0"/>
                <a:cs typeface="ＭＳ Ｐゴシック" charset="0"/>
              </a:rPr>
              <a:t>Ptolemies and Seleucids</a:t>
            </a:r>
          </a:p>
        </p:txBody>
      </p:sp>
      <p:sp>
        <p:nvSpPr>
          <p:cNvPr id="773123" name="Text Box 8"/>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latin typeface="Arial"/>
                <a:cs typeface="Arial"/>
              </a:rPr>
              <a:t>558</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4" name="Picture 4"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t="54491" r="4445"/>
          <a:stretch>
            <a:fillRect/>
          </a:stretch>
        </p:blipFill>
        <p:spPr bwMode="auto">
          <a:xfrm>
            <a:off x="-83119" y="764705"/>
            <a:ext cx="9227119" cy="6093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6" name="Rectangle 2"/>
          <p:cNvSpPr>
            <a:spLocks noGrp="1" noChangeArrowheads="1"/>
          </p:cNvSpPr>
          <p:nvPr>
            <p:ph type="title"/>
          </p:nvPr>
        </p:nvSpPr>
        <p:spPr>
          <a:xfrm>
            <a:off x="0" y="23494"/>
            <a:ext cx="7772401" cy="813218"/>
          </a:xfrm>
          <a:solidFill>
            <a:srgbClr val="660066"/>
          </a:solid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n-US" dirty="0">
                <a:effectLst>
                  <a:outerShdw blurRad="38100" dist="38100" dir="2700000" algn="tl">
                    <a:srgbClr val="808080"/>
                  </a:outerShdw>
                </a:effectLst>
                <a:latin typeface="Arial" charset="0"/>
                <a:ea typeface="ＭＳ Ｐゴシック" charset="0"/>
                <a:cs typeface="ＭＳ Ｐゴシック" charset="0"/>
              </a:rPr>
              <a:t>Ptolemies and Seleucids</a:t>
            </a:r>
          </a:p>
        </p:txBody>
      </p:sp>
      <p:sp>
        <p:nvSpPr>
          <p:cNvPr id="9" name="Text Box 8"/>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chemeClr val="bg1"/>
                </a:solidFill>
                <a:latin typeface="Arial"/>
                <a:cs typeface="Arial"/>
              </a:rPr>
              <a:t>558</a:t>
            </a:r>
          </a:p>
        </p:txBody>
      </p:sp>
    </p:spTree>
    <p:extLst>
      <p:ext uri="{BB962C8B-B14F-4D97-AF65-F5344CB8AC3E}">
        <p14:creationId xmlns:p14="http://schemas.microsoft.com/office/powerpoint/2010/main" val="12115858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3122" name="Group 3"/>
          <p:cNvGrpSpPr>
            <a:grpSpLocks/>
          </p:cNvGrpSpPr>
          <p:nvPr/>
        </p:nvGrpSpPr>
        <p:grpSpPr bwMode="auto">
          <a:xfrm>
            <a:off x="0" y="304800"/>
            <a:ext cx="9109075" cy="6553200"/>
            <a:chOff x="0" y="192"/>
            <a:chExt cx="5738" cy="4128"/>
          </a:xfrm>
        </p:grpSpPr>
        <p:pic>
          <p:nvPicPr>
            <p:cNvPr id="773124" name="Picture 4"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t="54491" r="4445"/>
            <a:stretch>
              <a:fillRect/>
            </a:stretch>
          </p:blipFill>
          <p:spPr bwMode="auto">
            <a:xfrm>
              <a:off x="1610" y="1594"/>
              <a:ext cx="4128" cy="2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312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t="3206" b="46310"/>
            <a:stretch>
              <a:fillRect/>
            </a:stretch>
          </p:blipFill>
          <p:spPr bwMode="auto">
            <a:xfrm>
              <a:off x="0" y="192"/>
              <a:ext cx="4848" cy="3394"/>
            </a:xfrm>
            <a:prstGeom prst="rect">
              <a:avLst/>
            </a:prstGeom>
            <a:noFill/>
            <a:ln w="38100" cmpd="sng">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344066" name="Rectangle 2"/>
          <p:cNvSpPr>
            <a:spLocks noGrp="1" noChangeArrowheads="1"/>
          </p:cNvSpPr>
          <p:nvPr>
            <p:ph type="title"/>
          </p:nvPr>
        </p:nvSpPr>
        <p:spPr>
          <a:xfrm>
            <a:off x="-36513" y="-27384"/>
            <a:ext cx="7772401" cy="792088"/>
          </a:xfrm>
          <a:solidFill>
            <a:srgbClr val="660066"/>
          </a:solid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n-US" dirty="0">
                <a:effectLst>
                  <a:outerShdw blurRad="38100" dist="38100" dir="2700000" algn="tl">
                    <a:srgbClr val="808080"/>
                  </a:outerShdw>
                </a:effectLst>
                <a:latin typeface="Arial" charset="0"/>
                <a:ea typeface="ＭＳ Ｐゴシック" charset="0"/>
                <a:cs typeface="ＭＳ Ｐゴシック" charset="0"/>
              </a:rPr>
              <a:t>Ptolemies and Seleucids</a:t>
            </a:r>
          </a:p>
        </p:txBody>
      </p:sp>
      <p:sp>
        <p:nvSpPr>
          <p:cNvPr id="9" name="Text Box 8"/>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rgbClr val="FFFFFF"/>
                </a:solidFill>
                <a:latin typeface="Arial"/>
                <a:cs typeface="Arial"/>
              </a:rPr>
              <a:t>558</a:t>
            </a:r>
          </a:p>
        </p:txBody>
      </p:sp>
    </p:spTree>
    <p:extLst>
      <p:ext uri="{BB962C8B-B14F-4D97-AF65-F5344CB8AC3E}">
        <p14:creationId xmlns:p14="http://schemas.microsoft.com/office/powerpoint/2010/main" val="1211585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you</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(Dan 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4252370166"/>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a:xfrm>
            <a:off x="457200" y="116632"/>
            <a:ext cx="7715250" cy="1296144"/>
          </a:xfrm>
          <a:solidFill>
            <a:srgbClr val="020101"/>
          </a:solidFill>
          <a:ln>
            <a:solidFill>
              <a:srgbClr val="FFFFFF"/>
            </a:solidFill>
          </a:ln>
        </p:spPr>
        <p:txBody>
          <a:bodyPr/>
          <a:lstStyle/>
          <a:p>
            <a:pPr eaLnBrk="1" hangingPunct="1">
              <a:defRPr/>
            </a:pPr>
            <a:r>
              <a:rPr lang="en-US" sz="4000" b="1" dirty="0">
                <a:solidFill>
                  <a:srgbClr val="FFFFFF"/>
                </a:solidFill>
                <a:latin typeface="Arial"/>
                <a:ea typeface="ＭＳ Ｐゴシック" charset="0"/>
                <a:cs typeface="Arial"/>
              </a:rPr>
              <a:t>Ptolemaic &amp; Seleucid Kings </a:t>
            </a:r>
            <a:r>
              <a:rPr lang="en-US" sz="2800" b="1" dirty="0">
                <a:solidFill>
                  <a:srgbClr val="FFFFFF"/>
                </a:solidFill>
                <a:latin typeface="Arial"/>
                <a:ea typeface="ＭＳ Ｐゴシック" charset="0"/>
                <a:cs typeface="Arial"/>
              </a:rPr>
              <a:t>(11:5-35</a:t>
            </a:r>
            <a:r>
              <a:rPr lang="en-US" sz="4000" b="1" dirty="0">
                <a:solidFill>
                  <a:srgbClr val="FFFFFF"/>
                </a:solidFill>
                <a:latin typeface="Arial"/>
                <a:ea typeface="ＭＳ Ｐゴシック" charset="0"/>
                <a:cs typeface="Arial"/>
              </a:rPr>
              <a:t>)</a:t>
            </a:r>
          </a:p>
        </p:txBody>
      </p:sp>
      <p:sp>
        <p:nvSpPr>
          <p:cNvPr id="689157" name="Text Box 5"/>
          <p:cNvSpPr txBox="1">
            <a:spLocks noChangeArrowheads="1"/>
          </p:cNvSpPr>
          <p:nvPr/>
        </p:nvSpPr>
        <p:spPr bwMode="auto">
          <a:xfrm>
            <a:off x="107505" y="1628800"/>
            <a:ext cx="5976664" cy="5191165"/>
          </a:xfrm>
          <a:prstGeom prst="rect">
            <a:avLst/>
          </a:prstGeom>
          <a:noFill/>
          <a:ln w="9525">
            <a:noFill/>
            <a:miter lim="800000"/>
            <a:headEnd/>
            <a:tailEnd/>
          </a:ln>
          <a:effectLst/>
        </p:spPr>
        <p:txBody>
          <a:bodyPr wrap="square">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Blip>
                <a:blip r:embed="rId2"/>
              </a:buBlip>
              <a:defRPr/>
            </a:pPr>
            <a:r>
              <a:rPr lang="en-US" sz="2800" b="1" dirty="0">
                <a:solidFill>
                  <a:srgbClr val="FFFF00"/>
                </a:solidFill>
                <a:effectLst>
                  <a:outerShdw blurRad="38100" dist="38100" dir="2700000" algn="tl">
                    <a:srgbClr val="000000"/>
                  </a:outerShdw>
                </a:effectLst>
                <a:latin typeface="Arial"/>
                <a:cs typeface="Arial"/>
              </a:rPr>
              <a:t>Ptolemies (Kings of the South) </a:t>
            </a:r>
          </a:p>
          <a:p>
            <a:pPr eaLnBrk="1" hangingPunct="1">
              <a:lnSpc>
                <a:spcPct val="80000"/>
              </a:lnSpc>
              <a:spcBef>
                <a:spcPct val="20000"/>
              </a:spcBef>
              <a:buClr>
                <a:schemeClr val="hlink"/>
              </a:buClr>
              <a:buSzPct val="90000"/>
              <a:buFont typeface="Wingdings" charset="0"/>
              <a:buBlip>
                <a:blip r:embed="rId2"/>
              </a:buBlip>
              <a:defRPr/>
            </a:pPr>
            <a:r>
              <a:rPr lang="en-US" sz="2800" b="1" dirty="0">
                <a:solidFill>
                  <a:srgbClr val="FFFF00"/>
                </a:solidFill>
                <a:effectLst>
                  <a:outerShdw blurRad="38100" dist="38100" dir="2700000" algn="tl">
                    <a:srgbClr val="000000"/>
                  </a:outerShdw>
                </a:effectLst>
                <a:latin typeface="Arial"/>
                <a:cs typeface="Arial"/>
              </a:rPr>
              <a:t>Seleucids (Kings of the North)</a:t>
            </a:r>
          </a:p>
          <a:p>
            <a:pPr eaLnBrk="1" hangingPunct="1">
              <a:lnSpc>
                <a:spcPct val="80000"/>
              </a:lnSpc>
              <a:spcBef>
                <a:spcPct val="20000"/>
              </a:spcBef>
              <a:buClr>
                <a:schemeClr val="hlink"/>
              </a:buClr>
              <a:buSzPct val="90000"/>
              <a:buFont typeface="Wingdings" charset="0"/>
              <a:buBlip>
                <a:blip r:embed="rId2"/>
              </a:buBlip>
              <a:defRPr/>
            </a:pPr>
            <a:r>
              <a:rPr lang="en-US" sz="2800" b="1" dirty="0">
                <a:solidFill>
                  <a:srgbClr val="FFFF00"/>
                </a:solidFill>
                <a:effectLst>
                  <a:outerShdw blurRad="38100" dist="38100" dir="2700000" algn="tl">
                    <a:srgbClr val="000000"/>
                  </a:outerShdw>
                </a:effectLst>
                <a:latin typeface="Arial"/>
                <a:cs typeface="Arial"/>
              </a:rPr>
              <a:t>Ptolemy II </a:t>
            </a:r>
            <a:r>
              <a:rPr lang="en-US" sz="2800" b="1" dirty="0" err="1">
                <a:solidFill>
                  <a:srgbClr val="FFFF00"/>
                </a:solidFill>
                <a:effectLst>
                  <a:outerShdw blurRad="38100" dist="38100" dir="2700000" algn="tl">
                    <a:srgbClr val="000000"/>
                  </a:outerShdw>
                </a:effectLst>
                <a:latin typeface="Arial"/>
                <a:cs typeface="Arial"/>
              </a:rPr>
              <a:t>Philadelphus</a:t>
            </a:r>
            <a:r>
              <a:rPr lang="en-US" sz="2800" b="1" dirty="0">
                <a:solidFill>
                  <a:srgbClr val="FFFF00"/>
                </a:solidFill>
                <a:effectLst>
                  <a:outerShdw blurRad="38100" dist="38100" dir="2700000" algn="tl">
                    <a:srgbClr val="000000"/>
                  </a:outerShdw>
                </a:effectLst>
                <a:latin typeface="Arial"/>
                <a:cs typeface="Arial"/>
              </a:rPr>
              <a:t> (285–246)</a:t>
            </a:r>
            <a:r>
              <a:rPr lang="en-US" sz="2800" b="1" dirty="0">
                <a:effectLst>
                  <a:outerShdw blurRad="38100" dist="38100" dir="2700000" algn="tl">
                    <a:srgbClr val="000000"/>
                  </a:outerShdw>
                </a:effectLst>
                <a:latin typeface="Arial"/>
                <a:cs typeface="Arial"/>
              </a:rPr>
              <a:t>: Signed treaty of peace and gave his daughter </a:t>
            </a:r>
            <a:r>
              <a:rPr lang="en-US" sz="2800" b="1" dirty="0" err="1">
                <a:effectLst>
                  <a:outerShdw blurRad="38100" dist="38100" dir="2700000" algn="tl">
                    <a:srgbClr val="000000"/>
                  </a:outerShdw>
                </a:effectLst>
                <a:latin typeface="Arial"/>
                <a:cs typeface="Arial"/>
              </a:rPr>
              <a:t>Berenice</a:t>
            </a:r>
            <a:r>
              <a:rPr lang="en-US" sz="2800" b="1" dirty="0">
                <a:effectLst>
                  <a:outerShdw blurRad="38100" dist="38100" dir="2700000" algn="tl">
                    <a:srgbClr val="000000"/>
                  </a:outerShdw>
                </a:effectLst>
                <a:latin typeface="Arial"/>
                <a:cs typeface="Arial"/>
              </a:rPr>
              <a:t> to Antiochus II. Died after his daughter</a:t>
            </a:r>
            <a:r>
              <a:rPr lang="fr-FR" altLang="ja-JP" sz="2800" b="1" dirty="0">
                <a:effectLst>
                  <a:outerShdw blurRad="38100" dist="38100" dir="2700000" algn="tl">
                    <a:srgbClr val="000000"/>
                  </a:outerShdw>
                </a:effectLst>
                <a:latin typeface="Arial"/>
                <a:cs typeface="Arial"/>
              </a:rPr>
              <a:t>'</a:t>
            </a:r>
            <a:r>
              <a:rPr lang="en-US" altLang="ja-JP" sz="2800" b="1" dirty="0">
                <a:effectLst>
                  <a:outerShdw blurRad="38100" dist="38100" dir="2700000" algn="tl">
                    <a:srgbClr val="000000"/>
                  </a:outerShdw>
                </a:effectLst>
                <a:latin typeface="Arial"/>
                <a:cs typeface="Arial"/>
              </a:rPr>
              <a:t>s death (v. 6).</a:t>
            </a:r>
          </a:p>
          <a:p>
            <a:pPr eaLnBrk="1" hangingPunct="1">
              <a:lnSpc>
                <a:spcPct val="80000"/>
              </a:lnSpc>
              <a:spcBef>
                <a:spcPct val="20000"/>
              </a:spcBef>
              <a:buClr>
                <a:schemeClr val="hlink"/>
              </a:buClr>
              <a:buSzPct val="90000"/>
              <a:buFont typeface="Wingdings" charset="0"/>
              <a:buBlip>
                <a:blip r:embed="rId2"/>
              </a:buBlip>
              <a:defRPr/>
            </a:pPr>
            <a:r>
              <a:rPr lang="en-US" sz="2800" b="1" dirty="0">
                <a:solidFill>
                  <a:srgbClr val="FFFF00"/>
                </a:solidFill>
                <a:effectLst>
                  <a:outerShdw blurRad="38100" dist="38100" dir="2700000" algn="tl">
                    <a:srgbClr val="000000"/>
                  </a:outerShdw>
                </a:effectLst>
                <a:latin typeface="Arial"/>
                <a:cs typeface="Arial"/>
              </a:rPr>
              <a:t>Antiochus II </a:t>
            </a:r>
            <a:r>
              <a:rPr lang="en-US" sz="2800" b="1" dirty="0" err="1">
                <a:solidFill>
                  <a:srgbClr val="FFFF00"/>
                </a:solidFill>
                <a:effectLst>
                  <a:outerShdw blurRad="38100" dist="38100" dir="2700000" algn="tl">
                    <a:srgbClr val="000000"/>
                  </a:outerShdw>
                </a:effectLst>
                <a:latin typeface="Arial"/>
                <a:cs typeface="Arial"/>
              </a:rPr>
              <a:t>Theos</a:t>
            </a:r>
            <a:r>
              <a:rPr lang="en-US" sz="2800" b="1" dirty="0">
                <a:solidFill>
                  <a:srgbClr val="FFFF00"/>
                </a:solidFill>
                <a:effectLst>
                  <a:outerShdw blurRad="38100" dist="38100" dir="2700000" algn="tl">
                    <a:srgbClr val="000000"/>
                  </a:outerShdw>
                </a:effectLst>
                <a:latin typeface="Arial"/>
                <a:cs typeface="Arial"/>
              </a:rPr>
              <a:t> (246-226)</a:t>
            </a:r>
            <a:r>
              <a:rPr lang="en-US" sz="2800" b="1" dirty="0">
                <a:effectLst>
                  <a:outerShdw blurRad="38100" dist="38100" dir="2700000" algn="tl">
                    <a:srgbClr val="000000"/>
                  </a:outerShdw>
                </a:effectLst>
                <a:latin typeface="Arial"/>
                <a:cs typeface="Arial"/>
              </a:rPr>
              <a:t>: Disposed of </a:t>
            </a:r>
            <a:r>
              <a:rPr lang="en-US" sz="2800" b="1" dirty="0" err="1">
                <a:effectLst>
                  <a:outerShdw blurRad="38100" dist="38100" dir="2700000" algn="tl">
                    <a:srgbClr val="000000"/>
                  </a:outerShdw>
                </a:effectLst>
                <a:latin typeface="Arial"/>
                <a:cs typeface="Arial"/>
              </a:rPr>
              <a:t>Laodice</a:t>
            </a:r>
            <a:r>
              <a:rPr lang="en-US" sz="2800" b="1" dirty="0">
                <a:effectLst>
                  <a:outerShdw blurRad="38100" dist="38100" dir="2700000" algn="tl">
                    <a:srgbClr val="000000"/>
                  </a:outerShdw>
                </a:effectLst>
                <a:latin typeface="Arial"/>
                <a:cs typeface="Arial"/>
              </a:rPr>
              <a:t> to marry </a:t>
            </a:r>
            <a:r>
              <a:rPr lang="en-US" sz="2800" b="1" dirty="0" err="1">
                <a:effectLst>
                  <a:outerShdw blurRad="38100" dist="38100" dir="2700000" algn="tl">
                    <a:srgbClr val="000000"/>
                  </a:outerShdw>
                </a:effectLst>
                <a:latin typeface="Arial"/>
                <a:cs typeface="Arial"/>
              </a:rPr>
              <a:t>Berenice</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Laodice</a:t>
            </a:r>
            <a:r>
              <a:rPr lang="en-US" sz="2800" b="1" dirty="0">
                <a:effectLst>
                  <a:outerShdw blurRad="38100" dist="38100" dir="2700000" algn="tl">
                    <a:srgbClr val="000000"/>
                  </a:outerShdw>
                </a:effectLst>
                <a:latin typeface="Arial"/>
                <a:cs typeface="Arial"/>
              </a:rPr>
              <a:t> killed </a:t>
            </a:r>
            <a:r>
              <a:rPr lang="en-US" sz="2800" b="1" dirty="0" err="1">
                <a:effectLst>
                  <a:outerShdw blurRad="38100" dist="38100" dir="2700000" algn="tl">
                    <a:srgbClr val="000000"/>
                  </a:outerShdw>
                </a:effectLst>
                <a:latin typeface="Arial"/>
                <a:cs typeface="Arial"/>
              </a:rPr>
              <a:t>Berenice</a:t>
            </a:r>
            <a:r>
              <a:rPr lang="en-US" sz="2800" b="1" dirty="0">
                <a:effectLst>
                  <a:outerShdw blurRad="38100" dist="38100" dir="2700000" algn="tl">
                    <a:srgbClr val="000000"/>
                  </a:outerShdw>
                </a:effectLst>
                <a:latin typeface="Arial"/>
                <a:cs typeface="Arial"/>
              </a:rPr>
              <a:t> and her infant son (v. 6), and eventually poisoned Theos and put her own son </a:t>
            </a:r>
            <a:r>
              <a:rPr lang="en-US" sz="2800" b="1" dirty="0" err="1">
                <a:effectLst>
                  <a:outerShdw blurRad="38100" dist="38100" dir="2700000" algn="tl">
                    <a:srgbClr val="000000"/>
                  </a:outerShdw>
                </a:effectLst>
                <a:latin typeface="Arial"/>
                <a:cs typeface="Arial"/>
              </a:rPr>
              <a:t>Callinicus</a:t>
            </a:r>
            <a:r>
              <a:rPr lang="en-US" sz="2800" b="1" dirty="0">
                <a:effectLst>
                  <a:outerShdw blurRad="38100" dist="38100" dir="2700000" algn="tl">
                    <a:srgbClr val="000000"/>
                  </a:outerShdw>
                </a:effectLst>
                <a:latin typeface="Arial"/>
                <a:cs typeface="Arial"/>
              </a:rPr>
              <a:t> on the throne. </a:t>
            </a:r>
          </a:p>
        </p:txBody>
      </p:sp>
      <p:sp>
        <p:nvSpPr>
          <p:cNvPr id="775171"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558</a:t>
            </a:r>
          </a:p>
        </p:txBody>
      </p:sp>
      <p:pic>
        <p:nvPicPr>
          <p:cNvPr id="11" name="Picture 4" descr="Daniel 00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a:xfrm>
            <a:off x="457200" y="116632"/>
            <a:ext cx="7715250" cy="1296144"/>
          </a:xfrm>
          <a:solidFill>
            <a:srgbClr val="020101"/>
          </a:solidFill>
          <a:ln>
            <a:solidFill>
              <a:srgbClr val="FFFFFF"/>
            </a:solidFill>
          </a:ln>
        </p:spPr>
        <p:txBody>
          <a:bodyPr/>
          <a:lstStyle/>
          <a:p>
            <a:pPr eaLnBrk="1" hangingPunct="1">
              <a:defRPr/>
            </a:pPr>
            <a:r>
              <a:rPr lang="en-US" sz="4000" b="1" dirty="0">
                <a:solidFill>
                  <a:srgbClr val="FFFFFF"/>
                </a:solidFill>
                <a:latin typeface="Arial"/>
                <a:ea typeface="ＭＳ Ｐゴシック" charset="0"/>
                <a:cs typeface="Arial"/>
              </a:rPr>
              <a:t>Ptolemaic &amp; Seleucid Kings </a:t>
            </a:r>
            <a:r>
              <a:rPr lang="en-US" sz="2800" b="1" dirty="0">
                <a:solidFill>
                  <a:srgbClr val="FFFFFF"/>
                </a:solidFill>
                <a:latin typeface="Arial"/>
                <a:ea typeface="ＭＳ Ｐゴシック" charset="0"/>
                <a:cs typeface="Arial"/>
              </a:rPr>
              <a:t>(11:5-35</a:t>
            </a:r>
            <a:r>
              <a:rPr lang="en-US" sz="4000" b="1" dirty="0">
                <a:solidFill>
                  <a:srgbClr val="FFFFFF"/>
                </a:solidFill>
                <a:latin typeface="Arial"/>
                <a:ea typeface="ＭＳ Ｐゴシック" charset="0"/>
                <a:cs typeface="Arial"/>
              </a:rPr>
              <a:t>)</a:t>
            </a:r>
          </a:p>
        </p:txBody>
      </p:sp>
      <p:sp>
        <p:nvSpPr>
          <p:cNvPr id="689157" name="Text Box 5"/>
          <p:cNvSpPr txBox="1">
            <a:spLocks noChangeArrowheads="1"/>
          </p:cNvSpPr>
          <p:nvPr/>
        </p:nvSpPr>
        <p:spPr bwMode="auto">
          <a:xfrm>
            <a:off x="212725" y="1628800"/>
            <a:ext cx="5871443" cy="4587923"/>
          </a:xfrm>
          <a:prstGeom prst="rect">
            <a:avLst/>
          </a:prstGeom>
          <a:noFill/>
          <a:ln w="9525">
            <a:noFill/>
            <a:miter lim="800000"/>
            <a:headEnd/>
            <a:tailEnd/>
          </a:ln>
          <a:effectLst/>
        </p:spPr>
        <p:txBody>
          <a:bodyPr wrap="square">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Blip>
                <a:blip r:embed="rId2"/>
              </a:buBlip>
              <a:defRPr/>
            </a:pPr>
            <a:r>
              <a:rPr lang="en-US" sz="2800" b="1" dirty="0">
                <a:solidFill>
                  <a:srgbClr val="FFFF00"/>
                </a:solidFill>
                <a:effectLst>
                  <a:outerShdw blurRad="38100" dist="38100" dir="2700000" algn="tl">
                    <a:srgbClr val="000000"/>
                  </a:outerShdw>
                </a:effectLst>
                <a:latin typeface="Arial"/>
                <a:cs typeface="Arial"/>
              </a:rPr>
              <a:t>Ptolemy v. </a:t>
            </a:r>
            <a:r>
              <a:rPr lang="en-US" sz="2800" b="1" dirty="0" err="1">
                <a:solidFill>
                  <a:srgbClr val="FFFF00"/>
                </a:solidFill>
                <a:effectLst>
                  <a:outerShdw blurRad="38100" dist="38100" dir="2700000" algn="tl">
                    <a:srgbClr val="000000"/>
                  </a:outerShdw>
                </a:effectLst>
                <a:latin typeface="Arial"/>
                <a:cs typeface="Arial"/>
              </a:rPr>
              <a:t>Epiphanes</a:t>
            </a:r>
            <a:r>
              <a:rPr lang="en-US" sz="2800" b="1" dirty="0">
                <a:solidFill>
                  <a:srgbClr val="FFFF00"/>
                </a:solidFill>
                <a:effectLst>
                  <a:outerShdw blurRad="38100" dist="38100" dir="2700000" algn="tl">
                    <a:srgbClr val="000000"/>
                  </a:outerShdw>
                </a:effectLst>
                <a:latin typeface="Arial"/>
                <a:cs typeface="Arial"/>
              </a:rPr>
              <a:t> (204-181)</a:t>
            </a:r>
            <a:r>
              <a:rPr lang="en-US" sz="2800" b="1" dirty="0">
                <a:effectLst>
                  <a:outerShdw blurRad="38100" dist="38100" dir="2700000" algn="tl">
                    <a:srgbClr val="000000"/>
                  </a:outerShdw>
                </a:effectLst>
                <a:latin typeface="Arial"/>
                <a:cs typeface="Arial"/>
              </a:rPr>
              <a:t>: After Antiochus attacked, General Scopas of Egypt launched counter-offensive and punished pro-Seleucid Jews, but was later defeated (v. 14). Antiochus gave his daughter Cleopatra to Ptolemy V when she was under age 10 (v. 17) hoping to control both kingdoms. Cleopatra sided with her husband. They gave birth to Ptolemy VI.</a:t>
            </a:r>
          </a:p>
        </p:txBody>
      </p:sp>
      <p:sp>
        <p:nvSpPr>
          <p:cNvPr id="775171"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558</a:t>
            </a:r>
          </a:p>
        </p:txBody>
      </p:sp>
      <p:pic>
        <p:nvPicPr>
          <p:cNvPr id="11" name="Picture 4" descr="Daniel 00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35886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539750" y="277813"/>
            <a:ext cx="7786688" cy="1422400"/>
          </a:xfrm>
          <a:solidFill>
            <a:srgbClr val="020101"/>
          </a:solidFill>
          <a:ln>
            <a:solidFill>
              <a:srgbClr val="FFFFFF"/>
            </a:solidFill>
          </a:ln>
        </p:spPr>
        <p:txBody>
          <a:bodyPr/>
          <a:lstStyle/>
          <a:p>
            <a:pPr eaLnBrk="1" hangingPunct="1">
              <a:defRPr/>
            </a:pPr>
            <a:r>
              <a:rPr lang="en-US" sz="4000" b="1" dirty="0">
                <a:solidFill>
                  <a:srgbClr val="FFFFFF"/>
                </a:solidFill>
                <a:latin typeface="Arial"/>
                <a:ea typeface="ＭＳ Ｐゴシック" charset="0"/>
                <a:cs typeface="Arial"/>
              </a:rPr>
              <a:t>Ptolemaic &amp; Seleucid Kings (11:5-35)</a:t>
            </a:r>
          </a:p>
        </p:txBody>
      </p:sp>
      <p:sp>
        <p:nvSpPr>
          <p:cNvPr id="690180" name="Text Box 4"/>
          <p:cNvSpPr txBox="1">
            <a:spLocks noChangeArrowheads="1"/>
          </p:cNvSpPr>
          <p:nvPr/>
        </p:nvSpPr>
        <p:spPr bwMode="auto">
          <a:xfrm>
            <a:off x="212725" y="1844824"/>
            <a:ext cx="5511403" cy="4243213"/>
          </a:xfrm>
          <a:prstGeom prst="rect">
            <a:avLst/>
          </a:prstGeom>
          <a:noFill/>
          <a:ln w="9525">
            <a:noFill/>
            <a:miter lim="800000"/>
            <a:headEnd/>
            <a:tailEnd/>
          </a:ln>
          <a:effectLst/>
        </p:spPr>
        <p:txBody>
          <a:bodyPr wrap="square">
            <a:spAutoFit/>
          </a:bodyPr>
          <a:lstStyle>
            <a:lvl1pPr marL="344488" indent="-3444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Char char="l"/>
              <a:defRPr/>
            </a:pPr>
            <a:r>
              <a:rPr lang="en-US" sz="2800" b="1" dirty="0">
                <a:effectLst>
                  <a:outerShdw blurRad="38100" dist="38100" dir="2700000" algn="tl">
                    <a:srgbClr val="000000"/>
                  </a:outerShdw>
                </a:effectLst>
                <a:latin typeface="Arial"/>
                <a:cs typeface="Arial"/>
              </a:rPr>
              <a:t>10-11, 13, 15-19 </a:t>
            </a:r>
            <a:r>
              <a:rPr lang="en-US" sz="2800" b="1" dirty="0">
                <a:solidFill>
                  <a:srgbClr val="FFFF00"/>
                </a:solidFill>
                <a:effectLst>
                  <a:outerShdw blurRad="38100" dist="38100" dir="2700000" algn="tl">
                    <a:srgbClr val="000000"/>
                  </a:outerShdw>
                </a:effectLst>
                <a:latin typeface="Arial"/>
                <a:cs typeface="Arial"/>
              </a:rPr>
              <a:t>Antiochus III the Great (223-187)</a:t>
            </a:r>
            <a:r>
              <a:rPr lang="en-US" sz="2800" b="1" dirty="0">
                <a:effectLst>
                  <a:outerShdw blurRad="38100" dist="38100" dir="2700000" algn="tl">
                    <a:srgbClr val="000000"/>
                  </a:outerShdw>
                </a:effectLst>
                <a:latin typeface="Arial"/>
                <a:cs typeface="Arial"/>
              </a:rPr>
              <a:t>: Son of </a:t>
            </a:r>
            <a:r>
              <a:rPr lang="en-US" sz="2800" b="1" dirty="0" err="1">
                <a:effectLst>
                  <a:outerShdw blurRad="38100" dist="38100" dir="2700000" algn="tl">
                    <a:srgbClr val="000000"/>
                  </a:outerShdw>
                </a:effectLst>
                <a:latin typeface="Arial"/>
                <a:cs typeface="Arial"/>
              </a:rPr>
              <a:t>Callinicus</a:t>
            </a:r>
            <a:r>
              <a:rPr lang="en-US" sz="2800" b="1" dirty="0">
                <a:effectLst>
                  <a:outerShdw blurRad="38100" dist="38100" dir="2700000" algn="tl">
                    <a:srgbClr val="000000"/>
                  </a:outerShdw>
                </a:effectLst>
                <a:latin typeface="Arial"/>
                <a:cs typeface="Arial"/>
              </a:rPr>
              <a:t>. Won title "the Great" because of his military exploits. Suppressed a revolt by his governor </a:t>
            </a:r>
            <a:r>
              <a:rPr lang="en-US" sz="2800" b="1" dirty="0" err="1">
                <a:effectLst>
                  <a:outerShdw blurRad="38100" dist="38100" dir="2700000" algn="tl">
                    <a:srgbClr val="000000"/>
                  </a:outerShdw>
                </a:effectLst>
                <a:latin typeface="Arial"/>
                <a:cs typeface="Arial"/>
              </a:rPr>
              <a:t>Molon</a:t>
            </a:r>
            <a:r>
              <a:rPr lang="en-US" sz="2800" b="1" dirty="0">
                <a:effectLst>
                  <a:outerShdw blurRad="38100" dist="38100" dir="2700000" algn="tl">
                    <a:srgbClr val="000000"/>
                  </a:outerShdw>
                </a:effectLst>
                <a:latin typeface="Arial"/>
                <a:cs typeface="Arial"/>
              </a:rPr>
              <a:t> and then launched an attack on Palestine, but was beaten by the smaller army of Ptolemy IV (v. 11), which returned Palestine to Ptolemy IV. </a:t>
            </a:r>
          </a:p>
        </p:txBody>
      </p:sp>
      <p:sp>
        <p:nvSpPr>
          <p:cNvPr id="776195"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558</a:t>
            </a:r>
          </a:p>
        </p:txBody>
      </p:sp>
      <p:pic>
        <p:nvPicPr>
          <p:cNvPr id="5" name="Picture 4" descr="Daniel 000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539750" y="277813"/>
            <a:ext cx="7786688" cy="1422400"/>
          </a:xfrm>
          <a:solidFill>
            <a:srgbClr val="020101"/>
          </a:solidFill>
          <a:ln>
            <a:solidFill>
              <a:srgbClr val="FFFFFF"/>
            </a:solidFill>
          </a:ln>
        </p:spPr>
        <p:txBody>
          <a:bodyPr/>
          <a:lstStyle/>
          <a:p>
            <a:pPr eaLnBrk="1" hangingPunct="1">
              <a:defRPr/>
            </a:pPr>
            <a:r>
              <a:rPr lang="en-US" sz="4000" b="1" dirty="0">
                <a:solidFill>
                  <a:srgbClr val="FFFFFF"/>
                </a:solidFill>
                <a:latin typeface="Arial"/>
                <a:ea typeface="ＭＳ Ｐゴシック" charset="0"/>
                <a:cs typeface="Arial"/>
              </a:rPr>
              <a:t>Ptolemaic &amp; Seleucid Kings (11:5-35)</a:t>
            </a:r>
          </a:p>
        </p:txBody>
      </p:sp>
      <p:sp>
        <p:nvSpPr>
          <p:cNvPr id="690180" name="Text Box 4"/>
          <p:cNvSpPr txBox="1">
            <a:spLocks noChangeArrowheads="1"/>
          </p:cNvSpPr>
          <p:nvPr/>
        </p:nvSpPr>
        <p:spPr bwMode="auto">
          <a:xfrm>
            <a:off x="212725" y="1844824"/>
            <a:ext cx="5511403" cy="4587923"/>
          </a:xfrm>
          <a:prstGeom prst="rect">
            <a:avLst/>
          </a:prstGeom>
          <a:noFill/>
          <a:ln w="9525">
            <a:noFill/>
            <a:miter lim="800000"/>
            <a:headEnd/>
            <a:tailEnd/>
          </a:ln>
          <a:effectLst/>
        </p:spPr>
        <p:txBody>
          <a:bodyPr wrap="square">
            <a:spAutoFit/>
          </a:bodyPr>
          <a:lstStyle>
            <a:lvl1pPr marL="344488" indent="-3444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Char char="l"/>
              <a:defRPr/>
            </a:pPr>
            <a:r>
              <a:rPr lang="en-US" sz="2800" b="1" dirty="0">
                <a:effectLst>
                  <a:outerShdw blurRad="38100" dist="38100" dir="2700000" algn="tl">
                    <a:srgbClr val="000000"/>
                  </a:outerShdw>
                </a:effectLst>
                <a:latin typeface="Arial"/>
                <a:cs typeface="Arial"/>
              </a:rPr>
              <a:t>When Ptolemy IV died, </a:t>
            </a:r>
            <a:r>
              <a:rPr lang="en-US" sz="2800" b="1" dirty="0">
                <a:solidFill>
                  <a:srgbClr val="FFFF00"/>
                </a:solidFill>
                <a:effectLst>
                  <a:outerShdw blurRad="38100" dist="38100" dir="2700000" algn="tl">
                    <a:srgbClr val="000000"/>
                  </a:outerShdw>
                </a:effectLst>
                <a:latin typeface="Arial"/>
                <a:cs typeface="Arial"/>
              </a:rPr>
              <a:t>Antiochus III attacked his 4 yr. old son Ptolemy V and invaded Palestine</a:t>
            </a:r>
            <a:r>
              <a:rPr lang="en-US" sz="2800" b="1" dirty="0">
                <a:effectLst>
                  <a:outerShdw blurRad="38100" dist="38100" dir="2700000" algn="tl">
                    <a:srgbClr val="000000"/>
                  </a:outerShdw>
                </a:effectLst>
                <a:latin typeface="Arial"/>
                <a:cs typeface="Arial"/>
              </a:rPr>
              <a:t>. After defeating Scopas, Antiochus conquered Thrace and its coastlands with his strong navy. But in supporting the </a:t>
            </a:r>
            <a:r>
              <a:rPr lang="en-US" sz="2800" b="1" dirty="0" err="1">
                <a:effectLst>
                  <a:outerShdw blurRad="38100" dist="38100" dir="2700000" algn="tl">
                    <a:srgbClr val="000000"/>
                  </a:outerShdw>
                </a:effectLst>
                <a:latin typeface="Arial"/>
                <a:cs typeface="Arial"/>
              </a:rPr>
              <a:t>Aetolians</a:t>
            </a:r>
            <a:r>
              <a:rPr lang="en-US" sz="2800" b="1" dirty="0">
                <a:effectLst>
                  <a:outerShdw blurRad="38100" dist="38100" dir="2700000" algn="tl">
                    <a:srgbClr val="000000"/>
                  </a:outerShdw>
                </a:effectLst>
                <a:latin typeface="Arial"/>
                <a:cs typeface="Arial"/>
              </a:rPr>
              <a:t> against the Romans, he was defeated by the Roman commander (v. 18) and compelled to pay Rome tribute annually.</a:t>
            </a:r>
          </a:p>
        </p:txBody>
      </p:sp>
      <p:sp>
        <p:nvSpPr>
          <p:cNvPr id="776195"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558</a:t>
            </a:r>
          </a:p>
        </p:txBody>
      </p:sp>
      <p:pic>
        <p:nvPicPr>
          <p:cNvPr id="5" name="Picture 4" descr="Daniel 000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55946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7" name="79F0B857.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4038600"/>
            <a:ext cx="244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7698" name="Rectangle 5"/>
          <p:cNvSpPr>
            <a:spLocks noGrp="1" noChangeArrowheads="1"/>
          </p:cNvSpPr>
          <p:nvPr>
            <p:ph type="title"/>
          </p:nvPr>
        </p:nvSpPr>
        <p:spPr>
          <a:xfrm>
            <a:off x="152400" y="76200"/>
            <a:ext cx="3200400" cy="762000"/>
          </a:xfrm>
        </p:spPr>
        <p:txBody>
          <a:bodyPr/>
          <a:lstStyle/>
          <a:p>
            <a:pPr eaLnBrk="1" hangingPunct="1"/>
            <a:r>
              <a:rPr lang="en-US" sz="4000" dirty="0">
                <a:latin typeface="Arial" charset="0"/>
                <a:ea typeface="ＭＳ Ｐゴシック" charset="0"/>
              </a:rPr>
              <a:t>Antiochus IV</a:t>
            </a:r>
          </a:p>
        </p:txBody>
      </p:sp>
      <p:pic>
        <p:nvPicPr>
          <p:cNvPr id="797699" name="Picture 4" descr="Ntiochus IV"/>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914400"/>
            <a:ext cx="3055938" cy="4114800"/>
          </a:xfrm>
          <a:noFill/>
          <a:extLst>
            <a:ext uri="{909E8E84-426E-40dd-AFC4-6F175D3DCCD1}">
              <a14:hiddenFill xmlns="" xmlns:a14="http://schemas.microsoft.com/office/drawing/2010/main">
                <a:solidFill>
                  <a:srgbClr val="FFFFFF"/>
                </a:solidFill>
              </a14:hiddenFill>
            </a:ext>
          </a:extLst>
        </p:spPr>
      </p:pic>
      <p:sp>
        <p:nvSpPr>
          <p:cNvPr id="81927" name="Text Box 7"/>
          <p:cNvSpPr txBox="1">
            <a:spLocks noChangeArrowheads="1"/>
          </p:cNvSpPr>
          <p:nvPr/>
        </p:nvSpPr>
        <p:spPr bwMode="auto">
          <a:xfrm>
            <a:off x="3200400" y="304800"/>
            <a:ext cx="5943600" cy="3786188"/>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latin typeface="Arial" charset="0"/>
                <a:cs typeface="Arial" charset="0"/>
              </a:rPr>
              <a:t>Daniel 11:29-30  "At the time appointed he shall return and come into the south, but it shall not be this time as it was before.  For ships of </a:t>
            </a:r>
            <a:r>
              <a:rPr lang="en-US" b="1" dirty="0" err="1">
                <a:solidFill>
                  <a:srgbClr val="FFFFFF"/>
                </a:solidFill>
                <a:latin typeface="Arial" charset="0"/>
                <a:cs typeface="Arial" charset="0"/>
              </a:rPr>
              <a:t>Kittim</a:t>
            </a:r>
            <a:r>
              <a:rPr lang="en-US" b="1" dirty="0">
                <a:solidFill>
                  <a:srgbClr val="FFFFFF"/>
                </a:solidFill>
                <a:latin typeface="Arial" charset="0"/>
                <a:cs typeface="Arial" charset="0"/>
              </a:rPr>
              <a:t> shall come against him, and he shall be afraid and withdraw, and shall turn back and be enraged and take action against the holy covenant.  He shall turn back and pay attention to those who forsake the holy covenant.</a:t>
            </a:r>
            <a:r>
              <a:rPr lang="en-US" altLang="ja-JP" b="1" dirty="0">
                <a:solidFill>
                  <a:srgbClr val="FFFFFF"/>
                </a:solidFill>
                <a:latin typeface="Arial" charset="0"/>
                <a:cs typeface="Arial" charset="0"/>
              </a:rPr>
              <a:t>"</a:t>
            </a:r>
            <a:endParaRPr lang="en-US" b="1" dirty="0">
              <a:solidFill>
                <a:srgbClr val="FFFFFF"/>
              </a:solidFill>
              <a:latin typeface="Arial" charset="0"/>
              <a:cs typeface="Arial" charset="0"/>
            </a:endParaRPr>
          </a:p>
        </p:txBody>
      </p:sp>
      <p:pic>
        <p:nvPicPr>
          <p:cNvPr id="797701" name="Picture 8" descr="34 Ro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5313" y="4077072"/>
            <a:ext cx="60086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30" name="Picture 10" descr="j021577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79663" y="3869407"/>
            <a:ext cx="2649537" cy="164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34" name="AutoShape 14"/>
          <p:cNvSpPr>
            <a:spLocks noChangeArrowheads="1"/>
          </p:cNvSpPr>
          <p:nvPr/>
        </p:nvSpPr>
        <p:spPr bwMode="auto">
          <a:xfrm>
            <a:off x="5638800" y="5486400"/>
            <a:ext cx="1066800" cy="381000"/>
          </a:xfrm>
          <a:prstGeom prst="curvedUpArrow">
            <a:avLst>
              <a:gd name="adj1" fmla="val 56000"/>
              <a:gd name="adj2" fmla="val 112000"/>
              <a:gd name="adj3" fmla="val 33333"/>
            </a:avLst>
          </a:prstGeom>
          <a:solidFill>
            <a:srgbClr val="BA1236"/>
          </a:solidFill>
          <a:ln w="12700" cap="sq">
            <a:solidFill>
              <a:srgbClr val="BA1236"/>
            </a:solidFill>
            <a:miter lim="800000"/>
            <a:headEnd type="none" w="sm" len="sm"/>
            <a:tailEnd type="none" w="sm" len="sm"/>
          </a:ln>
        </p:spPr>
        <p:txBody>
          <a:bodyPr wrap="none" anchor="ctr"/>
          <a:lstStyle/>
          <a:p>
            <a:endParaRPr lang="en-US">
              <a:solidFill>
                <a:srgbClr val="FFFFFF"/>
              </a:solidFill>
              <a:latin typeface="Arial" charset="0"/>
              <a:cs typeface="Arial" charset="0"/>
            </a:endParaRPr>
          </a:p>
        </p:txBody>
      </p:sp>
      <p:sp>
        <p:nvSpPr>
          <p:cNvPr id="797704" name="Text Box 15"/>
          <p:cNvSpPr txBox="1">
            <a:spLocks noChangeArrowheads="1"/>
          </p:cNvSpPr>
          <p:nvPr/>
        </p:nvSpPr>
        <p:spPr bwMode="auto">
          <a:xfrm>
            <a:off x="9294813" y="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FFFF"/>
                </a:solidFill>
                <a:latin typeface="Arial" charset="0"/>
                <a:cs typeface="Arial" charset="0"/>
              </a:rPr>
              <a:t>65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930"/>
                                        </p:tgtEl>
                                        <p:attrNameLst>
                                          <p:attrName>style.visibility</p:attrName>
                                        </p:attrNameLst>
                                      </p:cBhvr>
                                      <p:to>
                                        <p:strVal val="visible"/>
                                      </p:to>
                                    </p:set>
                                    <p:anim calcmode="lin" valueType="num">
                                      <p:cBhvr>
                                        <p:cTn id="7" dur="1000" fill="hold"/>
                                        <p:tgtEl>
                                          <p:spTgt spid="81930"/>
                                        </p:tgtEl>
                                        <p:attrNameLst>
                                          <p:attrName>ppt_w</p:attrName>
                                        </p:attrNameLst>
                                      </p:cBhvr>
                                      <p:tavLst>
                                        <p:tav tm="0">
                                          <p:val>
                                            <p:fltVal val="0"/>
                                          </p:val>
                                        </p:tav>
                                        <p:tav tm="100000">
                                          <p:val>
                                            <p:strVal val="#ppt_w"/>
                                          </p:val>
                                        </p:tav>
                                      </p:tavLst>
                                    </p:anim>
                                    <p:anim calcmode="lin" valueType="num">
                                      <p:cBhvr>
                                        <p:cTn id="8" dur="1000" fill="hold"/>
                                        <p:tgtEl>
                                          <p:spTgt spid="81930"/>
                                        </p:tgtEl>
                                        <p:attrNameLst>
                                          <p:attrName>ppt_h</p:attrName>
                                        </p:attrNameLst>
                                      </p:cBhvr>
                                      <p:tavLst>
                                        <p:tav tm="0">
                                          <p:val>
                                            <p:fltVal val="0"/>
                                          </p:val>
                                        </p:tav>
                                        <p:tav tm="100000">
                                          <p:val>
                                            <p:strVal val="#ppt_h"/>
                                          </p:val>
                                        </p:tav>
                                      </p:tavLst>
                                    </p:anim>
                                    <p:anim calcmode="lin" valueType="num">
                                      <p:cBhvr>
                                        <p:cTn id="9" dur="1000" fill="hold"/>
                                        <p:tgtEl>
                                          <p:spTgt spid="819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34"/>
                                        </p:tgtEl>
                                        <p:attrNameLst>
                                          <p:attrName>style.visibility</p:attrName>
                                        </p:attrNameLst>
                                      </p:cBhvr>
                                      <p:to>
                                        <p:strVal val="visible"/>
                                      </p:to>
                                    </p:set>
                                    <p:animEffect transition="in" filter="wipe(left)">
                                      <p:cBhvr>
                                        <p:cTn id="15" dur="500"/>
                                        <p:tgtEl>
                                          <p:spTgt spid="8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
            <a:ext cx="9256872" cy="6942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1054723" name="Rectangle 3"/>
          <p:cNvSpPr>
            <a:spLocks noChangeArrowheads="1"/>
          </p:cNvSpPr>
          <p:nvPr/>
        </p:nvSpPr>
        <p:spPr bwMode="auto">
          <a:xfrm>
            <a:off x="195282" y="2024380"/>
            <a:ext cx="1887537" cy="4917924"/>
          </a:xfrm>
          <a:prstGeom prst="rect">
            <a:avLst/>
          </a:prstGeom>
          <a:noFill/>
          <a:ln w="9525">
            <a:noFill/>
            <a:miter lim="800000"/>
            <a:headEnd/>
            <a:tailEnd/>
          </a:ln>
          <a:effectLst>
            <a:outerShdw blurRad="63500" dist="76199" dir="4860052" algn="ctr" rotWithShape="0">
              <a:schemeClr val="tx1">
                <a:alpha val="95000"/>
              </a:schemeClr>
            </a:outerShdw>
          </a:effectLst>
        </p:spPr>
        <p:txBody>
          <a:bodyPr lIns="0" tIns="0" rIns="0" bIns="0"/>
          <a:lstStyle/>
          <a:p>
            <a:pPr marL="0" marR="0" lvl="0" indent="0" algn="l" defTabSz="821210" rtl="0" eaLnBrk="1" fontAlgn="base" latinLnBrk="0" hangingPunct="1">
              <a:lnSpc>
                <a:spcPct val="90000"/>
              </a:lnSpc>
              <a:spcBef>
                <a:spcPct val="0"/>
              </a:spcBef>
              <a:spcAft>
                <a:spcPct val="0"/>
              </a:spcAft>
              <a:buClrTx/>
              <a:buSzTx/>
              <a:buFontTx/>
              <a:buNone/>
              <a:tabLst>
                <a:tab pos="317075" algn="l"/>
                <a:tab pos="636991" algn="l"/>
                <a:tab pos="956939" algn="l"/>
                <a:tab pos="1276840" algn="l"/>
                <a:tab pos="1596767" algn="l"/>
                <a:tab pos="1916695" algn="l"/>
                <a:tab pos="2236613" algn="l"/>
                <a:tab pos="2556537" algn="l"/>
                <a:tab pos="2876467" algn="l"/>
                <a:tab pos="3196391" algn="l"/>
                <a:tab pos="3516287" algn="l"/>
                <a:tab pos="3836246" algn="l"/>
              </a:tabLst>
              <a:defRPr/>
            </a:pPr>
            <a:r>
              <a:rPr kumimoji="0" lang="en-US" sz="2400" b="1" i="0" u="none" strike="noStrike" kern="1200" cap="none" spc="0" normalizeH="0" baseline="0" noProof="0" dirty="0">
                <a:ln>
                  <a:noFill/>
                </a:ln>
                <a:solidFill>
                  <a:srgbClr val="FFFFFF"/>
                </a:solidFill>
                <a:effectLst>
                  <a:glow rad="76200">
                    <a:srgbClr val="000000">
                      <a:alpha val="75000"/>
                    </a:srgbClr>
                  </a:glow>
                  <a:outerShdw blurRad="38100" dist="38100" dir="2700000" algn="tl">
                    <a:srgbClr val="000000"/>
                  </a:outerShdw>
                </a:effectLst>
                <a:uLnTx/>
                <a:uFillTx/>
                <a:latin typeface="Techno" charset="0"/>
                <a:ea typeface="GillSans" charset="0"/>
                <a:cs typeface="Techno" charset="0"/>
                <a:sym typeface="Techno" charset="0"/>
              </a:rPr>
              <a:t>“And forces from him will arise, dese-crate the sanctuary fortress, and do away with the regular sacrifice. And they will set up the Abomination of Desolation.”</a:t>
            </a:r>
          </a:p>
          <a:p>
            <a:pPr marL="0" marR="0" lvl="0" indent="0" algn="l" defTabSz="821210" rtl="0" eaLnBrk="1" fontAlgn="base" latinLnBrk="0" hangingPunct="1">
              <a:lnSpc>
                <a:spcPct val="90000"/>
              </a:lnSpc>
              <a:spcBef>
                <a:spcPct val="0"/>
              </a:spcBef>
              <a:spcAft>
                <a:spcPct val="0"/>
              </a:spcAft>
              <a:buClrTx/>
              <a:buSzTx/>
              <a:buFontTx/>
              <a:buNone/>
              <a:tabLst>
                <a:tab pos="317075" algn="l"/>
                <a:tab pos="636991" algn="l"/>
                <a:tab pos="956939" algn="l"/>
                <a:tab pos="1276840" algn="l"/>
                <a:tab pos="1596767" algn="l"/>
                <a:tab pos="1916695" algn="l"/>
                <a:tab pos="2236613" algn="l"/>
                <a:tab pos="2556537" algn="l"/>
                <a:tab pos="2876467" algn="l"/>
                <a:tab pos="3196391" algn="l"/>
                <a:tab pos="3516287" algn="l"/>
                <a:tab pos="3836246" algn="l"/>
              </a:tabLst>
              <a:defRPr/>
            </a:pPr>
            <a:endParaRPr kumimoji="0" lang="en-US" sz="1400" b="1" i="0" u="none" strike="noStrike" kern="1200" cap="none" spc="0" normalizeH="0" baseline="0" noProof="0" dirty="0">
              <a:ln>
                <a:noFill/>
              </a:ln>
              <a:solidFill>
                <a:srgbClr val="FFFFFF"/>
              </a:solidFill>
              <a:effectLst>
                <a:glow rad="76200">
                  <a:srgbClr val="000000">
                    <a:alpha val="75000"/>
                  </a:srgbClr>
                </a:glow>
                <a:outerShdw blurRad="38100" dist="38100" dir="2700000" algn="tl">
                  <a:srgbClr val="000000"/>
                </a:outerShdw>
              </a:effectLst>
              <a:uLnTx/>
              <a:uFillTx/>
              <a:latin typeface="Techno" charset="0"/>
              <a:ea typeface="GillSans" charset="0"/>
              <a:cs typeface="Techno" charset="0"/>
              <a:sym typeface="Techno" charset="0"/>
            </a:endParaRPr>
          </a:p>
          <a:p>
            <a:pPr marL="0" marR="0" lvl="0" indent="0" algn="l" defTabSz="821210" rtl="0" eaLnBrk="1" fontAlgn="base" latinLnBrk="0" hangingPunct="1">
              <a:lnSpc>
                <a:spcPct val="90000"/>
              </a:lnSpc>
              <a:spcBef>
                <a:spcPct val="0"/>
              </a:spcBef>
              <a:spcAft>
                <a:spcPct val="0"/>
              </a:spcAft>
              <a:buClrTx/>
              <a:buSzTx/>
              <a:buFontTx/>
              <a:buNone/>
              <a:tabLst>
                <a:tab pos="317075" algn="l"/>
                <a:tab pos="636991" algn="l"/>
                <a:tab pos="956939" algn="l"/>
                <a:tab pos="1276840" algn="l"/>
                <a:tab pos="1596767" algn="l"/>
                <a:tab pos="1916695" algn="l"/>
                <a:tab pos="2236613" algn="l"/>
                <a:tab pos="2556537" algn="l"/>
                <a:tab pos="2876467" algn="l"/>
                <a:tab pos="3196391" algn="l"/>
                <a:tab pos="3516287" algn="l"/>
                <a:tab pos="3836246" algn="l"/>
              </a:tabLst>
              <a:defRPr/>
            </a:pPr>
            <a:r>
              <a:rPr kumimoji="0" lang="en-US" sz="2400" b="1" i="0" u="none" strike="noStrike" kern="1200" cap="none" spc="0" normalizeH="0" baseline="0" noProof="0" dirty="0">
                <a:ln>
                  <a:noFill/>
                </a:ln>
                <a:solidFill>
                  <a:srgbClr val="FFFAB7"/>
                </a:solidFill>
                <a:effectLst>
                  <a:glow rad="76200">
                    <a:srgbClr val="000000">
                      <a:alpha val="75000"/>
                    </a:srgbClr>
                  </a:glow>
                  <a:outerShdw blurRad="38100" dist="38100" dir="2700000" algn="tl">
                    <a:srgbClr val="000000"/>
                  </a:outerShdw>
                </a:effectLst>
                <a:uLnTx/>
                <a:uFillTx/>
                <a:latin typeface="Techno" charset="0"/>
                <a:ea typeface="GillSans" charset="0"/>
                <a:cs typeface="Techno" charset="0"/>
                <a:sym typeface="Techno" charset="0"/>
              </a:rPr>
              <a:t>Daniel 11:31</a:t>
            </a:r>
          </a:p>
        </p:txBody>
      </p:sp>
    </p:spTree>
    <p:extLst>
      <p:ext uri="{BB962C8B-B14F-4D97-AF65-F5344CB8AC3E}">
        <p14:creationId xmlns:p14="http://schemas.microsoft.com/office/powerpoint/2010/main" val="49312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54723"/>
                                        </p:tgtEl>
                                        <p:attrNameLst>
                                          <p:attrName>style.visibility</p:attrName>
                                        </p:attrNameLst>
                                      </p:cBhvr>
                                      <p:to>
                                        <p:strVal val="visible"/>
                                      </p:to>
                                    </p:set>
                                    <p:anim calcmode="lin" valueType="num">
                                      <p:cBhvr>
                                        <p:cTn id="7" dur="500" fill="hold"/>
                                        <p:tgtEl>
                                          <p:spTgt spid="1054723"/>
                                        </p:tgtEl>
                                        <p:attrNameLst>
                                          <p:attrName>ppt_w</p:attrName>
                                        </p:attrNameLst>
                                      </p:cBhvr>
                                      <p:tavLst>
                                        <p:tav tm="0">
                                          <p:val>
                                            <p:fltVal val="0"/>
                                          </p:val>
                                        </p:tav>
                                        <p:tav tm="100000">
                                          <p:val>
                                            <p:strVal val="#ppt_w"/>
                                          </p:val>
                                        </p:tav>
                                      </p:tavLst>
                                    </p:anim>
                                    <p:anim calcmode="lin" valueType="num">
                                      <p:cBhvr>
                                        <p:cTn id="8" dur="500" fill="hold"/>
                                        <p:tgtEl>
                                          <p:spTgt spid="10547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23"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7" name="Picture 4"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1963" y="-76200"/>
            <a:ext cx="4948237"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9745" name="Rectangle 2"/>
          <p:cNvSpPr>
            <a:spLocks noGrp="1" noChangeArrowheads="1"/>
          </p:cNvSpPr>
          <p:nvPr>
            <p:ph type="title"/>
          </p:nvPr>
        </p:nvSpPr>
        <p:spPr>
          <a:xfrm>
            <a:off x="107504" y="188640"/>
            <a:ext cx="4146104" cy="1905000"/>
          </a:xfrm>
        </p:spPr>
        <p:txBody>
          <a:bodyPr/>
          <a:lstStyle/>
          <a:p>
            <a:pPr eaLnBrk="1" hangingPunct="1"/>
            <a:r>
              <a:rPr lang="en-US" b="1" dirty="0">
                <a:latin typeface="Arial" charset="0"/>
                <a:ea typeface="ＭＳ Ｐゴシック" charset="0"/>
              </a:rPr>
              <a:t>Jerusalem Hellenization </a:t>
            </a:r>
            <a:r>
              <a:rPr lang="en-US" sz="3200" b="1" dirty="0">
                <a:latin typeface="Arial" charset="0"/>
                <a:ea typeface="ＭＳ Ｐゴシック" charset="0"/>
              </a:rPr>
              <a:t>(Daniel 11:31-35)</a:t>
            </a:r>
            <a:endParaRPr lang="en-US" b="1" dirty="0">
              <a:latin typeface="Arial" charset="0"/>
              <a:ea typeface="ＭＳ Ｐゴシック" charset="0"/>
            </a:endParaRPr>
          </a:p>
        </p:txBody>
      </p:sp>
      <p:pic>
        <p:nvPicPr>
          <p:cNvPr id="126983" name="Picture 7" descr="Torah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4600" y="3733800"/>
            <a:ext cx="1981200" cy="187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91" name="AutoShape 15"/>
          <p:cNvSpPr>
            <a:spLocks noChangeArrowheads="1"/>
          </p:cNvSpPr>
          <p:nvPr/>
        </p:nvSpPr>
        <p:spPr bwMode="auto">
          <a:xfrm>
            <a:off x="6553200" y="3962400"/>
            <a:ext cx="1524000" cy="1371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a:p>
        </p:txBody>
      </p:sp>
      <p:pic>
        <p:nvPicPr>
          <p:cNvPr id="4" name="Picture 3"/>
          <p:cNvPicPr>
            <a:picLocks noChangeAspect="1"/>
          </p:cNvPicPr>
          <p:nvPr/>
        </p:nvPicPr>
        <p:blipFill>
          <a:blip r:embed="rId5"/>
          <a:stretch>
            <a:fillRect/>
          </a:stretch>
        </p:blipFill>
        <p:spPr>
          <a:xfrm>
            <a:off x="4355976" y="1916832"/>
            <a:ext cx="5066928" cy="3321653"/>
          </a:xfrm>
          <a:prstGeom prst="rect">
            <a:avLst/>
          </a:prstGeom>
        </p:spPr>
      </p:pic>
      <p:sp>
        <p:nvSpPr>
          <p:cNvPr id="126979" name="Rectangle 3"/>
          <p:cNvSpPr>
            <a:spLocks noGrp="1" noChangeArrowheads="1"/>
          </p:cNvSpPr>
          <p:nvPr>
            <p:ph type="body" idx="1"/>
          </p:nvPr>
        </p:nvSpPr>
        <p:spPr>
          <a:xfrm>
            <a:off x="457200" y="2348880"/>
            <a:ext cx="3657600" cy="796925"/>
          </a:xfrm>
        </p:spPr>
        <p:txBody>
          <a:bodyPr/>
          <a:lstStyle/>
          <a:p>
            <a:pPr eaLnBrk="1" hangingPunct="1">
              <a:defRPr/>
            </a:pPr>
            <a:r>
              <a:rPr lang="en-US" sz="2800" dirty="0">
                <a:latin typeface="Arial" charset="0"/>
                <a:ea typeface="ＭＳ Ｐゴシック" charset="0"/>
              </a:rPr>
              <a:t>Dec 167- Dec 164</a:t>
            </a:r>
          </a:p>
        </p:txBody>
      </p:sp>
      <p:pic>
        <p:nvPicPr>
          <p:cNvPr id="126981" name="Picture 5" descr="j0288956"/>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6400800" y="17526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9749" name="Text Box 6"/>
          <p:cNvSpPr txBox="1">
            <a:spLocks noChangeArrowheads="1"/>
          </p:cNvSpPr>
          <p:nvPr/>
        </p:nvSpPr>
        <p:spPr bwMode="auto">
          <a:xfrm>
            <a:off x="9367838" y="76200"/>
            <a:ext cx="533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000000"/>
                </a:solidFill>
                <a:latin typeface="Arial" charset="0"/>
                <a:cs typeface="Arial" charset="0"/>
              </a:rPr>
              <a:t>65</a:t>
            </a:r>
          </a:p>
        </p:txBody>
      </p:sp>
      <p:grpSp>
        <p:nvGrpSpPr>
          <p:cNvPr id="2" name="Group 14"/>
          <p:cNvGrpSpPr>
            <a:grpSpLocks/>
          </p:cNvGrpSpPr>
          <p:nvPr/>
        </p:nvGrpSpPr>
        <p:grpSpPr bwMode="auto">
          <a:xfrm>
            <a:off x="914400" y="2971800"/>
            <a:ext cx="2895600" cy="3886200"/>
            <a:chOff x="576" y="1872"/>
            <a:chExt cx="1824" cy="2448"/>
          </a:xfrm>
        </p:grpSpPr>
        <p:pic>
          <p:nvPicPr>
            <p:cNvPr id="799757" name="Picture 8" descr="menorah"/>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4" y="1872"/>
              <a:ext cx="1764" cy="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7" name="Rectangle 11"/>
            <p:cNvSpPr>
              <a:spLocks noChangeArrowheads="1"/>
            </p:cNvSpPr>
            <p:nvPr/>
          </p:nvSpPr>
          <p:spPr bwMode="auto">
            <a:xfrm>
              <a:off x="576" y="3312"/>
              <a:ext cx="1824" cy="432"/>
            </a:xfrm>
            <a:prstGeom prst="rect">
              <a:avLst/>
            </a:prstGeom>
            <a:noFill/>
            <a:ln w="9525">
              <a:noFill/>
              <a:miter lim="800000"/>
              <a:headEnd/>
              <a:tailEnd/>
            </a:ln>
            <a:effectLst/>
          </p:spPr>
          <p:txBody>
            <a:bodyPr/>
            <a:lstStyle/>
            <a:p>
              <a:pPr marL="342900" indent="-342900" algn="ctr">
                <a:spcBef>
                  <a:spcPct val="20000"/>
                </a:spcBef>
                <a:buClr>
                  <a:srgbClr val="00FFFF"/>
                </a:buClr>
                <a:buSzPct val="75000"/>
                <a:buFont typeface="Wingdings" charset="0"/>
                <a:buNone/>
                <a:defRPr/>
              </a:pPr>
              <a:r>
                <a:rPr lang="en-US" sz="3200" b="1">
                  <a:solidFill>
                    <a:srgbClr val="FFFFFF"/>
                  </a:solidFill>
                  <a:effectLst>
                    <a:outerShdw blurRad="38100" dist="38100" dir="2700000" algn="tl">
                      <a:srgbClr val="000000"/>
                    </a:outerShdw>
                  </a:effectLst>
                  <a:latin typeface="Arial" charset="0"/>
                  <a:cs typeface="Arial" charset="0"/>
                </a:rPr>
                <a:t>Menorah</a:t>
              </a:r>
            </a:p>
          </p:txBody>
        </p:sp>
      </p:grpSp>
      <p:grpSp>
        <p:nvGrpSpPr>
          <p:cNvPr id="3" name="Group 13"/>
          <p:cNvGrpSpPr>
            <a:grpSpLocks/>
          </p:cNvGrpSpPr>
          <p:nvPr/>
        </p:nvGrpSpPr>
        <p:grpSpPr bwMode="auto">
          <a:xfrm>
            <a:off x="4283968" y="1196752"/>
            <a:ext cx="4954587" cy="6172200"/>
            <a:chOff x="2687" y="480"/>
            <a:chExt cx="3121" cy="3888"/>
          </a:xfrm>
        </p:grpSpPr>
        <p:pic>
          <p:nvPicPr>
            <p:cNvPr id="799755" name="Picture 9" descr="shaul-hanukkiah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687" y="480"/>
              <a:ext cx="3121" cy="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8" name="Rectangle 12"/>
            <p:cNvSpPr>
              <a:spLocks noChangeArrowheads="1"/>
            </p:cNvSpPr>
            <p:nvPr/>
          </p:nvSpPr>
          <p:spPr bwMode="auto">
            <a:xfrm>
              <a:off x="3456" y="2544"/>
              <a:ext cx="1824" cy="432"/>
            </a:xfrm>
            <a:prstGeom prst="rect">
              <a:avLst/>
            </a:prstGeom>
            <a:noFill/>
            <a:ln w="9525">
              <a:noFill/>
              <a:miter lim="800000"/>
              <a:headEnd/>
              <a:tailEnd/>
            </a:ln>
            <a:effectLst/>
          </p:spPr>
          <p:txBody>
            <a:bodyPr/>
            <a:lstStyle/>
            <a:p>
              <a:pPr marL="342900" indent="-342900" algn="ctr">
                <a:spcBef>
                  <a:spcPct val="20000"/>
                </a:spcBef>
                <a:buClr>
                  <a:srgbClr val="00FFFF"/>
                </a:buClr>
                <a:buSzPct val="75000"/>
                <a:buFont typeface="Wingdings" charset="0"/>
                <a:buNone/>
                <a:defRPr/>
              </a:pPr>
              <a:r>
                <a:rPr lang="en-US" sz="3200" b="1">
                  <a:solidFill>
                    <a:srgbClr val="FFFFFF"/>
                  </a:solidFill>
                  <a:effectLst>
                    <a:outerShdw blurRad="38100" dist="38100" dir="2700000" algn="tl">
                      <a:srgbClr val="000000"/>
                    </a:outerShdw>
                  </a:effectLst>
                  <a:latin typeface="Arial" charset="0"/>
                  <a:cs typeface="Arial" charset="0"/>
                </a:rPr>
                <a:t>Hanukkiah</a:t>
              </a:r>
            </a:p>
          </p:txBody>
        </p:sp>
      </p:grpSp>
      <p:sp>
        <p:nvSpPr>
          <p:cNvPr id="126986" name="Rectangle 10"/>
          <p:cNvSpPr>
            <a:spLocks noChangeArrowheads="1"/>
          </p:cNvSpPr>
          <p:nvPr/>
        </p:nvSpPr>
        <p:spPr bwMode="auto">
          <a:xfrm>
            <a:off x="4724400" y="5410200"/>
            <a:ext cx="4419600" cy="12192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charset="0"/>
              <a:buChar char="n"/>
              <a:defRPr/>
            </a:pPr>
            <a:r>
              <a:rPr lang="en-US" sz="3200" b="1">
                <a:solidFill>
                  <a:srgbClr val="FFFFFF"/>
                </a:solidFill>
                <a:effectLst>
                  <a:outerShdw blurRad="38100" dist="38100" dir="2700000" algn="tl">
                    <a:srgbClr val="000000"/>
                  </a:outerShdw>
                </a:effectLst>
                <a:latin typeface="Arial" charset="0"/>
                <a:cs typeface="Arial" charset="0"/>
              </a:rPr>
              <a:t>The Feast of Lights (Dedication)</a:t>
            </a:r>
          </a:p>
        </p:txBody>
      </p:sp>
    </p:spTree>
    <p:extLst>
      <p:ext uri="{BB962C8B-B14F-4D97-AF65-F5344CB8AC3E}">
        <p14:creationId xmlns:p14="http://schemas.microsoft.com/office/powerpoint/2010/main" val="1122697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500"/>
                                        <p:tgtEl>
                                          <p:spTgt spid="126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991"/>
                                        </p:tgtEl>
                                        <p:attrNameLst>
                                          <p:attrName>style.visibility</p:attrName>
                                        </p:attrNameLst>
                                      </p:cBhvr>
                                      <p:to>
                                        <p:strVal val="visible"/>
                                      </p:to>
                                    </p:set>
                                    <p:animEffect transition="in" filter="fade">
                                      <p:cBhvr>
                                        <p:cTn id="12" dur="500"/>
                                        <p:tgtEl>
                                          <p:spTgt spid="1269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26981"/>
                                        </p:tgtEl>
                                        <p:attrNameLst>
                                          <p:attrName>style.visibility</p:attrName>
                                        </p:attrNameLst>
                                      </p:cBhvr>
                                      <p:to>
                                        <p:strVal val="visible"/>
                                      </p:to>
                                    </p:set>
                                    <p:animEffect transition="in" filter="barn(inHorizontal)">
                                      <p:cBhvr>
                                        <p:cTn id="17" dur="500"/>
                                        <p:tgtEl>
                                          <p:spTgt spid="126981"/>
                                        </p:tgtEl>
                                      </p:cBhvr>
                                    </p:animEffect>
                                  </p:childTnLst>
                                </p:cTn>
                              </p:par>
                            </p:childTnLst>
                          </p:cTn>
                        </p:par>
                        <p:par>
                          <p:cTn id="18" fill="hold" nodeType="with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grpId="0" nodeType="clickEffect">
                                  <p:stCondLst>
                                    <p:cond delay="0"/>
                                  </p:stCondLst>
                                  <p:childTnLst>
                                    <p:set>
                                      <p:cBhvr>
                                        <p:cTn id="25" dur="1" fill="hold">
                                          <p:stCondLst>
                                            <p:cond delay="0"/>
                                          </p:stCondLst>
                                        </p:cTn>
                                        <p:tgtEl>
                                          <p:spTgt spid="126979">
                                            <p:txEl>
                                              <p:pRg st="0" end="0"/>
                                            </p:txEl>
                                          </p:spTgt>
                                        </p:tgtEl>
                                        <p:attrNameLst>
                                          <p:attrName>style.visibility</p:attrName>
                                        </p:attrNameLst>
                                      </p:cBhvr>
                                      <p:to>
                                        <p:strVal val="visible"/>
                                      </p:to>
                                    </p:set>
                                    <p:anim calcmode="lin" valueType="num">
                                      <p:cBhvr>
                                        <p:cTn id="26" dur="500" decel="50000" fill="hold">
                                          <p:stCondLst>
                                            <p:cond delay="0"/>
                                          </p:stCondLst>
                                        </p:cTn>
                                        <p:tgtEl>
                                          <p:spTgt spid="126979">
                                            <p:txEl>
                                              <p:pRg st="0" end="0"/>
                                            </p:txEl>
                                          </p:spTgt>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126979">
                                            <p:txEl>
                                              <p:pRg st="0" end="0"/>
                                            </p:txEl>
                                          </p:spTgt>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126979">
                                            <p:txEl>
                                              <p:pRg st="0" end="0"/>
                                            </p:txEl>
                                          </p:spTgt>
                                        </p:tgtEl>
                                        <p:attrNameLst>
                                          <p:attrName>ppt_w</p:attrName>
                                        </p:attrNameLst>
                                      </p:cBhvr>
                                      <p:tavLst>
                                        <p:tav tm="0">
                                          <p:val>
                                            <p:strVal val="#ppt_w*.05"/>
                                          </p:val>
                                        </p:tav>
                                        <p:tav tm="100000">
                                          <p:val>
                                            <p:strVal val="#ppt_w"/>
                                          </p:val>
                                        </p:tav>
                                      </p:tavLst>
                                    </p:anim>
                                    <p:anim calcmode="lin" valueType="num">
                                      <p:cBhvr>
                                        <p:cTn id="29" dur="1000" fill="hold"/>
                                        <p:tgtEl>
                                          <p:spTgt spid="126979">
                                            <p:txEl>
                                              <p:pRg st="0" end="0"/>
                                            </p:txEl>
                                          </p:spTgt>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126979">
                                            <p:txEl>
                                              <p:pRg st="0" end="0"/>
                                            </p:txEl>
                                          </p:spTgt>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126979">
                                            <p:txEl>
                                              <p:pRg st="0" end="0"/>
                                            </p:txEl>
                                          </p:spTgt>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126979">
                                            <p:txEl>
                                              <p:pRg st="0" end="0"/>
                                            </p:txEl>
                                          </p:spTgt>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12697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6986">
                                            <p:txEl>
                                              <p:pRg st="0" end="0"/>
                                            </p:txEl>
                                          </p:spTgt>
                                        </p:tgtEl>
                                        <p:attrNameLst>
                                          <p:attrName>style.visibility</p:attrName>
                                        </p:attrNameLst>
                                      </p:cBhvr>
                                      <p:to>
                                        <p:strVal val="visible"/>
                                      </p:to>
                                    </p:set>
                                    <p:animEffect transition="in" filter="fade">
                                      <p:cBhvr>
                                        <p:cTn id="48" dur="500"/>
                                        <p:tgtEl>
                                          <p:spTgt spid="1269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1" grpId="0" animBg="1"/>
      <p:bldP spid="126979" grpId="0" build="p"/>
      <p:bldP spid="126986"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539750" y="277813"/>
            <a:ext cx="7786688" cy="1422400"/>
          </a:xfrm>
          <a:solidFill>
            <a:srgbClr val="020101"/>
          </a:solidFill>
          <a:ln>
            <a:solidFill>
              <a:srgbClr val="FFFFFF"/>
            </a:solidFill>
          </a:ln>
        </p:spPr>
        <p:txBody>
          <a:bodyPr/>
          <a:lstStyle/>
          <a:p>
            <a:pPr eaLnBrk="1" hangingPunct="1">
              <a:defRPr/>
            </a:pPr>
            <a:r>
              <a:rPr lang="en-US" sz="4000" b="1" dirty="0">
                <a:solidFill>
                  <a:srgbClr val="FFFFFF"/>
                </a:solidFill>
                <a:latin typeface="Arial"/>
                <a:ea typeface="ＭＳ Ｐゴシック" charset="0"/>
                <a:cs typeface="Arial"/>
              </a:rPr>
              <a:t>Ptolemaic &amp; Seleucid Kings (11:5-35)</a:t>
            </a:r>
          </a:p>
        </p:txBody>
      </p:sp>
      <p:sp>
        <p:nvSpPr>
          <p:cNvPr id="690180" name="Text Box 4"/>
          <p:cNvSpPr txBox="1">
            <a:spLocks noChangeArrowheads="1"/>
          </p:cNvSpPr>
          <p:nvPr/>
        </p:nvSpPr>
        <p:spPr bwMode="auto">
          <a:xfrm>
            <a:off x="212725" y="1844824"/>
            <a:ext cx="5511403" cy="2950551"/>
          </a:xfrm>
          <a:prstGeom prst="rect">
            <a:avLst/>
          </a:prstGeom>
          <a:noFill/>
          <a:ln w="9525">
            <a:noFill/>
            <a:miter lim="800000"/>
            <a:headEnd/>
            <a:tailEnd/>
          </a:ln>
          <a:effectLst/>
        </p:spPr>
        <p:txBody>
          <a:bodyPr wrap="square">
            <a:spAutoFit/>
          </a:bodyPr>
          <a:lstStyle>
            <a:lvl1pPr marL="344488" indent="-3444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Char char="l"/>
              <a:defRPr/>
            </a:pPr>
            <a:endParaRPr lang="en-US" sz="2800" b="1" dirty="0">
              <a:solidFill>
                <a:srgbClr val="FFFFFF"/>
              </a:solidFill>
              <a:effectLst>
                <a:outerShdw blurRad="38100" dist="38100" dir="2700000" algn="tl">
                  <a:srgbClr val="000000"/>
                </a:outerShdw>
              </a:effectLst>
              <a:latin typeface="Arial"/>
              <a:cs typeface="Arial"/>
            </a:endParaRPr>
          </a:p>
          <a:p>
            <a:pPr eaLnBrk="1" hangingPunct="1">
              <a:lnSpc>
                <a:spcPct val="80000"/>
              </a:lnSpc>
              <a:spcBef>
                <a:spcPct val="20000"/>
              </a:spcBef>
              <a:buClr>
                <a:schemeClr val="hlink"/>
              </a:buClr>
              <a:buSzPct val="90000"/>
              <a:buFont typeface="Wingdings" charset="0"/>
              <a:buChar char="l"/>
              <a:defRPr/>
            </a:pPr>
            <a:r>
              <a:rPr lang="en-US" sz="2800" b="1" dirty="0">
                <a:solidFill>
                  <a:srgbClr val="FFFFFF"/>
                </a:solidFill>
                <a:effectLst>
                  <a:outerShdw blurRad="38100" dist="38100" dir="2700000" algn="tl">
                    <a:srgbClr val="000000"/>
                  </a:outerShdw>
                </a:effectLst>
                <a:latin typeface="Arial"/>
                <a:cs typeface="Arial"/>
              </a:rPr>
              <a:t>The second son of Antiochus III was named </a:t>
            </a:r>
            <a:r>
              <a:rPr lang="en-US" sz="2800" b="1" dirty="0">
                <a:solidFill>
                  <a:srgbClr val="FFFF00"/>
                </a:solidFill>
                <a:effectLst>
                  <a:outerShdw blurRad="38100" dist="38100" dir="2700000" algn="tl">
                    <a:srgbClr val="000000"/>
                  </a:outerShdw>
                </a:effectLst>
                <a:latin typeface="Arial"/>
                <a:cs typeface="Arial"/>
              </a:rPr>
              <a:t>Antiochus IV</a:t>
            </a:r>
            <a:r>
              <a:rPr lang="en-US" sz="2800" b="1" dirty="0">
                <a:effectLst>
                  <a:outerShdw blurRad="38100" dist="38100" dir="2700000" algn="tl">
                    <a:srgbClr val="000000"/>
                  </a:outerShdw>
                </a:effectLst>
                <a:latin typeface="Arial"/>
                <a:cs typeface="Arial"/>
              </a:rPr>
              <a:t>.  He was taken hostage to Rome. While trying to pillage the Temple in </a:t>
            </a:r>
            <a:r>
              <a:rPr lang="en-US" sz="2800" b="1" dirty="0" err="1">
                <a:effectLst>
                  <a:outerShdw blurRad="38100" dist="38100" dir="2700000" algn="tl">
                    <a:srgbClr val="000000"/>
                  </a:outerShdw>
                </a:effectLst>
                <a:latin typeface="Arial"/>
                <a:cs typeface="Arial"/>
              </a:rPr>
              <a:t>Elymais</a:t>
            </a:r>
            <a:r>
              <a:rPr lang="en-US" sz="2800" b="1" dirty="0">
                <a:effectLst>
                  <a:outerShdw blurRad="38100" dist="38100" dir="2700000" algn="tl">
                    <a:srgbClr val="000000"/>
                  </a:outerShdw>
                </a:effectLst>
                <a:latin typeface="Arial"/>
                <a:cs typeface="Arial"/>
              </a:rPr>
              <a:t> to pay his tribute to Rome, he was killed by the angry locals.</a:t>
            </a:r>
          </a:p>
        </p:txBody>
      </p:sp>
      <p:sp>
        <p:nvSpPr>
          <p:cNvPr id="776195"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558</a:t>
            </a:r>
          </a:p>
        </p:txBody>
      </p:sp>
      <p:pic>
        <p:nvPicPr>
          <p:cNvPr id="5" name="Picture 4" descr="Daniel 000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767972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2"/>
          <p:cNvSpPr>
            <a:spLocks noGrp="1" noChangeArrowheads="1"/>
          </p:cNvSpPr>
          <p:nvPr>
            <p:ph type="title"/>
          </p:nvPr>
        </p:nvSpPr>
        <p:spPr>
          <a:xfrm>
            <a:off x="990600" y="304800"/>
            <a:ext cx="8153400" cy="838200"/>
          </a:xfrm>
        </p:spPr>
        <p:txBody>
          <a:bodyPr/>
          <a:lstStyle/>
          <a:p>
            <a:pPr eaLnBrk="1" hangingPunct="1"/>
            <a:r>
              <a:rPr lang="en-US" sz="4000" dirty="0">
                <a:latin typeface="Arial" charset="0"/>
                <a:ea typeface="ＭＳ Ｐゴシック" charset="0"/>
              </a:rPr>
              <a:t>Maps of Intertestamental Empires</a:t>
            </a:r>
          </a:p>
        </p:txBody>
      </p:sp>
      <p:sp>
        <p:nvSpPr>
          <p:cNvPr id="781314" name="Text Box 4"/>
          <p:cNvSpPr txBox="1">
            <a:spLocks noChangeArrowheads="1"/>
          </p:cNvSpPr>
          <p:nvPr/>
        </p:nvSpPr>
        <p:spPr bwMode="auto">
          <a:xfrm>
            <a:off x="9367838" y="7620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FFFFFF"/>
                </a:solidFill>
                <a:latin typeface="Arial" charset="0"/>
                <a:cs typeface="Arial" charset="0"/>
              </a:rPr>
              <a:t>52</a:t>
            </a:r>
          </a:p>
        </p:txBody>
      </p:sp>
      <p:pic>
        <p:nvPicPr>
          <p:cNvPr id="103433" name="Picture 9" descr="60 Assyr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2855913"/>
            <a:ext cx="3124200" cy="255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2743200" y="2362200"/>
            <a:ext cx="6400800" cy="3152775"/>
            <a:chOff x="898" y="1680"/>
            <a:chExt cx="4862" cy="2226"/>
          </a:xfrm>
        </p:grpSpPr>
        <p:pic>
          <p:nvPicPr>
            <p:cNvPr id="781322" name="Picture 12"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2" y="1680"/>
              <a:ext cx="4848" cy="2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1323" name="Picture 13" descr="32 Pers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8" y="1680"/>
              <a:ext cx="3214" cy="2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3439" name="Picture 15" descr="31 Babyloni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38600" y="2819400"/>
            <a:ext cx="2819400" cy="252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5"/>
          <p:cNvGrpSpPr>
            <a:grpSpLocks/>
          </p:cNvGrpSpPr>
          <p:nvPr/>
        </p:nvGrpSpPr>
        <p:grpSpPr bwMode="auto">
          <a:xfrm>
            <a:off x="3505200" y="2209800"/>
            <a:ext cx="6477000" cy="3657600"/>
            <a:chOff x="0" y="1152"/>
            <a:chExt cx="5580" cy="2743"/>
          </a:xfrm>
        </p:grpSpPr>
        <p:pic>
          <p:nvPicPr>
            <p:cNvPr id="781320" name="Picture 6" descr="33 Greek"/>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1321" name="Picture 7" descr="33 Greek"/>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3432" name="Picture 8" descr="34 Roman"/>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1236663"/>
            <a:ext cx="6964363" cy="419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3433"/>
                                        </p:tgtEl>
                                        <p:attrNameLst>
                                          <p:attrName>style.visibility</p:attrName>
                                        </p:attrNameLst>
                                      </p:cBhvr>
                                      <p:to>
                                        <p:strVal val="visible"/>
                                      </p:to>
                                    </p:set>
                                    <p:anim to="" calcmode="lin" valueType="num">
                                      <p:cBhvr>
                                        <p:cTn id="7" dur="1" fill="hold"/>
                                        <p:tgtEl>
                                          <p:spTgt spid="103433"/>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03439"/>
                                        </p:tgtEl>
                                        <p:attrNameLst>
                                          <p:attrName>style.visibility</p:attrName>
                                        </p:attrNameLst>
                                      </p:cBhvr>
                                      <p:to>
                                        <p:strVal val="visible"/>
                                      </p:to>
                                    </p:set>
                                    <p:anim to="" calcmode="lin" valueType="num">
                                      <p:cBhvr>
                                        <p:cTn id="12" dur="1" fill="hold"/>
                                        <p:tgtEl>
                                          <p:spTgt spid="103439"/>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03432"/>
                                        </p:tgtEl>
                                        <p:attrNameLst>
                                          <p:attrName>style.visibility</p:attrName>
                                        </p:attrNameLst>
                                      </p:cBhvr>
                                      <p:to>
                                        <p:strVal val="visible"/>
                                      </p:to>
                                    </p:set>
                                    <p:anim to="" calcmode="lin" valueType="num">
                                      <p:cBhvr>
                                        <p:cTn id="27" dur="1" fill="hold"/>
                                        <p:tgtEl>
                                          <p:spTgt spid="10343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a:defRPr/>
            </a:pPr>
            <a:endParaRPr lang="en-US" sz="2800" b="1">
              <a:solidFill>
                <a:srgbClr val="000000"/>
              </a:solidFill>
              <a:effectLst>
                <a:outerShdw blurRad="38100" dist="38100" dir="2700000" algn="tl">
                  <a:srgbClr val="FFFFFF"/>
                </a:outerShdw>
              </a:effectLst>
              <a:latin typeface="Arial"/>
              <a:cs typeface="Arial"/>
            </a:endParaRPr>
          </a:p>
        </p:txBody>
      </p:sp>
      <p:sp>
        <p:nvSpPr>
          <p:cNvPr id="136195" name="Text Box 3"/>
          <p:cNvSpPr txBox="1">
            <a:spLocks noChangeArrowheads="1"/>
          </p:cNvSpPr>
          <p:nvPr/>
        </p:nvSpPr>
        <p:spPr bwMode="auto">
          <a:xfrm>
            <a:off x="6400800" y="4113213"/>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rgbClr val="FFFFFF"/>
                </a:solidFill>
                <a:latin typeface="Arial"/>
                <a:cs typeface="Arial"/>
              </a:rPr>
              <a:t>150</a:t>
            </a:r>
          </a:p>
        </p:txBody>
      </p:sp>
      <p:sp>
        <p:nvSpPr>
          <p:cNvPr id="136196" name="Text Box 4"/>
          <p:cNvSpPr txBox="1">
            <a:spLocks noChangeArrowheads="1"/>
          </p:cNvSpPr>
          <p:nvPr/>
        </p:nvSpPr>
        <p:spPr bwMode="auto">
          <a:xfrm>
            <a:off x="3505200" y="4113213"/>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rgbClr val="FFFFFF"/>
                </a:solidFill>
                <a:latin typeface="Arial"/>
                <a:cs typeface="Arial"/>
              </a:rPr>
              <a:t>300</a:t>
            </a:r>
          </a:p>
        </p:txBody>
      </p:sp>
      <p:sp>
        <p:nvSpPr>
          <p:cNvPr id="136197" name="Text Box 5"/>
          <p:cNvSpPr txBox="1">
            <a:spLocks noChangeArrowheads="1"/>
          </p:cNvSpPr>
          <p:nvPr/>
        </p:nvSpPr>
        <p:spPr bwMode="auto">
          <a:xfrm>
            <a:off x="1524000" y="4113213"/>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rgbClr val="FFFFFF"/>
                </a:solidFill>
                <a:latin typeface="Arial"/>
                <a:cs typeface="Arial"/>
              </a:rPr>
              <a:t>400</a:t>
            </a:r>
          </a:p>
        </p:txBody>
      </p:sp>
      <p:sp>
        <p:nvSpPr>
          <p:cNvPr id="136198" name="Text Box 6"/>
          <p:cNvSpPr txBox="1">
            <a:spLocks noChangeArrowheads="1"/>
          </p:cNvSpPr>
          <p:nvPr/>
        </p:nvSpPr>
        <p:spPr bwMode="auto">
          <a:xfrm>
            <a:off x="552450" y="4113213"/>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rgbClr val="FFFFFF"/>
                </a:solidFill>
                <a:latin typeface="Arial"/>
                <a:cs typeface="Arial"/>
              </a:rPr>
              <a:t>450</a:t>
            </a:r>
          </a:p>
        </p:txBody>
      </p:sp>
      <p:sp>
        <p:nvSpPr>
          <p:cNvPr id="136199" name="Text Box 7"/>
          <p:cNvSpPr txBox="1">
            <a:spLocks noChangeArrowheads="1"/>
          </p:cNvSpPr>
          <p:nvPr/>
        </p:nvSpPr>
        <p:spPr bwMode="auto">
          <a:xfrm>
            <a:off x="8382000" y="4113213"/>
            <a:ext cx="381000" cy="8302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rgbClr val="FFFFFF"/>
                </a:solidFill>
                <a:latin typeface="Arial"/>
                <a:cs typeface="Arial"/>
              </a:rPr>
              <a:t> 1</a:t>
            </a:r>
          </a:p>
        </p:txBody>
      </p:sp>
      <p:sp>
        <p:nvSpPr>
          <p:cNvPr id="136200" name="Text Box 8"/>
          <p:cNvSpPr txBox="1">
            <a:spLocks noChangeArrowheads="1"/>
          </p:cNvSpPr>
          <p:nvPr/>
        </p:nvSpPr>
        <p:spPr bwMode="auto">
          <a:xfrm>
            <a:off x="2514600" y="4113213"/>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rgbClr val="FFFFFF"/>
                </a:solidFill>
                <a:latin typeface="Arial"/>
                <a:cs typeface="Arial"/>
              </a:rPr>
              <a:t>350</a:t>
            </a:r>
          </a:p>
        </p:txBody>
      </p:sp>
      <p:sp>
        <p:nvSpPr>
          <p:cNvPr id="136201" name="Text Box 9"/>
          <p:cNvSpPr txBox="1">
            <a:spLocks noChangeArrowheads="1"/>
          </p:cNvSpPr>
          <p:nvPr/>
        </p:nvSpPr>
        <p:spPr bwMode="auto">
          <a:xfrm>
            <a:off x="4352925" y="4113213"/>
            <a:ext cx="600075"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rgbClr val="FFFFFF"/>
                </a:solidFill>
                <a:latin typeface="Arial"/>
                <a:cs typeface="Arial"/>
              </a:rPr>
              <a:t>2 5 0 </a:t>
            </a:r>
          </a:p>
        </p:txBody>
      </p:sp>
      <p:sp>
        <p:nvSpPr>
          <p:cNvPr id="136202" name="Text Box 10"/>
          <p:cNvSpPr txBox="1">
            <a:spLocks noChangeArrowheads="1"/>
          </p:cNvSpPr>
          <p:nvPr/>
        </p:nvSpPr>
        <p:spPr bwMode="auto">
          <a:xfrm>
            <a:off x="5391150" y="4113213"/>
            <a:ext cx="600075"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rgbClr val="FFFFFF"/>
                </a:solidFill>
                <a:latin typeface="Arial"/>
                <a:cs typeface="Arial"/>
              </a:rPr>
              <a:t>2 0 0 </a:t>
            </a:r>
          </a:p>
        </p:txBody>
      </p:sp>
      <p:sp>
        <p:nvSpPr>
          <p:cNvPr id="136203" name="Text Box 11"/>
          <p:cNvSpPr txBox="1">
            <a:spLocks noChangeArrowheads="1"/>
          </p:cNvSpPr>
          <p:nvPr/>
        </p:nvSpPr>
        <p:spPr bwMode="auto">
          <a:xfrm>
            <a:off x="7391400" y="4113213"/>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rgbClr val="FFFFFF"/>
                </a:solidFill>
                <a:latin typeface="Arial"/>
                <a:cs typeface="Arial"/>
              </a:rPr>
              <a:t>100</a:t>
            </a:r>
          </a:p>
        </p:txBody>
      </p:sp>
      <p:sp>
        <p:nvSpPr>
          <p:cNvPr id="136204" name="Text Box 12"/>
          <p:cNvSpPr txBox="1">
            <a:spLocks noChangeArrowheads="1"/>
          </p:cNvSpPr>
          <p:nvPr/>
        </p:nvSpPr>
        <p:spPr bwMode="auto">
          <a:xfrm>
            <a:off x="0" y="638175"/>
            <a:ext cx="2514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99FF99"/>
                </a:solidFill>
                <a:latin typeface="Arial"/>
                <a:cs typeface="Arial"/>
              </a:rPr>
              <a:t>Persian   539-331</a:t>
            </a:r>
          </a:p>
        </p:txBody>
      </p:sp>
      <p:sp>
        <p:nvSpPr>
          <p:cNvPr id="136205" name="Text Box 13"/>
          <p:cNvSpPr txBox="1">
            <a:spLocks noChangeArrowheads="1"/>
          </p:cNvSpPr>
          <p:nvPr/>
        </p:nvSpPr>
        <p:spPr bwMode="auto">
          <a:xfrm>
            <a:off x="2971800" y="638175"/>
            <a:ext cx="2133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FFFFFF"/>
                </a:solidFill>
                <a:latin typeface="Arial"/>
                <a:cs typeface="Arial"/>
              </a:rPr>
              <a:t>Greek 331-143</a:t>
            </a:r>
          </a:p>
        </p:txBody>
      </p:sp>
      <p:sp>
        <p:nvSpPr>
          <p:cNvPr id="136206" name="Text Box 14"/>
          <p:cNvSpPr txBox="1">
            <a:spLocks noChangeArrowheads="1"/>
          </p:cNvSpPr>
          <p:nvPr/>
        </p:nvSpPr>
        <p:spPr bwMode="auto">
          <a:xfrm rot="18728177">
            <a:off x="5634038" y="2185987"/>
            <a:ext cx="3086100" cy="1076325"/>
          </a:xfrm>
          <a:prstGeom prst="rect">
            <a:avLst/>
          </a:prstGeom>
          <a:noFill/>
          <a:ln w="9525">
            <a:noFill/>
            <a:miter lim="800000"/>
            <a:headEnd/>
            <a:tailEnd/>
          </a:ln>
          <a:effectLst/>
        </p:spPr>
        <p:txBody>
          <a:bodyPr>
            <a:spAutoFit/>
          </a:bodyPr>
          <a:lstStyle/>
          <a:p>
            <a:pPr algn="ctr">
              <a:spcBef>
                <a:spcPct val="50000"/>
              </a:spcBef>
              <a:defRPr/>
            </a:pPr>
            <a:r>
              <a:rPr lang="en-US" sz="3200" b="1" dirty="0" err="1">
                <a:solidFill>
                  <a:srgbClr val="00CC99">
                    <a:lumMod val="60000"/>
                    <a:lumOff val="40000"/>
                  </a:srgbClr>
                </a:solidFill>
                <a:latin typeface="Arial" pitchFamily="-110" charset="0"/>
                <a:ea typeface="Arial" pitchFamily="-110" charset="0"/>
                <a:cs typeface="Arial" pitchFamily="-110" charset="0"/>
              </a:rPr>
              <a:t>Maccabean</a:t>
            </a:r>
            <a:r>
              <a:rPr lang="en-US" sz="3200" b="1" dirty="0">
                <a:solidFill>
                  <a:srgbClr val="00CC99">
                    <a:lumMod val="60000"/>
                    <a:lumOff val="40000"/>
                  </a:srgbClr>
                </a:solidFill>
                <a:latin typeface="Arial" pitchFamily="-110" charset="0"/>
                <a:ea typeface="Arial" pitchFamily="-110" charset="0"/>
                <a:cs typeface="Arial" pitchFamily="-110" charset="0"/>
              </a:rPr>
              <a:t> 167-143</a:t>
            </a:r>
          </a:p>
        </p:txBody>
      </p:sp>
      <p:sp>
        <p:nvSpPr>
          <p:cNvPr id="136207" name="Text Box 15"/>
          <p:cNvSpPr txBox="1">
            <a:spLocks noChangeArrowheads="1"/>
          </p:cNvSpPr>
          <p:nvPr/>
        </p:nvSpPr>
        <p:spPr bwMode="auto">
          <a:xfrm>
            <a:off x="7543800" y="638175"/>
            <a:ext cx="17907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33CCFF"/>
                </a:solidFill>
                <a:latin typeface="Arial" charset="0"/>
                <a:cs typeface="Arial" charset="0"/>
              </a:rPr>
              <a:t>Roman 63-330</a:t>
            </a:r>
          </a:p>
        </p:txBody>
      </p:sp>
      <p:grpSp>
        <p:nvGrpSpPr>
          <p:cNvPr id="783375" name="Group 16"/>
          <p:cNvGrpSpPr>
            <a:grpSpLocks/>
          </p:cNvGrpSpPr>
          <p:nvPr/>
        </p:nvGrpSpPr>
        <p:grpSpPr bwMode="auto">
          <a:xfrm>
            <a:off x="304800" y="3581400"/>
            <a:ext cx="8763000" cy="350838"/>
            <a:chOff x="192" y="1947"/>
            <a:chExt cx="5520" cy="530"/>
          </a:xfrm>
        </p:grpSpPr>
        <p:sp>
          <p:nvSpPr>
            <p:cNvPr id="136209"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grpSp>
          <p:nvGrpSpPr>
            <p:cNvPr id="783392" name="Group 18"/>
            <p:cNvGrpSpPr>
              <a:grpSpLocks/>
            </p:cNvGrpSpPr>
            <p:nvPr/>
          </p:nvGrpSpPr>
          <p:grpSpPr bwMode="auto">
            <a:xfrm>
              <a:off x="192" y="1947"/>
              <a:ext cx="5208" cy="530"/>
              <a:chOff x="192" y="1947"/>
              <a:chExt cx="5208" cy="530"/>
            </a:xfrm>
          </p:grpSpPr>
          <p:grpSp>
            <p:nvGrpSpPr>
              <p:cNvPr id="783393" name="Group 19"/>
              <p:cNvGrpSpPr>
                <a:grpSpLocks/>
              </p:cNvGrpSpPr>
              <p:nvPr/>
            </p:nvGrpSpPr>
            <p:grpSpPr bwMode="auto">
              <a:xfrm>
                <a:off x="468" y="1947"/>
                <a:ext cx="4932" cy="528"/>
                <a:chOff x="468" y="1918"/>
                <a:chExt cx="4932" cy="528"/>
              </a:xfrm>
            </p:grpSpPr>
            <p:sp>
              <p:nvSpPr>
                <p:cNvPr id="136212"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13"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14"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15"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16"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17"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18"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19"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20"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21"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22"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23"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24"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25"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26"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27"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28"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grpSp>
          <p:sp>
            <p:nvSpPr>
              <p:cNvPr id="136229"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grpSp>
      </p:grpSp>
      <p:sp>
        <p:nvSpPr>
          <p:cNvPr id="136230" name="Line 38"/>
          <p:cNvSpPr>
            <a:spLocks noChangeShapeType="1"/>
          </p:cNvSpPr>
          <p:nvPr/>
        </p:nvSpPr>
        <p:spPr bwMode="auto">
          <a:xfrm>
            <a:off x="66675" y="39243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31" name="Text Box 39"/>
          <p:cNvSpPr txBox="1">
            <a:spLocks noChangeArrowheads="1"/>
          </p:cNvSpPr>
          <p:nvPr/>
        </p:nvSpPr>
        <p:spPr bwMode="auto">
          <a:xfrm>
            <a:off x="4953000" y="638175"/>
            <a:ext cx="30861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FFFF00"/>
                </a:solidFill>
                <a:latin typeface="Arial"/>
                <a:cs typeface="Arial"/>
              </a:rPr>
              <a:t>Hasmonean 143-63</a:t>
            </a:r>
          </a:p>
        </p:txBody>
      </p:sp>
      <p:sp>
        <p:nvSpPr>
          <p:cNvPr id="136232" name="AutoShape 40"/>
          <p:cNvSpPr>
            <a:spLocks noChangeArrowheads="1"/>
          </p:cNvSpPr>
          <p:nvPr/>
        </p:nvSpPr>
        <p:spPr bwMode="auto">
          <a:xfrm>
            <a:off x="0" y="3695700"/>
            <a:ext cx="3124200" cy="457200"/>
          </a:xfrm>
          <a:prstGeom prst="leftRightArrow">
            <a:avLst>
              <a:gd name="adj1" fmla="val 50000"/>
              <a:gd name="adj2" fmla="val 170000"/>
            </a:avLst>
          </a:prstGeom>
          <a:solidFill>
            <a:srgbClr val="99FF99"/>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136233" name="AutoShape 41"/>
          <p:cNvSpPr>
            <a:spLocks noChangeArrowheads="1"/>
          </p:cNvSpPr>
          <p:nvPr/>
        </p:nvSpPr>
        <p:spPr bwMode="auto">
          <a:xfrm>
            <a:off x="3276600" y="3714750"/>
            <a:ext cx="2514600" cy="457200"/>
          </a:xfrm>
          <a:prstGeom prst="leftRightArrow">
            <a:avLst>
              <a:gd name="adj1" fmla="val 50000"/>
              <a:gd name="adj2" fmla="val 110000"/>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136234" name="AutoShape 42"/>
          <p:cNvSpPr>
            <a:spLocks noChangeArrowheads="1"/>
          </p:cNvSpPr>
          <p:nvPr/>
        </p:nvSpPr>
        <p:spPr bwMode="auto">
          <a:xfrm>
            <a:off x="5638800" y="3714750"/>
            <a:ext cx="1066800" cy="457200"/>
          </a:xfrm>
          <a:prstGeom prst="leftRightArrow">
            <a:avLst>
              <a:gd name="adj1" fmla="val 50000"/>
              <a:gd name="adj2" fmla="val 46667"/>
            </a:avLst>
          </a:prstGeom>
          <a:solidFill>
            <a:schemeClr val="bg1"/>
          </a:solidFill>
          <a:ln w="9525">
            <a:noFill/>
            <a:miter lim="800000"/>
            <a:headEnd/>
            <a:tailEnd/>
          </a:ln>
          <a:effectLst>
            <a:outerShdw blurRad="63500" dist="38099" dir="2700000" algn="ctr" rotWithShape="0">
              <a:schemeClr val="tx2">
                <a:alpha val="74998"/>
              </a:schemeClr>
            </a:outerShdw>
          </a:effectLst>
        </p:spPr>
        <p:txBody>
          <a:bodyPr wrap="none" anchor="ctr"/>
          <a:lstStyle/>
          <a:p>
            <a:pPr>
              <a:defRPr/>
            </a:pPr>
            <a:endParaRPr lang="en-US" sz="2000">
              <a:solidFill>
                <a:srgbClr val="000000"/>
              </a:solidFill>
              <a:latin typeface="Arial"/>
              <a:cs typeface="Arial"/>
            </a:endParaRPr>
          </a:p>
        </p:txBody>
      </p:sp>
      <p:sp>
        <p:nvSpPr>
          <p:cNvPr id="136235" name="Text Box 43"/>
          <p:cNvSpPr txBox="1">
            <a:spLocks noChangeArrowheads="1"/>
          </p:cNvSpPr>
          <p:nvPr/>
        </p:nvSpPr>
        <p:spPr bwMode="auto">
          <a:xfrm rot="18872959">
            <a:off x="4624388" y="2166937"/>
            <a:ext cx="25146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FFFFFF"/>
                </a:solidFill>
                <a:latin typeface="Arial"/>
                <a:cs typeface="Arial"/>
              </a:rPr>
              <a:t>Seleucid 198-143</a:t>
            </a:r>
          </a:p>
        </p:txBody>
      </p:sp>
      <p:sp>
        <p:nvSpPr>
          <p:cNvPr id="136236" name="Text Box 44"/>
          <p:cNvSpPr txBox="1">
            <a:spLocks noChangeArrowheads="1"/>
          </p:cNvSpPr>
          <p:nvPr/>
        </p:nvSpPr>
        <p:spPr bwMode="auto">
          <a:xfrm rot="19019601">
            <a:off x="3124200" y="1962150"/>
            <a:ext cx="25146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FFFFFF"/>
                </a:solidFill>
                <a:latin typeface="Arial" pitchFamily="-110" charset="0"/>
                <a:ea typeface="Arial" pitchFamily="-110" charset="0"/>
                <a:cs typeface="Arial" pitchFamily="-110" charset="0"/>
              </a:rPr>
              <a:t>Ptolemaic 323-198</a:t>
            </a:r>
          </a:p>
        </p:txBody>
      </p:sp>
      <p:grpSp>
        <p:nvGrpSpPr>
          <p:cNvPr id="5" name="Group 45"/>
          <p:cNvGrpSpPr>
            <a:grpSpLocks/>
          </p:cNvGrpSpPr>
          <p:nvPr/>
        </p:nvGrpSpPr>
        <p:grpSpPr bwMode="auto">
          <a:xfrm>
            <a:off x="1941513" y="3886200"/>
            <a:ext cx="2516187" cy="2466975"/>
            <a:chOff x="1223" y="2496"/>
            <a:chExt cx="1585" cy="1449"/>
          </a:xfrm>
        </p:grpSpPr>
        <p:sp>
          <p:nvSpPr>
            <p:cNvPr id="136238" name="Text Box 46"/>
            <p:cNvSpPr txBox="1">
              <a:spLocks noChangeArrowheads="1"/>
            </p:cNvSpPr>
            <p:nvPr/>
          </p:nvSpPr>
          <p:spPr bwMode="auto">
            <a:xfrm>
              <a:off x="1223" y="3312"/>
              <a:ext cx="1585" cy="63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FFFFFF"/>
                  </a:solidFill>
                  <a:latin typeface="Arial"/>
                  <a:cs typeface="Arial"/>
                </a:rPr>
                <a:t>Alexander 331-323</a:t>
              </a:r>
            </a:p>
          </p:txBody>
        </p:sp>
        <p:sp>
          <p:nvSpPr>
            <p:cNvPr id="136239" name="AutoShape 47"/>
            <p:cNvSpPr>
              <a:spLocks noChangeArrowheads="1"/>
            </p:cNvSpPr>
            <p:nvPr/>
          </p:nvSpPr>
          <p:spPr bwMode="auto">
            <a:xfrm>
              <a:off x="1823" y="2496"/>
              <a:ext cx="384" cy="768"/>
            </a:xfrm>
            <a:prstGeom prst="upArrow">
              <a:avLst>
                <a:gd name="adj1" fmla="val 50000"/>
                <a:gd name="adj2" fmla="val 50000"/>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grpSp>
      <p:sp>
        <p:nvSpPr>
          <p:cNvPr id="136242" name="AutoShape 50"/>
          <p:cNvSpPr>
            <a:spLocks noChangeArrowheads="1"/>
          </p:cNvSpPr>
          <p:nvPr/>
        </p:nvSpPr>
        <p:spPr bwMode="auto">
          <a:xfrm>
            <a:off x="6781800" y="3714750"/>
            <a:ext cx="1524000" cy="476250"/>
          </a:xfrm>
          <a:prstGeom prst="leftRightArrow">
            <a:avLst>
              <a:gd name="adj1" fmla="val 50000"/>
              <a:gd name="adj2" fmla="val 73333"/>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136243" name="AutoShape 51"/>
          <p:cNvSpPr>
            <a:spLocks noChangeArrowheads="1"/>
          </p:cNvSpPr>
          <p:nvPr/>
        </p:nvSpPr>
        <p:spPr bwMode="auto">
          <a:xfrm>
            <a:off x="8229600" y="3886200"/>
            <a:ext cx="1219200" cy="457200"/>
          </a:xfrm>
          <a:prstGeom prst="leftRightArrow">
            <a:avLst>
              <a:gd name="adj1" fmla="val 50000"/>
              <a:gd name="adj2" fmla="val 60000"/>
            </a:avLst>
          </a:prstGeom>
          <a:solidFill>
            <a:srgbClr val="33CCFF"/>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136244" name="Rectangle 52"/>
          <p:cNvSpPr>
            <a:spLocks noGrp="1" noChangeArrowheads="1"/>
          </p:cNvSpPr>
          <p:nvPr>
            <p:ph type="title" idx="4294967295"/>
          </p:nvPr>
        </p:nvSpPr>
        <p:spPr>
          <a:xfrm>
            <a:off x="685800" y="76200"/>
            <a:ext cx="7772400" cy="457200"/>
          </a:xfrm>
          <a:effectLst>
            <a:outerShdw blurRad="63500" dist="35921" dir="2700000" algn="ctr" rotWithShape="0">
              <a:schemeClr val="tx2">
                <a:alpha val="74998"/>
              </a:schemeClr>
            </a:outerShdw>
          </a:effectLst>
        </p:spPr>
        <p:txBody>
          <a:bodyPr/>
          <a:lstStyle/>
          <a:p>
            <a:pPr eaLnBrk="1" hangingPunct="1">
              <a:defRPr/>
            </a:pPr>
            <a:r>
              <a:rPr lang="en-US" sz="4000">
                <a:solidFill>
                  <a:schemeClr val="bg1"/>
                </a:solidFill>
                <a:latin typeface="Arial" charset="0"/>
                <a:ea typeface="ＭＳ Ｐゴシック" charset="0"/>
                <a:cs typeface="Arial" charset="0"/>
              </a:rPr>
              <a:t>Intertestament Timeline</a:t>
            </a:r>
            <a:endParaRPr lang="en-US" sz="4000">
              <a:latin typeface="Arial" charset="0"/>
              <a:ea typeface="ＭＳ Ｐゴシック" charset="0"/>
              <a:cs typeface="Arial" charset="0"/>
            </a:endParaRPr>
          </a:p>
        </p:txBody>
      </p:sp>
      <p:sp>
        <p:nvSpPr>
          <p:cNvPr id="136240" name="AutoShape 48"/>
          <p:cNvSpPr>
            <a:spLocks noChangeArrowheads="1"/>
          </p:cNvSpPr>
          <p:nvPr/>
        </p:nvSpPr>
        <p:spPr bwMode="auto">
          <a:xfrm>
            <a:off x="6324600" y="3505200"/>
            <a:ext cx="457200" cy="457200"/>
          </a:xfrm>
          <a:prstGeom prst="leftRightArrow">
            <a:avLst>
              <a:gd name="adj1" fmla="val 50000"/>
              <a:gd name="adj2" fmla="val 20000"/>
            </a:avLst>
          </a:prstGeom>
          <a:solidFill>
            <a:schemeClr val="accent1">
              <a:lumMod val="60000"/>
              <a:lumOff val="40000"/>
            </a:schemeClr>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3333CC">
                  <a:lumMod val="60000"/>
                  <a:lumOff val="40000"/>
                </a:srgbClr>
              </a:solidFill>
              <a:latin typeface="Arial"/>
              <a:cs typeface="Arial"/>
            </a:endParaRPr>
          </a:p>
        </p:txBody>
      </p:sp>
      <p:sp>
        <p:nvSpPr>
          <p:cNvPr id="136245" name="Text Box 53"/>
          <p:cNvSpPr txBox="1">
            <a:spLocks noChangeArrowheads="1"/>
          </p:cNvSpPr>
          <p:nvPr/>
        </p:nvSpPr>
        <p:spPr bwMode="auto">
          <a:xfrm>
            <a:off x="9294813" y="0"/>
            <a:ext cx="533400" cy="461963"/>
          </a:xfrm>
          <a:prstGeom prst="rect">
            <a:avLst/>
          </a:prstGeom>
          <a:noFill/>
          <a:ln w="12700" cap="sq">
            <a:noFill/>
            <a:miter lim="800000"/>
            <a:headEnd type="none" w="sm" len="sm"/>
            <a:tailEnd type="none" w="sm" len="sm"/>
          </a:ln>
          <a:effectLst>
            <a:outerShdw blurRad="63500" dist="35921"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dirty="0">
                <a:solidFill>
                  <a:srgbClr val="FFFFFF"/>
                </a:solidFill>
                <a:latin typeface="Arial" charset="0"/>
                <a:cs typeface="Arial" charset="0"/>
              </a:rPr>
              <a:t>96</a:t>
            </a:r>
            <a:endParaRPr lang="en-US" b="1" dirty="0">
              <a:solidFill>
                <a:srgbClr val="000000"/>
              </a:solidFill>
              <a:latin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6205"/>
                                        </p:tgtEl>
                                        <p:attrNameLst>
                                          <p:attrName>style.visibility</p:attrName>
                                        </p:attrNameLst>
                                      </p:cBhvr>
                                      <p:to>
                                        <p:strVal val="visible"/>
                                      </p:to>
                                    </p:set>
                                    <p:animEffect transition="in" filter="dissolve">
                                      <p:cBhvr>
                                        <p:cTn id="12" dur="500"/>
                                        <p:tgtEl>
                                          <p:spTgt spid="1362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6236"/>
                                        </p:tgtEl>
                                        <p:attrNameLst>
                                          <p:attrName>style.visibility</p:attrName>
                                        </p:attrNameLst>
                                      </p:cBhvr>
                                      <p:to>
                                        <p:strVal val="visible"/>
                                      </p:to>
                                    </p:set>
                                    <p:animEffect transition="in" filter="dissolve">
                                      <p:cBhvr>
                                        <p:cTn id="17" dur="500"/>
                                        <p:tgtEl>
                                          <p:spTgt spid="136236"/>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36233"/>
                                        </p:tgtEl>
                                        <p:attrNameLst>
                                          <p:attrName>style.visibility</p:attrName>
                                        </p:attrNameLst>
                                      </p:cBhvr>
                                      <p:to>
                                        <p:strVal val="visible"/>
                                      </p:to>
                                    </p:set>
                                    <p:animEffect transition="in" filter="barn(outVertical)">
                                      <p:cBhvr>
                                        <p:cTn id="20" dur="500"/>
                                        <p:tgtEl>
                                          <p:spTgt spid="13623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36235"/>
                                        </p:tgtEl>
                                        <p:attrNameLst>
                                          <p:attrName>style.visibility</p:attrName>
                                        </p:attrNameLst>
                                      </p:cBhvr>
                                      <p:to>
                                        <p:strVal val="visible"/>
                                      </p:to>
                                    </p:set>
                                    <p:animEffect transition="in" filter="dissolve">
                                      <p:cBhvr>
                                        <p:cTn id="25" dur="500"/>
                                        <p:tgtEl>
                                          <p:spTgt spid="136235"/>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36234"/>
                                        </p:tgtEl>
                                        <p:attrNameLst>
                                          <p:attrName>style.visibility</p:attrName>
                                        </p:attrNameLst>
                                      </p:cBhvr>
                                      <p:to>
                                        <p:strVal val="visible"/>
                                      </p:to>
                                    </p:set>
                                    <p:animEffect transition="in" filter="barn(outVertical)">
                                      <p:cBhvr>
                                        <p:cTn id="28" dur="500"/>
                                        <p:tgtEl>
                                          <p:spTgt spid="1362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136206">
                                            <p:txEl>
                                              <p:pRg st="0" end="0"/>
                                            </p:txEl>
                                          </p:spTgt>
                                        </p:tgtEl>
                                        <p:attrNameLst>
                                          <p:attrName>style.visibility</p:attrName>
                                        </p:attrNameLst>
                                      </p:cBhvr>
                                      <p:to>
                                        <p:strVal val="visible"/>
                                      </p:to>
                                    </p:set>
                                    <p:animEffect transition="in" filter="dissolve">
                                      <p:cBhvr>
                                        <p:cTn id="33" dur="500"/>
                                        <p:tgtEl>
                                          <p:spTgt spid="136206">
                                            <p:txEl>
                                              <p:pRg st="0" end="0"/>
                                            </p:txEl>
                                          </p:spTgt>
                                        </p:tgtEl>
                                      </p:cBhvr>
                                    </p:animEffect>
                                  </p:childTnLst>
                                </p:cTn>
                              </p:par>
                              <p:par>
                                <p:cTn id="34" presetID="16" presetClass="entr" presetSubtype="37" fill="hold" grpId="0" nodeType="withEffect">
                                  <p:stCondLst>
                                    <p:cond delay="0"/>
                                  </p:stCondLst>
                                  <p:childTnLst>
                                    <p:set>
                                      <p:cBhvr>
                                        <p:cTn id="35" dur="1" fill="hold">
                                          <p:stCondLst>
                                            <p:cond delay="0"/>
                                          </p:stCondLst>
                                        </p:cTn>
                                        <p:tgtEl>
                                          <p:spTgt spid="136240"/>
                                        </p:tgtEl>
                                        <p:attrNameLst>
                                          <p:attrName>style.visibility</p:attrName>
                                        </p:attrNameLst>
                                      </p:cBhvr>
                                      <p:to>
                                        <p:strVal val="visible"/>
                                      </p:to>
                                    </p:set>
                                    <p:animEffect transition="in" filter="barn(outVertical)">
                                      <p:cBhvr>
                                        <p:cTn id="36" dur="500"/>
                                        <p:tgtEl>
                                          <p:spTgt spid="13624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36231"/>
                                        </p:tgtEl>
                                        <p:attrNameLst>
                                          <p:attrName>style.visibility</p:attrName>
                                        </p:attrNameLst>
                                      </p:cBhvr>
                                      <p:to>
                                        <p:strVal val="visible"/>
                                      </p:to>
                                    </p:set>
                                    <p:animEffect transition="in" filter="dissolve">
                                      <p:cBhvr>
                                        <p:cTn id="41" dur="500"/>
                                        <p:tgtEl>
                                          <p:spTgt spid="136231"/>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136242"/>
                                        </p:tgtEl>
                                        <p:attrNameLst>
                                          <p:attrName>style.visibility</p:attrName>
                                        </p:attrNameLst>
                                      </p:cBhvr>
                                      <p:to>
                                        <p:strVal val="visible"/>
                                      </p:to>
                                    </p:set>
                                    <p:animEffect transition="in" filter="barn(outVertical)">
                                      <p:cBhvr>
                                        <p:cTn id="44" dur="500"/>
                                        <p:tgtEl>
                                          <p:spTgt spid="13624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36207"/>
                                        </p:tgtEl>
                                        <p:attrNameLst>
                                          <p:attrName>style.visibility</p:attrName>
                                        </p:attrNameLst>
                                      </p:cBhvr>
                                      <p:to>
                                        <p:strVal val="visible"/>
                                      </p:to>
                                    </p:set>
                                    <p:animEffect transition="in" filter="dissolve">
                                      <p:cBhvr>
                                        <p:cTn id="49" dur="500"/>
                                        <p:tgtEl>
                                          <p:spTgt spid="136207"/>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36243"/>
                                        </p:tgtEl>
                                        <p:attrNameLst>
                                          <p:attrName>style.visibility</p:attrName>
                                        </p:attrNameLst>
                                      </p:cBhvr>
                                      <p:to>
                                        <p:strVal val="visible"/>
                                      </p:to>
                                    </p:set>
                                    <p:animEffect transition="in" filter="wipe(left)">
                                      <p:cBhvr>
                                        <p:cTn id="52" dur="500"/>
                                        <p:tgtEl>
                                          <p:spTgt spid="136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5" grpId="0"/>
      <p:bldP spid="136207" grpId="0"/>
      <p:bldP spid="136231" grpId="0"/>
      <p:bldP spid="136233" grpId="0" animBg="1"/>
      <p:bldP spid="136234" grpId="0" animBg="1"/>
      <p:bldP spid="136235" grpId="0"/>
      <p:bldP spid="136236" grpId="0"/>
      <p:bldP spid="136242" grpId="0" animBg="1"/>
      <p:bldP spid="136243" grpId="0" animBg="1"/>
      <p:bldP spid="1362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rules over all </a:t>
            </a:r>
            <a:r>
              <a:rPr lang="en-US" sz="4800" b="1" dirty="0">
                <a:solidFill>
                  <a:srgbClr val="FFFF00"/>
                </a:solidFill>
                <a:effectLst>
                  <a:glow rad="127000">
                    <a:schemeClr val="tx1"/>
                  </a:glow>
                </a:effectLst>
                <a:latin typeface="Arial" charset="0"/>
                <a:ea typeface="ＭＳ Ｐゴシック" charset="0"/>
                <a:cs typeface="ＭＳ Ｐゴシック" charset="0"/>
              </a:rPr>
              <a:t>nations</a:t>
            </a:r>
            <a:r>
              <a:rPr lang="en-US" sz="4800" b="1" dirty="0">
                <a:effectLst>
                  <a:glow rad="127000">
                    <a:schemeClr val="tx1"/>
                  </a:glow>
                </a:effectLst>
                <a:latin typeface="Arial" charset="0"/>
                <a:ea typeface="ＭＳ Ｐゴシック" charset="0"/>
                <a:cs typeface="ＭＳ Ｐゴシック" charset="0"/>
              </a:rPr>
              <a:t> (Dan 2–7). </a:t>
            </a:r>
          </a:p>
        </p:txBody>
      </p:sp>
    </p:spTree>
    <p:extLst>
      <p:ext uri="{BB962C8B-B14F-4D97-AF65-F5344CB8AC3E}">
        <p14:creationId xmlns:p14="http://schemas.microsoft.com/office/powerpoint/2010/main" val="75139185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2"/>
          <p:cNvSpPr>
            <a:spLocks noGrp="1" noChangeArrowheads="1"/>
          </p:cNvSpPr>
          <p:nvPr>
            <p:ph type="title"/>
          </p:nvPr>
        </p:nvSpPr>
        <p:spPr>
          <a:xfrm>
            <a:off x="1143000" y="304800"/>
            <a:ext cx="2514600" cy="2743200"/>
          </a:xfrm>
        </p:spPr>
        <p:txBody>
          <a:bodyPr/>
          <a:lstStyle/>
          <a:p>
            <a:pPr eaLnBrk="1" hangingPunct="1"/>
            <a:r>
              <a:rPr lang="en-US">
                <a:latin typeface="Arial" charset="0"/>
                <a:ea typeface="ＭＳ Ｐゴシック" charset="0"/>
              </a:rPr>
              <a:t>Greek Rule over Israel</a:t>
            </a:r>
          </a:p>
        </p:txBody>
      </p:sp>
      <p:sp>
        <p:nvSpPr>
          <p:cNvPr id="61443" name="Rectangle 3"/>
          <p:cNvSpPr>
            <a:spLocks noGrp="1" noChangeArrowheads="1"/>
          </p:cNvSpPr>
          <p:nvPr>
            <p:ph type="body" sz="half" idx="1"/>
          </p:nvPr>
        </p:nvSpPr>
        <p:spPr>
          <a:xfrm>
            <a:off x="755650" y="3241675"/>
            <a:ext cx="3486150" cy="3006725"/>
          </a:xfrm>
        </p:spPr>
        <p:txBody>
          <a:bodyPr/>
          <a:lstStyle/>
          <a:p>
            <a:pPr eaLnBrk="1" hangingPunct="1">
              <a:defRPr/>
            </a:pPr>
            <a:r>
              <a:rPr lang="en-US" sz="2800" b="1" dirty="0">
                <a:latin typeface="Arial" charset="0"/>
                <a:ea typeface="ＭＳ Ｐゴシック" charset="0"/>
              </a:rPr>
              <a:t>Alexander</a:t>
            </a:r>
          </a:p>
          <a:p>
            <a:pPr eaLnBrk="1" hangingPunct="1">
              <a:defRPr/>
            </a:pPr>
            <a:r>
              <a:rPr lang="en-US" sz="2800" b="1" dirty="0">
                <a:latin typeface="Arial" charset="0"/>
                <a:ea typeface="ＭＳ Ｐゴシック" charset="0"/>
              </a:rPr>
              <a:t>Struggle for Supremacy</a:t>
            </a:r>
          </a:p>
          <a:p>
            <a:pPr eaLnBrk="1" hangingPunct="1">
              <a:defRPr/>
            </a:pPr>
            <a:r>
              <a:rPr lang="en-US" sz="2800" b="1" dirty="0">
                <a:latin typeface="Arial" charset="0"/>
                <a:ea typeface="ＭＳ Ｐゴシック" charset="0"/>
              </a:rPr>
              <a:t>Hellenistic Empire Developments </a:t>
            </a:r>
          </a:p>
        </p:txBody>
      </p:sp>
      <p:sp>
        <p:nvSpPr>
          <p:cNvPr id="785411" name="Text Box 6"/>
          <p:cNvSpPr txBox="1">
            <a:spLocks noChangeArrowheads="1"/>
          </p:cNvSpPr>
          <p:nvPr/>
        </p:nvSpPr>
        <p:spPr bwMode="auto">
          <a:xfrm>
            <a:off x="9367838" y="7620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FFFF"/>
                </a:solidFill>
              </a:rPr>
              <a:t>60</a:t>
            </a:r>
          </a:p>
        </p:txBody>
      </p:sp>
      <p:pic>
        <p:nvPicPr>
          <p:cNvPr id="785412" name="Picture 7" descr="Ntiochus IV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84588" y="685800"/>
            <a:ext cx="5154612"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wipe(down)">
                                      <p:cBhvr>
                                        <p:cTn id="7" dur="500"/>
                                        <p:tgtEl>
                                          <p:spTgt spid="61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wipe(down)">
                                      <p:cBhvr>
                                        <p:cTn id="12" dur="500"/>
                                        <p:tgtEl>
                                          <p:spTgt spid="61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1443">
                                            <p:txEl>
                                              <p:pRg st="2" end="2"/>
                                            </p:txEl>
                                          </p:spTgt>
                                        </p:tgtEl>
                                        <p:attrNameLst>
                                          <p:attrName>style.visibility</p:attrName>
                                        </p:attrNameLst>
                                      </p:cBhvr>
                                      <p:to>
                                        <p:strVal val="visible"/>
                                      </p:to>
                                    </p:set>
                                    <p:animEffect transition="in" filter="wipe(down)">
                                      <p:cBhvr>
                                        <p:cTn id="17" dur="500"/>
                                        <p:tgtEl>
                                          <p:spTgt spid="614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Rectangle 5"/>
          <p:cNvSpPr>
            <a:spLocks noGrp="1" noChangeArrowheads="1"/>
          </p:cNvSpPr>
          <p:nvPr>
            <p:ph type="title"/>
          </p:nvPr>
        </p:nvSpPr>
        <p:spPr/>
        <p:txBody>
          <a:bodyPr/>
          <a:lstStyle/>
          <a:p>
            <a:pPr eaLnBrk="1" hangingPunct="1"/>
            <a:r>
              <a:rPr lang="en-US">
                <a:latin typeface="Arial" charset="0"/>
                <a:ea typeface="ＭＳ Ｐゴシック" charset="0"/>
              </a:rPr>
              <a:t>After Alexander… 4 Kingdoms</a:t>
            </a:r>
          </a:p>
        </p:txBody>
      </p:sp>
      <p:sp>
        <p:nvSpPr>
          <p:cNvPr id="83975" name="Oval 7"/>
          <p:cNvSpPr>
            <a:spLocks noChangeArrowheads="1"/>
          </p:cNvSpPr>
          <p:nvPr/>
        </p:nvSpPr>
        <p:spPr bwMode="auto">
          <a:xfrm>
            <a:off x="1905000" y="3962400"/>
            <a:ext cx="838200" cy="914400"/>
          </a:xfrm>
          <a:prstGeom prst="ellipse">
            <a:avLst/>
          </a:prstGeom>
          <a:noFill/>
          <a:ln w="57150" cap="sq">
            <a:solidFill>
              <a:srgbClr val="BA1236"/>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cs typeface="Arial" charset="0"/>
            </a:endParaRPr>
          </a:p>
        </p:txBody>
      </p:sp>
      <p:sp>
        <p:nvSpPr>
          <p:cNvPr id="787459" name="Text Box 8"/>
          <p:cNvSpPr txBox="1">
            <a:spLocks noChangeArrowheads="1"/>
          </p:cNvSpPr>
          <p:nvPr/>
        </p:nvSpPr>
        <p:spPr bwMode="auto">
          <a:xfrm>
            <a:off x="9251950" y="7620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FFFF"/>
                </a:solidFill>
                <a:latin typeface="Arial" charset="0"/>
                <a:cs typeface="Arial" charset="0"/>
              </a:rPr>
              <a:t>64</a:t>
            </a:r>
          </a:p>
        </p:txBody>
      </p:sp>
      <p:grpSp>
        <p:nvGrpSpPr>
          <p:cNvPr id="787460" name="Group 12"/>
          <p:cNvGrpSpPr>
            <a:grpSpLocks/>
          </p:cNvGrpSpPr>
          <p:nvPr/>
        </p:nvGrpSpPr>
        <p:grpSpPr bwMode="auto">
          <a:xfrm>
            <a:off x="0" y="1828800"/>
            <a:ext cx="9144000" cy="4419600"/>
            <a:chOff x="0" y="1152"/>
            <a:chExt cx="5580" cy="2743"/>
          </a:xfrm>
        </p:grpSpPr>
        <p:pic>
          <p:nvPicPr>
            <p:cNvPr id="787465"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7466"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87461" name="Text Box 13"/>
          <p:cNvSpPr txBox="1">
            <a:spLocks noChangeArrowheads="1"/>
          </p:cNvSpPr>
          <p:nvPr/>
        </p:nvSpPr>
        <p:spPr bwMode="auto">
          <a:xfrm>
            <a:off x="457200" y="4876800"/>
            <a:ext cx="178117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Arial" charset="0"/>
                <a:cs typeface="Arial" charset="0"/>
              </a:rPr>
              <a:t>Ptolemy</a:t>
            </a:r>
          </a:p>
        </p:txBody>
      </p:sp>
      <p:sp>
        <p:nvSpPr>
          <p:cNvPr id="787462" name="Text Box 14"/>
          <p:cNvSpPr txBox="1">
            <a:spLocks noChangeArrowheads="1"/>
          </p:cNvSpPr>
          <p:nvPr/>
        </p:nvSpPr>
        <p:spPr bwMode="auto">
          <a:xfrm>
            <a:off x="4238625" y="3810000"/>
            <a:ext cx="19859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000000"/>
                </a:solidFill>
                <a:latin typeface="Arial" charset="0"/>
                <a:cs typeface="Arial" charset="0"/>
              </a:rPr>
              <a:t>Seleucus</a:t>
            </a:r>
          </a:p>
        </p:txBody>
      </p:sp>
      <p:sp>
        <p:nvSpPr>
          <p:cNvPr id="787463" name="Text Box 15"/>
          <p:cNvSpPr txBox="1">
            <a:spLocks noChangeArrowheads="1"/>
          </p:cNvSpPr>
          <p:nvPr/>
        </p:nvSpPr>
        <p:spPr bwMode="auto">
          <a:xfrm>
            <a:off x="-76200" y="2133600"/>
            <a:ext cx="22875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000000"/>
                </a:solidFill>
                <a:latin typeface="Arial" charset="0"/>
                <a:cs typeface="Arial" charset="0"/>
              </a:rPr>
              <a:t>Cassander</a:t>
            </a:r>
          </a:p>
        </p:txBody>
      </p:sp>
      <p:sp>
        <p:nvSpPr>
          <p:cNvPr id="787464" name="Text Box 16"/>
          <p:cNvSpPr txBox="1">
            <a:spLocks noChangeArrowheads="1"/>
          </p:cNvSpPr>
          <p:nvPr/>
        </p:nvSpPr>
        <p:spPr bwMode="auto">
          <a:xfrm>
            <a:off x="228600" y="2819400"/>
            <a:ext cx="22907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Arial" charset="0"/>
                <a:cs typeface="Arial" charset="0"/>
              </a:rPr>
              <a:t>Lysimacus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975"/>
                                        </p:tgtEl>
                                        <p:attrNameLst>
                                          <p:attrName>style.visibility</p:attrName>
                                        </p:attrNameLst>
                                      </p:cBhvr>
                                      <p:to>
                                        <p:strVal val="visible"/>
                                      </p:to>
                                    </p:set>
                                    <p:animEffect transition="in" filter="dissolve">
                                      <p:cBhvr>
                                        <p:cTn id="7" dur="500"/>
                                        <p:tgtEl>
                                          <p:spTgt spid="83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5"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Rectangle 4"/>
          <p:cNvSpPr>
            <a:spLocks noGrp="1" noChangeArrowheads="1"/>
          </p:cNvSpPr>
          <p:nvPr>
            <p:ph type="title"/>
          </p:nvPr>
        </p:nvSpPr>
        <p:spPr>
          <a:xfrm>
            <a:off x="5105400" y="609600"/>
            <a:ext cx="3810000" cy="1143000"/>
          </a:xfrm>
        </p:spPr>
        <p:txBody>
          <a:bodyPr/>
          <a:lstStyle/>
          <a:p>
            <a:pPr eaLnBrk="1" hangingPunct="1"/>
            <a:r>
              <a:rPr lang="en-US" sz="4000">
                <a:latin typeface="Arial" charset="0"/>
                <a:ea typeface="ＭＳ Ｐゴシック" charset="0"/>
              </a:rPr>
              <a:t>Greek Cities in Israel</a:t>
            </a:r>
          </a:p>
        </p:txBody>
      </p:sp>
      <p:pic>
        <p:nvPicPr>
          <p:cNvPr id="789506" name="Picture 5" descr="Hasmonean Jokes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68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Text Box 6"/>
          <p:cNvSpPr txBox="1">
            <a:spLocks noChangeArrowheads="1"/>
          </p:cNvSpPr>
          <p:nvPr/>
        </p:nvSpPr>
        <p:spPr bwMode="auto">
          <a:xfrm>
            <a:off x="5181600" y="6400800"/>
            <a:ext cx="1860550" cy="461963"/>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spcBef>
                <a:spcPct val="50000"/>
              </a:spcBef>
              <a:defRPr/>
            </a:pPr>
            <a:r>
              <a:rPr lang="en-US" b="1">
                <a:solidFill>
                  <a:srgbClr val="FFFFFF"/>
                </a:solidFill>
                <a:latin typeface="Arial"/>
                <a:cs typeface="Arial"/>
              </a:rPr>
              <a:t>Beitzel, 153</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2"/>
          <p:cNvSpPr>
            <a:spLocks noGrp="1" noChangeArrowheads="1"/>
          </p:cNvSpPr>
          <p:nvPr>
            <p:ph type="title"/>
          </p:nvPr>
        </p:nvSpPr>
        <p:spPr>
          <a:xfrm>
            <a:off x="6324600" y="609600"/>
            <a:ext cx="2819400" cy="2743200"/>
          </a:xfrm>
        </p:spPr>
        <p:txBody>
          <a:bodyPr/>
          <a:lstStyle/>
          <a:p>
            <a:pPr eaLnBrk="1" hangingPunct="1"/>
            <a:r>
              <a:rPr lang="en-US" sz="4000">
                <a:latin typeface="Arial" charset="0"/>
                <a:ea typeface="ＭＳ Ｐゴシック" charset="0"/>
              </a:rPr>
              <a:t>NT Boundaries in Israel</a:t>
            </a:r>
          </a:p>
        </p:txBody>
      </p:sp>
      <p:pic>
        <p:nvPicPr>
          <p:cNvPr id="791554" name="Picture 4" descr="19 NT Politic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1438"/>
            <a:ext cx="6292850" cy="700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3" name="Text Box 5"/>
          <p:cNvSpPr txBox="1">
            <a:spLocks noChangeArrowheads="1"/>
          </p:cNvSpPr>
          <p:nvPr/>
        </p:nvSpPr>
        <p:spPr bwMode="auto">
          <a:xfrm>
            <a:off x="6499225" y="6308725"/>
            <a:ext cx="1690688" cy="461963"/>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spcBef>
                <a:spcPct val="50000"/>
              </a:spcBef>
              <a:defRPr/>
            </a:pPr>
            <a:r>
              <a:rPr lang="en-US" b="1" dirty="0" err="1">
                <a:solidFill>
                  <a:srgbClr val="FFFFFF"/>
                </a:solidFill>
                <a:latin typeface="Arial"/>
                <a:cs typeface="Arial"/>
              </a:rPr>
              <a:t>Beitzel</a:t>
            </a:r>
            <a:r>
              <a:rPr lang="en-US" b="1" dirty="0">
                <a:solidFill>
                  <a:srgbClr val="FFFFFF"/>
                </a:solidFill>
                <a:latin typeface="Arial"/>
                <a:cs typeface="Arial"/>
              </a:rPr>
              <a:t>, 19</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Rectangle 2"/>
          <p:cNvSpPr>
            <a:spLocks noGrp="1" noChangeArrowheads="1"/>
          </p:cNvSpPr>
          <p:nvPr>
            <p:ph type="title"/>
          </p:nvPr>
        </p:nvSpPr>
        <p:spPr>
          <a:xfrm>
            <a:off x="533400" y="76200"/>
            <a:ext cx="8229600" cy="990600"/>
          </a:xfrm>
        </p:spPr>
        <p:txBody>
          <a:bodyPr/>
          <a:lstStyle/>
          <a:p>
            <a:pPr eaLnBrk="1" hangingPunct="1"/>
            <a:r>
              <a:rPr lang="en-US" sz="4000" dirty="0">
                <a:latin typeface="Arial" charset="0"/>
                <a:ea typeface="ＭＳ Ｐゴシック" charset="0"/>
              </a:rPr>
              <a:t>Ptolemies &amp; Seleucids Over Israel</a:t>
            </a:r>
          </a:p>
        </p:txBody>
      </p:sp>
      <p:sp>
        <p:nvSpPr>
          <p:cNvPr id="124931" name="Oval 3"/>
          <p:cNvSpPr>
            <a:spLocks noChangeArrowheads="1"/>
          </p:cNvSpPr>
          <p:nvPr/>
        </p:nvSpPr>
        <p:spPr bwMode="auto">
          <a:xfrm>
            <a:off x="1905000" y="3962400"/>
            <a:ext cx="838200" cy="914400"/>
          </a:xfrm>
          <a:prstGeom prst="ellipse">
            <a:avLst/>
          </a:prstGeom>
          <a:noFill/>
          <a:ln w="57150" cap="sq">
            <a:solidFill>
              <a:srgbClr val="BA1236"/>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793603" name="Text Box 4"/>
          <p:cNvSpPr txBox="1">
            <a:spLocks noChangeArrowheads="1"/>
          </p:cNvSpPr>
          <p:nvPr/>
        </p:nvSpPr>
        <p:spPr bwMode="auto">
          <a:xfrm>
            <a:off x="9439275" y="7620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FFFF"/>
                </a:solidFill>
              </a:rPr>
              <a:t>63</a:t>
            </a:r>
          </a:p>
        </p:txBody>
      </p:sp>
      <p:grpSp>
        <p:nvGrpSpPr>
          <p:cNvPr id="793604" name="Group 5"/>
          <p:cNvGrpSpPr>
            <a:grpSpLocks/>
          </p:cNvGrpSpPr>
          <p:nvPr/>
        </p:nvGrpSpPr>
        <p:grpSpPr bwMode="auto">
          <a:xfrm>
            <a:off x="0" y="2590800"/>
            <a:ext cx="9144000" cy="4419600"/>
            <a:chOff x="0" y="1152"/>
            <a:chExt cx="5580" cy="2743"/>
          </a:xfrm>
        </p:grpSpPr>
        <p:pic>
          <p:nvPicPr>
            <p:cNvPr id="793611" name="Picture 6"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3612" name="Picture 7"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93605" name="Text Box 8"/>
          <p:cNvSpPr txBox="1">
            <a:spLocks noChangeArrowheads="1"/>
          </p:cNvSpPr>
          <p:nvPr/>
        </p:nvSpPr>
        <p:spPr bwMode="auto">
          <a:xfrm>
            <a:off x="457200" y="4876800"/>
            <a:ext cx="16065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rPr>
              <a:t>Ptolemy</a:t>
            </a:r>
          </a:p>
        </p:txBody>
      </p:sp>
      <p:sp>
        <p:nvSpPr>
          <p:cNvPr id="793606" name="Text Box 9"/>
          <p:cNvSpPr txBox="1">
            <a:spLocks noChangeArrowheads="1"/>
          </p:cNvSpPr>
          <p:nvPr/>
        </p:nvSpPr>
        <p:spPr bwMode="auto">
          <a:xfrm>
            <a:off x="2514600" y="4068763"/>
            <a:ext cx="1674813"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000000"/>
                </a:solidFill>
              </a:rPr>
              <a:t>Seleucus</a:t>
            </a:r>
          </a:p>
        </p:txBody>
      </p:sp>
      <p:pic>
        <p:nvPicPr>
          <p:cNvPr id="124943" name="Picture 15" descr="j0234323"/>
          <p:cNvPicPr>
            <a:picLocks noChangeAspect="1" noChangeArrowheads="1"/>
          </p:cNvPicPr>
          <p:nvPr/>
        </p:nvPicPr>
        <p:blipFill>
          <a:blip r:embed="rId5">
            <a:lum bright="-42000" contrast="18000"/>
            <a:extLst>
              <a:ext uri="{28A0092B-C50C-407E-A947-70E740481C1C}">
                <a14:useLocalDpi xmlns:a14="http://schemas.microsoft.com/office/drawing/2010/main"/>
              </a:ext>
            </a:extLst>
          </a:blip>
          <a:srcRect/>
          <a:stretch>
            <a:fillRect/>
          </a:stretch>
        </p:blipFill>
        <p:spPr bwMode="auto">
          <a:xfrm rot="-2532446">
            <a:off x="1981200" y="685800"/>
            <a:ext cx="2954338" cy="295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49" name="Picture 21" descr="j0280647"/>
          <p:cNvPicPr>
            <a:picLocks noChangeAspect="1" noChangeArrowheads="1"/>
          </p:cNvPicPr>
          <p:nvPr/>
        </p:nvPicPr>
        <p:blipFill>
          <a:blip r:embed="rId6">
            <a:lum bright="-18000"/>
            <a:extLst>
              <a:ext uri="{28A0092B-C50C-407E-A947-70E740481C1C}">
                <a14:useLocalDpi xmlns:a14="http://schemas.microsoft.com/office/drawing/2010/main"/>
              </a:ext>
            </a:extLst>
          </a:blip>
          <a:srcRect/>
          <a:stretch>
            <a:fillRect/>
          </a:stretch>
        </p:blipFill>
        <p:spPr bwMode="auto">
          <a:xfrm>
            <a:off x="0" y="1020763"/>
            <a:ext cx="3124200" cy="248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41" name="Rectangle 13"/>
          <p:cNvSpPr>
            <a:spLocks noChangeArrowheads="1"/>
          </p:cNvSpPr>
          <p:nvPr/>
        </p:nvSpPr>
        <p:spPr bwMode="auto">
          <a:xfrm>
            <a:off x="3429000" y="228600"/>
            <a:ext cx="609600" cy="33528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p>
            <a:pPr>
              <a:defRPr/>
            </a:pPr>
            <a:r>
              <a:rPr lang="en-US" sz="4400" dirty="0">
                <a:solidFill>
                  <a:srgbClr val="FFFFFF"/>
                </a:solidFill>
                <a:latin typeface="Arial"/>
                <a:cs typeface="Arial"/>
              </a:rPr>
              <a:t>Sword</a:t>
            </a:r>
          </a:p>
        </p:txBody>
      </p:sp>
      <p:sp>
        <p:nvSpPr>
          <p:cNvPr id="124940" name="Rectangle 12"/>
          <p:cNvSpPr>
            <a:spLocks noChangeArrowheads="1"/>
          </p:cNvSpPr>
          <p:nvPr/>
        </p:nvSpPr>
        <p:spPr bwMode="auto">
          <a:xfrm>
            <a:off x="533400" y="381000"/>
            <a:ext cx="609600" cy="30480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p>
            <a:pPr>
              <a:defRPr/>
            </a:pPr>
            <a:r>
              <a:rPr lang="en-US" sz="4400" dirty="0">
                <a:solidFill>
                  <a:srgbClr val="FFFFFF"/>
                </a:solidFill>
                <a:latin typeface="Arial"/>
                <a:cs typeface="Arial"/>
              </a:rPr>
              <a:t>Peace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4931"/>
                                        </p:tgtEl>
                                        <p:attrNameLst>
                                          <p:attrName>style.visibility</p:attrName>
                                        </p:attrNameLst>
                                      </p:cBhvr>
                                      <p:to>
                                        <p:strVal val="visible"/>
                                      </p:to>
                                    </p:set>
                                    <p:animEffect transition="in" filter="dissolve">
                                      <p:cBhvr>
                                        <p:cTn id="7" dur="500"/>
                                        <p:tgtEl>
                                          <p:spTgt spid="1249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4940"/>
                                        </p:tgtEl>
                                        <p:attrNameLst>
                                          <p:attrName>style.visibility</p:attrName>
                                        </p:attrNameLst>
                                      </p:cBhvr>
                                      <p:to>
                                        <p:strVal val="visible"/>
                                      </p:to>
                                    </p:set>
                                    <p:anim calcmode="lin" valueType="num">
                                      <p:cBhvr additive="base">
                                        <p:cTn id="12" dur="5000" fill="hold"/>
                                        <p:tgtEl>
                                          <p:spTgt spid="124940"/>
                                        </p:tgtEl>
                                        <p:attrNameLst>
                                          <p:attrName>ppt_x</p:attrName>
                                        </p:attrNameLst>
                                      </p:cBhvr>
                                      <p:tavLst>
                                        <p:tav tm="0">
                                          <p:val>
                                            <p:strVal val="0-#ppt_w/2"/>
                                          </p:val>
                                        </p:tav>
                                        <p:tav tm="100000">
                                          <p:val>
                                            <p:strVal val="#ppt_x"/>
                                          </p:val>
                                        </p:tav>
                                      </p:tavLst>
                                    </p:anim>
                                    <p:anim calcmode="lin" valueType="num">
                                      <p:cBhvr additive="base">
                                        <p:cTn id="13" dur="5000" fill="hold"/>
                                        <p:tgtEl>
                                          <p:spTgt spid="12494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24949"/>
                                        </p:tgtEl>
                                        <p:attrNameLst>
                                          <p:attrName>style.visibility</p:attrName>
                                        </p:attrNameLst>
                                      </p:cBhvr>
                                      <p:to>
                                        <p:strVal val="visible"/>
                                      </p:to>
                                    </p:set>
                                    <p:anim calcmode="lin" valueType="num">
                                      <p:cBhvr additive="base">
                                        <p:cTn id="16" dur="5000" fill="hold"/>
                                        <p:tgtEl>
                                          <p:spTgt spid="124949"/>
                                        </p:tgtEl>
                                        <p:attrNameLst>
                                          <p:attrName>ppt_x</p:attrName>
                                        </p:attrNameLst>
                                      </p:cBhvr>
                                      <p:tavLst>
                                        <p:tav tm="0">
                                          <p:val>
                                            <p:strVal val="0-#ppt_w/2"/>
                                          </p:val>
                                        </p:tav>
                                        <p:tav tm="100000">
                                          <p:val>
                                            <p:strVal val="#ppt_x"/>
                                          </p:val>
                                        </p:tav>
                                      </p:tavLst>
                                    </p:anim>
                                    <p:anim calcmode="lin" valueType="num">
                                      <p:cBhvr additive="base">
                                        <p:cTn id="17" dur="5000" fill="hold"/>
                                        <p:tgtEl>
                                          <p:spTgt spid="124949"/>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124941"/>
                                        </p:tgtEl>
                                        <p:attrNameLst>
                                          <p:attrName>style.visibility</p:attrName>
                                        </p:attrNameLst>
                                      </p:cBhvr>
                                      <p:to>
                                        <p:strVal val="visible"/>
                                      </p:to>
                                    </p:set>
                                    <p:anim calcmode="lin" valueType="num">
                                      <p:cBhvr>
                                        <p:cTn id="22" dur="1000" fill="hold"/>
                                        <p:tgtEl>
                                          <p:spTgt spid="124941"/>
                                        </p:tgtEl>
                                        <p:attrNameLst>
                                          <p:attrName>ppt_w</p:attrName>
                                        </p:attrNameLst>
                                      </p:cBhvr>
                                      <p:tavLst>
                                        <p:tav tm="0">
                                          <p:val>
                                            <p:fltVal val="0"/>
                                          </p:val>
                                        </p:tav>
                                        <p:tav tm="100000">
                                          <p:val>
                                            <p:strVal val="#ppt_w"/>
                                          </p:val>
                                        </p:tav>
                                      </p:tavLst>
                                    </p:anim>
                                    <p:anim calcmode="lin" valueType="num">
                                      <p:cBhvr>
                                        <p:cTn id="23" dur="1000" fill="hold"/>
                                        <p:tgtEl>
                                          <p:spTgt spid="124941"/>
                                        </p:tgtEl>
                                        <p:attrNameLst>
                                          <p:attrName>ppt_h</p:attrName>
                                        </p:attrNameLst>
                                      </p:cBhvr>
                                      <p:tavLst>
                                        <p:tav tm="0">
                                          <p:val>
                                            <p:fltVal val="0"/>
                                          </p:val>
                                        </p:tav>
                                        <p:tav tm="100000">
                                          <p:val>
                                            <p:strVal val="#ppt_h"/>
                                          </p:val>
                                        </p:tav>
                                      </p:tavLst>
                                    </p:anim>
                                    <p:anim calcmode="lin" valueType="num">
                                      <p:cBhvr>
                                        <p:cTn id="24" dur="1000" fill="hold"/>
                                        <p:tgtEl>
                                          <p:spTgt spid="124941"/>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24941"/>
                                        </p:tgtEl>
                                        <p:attrNameLst>
                                          <p:attrName>ppt_y</p:attrName>
                                        </p:attrNameLst>
                                      </p:cBhvr>
                                      <p:tavLst>
                                        <p:tav tm="0" fmla="#ppt_y+(sin(-2*pi*(1-$))*-#ppt_x+cos(-2*pi*(1-$))*(1-#ppt_y))*(1-$)">
                                          <p:val>
                                            <p:fltVal val="0"/>
                                          </p:val>
                                        </p:tav>
                                        <p:tav tm="100000">
                                          <p:val>
                                            <p:fltVal val="1"/>
                                          </p:val>
                                        </p:tav>
                                      </p:tavLst>
                                    </p:anim>
                                  </p:childTnLst>
                                </p:cTn>
                              </p:par>
                              <p:par>
                                <p:cTn id="26" presetID="15" presetClass="entr" presetSubtype="0" fill="hold" nodeType="withEffect">
                                  <p:stCondLst>
                                    <p:cond delay="0"/>
                                  </p:stCondLst>
                                  <p:childTnLst>
                                    <p:set>
                                      <p:cBhvr>
                                        <p:cTn id="27" dur="1" fill="hold">
                                          <p:stCondLst>
                                            <p:cond delay="0"/>
                                          </p:stCondLst>
                                        </p:cTn>
                                        <p:tgtEl>
                                          <p:spTgt spid="124943"/>
                                        </p:tgtEl>
                                        <p:attrNameLst>
                                          <p:attrName>style.visibility</p:attrName>
                                        </p:attrNameLst>
                                      </p:cBhvr>
                                      <p:to>
                                        <p:strVal val="visible"/>
                                      </p:to>
                                    </p:set>
                                    <p:anim calcmode="lin" valueType="num">
                                      <p:cBhvr>
                                        <p:cTn id="28" dur="1000" fill="hold"/>
                                        <p:tgtEl>
                                          <p:spTgt spid="124943"/>
                                        </p:tgtEl>
                                        <p:attrNameLst>
                                          <p:attrName>ppt_w</p:attrName>
                                        </p:attrNameLst>
                                      </p:cBhvr>
                                      <p:tavLst>
                                        <p:tav tm="0">
                                          <p:val>
                                            <p:fltVal val="0"/>
                                          </p:val>
                                        </p:tav>
                                        <p:tav tm="100000">
                                          <p:val>
                                            <p:strVal val="#ppt_w"/>
                                          </p:val>
                                        </p:tav>
                                      </p:tavLst>
                                    </p:anim>
                                    <p:anim calcmode="lin" valueType="num">
                                      <p:cBhvr>
                                        <p:cTn id="29" dur="1000" fill="hold"/>
                                        <p:tgtEl>
                                          <p:spTgt spid="124943"/>
                                        </p:tgtEl>
                                        <p:attrNameLst>
                                          <p:attrName>ppt_h</p:attrName>
                                        </p:attrNameLst>
                                      </p:cBhvr>
                                      <p:tavLst>
                                        <p:tav tm="0">
                                          <p:val>
                                            <p:fltVal val="0"/>
                                          </p:val>
                                        </p:tav>
                                        <p:tav tm="100000">
                                          <p:val>
                                            <p:strVal val="#ppt_h"/>
                                          </p:val>
                                        </p:tav>
                                      </p:tavLst>
                                    </p:anim>
                                    <p:anim calcmode="lin" valueType="num">
                                      <p:cBhvr>
                                        <p:cTn id="30" dur="1000" fill="hold"/>
                                        <p:tgtEl>
                                          <p:spTgt spid="124943"/>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2494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animBg="1"/>
      <p:bldP spid="124941" grpId="0"/>
      <p:bldP spid="124940"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16674"/>
            <a:ext cx="9138878" cy="6141326"/>
          </a:xfrm>
          <a:prstGeom prst="rect">
            <a:avLst/>
          </a:prstGeom>
        </p:spPr>
      </p:pic>
      <p:sp>
        <p:nvSpPr>
          <p:cNvPr id="795649" name="Rectangle 4"/>
          <p:cNvSpPr>
            <a:spLocks noGrp="1" noChangeArrowheads="1"/>
          </p:cNvSpPr>
          <p:nvPr>
            <p:ph type="title"/>
          </p:nvPr>
        </p:nvSpPr>
        <p:spPr>
          <a:xfrm>
            <a:off x="609600" y="44624"/>
            <a:ext cx="7315200" cy="688504"/>
          </a:xfrm>
        </p:spPr>
        <p:txBody>
          <a:bodyPr/>
          <a:lstStyle/>
          <a:p>
            <a:pPr algn="ctr" eaLnBrk="1" hangingPunct="1"/>
            <a:r>
              <a:rPr lang="en-US" sz="4000" b="1" dirty="0">
                <a:latin typeface="Arial" charset="0"/>
                <a:ea typeface="ＭＳ Ｐゴシック" charset="0"/>
              </a:rPr>
              <a:t>Greek Era Significance</a:t>
            </a:r>
          </a:p>
        </p:txBody>
      </p:sp>
      <p:sp>
        <p:nvSpPr>
          <p:cNvPr id="122885" name="Rectangle 5"/>
          <p:cNvSpPr>
            <a:spLocks noGrp="1" noChangeArrowheads="1"/>
          </p:cNvSpPr>
          <p:nvPr>
            <p:ph type="body" sz="half" idx="1"/>
          </p:nvPr>
        </p:nvSpPr>
        <p:spPr>
          <a:xfrm>
            <a:off x="0" y="1946275"/>
            <a:ext cx="4343400" cy="4114800"/>
          </a:xfrm>
        </p:spPr>
        <p:txBody>
          <a:bodyPr/>
          <a:lstStyle/>
          <a:p>
            <a:pPr eaLnBrk="1" hangingPunct="1">
              <a:defRPr/>
            </a:pPr>
            <a:r>
              <a:rPr lang="en-US" b="1" dirty="0">
                <a:effectLst>
                  <a:glow rad="165100">
                    <a:schemeClr val="bg2"/>
                  </a:glow>
                  <a:outerShdw blurRad="38100" dist="38100" dir="2700000" algn="tl">
                    <a:srgbClr val="000000"/>
                  </a:outerShdw>
                </a:effectLst>
                <a:latin typeface="Arial" charset="0"/>
                <a:ea typeface="ＭＳ Ｐゴシック" charset="0"/>
              </a:rPr>
              <a:t>Religious Freedom</a:t>
            </a:r>
          </a:p>
          <a:p>
            <a:pPr eaLnBrk="1" hangingPunct="1">
              <a:defRPr/>
            </a:pPr>
            <a:r>
              <a:rPr lang="en-US" b="1" dirty="0">
                <a:effectLst>
                  <a:glow rad="165100">
                    <a:schemeClr val="bg2"/>
                  </a:glow>
                  <a:outerShdw blurRad="38100" dist="38100" dir="2700000" algn="tl">
                    <a:srgbClr val="000000"/>
                  </a:outerShdw>
                </a:effectLst>
                <a:latin typeface="Arial" charset="0"/>
                <a:ea typeface="ＭＳ Ｐゴシック" charset="0"/>
              </a:rPr>
              <a:t>Rise of Sanhedrin</a:t>
            </a:r>
          </a:p>
          <a:p>
            <a:pPr eaLnBrk="1" hangingPunct="1">
              <a:defRPr/>
            </a:pPr>
            <a:r>
              <a:rPr lang="en-US" b="1" dirty="0">
                <a:effectLst>
                  <a:glow rad="165100">
                    <a:schemeClr val="bg2"/>
                  </a:glow>
                  <a:outerShdw blurRad="38100" dist="38100" dir="2700000" algn="tl">
                    <a:srgbClr val="000000"/>
                  </a:outerShdw>
                </a:effectLst>
                <a:latin typeface="Arial" charset="0"/>
                <a:ea typeface="ＭＳ Ｐゴシック" charset="0"/>
              </a:rPr>
              <a:t>Peaceful Hellenization</a:t>
            </a:r>
          </a:p>
          <a:p>
            <a:pPr eaLnBrk="1" hangingPunct="1">
              <a:defRPr/>
            </a:pPr>
            <a:r>
              <a:rPr lang="en-US" b="1" dirty="0">
                <a:effectLst>
                  <a:glow rad="165100">
                    <a:schemeClr val="bg2"/>
                  </a:glow>
                  <a:outerShdw blurRad="38100" dist="38100" dir="2700000" algn="tl">
                    <a:srgbClr val="000000"/>
                  </a:outerShdw>
                </a:effectLst>
                <a:latin typeface="Arial" charset="0"/>
                <a:ea typeface="ＭＳ Ｐゴシック" charset="0"/>
              </a:rPr>
              <a:t>Greek Language</a:t>
            </a:r>
          </a:p>
          <a:p>
            <a:pPr eaLnBrk="1" hangingPunct="1">
              <a:defRPr/>
            </a:pPr>
            <a:r>
              <a:rPr lang="en-US" b="1" dirty="0">
                <a:effectLst>
                  <a:glow rad="165100">
                    <a:schemeClr val="bg2"/>
                  </a:glow>
                  <a:outerShdw blurRad="38100" dist="38100" dir="2700000" algn="tl">
                    <a:srgbClr val="000000"/>
                  </a:outerShdw>
                </a:effectLst>
                <a:latin typeface="Arial" charset="0"/>
                <a:ea typeface="ＭＳ Ｐゴシック" charset="0"/>
              </a:rPr>
              <a:t>Septuagint (LXX)</a:t>
            </a:r>
          </a:p>
        </p:txBody>
      </p:sp>
      <p:sp>
        <p:nvSpPr>
          <p:cNvPr id="122887" name="Text Box 7"/>
          <p:cNvSpPr txBox="1">
            <a:spLocks noChangeArrowheads="1"/>
          </p:cNvSpPr>
          <p:nvPr/>
        </p:nvSpPr>
        <p:spPr bwMode="auto">
          <a:xfrm>
            <a:off x="76200" y="1066800"/>
            <a:ext cx="4016375" cy="584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en-US" sz="3200" b="1" u="sng" dirty="0">
                <a:solidFill>
                  <a:srgbClr val="FFFFFF"/>
                </a:solidFill>
                <a:effectLst>
                  <a:glow rad="165100">
                    <a:schemeClr val="bg2"/>
                  </a:glow>
                </a:effectLst>
                <a:latin typeface="Arial"/>
                <a:cs typeface="Arial"/>
              </a:rPr>
              <a:t>Ptolemaic (301-198)</a:t>
            </a:r>
          </a:p>
        </p:txBody>
      </p:sp>
      <p:sp>
        <p:nvSpPr>
          <p:cNvPr id="122888" name="Rectangle 8"/>
          <p:cNvSpPr>
            <a:spLocks noChangeArrowheads="1"/>
          </p:cNvSpPr>
          <p:nvPr/>
        </p:nvSpPr>
        <p:spPr bwMode="auto">
          <a:xfrm>
            <a:off x="5053013" y="1825625"/>
            <a:ext cx="3810000" cy="41148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pitchFamily="-110" charset="2"/>
              <a:buChar char="n"/>
              <a:defRPr/>
            </a:pPr>
            <a:endParaRPr lang="en-US" b="1">
              <a:solidFill>
                <a:srgbClr val="FFFFFF"/>
              </a:solidFill>
              <a:effectLst>
                <a:outerShdw blurRad="38100" dist="38100" dir="2700000" algn="tl">
                  <a:srgbClr val="000000"/>
                </a:outerShdw>
              </a:effectLst>
              <a:latin typeface="Arial"/>
              <a:cs typeface="Arial"/>
            </a:endParaRPr>
          </a:p>
        </p:txBody>
      </p:sp>
      <p:sp>
        <p:nvSpPr>
          <p:cNvPr id="122889" name="Text Box 9"/>
          <p:cNvSpPr txBox="1">
            <a:spLocks noChangeArrowheads="1"/>
          </p:cNvSpPr>
          <p:nvPr/>
        </p:nvSpPr>
        <p:spPr bwMode="auto">
          <a:xfrm>
            <a:off x="4595813" y="1066800"/>
            <a:ext cx="3765550" cy="584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en-US" sz="3200" b="1" u="sng">
                <a:solidFill>
                  <a:srgbClr val="FFFFFF"/>
                </a:solidFill>
                <a:effectLst>
                  <a:glow rad="165100">
                    <a:schemeClr val="bg2"/>
                  </a:glow>
                </a:effectLst>
                <a:latin typeface="Arial"/>
                <a:cs typeface="Arial"/>
              </a:rPr>
              <a:t>Seleucid (198-143)</a:t>
            </a:r>
          </a:p>
        </p:txBody>
      </p:sp>
      <p:sp>
        <p:nvSpPr>
          <p:cNvPr id="122890" name="Rectangle 10"/>
          <p:cNvSpPr>
            <a:spLocks noChangeArrowheads="1"/>
          </p:cNvSpPr>
          <p:nvPr/>
        </p:nvSpPr>
        <p:spPr bwMode="auto">
          <a:xfrm>
            <a:off x="5105400" y="1946275"/>
            <a:ext cx="3810000" cy="41148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pitchFamily="-110" charset="2"/>
              <a:buChar char="n"/>
              <a:defRPr/>
            </a:pPr>
            <a:endParaRPr lang="en-US" b="1">
              <a:solidFill>
                <a:srgbClr val="FFFFFF"/>
              </a:solidFill>
              <a:effectLst>
                <a:outerShdw blurRad="38100" dist="38100" dir="2700000" algn="tl">
                  <a:srgbClr val="000000"/>
                </a:outerShdw>
              </a:effectLst>
              <a:latin typeface="Arial"/>
              <a:cs typeface="Arial"/>
            </a:endParaRPr>
          </a:p>
        </p:txBody>
      </p:sp>
      <p:sp>
        <p:nvSpPr>
          <p:cNvPr id="122891" name="Rectangle 11"/>
          <p:cNvSpPr>
            <a:spLocks noChangeArrowheads="1"/>
          </p:cNvSpPr>
          <p:nvPr/>
        </p:nvSpPr>
        <p:spPr bwMode="auto">
          <a:xfrm>
            <a:off x="4572000" y="1946275"/>
            <a:ext cx="4343400" cy="41148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charset="0"/>
              <a:buChar char="n"/>
              <a:defRPr/>
            </a:pPr>
            <a:r>
              <a:rPr lang="en-US" sz="2800" b="1">
                <a:solidFill>
                  <a:srgbClr val="FFFFFF"/>
                </a:solidFill>
                <a:effectLst>
                  <a:glow rad="165100">
                    <a:schemeClr val="bg2"/>
                  </a:glow>
                  <a:outerShdw blurRad="38100" dist="38100" dir="2700000" algn="tl">
                    <a:srgbClr val="000000"/>
                  </a:outerShdw>
                </a:effectLst>
                <a:latin typeface="Arial" charset="0"/>
                <a:cs typeface="Arial" charset="0"/>
              </a:rPr>
              <a:t>High Priesthood</a:t>
            </a:r>
          </a:p>
          <a:p>
            <a:pPr marL="342900" indent="-342900">
              <a:spcBef>
                <a:spcPct val="20000"/>
              </a:spcBef>
              <a:buClr>
                <a:srgbClr val="00FFFF"/>
              </a:buClr>
              <a:buSzPct val="75000"/>
              <a:buFont typeface="Wingdings" charset="0"/>
              <a:buChar char="n"/>
              <a:defRPr/>
            </a:pPr>
            <a:r>
              <a:rPr lang="en-US" sz="2800" b="1">
                <a:solidFill>
                  <a:srgbClr val="FFFFFF"/>
                </a:solidFill>
                <a:effectLst>
                  <a:glow rad="165100">
                    <a:schemeClr val="bg2"/>
                  </a:glow>
                  <a:outerShdw blurRad="38100" dist="38100" dir="2700000" algn="tl">
                    <a:srgbClr val="000000"/>
                  </a:outerShdw>
                </a:effectLst>
                <a:latin typeface="Arial" charset="0"/>
                <a:cs typeface="Arial" charset="0"/>
              </a:rPr>
              <a:t>Rise of Hasidim</a:t>
            </a:r>
          </a:p>
        </p:txBody>
      </p:sp>
      <p:sp>
        <p:nvSpPr>
          <p:cNvPr id="795656" name="Text Box 12"/>
          <p:cNvSpPr txBox="1">
            <a:spLocks noChangeArrowheads="1"/>
          </p:cNvSpPr>
          <p:nvPr/>
        </p:nvSpPr>
        <p:spPr bwMode="auto">
          <a:xfrm>
            <a:off x="9251950" y="115888"/>
            <a:ext cx="152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charset="0"/>
                <a:cs typeface="Arial" charset="0"/>
              </a:rPr>
              <a:t>62, 65, 95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2885">
                                            <p:txEl>
                                              <p:pRg st="0" end="0"/>
                                            </p:txEl>
                                          </p:spTgt>
                                        </p:tgtEl>
                                        <p:attrNameLst>
                                          <p:attrName>style.visibility</p:attrName>
                                        </p:attrNameLst>
                                      </p:cBhvr>
                                      <p:to>
                                        <p:strVal val="visible"/>
                                      </p:to>
                                    </p:set>
                                    <p:anim calcmode="lin" valueType="num">
                                      <p:cBhvr additive="base">
                                        <p:cTn id="7" dur="500" fill="hold"/>
                                        <p:tgtEl>
                                          <p:spTgt spid="1228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8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22885">
                                            <p:txEl>
                                              <p:pRg st="1" end="1"/>
                                            </p:txEl>
                                          </p:spTgt>
                                        </p:tgtEl>
                                        <p:attrNameLst>
                                          <p:attrName>style.visibility</p:attrName>
                                        </p:attrNameLst>
                                      </p:cBhvr>
                                      <p:to>
                                        <p:strVal val="visible"/>
                                      </p:to>
                                    </p:set>
                                    <p:anim calcmode="lin" valueType="num">
                                      <p:cBhvr additive="base">
                                        <p:cTn id="13" dur="500" fill="hold"/>
                                        <p:tgtEl>
                                          <p:spTgt spid="12288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88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22885">
                                            <p:txEl>
                                              <p:pRg st="2" end="2"/>
                                            </p:txEl>
                                          </p:spTgt>
                                        </p:tgtEl>
                                        <p:attrNameLst>
                                          <p:attrName>style.visibility</p:attrName>
                                        </p:attrNameLst>
                                      </p:cBhvr>
                                      <p:to>
                                        <p:strVal val="visible"/>
                                      </p:to>
                                    </p:set>
                                    <p:anim calcmode="lin" valueType="num">
                                      <p:cBhvr additive="base">
                                        <p:cTn id="19" dur="500" fill="hold"/>
                                        <p:tgtEl>
                                          <p:spTgt spid="12288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88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22885">
                                            <p:txEl>
                                              <p:pRg st="3" end="3"/>
                                            </p:txEl>
                                          </p:spTgt>
                                        </p:tgtEl>
                                        <p:attrNameLst>
                                          <p:attrName>style.visibility</p:attrName>
                                        </p:attrNameLst>
                                      </p:cBhvr>
                                      <p:to>
                                        <p:strVal val="visible"/>
                                      </p:to>
                                    </p:set>
                                    <p:anim calcmode="lin" valueType="num">
                                      <p:cBhvr additive="base">
                                        <p:cTn id="25" dur="500" fill="hold"/>
                                        <p:tgtEl>
                                          <p:spTgt spid="12288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88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22885">
                                            <p:txEl>
                                              <p:pRg st="4" end="4"/>
                                            </p:txEl>
                                          </p:spTgt>
                                        </p:tgtEl>
                                        <p:attrNameLst>
                                          <p:attrName>style.visibility</p:attrName>
                                        </p:attrNameLst>
                                      </p:cBhvr>
                                      <p:to>
                                        <p:strVal val="visible"/>
                                      </p:to>
                                    </p:set>
                                    <p:anim calcmode="lin" valueType="num">
                                      <p:cBhvr additive="base">
                                        <p:cTn id="31" dur="500" fill="hold"/>
                                        <p:tgtEl>
                                          <p:spTgt spid="12288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288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nodeType="clickEffect">
                                  <p:stCondLst>
                                    <p:cond delay="0"/>
                                  </p:stCondLst>
                                  <p:childTnLst>
                                    <p:set>
                                      <p:cBhvr>
                                        <p:cTn id="36" dur="1" fill="hold">
                                          <p:stCondLst>
                                            <p:cond delay="0"/>
                                          </p:stCondLst>
                                        </p:cTn>
                                        <p:tgtEl>
                                          <p:spTgt spid="122891">
                                            <p:txEl>
                                              <p:pRg st="0" end="0"/>
                                            </p:txEl>
                                          </p:spTgt>
                                        </p:tgtEl>
                                        <p:attrNameLst>
                                          <p:attrName>style.visibility</p:attrName>
                                        </p:attrNameLst>
                                      </p:cBhvr>
                                      <p:to>
                                        <p:strVal val="visible"/>
                                      </p:to>
                                    </p:set>
                                    <p:anim calcmode="lin" valueType="num">
                                      <p:cBhvr additive="base">
                                        <p:cTn id="37" dur="500" fill="hold"/>
                                        <p:tgtEl>
                                          <p:spTgt spid="122891">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22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122891">
                                            <p:txEl>
                                              <p:pRg st="1" end="1"/>
                                            </p:txEl>
                                          </p:spTgt>
                                        </p:tgtEl>
                                        <p:attrNameLst>
                                          <p:attrName>style.visibility</p:attrName>
                                        </p:attrNameLst>
                                      </p:cBhvr>
                                      <p:to>
                                        <p:strVal val="visible"/>
                                      </p:to>
                                    </p:set>
                                    <p:anim calcmode="lin" valueType="num">
                                      <p:cBhvr additive="base">
                                        <p:cTn id="43" dur="500" fill="hold"/>
                                        <p:tgtEl>
                                          <p:spTgt spid="122891">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2289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7" name="Picture 4"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1963" y="-76200"/>
            <a:ext cx="4948237"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9745" name="Rectangle 2"/>
          <p:cNvSpPr>
            <a:spLocks noGrp="1" noChangeArrowheads="1"/>
          </p:cNvSpPr>
          <p:nvPr>
            <p:ph type="title"/>
          </p:nvPr>
        </p:nvSpPr>
        <p:spPr>
          <a:xfrm>
            <a:off x="381000" y="304800"/>
            <a:ext cx="3581400" cy="1905000"/>
          </a:xfrm>
        </p:spPr>
        <p:txBody>
          <a:bodyPr/>
          <a:lstStyle/>
          <a:p>
            <a:pPr eaLnBrk="1" hangingPunct="1"/>
            <a:r>
              <a:rPr lang="en-US" sz="4000">
                <a:latin typeface="Arial" charset="0"/>
                <a:ea typeface="ＭＳ Ｐゴシック" charset="0"/>
              </a:rPr>
              <a:t>Jerusalem Hellenization</a:t>
            </a:r>
          </a:p>
        </p:txBody>
      </p:sp>
      <p:pic>
        <p:nvPicPr>
          <p:cNvPr id="126983" name="Picture 7" descr="Torah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4600" y="3733800"/>
            <a:ext cx="1981200" cy="187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91" name="AutoShape 15"/>
          <p:cNvSpPr>
            <a:spLocks noChangeArrowheads="1"/>
          </p:cNvSpPr>
          <p:nvPr/>
        </p:nvSpPr>
        <p:spPr bwMode="auto">
          <a:xfrm>
            <a:off x="6553200" y="3962400"/>
            <a:ext cx="1524000" cy="1371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a:p>
        </p:txBody>
      </p:sp>
      <p:pic>
        <p:nvPicPr>
          <p:cNvPr id="4" name="Picture 3"/>
          <p:cNvPicPr>
            <a:picLocks noChangeAspect="1"/>
          </p:cNvPicPr>
          <p:nvPr/>
        </p:nvPicPr>
        <p:blipFill>
          <a:blip r:embed="rId5"/>
          <a:stretch>
            <a:fillRect/>
          </a:stretch>
        </p:blipFill>
        <p:spPr>
          <a:xfrm>
            <a:off x="4355976" y="1916832"/>
            <a:ext cx="5066928" cy="3321653"/>
          </a:xfrm>
          <a:prstGeom prst="rect">
            <a:avLst/>
          </a:prstGeom>
        </p:spPr>
      </p:pic>
      <p:sp>
        <p:nvSpPr>
          <p:cNvPr id="126979" name="Rectangle 3"/>
          <p:cNvSpPr>
            <a:spLocks noGrp="1" noChangeArrowheads="1"/>
          </p:cNvSpPr>
          <p:nvPr>
            <p:ph type="body" idx="1"/>
          </p:nvPr>
        </p:nvSpPr>
        <p:spPr>
          <a:xfrm>
            <a:off x="457200" y="2174875"/>
            <a:ext cx="3657600" cy="796925"/>
          </a:xfrm>
        </p:spPr>
        <p:txBody>
          <a:bodyPr/>
          <a:lstStyle/>
          <a:p>
            <a:pPr eaLnBrk="1" hangingPunct="1">
              <a:defRPr/>
            </a:pPr>
            <a:r>
              <a:rPr lang="en-US" sz="2800">
                <a:latin typeface="Arial" charset="0"/>
                <a:ea typeface="ＭＳ Ｐゴシック" charset="0"/>
              </a:rPr>
              <a:t>Dec 167- Dec 164</a:t>
            </a:r>
          </a:p>
        </p:txBody>
      </p:sp>
      <p:pic>
        <p:nvPicPr>
          <p:cNvPr id="126981" name="Picture 5" descr="j0288956"/>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6400800" y="17526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9749" name="Text Box 6"/>
          <p:cNvSpPr txBox="1">
            <a:spLocks noChangeArrowheads="1"/>
          </p:cNvSpPr>
          <p:nvPr/>
        </p:nvSpPr>
        <p:spPr bwMode="auto">
          <a:xfrm>
            <a:off x="9367838" y="76200"/>
            <a:ext cx="533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000000"/>
                </a:solidFill>
                <a:latin typeface="Arial" charset="0"/>
                <a:cs typeface="Arial" charset="0"/>
              </a:rPr>
              <a:t>65</a:t>
            </a:r>
          </a:p>
        </p:txBody>
      </p:sp>
      <p:grpSp>
        <p:nvGrpSpPr>
          <p:cNvPr id="2" name="Group 14"/>
          <p:cNvGrpSpPr>
            <a:grpSpLocks/>
          </p:cNvGrpSpPr>
          <p:nvPr/>
        </p:nvGrpSpPr>
        <p:grpSpPr bwMode="auto">
          <a:xfrm>
            <a:off x="914400" y="2971800"/>
            <a:ext cx="2895600" cy="3886200"/>
            <a:chOff x="576" y="1872"/>
            <a:chExt cx="1824" cy="2448"/>
          </a:xfrm>
        </p:grpSpPr>
        <p:pic>
          <p:nvPicPr>
            <p:cNvPr id="799757" name="Picture 8" descr="menorah"/>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4" y="1872"/>
              <a:ext cx="1764" cy="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7" name="Rectangle 11"/>
            <p:cNvSpPr>
              <a:spLocks noChangeArrowheads="1"/>
            </p:cNvSpPr>
            <p:nvPr/>
          </p:nvSpPr>
          <p:spPr bwMode="auto">
            <a:xfrm>
              <a:off x="576" y="3312"/>
              <a:ext cx="1824" cy="432"/>
            </a:xfrm>
            <a:prstGeom prst="rect">
              <a:avLst/>
            </a:prstGeom>
            <a:noFill/>
            <a:ln w="9525">
              <a:noFill/>
              <a:miter lim="800000"/>
              <a:headEnd/>
              <a:tailEnd/>
            </a:ln>
            <a:effectLst/>
          </p:spPr>
          <p:txBody>
            <a:bodyPr/>
            <a:lstStyle/>
            <a:p>
              <a:pPr marL="342900" indent="-342900" algn="ctr">
                <a:spcBef>
                  <a:spcPct val="20000"/>
                </a:spcBef>
                <a:buClr>
                  <a:srgbClr val="00FFFF"/>
                </a:buClr>
                <a:buSzPct val="75000"/>
                <a:buFont typeface="Wingdings" charset="0"/>
                <a:buNone/>
                <a:defRPr/>
              </a:pPr>
              <a:r>
                <a:rPr lang="en-US" sz="3200" b="1">
                  <a:solidFill>
                    <a:srgbClr val="FFFFFF"/>
                  </a:solidFill>
                  <a:effectLst>
                    <a:outerShdw blurRad="38100" dist="38100" dir="2700000" algn="tl">
                      <a:srgbClr val="000000"/>
                    </a:outerShdw>
                  </a:effectLst>
                  <a:latin typeface="Arial" charset="0"/>
                  <a:cs typeface="Arial" charset="0"/>
                </a:rPr>
                <a:t>Menorah</a:t>
              </a:r>
            </a:p>
          </p:txBody>
        </p:sp>
      </p:grpSp>
      <p:grpSp>
        <p:nvGrpSpPr>
          <p:cNvPr id="3" name="Group 13"/>
          <p:cNvGrpSpPr>
            <a:grpSpLocks/>
          </p:cNvGrpSpPr>
          <p:nvPr/>
        </p:nvGrpSpPr>
        <p:grpSpPr bwMode="auto">
          <a:xfrm>
            <a:off x="4283968" y="1196752"/>
            <a:ext cx="4954587" cy="6172200"/>
            <a:chOff x="2687" y="480"/>
            <a:chExt cx="3121" cy="3888"/>
          </a:xfrm>
        </p:grpSpPr>
        <p:pic>
          <p:nvPicPr>
            <p:cNvPr id="799755" name="Picture 9" descr="shaul-hanukkiah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687" y="480"/>
              <a:ext cx="3121" cy="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8" name="Rectangle 12"/>
            <p:cNvSpPr>
              <a:spLocks noChangeArrowheads="1"/>
            </p:cNvSpPr>
            <p:nvPr/>
          </p:nvSpPr>
          <p:spPr bwMode="auto">
            <a:xfrm>
              <a:off x="3456" y="2544"/>
              <a:ext cx="1824" cy="432"/>
            </a:xfrm>
            <a:prstGeom prst="rect">
              <a:avLst/>
            </a:prstGeom>
            <a:noFill/>
            <a:ln w="9525">
              <a:noFill/>
              <a:miter lim="800000"/>
              <a:headEnd/>
              <a:tailEnd/>
            </a:ln>
            <a:effectLst/>
          </p:spPr>
          <p:txBody>
            <a:bodyPr/>
            <a:lstStyle/>
            <a:p>
              <a:pPr marL="342900" indent="-342900" algn="ctr">
                <a:spcBef>
                  <a:spcPct val="20000"/>
                </a:spcBef>
                <a:buClr>
                  <a:srgbClr val="00FFFF"/>
                </a:buClr>
                <a:buSzPct val="75000"/>
                <a:buFont typeface="Wingdings" charset="0"/>
                <a:buNone/>
                <a:defRPr/>
              </a:pPr>
              <a:r>
                <a:rPr lang="en-US" sz="3200" b="1">
                  <a:solidFill>
                    <a:srgbClr val="FFFFFF"/>
                  </a:solidFill>
                  <a:effectLst>
                    <a:outerShdw blurRad="38100" dist="38100" dir="2700000" algn="tl">
                      <a:srgbClr val="000000"/>
                    </a:outerShdw>
                  </a:effectLst>
                  <a:latin typeface="Arial" charset="0"/>
                  <a:cs typeface="Arial" charset="0"/>
                </a:rPr>
                <a:t>Hanukkiah</a:t>
              </a:r>
            </a:p>
          </p:txBody>
        </p:sp>
      </p:grpSp>
      <p:sp>
        <p:nvSpPr>
          <p:cNvPr id="126986" name="Rectangle 10"/>
          <p:cNvSpPr>
            <a:spLocks noChangeArrowheads="1"/>
          </p:cNvSpPr>
          <p:nvPr/>
        </p:nvSpPr>
        <p:spPr bwMode="auto">
          <a:xfrm>
            <a:off x="4724400" y="5410200"/>
            <a:ext cx="4419600" cy="12192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charset="0"/>
              <a:buChar char="n"/>
              <a:defRPr/>
            </a:pPr>
            <a:r>
              <a:rPr lang="en-US" sz="3200" b="1">
                <a:solidFill>
                  <a:srgbClr val="FFFFFF"/>
                </a:solidFill>
                <a:effectLst>
                  <a:outerShdw blurRad="38100" dist="38100" dir="2700000" algn="tl">
                    <a:srgbClr val="000000"/>
                  </a:outerShdw>
                </a:effectLst>
                <a:latin typeface="Arial" charset="0"/>
                <a:cs typeface="Arial" charset="0"/>
              </a:rPr>
              <a:t>The Feast of Lights (Dedication)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500"/>
                                        <p:tgtEl>
                                          <p:spTgt spid="126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991"/>
                                        </p:tgtEl>
                                        <p:attrNameLst>
                                          <p:attrName>style.visibility</p:attrName>
                                        </p:attrNameLst>
                                      </p:cBhvr>
                                      <p:to>
                                        <p:strVal val="visible"/>
                                      </p:to>
                                    </p:set>
                                    <p:animEffect transition="in" filter="fade">
                                      <p:cBhvr>
                                        <p:cTn id="12" dur="500"/>
                                        <p:tgtEl>
                                          <p:spTgt spid="1269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26981"/>
                                        </p:tgtEl>
                                        <p:attrNameLst>
                                          <p:attrName>style.visibility</p:attrName>
                                        </p:attrNameLst>
                                      </p:cBhvr>
                                      <p:to>
                                        <p:strVal val="visible"/>
                                      </p:to>
                                    </p:set>
                                    <p:animEffect transition="in" filter="barn(inHorizontal)">
                                      <p:cBhvr>
                                        <p:cTn id="17" dur="500"/>
                                        <p:tgtEl>
                                          <p:spTgt spid="126981"/>
                                        </p:tgtEl>
                                      </p:cBhvr>
                                    </p:animEffect>
                                  </p:childTnLst>
                                </p:cTn>
                              </p:par>
                            </p:childTnLst>
                          </p:cTn>
                        </p:par>
                        <p:par>
                          <p:cTn id="18" fill="hold" nodeType="with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grpId="0" nodeType="clickEffect">
                                  <p:stCondLst>
                                    <p:cond delay="0"/>
                                  </p:stCondLst>
                                  <p:childTnLst>
                                    <p:set>
                                      <p:cBhvr>
                                        <p:cTn id="25" dur="1" fill="hold">
                                          <p:stCondLst>
                                            <p:cond delay="0"/>
                                          </p:stCondLst>
                                        </p:cTn>
                                        <p:tgtEl>
                                          <p:spTgt spid="126979">
                                            <p:txEl>
                                              <p:pRg st="0" end="0"/>
                                            </p:txEl>
                                          </p:spTgt>
                                        </p:tgtEl>
                                        <p:attrNameLst>
                                          <p:attrName>style.visibility</p:attrName>
                                        </p:attrNameLst>
                                      </p:cBhvr>
                                      <p:to>
                                        <p:strVal val="visible"/>
                                      </p:to>
                                    </p:set>
                                    <p:anim calcmode="lin" valueType="num">
                                      <p:cBhvr>
                                        <p:cTn id="26" dur="500" decel="50000" fill="hold">
                                          <p:stCondLst>
                                            <p:cond delay="0"/>
                                          </p:stCondLst>
                                        </p:cTn>
                                        <p:tgtEl>
                                          <p:spTgt spid="126979">
                                            <p:txEl>
                                              <p:pRg st="0" end="0"/>
                                            </p:txEl>
                                          </p:spTgt>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126979">
                                            <p:txEl>
                                              <p:pRg st="0" end="0"/>
                                            </p:txEl>
                                          </p:spTgt>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126979">
                                            <p:txEl>
                                              <p:pRg st="0" end="0"/>
                                            </p:txEl>
                                          </p:spTgt>
                                        </p:tgtEl>
                                        <p:attrNameLst>
                                          <p:attrName>ppt_w</p:attrName>
                                        </p:attrNameLst>
                                      </p:cBhvr>
                                      <p:tavLst>
                                        <p:tav tm="0">
                                          <p:val>
                                            <p:strVal val="#ppt_w*.05"/>
                                          </p:val>
                                        </p:tav>
                                        <p:tav tm="100000">
                                          <p:val>
                                            <p:strVal val="#ppt_w"/>
                                          </p:val>
                                        </p:tav>
                                      </p:tavLst>
                                    </p:anim>
                                    <p:anim calcmode="lin" valueType="num">
                                      <p:cBhvr>
                                        <p:cTn id="29" dur="1000" fill="hold"/>
                                        <p:tgtEl>
                                          <p:spTgt spid="126979">
                                            <p:txEl>
                                              <p:pRg st="0" end="0"/>
                                            </p:txEl>
                                          </p:spTgt>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126979">
                                            <p:txEl>
                                              <p:pRg st="0" end="0"/>
                                            </p:txEl>
                                          </p:spTgt>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126979">
                                            <p:txEl>
                                              <p:pRg st="0" end="0"/>
                                            </p:txEl>
                                          </p:spTgt>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126979">
                                            <p:txEl>
                                              <p:pRg st="0" end="0"/>
                                            </p:txEl>
                                          </p:spTgt>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12697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6986">
                                            <p:txEl>
                                              <p:pRg st="0" end="0"/>
                                            </p:txEl>
                                          </p:spTgt>
                                        </p:tgtEl>
                                        <p:attrNameLst>
                                          <p:attrName>style.visibility</p:attrName>
                                        </p:attrNameLst>
                                      </p:cBhvr>
                                      <p:to>
                                        <p:strVal val="visible"/>
                                      </p:to>
                                    </p:set>
                                    <p:animEffect transition="in" filter="fade">
                                      <p:cBhvr>
                                        <p:cTn id="48" dur="500"/>
                                        <p:tgtEl>
                                          <p:spTgt spid="1269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1" grpId="0" animBg="1"/>
      <p:bldP spid="126979" grpId="0" build="p"/>
      <p:bldP spid="126986" grpId="0" build="p"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16674"/>
            <a:ext cx="9138878" cy="6141326"/>
          </a:xfrm>
          <a:prstGeom prst="rect">
            <a:avLst/>
          </a:prstGeom>
        </p:spPr>
      </p:pic>
      <p:sp>
        <p:nvSpPr>
          <p:cNvPr id="795649" name="Rectangle 4"/>
          <p:cNvSpPr>
            <a:spLocks noGrp="1" noChangeArrowheads="1"/>
          </p:cNvSpPr>
          <p:nvPr>
            <p:ph type="title"/>
          </p:nvPr>
        </p:nvSpPr>
        <p:spPr>
          <a:xfrm>
            <a:off x="609600" y="44624"/>
            <a:ext cx="7315200" cy="688504"/>
          </a:xfrm>
        </p:spPr>
        <p:txBody>
          <a:bodyPr/>
          <a:lstStyle/>
          <a:p>
            <a:pPr algn="ctr" eaLnBrk="1" hangingPunct="1"/>
            <a:r>
              <a:rPr lang="en-US" sz="4000" b="1" dirty="0">
                <a:latin typeface="Arial" charset="0"/>
                <a:ea typeface="ＭＳ Ｐゴシック" charset="0"/>
              </a:rPr>
              <a:t>Greek Era Significance</a:t>
            </a:r>
          </a:p>
        </p:txBody>
      </p:sp>
      <p:sp>
        <p:nvSpPr>
          <p:cNvPr id="122885" name="Rectangle 5"/>
          <p:cNvSpPr>
            <a:spLocks noGrp="1" noChangeArrowheads="1"/>
          </p:cNvSpPr>
          <p:nvPr>
            <p:ph type="body" sz="half" idx="1"/>
          </p:nvPr>
        </p:nvSpPr>
        <p:spPr>
          <a:xfrm>
            <a:off x="0" y="1946275"/>
            <a:ext cx="4343400" cy="4114800"/>
          </a:xfrm>
        </p:spPr>
        <p:txBody>
          <a:bodyPr/>
          <a:lstStyle/>
          <a:p>
            <a:pPr eaLnBrk="1" hangingPunct="1">
              <a:defRPr/>
            </a:pPr>
            <a:r>
              <a:rPr lang="en-US" b="1" dirty="0">
                <a:effectLst>
                  <a:glow rad="165100">
                    <a:schemeClr val="bg2"/>
                  </a:glow>
                  <a:outerShdw blurRad="38100" dist="38100" dir="2700000" algn="tl">
                    <a:srgbClr val="000000"/>
                  </a:outerShdw>
                </a:effectLst>
                <a:latin typeface="Arial" charset="0"/>
                <a:ea typeface="ＭＳ Ｐゴシック" charset="0"/>
              </a:rPr>
              <a:t>Religious Freedom</a:t>
            </a:r>
          </a:p>
          <a:p>
            <a:pPr eaLnBrk="1" hangingPunct="1">
              <a:defRPr/>
            </a:pPr>
            <a:r>
              <a:rPr lang="en-US" b="1" dirty="0">
                <a:effectLst>
                  <a:glow rad="165100">
                    <a:schemeClr val="bg2"/>
                  </a:glow>
                  <a:outerShdw blurRad="38100" dist="38100" dir="2700000" algn="tl">
                    <a:srgbClr val="000000"/>
                  </a:outerShdw>
                </a:effectLst>
                <a:latin typeface="Arial" charset="0"/>
                <a:ea typeface="ＭＳ Ｐゴシック" charset="0"/>
              </a:rPr>
              <a:t>Rise of Sanhedrin</a:t>
            </a:r>
          </a:p>
          <a:p>
            <a:pPr eaLnBrk="1" hangingPunct="1">
              <a:defRPr/>
            </a:pPr>
            <a:r>
              <a:rPr lang="en-US" b="1" dirty="0">
                <a:effectLst>
                  <a:glow rad="165100">
                    <a:schemeClr val="bg2"/>
                  </a:glow>
                  <a:outerShdw blurRad="38100" dist="38100" dir="2700000" algn="tl">
                    <a:srgbClr val="000000"/>
                  </a:outerShdw>
                </a:effectLst>
                <a:latin typeface="Arial" charset="0"/>
                <a:ea typeface="ＭＳ Ｐゴシック" charset="0"/>
              </a:rPr>
              <a:t>Peaceful Hellenization</a:t>
            </a:r>
          </a:p>
          <a:p>
            <a:pPr eaLnBrk="1" hangingPunct="1">
              <a:defRPr/>
            </a:pPr>
            <a:r>
              <a:rPr lang="en-US" b="1" dirty="0">
                <a:effectLst>
                  <a:glow rad="165100">
                    <a:schemeClr val="bg2"/>
                  </a:glow>
                  <a:outerShdw blurRad="38100" dist="38100" dir="2700000" algn="tl">
                    <a:srgbClr val="000000"/>
                  </a:outerShdw>
                </a:effectLst>
                <a:latin typeface="Arial" charset="0"/>
                <a:ea typeface="ＭＳ Ｐゴシック" charset="0"/>
              </a:rPr>
              <a:t>Greek Language</a:t>
            </a:r>
          </a:p>
          <a:p>
            <a:pPr eaLnBrk="1" hangingPunct="1">
              <a:defRPr/>
            </a:pPr>
            <a:r>
              <a:rPr lang="en-US" b="1" dirty="0">
                <a:effectLst>
                  <a:glow rad="165100">
                    <a:schemeClr val="bg2"/>
                  </a:glow>
                  <a:outerShdw blurRad="38100" dist="38100" dir="2700000" algn="tl">
                    <a:srgbClr val="000000"/>
                  </a:outerShdw>
                </a:effectLst>
                <a:latin typeface="Arial" charset="0"/>
                <a:ea typeface="ＭＳ Ｐゴシック" charset="0"/>
              </a:rPr>
              <a:t>Septuagint (LXX)</a:t>
            </a:r>
          </a:p>
        </p:txBody>
      </p:sp>
      <p:sp>
        <p:nvSpPr>
          <p:cNvPr id="122887" name="Text Box 7"/>
          <p:cNvSpPr txBox="1">
            <a:spLocks noChangeArrowheads="1"/>
          </p:cNvSpPr>
          <p:nvPr/>
        </p:nvSpPr>
        <p:spPr bwMode="auto">
          <a:xfrm>
            <a:off x="76200" y="1066800"/>
            <a:ext cx="4016375" cy="584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en-US" sz="3200" b="1" u="sng" dirty="0">
                <a:solidFill>
                  <a:srgbClr val="FFFFFF"/>
                </a:solidFill>
                <a:effectLst>
                  <a:glow rad="165100">
                    <a:schemeClr val="bg2"/>
                  </a:glow>
                </a:effectLst>
                <a:latin typeface="Arial"/>
                <a:cs typeface="Arial"/>
              </a:rPr>
              <a:t>Ptolemaic (301-198)</a:t>
            </a:r>
          </a:p>
        </p:txBody>
      </p:sp>
      <p:sp>
        <p:nvSpPr>
          <p:cNvPr id="122888" name="Rectangle 8"/>
          <p:cNvSpPr>
            <a:spLocks noChangeArrowheads="1"/>
          </p:cNvSpPr>
          <p:nvPr/>
        </p:nvSpPr>
        <p:spPr bwMode="auto">
          <a:xfrm>
            <a:off x="5053013" y="1825625"/>
            <a:ext cx="3810000" cy="41148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pitchFamily="-110" charset="2"/>
              <a:buChar char="n"/>
              <a:defRPr/>
            </a:pPr>
            <a:endParaRPr lang="en-US" b="1">
              <a:solidFill>
                <a:srgbClr val="FFFFFF"/>
              </a:solidFill>
              <a:effectLst>
                <a:outerShdw blurRad="38100" dist="38100" dir="2700000" algn="tl">
                  <a:srgbClr val="000000"/>
                </a:outerShdw>
              </a:effectLst>
              <a:latin typeface="Arial"/>
              <a:cs typeface="Arial"/>
            </a:endParaRPr>
          </a:p>
        </p:txBody>
      </p:sp>
      <p:sp>
        <p:nvSpPr>
          <p:cNvPr id="122889" name="Text Box 9"/>
          <p:cNvSpPr txBox="1">
            <a:spLocks noChangeArrowheads="1"/>
          </p:cNvSpPr>
          <p:nvPr/>
        </p:nvSpPr>
        <p:spPr bwMode="auto">
          <a:xfrm>
            <a:off x="4595813" y="1066800"/>
            <a:ext cx="3765550" cy="584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en-US" sz="3200" b="1" u="sng">
                <a:solidFill>
                  <a:srgbClr val="FFFFFF"/>
                </a:solidFill>
                <a:effectLst>
                  <a:glow rad="165100">
                    <a:schemeClr val="bg2"/>
                  </a:glow>
                </a:effectLst>
                <a:latin typeface="Arial"/>
                <a:cs typeface="Arial"/>
              </a:rPr>
              <a:t>Seleucid (198-143)</a:t>
            </a:r>
          </a:p>
        </p:txBody>
      </p:sp>
      <p:sp>
        <p:nvSpPr>
          <p:cNvPr id="122890" name="Rectangle 10"/>
          <p:cNvSpPr>
            <a:spLocks noChangeArrowheads="1"/>
          </p:cNvSpPr>
          <p:nvPr/>
        </p:nvSpPr>
        <p:spPr bwMode="auto">
          <a:xfrm>
            <a:off x="5105400" y="1946275"/>
            <a:ext cx="3810000" cy="41148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pitchFamily="-110" charset="2"/>
              <a:buChar char="n"/>
              <a:defRPr/>
            </a:pPr>
            <a:endParaRPr lang="en-US" b="1">
              <a:solidFill>
                <a:srgbClr val="FFFFFF"/>
              </a:solidFill>
              <a:effectLst>
                <a:outerShdw blurRad="38100" dist="38100" dir="2700000" algn="tl">
                  <a:srgbClr val="000000"/>
                </a:outerShdw>
              </a:effectLst>
              <a:latin typeface="Arial"/>
              <a:cs typeface="Arial"/>
            </a:endParaRPr>
          </a:p>
        </p:txBody>
      </p:sp>
      <p:sp>
        <p:nvSpPr>
          <p:cNvPr id="122891" name="Rectangle 11"/>
          <p:cNvSpPr>
            <a:spLocks noChangeArrowheads="1"/>
          </p:cNvSpPr>
          <p:nvPr/>
        </p:nvSpPr>
        <p:spPr bwMode="auto">
          <a:xfrm>
            <a:off x="4572000" y="1946275"/>
            <a:ext cx="4343400" cy="41148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charset="0"/>
              <a:buChar char="n"/>
              <a:defRPr/>
            </a:pPr>
            <a:r>
              <a:rPr lang="en-US" sz="2800" b="1" dirty="0">
                <a:solidFill>
                  <a:srgbClr val="FFFFFF"/>
                </a:solidFill>
                <a:effectLst>
                  <a:glow rad="165100">
                    <a:schemeClr val="bg2"/>
                  </a:glow>
                  <a:outerShdw blurRad="38100" dist="38100" dir="2700000" algn="tl">
                    <a:srgbClr val="000000"/>
                  </a:outerShdw>
                </a:effectLst>
                <a:latin typeface="Arial" charset="0"/>
                <a:cs typeface="Arial" charset="0"/>
              </a:rPr>
              <a:t>High Priesthood</a:t>
            </a:r>
          </a:p>
          <a:p>
            <a:pPr marL="342900" indent="-342900">
              <a:spcBef>
                <a:spcPct val="20000"/>
              </a:spcBef>
              <a:buClr>
                <a:srgbClr val="00FFFF"/>
              </a:buClr>
              <a:buSzPct val="75000"/>
              <a:buFont typeface="Wingdings" charset="0"/>
              <a:buChar char="n"/>
              <a:defRPr/>
            </a:pPr>
            <a:r>
              <a:rPr lang="en-US" sz="2800" b="1" dirty="0">
                <a:solidFill>
                  <a:srgbClr val="FFFFFF"/>
                </a:solidFill>
                <a:effectLst>
                  <a:glow rad="165100">
                    <a:schemeClr val="bg2"/>
                  </a:glow>
                  <a:outerShdw blurRad="38100" dist="38100" dir="2700000" algn="tl">
                    <a:srgbClr val="000000"/>
                  </a:outerShdw>
                </a:effectLst>
                <a:latin typeface="Arial" charset="0"/>
                <a:cs typeface="Arial" charset="0"/>
              </a:rPr>
              <a:t>Rise of Hasidim</a:t>
            </a:r>
          </a:p>
          <a:p>
            <a:pPr marL="342900" indent="-342900">
              <a:spcBef>
                <a:spcPct val="20000"/>
              </a:spcBef>
              <a:buClr>
                <a:srgbClr val="00FFFF"/>
              </a:buClr>
              <a:buSzPct val="75000"/>
              <a:buFont typeface="Wingdings" charset="0"/>
              <a:buChar char="n"/>
              <a:defRPr/>
            </a:pPr>
            <a:r>
              <a:rPr lang="en-US" sz="2800" b="1" dirty="0">
                <a:solidFill>
                  <a:srgbClr val="FFFFFF"/>
                </a:solidFill>
                <a:effectLst>
                  <a:glow rad="165100">
                    <a:schemeClr val="bg2"/>
                  </a:glow>
                  <a:outerShdw blurRad="38100" dist="38100" dir="2700000" algn="tl">
                    <a:srgbClr val="000000"/>
                  </a:outerShdw>
                </a:effectLst>
                <a:latin typeface="Arial" charset="0"/>
                <a:cs typeface="Arial" charset="0"/>
              </a:rPr>
              <a:t>Temple desecration</a:t>
            </a:r>
          </a:p>
          <a:p>
            <a:pPr marL="342900" indent="-342900">
              <a:spcBef>
                <a:spcPct val="20000"/>
              </a:spcBef>
              <a:buClr>
                <a:srgbClr val="00FFFF"/>
              </a:buClr>
              <a:buSzPct val="75000"/>
              <a:buFont typeface="Wingdings" charset="0"/>
              <a:buChar char="n"/>
              <a:defRPr/>
            </a:pPr>
            <a:r>
              <a:rPr lang="en-US" sz="2800" b="1" dirty="0">
                <a:solidFill>
                  <a:srgbClr val="FFFFFF"/>
                </a:solidFill>
                <a:effectLst>
                  <a:glow rad="165100">
                    <a:schemeClr val="bg2"/>
                  </a:glow>
                  <a:outerShdw blurRad="38100" dist="38100" dir="2700000" algn="tl">
                    <a:srgbClr val="000000"/>
                  </a:outerShdw>
                </a:effectLst>
                <a:latin typeface="Arial" charset="0"/>
                <a:cs typeface="Arial" charset="0"/>
              </a:rPr>
              <a:t>Maccabean Revolt</a:t>
            </a:r>
          </a:p>
          <a:p>
            <a:pPr>
              <a:spcBef>
                <a:spcPct val="20000"/>
              </a:spcBef>
              <a:buClr>
                <a:srgbClr val="00FFFF"/>
              </a:buClr>
              <a:buSzPct val="75000"/>
              <a:defRPr/>
            </a:pPr>
            <a:endParaRPr lang="en-US" sz="2800" b="1" dirty="0">
              <a:solidFill>
                <a:srgbClr val="FFFFFF"/>
              </a:solidFill>
              <a:effectLst>
                <a:glow rad="165100">
                  <a:schemeClr val="bg2"/>
                </a:glow>
                <a:outerShdw blurRad="38100" dist="38100" dir="2700000" algn="tl">
                  <a:srgbClr val="000000"/>
                </a:outerShdw>
              </a:effectLst>
              <a:latin typeface="Arial" charset="0"/>
              <a:cs typeface="Arial" charset="0"/>
            </a:endParaRPr>
          </a:p>
        </p:txBody>
      </p:sp>
      <p:sp>
        <p:nvSpPr>
          <p:cNvPr id="795656" name="Text Box 12"/>
          <p:cNvSpPr txBox="1">
            <a:spLocks noChangeArrowheads="1"/>
          </p:cNvSpPr>
          <p:nvPr/>
        </p:nvSpPr>
        <p:spPr bwMode="auto">
          <a:xfrm>
            <a:off x="9251950" y="115888"/>
            <a:ext cx="152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charset="0"/>
                <a:cs typeface="Arial" charset="0"/>
              </a:rPr>
              <a:t>62, 65, 95</a:t>
            </a:r>
          </a:p>
        </p:txBody>
      </p:sp>
    </p:spTree>
    <p:extLst>
      <p:ext uri="{BB962C8B-B14F-4D97-AF65-F5344CB8AC3E}">
        <p14:creationId xmlns:p14="http://schemas.microsoft.com/office/powerpoint/2010/main" val="154923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2891">
                                            <p:txEl>
                                              <p:pRg st="2" end="2"/>
                                            </p:txEl>
                                          </p:spTgt>
                                        </p:tgtEl>
                                        <p:attrNameLst>
                                          <p:attrName>style.visibility</p:attrName>
                                        </p:attrNameLst>
                                      </p:cBhvr>
                                      <p:to>
                                        <p:strVal val="visible"/>
                                      </p:to>
                                    </p:set>
                                    <p:anim calcmode="lin" valueType="num">
                                      <p:cBhvr additive="base">
                                        <p:cTn id="7" dur="500" fill="hold"/>
                                        <p:tgtEl>
                                          <p:spTgt spid="122891">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28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2891">
                                            <p:txEl>
                                              <p:pRg st="3" end="3"/>
                                            </p:txEl>
                                          </p:spTgt>
                                        </p:tgtEl>
                                        <p:attrNameLst>
                                          <p:attrName>style.visibility</p:attrName>
                                        </p:attrNameLst>
                                      </p:cBhvr>
                                      <p:to>
                                        <p:strVal val="visible"/>
                                      </p:to>
                                    </p:set>
                                    <p:anim calcmode="lin" valueType="num">
                                      <p:cBhvr additive="base">
                                        <p:cTn id="13" dur="500" fill="hold"/>
                                        <p:tgtEl>
                                          <p:spTgt spid="122891">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2289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542</a:t>
            </a:r>
          </a:p>
        </p:txBody>
      </p:sp>
      <p:sp>
        <p:nvSpPr>
          <p:cNvPr id="4" name="Title 3"/>
          <p:cNvSpPr>
            <a:spLocks noGrp="1"/>
          </p:cNvSpPr>
          <p:nvPr>
            <p:ph type="title"/>
          </p:nvPr>
        </p:nvSpPr>
        <p:spPr>
          <a:xfrm>
            <a:off x="2339975" y="44450"/>
            <a:ext cx="5903913" cy="1143000"/>
          </a:xfrm>
          <a:solidFill>
            <a:srgbClr val="020101"/>
          </a:solidFill>
        </p:spPr>
        <p:txBody>
          <a:bodyPr/>
          <a:lstStyle/>
          <a:p>
            <a:pPr>
              <a:defRPr/>
            </a:pPr>
            <a:r>
              <a:rPr lang="en-US" sz="4000" b="1" dirty="0">
                <a:latin typeface="Arial"/>
                <a:ea typeface="ＭＳ Ｐゴシック" charset="0"/>
                <a:cs typeface="Arial"/>
              </a:rPr>
              <a:t>End Times History (11:36-45)</a:t>
            </a:r>
            <a:endParaRPr lang="en-US" b="1" dirty="0">
              <a:latin typeface="Arial"/>
              <a:ea typeface="ＭＳ Ｐゴシック" charset="0"/>
              <a:cs typeface="Arial"/>
            </a:endParaRPr>
          </a:p>
        </p:txBody>
      </p:sp>
      <p:pic>
        <p:nvPicPr>
          <p:cNvPr id="777219" name="Picture 1" descr="Matthew LionAsl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0" y="0"/>
            <a:ext cx="2398713"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250825" y="1268413"/>
            <a:ext cx="8893175" cy="5257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hlink"/>
              </a:buClr>
              <a:buSzPct val="90000"/>
              <a:buFont typeface="Wingdings" charset="0"/>
              <a:buBlip>
                <a:blip r:embed="rId4"/>
              </a:buBlip>
              <a:defRPr/>
            </a:pPr>
            <a:r>
              <a:rPr lang="en-US" sz="2800" b="1" dirty="0">
                <a:effectLst>
                  <a:outerShdw blurRad="38100" dist="38100" dir="2700000" algn="tl">
                    <a:srgbClr val="000000"/>
                  </a:outerShdw>
                </a:effectLst>
                <a:latin typeface="Arial"/>
                <a:cs typeface="Arial"/>
              </a:rPr>
              <a:t>The final section (11:36-45) refers to the Antichrist.  Antiochus IV is not in view because:</a:t>
            </a:r>
          </a:p>
          <a:p>
            <a:pPr lvl="1" eaLnBrk="1" hangingPunct="1">
              <a:lnSpc>
                <a:spcPct val="90000"/>
              </a:lnSpc>
              <a:spcBef>
                <a:spcPct val="20000"/>
              </a:spcBef>
              <a:buFontTx/>
              <a:buChar char="–"/>
              <a:defRPr/>
            </a:pPr>
            <a:r>
              <a:rPr lang="en-US" sz="2800" b="1" dirty="0">
                <a:effectLst>
                  <a:outerShdw blurRad="38100" dist="38100" dir="2700000" algn="tl">
                    <a:srgbClr val="000000"/>
                  </a:outerShdw>
                </a:effectLst>
                <a:latin typeface="Arial"/>
                <a:cs typeface="Arial"/>
              </a:rPr>
              <a:t>The leader in these verses is simply called "the king" (11:36), so a different leader is likely (= "little horn" of 7:28; "the ruler" of 9:26).</a:t>
            </a:r>
          </a:p>
          <a:p>
            <a:pPr lvl="1" eaLnBrk="1" hangingPunct="1">
              <a:lnSpc>
                <a:spcPct val="90000"/>
              </a:lnSpc>
              <a:spcBef>
                <a:spcPct val="20000"/>
              </a:spcBef>
              <a:buFontTx/>
              <a:buChar char="–"/>
              <a:defRPr/>
            </a:pPr>
            <a:r>
              <a:rPr lang="en-US" sz="2800" b="1" dirty="0">
                <a:effectLst>
                  <a:outerShdw blurRad="38100" dist="38100" dir="2700000" algn="tl">
                    <a:srgbClr val="000000"/>
                  </a:outerShdw>
                </a:effectLst>
                <a:latin typeface="Arial"/>
                <a:cs typeface="Arial"/>
              </a:rPr>
              <a:t>The god Antiochus set up was Zeus but 11:37 notes that this king will disregard his heritage.</a:t>
            </a:r>
          </a:p>
          <a:p>
            <a:pPr lvl="1" eaLnBrk="1" hangingPunct="1">
              <a:lnSpc>
                <a:spcPct val="90000"/>
              </a:lnSpc>
              <a:spcBef>
                <a:spcPct val="20000"/>
              </a:spcBef>
              <a:buFontTx/>
              <a:buChar char="–"/>
              <a:defRPr/>
            </a:pPr>
            <a:r>
              <a:rPr lang="en-US" sz="2800" b="1" dirty="0">
                <a:effectLst>
                  <a:outerShdw blurRad="38100" dist="38100" dir="2700000" algn="tl">
                    <a:srgbClr val="000000"/>
                  </a:outerShdw>
                </a:effectLst>
                <a:latin typeface="Arial"/>
                <a:cs typeface="Arial"/>
              </a:rPr>
              <a:t>An attack on Egypt will bring war with Rome (11:40-44), which Antiochus did not do.</a:t>
            </a:r>
          </a:p>
          <a:p>
            <a:pPr lvl="1" eaLnBrk="1" hangingPunct="1">
              <a:lnSpc>
                <a:spcPct val="90000"/>
              </a:lnSpc>
              <a:spcBef>
                <a:spcPct val="20000"/>
              </a:spcBef>
              <a:buFontTx/>
              <a:buChar char="–"/>
              <a:defRPr/>
            </a:pPr>
            <a:r>
              <a:rPr lang="en-US" sz="2800" b="1" dirty="0">
                <a:effectLst>
                  <a:outerShdw blurRad="38100" dist="38100" dir="2700000" algn="tl">
                    <a:srgbClr val="000000"/>
                  </a:outerShdw>
                </a:effectLst>
                <a:latin typeface="Arial"/>
                <a:cs typeface="Arial"/>
              </a:rPr>
              <a:t>Antiochus IV was in serious financial difficulty so the wealth of 11:43 was not true of him.</a:t>
            </a:r>
          </a:p>
          <a:p>
            <a:pPr lvl="1" eaLnBrk="1" hangingPunct="1">
              <a:lnSpc>
                <a:spcPct val="90000"/>
              </a:lnSpc>
              <a:spcBef>
                <a:spcPct val="20000"/>
              </a:spcBef>
              <a:buFontTx/>
              <a:buChar char="–"/>
              <a:defRPr/>
            </a:pPr>
            <a:r>
              <a:rPr lang="en-US" sz="2800" b="1" dirty="0">
                <a:effectLst>
                  <a:outerShdw blurRad="38100" dist="38100" dir="2700000" algn="tl">
                    <a:srgbClr val="000000"/>
                  </a:outerShdw>
                </a:effectLst>
                <a:latin typeface="Arial"/>
                <a:cs typeface="Arial"/>
              </a:rPr>
              <a:t>Antiochus IV died at </a:t>
            </a:r>
            <a:r>
              <a:rPr lang="en-US" sz="2800" b="1" dirty="0" err="1">
                <a:effectLst>
                  <a:outerShdw blurRad="38100" dist="38100" dir="2700000" algn="tl">
                    <a:srgbClr val="000000"/>
                  </a:outerShdw>
                </a:effectLst>
                <a:latin typeface="Arial"/>
                <a:cs typeface="Arial"/>
              </a:rPr>
              <a:t>Tabae</a:t>
            </a:r>
            <a:r>
              <a:rPr lang="en-US" sz="2800" b="1" dirty="0">
                <a:effectLst>
                  <a:outerShdw blurRad="38100" dist="38100" dir="2700000" algn="tl">
                    <a:srgbClr val="000000"/>
                  </a:outerShdw>
                </a:effectLst>
                <a:latin typeface="Arial"/>
                <a:cs typeface="Arial"/>
              </a:rPr>
              <a:t> in Persia, not in Israel (11:45).</a:t>
            </a:r>
          </a:p>
        </p:txBody>
      </p:sp>
    </p:spTree>
    <p:extLst>
      <p:ext uri="{BB962C8B-B14F-4D97-AF65-F5344CB8AC3E}">
        <p14:creationId xmlns:p14="http://schemas.microsoft.com/office/powerpoint/2010/main" val="3715707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2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2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5867400" y="990600"/>
            <a:ext cx="3276600" cy="1143000"/>
          </a:xfrm>
        </p:spPr>
        <p:txBody>
          <a:bodyPr/>
          <a:lstStyle/>
          <a:p>
            <a:pPr eaLnBrk="1" hangingPunct="1">
              <a:defRPr/>
            </a:pPr>
            <a:r>
              <a:rPr lang="en-US" sz="4000" b="1">
                <a:latin typeface="Arial" charset="0"/>
                <a:ea typeface="ＭＳ Ｐゴシック" charset="0"/>
                <a:cs typeface="ＭＳ Ｐゴシック" charset="0"/>
              </a:rPr>
              <a:t>Daniel 11:40</a:t>
            </a:r>
          </a:p>
        </p:txBody>
      </p:sp>
      <p:pic>
        <p:nvPicPr>
          <p:cNvPr id="803842" name="Picture 4" descr="Dan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5688013" cy="848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3843" name="Text Box 5"/>
          <p:cNvSpPr txBox="1">
            <a:spLocks noChangeArrowheads="1"/>
          </p:cNvSpPr>
          <p:nvPr/>
        </p:nvSpPr>
        <p:spPr bwMode="auto">
          <a:xfrm>
            <a:off x="8297863" y="9525"/>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543</a:t>
            </a:r>
          </a:p>
        </p:txBody>
      </p:sp>
      <p:sp>
        <p:nvSpPr>
          <p:cNvPr id="6" name="Rectangle 3"/>
          <p:cNvSpPr txBox="1">
            <a:spLocks noChangeArrowheads="1"/>
          </p:cNvSpPr>
          <p:nvPr/>
        </p:nvSpPr>
        <p:spPr bwMode="auto">
          <a:xfrm>
            <a:off x="5867400" y="3581400"/>
            <a:ext cx="3276600" cy="2895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4"/>
              </a:buBlip>
              <a:defRPr/>
            </a:pPr>
            <a:r>
              <a:rPr lang="en-US" sz="3200" b="1" dirty="0">
                <a:effectLst>
                  <a:outerShdw blurRad="38100" dist="38100" dir="2700000" algn="tl">
                    <a:srgbClr val="000000"/>
                  </a:outerShdw>
                </a:effectLst>
                <a:latin typeface="Arial" charset="0"/>
              </a:rPr>
              <a:t>Israel</a:t>
            </a:r>
            <a:r>
              <a:rPr lang="fr-FR" altLang="ja-JP" sz="3200" b="1" dirty="0">
                <a:effectLst>
                  <a:outerShdw blurRad="38100" dist="38100" dir="2700000" algn="tl">
                    <a:srgbClr val="000000"/>
                  </a:outerShdw>
                </a:effectLst>
                <a:latin typeface="Arial" charset="0"/>
              </a:rPr>
              <a:t>'</a:t>
            </a:r>
            <a:r>
              <a:rPr lang="en-US" altLang="ja-JP" sz="3200" b="1" dirty="0">
                <a:effectLst>
                  <a:outerShdw blurRad="38100" dist="38100" dir="2700000" algn="tl">
                    <a:srgbClr val="000000"/>
                  </a:outerShdw>
                </a:effectLst>
                <a:latin typeface="Arial" charset="0"/>
              </a:rPr>
              <a:t>s enemies will invade her land</a:t>
            </a:r>
            <a:endParaRPr lang="en-US" sz="3200" b="1" dirty="0">
              <a:effectLst>
                <a:outerShdw blurRad="38100" dist="38100" dir="2700000" algn="tl">
                  <a:srgbClr val="000000"/>
                </a:outerShdw>
              </a:effectLst>
              <a:latin typeface="Arial"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9499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Israel’s</a:t>
            </a:r>
            <a:r>
              <a:rPr lang="en-US" sz="4800" b="1" dirty="0">
                <a:effectLst>
                  <a:glow rad="127000">
                    <a:schemeClr val="tx1"/>
                  </a:glow>
                </a:effectLst>
                <a:latin typeface="Arial" charset="0"/>
                <a:ea typeface="ＭＳ Ｐゴシック" charset="0"/>
                <a:cs typeface="ＭＳ Ｐゴシック" charset="0"/>
              </a:rPr>
              <a:t> future (Dan 8–12). </a:t>
            </a:r>
          </a:p>
        </p:txBody>
      </p:sp>
      <p:pic>
        <p:nvPicPr>
          <p:cNvPr id="827394" name="Picture 2" descr="Jerusalem | Tourist Jordan">
            <a:extLst>
              <a:ext uri="{FF2B5EF4-FFF2-40B4-BE49-F238E27FC236}">
                <a16:creationId xmlns:a16="http://schemas.microsoft.com/office/drawing/2014/main" id="{94A522A8-A489-2843-AF80-9C8282F931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2" y="1774628"/>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65588"/>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5334000" y="1081088"/>
            <a:ext cx="3810000" cy="1143000"/>
          </a:xfrm>
        </p:spPr>
        <p:txBody>
          <a:bodyPr/>
          <a:lstStyle/>
          <a:p>
            <a:pPr eaLnBrk="1" hangingPunct="1">
              <a:defRPr/>
            </a:pPr>
            <a:r>
              <a:rPr lang="en-US" sz="4000" b="1">
                <a:latin typeface="Arail"/>
                <a:ea typeface="ＭＳ Ｐゴシック" charset="0"/>
                <a:cs typeface="Arail"/>
              </a:rPr>
              <a:t>Daniel 11:40-45</a:t>
            </a:r>
          </a:p>
        </p:txBody>
      </p:sp>
      <p:pic>
        <p:nvPicPr>
          <p:cNvPr id="805890" name="Picture 4" descr="Dan11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294313"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5891"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ail" charset="0"/>
                <a:cs typeface="Arail" charset="0"/>
              </a:rPr>
              <a:t>543</a:t>
            </a:r>
          </a:p>
        </p:txBody>
      </p:sp>
      <p:sp>
        <p:nvSpPr>
          <p:cNvPr id="6" name="Rectangle 3"/>
          <p:cNvSpPr txBox="1">
            <a:spLocks noChangeArrowheads="1"/>
          </p:cNvSpPr>
          <p:nvPr/>
        </p:nvSpPr>
        <p:spPr bwMode="auto">
          <a:xfrm>
            <a:off x="5334000" y="3276600"/>
            <a:ext cx="38100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4"/>
              </a:buBlip>
              <a:defRPr/>
            </a:pPr>
            <a:r>
              <a:rPr lang="en-US" sz="3200" b="1" dirty="0">
                <a:effectLst>
                  <a:outerShdw blurRad="38100" dist="38100" dir="2700000" algn="tl">
                    <a:srgbClr val="000000"/>
                  </a:outerShdw>
                </a:effectLst>
                <a:latin typeface="Arail"/>
                <a:cs typeface="Arail"/>
              </a:rPr>
              <a:t>Even ships in the Mediterranean will join the battle</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533400"/>
            <a:ext cx="8229600" cy="1143000"/>
          </a:xfrm>
        </p:spPr>
        <p:txBody>
          <a:bodyPr/>
          <a:lstStyle/>
          <a:p>
            <a:pPr eaLnBrk="1" hangingPunct="1">
              <a:defRPr/>
            </a:pPr>
            <a:r>
              <a:rPr lang="en-US">
                <a:latin typeface="Arial"/>
                <a:ea typeface="ＭＳ Ｐゴシック" charset="0"/>
                <a:cs typeface="Arial"/>
              </a:rPr>
              <a:t>West Meets East (Dan. 11:44)</a:t>
            </a:r>
          </a:p>
        </p:txBody>
      </p:sp>
      <p:pic>
        <p:nvPicPr>
          <p:cNvPr id="807938" name="Picture 3" descr="Dan11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4605338"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7939" name="Picture 4" descr="Dan11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1550" y="2363788"/>
            <a:ext cx="4362450" cy="403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7940"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543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985" name="Picture 2" descr="dan 11 Return-of-Jesus-with-Angel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138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3" y="5949950"/>
            <a:ext cx="9217026" cy="884238"/>
          </a:xfrm>
        </p:spPr>
        <p:txBody>
          <a:bodyPr/>
          <a:lstStyle/>
          <a:p>
            <a:pPr>
              <a:defRPr/>
            </a:pPr>
            <a:r>
              <a:rPr lang="en-US" sz="3600" dirty="0"/>
              <a:t>Christ will defeat Antichrist (Dan. 11:45)</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12</a:t>
            </a:r>
          </a:p>
        </p:txBody>
      </p:sp>
    </p:spTree>
    <p:extLst>
      <p:ext uri="{BB962C8B-B14F-4D97-AF65-F5344CB8AC3E}">
        <p14:creationId xmlns:p14="http://schemas.microsoft.com/office/powerpoint/2010/main" val="113523390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0466" name="Picture 2" descr="Jerusalem | Tourist Jordan">
            <a:extLst>
              <a:ext uri="{FF2B5EF4-FFF2-40B4-BE49-F238E27FC236}">
                <a16:creationId xmlns:a16="http://schemas.microsoft.com/office/drawing/2014/main" id="{95DE298D-D93C-8B49-AD09-E7E3B677ABA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81063"/>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16632"/>
            <a:ext cx="9144000" cy="668126"/>
          </a:xfrm>
        </p:spPr>
        <p:txBody>
          <a:bodyPr/>
          <a:lstStyle/>
          <a:p>
            <a:pPr>
              <a:defRPr/>
            </a:pPr>
            <a:r>
              <a:rPr lang="en-US" sz="5400" b="1" dirty="0"/>
              <a:t>Israel’s Future</a:t>
            </a:r>
          </a:p>
        </p:txBody>
      </p:sp>
    </p:spTree>
    <p:extLst>
      <p:ext uri="{BB962C8B-B14F-4D97-AF65-F5344CB8AC3E}">
        <p14:creationId xmlns:p14="http://schemas.microsoft.com/office/powerpoint/2010/main" val="539742963"/>
      </p:ext>
    </p:extLst>
  </p:cSld>
  <p:clrMapOvr>
    <a:overrideClrMapping bg1="lt1" tx1="dk1" bg2="lt2" tx2="dk2" accent1="accent1" accent2="accent2" accent3="accent3" accent4="accent4" accent5="accent5" accent6="accent6" hlink="hlink" folHlink="folHlink"/>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65175"/>
          </a:xfrm>
        </p:spPr>
        <p:txBody>
          <a:bodyPr/>
          <a:lstStyle/>
          <a:p>
            <a:pPr>
              <a:defRPr/>
            </a:pPr>
            <a:r>
              <a:rPr lang="en-US" b="1" dirty="0"/>
              <a:t>Michael will arise (Daniel 12:1)</a:t>
            </a:r>
          </a:p>
        </p:txBody>
      </p:sp>
      <p:pic>
        <p:nvPicPr>
          <p:cNvPr id="831490" name="Picture 2" descr="A Boomer in the Pew: Dear Daniel, You are greatly loved: God">
            <a:extLst>
              <a:ext uri="{FF2B5EF4-FFF2-40B4-BE49-F238E27FC236}">
                <a16:creationId xmlns:a16="http://schemas.microsoft.com/office/drawing/2014/main" id="{30AF0CA4-5CA8-D746-9AEC-3BCC6D64877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052736"/>
            <a:ext cx="7740352" cy="580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51791"/>
      </p:ext>
    </p:extLst>
  </p:cSld>
  <p:clrMapOvr>
    <a:overrideClrMapping bg1="lt1" tx1="dk1" bg2="lt2" tx2="dk2" accent1="accent1" accent2="accent2" accent3="accent3" accent4="accent4" accent5="accent5" accent6="accent6" hlink="hlink" folHlink="folHlink"/>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4" descr="tribmartyrs.jpg"/>
          <p:cNvPicPr>
            <a:picLocks noChangeAspect="1"/>
          </p:cNvPicPr>
          <p:nvPr/>
        </p:nvPicPr>
        <p:blipFill rotWithShape="1">
          <a:blip r:embed="rId3">
            <a:extLst>
              <a:ext uri="{28A0092B-C50C-407E-A947-70E740481C1C}">
                <a14:useLocalDpi xmlns:a14="http://schemas.microsoft.com/office/drawing/2010/main"/>
              </a:ext>
            </a:extLst>
          </a:blip>
          <a:srcRect b="7534"/>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762000"/>
            <a:ext cx="7772400" cy="838200"/>
          </a:xfrm>
          <a:solidFill>
            <a:schemeClr val="tx1"/>
          </a:solidFill>
        </p:spPr>
        <p:txBody>
          <a:bodyPr/>
          <a:lstStyle/>
          <a:p>
            <a:pPr>
              <a:defRPr/>
            </a:pPr>
            <a:r>
              <a:rPr lang="en-US" sz="3600" b="1" dirty="0">
                <a:solidFill>
                  <a:schemeClr val="bg1"/>
                </a:solidFill>
                <a:latin typeface="Arial" charset="0"/>
                <a:cs typeface="Arial" charset="0"/>
              </a:rPr>
              <a:t>Judgment of Old Testament Saints</a:t>
            </a:r>
          </a:p>
        </p:txBody>
      </p:sp>
      <p:sp>
        <p:nvSpPr>
          <p:cNvPr id="4" name="Text Box 4"/>
          <p:cNvSpPr txBox="1">
            <a:spLocks noChangeArrowheads="1"/>
          </p:cNvSpPr>
          <p:nvPr/>
        </p:nvSpPr>
        <p:spPr bwMode="auto">
          <a:xfrm>
            <a:off x="6732240" y="-547914"/>
            <a:ext cx="2411760" cy="457200"/>
          </a:xfrm>
          <a:prstGeom prst="rect">
            <a:avLst/>
          </a:prstGeom>
          <a:noFill/>
          <a:ln w="9525">
            <a:noFill/>
            <a:miter lim="800000"/>
            <a:headEnd/>
            <a:tailEnd/>
          </a:ln>
          <a:effectLst>
            <a:outerShdw blurRad="63500" dist="35921" dir="2700000" algn="ctr" rotWithShape="0">
              <a:srgbClr val="FFD467">
                <a:alpha val="74998"/>
              </a:srgbClr>
            </a:outerShdw>
          </a:effectLst>
        </p:spPr>
        <p:txBody>
          <a:bodyPr wrap="squar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Osaka" charset="0"/>
              </a:rPr>
              <a:t>FU 160</a:t>
            </a:r>
            <a:endParaRPr kumimoji="0" lang="en-US" sz="1800" b="0" i="0" u="none" strike="noStrike" kern="1200" cap="none" spc="0" normalizeH="0" baseline="0" noProof="0" dirty="0">
              <a:ln>
                <a:noFill/>
              </a:ln>
              <a:solidFill>
                <a:srgbClr val="000000"/>
              </a:solidFill>
              <a:effectLst/>
              <a:uLnTx/>
              <a:uFillTx/>
              <a:latin typeface="Arial" charset="0"/>
              <a:ea typeface="Osaka" charset="0"/>
            </a:endParaRPr>
          </a:p>
        </p:txBody>
      </p:sp>
      <p:sp>
        <p:nvSpPr>
          <p:cNvPr id="6" name="TextBox 5"/>
          <p:cNvSpPr txBox="1">
            <a:spLocks noChangeArrowheads="1"/>
          </p:cNvSpPr>
          <p:nvPr/>
        </p:nvSpPr>
        <p:spPr bwMode="auto">
          <a:xfrm>
            <a:off x="244252" y="2194574"/>
            <a:ext cx="8655496" cy="455859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Osaka" charset="0"/>
              </a:rPr>
              <a:t>"Now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kumimoji="0" lang="en-US" altLang="ja-JP" sz="2400" b="1" i="0" u="none" strike="noStrike" kern="1200" cap="none" spc="0" normalizeH="0" baseline="30000" noProof="0" dirty="0">
                <a:ln>
                  <a:noFill/>
                </a:ln>
                <a:solidFill>
                  <a:srgbClr val="FFFF00"/>
                </a:solidFill>
                <a:effectLst/>
                <a:uLnTx/>
                <a:uFillTx/>
                <a:latin typeface="Arial" charset="0"/>
                <a:ea typeface="Osaka" charset="0"/>
              </a:rPr>
              <a:t>2</a:t>
            </a:r>
            <a:r>
              <a:rPr kumimoji="0" lang="en-US" altLang="ja-JP" sz="2400" b="1" i="0" u="none" strike="noStrike" kern="1200" cap="none" spc="0" normalizeH="0" baseline="0" noProof="0" dirty="0">
                <a:ln>
                  <a:noFill/>
                </a:ln>
                <a:solidFill>
                  <a:srgbClr val="FFFF00"/>
                </a:solidFill>
                <a:effectLst/>
                <a:uLnTx/>
                <a:uFillTx/>
                <a:latin typeface="Arial" charset="0"/>
                <a:ea typeface="Osaka" charset="0"/>
              </a:rPr>
              <a:t>Many of those who sleep in the dust of the ground will awake</a:t>
            </a:r>
            <a:r>
              <a:rPr kumimoji="0" lang="en-US" altLang="ja-JP" sz="2400" b="1" i="0" u="none" strike="noStrike" kern="1200" cap="none" spc="0" normalizeH="0" baseline="0" noProof="0" dirty="0">
                <a:ln>
                  <a:noFill/>
                </a:ln>
                <a:solidFill>
                  <a:srgbClr val="FFFFFF"/>
                </a:solidFill>
                <a:effectLst/>
                <a:uLnTx/>
                <a:uFillTx/>
                <a:latin typeface="Arial" charset="0"/>
                <a:ea typeface="Osaka" charset="0"/>
              </a:rPr>
              <a:t>, these to everlasting life, but the others to disgrace and everlasting contempt. </a:t>
            </a:r>
            <a:r>
              <a:rPr kumimoji="0" lang="en-US" altLang="ja-JP" sz="2400" b="1" i="0" u="none" strike="noStrike" kern="1200" cap="none" spc="0" normalizeH="0" baseline="30000" noProof="0" dirty="0">
                <a:ln>
                  <a:noFill/>
                </a:ln>
                <a:solidFill>
                  <a:srgbClr val="FFFFFF"/>
                </a:solidFill>
                <a:effectLst/>
                <a:uLnTx/>
                <a:uFillTx/>
                <a:latin typeface="Arial" charset="0"/>
                <a:ea typeface="Osaka" charset="0"/>
              </a:rPr>
              <a:t>3</a:t>
            </a:r>
            <a:r>
              <a:rPr kumimoji="0" lang="en-US" altLang="ja-JP" sz="2400" b="1" i="0" u="none" strike="noStrike" kern="1200" cap="none" spc="0" normalizeH="0" baseline="0" noProof="0" dirty="0">
                <a:ln>
                  <a:noFill/>
                </a:ln>
                <a:solidFill>
                  <a:srgbClr val="FFFFFF"/>
                </a:solidFill>
                <a:effectLst/>
                <a:uLnTx/>
                <a:uFillTx/>
                <a:latin typeface="Arial" charset="0"/>
                <a:ea typeface="Osaka" charset="0"/>
              </a:rPr>
              <a:t>Those who have insight will shine brightly like the brightness of the expanse of heaven, and those who lead the many to righteousness, like the stars forever and ever" </a:t>
            </a:r>
            <a:br>
              <a:rPr kumimoji="0" lang="en-US" altLang="ja-JP" sz="2400" b="1" i="0" u="none" strike="noStrike" kern="1200" cap="none" spc="0" normalizeH="0" baseline="0" noProof="0" dirty="0">
                <a:ln>
                  <a:noFill/>
                </a:ln>
                <a:solidFill>
                  <a:srgbClr val="FFFFFF"/>
                </a:solidFill>
                <a:effectLst/>
                <a:uLnTx/>
                <a:uFillTx/>
                <a:latin typeface="Arial" charset="0"/>
                <a:ea typeface="Osaka" charset="0"/>
              </a:rPr>
            </a:br>
            <a:r>
              <a:rPr kumimoji="0" lang="en-US" altLang="ja-JP" sz="2400" b="1" i="0" u="none" strike="noStrike" kern="1200" cap="none" spc="0" normalizeH="0" baseline="0" noProof="0" dirty="0">
                <a:ln>
                  <a:noFill/>
                </a:ln>
                <a:solidFill>
                  <a:srgbClr val="FFFFFF"/>
                </a:solidFill>
                <a:effectLst/>
                <a:uLnTx/>
                <a:uFillTx/>
                <a:latin typeface="Arial" charset="0"/>
                <a:ea typeface="Osaka" charset="0"/>
              </a:rPr>
              <a:t>(Daniel 12:1-3 NAU).</a:t>
            </a:r>
            <a:endParaRPr kumimoji="0" lang="en-US" sz="2400" b="1" i="0" u="none" strike="noStrike" kern="1200" cap="none" spc="0" normalizeH="0" baseline="0" noProof="0" dirty="0">
              <a:ln>
                <a:noFill/>
              </a:ln>
              <a:solidFill>
                <a:srgbClr val="FFFFFF"/>
              </a:solidFill>
              <a:effectLst/>
              <a:uLnTx/>
              <a:uFillTx/>
              <a:latin typeface="Arial" charset="0"/>
              <a:ea typeface="Osaka" charset="0"/>
            </a:endParaRPr>
          </a:p>
        </p:txBody>
      </p:sp>
    </p:spTree>
    <p:extLst>
      <p:ext uri="{BB962C8B-B14F-4D97-AF65-F5344CB8AC3E}">
        <p14:creationId xmlns:p14="http://schemas.microsoft.com/office/powerpoint/2010/main" val="3431804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59904"/>
            <a:ext cx="9144000" cy="2449016"/>
          </a:xfrm>
        </p:spPr>
        <p:txBody>
          <a:bodyPr anchor="t"/>
          <a:lstStyle/>
          <a:p>
            <a:pPr>
              <a:defRPr/>
            </a:pPr>
            <a:r>
              <a:rPr lang="en-US" sz="3200" dirty="0"/>
              <a:t>“Those who are wise will shine as bright as the sky, and those who lead many to righteousness will shine like the stars forever” (</a:t>
            </a:r>
            <a:r>
              <a:rPr lang="en-US" sz="3200" b="1" dirty="0"/>
              <a:t>Daniel 12:3 </a:t>
            </a:r>
            <a:r>
              <a:rPr lang="en-US" sz="2800" b="1" dirty="0"/>
              <a:t>NLT</a:t>
            </a:r>
            <a:r>
              <a:rPr lang="en-US" sz="3200" b="1" dirty="0"/>
              <a:t>).</a:t>
            </a:r>
          </a:p>
        </p:txBody>
      </p:sp>
      <p:pic>
        <p:nvPicPr>
          <p:cNvPr id="829442" name="Picture 2">
            <a:extLst>
              <a:ext uri="{FF2B5EF4-FFF2-40B4-BE49-F238E27FC236}">
                <a16:creationId xmlns:a16="http://schemas.microsoft.com/office/drawing/2014/main" id="{69D6B83E-57C7-4349-AF8A-3D76C6F6082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780928"/>
            <a:ext cx="9144700" cy="407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100628"/>
      </p:ext>
    </p:extLst>
  </p:cSld>
  <p:clrMapOvr>
    <a:overrideClrMapping bg1="lt1" tx1="dk1" bg2="lt2" tx2="dk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2160984"/>
          </a:xfrm>
        </p:spPr>
        <p:txBody>
          <a:bodyPr anchor="t"/>
          <a:lstStyle/>
          <a:p>
            <a:pPr>
              <a:defRPr/>
            </a:pPr>
            <a:r>
              <a:rPr lang="en-US" sz="3200" dirty="0"/>
              <a:t>“But you, Daniel, keep this prophecy a secret; seal up the book until the time of the end, when many will rush here and there, and knowledge will increase” (</a:t>
            </a:r>
            <a:r>
              <a:rPr lang="en-US" sz="3200" b="1" dirty="0"/>
              <a:t>Daniel 12:4 </a:t>
            </a:r>
            <a:r>
              <a:rPr lang="en-US" sz="2800" b="1" dirty="0"/>
              <a:t>NLT</a:t>
            </a:r>
            <a:r>
              <a:rPr lang="en-US" sz="3200" b="1" dirty="0"/>
              <a:t>)</a:t>
            </a:r>
          </a:p>
        </p:txBody>
      </p:sp>
      <p:pic>
        <p:nvPicPr>
          <p:cNvPr id="827394" name="Picture 2">
            <a:extLst>
              <a:ext uri="{FF2B5EF4-FFF2-40B4-BE49-F238E27FC236}">
                <a16:creationId xmlns:a16="http://schemas.microsoft.com/office/drawing/2014/main" id="{B9558AB0-75FF-704D-8CC3-91AB245CB28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65973" y="3251200"/>
            <a:ext cx="6553200" cy="3606800"/>
          </a:xfrm>
          <a:prstGeom prst="rect">
            <a:avLst/>
          </a:prstGeom>
          <a:noFill/>
          <a:extLst>
            <a:ext uri="{909E8E84-426E-40DD-AFC4-6F175D3DCCD1}">
              <a14:hiddenFill xmlns:a14="http://schemas.microsoft.com/office/drawing/2010/main">
                <a:solidFill>
                  <a:srgbClr val="FFFFFF"/>
                </a:solidFill>
              </a14:hiddenFill>
            </a:ext>
          </a:extLst>
        </p:spPr>
      </p:pic>
      <p:pic>
        <p:nvPicPr>
          <p:cNvPr id="827396" name="Picture 4">
            <a:extLst>
              <a:ext uri="{FF2B5EF4-FFF2-40B4-BE49-F238E27FC236}">
                <a16:creationId xmlns:a16="http://schemas.microsoft.com/office/drawing/2014/main" id="{1DBEB885-BEB6-7E4C-92B4-1D015784983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79712" y="2241971"/>
            <a:ext cx="3888432" cy="3269457"/>
          </a:xfrm>
          <a:prstGeom prst="rect">
            <a:avLst/>
          </a:prstGeom>
          <a:noFill/>
          <a:extLst>
            <a:ext uri="{909E8E84-426E-40DD-AFC4-6F175D3DCCD1}">
              <a14:hiddenFill xmlns:a14="http://schemas.microsoft.com/office/drawing/2010/main">
                <a:solidFill>
                  <a:srgbClr val="FFFFFF"/>
                </a:solidFill>
              </a14:hiddenFill>
            </a:ext>
          </a:extLst>
        </p:spPr>
      </p:pic>
      <p:pic>
        <p:nvPicPr>
          <p:cNvPr id="827398" name="Picture 6">
            <a:extLst>
              <a:ext uri="{FF2B5EF4-FFF2-40B4-BE49-F238E27FC236}">
                <a16:creationId xmlns:a16="http://schemas.microsoft.com/office/drawing/2014/main" id="{442DDF24-2412-2249-9BA1-50402C2104A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762217" y="2447351"/>
            <a:ext cx="3384376" cy="1963298"/>
          </a:xfrm>
          <a:prstGeom prst="rect">
            <a:avLst/>
          </a:prstGeom>
          <a:noFill/>
          <a:extLst>
            <a:ext uri="{909E8E84-426E-40DD-AFC4-6F175D3DCCD1}">
              <a14:hiddenFill xmlns:a14="http://schemas.microsoft.com/office/drawing/2010/main">
                <a:solidFill>
                  <a:srgbClr val="FFFFFF"/>
                </a:solidFill>
              </a14:hiddenFill>
            </a:ext>
          </a:extLst>
        </p:spPr>
      </p:pic>
      <p:pic>
        <p:nvPicPr>
          <p:cNvPr id="827400" name="Picture 8">
            <a:extLst>
              <a:ext uri="{FF2B5EF4-FFF2-40B4-BE49-F238E27FC236}">
                <a16:creationId xmlns:a16="http://schemas.microsoft.com/office/drawing/2014/main" id="{39F25AA2-75D0-EF43-A50F-3E9A97F4AE7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4189796"/>
            <a:ext cx="3635896" cy="2668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679832"/>
      </p:ext>
    </p:extLst>
  </p:cSld>
  <p:clrMapOvr>
    <a:overrideClrMapping bg1="lt1" tx1="dk1" bg2="lt2" tx2="dk2" accent1="accent1" accent2="accent2" accent3="accent3" accent4="accent4" accent5="accent5" accent6="accent6" hlink="hlink" folHlink="folHlink"/>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277813"/>
            <a:ext cx="7859713" cy="847725"/>
          </a:xfrm>
          <a:solidFill>
            <a:srgbClr val="020101"/>
          </a:solidFill>
          <a:ln>
            <a:solidFill>
              <a:srgbClr val="FFFFFF"/>
            </a:solidFill>
          </a:ln>
        </p:spPr>
        <p:txBody>
          <a:bodyPr/>
          <a:lstStyle/>
          <a:p>
            <a:pPr eaLnBrk="1" hangingPunct="1">
              <a:defRPr/>
            </a:pPr>
            <a:r>
              <a:rPr lang="en-US" b="1" dirty="0">
                <a:solidFill>
                  <a:srgbClr val="FFFFFF"/>
                </a:solidFill>
                <a:latin typeface="Arial"/>
                <a:ea typeface="ＭＳ Ｐゴシック" charset="0"/>
                <a:cs typeface="Arial"/>
              </a:rPr>
              <a:t>Daniel 12:4-16</a:t>
            </a:r>
          </a:p>
        </p:txBody>
      </p:sp>
      <p:sp>
        <p:nvSpPr>
          <p:cNvPr id="812034"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543</a:t>
            </a:r>
          </a:p>
        </p:txBody>
      </p:sp>
      <p:sp>
        <p:nvSpPr>
          <p:cNvPr id="5" name="Rectangle 3"/>
          <p:cNvSpPr txBox="1">
            <a:spLocks noChangeArrowheads="1"/>
          </p:cNvSpPr>
          <p:nvPr/>
        </p:nvSpPr>
        <p:spPr bwMode="auto">
          <a:xfrm>
            <a:off x="457200" y="1447800"/>
            <a:ext cx="8686800" cy="5105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The revelation given to Daniel is sealed up for the end time (Dan. 12:4)</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The great tribulation (Dan. 12:1; cf. Matt. 24:21)</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"After which" =&gt; the resurrection </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Endure to the end to be blessed (Matt. 24:14)</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When Daniel asked for the time of these events, the reply was:</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The time, times, half a time (Dan. 7:25; 12:7; Rev. 11:2; 13:5; 12:6, 14) = 1 yr. + 2 yrs. + ½ yr. = 3.5 years</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The end,</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the power of Israel broken (Dan. 12:7; Zech. 14:12-16; Rev. 19:15-19)</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What are the 1290 and 1335 days???</a:t>
            </a:r>
          </a:p>
        </p:txBody>
      </p:sp>
    </p:spTree>
    <p:extLst>
      <p:ext uri="{BB962C8B-B14F-4D97-AF65-F5344CB8AC3E}">
        <p14:creationId xmlns:p14="http://schemas.microsoft.com/office/powerpoint/2010/main" val="472665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4146"/>
                                        </p:tgtEl>
                                        <p:attrNameLst>
                                          <p:attrName>style.visibility</p:attrName>
                                        </p:attrNameLst>
                                      </p:cBhvr>
                                      <p:to>
                                        <p:strVal val="visible"/>
                                      </p:to>
                                    </p:set>
                                    <p:animEffect transition="in" filter="dissolve">
                                      <p:cBhvr>
                                        <p:cTn id="7" dur="500"/>
                                        <p:tgtEl>
                                          <p:spTgt spid="134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dissolv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dissolv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dissolve">
                                      <p:cBhvr>
                                        <p:cTn id="32" dur="500"/>
                                        <p:tgtEl>
                                          <p:spTgt spid="5">
                                            <p:txEl>
                                              <p:pRg st="4" end="4"/>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dissolve">
                                      <p:cBhvr>
                                        <p:cTn id="35" dur="500"/>
                                        <p:tgtEl>
                                          <p:spTgt spid="5">
                                            <p:txEl>
                                              <p:pRg st="5" end="5"/>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dissolve">
                                      <p:cBhvr>
                                        <p:cTn id="38" dur="500"/>
                                        <p:tgtEl>
                                          <p:spTgt spid="5">
                                            <p:txEl>
                                              <p:pRg st="6" end="6"/>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Effect transition="in" filter="dissolve">
                                      <p:cBhvr>
                                        <p:cTn id="43"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animBg="1"/>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475" y="0"/>
            <a:ext cx="9171475" cy="39306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3060" y="5771401"/>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 of Daniel——</a:t>
            </a:r>
          </a:p>
        </p:txBody>
      </p:sp>
      <p:sp>
        <p:nvSpPr>
          <p:cNvPr id="5" name="Rectangle 2"/>
          <p:cNvSpPr txBox="1">
            <a:spLocks noChangeArrowheads="1"/>
          </p:cNvSpPr>
          <p:nvPr/>
        </p:nvSpPr>
        <p:spPr bwMode="auto">
          <a:xfrm>
            <a:off x="-25684" y="4293096"/>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God </a:t>
            </a:r>
            <a:r>
              <a:rPr lang="en-US" sz="6000" b="1" dirty="0">
                <a:solidFill>
                  <a:srgbClr val="FFFF00"/>
                </a:solidFill>
                <a:effectLst>
                  <a:glow rad="127000">
                    <a:srgbClr val="000000"/>
                  </a:glow>
                </a:effectLst>
                <a:latin typeface="Arial" charset="0"/>
                <a:ea typeface="ＭＳ Ｐゴシック" charset="0"/>
                <a:cs typeface="ＭＳ Ｐゴシック" charset="0"/>
              </a:rPr>
              <a:t>controls</a:t>
            </a:r>
            <a:r>
              <a:rPr lang="en-US" sz="6000" b="1" dirty="0">
                <a:solidFill>
                  <a:srgbClr val="FFFFFF"/>
                </a:solidFill>
                <a:effectLst>
                  <a:glow rad="127000">
                    <a:srgbClr val="000000"/>
                  </a:glow>
                </a:effectLst>
                <a:latin typeface="Arial" charset="0"/>
                <a:ea typeface="ＭＳ Ｐゴシック" charset="0"/>
                <a:cs typeface="ＭＳ Ｐゴシック" charset="0"/>
              </a:rPr>
              <a:t> each level.</a:t>
            </a:r>
          </a:p>
        </p:txBody>
      </p:sp>
    </p:spTree>
    <p:extLst>
      <p:ext uri="{BB962C8B-B14F-4D97-AF65-F5344CB8AC3E}">
        <p14:creationId xmlns:p14="http://schemas.microsoft.com/office/powerpoint/2010/main" val="307519695"/>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D6801E1-9475-4F49-8E8A-94DCA368D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 y="0"/>
            <a:ext cx="9142187" cy="68566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3747540" y="6054328"/>
            <a:ext cx="5396459"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en-US" sz="3200" b="1" kern="0" dirty="0">
                <a:solidFill>
                  <a:schemeClr val="tx1"/>
                </a:solidFill>
                <a:effectLst/>
                <a:latin typeface="Arial" charset="0"/>
                <a:ea typeface="ＭＳ Ｐゴシック" charset="0"/>
                <a:cs typeface="ＭＳ Ｐゴシック" charset="0"/>
              </a:rPr>
              <a:t>Daniel 12:5 is 1st Person</a:t>
            </a: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5246558" y="2383436"/>
            <a:ext cx="3679043" cy="37813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Then </a:t>
            </a:r>
            <a:r>
              <a:rPr kumimoji="0" lang="en-US" sz="3200" b="1" i="0" u="none" strike="noStrike" kern="0" cap="none" spc="0" normalizeH="0" baseline="0" noProof="0" dirty="0">
                <a:ln>
                  <a:noFill/>
                </a:ln>
                <a:solidFill>
                  <a:srgbClr val="0070C0"/>
                </a:solidFill>
                <a:effectLst/>
                <a:uLnTx/>
                <a:uFillTx/>
                <a:latin typeface="Arial" charset="0"/>
                <a:ea typeface="ＭＳ Ｐゴシック" charset="0"/>
                <a:cs typeface="ＭＳ Ｐゴシック" charset="0"/>
              </a:rPr>
              <a:t>I, Daniel</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looked and saw two others standing on opposite banks of the river</a:t>
            </a:r>
            <a:r>
              <a:rPr kumimoji="0" lang="ru-RU"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NLT</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43466419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0470" name="Picture 6">
            <a:extLst>
              <a:ext uri="{FF2B5EF4-FFF2-40B4-BE49-F238E27FC236}">
                <a16:creationId xmlns:a16="http://schemas.microsoft.com/office/drawing/2014/main" id="{E81C3384-869A-3E46-8BDB-6E65A2FC924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635" y="2368863"/>
            <a:ext cx="9104729" cy="448913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E997EE9-2A2C-044E-9E92-5ABF8EE43F38}"/>
              </a:ext>
            </a:extLst>
          </p:cNvPr>
          <p:cNvSpPr txBox="1">
            <a:spLocks/>
          </p:cNvSpPr>
          <p:nvPr/>
        </p:nvSpPr>
        <p:spPr bwMode="auto">
          <a:xfrm>
            <a:off x="2078516" y="2420888"/>
            <a:ext cx="1368152"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2800" kern="0" dirty="0">
                <a:effectLst>
                  <a:glow rad="139700">
                    <a:schemeClr val="accent4">
                      <a:satMod val="175000"/>
                      <a:alpha val="90000"/>
                    </a:schemeClr>
                  </a:glow>
                </a:effectLst>
              </a:rPr>
              <a:t>Time</a:t>
            </a:r>
          </a:p>
        </p:txBody>
      </p:sp>
      <p:grpSp>
        <p:nvGrpSpPr>
          <p:cNvPr id="4" name="Group 3">
            <a:extLst>
              <a:ext uri="{FF2B5EF4-FFF2-40B4-BE49-F238E27FC236}">
                <a16:creationId xmlns:a16="http://schemas.microsoft.com/office/drawing/2014/main" id="{8BA88A8D-0F35-924F-8BB5-4862C8569DAE}"/>
              </a:ext>
            </a:extLst>
          </p:cNvPr>
          <p:cNvGrpSpPr/>
          <p:nvPr/>
        </p:nvGrpSpPr>
        <p:grpSpPr>
          <a:xfrm>
            <a:off x="1835696" y="3775924"/>
            <a:ext cx="1512168" cy="1584176"/>
            <a:chOff x="1835696" y="3501008"/>
            <a:chExt cx="1512168" cy="1584176"/>
          </a:xfrm>
        </p:grpSpPr>
        <p:sp>
          <p:nvSpPr>
            <p:cNvPr id="3" name="Rectangle 2">
              <a:extLst>
                <a:ext uri="{FF2B5EF4-FFF2-40B4-BE49-F238E27FC236}">
                  <a16:creationId xmlns:a16="http://schemas.microsoft.com/office/drawing/2014/main" id="{C622B0CC-2D2D-9A4E-8EB9-3C3981E8A2B4}"/>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BE5D168-53EA-D440-A1A2-5A63B3E0530D}"/>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4800" kern="0" dirty="0">
                  <a:solidFill>
                    <a:schemeClr val="tx1"/>
                  </a:solidFill>
                  <a:effectLst/>
                </a:rPr>
                <a:t>1</a:t>
              </a:r>
            </a:p>
          </p:txBody>
        </p:sp>
      </p:grpSp>
      <p:grpSp>
        <p:nvGrpSpPr>
          <p:cNvPr id="9" name="Group 8">
            <a:extLst>
              <a:ext uri="{FF2B5EF4-FFF2-40B4-BE49-F238E27FC236}">
                <a16:creationId xmlns:a16="http://schemas.microsoft.com/office/drawing/2014/main" id="{083C79BA-F06A-344F-BA2B-590AD11CAE00}"/>
              </a:ext>
            </a:extLst>
          </p:cNvPr>
          <p:cNvGrpSpPr/>
          <p:nvPr/>
        </p:nvGrpSpPr>
        <p:grpSpPr>
          <a:xfrm>
            <a:off x="3347864" y="3775924"/>
            <a:ext cx="1512168" cy="1584176"/>
            <a:chOff x="1835696" y="3501008"/>
            <a:chExt cx="1512168" cy="1584176"/>
          </a:xfrm>
        </p:grpSpPr>
        <p:sp>
          <p:nvSpPr>
            <p:cNvPr id="10" name="Rectangle 9">
              <a:extLst>
                <a:ext uri="{FF2B5EF4-FFF2-40B4-BE49-F238E27FC236}">
                  <a16:creationId xmlns:a16="http://schemas.microsoft.com/office/drawing/2014/main" id="{2F2B6265-D82E-504F-91DB-C707E9F607AB}"/>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228AA25-3E9A-674E-B897-DB5E6814D770}"/>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4800" kern="0" dirty="0">
                  <a:solidFill>
                    <a:schemeClr val="tx1"/>
                  </a:solidFill>
                  <a:effectLst/>
                </a:rPr>
                <a:t>2</a:t>
              </a:r>
            </a:p>
          </p:txBody>
        </p:sp>
      </p:grpSp>
      <p:grpSp>
        <p:nvGrpSpPr>
          <p:cNvPr id="12" name="Group 11">
            <a:extLst>
              <a:ext uri="{FF2B5EF4-FFF2-40B4-BE49-F238E27FC236}">
                <a16:creationId xmlns:a16="http://schemas.microsoft.com/office/drawing/2014/main" id="{70DA04FF-28C2-A94C-97F7-1A83DED417C0}"/>
              </a:ext>
            </a:extLst>
          </p:cNvPr>
          <p:cNvGrpSpPr/>
          <p:nvPr/>
        </p:nvGrpSpPr>
        <p:grpSpPr>
          <a:xfrm>
            <a:off x="4850744" y="3775924"/>
            <a:ext cx="1512168" cy="1584176"/>
            <a:chOff x="1835696" y="3501008"/>
            <a:chExt cx="1512168" cy="1584176"/>
          </a:xfrm>
        </p:grpSpPr>
        <p:sp>
          <p:nvSpPr>
            <p:cNvPr id="13" name="Rectangle 12">
              <a:extLst>
                <a:ext uri="{FF2B5EF4-FFF2-40B4-BE49-F238E27FC236}">
                  <a16:creationId xmlns:a16="http://schemas.microsoft.com/office/drawing/2014/main" id="{742B8F68-FED3-6649-8BA5-2040EDD2A0BE}"/>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FD5A2FA-0DAA-5B44-8E8A-086CB4F33D4F}"/>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4800" kern="0" dirty="0">
                  <a:solidFill>
                    <a:schemeClr val="tx1"/>
                  </a:solidFill>
                  <a:effectLst/>
                </a:rPr>
                <a:t>3</a:t>
              </a:r>
            </a:p>
          </p:txBody>
        </p:sp>
      </p:grpSp>
      <p:grpSp>
        <p:nvGrpSpPr>
          <p:cNvPr id="15" name="Group 14">
            <a:extLst>
              <a:ext uri="{FF2B5EF4-FFF2-40B4-BE49-F238E27FC236}">
                <a16:creationId xmlns:a16="http://schemas.microsoft.com/office/drawing/2014/main" id="{2C2970C6-4A2C-B640-A787-EC70CD745647}"/>
              </a:ext>
            </a:extLst>
          </p:cNvPr>
          <p:cNvGrpSpPr/>
          <p:nvPr/>
        </p:nvGrpSpPr>
        <p:grpSpPr>
          <a:xfrm>
            <a:off x="6362912" y="3775924"/>
            <a:ext cx="945392" cy="1584176"/>
            <a:chOff x="1835696" y="3501008"/>
            <a:chExt cx="945392" cy="1584176"/>
          </a:xfrm>
        </p:grpSpPr>
        <p:sp>
          <p:nvSpPr>
            <p:cNvPr id="16" name="Rectangle 15">
              <a:extLst>
                <a:ext uri="{FF2B5EF4-FFF2-40B4-BE49-F238E27FC236}">
                  <a16:creationId xmlns:a16="http://schemas.microsoft.com/office/drawing/2014/main" id="{2B9080EF-69C1-2E46-9A8A-6788D745478D}"/>
                </a:ext>
              </a:extLst>
            </p:cNvPr>
            <p:cNvSpPr/>
            <p:nvPr/>
          </p:nvSpPr>
          <p:spPr>
            <a:xfrm>
              <a:off x="1835696" y="3501008"/>
              <a:ext cx="945392"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E4581C5C-F0F5-5A4A-95C9-3D8E80CE6069}"/>
                </a:ext>
              </a:extLst>
            </p:cNvPr>
            <p:cNvSpPr txBox="1">
              <a:spLocks/>
            </p:cNvSpPr>
            <p:nvPr/>
          </p:nvSpPr>
          <p:spPr bwMode="auto">
            <a:xfrm>
              <a:off x="1835696" y="3895666"/>
              <a:ext cx="945392"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3200" kern="0" dirty="0">
                  <a:solidFill>
                    <a:schemeClr val="tx1"/>
                  </a:solidFill>
                  <a:effectLst/>
                </a:rPr>
                <a:t>1/2</a:t>
              </a:r>
            </a:p>
          </p:txBody>
        </p:sp>
      </p:grpSp>
      <p:sp>
        <p:nvSpPr>
          <p:cNvPr id="19" name="Title 1">
            <a:extLst>
              <a:ext uri="{FF2B5EF4-FFF2-40B4-BE49-F238E27FC236}">
                <a16:creationId xmlns:a16="http://schemas.microsoft.com/office/drawing/2014/main" id="{DE024B88-55B0-5340-819C-07D4A67F558E}"/>
              </a:ext>
            </a:extLst>
          </p:cNvPr>
          <p:cNvSpPr txBox="1">
            <a:spLocks/>
          </p:cNvSpPr>
          <p:nvPr/>
        </p:nvSpPr>
        <p:spPr bwMode="auto">
          <a:xfrm>
            <a:off x="4211960" y="2420888"/>
            <a:ext cx="1368152"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2800" kern="0" dirty="0">
                <a:effectLst>
                  <a:glow rad="139700">
                    <a:schemeClr val="accent4">
                      <a:satMod val="175000"/>
                      <a:alpha val="90000"/>
                    </a:schemeClr>
                  </a:glow>
                </a:effectLst>
              </a:rPr>
              <a:t>Times</a:t>
            </a:r>
          </a:p>
        </p:txBody>
      </p:sp>
      <p:sp>
        <p:nvSpPr>
          <p:cNvPr id="21" name="Title 1">
            <a:extLst>
              <a:ext uri="{FF2B5EF4-FFF2-40B4-BE49-F238E27FC236}">
                <a16:creationId xmlns:a16="http://schemas.microsoft.com/office/drawing/2014/main" id="{B7618F11-B271-0740-AE7F-B22B5B5F7A01}"/>
              </a:ext>
            </a:extLst>
          </p:cNvPr>
          <p:cNvSpPr txBox="1">
            <a:spLocks/>
          </p:cNvSpPr>
          <p:nvPr/>
        </p:nvSpPr>
        <p:spPr bwMode="auto">
          <a:xfrm>
            <a:off x="6156176" y="2420888"/>
            <a:ext cx="1368152"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2800" kern="0" dirty="0">
                <a:effectLst>
                  <a:glow rad="139700">
                    <a:schemeClr val="accent4">
                      <a:satMod val="175000"/>
                      <a:alpha val="90000"/>
                    </a:schemeClr>
                  </a:glow>
                </a:effectLst>
              </a:rPr>
              <a:t>Half a Time</a:t>
            </a:r>
          </a:p>
        </p:txBody>
      </p:sp>
      <p:sp>
        <p:nvSpPr>
          <p:cNvPr id="25" name="Title 1">
            <a:extLst>
              <a:ext uri="{FF2B5EF4-FFF2-40B4-BE49-F238E27FC236}">
                <a16:creationId xmlns:a16="http://schemas.microsoft.com/office/drawing/2014/main" id="{585C9F4E-1A50-3245-B94E-CE6F17ED5448}"/>
              </a:ext>
            </a:extLst>
          </p:cNvPr>
          <p:cNvSpPr txBox="1">
            <a:spLocks/>
          </p:cNvSpPr>
          <p:nvPr/>
        </p:nvSpPr>
        <p:spPr bwMode="auto">
          <a:xfrm>
            <a:off x="19635" y="5445224"/>
            <a:ext cx="9104729" cy="13266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eaLnBrk="0" hangingPunct="0">
              <a:defRPr sz="2800" b="1" kern="0">
                <a:effectLst/>
                <a:latin typeface="Arial"/>
                <a:ea typeface="ＭＳ Ｐゴシック" pitchFamily="-112" charset="-128"/>
                <a:cs typeface="Arial"/>
              </a:defRPr>
            </a:lvl1pPr>
            <a:lvl2pPr algn="ctr" eaLnBrk="0" hangingPunct="0">
              <a:defRPr sz="4400" b="1">
                <a:solidFill>
                  <a:schemeClr val="bg1"/>
                </a:solidFill>
                <a:latin typeface="Arial" charset="0"/>
                <a:ea typeface="ＭＳ Ｐゴシック" pitchFamily="-112" charset="-128"/>
                <a:cs typeface="Arial" charset="0"/>
              </a:defRPr>
            </a:lvl2pPr>
            <a:lvl3pPr algn="ctr" eaLnBrk="0" hangingPunct="0">
              <a:defRPr sz="4400" b="1">
                <a:solidFill>
                  <a:schemeClr val="bg1"/>
                </a:solidFill>
                <a:latin typeface="Arial" charset="0"/>
                <a:ea typeface="ＭＳ Ｐゴシック" pitchFamily="-112" charset="-128"/>
                <a:cs typeface="Arial" charset="0"/>
              </a:defRPr>
            </a:lvl3pPr>
            <a:lvl4pPr algn="ctr" eaLnBrk="0" hangingPunct="0">
              <a:defRPr sz="4400" b="1">
                <a:solidFill>
                  <a:schemeClr val="bg1"/>
                </a:solidFill>
                <a:latin typeface="Arial" charset="0"/>
                <a:ea typeface="ＭＳ Ｐゴシック" pitchFamily="-112" charset="-128"/>
                <a:cs typeface="Arial" charset="0"/>
              </a:defRPr>
            </a:lvl4pPr>
            <a:lvl5pPr algn="ctr" eaLnBrk="0" hangingPunct="0">
              <a:defRPr sz="4400" b="1">
                <a:solidFill>
                  <a:schemeClr val="bg1"/>
                </a:solidFill>
                <a:latin typeface="Arial" charset="0"/>
                <a:ea typeface="ＭＳ Ｐゴシック" pitchFamily="-112" charset="-128"/>
                <a:cs typeface="Arial"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en-US" sz="2000" dirty="0">
                <a:solidFill>
                  <a:schemeClr val="bg1"/>
                </a:solidFill>
                <a:effectLst>
                  <a:glow rad="139700">
                    <a:schemeClr val="accent4">
                      <a:satMod val="175000"/>
                      <a:alpha val="90000"/>
                    </a:schemeClr>
                  </a:glow>
                </a:effectLst>
              </a:rPr>
              <a:t>“</a:t>
            </a:r>
            <a:r>
              <a:rPr lang="en-SG" sz="2000" dirty="0">
                <a:solidFill>
                  <a:schemeClr val="bg1"/>
                </a:solidFill>
                <a:effectLst>
                  <a:glow rad="139700">
                    <a:schemeClr val="accent4">
                      <a:satMod val="175000"/>
                      <a:alpha val="90000"/>
                    </a:schemeClr>
                  </a:glow>
                </a:effectLst>
              </a:rPr>
              <a:t>It will go on for a </a:t>
            </a:r>
            <a:r>
              <a:rPr lang="en-SG" sz="2000" dirty="0">
                <a:solidFill>
                  <a:srgbClr val="FFFF00"/>
                </a:solidFill>
                <a:effectLst>
                  <a:glow rad="139700">
                    <a:schemeClr val="accent4">
                      <a:satMod val="175000"/>
                      <a:alpha val="90000"/>
                    </a:schemeClr>
                  </a:glow>
                </a:effectLst>
              </a:rPr>
              <a:t>time, times, and half a time</a:t>
            </a:r>
            <a:r>
              <a:rPr lang="en-SG" sz="2000" dirty="0">
                <a:solidFill>
                  <a:schemeClr val="bg1"/>
                </a:solidFill>
                <a:effectLst>
                  <a:glow rad="139700">
                    <a:schemeClr val="accent4">
                      <a:satMod val="175000"/>
                      <a:alpha val="90000"/>
                    </a:schemeClr>
                  </a:glow>
                </a:effectLst>
              </a:rPr>
              <a:t>. </a:t>
            </a:r>
            <a:br>
              <a:rPr lang="en-SG" sz="2000" dirty="0">
                <a:solidFill>
                  <a:schemeClr val="bg1"/>
                </a:solidFill>
                <a:effectLst>
                  <a:glow rad="139700">
                    <a:schemeClr val="accent4">
                      <a:satMod val="175000"/>
                      <a:alpha val="90000"/>
                    </a:schemeClr>
                  </a:glow>
                </a:effectLst>
              </a:rPr>
            </a:br>
            <a:r>
              <a:rPr lang="en-SG" sz="2000" dirty="0">
                <a:solidFill>
                  <a:schemeClr val="bg1"/>
                </a:solidFill>
                <a:effectLst>
                  <a:glow rad="139700">
                    <a:schemeClr val="accent4">
                      <a:satMod val="175000"/>
                      <a:alpha val="90000"/>
                    </a:schemeClr>
                  </a:glow>
                </a:effectLst>
              </a:rPr>
              <a:t>When the shattering of the holy people has finally come to an end, </a:t>
            </a:r>
            <a:br>
              <a:rPr lang="en-SG" sz="2000" dirty="0">
                <a:solidFill>
                  <a:schemeClr val="bg1"/>
                </a:solidFill>
                <a:effectLst>
                  <a:glow rad="139700">
                    <a:schemeClr val="accent4">
                      <a:satMod val="175000"/>
                      <a:alpha val="90000"/>
                    </a:schemeClr>
                  </a:glow>
                </a:effectLst>
              </a:rPr>
            </a:br>
            <a:r>
              <a:rPr lang="en-SG" sz="2000" dirty="0">
                <a:solidFill>
                  <a:schemeClr val="bg1"/>
                </a:solidFill>
                <a:effectLst>
                  <a:glow rad="139700">
                    <a:schemeClr val="accent4">
                      <a:satMod val="175000"/>
                      <a:alpha val="90000"/>
                    </a:schemeClr>
                  </a:glow>
                </a:effectLst>
              </a:rPr>
              <a:t>all these things will have happened” </a:t>
            </a:r>
            <a:br>
              <a:rPr lang="en-SG" sz="2000" dirty="0">
                <a:solidFill>
                  <a:schemeClr val="bg1"/>
                </a:solidFill>
                <a:effectLst>
                  <a:glow rad="139700">
                    <a:schemeClr val="accent4">
                      <a:satMod val="175000"/>
                      <a:alpha val="90000"/>
                    </a:schemeClr>
                  </a:glow>
                </a:effectLst>
              </a:rPr>
            </a:br>
            <a:r>
              <a:rPr lang="en-SG" sz="2000" dirty="0">
                <a:solidFill>
                  <a:schemeClr val="bg1"/>
                </a:solidFill>
                <a:effectLst>
                  <a:glow rad="139700">
                    <a:schemeClr val="accent4">
                      <a:satMod val="175000"/>
                      <a:alpha val="90000"/>
                    </a:schemeClr>
                  </a:glow>
                </a:effectLst>
              </a:rPr>
              <a:t>(Daniel 12:7b </a:t>
            </a:r>
            <a:r>
              <a:rPr lang="en-SG" sz="1800" dirty="0">
                <a:solidFill>
                  <a:schemeClr val="bg1"/>
                </a:solidFill>
                <a:effectLst>
                  <a:glow rad="139700">
                    <a:schemeClr val="accent4">
                      <a:satMod val="175000"/>
                      <a:alpha val="90000"/>
                    </a:schemeClr>
                  </a:glow>
                </a:effectLst>
              </a:rPr>
              <a:t>NLT</a:t>
            </a:r>
            <a:r>
              <a:rPr lang="en-SG" sz="2000" dirty="0">
                <a:solidFill>
                  <a:schemeClr val="bg1"/>
                </a:solidFill>
                <a:effectLst>
                  <a:glow rad="139700">
                    <a:schemeClr val="accent4">
                      <a:satMod val="175000"/>
                      <a:alpha val="90000"/>
                    </a:schemeClr>
                  </a:glow>
                </a:effectLst>
              </a:rPr>
              <a:t>; cf. Revelation 12:14).</a:t>
            </a:r>
            <a:endParaRPr lang="en-US" sz="2000" dirty="0">
              <a:solidFill>
                <a:schemeClr val="bg1"/>
              </a:solidFill>
              <a:effectLst>
                <a:glow rad="139700">
                  <a:schemeClr val="accent4">
                    <a:satMod val="175000"/>
                    <a:alpha val="90000"/>
                  </a:schemeClr>
                </a:glow>
              </a:effectLst>
            </a:endParaRPr>
          </a:p>
        </p:txBody>
      </p:sp>
      <p:pic>
        <p:nvPicPr>
          <p:cNvPr id="830468" name="Picture 4">
            <a:extLst>
              <a:ext uri="{FF2B5EF4-FFF2-40B4-BE49-F238E27FC236}">
                <a16:creationId xmlns:a16="http://schemas.microsoft.com/office/drawing/2014/main" id="{859FE857-F194-0C46-9203-ACA0A36FDF1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4211960" cy="23687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7584" y="-27384"/>
            <a:ext cx="3384376" cy="1751096"/>
          </a:xfrm>
        </p:spPr>
        <p:txBody>
          <a:bodyPr/>
          <a:lstStyle/>
          <a:p>
            <a:pPr>
              <a:defRPr/>
            </a:pPr>
            <a:r>
              <a:rPr lang="en-US" sz="3600" b="1" dirty="0">
                <a:solidFill>
                  <a:schemeClr val="tx1"/>
                </a:solidFill>
              </a:rPr>
              <a:t>The 3.5-Year Great Tribulation</a:t>
            </a:r>
          </a:p>
        </p:txBody>
      </p:sp>
      <p:sp>
        <p:nvSpPr>
          <p:cNvPr id="24" name="Arc 23">
            <a:extLst>
              <a:ext uri="{FF2B5EF4-FFF2-40B4-BE49-F238E27FC236}">
                <a16:creationId xmlns:a16="http://schemas.microsoft.com/office/drawing/2014/main" id="{6A1A00FF-136B-EA49-A772-F9695CA1AD1F}"/>
              </a:ext>
            </a:extLst>
          </p:cNvPr>
          <p:cNvSpPr/>
          <p:nvPr/>
        </p:nvSpPr>
        <p:spPr>
          <a:xfrm rot="17183570">
            <a:off x="1939965" y="3091585"/>
            <a:ext cx="1369108" cy="1555581"/>
          </a:xfrm>
          <a:prstGeom prst="arc">
            <a:avLst>
              <a:gd name="adj1" fmla="val 15957606"/>
              <a:gd name="adj2" fmla="val 3713671"/>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bg1"/>
              </a:solidFill>
            </a:endParaRPr>
          </a:p>
        </p:txBody>
      </p:sp>
      <p:sp>
        <p:nvSpPr>
          <p:cNvPr id="30" name="Arc 29">
            <a:extLst>
              <a:ext uri="{FF2B5EF4-FFF2-40B4-BE49-F238E27FC236}">
                <a16:creationId xmlns:a16="http://schemas.microsoft.com/office/drawing/2014/main" id="{7856AE29-7729-1B4C-839B-ABEFBF349981}"/>
              </a:ext>
            </a:extLst>
          </p:cNvPr>
          <p:cNvSpPr/>
          <p:nvPr/>
        </p:nvSpPr>
        <p:spPr>
          <a:xfrm rot="17183570">
            <a:off x="4112258" y="2317323"/>
            <a:ext cx="2014591" cy="3670100"/>
          </a:xfrm>
          <a:prstGeom prst="arc">
            <a:avLst>
              <a:gd name="adj1" fmla="val 15957606"/>
              <a:gd name="adj2" fmla="val 3291631"/>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bg1"/>
              </a:solidFill>
            </a:endParaRPr>
          </a:p>
        </p:txBody>
      </p:sp>
      <p:sp>
        <p:nvSpPr>
          <p:cNvPr id="31" name="Arc 30">
            <a:extLst>
              <a:ext uri="{FF2B5EF4-FFF2-40B4-BE49-F238E27FC236}">
                <a16:creationId xmlns:a16="http://schemas.microsoft.com/office/drawing/2014/main" id="{ECDBE661-F087-4F47-929E-4AB9EA31DBAE}"/>
              </a:ext>
            </a:extLst>
          </p:cNvPr>
          <p:cNvSpPr/>
          <p:nvPr/>
        </p:nvSpPr>
        <p:spPr>
          <a:xfrm rot="17183570">
            <a:off x="6441088" y="3299221"/>
            <a:ext cx="898889" cy="920361"/>
          </a:xfrm>
          <a:prstGeom prst="arc">
            <a:avLst>
              <a:gd name="adj1" fmla="val 15957606"/>
              <a:gd name="adj2" fmla="val 395221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966878598"/>
      </p:ext>
    </p:extLst>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1492" name="Picture 4">
            <a:extLst>
              <a:ext uri="{FF2B5EF4-FFF2-40B4-BE49-F238E27FC236}">
                <a16:creationId xmlns:a16="http://schemas.microsoft.com/office/drawing/2014/main" id="{1AC94440-787F-D04B-8F48-700C1510CDE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5666" y="1317377"/>
            <a:ext cx="8880830" cy="54239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168064"/>
          </a:xfrm>
        </p:spPr>
        <p:txBody>
          <a:bodyPr anchor="t"/>
          <a:lstStyle/>
          <a:p>
            <a:pPr>
              <a:defRPr/>
            </a:pPr>
            <a:r>
              <a:rPr lang="en-US" sz="3600" dirty="0">
                <a:effectLst>
                  <a:glow rad="228600">
                    <a:schemeClr val="accent4">
                      <a:satMod val="175000"/>
                      <a:alpha val="96000"/>
                    </a:schemeClr>
                  </a:glow>
                  <a:outerShdw blurRad="38100" dist="38100" dir="2700000" algn="tl">
                    <a:srgbClr val="000000">
                      <a:alpha val="43137"/>
                    </a:srgbClr>
                  </a:outerShdw>
                </a:effectLst>
              </a:rPr>
              <a:t>Equal Periods are Based on </a:t>
            </a:r>
            <a:br>
              <a:rPr lang="en-US" sz="3600" dirty="0">
                <a:effectLst>
                  <a:glow rad="228600">
                    <a:schemeClr val="accent4">
                      <a:satMod val="175000"/>
                      <a:alpha val="96000"/>
                    </a:schemeClr>
                  </a:glow>
                  <a:outerShdw blurRad="38100" dist="38100" dir="2700000" algn="tl">
                    <a:srgbClr val="000000">
                      <a:alpha val="43137"/>
                    </a:srgbClr>
                  </a:outerShdw>
                </a:effectLst>
              </a:rPr>
            </a:br>
            <a:r>
              <a:rPr lang="en-US" sz="3600" dirty="0">
                <a:effectLst>
                  <a:glow rad="228600">
                    <a:schemeClr val="accent4">
                      <a:satMod val="175000"/>
                      <a:alpha val="96000"/>
                    </a:schemeClr>
                  </a:glow>
                  <a:outerShdw blurRad="38100" dist="38100" dir="2700000" algn="tl">
                    <a:srgbClr val="000000">
                      <a:alpha val="43137"/>
                    </a:srgbClr>
                  </a:outerShdw>
                </a:effectLst>
              </a:rPr>
              <a:t>the Jewish Month of 30 Days</a:t>
            </a:r>
            <a:endParaRPr lang="en-US" sz="3600" b="1" dirty="0">
              <a:effectLst>
                <a:glow rad="228600">
                  <a:schemeClr val="accent4">
                    <a:satMod val="175000"/>
                    <a:alpha val="96000"/>
                  </a:schemeClr>
                </a:glow>
                <a:outerShdw blurRad="38100" dist="38100" dir="2700000" algn="tl">
                  <a:srgbClr val="000000">
                    <a:alpha val="43137"/>
                  </a:srgbClr>
                </a:outerShdw>
              </a:effectLst>
            </a:endParaRPr>
          </a:p>
        </p:txBody>
      </p:sp>
      <p:grpSp>
        <p:nvGrpSpPr>
          <p:cNvPr id="3" name="Group 2">
            <a:extLst>
              <a:ext uri="{FF2B5EF4-FFF2-40B4-BE49-F238E27FC236}">
                <a16:creationId xmlns:a16="http://schemas.microsoft.com/office/drawing/2014/main" id="{2DB4B132-03A3-A14E-9BC4-C6C110CAAB78}"/>
              </a:ext>
            </a:extLst>
          </p:cNvPr>
          <p:cNvGrpSpPr/>
          <p:nvPr/>
        </p:nvGrpSpPr>
        <p:grpSpPr>
          <a:xfrm>
            <a:off x="-37321" y="1412776"/>
            <a:ext cx="8857793" cy="1736894"/>
            <a:chOff x="-37321" y="1412776"/>
            <a:chExt cx="8857793" cy="1736894"/>
          </a:xfrm>
        </p:grpSpPr>
        <p:sp>
          <p:nvSpPr>
            <p:cNvPr id="5" name="Title 1">
              <a:extLst>
                <a:ext uri="{FF2B5EF4-FFF2-40B4-BE49-F238E27FC236}">
                  <a16:creationId xmlns:a16="http://schemas.microsoft.com/office/drawing/2014/main" id="{2037CA72-638B-D54F-AF93-282BB772A935}"/>
                </a:ext>
              </a:extLst>
            </p:cNvPr>
            <p:cNvSpPr txBox="1">
              <a:spLocks/>
            </p:cNvSpPr>
            <p:nvPr/>
          </p:nvSpPr>
          <p:spPr bwMode="auto">
            <a:xfrm>
              <a:off x="-37321" y="1412776"/>
              <a:ext cx="3420767" cy="1693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2800" kern="0" dirty="0">
                  <a:effectLst>
                    <a:glow rad="228600">
                      <a:schemeClr val="accent4">
                        <a:satMod val="175000"/>
                        <a:alpha val="96000"/>
                      </a:schemeClr>
                    </a:glow>
                    <a:outerShdw blurRad="38100" dist="38100" dir="2700000" algn="tl">
                      <a:srgbClr val="000000">
                        <a:alpha val="43137"/>
                      </a:srgbClr>
                    </a:outerShdw>
                  </a:effectLst>
                </a:rPr>
                <a:t>“time, times, &amp; half a time” in </a:t>
              </a:r>
              <a:r>
                <a:rPr lang="en-US" sz="28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years</a:t>
              </a:r>
              <a:r>
                <a:rPr lang="en-US" sz="2800" kern="0" dirty="0">
                  <a:effectLst>
                    <a:glow rad="228600">
                      <a:schemeClr val="accent4">
                        <a:satMod val="175000"/>
                        <a:alpha val="96000"/>
                      </a:schemeClr>
                    </a:glow>
                    <a:outerShdw blurRad="38100" dist="38100" dir="2700000" algn="tl">
                      <a:srgbClr val="000000">
                        <a:alpha val="43137"/>
                      </a:srgbClr>
                    </a:outerShdw>
                  </a:effectLst>
                </a:rPr>
                <a:t> </a:t>
              </a:r>
              <a:br>
                <a:rPr lang="en-US" sz="2800" kern="0" dirty="0">
                  <a:effectLst>
                    <a:glow rad="228600">
                      <a:schemeClr val="accent4">
                        <a:satMod val="175000"/>
                        <a:alpha val="96000"/>
                      </a:schemeClr>
                    </a:glow>
                    <a:outerShdw blurRad="38100" dist="38100" dir="2700000" algn="tl">
                      <a:srgbClr val="000000">
                        <a:alpha val="43137"/>
                      </a:srgbClr>
                    </a:outerShdw>
                  </a:effectLst>
                </a:rPr>
              </a:br>
              <a:r>
                <a:rPr lang="en-US" sz="2800" kern="0" dirty="0">
                  <a:effectLst>
                    <a:glow rad="228600">
                      <a:schemeClr val="accent4">
                        <a:satMod val="175000"/>
                        <a:alpha val="96000"/>
                      </a:schemeClr>
                    </a:glow>
                    <a:outerShdw blurRad="38100" dist="38100" dir="2700000" algn="tl">
                      <a:srgbClr val="000000">
                        <a:alpha val="43137"/>
                      </a:srgbClr>
                    </a:outerShdw>
                  </a:effectLst>
                </a:rPr>
                <a:t>(Dan 7:25; 12:7; Rev. 12:14)</a:t>
              </a:r>
            </a:p>
          </p:txBody>
        </p:sp>
        <p:grpSp>
          <p:nvGrpSpPr>
            <p:cNvPr id="9" name="Group 8">
              <a:extLst>
                <a:ext uri="{FF2B5EF4-FFF2-40B4-BE49-F238E27FC236}">
                  <a16:creationId xmlns:a16="http://schemas.microsoft.com/office/drawing/2014/main" id="{0DE9AE3A-C53B-A44A-9316-9669A57A7DF1}"/>
                </a:ext>
              </a:extLst>
            </p:cNvPr>
            <p:cNvGrpSpPr/>
            <p:nvPr/>
          </p:nvGrpSpPr>
          <p:grpSpPr>
            <a:xfrm>
              <a:off x="3331388" y="1565494"/>
              <a:ext cx="1512168" cy="1584176"/>
              <a:chOff x="1835696" y="3501008"/>
              <a:chExt cx="1512168" cy="1584176"/>
            </a:xfrm>
          </p:grpSpPr>
          <p:sp>
            <p:nvSpPr>
              <p:cNvPr id="10" name="Rectangle 9">
                <a:extLst>
                  <a:ext uri="{FF2B5EF4-FFF2-40B4-BE49-F238E27FC236}">
                    <a16:creationId xmlns:a16="http://schemas.microsoft.com/office/drawing/2014/main" id="{2576871C-8856-1D45-A2CD-04FDC4D28929}"/>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3891D17-3C47-4145-A16C-6E7310240AC0}"/>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4800" kern="0" dirty="0">
                    <a:solidFill>
                      <a:schemeClr val="tx1"/>
                    </a:solidFill>
                    <a:effectLst/>
                  </a:rPr>
                  <a:t>1</a:t>
                </a:r>
                <a:r>
                  <a:rPr lang="en-US" sz="2400" kern="0" dirty="0">
                    <a:solidFill>
                      <a:schemeClr val="tx1"/>
                    </a:solidFill>
                    <a:effectLst/>
                  </a:rPr>
                  <a:t> </a:t>
                </a:r>
                <a:br>
                  <a:rPr lang="en-US" sz="2400" kern="0" dirty="0">
                    <a:solidFill>
                      <a:schemeClr val="tx1"/>
                    </a:solidFill>
                    <a:effectLst/>
                  </a:rPr>
                </a:br>
                <a:r>
                  <a:rPr lang="en-US" sz="2400" kern="0" dirty="0">
                    <a:solidFill>
                      <a:schemeClr val="tx1"/>
                    </a:solidFill>
                    <a:effectLst/>
                  </a:rPr>
                  <a:t>(12 mo.)</a:t>
                </a:r>
                <a:endParaRPr lang="en-US" sz="4800" kern="0" dirty="0">
                  <a:solidFill>
                    <a:schemeClr val="tx1"/>
                  </a:solidFill>
                  <a:effectLst/>
                </a:endParaRPr>
              </a:p>
            </p:txBody>
          </p:sp>
        </p:grpSp>
        <p:grpSp>
          <p:nvGrpSpPr>
            <p:cNvPr id="12" name="Group 11">
              <a:extLst>
                <a:ext uri="{FF2B5EF4-FFF2-40B4-BE49-F238E27FC236}">
                  <a16:creationId xmlns:a16="http://schemas.microsoft.com/office/drawing/2014/main" id="{FA57768E-F7C5-514A-A1FC-7592417B030F}"/>
                </a:ext>
              </a:extLst>
            </p:cNvPr>
            <p:cNvGrpSpPr/>
            <p:nvPr/>
          </p:nvGrpSpPr>
          <p:grpSpPr>
            <a:xfrm>
              <a:off x="4860032" y="1565494"/>
              <a:ext cx="1512168" cy="1584176"/>
              <a:chOff x="1835696" y="3501008"/>
              <a:chExt cx="1512168" cy="1584176"/>
            </a:xfrm>
          </p:grpSpPr>
          <p:sp>
            <p:nvSpPr>
              <p:cNvPr id="13" name="Rectangle 12">
                <a:extLst>
                  <a:ext uri="{FF2B5EF4-FFF2-40B4-BE49-F238E27FC236}">
                    <a16:creationId xmlns:a16="http://schemas.microsoft.com/office/drawing/2014/main" id="{BDD97724-896B-6C47-A6C0-050FB12CAA5B}"/>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102712DB-2E59-7E43-975F-F45175920278}"/>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4800" kern="0" dirty="0">
                    <a:solidFill>
                      <a:schemeClr val="tx1"/>
                    </a:solidFill>
                    <a:effectLst/>
                    <a:latin typeface="Arial" panose="020B0604020202020204" pitchFamily="34" charset="0"/>
                    <a:cs typeface="Arial" panose="020B0604020202020204" pitchFamily="34" charset="0"/>
                  </a:rPr>
                  <a:t>2</a:t>
                </a:r>
                <a:r>
                  <a:rPr lang="en-US" sz="2400" kern="0" dirty="0">
                    <a:solidFill>
                      <a:srgbClr val="000000"/>
                    </a:solidFill>
                    <a:effectLst/>
                    <a:latin typeface="Arial" panose="020B0604020202020204" pitchFamily="34" charset="0"/>
                    <a:ea typeface="ＭＳ Ｐゴシック" charset="0"/>
                    <a:cs typeface="Arial" panose="020B0604020202020204" pitchFamily="34" charset="0"/>
                  </a:rPr>
                  <a:t> </a:t>
                </a:r>
                <a:br>
                  <a:rPr lang="en-US" sz="2400" kern="0" dirty="0">
                    <a:solidFill>
                      <a:srgbClr val="000000"/>
                    </a:solidFill>
                    <a:effectLst/>
                    <a:latin typeface="Arial" panose="020B0604020202020204" pitchFamily="34" charset="0"/>
                    <a:ea typeface="ＭＳ Ｐゴシック" charset="0"/>
                    <a:cs typeface="Arial" panose="020B0604020202020204" pitchFamily="34" charset="0"/>
                  </a:rPr>
                </a:br>
                <a:r>
                  <a:rPr lang="en-US" sz="2400" kern="0" dirty="0">
                    <a:solidFill>
                      <a:srgbClr val="000000"/>
                    </a:solidFill>
                    <a:effectLst/>
                    <a:latin typeface="Arial" panose="020B0604020202020204" pitchFamily="34" charset="0"/>
                    <a:ea typeface="ＭＳ Ｐゴシック" charset="0"/>
                    <a:cs typeface="Arial" panose="020B0604020202020204" pitchFamily="34" charset="0"/>
                  </a:rPr>
                  <a:t>(12 mo.)</a:t>
                </a:r>
                <a:endParaRPr lang="en-US" sz="4800" kern="0" dirty="0">
                  <a:solidFill>
                    <a:schemeClr val="tx1"/>
                  </a:solidFill>
                  <a:effectLst/>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8440E7D0-EEB3-004E-A1EB-CB8463AF73FB}"/>
                </a:ext>
              </a:extLst>
            </p:cNvPr>
            <p:cNvGrpSpPr/>
            <p:nvPr/>
          </p:nvGrpSpPr>
          <p:grpSpPr>
            <a:xfrm>
              <a:off x="6362912" y="1565494"/>
              <a:ext cx="1512168" cy="1584176"/>
              <a:chOff x="1835696" y="3501008"/>
              <a:chExt cx="1512168" cy="1584176"/>
            </a:xfrm>
          </p:grpSpPr>
          <p:sp>
            <p:nvSpPr>
              <p:cNvPr id="16" name="Rectangle 15">
                <a:extLst>
                  <a:ext uri="{FF2B5EF4-FFF2-40B4-BE49-F238E27FC236}">
                    <a16:creationId xmlns:a16="http://schemas.microsoft.com/office/drawing/2014/main" id="{D2A5781B-E626-9941-91F9-A79B19708102}"/>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C923AA6F-CC9D-D94F-AE22-C1B3A4FE8579}"/>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eaLnBrk="1" hangingPunct="1">
                  <a:defRPr/>
                </a:pPr>
                <a:r>
                  <a:rPr lang="en-US" sz="4800" kern="0" dirty="0">
                    <a:solidFill>
                      <a:srgbClr val="000000"/>
                    </a:solidFill>
                    <a:effectLst/>
                    <a:latin typeface="Arial" panose="020B0604020202020204" pitchFamily="34" charset="0"/>
                    <a:ea typeface="ＭＳ Ｐゴシック" charset="0"/>
                    <a:cs typeface="Arial" panose="020B0604020202020204" pitchFamily="34" charset="0"/>
                  </a:rPr>
                  <a:t>3</a:t>
                </a:r>
                <a:r>
                  <a:rPr lang="en-US" sz="2400" kern="0" dirty="0">
                    <a:solidFill>
                      <a:srgbClr val="000000"/>
                    </a:solidFill>
                    <a:effectLst/>
                    <a:latin typeface="Arial" panose="020B0604020202020204" pitchFamily="34" charset="0"/>
                    <a:ea typeface="ＭＳ Ｐゴシック" charset="0"/>
                    <a:cs typeface="Arial" panose="020B0604020202020204" pitchFamily="34" charset="0"/>
                  </a:rPr>
                  <a:t> </a:t>
                </a:r>
                <a:br>
                  <a:rPr lang="en-US" sz="2400" kern="0" dirty="0">
                    <a:solidFill>
                      <a:srgbClr val="000000"/>
                    </a:solidFill>
                    <a:effectLst/>
                    <a:latin typeface="Arial" panose="020B0604020202020204" pitchFamily="34" charset="0"/>
                    <a:ea typeface="ＭＳ Ｐゴシック" charset="0"/>
                    <a:cs typeface="Arial" panose="020B0604020202020204" pitchFamily="34" charset="0"/>
                  </a:rPr>
                </a:br>
                <a:r>
                  <a:rPr lang="en-US" sz="2400" kern="0" dirty="0">
                    <a:solidFill>
                      <a:srgbClr val="000000"/>
                    </a:solidFill>
                    <a:effectLst/>
                    <a:latin typeface="Arial" panose="020B0604020202020204" pitchFamily="34" charset="0"/>
                    <a:ea typeface="ＭＳ Ｐゴシック" charset="0"/>
                    <a:cs typeface="Arial" panose="020B0604020202020204" pitchFamily="34" charset="0"/>
                  </a:rPr>
                  <a:t>(12 mo.)</a:t>
                </a:r>
                <a:endParaRPr lang="en-US" sz="4800" kern="0" dirty="0">
                  <a:solidFill>
                    <a:srgbClr val="000000"/>
                  </a:solidFill>
                  <a:effectLst/>
                  <a:latin typeface="Arial" panose="020B0604020202020204" pitchFamily="34" charset="0"/>
                  <a:ea typeface="ＭＳ Ｐゴシック" charset="0"/>
                  <a:cs typeface="Arial" panose="020B0604020202020204" pitchFamily="34" charset="0"/>
                </a:endParaRPr>
              </a:p>
            </p:txBody>
          </p:sp>
        </p:grpSp>
        <p:grpSp>
          <p:nvGrpSpPr>
            <p:cNvPr id="18" name="Group 17">
              <a:extLst>
                <a:ext uri="{FF2B5EF4-FFF2-40B4-BE49-F238E27FC236}">
                  <a16:creationId xmlns:a16="http://schemas.microsoft.com/office/drawing/2014/main" id="{CD1D2599-1661-A342-AF14-5DDB6CD78536}"/>
                </a:ext>
              </a:extLst>
            </p:cNvPr>
            <p:cNvGrpSpPr/>
            <p:nvPr/>
          </p:nvGrpSpPr>
          <p:grpSpPr>
            <a:xfrm>
              <a:off x="7875080" y="1565494"/>
              <a:ext cx="945392" cy="1584176"/>
              <a:chOff x="1835696" y="3501008"/>
              <a:chExt cx="945392" cy="1584176"/>
            </a:xfrm>
          </p:grpSpPr>
          <p:sp>
            <p:nvSpPr>
              <p:cNvPr id="19" name="Rectangle 18">
                <a:extLst>
                  <a:ext uri="{FF2B5EF4-FFF2-40B4-BE49-F238E27FC236}">
                    <a16:creationId xmlns:a16="http://schemas.microsoft.com/office/drawing/2014/main" id="{A9049BD6-464D-A74D-952A-49E4B33B0CCE}"/>
                  </a:ext>
                </a:extLst>
              </p:cNvPr>
              <p:cNvSpPr/>
              <p:nvPr/>
            </p:nvSpPr>
            <p:spPr>
              <a:xfrm>
                <a:off x="1835696" y="3501008"/>
                <a:ext cx="945392"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54DF8370-EDA3-4949-9818-1819F1DE7B0C}"/>
                  </a:ext>
                </a:extLst>
              </p:cNvPr>
              <p:cNvSpPr txBox="1">
                <a:spLocks/>
              </p:cNvSpPr>
              <p:nvPr/>
            </p:nvSpPr>
            <p:spPr bwMode="auto">
              <a:xfrm>
                <a:off x="1835696" y="3895666"/>
                <a:ext cx="945392"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3200" kern="0" dirty="0">
                    <a:solidFill>
                      <a:schemeClr val="tx1"/>
                    </a:solidFill>
                    <a:effectLst/>
                  </a:rPr>
                  <a:t>½</a:t>
                </a:r>
                <a:br>
                  <a:rPr lang="en-US" sz="1800" kern="0" dirty="0">
                    <a:solidFill>
                      <a:schemeClr val="tx1"/>
                    </a:solidFill>
                    <a:effectLst/>
                  </a:rPr>
                </a:br>
                <a:r>
                  <a:rPr lang="en-US" sz="1800" kern="0" dirty="0">
                    <a:solidFill>
                      <a:schemeClr val="tx1"/>
                    </a:solidFill>
                    <a:effectLst/>
                  </a:rPr>
                  <a:t>(6 mo.)</a:t>
                </a:r>
                <a:endParaRPr lang="en-US" sz="3200" kern="0" dirty="0">
                  <a:solidFill>
                    <a:schemeClr val="tx1"/>
                  </a:solidFill>
                  <a:effectLst/>
                </a:endParaRPr>
              </a:p>
            </p:txBody>
          </p:sp>
        </p:grpSp>
      </p:grpSp>
      <p:grpSp>
        <p:nvGrpSpPr>
          <p:cNvPr id="28" name="Group 27">
            <a:extLst>
              <a:ext uri="{FF2B5EF4-FFF2-40B4-BE49-F238E27FC236}">
                <a16:creationId xmlns:a16="http://schemas.microsoft.com/office/drawing/2014/main" id="{961BC235-2BA0-DA41-B2EC-AF6D9FACFCD3}"/>
              </a:ext>
            </a:extLst>
          </p:cNvPr>
          <p:cNvGrpSpPr/>
          <p:nvPr/>
        </p:nvGrpSpPr>
        <p:grpSpPr>
          <a:xfrm>
            <a:off x="0" y="3068960"/>
            <a:ext cx="8820472" cy="1812399"/>
            <a:chOff x="0" y="4784953"/>
            <a:chExt cx="8820472" cy="1812399"/>
          </a:xfrm>
        </p:grpSpPr>
        <p:grpSp>
          <p:nvGrpSpPr>
            <p:cNvPr id="25" name="Group 24">
              <a:extLst>
                <a:ext uri="{FF2B5EF4-FFF2-40B4-BE49-F238E27FC236}">
                  <a16:creationId xmlns:a16="http://schemas.microsoft.com/office/drawing/2014/main" id="{6E89A854-0FD9-2D48-B953-AD720808CBB4}"/>
                </a:ext>
              </a:extLst>
            </p:cNvPr>
            <p:cNvGrpSpPr/>
            <p:nvPr/>
          </p:nvGrpSpPr>
          <p:grpSpPr>
            <a:xfrm>
              <a:off x="3331388" y="5013176"/>
              <a:ext cx="5489084" cy="1584176"/>
              <a:chOff x="1835696" y="3501008"/>
              <a:chExt cx="1512168" cy="1584176"/>
            </a:xfrm>
          </p:grpSpPr>
          <p:sp>
            <p:nvSpPr>
              <p:cNvPr id="26" name="Rectangle 25">
                <a:extLst>
                  <a:ext uri="{FF2B5EF4-FFF2-40B4-BE49-F238E27FC236}">
                    <a16:creationId xmlns:a16="http://schemas.microsoft.com/office/drawing/2014/main" id="{8B131072-8357-374F-A63B-CAAC6F41410F}"/>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0177CDB0-83DE-B647-9D5F-1DEAD2C8CF39}"/>
                  </a:ext>
                </a:extLst>
              </p:cNvPr>
              <p:cNvSpPr txBox="1">
                <a:spLocks/>
              </p:cNvSpPr>
              <p:nvPr/>
            </p:nvSpPr>
            <p:spPr bwMode="auto">
              <a:xfrm>
                <a:off x="1835696" y="3704307"/>
                <a:ext cx="1512168" cy="1231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4800" kern="0" dirty="0">
                    <a:solidFill>
                      <a:schemeClr val="tx1"/>
                    </a:solidFill>
                    <a:effectLst/>
                  </a:rPr>
                  <a:t>42 months</a:t>
                </a:r>
                <a:r>
                  <a:rPr lang="en-US" sz="2400" kern="0" dirty="0">
                    <a:solidFill>
                      <a:schemeClr val="tx1"/>
                    </a:solidFill>
                    <a:effectLst/>
                  </a:rPr>
                  <a:t> </a:t>
                </a:r>
                <a:br>
                  <a:rPr lang="en-US" sz="2400" kern="0" dirty="0">
                    <a:solidFill>
                      <a:schemeClr val="tx1"/>
                    </a:solidFill>
                    <a:effectLst/>
                  </a:rPr>
                </a:br>
                <a:r>
                  <a:rPr lang="en-US" sz="2400" kern="0" dirty="0">
                    <a:solidFill>
                      <a:schemeClr val="tx1"/>
                    </a:solidFill>
                    <a:effectLst/>
                  </a:rPr>
                  <a:t>(12 + 12 + 12 + 6 = 42 months)</a:t>
                </a:r>
                <a:endParaRPr lang="en-US" sz="4800" kern="0" dirty="0">
                  <a:solidFill>
                    <a:schemeClr val="tx1"/>
                  </a:solidFill>
                  <a:effectLst/>
                </a:endParaRPr>
              </a:p>
            </p:txBody>
          </p:sp>
        </p:grpSp>
        <p:sp>
          <p:nvSpPr>
            <p:cNvPr id="7" name="Title 1">
              <a:extLst>
                <a:ext uri="{FF2B5EF4-FFF2-40B4-BE49-F238E27FC236}">
                  <a16:creationId xmlns:a16="http://schemas.microsoft.com/office/drawing/2014/main" id="{D1AADE85-EB72-7D4F-9597-55FE97D63195}"/>
                </a:ext>
              </a:extLst>
            </p:cNvPr>
            <p:cNvSpPr txBox="1">
              <a:spLocks/>
            </p:cNvSpPr>
            <p:nvPr/>
          </p:nvSpPr>
          <p:spPr bwMode="auto">
            <a:xfrm>
              <a:off x="0" y="5350923"/>
              <a:ext cx="3331388" cy="11507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2800" kern="0" dirty="0">
                  <a:effectLst>
                    <a:glow rad="228600">
                      <a:schemeClr val="accent4">
                        <a:satMod val="175000"/>
                        <a:alpha val="96000"/>
                      </a:schemeClr>
                    </a:glow>
                    <a:outerShdw blurRad="38100" dist="38100" dir="2700000" algn="tl">
                      <a:srgbClr val="000000">
                        <a:alpha val="43137"/>
                      </a:srgbClr>
                    </a:outerShdw>
                  </a:effectLst>
                </a:rPr>
                <a:t>“42 </a:t>
              </a:r>
              <a:r>
                <a:rPr lang="en-US" sz="28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months</a:t>
              </a:r>
              <a:r>
                <a:rPr lang="en-US" sz="2800" kern="0" dirty="0">
                  <a:effectLst>
                    <a:glow rad="228600">
                      <a:schemeClr val="accent4">
                        <a:satMod val="175000"/>
                        <a:alpha val="96000"/>
                      </a:schemeClr>
                    </a:glow>
                    <a:outerShdw blurRad="38100" dist="38100" dir="2700000" algn="tl">
                      <a:srgbClr val="000000">
                        <a:alpha val="43137"/>
                      </a:srgbClr>
                    </a:outerShdw>
                  </a:effectLst>
                </a:rPr>
                <a:t>” </a:t>
              </a:r>
              <a:br>
                <a:rPr lang="en-US" sz="2800" kern="0" dirty="0">
                  <a:effectLst>
                    <a:glow rad="228600">
                      <a:schemeClr val="accent4">
                        <a:satMod val="175000"/>
                        <a:alpha val="96000"/>
                      </a:schemeClr>
                    </a:glow>
                    <a:outerShdw blurRad="38100" dist="38100" dir="2700000" algn="tl">
                      <a:srgbClr val="000000">
                        <a:alpha val="43137"/>
                      </a:srgbClr>
                    </a:outerShdw>
                  </a:effectLst>
                </a:rPr>
              </a:br>
              <a:r>
                <a:rPr lang="en-US" sz="2800" kern="0" dirty="0">
                  <a:effectLst>
                    <a:glow rad="228600">
                      <a:schemeClr val="accent4">
                        <a:satMod val="175000"/>
                        <a:alpha val="96000"/>
                      </a:schemeClr>
                    </a:glow>
                    <a:outerShdw blurRad="38100" dist="38100" dir="2700000" algn="tl">
                      <a:srgbClr val="000000">
                        <a:alpha val="43137"/>
                      </a:srgbClr>
                    </a:outerShdw>
                  </a:effectLst>
                </a:rPr>
                <a:t>(Rev 13:5)</a:t>
              </a:r>
            </a:p>
          </p:txBody>
        </p:sp>
        <p:sp>
          <p:nvSpPr>
            <p:cNvPr id="21" name="Title 1">
              <a:extLst>
                <a:ext uri="{FF2B5EF4-FFF2-40B4-BE49-F238E27FC236}">
                  <a16:creationId xmlns:a16="http://schemas.microsoft.com/office/drawing/2014/main" id="{F8ED7C3A-9A72-7243-BC37-34C01B02628B}"/>
                </a:ext>
              </a:extLst>
            </p:cNvPr>
            <p:cNvSpPr txBox="1">
              <a:spLocks/>
            </p:cNvSpPr>
            <p:nvPr/>
          </p:nvSpPr>
          <p:spPr bwMode="auto">
            <a:xfrm>
              <a:off x="1342044" y="4784953"/>
              <a:ext cx="662037" cy="4614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2800" kern="0" dirty="0">
                  <a:effectLst>
                    <a:glow rad="228600">
                      <a:schemeClr val="accent4">
                        <a:satMod val="175000"/>
                        <a:alpha val="96000"/>
                      </a:schemeClr>
                    </a:glow>
                    <a:outerShdw blurRad="38100" dist="38100" dir="2700000" algn="tl">
                      <a:srgbClr val="000000">
                        <a:alpha val="43137"/>
                      </a:srgbClr>
                    </a:outerShdw>
                  </a:effectLst>
                </a:rPr>
                <a:t>=</a:t>
              </a:r>
            </a:p>
          </p:txBody>
        </p:sp>
      </p:grpSp>
      <p:grpSp>
        <p:nvGrpSpPr>
          <p:cNvPr id="4" name="Group 3">
            <a:extLst>
              <a:ext uri="{FF2B5EF4-FFF2-40B4-BE49-F238E27FC236}">
                <a16:creationId xmlns:a16="http://schemas.microsoft.com/office/drawing/2014/main" id="{CD66F4B5-C999-BC43-BD21-A4D58AED3CA7}"/>
              </a:ext>
            </a:extLst>
          </p:cNvPr>
          <p:cNvGrpSpPr/>
          <p:nvPr/>
        </p:nvGrpSpPr>
        <p:grpSpPr>
          <a:xfrm>
            <a:off x="-7216" y="4941168"/>
            <a:ext cx="8820472" cy="1666640"/>
            <a:chOff x="0" y="3212976"/>
            <a:chExt cx="8820472" cy="1666640"/>
          </a:xfrm>
        </p:grpSpPr>
        <p:grpSp>
          <p:nvGrpSpPr>
            <p:cNvPr id="22" name="Group 21">
              <a:extLst>
                <a:ext uri="{FF2B5EF4-FFF2-40B4-BE49-F238E27FC236}">
                  <a16:creationId xmlns:a16="http://schemas.microsoft.com/office/drawing/2014/main" id="{4B9F8B05-17C1-7243-BF85-60F456DC27D8}"/>
                </a:ext>
              </a:extLst>
            </p:cNvPr>
            <p:cNvGrpSpPr/>
            <p:nvPr/>
          </p:nvGrpSpPr>
          <p:grpSpPr>
            <a:xfrm>
              <a:off x="3331388" y="3295440"/>
              <a:ext cx="5489084" cy="1584176"/>
              <a:chOff x="1835696" y="3501008"/>
              <a:chExt cx="1512168" cy="1584176"/>
            </a:xfrm>
          </p:grpSpPr>
          <p:sp>
            <p:nvSpPr>
              <p:cNvPr id="23" name="Rectangle 22">
                <a:extLst>
                  <a:ext uri="{FF2B5EF4-FFF2-40B4-BE49-F238E27FC236}">
                    <a16:creationId xmlns:a16="http://schemas.microsoft.com/office/drawing/2014/main" id="{10D266B8-A583-EC42-9C0B-420CA107339D}"/>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FDDAA8B2-DA1B-F346-98E1-F738CF2C09EA}"/>
                  </a:ext>
                </a:extLst>
              </p:cNvPr>
              <p:cNvSpPr txBox="1">
                <a:spLocks/>
              </p:cNvSpPr>
              <p:nvPr/>
            </p:nvSpPr>
            <p:spPr bwMode="auto">
              <a:xfrm>
                <a:off x="1835696" y="3738527"/>
                <a:ext cx="1512168" cy="10522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4800" kern="0" dirty="0">
                    <a:solidFill>
                      <a:schemeClr val="tx1"/>
                    </a:solidFill>
                    <a:effectLst/>
                  </a:rPr>
                  <a:t>1260 days</a:t>
                </a:r>
                <a:br>
                  <a:rPr lang="en-US" sz="2400" kern="0" dirty="0">
                    <a:solidFill>
                      <a:schemeClr val="tx1"/>
                    </a:solidFill>
                    <a:effectLst/>
                  </a:rPr>
                </a:br>
                <a:r>
                  <a:rPr lang="en-US" sz="2400" kern="0" dirty="0">
                    <a:solidFill>
                      <a:schemeClr val="tx1"/>
                    </a:solidFill>
                    <a:effectLst/>
                  </a:rPr>
                  <a:t>(42 mo. x 30 days = 1260 days)</a:t>
                </a:r>
                <a:endParaRPr lang="en-US" sz="4800" kern="0" dirty="0">
                  <a:solidFill>
                    <a:schemeClr val="tx1"/>
                  </a:solidFill>
                  <a:effectLst/>
                </a:endParaRPr>
              </a:p>
            </p:txBody>
          </p:sp>
        </p:grpSp>
        <p:sp>
          <p:nvSpPr>
            <p:cNvPr id="6" name="Title 1">
              <a:extLst>
                <a:ext uri="{FF2B5EF4-FFF2-40B4-BE49-F238E27FC236}">
                  <a16:creationId xmlns:a16="http://schemas.microsoft.com/office/drawing/2014/main" id="{5626221E-B80F-0549-85F9-1F45F42DA190}"/>
                </a:ext>
              </a:extLst>
            </p:cNvPr>
            <p:cNvSpPr txBox="1">
              <a:spLocks/>
            </p:cNvSpPr>
            <p:nvPr/>
          </p:nvSpPr>
          <p:spPr bwMode="auto">
            <a:xfrm>
              <a:off x="0" y="3702271"/>
              <a:ext cx="3331388" cy="10522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2800" kern="0" dirty="0">
                  <a:effectLst>
                    <a:glow rad="228600">
                      <a:schemeClr val="accent4">
                        <a:satMod val="175000"/>
                        <a:alpha val="96000"/>
                      </a:schemeClr>
                    </a:glow>
                    <a:outerShdw blurRad="38100" dist="38100" dir="2700000" algn="tl">
                      <a:srgbClr val="000000">
                        <a:alpha val="43137"/>
                      </a:srgbClr>
                    </a:outerShdw>
                  </a:effectLst>
                </a:rPr>
                <a:t>“1260 </a:t>
              </a:r>
              <a:r>
                <a:rPr lang="en-US" sz="28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days</a:t>
              </a:r>
              <a:r>
                <a:rPr lang="en-US" sz="2800" kern="0" dirty="0">
                  <a:effectLst>
                    <a:glow rad="228600">
                      <a:schemeClr val="accent4">
                        <a:satMod val="175000"/>
                        <a:alpha val="96000"/>
                      </a:schemeClr>
                    </a:glow>
                    <a:outerShdw blurRad="38100" dist="38100" dir="2700000" algn="tl">
                      <a:srgbClr val="000000">
                        <a:alpha val="43137"/>
                      </a:srgbClr>
                    </a:outerShdw>
                  </a:effectLst>
                </a:rPr>
                <a:t>” </a:t>
              </a:r>
              <a:br>
                <a:rPr lang="en-US" sz="2800" kern="0" dirty="0">
                  <a:effectLst>
                    <a:glow rad="228600">
                      <a:schemeClr val="accent4">
                        <a:satMod val="175000"/>
                        <a:alpha val="96000"/>
                      </a:schemeClr>
                    </a:glow>
                    <a:outerShdw blurRad="38100" dist="38100" dir="2700000" algn="tl">
                      <a:srgbClr val="000000">
                        <a:alpha val="43137"/>
                      </a:srgbClr>
                    </a:outerShdw>
                  </a:effectLst>
                </a:rPr>
              </a:br>
              <a:r>
                <a:rPr lang="en-US" sz="2800" kern="0" dirty="0">
                  <a:effectLst>
                    <a:glow rad="228600">
                      <a:schemeClr val="accent4">
                        <a:satMod val="175000"/>
                        <a:alpha val="96000"/>
                      </a:schemeClr>
                    </a:glow>
                    <a:outerShdw blurRad="38100" dist="38100" dir="2700000" algn="tl">
                      <a:srgbClr val="000000">
                        <a:alpha val="43137"/>
                      </a:srgbClr>
                    </a:outerShdw>
                  </a:effectLst>
                </a:rPr>
                <a:t>(Rev 12:6)</a:t>
              </a:r>
            </a:p>
          </p:txBody>
        </p:sp>
        <p:sp>
          <p:nvSpPr>
            <p:cNvPr id="8" name="Title 1">
              <a:extLst>
                <a:ext uri="{FF2B5EF4-FFF2-40B4-BE49-F238E27FC236}">
                  <a16:creationId xmlns:a16="http://schemas.microsoft.com/office/drawing/2014/main" id="{59231A3F-63AB-7548-A352-68E24D0FFAA3}"/>
                </a:ext>
              </a:extLst>
            </p:cNvPr>
            <p:cNvSpPr txBox="1">
              <a:spLocks/>
            </p:cNvSpPr>
            <p:nvPr/>
          </p:nvSpPr>
          <p:spPr bwMode="auto">
            <a:xfrm>
              <a:off x="1342044" y="3212976"/>
              <a:ext cx="662037" cy="4614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2800" kern="0" dirty="0">
                  <a:effectLst>
                    <a:glow rad="228600">
                      <a:schemeClr val="accent4">
                        <a:satMod val="175000"/>
                        <a:alpha val="96000"/>
                      </a:schemeClr>
                    </a:glow>
                    <a:outerShdw blurRad="38100" dist="38100" dir="2700000" algn="tl">
                      <a:srgbClr val="000000">
                        <a:alpha val="43137"/>
                      </a:srgbClr>
                    </a:outerShdw>
                  </a:effectLst>
                </a:rPr>
                <a:t>=</a:t>
              </a:r>
            </a:p>
          </p:txBody>
        </p:sp>
      </p:grpSp>
    </p:spTree>
    <p:extLst>
      <p:ext uri="{BB962C8B-B14F-4D97-AF65-F5344CB8AC3E}">
        <p14:creationId xmlns:p14="http://schemas.microsoft.com/office/powerpoint/2010/main" val="16982328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0.7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8140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814083" name="Rectangle 7"/>
          <p:cNvSpPr>
            <a:spLocks noGrp="1" noChangeArrowheads="1"/>
          </p:cNvSpPr>
          <p:nvPr>
            <p:ph type="title"/>
          </p:nvPr>
        </p:nvSpPr>
        <p:spPr>
          <a:xfrm>
            <a:off x="179388" y="115888"/>
            <a:ext cx="8348662" cy="792162"/>
          </a:xfrm>
          <a:solidFill>
            <a:schemeClr val="tx1"/>
          </a:solidFill>
        </p:spPr>
        <p:txBody>
          <a:bodyPr/>
          <a:lstStyle/>
          <a:p>
            <a:r>
              <a:rPr lang="en-US" b="1" dirty="0">
                <a:solidFill>
                  <a:schemeClr val="bg1"/>
                </a:solidFill>
                <a:latin typeface="Arial" charset="0"/>
                <a:ea typeface="ＭＳ Ｐゴシック" charset="0"/>
              </a:rPr>
              <a:t>Chronology of the 70</a:t>
            </a:r>
            <a:r>
              <a:rPr lang="en-US" b="1" baseline="30000" dirty="0">
                <a:solidFill>
                  <a:schemeClr val="bg1"/>
                </a:solidFill>
                <a:latin typeface="Arial" charset="0"/>
                <a:ea typeface="ＭＳ Ｐゴシック" charset="0"/>
              </a:rPr>
              <a:t>th</a:t>
            </a:r>
            <a:r>
              <a:rPr lang="en-US" b="1" dirty="0">
                <a:solidFill>
                  <a:schemeClr val="bg1"/>
                </a:solidFill>
                <a:latin typeface="Arial" charset="0"/>
                <a:ea typeface="ＭＳ Ｐゴシック" charset="0"/>
              </a:rPr>
              <a:t> </a:t>
            </a:r>
            <a:r>
              <a:rPr lang="en-US" altLang="ja-JP" b="1" dirty="0">
                <a:solidFill>
                  <a:schemeClr val="bg1"/>
                </a:solidFill>
                <a:latin typeface="Arial" charset="0"/>
                <a:ea typeface="ＭＳ Ｐゴシック" charset="0"/>
              </a:rPr>
              <a:t>"Week"</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14085"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556</a:t>
            </a:r>
          </a:p>
        </p:txBody>
      </p:sp>
      <p:cxnSp>
        <p:nvCxnSpPr>
          <p:cNvPr id="814086"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3357563"/>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1260 DAYS</a:t>
              </a:r>
            </a:p>
          </p:txBody>
        </p:sp>
        <p:cxnSp>
          <p:nvCxnSpPr>
            <p:cNvPr id="814142"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Rev. 12:6</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814144"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814088"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1196752"/>
            <a:ext cx="1655763" cy="84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Sign of </a:t>
            </a:r>
            <a:b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Son of Man</a:t>
            </a:r>
            <a:b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Matt. 24:30</a:t>
            </a:r>
          </a:p>
        </p:txBody>
      </p:sp>
      <p:cxnSp>
        <p:nvCxnSpPr>
          <p:cNvPr id="814090"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814091" name="Group 101"/>
          <p:cNvGrpSpPr>
            <a:grpSpLocks/>
          </p:cNvGrpSpPr>
          <p:nvPr/>
        </p:nvGrpSpPr>
        <p:grpSpPr bwMode="auto">
          <a:xfrm>
            <a:off x="3276600" y="3306763"/>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DAYS</a:t>
              </a:r>
            </a:p>
          </p:txBody>
        </p:sp>
        <p:cxnSp>
          <p:nvCxnSpPr>
            <p:cNvPr id="814139"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814140"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814092" name="Group 45"/>
          <p:cNvGrpSpPr>
            <a:grpSpLocks/>
          </p:cNvGrpSpPr>
          <p:nvPr/>
        </p:nvGrpSpPr>
        <p:grpSpPr bwMode="auto">
          <a:xfrm>
            <a:off x="1258888" y="3357563"/>
            <a:ext cx="7129462" cy="2303462"/>
            <a:chOff x="1259632" y="3356992"/>
            <a:chExt cx="7128792" cy="2304256"/>
          </a:xfrm>
        </p:grpSpPr>
        <p:sp>
          <p:nvSpPr>
            <p:cNvPr id="814126"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814127"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814128"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814129"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814136"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814137"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814130"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814133"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814134"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814131"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Covenant Made</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Dan. 9:27a</a:t>
              </a:r>
            </a:p>
          </p:txBody>
        </p:sp>
      </p:grpSp>
      <p:grpSp>
        <p:nvGrpSpPr>
          <p:cNvPr id="814093" name="Group 48"/>
          <p:cNvGrpSpPr>
            <a:grpSpLocks/>
          </p:cNvGrpSpPr>
          <p:nvPr/>
        </p:nvGrpSpPr>
        <p:grpSpPr bwMode="auto">
          <a:xfrm>
            <a:off x="-36513" y="2349500"/>
            <a:ext cx="3343276" cy="3095625"/>
            <a:chOff x="-36512" y="2348880"/>
            <a:chExt cx="3343508" cy="3096344"/>
          </a:xfrm>
        </p:grpSpPr>
        <p:cxnSp>
          <p:nvCxnSpPr>
            <p:cNvPr id="814117"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814118"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DAYS</a:t>
                </a:r>
              </a:p>
            </p:txBody>
          </p:sp>
          <p:cxnSp>
            <p:nvCxnSpPr>
              <p:cNvPr id="814124"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814125"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814119"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Election </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of Beast</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814121"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814122"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5076056" y="1196752"/>
            <a:ext cx="4067945" cy="4208785"/>
            <a:chOff x="5076214" y="1196572"/>
            <a:chExt cx="4067785" cy="4208442"/>
          </a:xfrm>
        </p:grpSpPr>
        <p:sp>
          <p:nvSpPr>
            <p:cNvPr id="814108"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cs typeface="Arial" charset="0"/>
                </a:rPr>
                <a:t>2nd ADVENT</a:t>
              </a:r>
            </a:p>
          </p:txBody>
        </p:sp>
        <p:cxnSp>
          <p:nvCxnSpPr>
            <p:cNvPr id="814109"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814110" name="Group 408601"/>
            <p:cNvGrpSpPr>
              <a:grpSpLocks/>
            </p:cNvGrpSpPr>
            <p:nvPr/>
          </p:nvGrpSpPr>
          <p:grpSpPr bwMode="auto">
            <a:xfrm>
              <a:off x="5076214" y="2276604"/>
              <a:ext cx="3255809" cy="1728349"/>
              <a:chOff x="5076214" y="2648117"/>
              <a:chExt cx="3255809" cy="1728349"/>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45 DAYS</a:t>
                </a:r>
              </a:p>
            </p:txBody>
          </p:sp>
          <p:cxnSp>
            <p:nvCxnSpPr>
              <p:cNvPr id="814114"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Dan. 12:12</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814116"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68" name="Text Box 10"/>
              <p:cNvSpPr txBox="1">
                <a:spLocks noChangeArrowheads="1"/>
              </p:cNvSpPr>
              <p:nvPr/>
            </p:nvSpPr>
            <p:spPr bwMode="auto">
              <a:xfrm>
                <a:off x="5076214" y="2648117"/>
                <a:ext cx="1223914" cy="371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Dan. 12:12</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grpSp>
        <p:sp>
          <p:nvSpPr>
            <p:cNvPr id="94" name="Text Box 10"/>
            <p:cNvSpPr txBox="1">
              <a:spLocks noChangeArrowheads="1"/>
            </p:cNvSpPr>
            <p:nvPr/>
          </p:nvSpPr>
          <p:spPr bwMode="auto">
            <a:xfrm>
              <a:off x="7667682" y="1196572"/>
              <a:ext cx="1476317" cy="842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Christ</a:t>
              </a:r>
              <a:r>
                <a:rPr kumimoji="0" lang="fr-FR" sz="2000" b="1" i="1" u="none" strike="noStrike" kern="1200" cap="none" spc="-100" normalizeH="0" baseline="0" noProof="0" dirty="0">
                  <a:ln>
                    <a:noFill/>
                  </a:ln>
                  <a:solidFill>
                    <a:srgbClr val="000000"/>
                  </a:solidFill>
                  <a:effectLst/>
                  <a:uLnTx/>
                  <a:uFillTx/>
                  <a:latin typeface="Arial"/>
                  <a:ea typeface="ＭＳ Ｐゴシック" charset="0"/>
                  <a:cs typeface="Arial"/>
                </a:rPr>
                <a:t>'</a:t>
              </a: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 Return Complete</a:t>
              </a:r>
            </a:p>
          </p:txBody>
        </p:sp>
        <p:sp>
          <p:nvSpPr>
            <p:cNvPr id="814112"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814095" name="Group 47"/>
          <p:cNvGrpSpPr>
            <a:grpSpLocks/>
          </p:cNvGrpSpPr>
          <p:nvPr/>
        </p:nvGrpSpPr>
        <p:grpSpPr bwMode="auto">
          <a:xfrm>
            <a:off x="2700338" y="1268760"/>
            <a:ext cx="5612151" cy="4176464"/>
            <a:chOff x="2699792" y="1268576"/>
            <a:chExt cx="5612425" cy="4176648"/>
          </a:xfrm>
        </p:grpSpPr>
        <p:sp>
          <p:nvSpPr>
            <p:cNvPr id="814099" name="Text Box 10"/>
            <p:cNvSpPr txBox="1">
              <a:spLocks noChangeArrowheads="1"/>
            </p:cNvSpPr>
            <p:nvPr/>
          </p:nvSpPr>
          <p:spPr bwMode="auto">
            <a:xfrm>
              <a:off x="269979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Covenant Broken</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Dan. 9:27b</a:t>
              </a:r>
            </a:p>
          </p:txBody>
        </p:sp>
        <p:grpSp>
          <p:nvGrpSpPr>
            <p:cNvPr id="814100" name="Group 21"/>
            <p:cNvGrpSpPr>
              <a:grpSpLocks/>
            </p:cNvGrpSpPr>
            <p:nvPr/>
          </p:nvGrpSpPr>
          <p:grpSpPr bwMode="auto">
            <a:xfrm>
              <a:off x="3347864" y="1988688"/>
              <a:ext cx="4964353" cy="1308554"/>
              <a:chOff x="3779913" y="1844672"/>
              <a:chExt cx="4316829" cy="1308554"/>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1290 DAYS</a:t>
                </a:r>
              </a:p>
            </p:txBody>
          </p:sp>
          <p:cxnSp>
            <p:nvCxnSpPr>
              <p:cNvPr id="814105"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814106"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Dan. 12:11</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sp>
            <p:nvSpPr>
              <p:cNvPr id="65" name="Text Box 10"/>
              <p:cNvSpPr txBox="1">
                <a:spLocks noChangeArrowheads="1"/>
              </p:cNvSpPr>
              <p:nvPr/>
            </p:nvSpPr>
            <p:spPr bwMode="auto">
              <a:xfrm>
                <a:off x="4593509" y="1844672"/>
                <a:ext cx="2442130"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1335 DAYS</a:t>
                </a:r>
              </a:p>
            </p:txBody>
          </p:sp>
          <p:cxnSp>
            <p:nvCxnSpPr>
              <p:cNvPr id="66" name="Straight Connector 32"/>
              <p:cNvCxnSpPr>
                <a:cxnSpLocks noChangeShapeType="1"/>
              </p:cNvCxnSpPr>
              <p:nvPr/>
            </p:nvCxnSpPr>
            <p:spPr bwMode="auto">
              <a:xfrm flipH="1">
                <a:off x="3795273" y="2276739"/>
                <a:ext cx="1299186"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67" name="Straight Connector 33"/>
              <p:cNvCxnSpPr>
                <a:cxnSpLocks noChangeShapeType="1"/>
              </p:cNvCxnSpPr>
              <p:nvPr/>
            </p:nvCxnSpPr>
            <p:spPr bwMode="auto">
              <a:xfrm>
                <a:off x="6472071" y="2348750"/>
                <a:ext cx="1624671" cy="99"/>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3" name="Text Box 10"/>
            <p:cNvSpPr txBox="1">
              <a:spLocks noChangeArrowheads="1"/>
            </p:cNvSpPr>
            <p:nvPr/>
          </p:nvSpPr>
          <p:spPr bwMode="auto">
            <a:xfrm>
              <a:off x="3204642" y="1268576"/>
              <a:ext cx="1006524" cy="842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Middle of the Week</a:t>
              </a:r>
            </a:p>
          </p:txBody>
        </p:sp>
        <p:sp>
          <p:nvSpPr>
            <p:cNvPr id="814102"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14103"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sp>
        <p:nvSpPr>
          <p:cNvPr id="814096" name="Text Box 10"/>
          <p:cNvSpPr txBox="1">
            <a:spLocks noChangeArrowheads="1"/>
          </p:cNvSpPr>
          <p:nvPr/>
        </p:nvSpPr>
        <p:spPr bwMode="auto">
          <a:xfrm>
            <a:off x="1131888" y="887190"/>
            <a:ext cx="6443662" cy="309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Adapted from J. Dwight Pentecost, Dallas Theological Seminary, 1988</a:t>
            </a:r>
          </a:p>
        </p:txBody>
      </p:sp>
      <p:sp>
        <p:nvSpPr>
          <p:cNvPr id="814097"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ＭＳ Ｐゴシック" charset="0"/>
              </a:rPr>
              <a:t>The Tribulation</a:t>
            </a:r>
          </a:p>
        </p:txBody>
      </p:sp>
      <p:sp>
        <p:nvSpPr>
          <p:cNvPr id="126" name="Rounded Rectangle 125"/>
          <p:cNvSpPr>
            <a:spLocks noChangeArrowheads="1"/>
          </p:cNvSpPr>
          <p:nvPr/>
        </p:nvSpPr>
        <p:spPr bwMode="auto">
          <a:xfrm>
            <a:off x="4211638" y="5373688"/>
            <a:ext cx="2447925" cy="920750"/>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ＭＳ Ｐゴシック" charset="0"/>
              </a:rPr>
              <a:t>The Great Tribulation</a:t>
            </a:r>
          </a:p>
        </p:txBody>
      </p:sp>
    </p:spTree>
    <p:extLst>
      <p:ext uri="{BB962C8B-B14F-4D97-AF65-F5344CB8AC3E}">
        <p14:creationId xmlns:p14="http://schemas.microsoft.com/office/powerpoint/2010/main" val="682903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60141"/>
                                        </p:tgtEl>
                                        <p:attrNameLst>
                                          <p:attrName>style.visibility</p:attrName>
                                        </p:attrNameLst>
                                      </p:cBhvr>
                                      <p:to>
                                        <p:strVal val="visible"/>
                                      </p:to>
                                    </p:set>
                                    <p:anim calcmode="lin" valueType="num">
                                      <p:cBhvr>
                                        <p:cTn id="7" dur="1000" fill="hold"/>
                                        <p:tgtEl>
                                          <p:spTgt spid="560141"/>
                                        </p:tgtEl>
                                        <p:attrNameLst>
                                          <p:attrName>ppt_w</p:attrName>
                                        </p:attrNameLst>
                                      </p:cBhvr>
                                      <p:tavLst>
                                        <p:tav tm="0">
                                          <p:val>
                                            <p:strVal val="#ppt_w*0.70"/>
                                          </p:val>
                                        </p:tav>
                                        <p:tav tm="100000">
                                          <p:val>
                                            <p:strVal val="#ppt_w"/>
                                          </p:val>
                                        </p:tav>
                                      </p:tavLst>
                                    </p:anim>
                                    <p:anim calcmode="lin" valueType="num">
                                      <p:cBhvr>
                                        <p:cTn id="8" dur="1000" fill="hold"/>
                                        <p:tgtEl>
                                          <p:spTgt spid="560141"/>
                                        </p:tgtEl>
                                        <p:attrNameLst>
                                          <p:attrName>ppt_h</p:attrName>
                                        </p:attrNameLst>
                                      </p:cBhvr>
                                      <p:tavLst>
                                        <p:tav tm="0">
                                          <p:val>
                                            <p:strVal val="#ppt_h"/>
                                          </p:val>
                                        </p:tav>
                                        <p:tav tm="100000">
                                          <p:val>
                                            <p:strVal val="#ppt_h"/>
                                          </p:val>
                                        </p:tav>
                                      </p:tavLst>
                                    </p:anim>
                                    <p:animEffect transition="in" filter="fade">
                                      <p:cBhvr>
                                        <p:cTn id="9" dur="1000"/>
                                        <p:tgtEl>
                                          <p:spTgt spid="560141"/>
                                        </p:tgtEl>
                                      </p:cBhvr>
                                    </p:animEffect>
                                  </p:childTnLst>
                                </p:cTn>
                              </p:par>
                              <p:par>
                                <p:cTn id="10" presetID="3" presetClass="entr" presetSubtype="10" fill="hold" nodeType="withEffect">
                                  <p:stCondLst>
                                    <p:cond delay="0"/>
                                  </p:stCondLst>
                                  <p:childTnLst>
                                    <p:set>
                                      <p:cBhvr>
                                        <p:cTn id="11" dur="1" fill="hold">
                                          <p:stCondLst>
                                            <p:cond delay="0"/>
                                          </p:stCondLst>
                                        </p:cTn>
                                        <p:tgtEl>
                                          <p:spTgt spid="408596"/>
                                        </p:tgtEl>
                                        <p:attrNameLst>
                                          <p:attrName>style.visibility</p:attrName>
                                        </p:attrNameLst>
                                      </p:cBhvr>
                                      <p:to>
                                        <p:strVal val="visible"/>
                                      </p:to>
                                    </p:set>
                                    <p:animEffect transition="in" filter="blinds(horizontal)">
                                      <p:cBhvr>
                                        <p:cTn id="12" dur="500"/>
                                        <p:tgtEl>
                                          <p:spTgt spid="40859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blinds(horizontal)">
                                      <p:cBhvr>
                                        <p:cTn id="15" dur="500"/>
                                        <p:tgtEl>
                                          <p:spTgt spid="12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92"/>
                                        </p:tgtEl>
                                        <p:attrNameLst>
                                          <p:attrName>style.visibility</p:attrName>
                                        </p:attrNameLst>
                                      </p:cBhvr>
                                      <p:to>
                                        <p:strVal val="visible"/>
                                      </p:to>
                                    </p:set>
                                    <p:anim calcmode="lin" valueType="num">
                                      <p:cBhvr additive="base">
                                        <p:cTn id="20" dur="500" fill="hold"/>
                                        <p:tgtEl>
                                          <p:spTgt spid="92"/>
                                        </p:tgtEl>
                                        <p:attrNameLst>
                                          <p:attrName>ppt_x</p:attrName>
                                        </p:attrNameLst>
                                      </p:cBhvr>
                                      <p:tavLst>
                                        <p:tav tm="0">
                                          <p:val>
                                            <p:strVal val="#ppt_x"/>
                                          </p:val>
                                        </p:tav>
                                        <p:tav tm="100000">
                                          <p:val>
                                            <p:strVal val="#ppt_x"/>
                                          </p:val>
                                        </p:tav>
                                      </p:tavLst>
                                    </p:anim>
                                    <p:anim calcmode="lin" valueType="num">
                                      <p:cBhvr additive="base">
                                        <p:cTn id="21"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126"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0" y="0"/>
            <a:ext cx="9144000" cy="836613"/>
          </a:xfrm>
          <a:solidFill>
            <a:srgbClr val="020101"/>
          </a:solidFill>
          <a:ln>
            <a:solidFill>
              <a:srgbClr val="FFFFFF"/>
            </a:solidFill>
          </a:ln>
        </p:spPr>
        <p:txBody>
          <a:bodyPr/>
          <a:lstStyle/>
          <a:p>
            <a:pPr eaLnBrk="1" hangingPunct="1">
              <a:defRPr/>
            </a:pPr>
            <a:r>
              <a:rPr lang="en-US" sz="4000" b="1" dirty="0">
                <a:latin typeface="Arial" charset="0"/>
                <a:ea typeface="ＭＳ Ｐゴシック" charset="0"/>
                <a:cs typeface="ＭＳ Ｐゴシック" charset="0"/>
              </a:rPr>
              <a:t>Theology of Daniel 8–12</a:t>
            </a:r>
          </a:p>
        </p:txBody>
      </p:sp>
      <p:sp>
        <p:nvSpPr>
          <p:cNvPr id="4" name="Rectangle 3"/>
          <p:cNvSpPr txBox="1">
            <a:spLocks noChangeArrowheads="1"/>
          </p:cNvSpPr>
          <p:nvPr/>
        </p:nvSpPr>
        <p:spPr bwMode="auto">
          <a:xfrm>
            <a:off x="457200" y="1058863"/>
            <a:ext cx="8458200" cy="5610225"/>
          </a:xfrm>
          <a:prstGeom prst="rect">
            <a:avLst/>
          </a:prstGeom>
          <a:noFill/>
          <a:ln w="9525">
            <a:noFill/>
            <a:miter lim="800000"/>
            <a:headEnd/>
            <a:tailEnd/>
          </a:ln>
          <a:effectLst/>
        </p:spPr>
        <p:txBody>
          <a:bodyPr/>
          <a:lstStyle>
            <a:lvl1pPr marL="609600" indent="-6096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rPr>
              <a:t>God is sovereign over history</a:t>
            </a:r>
          </a:p>
          <a:p>
            <a:pPr eaLnBrk="1" hangingPunct="1">
              <a:lnSpc>
                <a:spcPct val="90000"/>
              </a:lnSpc>
              <a:spcBef>
                <a:spcPct val="20000"/>
              </a:spcBef>
              <a:buClr>
                <a:schemeClr val="hlink"/>
              </a:buClr>
              <a:buSzPct val="90000"/>
              <a:buFont typeface="Wingdings" charset="0"/>
              <a:buBlip>
                <a:blip r:embed="rId3"/>
              </a:buBlip>
              <a:defRPr/>
            </a:pPr>
            <a:r>
              <a:rPr lang="en-US" sz="2800" b="1" dirty="0">
                <a:solidFill>
                  <a:srgbClr val="FFFF66"/>
                </a:solidFill>
                <a:effectLst>
                  <a:outerShdw blurRad="38100" dist="38100" dir="2700000" algn="tl">
                    <a:srgbClr val="000000"/>
                  </a:outerShdw>
                </a:effectLst>
                <a:latin typeface="Arial" charset="0"/>
              </a:rPr>
              <a:t>God sets times and boundaries for people and nations (cf. Acts 17:26-27)</a:t>
            </a:r>
          </a:p>
          <a:p>
            <a:pPr eaLnBrk="1" hangingPunct="1">
              <a:lnSpc>
                <a:spcPct val="90000"/>
              </a:lnSpc>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rPr>
              <a:t>God is sovereign over all powers in the heavenly and the earthly realm (cf. Job)</a:t>
            </a:r>
          </a:p>
          <a:p>
            <a:pPr eaLnBrk="1" hangingPunct="1">
              <a:lnSpc>
                <a:spcPct val="90000"/>
              </a:lnSpc>
              <a:spcBef>
                <a:spcPct val="20000"/>
              </a:spcBef>
              <a:buClr>
                <a:schemeClr val="hlink"/>
              </a:buClr>
              <a:buSzPct val="90000"/>
              <a:buFont typeface="Wingdings" charset="0"/>
              <a:buBlip>
                <a:blip r:embed="rId3"/>
              </a:buBlip>
              <a:defRPr/>
            </a:pPr>
            <a:r>
              <a:rPr lang="en-US" sz="2800" b="1" dirty="0">
                <a:solidFill>
                  <a:srgbClr val="FFFF66"/>
                </a:solidFill>
                <a:effectLst>
                  <a:outerShdw blurRad="38100" dist="38100" dir="2700000" algn="tl">
                    <a:srgbClr val="000000"/>
                  </a:outerShdw>
                </a:effectLst>
                <a:latin typeface="Arial" charset="0"/>
              </a:rPr>
              <a:t>God</a:t>
            </a:r>
            <a:r>
              <a:rPr lang="fr-FR" altLang="ja-JP" sz="2800" b="1" dirty="0">
                <a:solidFill>
                  <a:srgbClr val="FFFF66"/>
                </a:solidFill>
                <a:effectLst>
                  <a:outerShdw blurRad="38100" dist="38100" dir="2700000" algn="tl">
                    <a:srgbClr val="000000"/>
                  </a:outerShdw>
                </a:effectLst>
                <a:latin typeface="Arial" charset="0"/>
              </a:rPr>
              <a:t>'</a:t>
            </a:r>
            <a:r>
              <a:rPr lang="en-US" altLang="ja-JP" sz="2800" b="1" dirty="0">
                <a:solidFill>
                  <a:srgbClr val="FFFF66"/>
                </a:solidFill>
                <a:effectLst>
                  <a:outerShdw blurRad="38100" dist="38100" dir="2700000" algn="tl">
                    <a:srgbClr val="000000"/>
                  </a:outerShdw>
                </a:effectLst>
                <a:latin typeface="Arial" charset="0"/>
              </a:rPr>
              <a:t>s people are engaged in God</a:t>
            </a:r>
            <a:r>
              <a:rPr lang="fr-FR" altLang="ja-JP" sz="2800" b="1" dirty="0">
                <a:solidFill>
                  <a:srgbClr val="FFFF66"/>
                </a:solidFill>
                <a:effectLst>
                  <a:outerShdw blurRad="38100" dist="38100" dir="2700000" algn="tl">
                    <a:srgbClr val="000000"/>
                  </a:outerShdw>
                </a:effectLst>
                <a:latin typeface="Arial" charset="0"/>
              </a:rPr>
              <a:t>'</a:t>
            </a:r>
            <a:r>
              <a:rPr lang="en-US" altLang="ja-JP" sz="2800" b="1" dirty="0">
                <a:solidFill>
                  <a:srgbClr val="FFFF66"/>
                </a:solidFill>
                <a:effectLst>
                  <a:outerShdw blurRad="38100" dist="38100" dir="2700000" algn="tl">
                    <a:srgbClr val="000000"/>
                  </a:outerShdw>
                </a:effectLst>
                <a:latin typeface="Arial" charset="0"/>
              </a:rPr>
              <a:t>s purposes through prayer and fasting</a:t>
            </a:r>
            <a:endParaRPr lang="en-US" altLang="ja-JP" sz="2800" b="1" dirty="0">
              <a:effectLst>
                <a:outerShdw blurRad="38100" dist="38100" dir="2700000" algn="tl">
                  <a:srgbClr val="000000"/>
                </a:outerShdw>
              </a:effectLst>
              <a:latin typeface="Arial" charset="0"/>
            </a:endParaRPr>
          </a:p>
          <a:p>
            <a:pPr eaLnBrk="1" hangingPunct="1">
              <a:lnSpc>
                <a:spcPct val="90000"/>
              </a:lnSpc>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rPr>
              <a:t>Humility and concern for the glory of God and the destiny of his people (Dan. 9:18, 19, 23) is highly esteemed</a:t>
            </a:r>
          </a:p>
          <a:p>
            <a:pPr eaLnBrk="1" hangingPunct="1">
              <a:lnSpc>
                <a:spcPct val="90000"/>
              </a:lnSpc>
              <a:spcBef>
                <a:spcPct val="20000"/>
              </a:spcBef>
              <a:buClr>
                <a:schemeClr val="hlink"/>
              </a:buClr>
              <a:buSzPct val="90000"/>
              <a:buFont typeface="Wingdings" charset="0"/>
              <a:buBlip>
                <a:blip r:embed="rId3"/>
              </a:buBlip>
              <a:defRPr/>
            </a:pPr>
            <a:r>
              <a:rPr lang="en-US" sz="2800" b="1" dirty="0">
                <a:solidFill>
                  <a:srgbClr val="FFFF66"/>
                </a:solidFill>
                <a:effectLst>
                  <a:outerShdw blurRad="38100" dist="38100" dir="2700000" algn="tl">
                    <a:srgbClr val="000000"/>
                  </a:outerShdw>
                </a:effectLst>
                <a:latin typeface="Arial" charset="0"/>
              </a:rPr>
              <a:t>Effectual prayer is motivated by God</a:t>
            </a:r>
            <a:r>
              <a:rPr lang="fr-FR" altLang="ja-JP" sz="2800" b="1" dirty="0">
                <a:solidFill>
                  <a:srgbClr val="FFFF66"/>
                </a:solidFill>
                <a:effectLst>
                  <a:outerShdw blurRad="38100" dist="38100" dir="2700000" algn="tl">
                    <a:srgbClr val="000000"/>
                  </a:outerShdw>
                </a:effectLst>
                <a:latin typeface="Arial" charset="0"/>
              </a:rPr>
              <a:t>'</a:t>
            </a:r>
            <a:r>
              <a:rPr lang="en-US" altLang="ja-JP" sz="2800" b="1" dirty="0">
                <a:solidFill>
                  <a:srgbClr val="FFFF66"/>
                </a:solidFill>
                <a:effectLst>
                  <a:outerShdw blurRad="38100" dist="38100" dir="2700000" algn="tl">
                    <a:srgbClr val="000000"/>
                  </a:outerShdw>
                </a:effectLst>
                <a:latin typeface="Arial" charset="0"/>
              </a:rPr>
              <a:t>s glory (Dan. 9:17-19) and identifies itself with God</a:t>
            </a:r>
            <a:r>
              <a:rPr lang="fr-FR" altLang="ja-JP" sz="2800" b="1" dirty="0">
                <a:solidFill>
                  <a:srgbClr val="FFFF66"/>
                </a:solidFill>
                <a:effectLst>
                  <a:outerShdw blurRad="38100" dist="38100" dir="2700000" algn="tl">
                    <a:srgbClr val="000000"/>
                  </a:outerShdw>
                </a:effectLst>
                <a:latin typeface="Arial" charset="0"/>
              </a:rPr>
              <a:t>'</a:t>
            </a:r>
            <a:r>
              <a:rPr lang="en-US" altLang="ja-JP" sz="2800" b="1" dirty="0">
                <a:solidFill>
                  <a:srgbClr val="FFFF66"/>
                </a:solidFill>
                <a:effectLst>
                  <a:outerShdw blurRad="38100" dist="38100" dir="2700000" algn="tl">
                    <a:srgbClr val="000000"/>
                  </a:outerShdw>
                </a:effectLst>
                <a:latin typeface="Arial" charset="0"/>
              </a:rPr>
              <a:t>s people (Dan. 9:5, 9, 10)</a:t>
            </a:r>
            <a:endParaRPr lang="en-US" sz="2800" b="1" dirty="0">
              <a:solidFill>
                <a:srgbClr val="FFFF66"/>
              </a:solidFill>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35170"/>
                                        </p:tgtEl>
                                        <p:attrNameLst>
                                          <p:attrName>style.visibility</p:attrName>
                                        </p:attrNameLst>
                                      </p:cBhvr>
                                      <p:to>
                                        <p:strVal val="visible"/>
                                      </p:to>
                                    </p:set>
                                    <p:anim calcmode="lin" valueType="num">
                                      <p:cBhvr>
                                        <p:cTn id="7" dur="2000" fill="hold"/>
                                        <p:tgtEl>
                                          <p:spTgt spid="135170"/>
                                        </p:tgtEl>
                                        <p:attrNameLst>
                                          <p:attrName>ppt_w</p:attrName>
                                        </p:attrNameLst>
                                      </p:cBhvr>
                                      <p:tavLst>
                                        <p:tav tm="0">
                                          <p:val>
                                            <p:strVal val="#ppt_w*2.5"/>
                                          </p:val>
                                        </p:tav>
                                        <p:tav tm="100000">
                                          <p:val>
                                            <p:strVal val="#ppt_w"/>
                                          </p:val>
                                        </p:tav>
                                      </p:tavLst>
                                    </p:anim>
                                    <p:anim calcmode="lin" valueType="num">
                                      <p:cBhvr>
                                        <p:cTn id="8" dur="2000" fill="hold"/>
                                        <p:tgtEl>
                                          <p:spTgt spid="135170"/>
                                        </p:tgtEl>
                                        <p:attrNameLst>
                                          <p:attrName>ppt_h</p:attrName>
                                        </p:attrNameLst>
                                      </p:cBhvr>
                                      <p:tavLst>
                                        <p:tav tm="0">
                                          <p:val>
                                            <p:strVal val="#ppt_h"/>
                                          </p:val>
                                        </p:tav>
                                        <p:tav tm="100000">
                                          <p:val>
                                            <p:strVal val="#ppt_h"/>
                                          </p:val>
                                        </p:tav>
                                      </p:tavLst>
                                    </p:anim>
                                    <p:anim calcmode="lin" valueType="num">
                                      <p:cBhvr>
                                        <p:cTn id="9" dur="2000" fill="hold"/>
                                        <p:tgtEl>
                                          <p:spTgt spid="135170"/>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35170"/>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3517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left)">
                                      <p:cBhvr>
                                        <p:cTn id="21" dur="500"/>
                                        <p:tgtEl>
                                          <p:spTgt spid="4">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wipe(left)">
                                      <p:cBhvr>
                                        <p:cTn id="26" dur="500"/>
                                        <p:tgtEl>
                                          <p:spTgt spid="4">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wipe(left)">
                                      <p:cBhvr>
                                        <p:cTn id="31" dur="500"/>
                                        <p:tgtEl>
                                          <p:spTgt spid="4">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wipe(left)">
                                      <p:cBhvr>
                                        <p:cTn id="4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nimBg="1"/>
      <p:bldP spid="4"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07504" y="908720"/>
            <a:ext cx="9036496" cy="5867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rPr>
              <a:t>God hears the prayers of the saints (9:2,15,16,23).</a:t>
            </a:r>
          </a:p>
          <a:p>
            <a:pPr eaLnBrk="1" hangingPunct="1">
              <a:lnSpc>
                <a:spcPct val="90000"/>
              </a:lnSpc>
              <a:spcBef>
                <a:spcPct val="20000"/>
              </a:spcBef>
              <a:buClr>
                <a:schemeClr val="hlink"/>
              </a:buClr>
              <a:buSzPct val="90000"/>
              <a:buFont typeface="Wingdings" charset="0"/>
              <a:buBlip>
                <a:blip r:embed="rId3"/>
              </a:buBlip>
              <a:defRPr/>
            </a:pPr>
            <a:r>
              <a:rPr lang="en-US" sz="2800" b="1" dirty="0">
                <a:solidFill>
                  <a:srgbClr val="FFFF66"/>
                </a:solidFill>
                <a:effectLst>
                  <a:outerShdw blurRad="38100" dist="38100" dir="2700000" algn="tl">
                    <a:srgbClr val="000000"/>
                  </a:outerShdw>
                </a:effectLst>
                <a:latin typeface="Arial" charset="0"/>
              </a:rPr>
              <a:t>God brings down the proud and arrogant and those who oppose Him (11:18, 19, 45) </a:t>
            </a:r>
          </a:p>
          <a:p>
            <a:pPr eaLnBrk="1" hangingPunct="1">
              <a:lnSpc>
                <a:spcPct val="90000"/>
              </a:lnSpc>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rPr>
              <a:t>God has a plan for his people to bless them (9:24).</a:t>
            </a:r>
          </a:p>
          <a:p>
            <a:pPr eaLnBrk="1" hangingPunct="1">
              <a:lnSpc>
                <a:spcPct val="90000"/>
              </a:lnSpc>
              <a:spcBef>
                <a:spcPct val="20000"/>
              </a:spcBef>
              <a:buClr>
                <a:schemeClr val="hlink"/>
              </a:buClr>
              <a:buSzPct val="90000"/>
              <a:buFont typeface="Wingdings" charset="0"/>
              <a:buBlip>
                <a:blip r:embed="rId3"/>
              </a:buBlip>
              <a:defRPr/>
            </a:pPr>
            <a:r>
              <a:rPr lang="en-US" sz="2800" b="1" dirty="0">
                <a:solidFill>
                  <a:srgbClr val="FFFF66"/>
                </a:solidFill>
                <a:effectLst>
                  <a:outerShdw blurRad="38100" dist="38100" dir="2700000" algn="tl">
                    <a:srgbClr val="000000"/>
                  </a:outerShdw>
                </a:effectLst>
                <a:latin typeface="Arial" charset="0"/>
              </a:rPr>
              <a:t>A consecrated life listens to God</a:t>
            </a:r>
            <a:r>
              <a:rPr lang="fr-FR" altLang="ja-JP" sz="2800" b="1" dirty="0">
                <a:solidFill>
                  <a:srgbClr val="FFFF66"/>
                </a:solidFill>
                <a:effectLst>
                  <a:outerShdw blurRad="38100" dist="38100" dir="2700000" algn="tl">
                    <a:srgbClr val="000000"/>
                  </a:outerShdw>
                </a:effectLst>
                <a:latin typeface="Arial" charset="0"/>
              </a:rPr>
              <a:t>'</a:t>
            </a:r>
            <a:r>
              <a:rPr lang="en-US" altLang="ja-JP" sz="2800" b="1" dirty="0">
                <a:solidFill>
                  <a:srgbClr val="FFFF66"/>
                </a:solidFill>
                <a:effectLst>
                  <a:outerShdw blurRad="38100" dist="38100" dir="2700000" algn="tl">
                    <a:srgbClr val="000000"/>
                  </a:outerShdw>
                </a:effectLst>
                <a:latin typeface="Arial" charset="0"/>
              </a:rPr>
              <a:t>s voice (9:2, 23)</a:t>
            </a:r>
          </a:p>
          <a:p>
            <a:pPr eaLnBrk="1" hangingPunct="1">
              <a:lnSpc>
                <a:spcPct val="90000"/>
              </a:lnSpc>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rPr>
              <a:t>God uses evil to establish His purpose for his people</a:t>
            </a:r>
          </a:p>
          <a:p>
            <a:pPr eaLnBrk="1" hangingPunct="1">
              <a:lnSpc>
                <a:spcPct val="90000"/>
              </a:lnSpc>
              <a:spcBef>
                <a:spcPct val="20000"/>
              </a:spcBef>
              <a:buClr>
                <a:schemeClr val="hlink"/>
              </a:buClr>
              <a:buSzPct val="90000"/>
              <a:buFont typeface="Wingdings" charset="0"/>
              <a:buBlip>
                <a:blip r:embed="rId3"/>
              </a:buBlip>
              <a:defRPr/>
            </a:pPr>
            <a:r>
              <a:rPr lang="en-US" sz="2800" b="1" dirty="0">
                <a:solidFill>
                  <a:srgbClr val="FFFF66"/>
                </a:solidFill>
                <a:effectLst>
                  <a:outerShdw blurRad="38100" dist="38100" dir="2700000" algn="tl">
                    <a:srgbClr val="000000"/>
                  </a:outerShdw>
                </a:effectLst>
                <a:latin typeface="Arial" charset="0"/>
              </a:rPr>
              <a:t>God</a:t>
            </a:r>
            <a:r>
              <a:rPr lang="fr-FR" altLang="ja-JP" sz="2800" b="1" dirty="0">
                <a:solidFill>
                  <a:srgbClr val="FFFF66"/>
                </a:solidFill>
                <a:effectLst>
                  <a:outerShdw blurRad="38100" dist="38100" dir="2700000" algn="tl">
                    <a:srgbClr val="000000"/>
                  </a:outerShdw>
                </a:effectLst>
                <a:latin typeface="Arial" charset="0"/>
              </a:rPr>
              <a:t>'</a:t>
            </a:r>
            <a:r>
              <a:rPr lang="en-US" altLang="ja-JP" sz="2800" b="1" dirty="0">
                <a:solidFill>
                  <a:srgbClr val="FFFF66"/>
                </a:solidFill>
                <a:effectLst>
                  <a:outerShdw blurRad="38100" dist="38100" dir="2700000" algn="tl">
                    <a:srgbClr val="000000"/>
                  </a:outerShdw>
                </a:effectLst>
                <a:latin typeface="Arial" charset="0"/>
              </a:rPr>
              <a:t>s Kingdom is the goal of all human history</a:t>
            </a:r>
          </a:p>
          <a:p>
            <a:pPr eaLnBrk="1" hangingPunct="1">
              <a:lnSpc>
                <a:spcPct val="90000"/>
              </a:lnSpc>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rPr>
              <a:t>God wants his people to persevere in hard times (11:32, 33; 12:3)</a:t>
            </a:r>
          </a:p>
          <a:p>
            <a:pPr eaLnBrk="1" hangingPunct="1">
              <a:lnSpc>
                <a:spcPct val="90000"/>
              </a:lnSpc>
              <a:spcBef>
                <a:spcPct val="20000"/>
              </a:spcBef>
              <a:buClr>
                <a:schemeClr val="hlink"/>
              </a:buClr>
              <a:buSzPct val="90000"/>
              <a:buFont typeface="Wingdings" charset="0"/>
              <a:buBlip>
                <a:blip r:embed="rId3"/>
              </a:buBlip>
              <a:defRPr/>
            </a:pPr>
            <a:r>
              <a:rPr lang="en-US" sz="2800" b="1" dirty="0">
                <a:solidFill>
                  <a:srgbClr val="FFFF66"/>
                </a:solidFill>
                <a:effectLst>
                  <a:outerShdw blurRad="38100" dist="38100" dir="2700000" algn="tl">
                    <a:srgbClr val="000000"/>
                  </a:outerShdw>
                </a:effectLst>
                <a:latin typeface="Arial" charset="0"/>
              </a:rPr>
              <a:t>God prepares His people for the times ahead.</a:t>
            </a:r>
            <a:endParaRPr lang="en-US" sz="2800" b="1" dirty="0">
              <a:effectLst>
                <a:outerShdw blurRad="38100" dist="38100" dir="2700000" algn="tl">
                  <a:srgbClr val="000000"/>
                </a:outerShdw>
              </a:effectLst>
              <a:latin typeface="Arial" charset="0"/>
            </a:endParaRPr>
          </a:p>
          <a:p>
            <a:pPr eaLnBrk="1" hangingPunct="1">
              <a:lnSpc>
                <a:spcPct val="90000"/>
              </a:lnSpc>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rPr>
              <a:t>God will discipline His people (cf. Matt. 5:13)</a:t>
            </a:r>
          </a:p>
          <a:p>
            <a:pPr eaLnBrk="1" hangingPunct="1">
              <a:lnSpc>
                <a:spcPct val="90000"/>
              </a:lnSpc>
              <a:spcBef>
                <a:spcPct val="20000"/>
              </a:spcBef>
              <a:buClr>
                <a:schemeClr val="hlink"/>
              </a:buClr>
              <a:buSzPct val="90000"/>
              <a:buFont typeface="Wingdings" charset="0"/>
              <a:buBlip>
                <a:blip r:embed="rId3"/>
              </a:buBlip>
              <a:defRPr/>
            </a:pPr>
            <a:endParaRPr lang="en-US" sz="2800" b="1" dirty="0">
              <a:effectLst>
                <a:outerShdw blurRad="38100" dist="38100" dir="2700000" algn="tl">
                  <a:srgbClr val="000000"/>
                </a:outerShdw>
              </a:effectLst>
              <a:latin typeface="Arial" charset="0"/>
            </a:endParaRPr>
          </a:p>
        </p:txBody>
      </p:sp>
      <p:sp>
        <p:nvSpPr>
          <p:cNvPr id="5" name="Title 4"/>
          <p:cNvSpPr>
            <a:spLocks noGrp="1"/>
          </p:cNvSpPr>
          <p:nvPr>
            <p:ph type="title"/>
          </p:nvPr>
        </p:nvSpPr>
        <p:spPr>
          <a:xfrm>
            <a:off x="0" y="-26988"/>
            <a:ext cx="9144000" cy="865188"/>
          </a:xfrm>
          <a:solidFill>
            <a:srgbClr val="020101"/>
          </a:solidFill>
          <a:ln>
            <a:solidFill>
              <a:schemeClr val="tx2"/>
            </a:solidFill>
          </a:ln>
        </p:spPr>
        <p:txBody>
          <a:bodyPr/>
          <a:lstStyle/>
          <a:p>
            <a:pPr eaLnBrk="1" hangingPunct="1">
              <a:defRPr/>
            </a:pPr>
            <a:r>
              <a:rPr lang="en-US" sz="4000" b="1" dirty="0">
                <a:latin typeface="Arial" charset="0"/>
                <a:ea typeface="ＭＳ Ｐゴシック" charset="0"/>
                <a:cs typeface="ＭＳ Ｐゴシック" charset="0"/>
              </a:rPr>
              <a:t>Theology of Daniel 8–12 (</a:t>
            </a:r>
            <a:r>
              <a:rPr lang="en-US" sz="4000" b="1" dirty="0" err="1">
                <a:latin typeface="Arial" charset="0"/>
                <a:ea typeface="ＭＳ Ｐゴシック" charset="0"/>
                <a:cs typeface="ＭＳ Ｐゴシック" charset="0"/>
              </a:rPr>
              <a:t>cont</a:t>
            </a:r>
            <a:r>
              <a:rPr lang="fr-FR" altLang="ja-JP" sz="4000" b="1" dirty="0">
                <a:latin typeface="Arial" charset="0"/>
                <a:ea typeface="ＭＳ Ｐゴシック" charset="0"/>
                <a:cs typeface="ＭＳ Ｐゴシック" charset="0"/>
              </a:rPr>
              <a:t>'</a:t>
            </a:r>
            <a:r>
              <a:rPr lang="en-US" altLang="ja-JP" sz="4000" b="1" dirty="0">
                <a:latin typeface="Arial" charset="0"/>
                <a:ea typeface="ＭＳ Ｐゴシック" charset="0"/>
                <a:cs typeface="ＭＳ Ｐゴシック" charset="0"/>
              </a:rPr>
              <a:t>d) </a:t>
            </a:r>
            <a:endParaRPr lang="en-US" sz="4000" b="1"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god rules over israel future">
            <a:extLst>
              <a:ext uri="{FF2B5EF4-FFF2-40B4-BE49-F238E27FC236}">
                <a16:creationId xmlns:a16="http://schemas.microsoft.com/office/drawing/2014/main" id="{4E00E48E-7719-4640-BC89-9027B704630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55343"/>
            <a:ext cx="9143998" cy="5898328"/>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250722" y="1362282"/>
            <a:ext cx="8878530" cy="1323439"/>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Be confident that God still rules over Israel today.</a:t>
            </a: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0"/>
            <a:ext cx="9165765" cy="955343"/>
          </a:xfrm>
          <a:solidFill>
            <a:srgbClr val="000000"/>
          </a:solidFill>
        </p:spPr>
        <p:txBody>
          <a:bodyPr/>
          <a:lstStyle/>
          <a:p>
            <a:pPr eaLnBrk="1" hangingPunct="1">
              <a:defRPr/>
            </a:pPr>
            <a:r>
              <a:rPr lang="en-US" b="1" dirty="0">
                <a:solidFill>
                  <a:schemeClr val="tx1"/>
                </a:solidFill>
                <a:latin typeface="Arial" charset="0"/>
                <a:ea typeface="ＭＳ Ｐゴシック" charset="0"/>
                <a:cs typeface="Arial" charset="0"/>
              </a:rPr>
              <a:t>Applying Daniel </a:t>
            </a:r>
            <a:r>
              <a:rPr lang="en-US" dirty="0">
                <a:solidFill>
                  <a:schemeClr val="tx1"/>
                </a:solidFill>
                <a:latin typeface="Arial" charset="0"/>
                <a:ea typeface="ＭＳ Ｐゴシック" charset="0"/>
                <a:cs typeface="Arial" charset="0"/>
              </a:rPr>
              <a:t>8–12</a:t>
            </a:r>
            <a:endParaRPr lang="en-US"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463432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do you need to know to be </a:t>
            </a:r>
            <a:r>
              <a:rPr lang="en-US" sz="5400" b="1" i="1" dirty="0">
                <a:effectLst>
                  <a:glow rad="127000">
                    <a:schemeClr val="tx1"/>
                  </a:glow>
                </a:effectLst>
                <a:latin typeface="Arial" charset="0"/>
                <a:ea typeface="ＭＳ Ｐゴシック" charset="0"/>
                <a:cs typeface="ＭＳ Ｐゴシック" charset="0"/>
              </a:rPr>
              <a:t>truly</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confident</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8000197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475" y="0"/>
            <a:ext cx="9171475" cy="39306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00098" name="Rectangle 2"/>
          <p:cNvSpPr>
            <a:spLocks noGrp="1" noChangeArrowheads="1"/>
          </p:cNvSpPr>
          <p:nvPr>
            <p:ph type="ctrTitle"/>
          </p:nvPr>
        </p:nvSpPr>
        <p:spPr>
          <a:xfrm>
            <a:off x="23060" y="5771401"/>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 of Daniel——</a:t>
            </a:r>
          </a:p>
        </p:txBody>
      </p:sp>
      <p:sp>
        <p:nvSpPr>
          <p:cNvPr id="5" name="Rectangle 2"/>
          <p:cNvSpPr txBox="1">
            <a:spLocks noChangeArrowheads="1"/>
          </p:cNvSpPr>
          <p:nvPr/>
        </p:nvSpPr>
        <p:spPr bwMode="auto">
          <a:xfrm>
            <a:off x="-25684" y="4293096"/>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a:t>
            </a:r>
            <a:r>
              <a:rPr kumimoji="0" lang="en-US" sz="6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controls</a:t>
            </a: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each level.</a:t>
            </a:r>
          </a:p>
        </p:txBody>
      </p:sp>
    </p:spTree>
    <p:extLst>
      <p:ext uri="{BB962C8B-B14F-4D97-AF65-F5344CB8AC3E}">
        <p14:creationId xmlns:p14="http://schemas.microsoft.com/office/powerpoint/2010/main" val="2162218834"/>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you</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(Dan 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209495862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70 Weeks of Daniel">
            <a:extLst>
              <a:ext uri="{FF2B5EF4-FFF2-40B4-BE49-F238E27FC236}">
                <a16:creationId xmlns:a16="http://schemas.microsoft.com/office/drawing/2014/main" id="{FFA2B290-6EBC-B3E6-8226-E366C52E8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4280"/>
            <a:ext cx="9122281" cy="504444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70 Weeks Implications</a:t>
            </a:r>
          </a:p>
        </p:txBody>
      </p:sp>
      <p:sp>
        <p:nvSpPr>
          <p:cNvPr id="4" name="Rectangle 2">
            <a:extLst>
              <a:ext uri="{FF2B5EF4-FFF2-40B4-BE49-F238E27FC236}">
                <a16:creationId xmlns:a16="http://schemas.microsoft.com/office/drawing/2014/main" id="{B7BE74CC-AA2B-827F-64CE-8621E3657607}"/>
              </a:ext>
            </a:extLst>
          </p:cNvPr>
          <p:cNvSpPr txBox="1">
            <a:spLocks noChangeArrowheads="1"/>
          </p:cNvSpPr>
          <p:nvPr/>
        </p:nvSpPr>
        <p:spPr bwMode="auto">
          <a:xfrm>
            <a:off x="21719" y="1720645"/>
            <a:ext cx="9144000" cy="41688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kingdom would not follow the return</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Tribulation will last 7 years</a:t>
            </a:r>
          </a:p>
          <a:p>
            <a:pPr marL="514350" lvl="0" indent="-514350" algn="l" defTabSz="914400">
              <a:buFont typeface="+mj-lt"/>
              <a:buAutoNum type="arabicPeriod"/>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a:t>
            </a:r>
            <a:r>
              <a:rPr lang="en-US" sz="3200" b="1" kern="0" dirty="0">
                <a:solidFill>
                  <a:srgbClr val="FFFFFF"/>
                </a:solidFill>
                <a:effectLst>
                  <a:glow rad="127000">
                    <a:srgbClr val="000000"/>
                  </a:glow>
                </a:effectLst>
                <a:latin typeface="Arial" charset="0"/>
                <a:ea typeface="ＭＳ Ｐゴシック" charset="0"/>
                <a:cs typeface="ＭＳ Ｐゴシック" charset="0"/>
              </a:rPr>
              <a:t>Messiah would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die before AD 70</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Antichrist will come in the end times</a:t>
            </a:r>
          </a:p>
        </p:txBody>
      </p:sp>
      <p:sp>
        <p:nvSpPr>
          <p:cNvPr id="5" name="Rectangle 2">
            <a:extLst>
              <a:ext uri="{FF2B5EF4-FFF2-40B4-BE49-F238E27FC236}">
                <a16:creationId xmlns:a16="http://schemas.microsoft.com/office/drawing/2014/main" id="{EB8F8617-0B4E-32A9-05B2-4B927D71E080}"/>
              </a:ext>
            </a:extLst>
          </p:cNvPr>
          <p:cNvSpPr txBox="1">
            <a:spLocks noChangeArrowheads="1"/>
          </p:cNvSpPr>
          <p:nvPr/>
        </p:nvSpPr>
        <p:spPr bwMode="auto">
          <a:xfrm>
            <a:off x="278296" y="6268556"/>
            <a:ext cx="8769435" cy="6271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r>
              <a:rPr lang="en-US" sz="3200" b="1" dirty="0"/>
              <a:t>Daniel 9:24-27</a:t>
            </a:r>
            <a:endParaRPr lang="ar-SA" sz="3200" b="1" dirty="0"/>
          </a:p>
        </p:txBody>
      </p:sp>
    </p:spTree>
    <p:extLst>
      <p:ext uri="{BB962C8B-B14F-4D97-AF65-F5344CB8AC3E}">
        <p14:creationId xmlns:p14="http://schemas.microsoft.com/office/powerpoint/2010/main" val="206297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rules over all </a:t>
            </a:r>
            <a:r>
              <a:rPr lang="en-US" sz="4800" b="1" dirty="0">
                <a:solidFill>
                  <a:srgbClr val="FFFF00"/>
                </a:solidFill>
                <a:effectLst>
                  <a:glow rad="127000">
                    <a:schemeClr val="tx1"/>
                  </a:glow>
                </a:effectLst>
                <a:latin typeface="Arial" charset="0"/>
                <a:ea typeface="ＭＳ Ｐゴシック" charset="0"/>
                <a:cs typeface="ＭＳ Ｐゴシック" charset="0"/>
              </a:rPr>
              <a:t>nations</a:t>
            </a:r>
            <a:r>
              <a:rPr lang="en-US" sz="4800" b="1" dirty="0">
                <a:effectLst>
                  <a:glow rad="127000">
                    <a:schemeClr val="tx1"/>
                  </a:glow>
                </a:effectLst>
                <a:latin typeface="Arial" charset="0"/>
                <a:ea typeface="ＭＳ Ｐゴシック" charset="0"/>
                <a:cs typeface="ＭＳ Ｐゴシック" charset="0"/>
              </a:rPr>
              <a:t> (Dan 2–7). </a:t>
            </a:r>
          </a:p>
        </p:txBody>
      </p:sp>
    </p:spTree>
    <p:extLst>
      <p:ext uri="{BB962C8B-B14F-4D97-AF65-F5344CB8AC3E}">
        <p14:creationId xmlns:p14="http://schemas.microsoft.com/office/powerpoint/2010/main" val="3725005986"/>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9499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Israel’s</a:t>
            </a:r>
            <a:r>
              <a:rPr lang="en-US" sz="4800" b="1" dirty="0">
                <a:effectLst>
                  <a:glow rad="127000">
                    <a:schemeClr val="tx1"/>
                  </a:glow>
                </a:effectLst>
                <a:latin typeface="Arial" charset="0"/>
                <a:ea typeface="ＭＳ Ｐゴシック" charset="0"/>
                <a:cs typeface="ＭＳ Ｐゴシック" charset="0"/>
              </a:rPr>
              <a:t> future (Dan 8–12). </a:t>
            </a:r>
          </a:p>
        </p:txBody>
      </p:sp>
      <p:pic>
        <p:nvPicPr>
          <p:cNvPr id="827394" name="Picture 2" descr="Jerusalem | Tourist Jordan">
            <a:extLst>
              <a:ext uri="{FF2B5EF4-FFF2-40B4-BE49-F238E27FC236}">
                <a16:creationId xmlns:a16="http://schemas.microsoft.com/office/drawing/2014/main" id="{94A522A8-A489-2843-AF80-9C8282F931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2" y="1774628"/>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052624"/>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1" name="Picture 2" descr="ODLSO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9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697163" y="188913"/>
            <a:ext cx="6122987" cy="2700337"/>
          </a:xfrm>
        </p:spPr>
        <p:txBody>
          <a:bodyPr/>
          <a:lstStyle/>
          <a:p>
            <a:pPr>
              <a:defRPr/>
            </a:pPr>
            <a:r>
              <a:rPr lang="en-US" dirty="0">
                <a:effectLst>
                  <a:glow rad="139700">
                    <a:schemeClr val="tx1"/>
                  </a:glow>
                </a:effectLst>
                <a:latin typeface="Arial" charset="0"/>
                <a:ea typeface="ＭＳ Ｐゴシック" charset="0"/>
                <a:cs typeface="Arial" charset="0"/>
              </a:rPr>
              <a:t>Daniel is a book of faith and courage stemming from the Sovereign God!</a:t>
            </a:r>
          </a:p>
        </p:txBody>
      </p:sp>
    </p:spTree>
    <p:extLst>
      <p:ext uri="{BB962C8B-B14F-4D97-AF65-F5344CB8AC3E}">
        <p14:creationId xmlns:p14="http://schemas.microsoft.com/office/powerpoint/2010/main" val="295710037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5" name="Picture 4" descr="Dan Jewish prayer PHO-10Jul20-2391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98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8" name="Rectangle 2"/>
          <p:cNvSpPr>
            <a:spLocks noGrp="1" noChangeArrowheads="1"/>
          </p:cNvSpPr>
          <p:nvPr>
            <p:ph type="title"/>
          </p:nvPr>
        </p:nvSpPr>
        <p:spPr>
          <a:solidFill>
            <a:srgbClr val="020101"/>
          </a:solidFill>
        </p:spPr>
        <p:txBody>
          <a:bodyPr/>
          <a:lstStyle/>
          <a:p>
            <a:pPr eaLnBrk="1" hangingPunct="1">
              <a:defRPr/>
            </a:pPr>
            <a:r>
              <a:rPr lang="en-US" b="1" dirty="0">
                <a:effectLst/>
                <a:latin typeface="Arial" charset="0"/>
                <a:ea typeface="ＭＳ Ｐゴシック" charset="0"/>
                <a:cs typeface="ＭＳ Ｐゴシック" charset="0"/>
              </a:rPr>
              <a:t>Application</a:t>
            </a:r>
          </a:p>
        </p:txBody>
      </p:sp>
      <p:sp>
        <p:nvSpPr>
          <p:cNvPr id="4" name="Rectangle 3"/>
          <p:cNvSpPr txBox="1">
            <a:spLocks noChangeArrowheads="1"/>
          </p:cNvSpPr>
          <p:nvPr/>
        </p:nvSpPr>
        <p:spPr bwMode="auto">
          <a:xfrm>
            <a:off x="609600" y="1693863"/>
            <a:ext cx="8229600" cy="47593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Recognize God</a:t>
            </a:r>
            <a:r>
              <a:rPr kumimoji="0" lang="fr-FR"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s sovereignty over all authority in history</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Resist evil without compromising</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Trust God for your ultimate salvation so that you can endure to the end (12:2, 3, 12; cf. Rev. 12:11)</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Seek God in prayer and intercession </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Live a godly life</a:t>
            </a:r>
          </a:p>
        </p:txBody>
      </p:sp>
    </p:spTree>
    <p:extLst>
      <p:ext uri="{BB962C8B-B14F-4D97-AF65-F5344CB8AC3E}">
        <p14:creationId xmlns:p14="http://schemas.microsoft.com/office/powerpoint/2010/main" val="3449063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p:cTn id="7" dur="2000" fill="hold"/>
                                        <p:tgtEl>
                                          <p:spTgt spid="137218"/>
                                        </p:tgtEl>
                                        <p:attrNameLst>
                                          <p:attrName>ppt_w</p:attrName>
                                        </p:attrNameLst>
                                      </p:cBhvr>
                                      <p:tavLst>
                                        <p:tav tm="0">
                                          <p:val>
                                            <p:strVal val="#ppt_w"/>
                                          </p:val>
                                        </p:tav>
                                        <p:tav tm="100000">
                                          <p:val>
                                            <p:strVal val="#ppt_w"/>
                                          </p:val>
                                        </p:tav>
                                      </p:tavLst>
                                    </p:anim>
                                    <p:anim calcmode="lin" valueType="num">
                                      <p:cBhvr>
                                        <p:cTn id="8" dur="2000" fill="hold"/>
                                        <p:tgtEl>
                                          <p:spTgt spid="137218"/>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37218"/>
                                        </p:tgtEl>
                                        <p:attrNameLst>
                                          <p:attrName>ppt_x</p:attrName>
                                        </p:attrNameLst>
                                      </p:cBhvr>
                                      <p:tavLst>
                                        <p:tav tm="0">
                                          <p:val>
                                            <p:strVal val="#ppt_x-.4"/>
                                          </p:val>
                                        </p:tav>
                                        <p:tav tm="100000">
                                          <p:val>
                                            <p:strVal val="#ppt_x"/>
                                          </p:val>
                                        </p:tav>
                                      </p:tavLst>
                                    </p:anim>
                                    <p:anim calcmode="lin" valueType="num">
                                      <p:cBhvr>
                                        <p:cTn id="10" dur="2000" fill="hold"/>
                                        <p:tgtEl>
                                          <p:spTgt spid="137218"/>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stCondLst>
                                            <p:cond delay="0"/>
                                          </p:stCondLst>
                                        </p:cTn>
                                        <p:tgtEl>
                                          <p:spTgt spid="4">
                                            <p:txEl>
                                              <p:pRg st="0" end="0"/>
                                            </p:txEl>
                                          </p:spTgt>
                                        </p:tgtEl>
                                      </p:cBhvr>
                                    </p:animEffect>
                                    <p:anim calcmode="lin" valueType="num">
                                      <p:cBhvr>
                                        <p:cTn id="16" dur="500" fill="hold">
                                          <p:stCondLst>
                                            <p:cond delay="0"/>
                                          </p:stCondLst>
                                        </p:cTn>
                                        <p:tgtEl>
                                          <p:spTgt spid="4">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stCondLst>
                                            <p:cond delay="0"/>
                                          </p:stCondLst>
                                        </p:cTn>
                                        <p:tgtEl>
                                          <p:spTgt spid="4">
                                            <p:txEl>
                                              <p:pRg st="1" end="1"/>
                                            </p:txEl>
                                          </p:spTgt>
                                        </p:tgtEl>
                                      </p:cBhvr>
                                    </p:animEffect>
                                    <p:anim calcmode="lin" valueType="num">
                                      <p:cBhvr>
                                        <p:cTn id="23" dur="500" fill="hold">
                                          <p:stCondLst>
                                            <p:cond delay="0"/>
                                          </p:stCondLst>
                                        </p:cTn>
                                        <p:tgtEl>
                                          <p:spTgt spid="4">
                                            <p:txEl>
                                              <p:pRg st="1" end="1"/>
                                            </p:txEl>
                                          </p:spTgt>
                                        </p:tgtEl>
                                        <p:attrNameLst>
                                          <p:attrName>ppt_x</p:attrName>
                                        </p:attrNameLst>
                                      </p:cBhvr>
                                      <p:tavLst>
                                        <p:tav tm="0">
                                          <p:val>
                                            <p:strVal val="#ppt_x-.1"/>
                                          </p:val>
                                        </p:tav>
                                        <p:tav tm="100000">
                                          <p:val>
                                            <p:strVal val="#ppt_x"/>
                                          </p:val>
                                        </p:tav>
                                      </p:tavLst>
                                    </p:anim>
                                    <p:anim calcmode="lin" valueType="num">
                                      <p:cBhvr>
                                        <p:cTn id="24" dur="500" fill="hold">
                                          <p:stCondLst>
                                            <p:cond delay="0"/>
                                          </p:stCondLst>
                                        </p:cTn>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0"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stCondLst>
                                            <p:cond delay="0"/>
                                          </p:stCondLst>
                                        </p:cTn>
                                        <p:tgtEl>
                                          <p:spTgt spid="4">
                                            <p:txEl>
                                              <p:pRg st="2" end="2"/>
                                            </p:txEl>
                                          </p:spTgt>
                                        </p:tgtEl>
                                      </p:cBhvr>
                                    </p:animEffect>
                                    <p:anim calcmode="lin" valueType="num">
                                      <p:cBhvr>
                                        <p:cTn id="30" dur="500" fill="hold">
                                          <p:stCondLst>
                                            <p:cond delay="0"/>
                                          </p:stCondLst>
                                        </p:cTn>
                                        <p:tgtEl>
                                          <p:spTgt spid="4">
                                            <p:txEl>
                                              <p:pRg st="2" end="2"/>
                                            </p:txEl>
                                          </p:spTgt>
                                        </p:tgtEl>
                                        <p:attrNameLst>
                                          <p:attrName>ppt_x</p:attrName>
                                        </p:attrNameLst>
                                      </p:cBhvr>
                                      <p:tavLst>
                                        <p:tav tm="0">
                                          <p:val>
                                            <p:strVal val="#ppt_x-.1"/>
                                          </p:val>
                                        </p:tav>
                                        <p:tav tm="100000">
                                          <p:val>
                                            <p:strVal val="#ppt_x"/>
                                          </p:val>
                                        </p:tav>
                                      </p:tavLst>
                                    </p:anim>
                                    <p:anim calcmode="lin" valueType="num">
                                      <p:cBhvr>
                                        <p:cTn id="31" dur="500" fill="hold">
                                          <p:stCondLst>
                                            <p:cond delay="0"/>
                                          </p:stCondLst>
                                        </p:cTn>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0"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stCondLst>
                                            <p:cond delay="0"/>
                                          </p:stCondLst>
                                        </p:cTn>
                                        <p:tgtEl>
                                          <p:spTgt spid="4">
                                            <p:txEl>
                                              <p:pRg st="3" end="3"/>
                                            </p:txEl>
                                          </p:spTgt>
                                        </p:tgtEl>
                                      </p:cBhvr>
                                    </p:animEffect>
                                    <p:anim calcmode="lin" valueType="num">
                                      <p:cBhvr>
                                        <p:cTn id="37" dur="500" fill="hold">
                                          <p:stCondLst>
                                            <p:cond delay="0"/>
                                          </p:stCondLst>
                                        </p:cTn>
                                        <p:tgtEl>
                                          <p:spTgt spid="4">
                                            <p:txEl>
                                              <p:pRg st="3" end="3"/>
                                            </p:txEl>
                                          </p:spTgt>
                                        </p:tgtEl>
                                        <p:attrNameLst>
                                          <p:attrName>ppt_x</p:attrName>
                                        </p:attrNameLst>
                                      </p:cBhvr>
                                      <p:tavLst>
                                        <p:tav tm="0">
                                          <p:val>
                                            <p:strVal val="#ppt_x-.1"/>
                                          </p:val>
                                        </p:tav>
                                        <p:tav tm="100000">
                                          <p:val>
                                            <p:strVal val="#ppt_x"/>
                                          </p:val>
                                        </p:tav>
                                      </p:tavLst>
                                    </p:anim>
                                    <p:anim calcmode="lin" valueType="num">
                                      <p:cBhvr>
                                        <p:cTn id="38" dur="500" fill="hold">
                                          <p:stCondLst>
                                            <p:cond delay="0"/>
                                          </p:stCondLst>
                                        </p:cTn>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0"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stCondLst>
                                            <p:cond delay="0"/>
                                          </p:stCondLst>
                                        </p:cTn>
                                        <p:tgtEl>
                                          <p:spTgt spid="4">
                                            <p:txEl>
                                              <p:pRg st="4" end="4"/>
                                            </p:txEl>
                                          </p:spTgt>
                                        </p:tgtEl>
                                      </p:cBhvr>
                                    </p:animEffect>
                                    <p:anim calcmode="lin" valueType="num">
                                      <p:cBhvr>
                                        <p:cTn id="44" dur="500" fill="hold">
                                          <p:stCondLst>
                                            <p:cond delay="0"/>
                                          </p:stCondLst>
                                        </p:cTn>
                                        <p:tgtEl>
                                          <p:spTgt spid="4">
                                            <p:txEl>
                                              <p:pRg st="4" end="4"/>
                                            </p:txEl>
                                          </p:spTgt>
                                        </p:tgtEl>
                                        <p:attrNameLst>
                                          <p:attrName>ppt_x</p:attrName>
                                        </p:attrNameLst>
                                      </p:cBhvr>
                                      <p:tavLst>
                                        <p:tav tm="0">
                                          <p:val>
                                            <p:strVal val="#ppt_x-.1"/>
                                          </p:val>
                                        </p:tav>
                                        <p:tav tm="100000">
                                          <p:val>
                                            <p:strVal val="#ppt_x"/>
                                          </p:val>
                                        </p:tav>
                                      </p:tavLst>
                                    </p:anim>
                                    <p:anim calcmode="lin" valueType="num">
                                      <p:cBhvr>
                                        <p:cTn id="45" dur="500" fill="hold">
                                          <p:stCondLst>
                                            <p:cond delay="0"/>
                                          </p:stCondLst>
                                        </p:cTn>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animBg="1"/>
      <p:bldP spid="4"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154390747"/>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711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WordArt 4"/>
          <p:cNvSpPr>
            <a:spLocks noChangeArrowheads="1" noChangeShapeType="1" noTextEdit="1"/>
          </p:cNvSpPr>
          <p:nvPr/>
        </p:nvSpPr>
        <p:spPr bwMode="auto">
          <a:xfrm>
            <a:off x="5410200" y="304800"/>
            <a:ext cx="3529013"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49263" eaLnBrk="1" hangingPunct="1"/>
            <a:r>
              <a:rPr lang="en-US" sz="3600" kern="1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latin typeface="Impact"/>
                <a:ea typeface="Impact"/>
                <a:cs typeface="Impact"/>
              </a:rPr>
              <a:t>Babylon &amp; Us</a:t>
            </a:r>
          </a:p>
        </p:txBody>
      </p:sp>
      <p:sp>
        <p:nvSpPr>
          <p:cNvPr id="86030" name="Rectangle 14"/>
          <p:cNvSpPr>
            <a:spLocks noGrp="1" noChangeArrowheads="1"/>
          </p:cNvSpPr>
          <p:nvPr>
            <p:ph type="title" idx="4294967295"/>
          </p:nvPr>
        </p:nvSpPr>
        <p:spPr>
          <a:xfrm>
            <a:off x="107950" y="115888"/>
            <a:ext cx="5184775" cy="444500"/>
          </a:xfrm>
        </p:spPr>
        <p:txBody>
          <a:bodyPr/>
          <a:lstStyle/>
          <a:p>
            <a:pPr>
              <a:spcBef>
                <a:spcPct val="50000"/>
              </a:spcBef>
              <a:defRPr/>
            </a:pPr>
            <a:r>
              <a:rPr lang="en-US" altLang="ja-JP" sz="2800" b="1" u="sng" dirty="0">
                <a:solidFill>
                  <a:srgbClr val="000000"/>
                </a:solidFill>
                <a:effectLst>
                  <a:outerShdw blurRad="38100" dist="38100" dir="2700000" algn="tl">
                    <a:srgbClr val="C0C0C0"/>
                  </a:outerShdw>
                </a:effectLst>
                <a:latin typeface="Times New Roman" pitchFamily="18" charset="0"/>
              </a:rPr>
              <a:t>Self-Made Idols Are Useless</a:t>
            </a:r>
            <a:endParaRPr lang="en-US" altLang="en-US" sz="2800" b="1" u="sng" dirty="0">
              <a:solidFill>
                <a:srgbClr val="000000"/>
              </a:solidFill>
              <a:effectLst>
                <a:outerShdw blurRad="38100" dist="38100" dir="2700000" algn="tl">
                  <a:srgbClr val="C0C0C0"/>
                </a:outerShdw>
              </a:effectLst>
              <a:latin typeface="Times New Roman" pitchFamily="18" charset="0"/>
              <a:ea typeface="宋体" pitchFamily="2" charset="-122"/>
            </a:endParaRPr>
          </a:p>
        </p:txBody>
      </p:sp>
      <p:sp>
        <p:nvSpPr>
          <p:cNvPr id="992259" name="Rectangle 18"/>
          <p:cNvSpPr>
            <a:spLocks noChangeArrowheads="1"/>
          </p:cNvSpPr>
          <p:nvPr/>
        </p:nvSpPr>
        <p:spPr bwMode="auto">
          <a:xfrm>
            <a:off x="2555875" y="5689600"/>
            <a:ext cx="1150938" cy="792163"/>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grpSp>
        <p:nvGrpSpPr>
          <p:cNvPr id="10" name="Group 9"/>
          <p:cNvGrpSpPr>
            <a:grpSpLocks/>
          </p:cNvGrpSpPr>
          <p:nvPr/>
        </p:nvGrpSpPr>
        <p:grpSpPr bwMode="auto">
          <a:xfrm>
            <a:off x="1258888" y="1225550"/>
            <a:ext cx="7620000" cy="3265488"/>
            <a:chOff x="-2988840" y="2564904"/>
            <a:chExt cx="7620000" cy="3265488"/>
          </a:xfrm>
        </p:grpSpPr>
        <p:pic>
          <p:nvPicPr>
            <p:cNvPr id="992288" name="Picture 6" descr="bc4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8840" y="2564904"/>
              <a:ext cx="7620000" cy="326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2289" name="Rectangle 12"/>
            <p:cNvSpPr>
              <a:spLocks noChangeArrowheads="1"/>
            </p:cNvSpPr>
            <p:nvPr/>
          </p:nvSpPr>
          <p:spPr bwMode="auto">
            <a:xfrm>
              <a:off x="-2353616" y="2780928"/>
              <a:ext cx="1440160" cy="57606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992290" name="Rectangle 13"/>
            <p:cNvSpPr>
              <a:spLocks noChangeArrowheads="1"/>
            </p:cNvSpPr>
            <p:nvPr/>
          </p:nvSpPr>
          <p:spPr bwMode="auto">
            <a:xfrm>
              <a:off x="-396552" y="2852936"/>
              <a:ext cx="1728192" cy="57606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0" name="Rectangle 14"/>
            <p:cNvSpPr txBox="1">
              <a:spLocks noChangeArrowheads="1"/>
            </p:cNvSpPr>
            <p:nvPr/>
          </p:nvSpPr>
          <p:spPr bwMode="auto">
            <a:xfrm>
              <a:off x="-2557040" y="2780804"/>
              <a:ext cx="1836737"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Whatcha</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a:t>
              </a: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doin</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here, kid?</a:t>
              </a:r>
              <a:endParaRPr lang="en-US" sz="3200" b="1" dirty="0">
                <a:solidFill>
                  <a:srgbClr val="000000"/>
                </a:solidFill>
                <a:latin typeface="Arial"/>
                <a:ea typeface="ＭＳ Ｐゴシック" charset="0"/>
                <a:cs typeface="Arial"/>
              </a:endParaRPr>
            </a:p>
          </p:txBody>
        </p:sp>
        <p:sp>
          <p:nvSpPr>
            <p:cNvPr id="21" name="Rectangle 14"/>
            <p:cNvSpPr txBox="1">
              <a:spLocks noChangeArrowheads="1"/>
            </p:cNvSpPr>
            <p:nvPr/>
          </p:nvSpPr>
          <p:spPr bwMode="auto">
            <a:xfrm>
              <a:off x="-467890" y="2852242"/>
              <a:ext cx="1943100"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…Just enjoying God’s creation.</a:t>
              </a:r>
              <a:endParaRPr lang="en-US" sz="3200" b="1" dirty="0">
                <a:solidFill>
                  <a:srgbClr val="000000"/>
                </a:solidFill>
                <a:latin typeface="Arial"/>
                <a:ea typeface="ＭＳ Ｐゴシック" charset="0"/>
                <a:cs typeface="Arial"/>
              </a:endParaRPr>
            </a:p>
          </p:txBody>
        </p:sp>
      </p:grpSp>
      <p:grpSp>
        <p:nvGrpSpPr>
          <p:cNvPr id="4" name="Group 3"/>
          <p:cNvGrpSpPr>
            <a:grpSpLocks/>
          </p:cNvGrpSpPr>
          <p:nvPr/>
        </p:nvGrpSpPr>
        <p:grpSpPr bwMode="auto">
          <a:xfrm>
            <a:off x="1619250" y="1370013"/>
            <a:ext cx="4572000" cy="4010025"/>
            <a:chOff x="1403648" y="332656"/>
            <a:chExt cx="4572000" cy="4010025"/>
          </a:xfrm>
        </p:grpSpPr>
        <p:pic>
          <p:nvPicPr>
            <p:cNvPr id="992283" name="Picture 7" descr="bc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03648" y="332656"/>
              <a:ext cx="4572000" cy="401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2284" name="Rectangle 14"/>
            <p:cNvSpPr>
              <a:spLocks noChangeArrowheads="1"/>
            </p:cNvSpPr>
            <p:nvPr/>
          </p:nvSpPr>
          <p:spPr bwMode="auto">
            <a:xfrm>
              <a:off x="1763688" y="620688"/>
              <a:ext cx="1512168" cy="1008112"/>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992285" name="Rectangle 15"/>
            <p:cNvSpPr>
              <a:spLocks noChangeArrowheads="1"/>
            </p:cNvSpPr>
            <p:nvPr/>
          </p:nvSpPr>
          <p:spPr bwMode="auto">
            <a:xfrm>
              <a:off x="4355976" y="1628800"/>
              <a:ext cx="1152128" cy="43204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2" name="Rectangle 14"/>
            <p:cNvSpPr txBox="1">
              <a:spLocks noChangeArrowheads="1"/>
            </p:cNvSpPr>
            <p:nvPr/>
          </p:nvSpPr>
          <p:spPr bwMode="auto">
            <a:xfrm>
              <a:off x="1764011" y="619993"/>
              <a:ext cx="15113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Have you ever seen God?</a:t>
              </a:r>
              <a:endParaRPr lang="en-US" sz="3200" b="1" dirty="0">
                <a:solidFill>
                  <a:srgbClr val="000000"/>
                </a:solidFill>
                <a:latin typeface="Arial"/>
                <a:ea typeface="ＭＳ Ｐゴシック" charset="0"/>
                <a:cs typeface="Arial"/>
              </a:endParaRPr>
            </a:p>
          </p:txBody>
        </p:sp>
        <p:sp>
          <p:nvSpPr>
            <p:cNvPr id="24" name="Rectangle 14"/>
            <p:cNvSpPr txBox="1">
              <a:spLocks noChangeArrowheads="1"/>
            </p:cNvSpPr>
            <p:nvPr/>
          </p:nvSpPr>
          <p:spPr bwMode="auto">
            <a:xfrm>
              <a:off x="4283373" y="1556618"/>
              <a:ext cx="1171575"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Nope.</a:t>
              </a:r>
              <a:endParaRPr lang="en-US" sz="3200" b="1" dirty="0">
                <a:solidFill>
                  <a:srgbClr val="000000"/>
                </a:solidFill>
                <a:latin typeface="Arial"/>
                <a:ea typeface="ＭＳ Ｐゴシック" charset="0"/>
                <a:cs typeface="Arial"/>
              </a:endParaRPr>
            </a:p>
          </p:txBody>
        </p:sp>
      </p:grpSp>
      <p:grpSp>
        <p:nvGrpSpPr>
          <p:cNvPr id="23" name="Group 22"/>
          <p:cNvGrpSpPr>
            <a:grpSpLocks/>
          </p:cNvGrpSpPr>
          <p:nvPr/>
        </p:nvGrpSpPr>
        <p:grpSpPr bwMode="auto">
          <a:xfrm>
            <a:off x="1763713" y="1657350"/>
            <a:ext cx="4876800" cy="4183063"/>
            <a:chOff x="2339752" y="2420888"/>
            <a:chExt cx="4876800" cy="4183063"/>
          </a:xfrm>
        </p:grpSpPr>
        <p:pic>
          <p:nvPicPr>
            <p:cNvPr id="992278" name="Picture 8" descr="bc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9752" y="2420888"/>
              <a:ext cx="4876800" cy="418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2279" name="Rectangle 17"/>
            <p:cNvSpPr>
              <a:spLocks noChangeArrowheads="1"/>
            </p:cNvSpPr>
            <p:nvPr/>
          </p:nvSpPr>
          <p:spPr bwMode="auto">
            <a:xfrm>
              <a:off x="2699792" y="2924944"/>
              <a:ext cx="1944216" cy="129614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5" name="Rectangle 14"/>
            <p:cNvSpPr txBox="1">
              <a:spLocks noChangeArrowheads="1"/>
            </p:cNvSpPr>
            <p:nvPr/>
          </p:nvSpPr>
          <p:spPr bwMode="auto">
            <a:xfrm>
              <a:off x="2844577" y="3068588"/>
              <a:ext cx="17462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Then how do you know that he even exists?</a:t>
              </a:r>
              <a:endParaRPr lang="en-US" sz="3200" b="1" dirty="0">
                <a:solidFill>
                  <a:srgbClr val="000000"/>
                </a:solidFill>
                <a:latin typeface="Arial"/>
                <a:ea typeface="ＭＳ Ｐゴシック" charset="0"/>
                <a:cs typeface="Arial"/>
              </a:endParaRPr>
            </a:p>
          </p:txBody>
        </p:sp>
        <p:sp>
          <p:nvSpPr>
            <p:cNvPr id="992281" name="Oval 38"/>
            <p:cNvSpPr>
              <a:spLocks noChangeArrowheads="1"/>
            </p:cNvSpPr>
            <p:nvPr/>
          </p:nvSpPr>
          <p:spPr bwMode="auto">
            <a:xfrm>
              <a:off x="5220072" y="3284984"/>
              <a:ext cx="1440160" cy="1124744"/>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6" name="Rectangle 14"/>
            <p:cNvSpPr txBox="1">
              <a:spLocks noChangeArrowheads="1"/>
            </p:cNvSpPr>
            <p:nvPr/>
          </p:nvSpPr>
          <p:spPr bwMode="auto">
            <a:xfrm>
              <a:off x="5292502" y="3573413"/>
              <a:ext cx="1368425"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I just know.</a:t>
              </a:r>
              <a:endParaRPr lang="en-US" sz="3200" b="1" dirty="0">
                <a:solidFill>
                  <a:srgbClr val="000000"/>
                </a:solidFill>
                <a:latin typeface="Arial"/>
                <a:ea typeface="ＭＳ Ｐゴシック" charset="0"/>
                <a:cs typeface="Arial"/>
              </a:endParaRPr>
            </a:p>
          </p:txBody>
        </p:sp>
      </p:grpSp>
      <p:grpSp>
        <p:nvGrpSpPr>
          <p:cNvPr id="6" name="Group 5"/>
          <p:cNvGrpSpPr>
            <a:grpSpLocks/>
          </p:cNvGrpSpPr>
          <p:nvPr/>
        </p:nvGrpSpPr>
        <p:grpSpPr bwMode="auto">
          <a:xfrm>
            <a:off x="1835150" y="2017713"/>
            <a:ext cx="5005388" cy="4024312"/>
            <a:chOff x="6948264" y="1052736"/>
            <a:chExt cx="5005388" cy="4024313"/>
          </a:xfrm>
        </p:grpSpPr>
        <p:pic>
          <p:nvPicPr>
            <p:cNvPr id="992275" name="Picture 9" descr="bc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48264" y="1052736"/>
              <a:ext cx="5005388" cy="402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2276" name="Rectangle 1"/>
            <p:cNvSpPr>
              <a:spLocks noChangeArrowheads="1"/>
            </p:cNvSpPr>
            <p:nvPr/>
          </p:nvSpPr>
          <p:spPr bwMode="auto">
            <a:xfrm>
              <a:off x="7452320" y="1412776"/>
              <a:ext cx="3168352" cy="43204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9" name="Rectangle 14"/>
            <p:cNvSpPr txBox="1">
              <a:spLocks noChangeArrowheads="1"/>
            </p:cNvSpPr>
            <p:nvPr/>
          </p:nvSpPr>
          <p:spPr bwMode="auto">
            <a:xfrm>
              <a:off x="7524527" y="1413098"/>
              <a:ext cx="3240087"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…It’s called faith.</a:t>
              </a:r>
              <a:endParaRPr lang="en-US" sz="3200" b="1" dirty="0">
                <a:solidFill>
                  <a:srgbClr val="000000"/>
                </a:solidFill>
                <a:latin typeface="Arial"/>
                <a:ea typeface="ＭＳ Ｐゴシック" charset="0"/>
                <a:cs typeface="Arial"/>
              </a:endParaRPr>
            </a:p>
          </p:txBody>
        </p:sp>
      </p:grpSp>
      <p:grpSp>
        <p:nvGrpSpPr>
          <p:cNvPr id="8" name="Group 7"/>
          <p:cNvGrpSpPr>
            <a:grpSpLocks/>
          </p:cNvGrpSpPr>
          <p:nvPr/>
        </p:nvGrpSpPr>
        <p:grpSpPr bwMode="auto">
          <a:xfrm>
            <a:off x="1979613" y="1728788"/>
            <a:ext cx="5181600" cy="4795837"/>
            <a:chOff x="-5858432" y="2622452"/>
            <a:chExt cx="5181600" cy="4795838"/>
          </a:xfrm>
        </p:grpSpPr>
        <p:pic>
          <p:nvPicPr>
            <p:cNvPr id="992269" name="Picture 10" descr="bc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858432" y="2622452"/>
              <a:ext cx="5181600" cy="4795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2270" name="Rectangle 11"/>
            <p:cNvSpPr>
              <a:spLocks noChangeArrowheads="1"/>
            </p:cNvSpPr>
            <p:nvPr/>
          </p:nvSpPr>
          <p:spPr bwMode="auto">
            <a:xfrm>
              <a:off x="-5786424" y="2671491"/>
              <a:ext cx="3672408" cy="129614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992271" name="Rectangle 33"/>
            <p:cNvSpPr>
              <a:spLocks noChangeArrowheads="1"/>
            </p:cNvSpPr>
            <p:nvPr/>
          </p:nvSpPr>
          <p:spPr bwMode="auto">
            <a:xfrm>
              <a:off x="-3266144" y="2743499"/>
              <a:ext cx="2160240" cy="864096"/>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992272" name="Oval 6"/>
            <p:cNvSpPr>
              <a:spLocks noChangeArrowheads="1"/>
            </p:cNvSpPr>
            <p:nvPr/>
          </p:nvSpPr>
          <p:spPr bwMode="auto">
            <a:xfrm>
              <a:off x="-2258032" y="3923011"/>
              <a:ext cx="1440160" cy="1124744"/>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8" name="Rectangle 14"/>
            <p:cNvSpPr txBox="1">
              <a:spLocks noChangeArrowheads="1"/>
            </p:cNvSpPr>
            <p:nvPr/>
          </p:nvSpPr>
          <p:spPr bwMode="auto">
            <a:xfrm>
              <a:off x="-5713970" y="2887564"/>
              <a:ext cx="48958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2400" b="1" dirty="0">
                  <a:solidFill>
                    <a:srgbClr val="000000"/>
                  </a:solidFill>
                  <a:effectLst>
                    <a:outerShdw blurRad="38100" dist="38100" dir="2700000" algn="tl">
                      <a:srgbClr val="DDDDDD"/>
                    </a:outerShdw>
                  </a:effectLst>
                  <a:latin typeface="Arial"/>
                  <a:ea typeface="ＭＳ Ｐゴシック" charset="0"/>
                  <a:cs typeface="Arial"/>
                </a:rPr>
                <a:t>It must take incredible faith to believe in a God you can’t see.</a:t>
              </a:r>
              <a:endParaRPr lang="en-US" sz="4000" b="1" dirty="0">
                <a:solidFill>
                  <a:srgbClr val="000000"/>
                </a:solidFill>
                <a:latin typeface="Arial"/>
                <a:ea typeface="ＭＳ Ｐゴシック" charset="0"/>
                <a:cs typeface="Arial"/>
              </a:endParaRPr>
            </a:p>
          </p:txBody>
        </p:sp>
        <p:sp>
          <p:nvSpPr>
            <p:cNvPr id="32" name="Rectangle 14"/>
            <p:cNvSpPr txBox="1">
              <a:spLocks noChangeArrowheads="1"/>
            </p:cNvSpPr>
            <p:nvPr/>
          </p:nvSpPr>
          <p:spPr bwMode="auto">
            <a:xfrm>
              <a:off x="-2132570" y="4040089"/>
              <a:ext cx="1169988"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2400" b="1" dirty="0">
                  <a:solidFill>
                    <a:srgbClr val="000000"/>
                  </a:solidFill>
                  <a:effectLst>
                    <a:outerShdw blurRad="38100" dist="38100" dir="2700000" algn="tl">
                      <a:srgbClr val="DDDDDD"/>
                    </a:outerShdw>
                  </a:effectLst>
                  <a:latin typeface="Arial"/>
                  <a:ea typeface="ＭＳ Ｐゴシック" charset="0"/>
                  <a:cs typeface="Arial"/>
                </a:rPr>
                <a:t>Not really.</a:t>
              </a:r>
              <a:endParaRPr lang="en-US" sz="4000" b="1" dirty="0">
                <a:solidFill>
                  <a:srgbClr val="000000"/>
                </a:solidFill>
                <a:latin typeface="Arial"/>
                <a:ea typeface="ＭＳ Ｐゴシック" charset="0"/>
                <a:cs typeface="Arial"/>
              </a:endParaRPr>
            </a:p>
          </p:txBody>
        </p:sp>
      </p:grpSp>
      <p:grpSp>
        <p:nvGrpSpPr>
          <p:cNvPr id="9" name="Group 8"/>
          <p:cNvGrpSpPr>
            <a:grpSpLocks/>
          </p:cNvGrpSpPr>
          <p:nvPr/>
        </p:nvGrpSpPr>
        <p:grpSpPr bwMode="auto">
          <a:xfrm>
            <a:off x="395288" y="2162175"/>
            <a:ext cx="8229600" cy="3527425"/>
            <a:chOff x="3707904" y="6309320"/>
            <a:chExt cx="8229600" cy="3527425"/>
          </a:xfrm>
        </p:grpSpPr>
        <p:pic>
          <p:nvPicPr>
            <p:cNvPr id="992266" name="Picture 11" descr="bc9"/>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707904" y="6309320"/>
              <a:ext cx="8229600" cy="352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2267" name="Rectangle 10"/>
            <p:cNvSpPr>
              <a:spLocks noChangeArrowheads="1"/>
            </p:cNvSpPr>
            <p:nvPr/>
          </p:nvSpPr>
          <p:spPr bwMode="auto">
            <a:xfrm>
              <a:off x="5471592" y="6669360"/>
              <a:ext cx="3672408" cy="43204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992268" name="Rectangle 14"/>
            <p:cNvSpPr txBox="1">
              <a:spLocks noChangeArrowheads="1"/>
            </p:cNvSpPr>
            <p:nvPr/>
          </p:nvSpPr>
          <p:spPr bwMode="auto">
            <a:xfrm>
              <a:off x="5220072" y="6597352"/>
              <a:ext cx="4032448"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a:r>
                <a:rPr lang="en-US" altLang="zh-CN" sz="1800" b="1" u="sng" dirty="0">
                  <a:solidFill>
                    <a:srgbClr val="000000"/>
                  </a:solidFill>
                  <a:cs typeface="Arial" charset="0"/>
                </a:rPr>
                <a:t>THAT</a:t>
              </a:r>
              <a:r>
                <a:rPr lang="en-US" altLang="zh-CN" sz="1800" b="1" dirty="0">
                  <a:solidFill>
                    <a:srgbClr val="000000"/>
                  </a:solidFill>
                  <a:cs typeface="Arial" charset="0"/>
                </a:rPr>
                <a:t>, TAKES INCREDIBLE FAITH.</a:t>
              </a:r>
              <a:endParaRPr lang="en-US" sz="1800" b="1" dirty="0">
                <a:solidFill>
                  <a:srgbClr val="000000"/>
                </a:solidFill>
                <a:cs typeface="Arial" charset="0"/>
              </a:endParaRPr>
            </a:p>
          </p:txBody>
        </p:sp>
      </p:grpSp>
    </p:spTree>
    <p:extLst>
      <p:ext uri="{BB962C8B-B14F-4D97-AF65-F5344CB8AC3E}">
        <p14:creationId xmlns:p14="http://schemas.microsoft.com/office/powerpoint/2010/main" val="3426467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300" fill="hold"/>
                                        <p:tgtEl>
                                          <p:spTgt spid="4"/>
                                        </p:tgtEl>
                                        <p:attrNameLst>
                                          <p:attrName>ppt_w</p:attrName>
                                        </p:attrNameLst>
                                      </p:cBhvr>
                                      <p:tavLst>
                                        <p:tav tm="0">
                                          <p:val>
                                            <p:strVal val="#ppt_w*0.70"/>
                                          </p:val>
                                        </p:tav>
                                        <p:tav tm="100000">
                                          <p:val>
                                            <p:strVal val="#ppt_w"/>
                                          </p:val>
                                        </p:tav>
                                      </p:tavLst>
                                    </p:anim>
                                    <p:anim calcmode="lin" valueType="num">
                                      <p:cBhvr>
                                        <p:cTn id="15" dur="300" fill="hold"/>
                                        <p:tgtEl>
                                          <p:spTgt spid="4"/>
                                        </p:tgtEl>
                                        <p:attrNameLst>
                                          <p:attrName>ppt_h</p:attrName>
                                        </p:attrNameLst>
                                      </p:cBhvr>
                                      <p:tavLst>
                                        <p:tav tm="0">
                                          <p:val>
                                            <p:strVal val="#ppt_h"/>
                                          </p:val>
                                        </p:tav>
                                        <p:tav tm="100000">
                                          <p:val>
                                            <p:strVal val="#ppt_h"/>
                                          </p:val>
                                        </p:tav>
                                      </p:tavLst>
                                    </p:anim>
                                    <p:animEffect transition="in" filter="fade">
                                      <p:cBhvr>
                                        <p:cTn id="16" dur="3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0.70"/>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300" fill="hold"/>
                                        <p:tgtEl>
                                          <p:spTgt spid="6"/>
                                        </p:tgtEl>
                                        <p:attrNameLst>
                                          <p:attrName>ppt_w</p:attrName>
                                        </p:attrNameLst>
                                      </p:cBhvr>
                                      <p:tavLst>
                                        <p:tav tm="0">
                                          <p:val>
                                            <p:strVal val="#ppt_w*0.70"/>
                                          </p:val>
                                        </p:tav>
                                        <p:tav tm="100000">
                                          <p:val>
                                            <p:strVal val="#ppt_w"/>
                                          </p:val>
                                        </p:tav>
                                      </p:tavLst>
                                    </p:anim>
                                    <p:anim calcmode="lin" valueType="num">
                                      <p:cBhvr>
                                        <p:cTn id="29" dur="300" fill="hold"/>
                                        <p:tgtEl>
                                          <p:spTgt spid="6"/>
                                        </p:tgtEl>
                                        <p:attrNameLst>
                                          <p:attrName>ppt_h</p:attrName>
                                        </p:attrNameLst>
                                      </p:cBhvr>
                                      <p:tavLst>
                                        <p:tav tm="0">
                                          <p:val>
                                            <p:strVal val="#ppt_h"/>
                                          </p:val>
                                        </p:tav>
                                        <p:tav tm="100000">
                                          <p:val>
                                            <p:strVal val="#ppt_h"/>
                                          </p:val>
                                        </p:tav>
                                      </p:tavLst>
                                    </p:anim>
                                    <p:animEffect transition="in" filter="fade">
                                      <p:cBhvr>
                                        <p:cTn id="30" dur="3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300" fill="hold"/>
                                        <p:tgtEl>
                                          <p:spTgt spid="8"/>
                                        </p:tgtEl>
                                        <p:attrNameLst>
                                          <p:attrName>ppt_w</p:attrName>
                                        </p:attrNameLst>
                                      </p:cBhvr>
                                      <p:tavLst>
                                        <p:tav tm="0">
                                          <p:val>
                                            <p:strVal val="#ppt_w*0.70"/>
                                          </p:val>
                                        </p:tav>
                                        <p:tav tm="100000">
                                          <p:val>
                                            <p:strVal val="#ppt_w"/>
                                          </p:val>
                                        </p:tav>
                                      </p:tavLst>
                                    </p:anim>
                                    <p:anim calcmode="lin" valueType="num">
                                      <p:cBhvr>
                                        <p:cTn id="36" dur="300" fill="hold"/>
                                        <p:tgtEl>
                                          <p:spTgt spid="8"/>
                                        </p:tgtEl>
                                        <p:attrNameLst>
                                          <p:attrName>ppt_h</p:attrName>
                                        </p:attrNameLst>
                                      </p:cBhvr>
                                      <p:tavLst>
                                        <p:tav tm="0">
                                          <p:val>
                                            <p:strVal val="#ppt_h"/>
                                          </p:val>
                                        </p:tav>
                                        <p:tav tm="100000">
                                          <p:val>
                                            <p:strVal val="#ppt_h"/>
                                          </p:val>
                                        </p:tav>
                                      </p:tavLst>
                                    </p:anim>
                                    <p:animEffect transition="in" filter="fade">
                                      <p:cBhvr>
                                        <p:cTn id="37" dur="3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300" fill="hold"/>
                                        <p:tgtEl>
                                          <p:spTgt spid="9"/>
                                        </p:tgtEl>
                                        <p:attrNameLst>
                                          <p:attrName>ppt_w</p:attrName>
                                        </p:attrNameLst>
                                      </p:cBhvr>
                                      <p:tavLst>
                                        <p:tav tm="0">
                                          <p:val>
                                            <p:strVal val="#ppt_w*0.70"/>
                                          </p:val>
                                        </p:tav>
                                        <p:tav tm="100000">
                                          <p:val>
                                            <p:strVal val="#ppt_w"/>
                                          </p:val>
                                        </p:tav>
                                      </p:tavLst>
                                    </p:anim>
                                    <p:anim calcmode="lin" valueType="num">
                                      <p:cBhvr>
                                        <p:cTn id="43" dur="300" fill="hold"/>
                                        <p:tgtEl>
                                          <p:spTgt spid="9"/>
                                        </p:tgtEl>
                                        <p:attrNameLst>
                                          <p:attrName>ppt_h</p:attrName>
                                        </p:attrNameLst>
                                      </p:cBhvr>
                                      <p:tavLst>
                                        <p:tav tm="0">
                                          <p:val>
                                            <p:strVal val="#ppt_h"/>
                                          </p:val>
                                        </p:tav>
                                        <p:tav tm="100000">
                                          <p:val>
                                            <p:strVal val="#ppt_h"/>
                                          </p:val>
                                        </p:tav>
                                      </p:tavLst>
                                    </p:anim>
                                    <p:animEffect transition="in" filter="fade">
                                      <p:cBhvr>
                                        <p:cTn id="44"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93688" y="2665413"/>
            <a:ext cx="2824162" cy="3811587"/>
            <a:chOff x="185" y="1679"/>
            <a:chExt cx="1779" cy="2401"/>
          </a:xfrm>
        </p:grpSpPr>
        <p:graphicFrame>
          <p:nvGraphicFramePr>
            <p:cNvPr id="826383" name="Object 4"/>
            <p:cNvGraphicFramePr>
              <a:graphicFrameLocks noChangeAspect="1"/>
            </p:cNvGraphicFramePr>
            <p:nvPr/>
          </p:nvGraphicFramePr>
          <p:xfrm>
            <a:off x="292" y="1679"/>
            <a:ext cx="1532" cy="2113"/>
          </p:xfrm>
          <a:graphic>
            <a:graphicData uri="http://schemas.openxmlformats.org/presentationml/2006/ole">
              <mc:AlternateContent xmlns:mc="http://schemas.openxmlformats.org/markup-compatibility/2006">
                <mc:Choice xmlns:v="urn:schemas-microsoft-com:vml" Requires="v">
                  <p:oleObj name="Image" r:id="rId3" imgW="6099541" imgH="8132721" progId="Photoshop.Image.6">
                    <p:embed/>
                  </p:oleObj>
                </mc:Choice>
                <mc:Fallback>
                  <p:oleObj name="Image" r:id="rId3" imgW="6099541" imgH="8132721" progId="Photoshop.Image.6">
                    <p:embed/>
                    <p:pic>
                      <p:nvPicPr>
                        <p:cNvPr id="826383"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 y="1679"/>
                          <a:ext cx="1532" cy="2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26384" name="Text Box 4"/>
            <p:cNvSpPr txBox="1">
              <a:spLocks noChangeArrowheads="1"/>
            </p:cNvSpPr>
            <p:nvPr/>
          </p:nvSpPr>
          <p:spPr bwMode="auto">
            <a:xfrm>
              <a:off x="185" y="3830"/>
              <a:ext cx="1779"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PRESENTED BY PUJE</a:t>
              </a:r>
            </a:p>
          </p:txBody>
        </p:sp>
      </p:grpSp>
      <p:grpSp>
        <p:nvGrpSpPr>
          <p:cNvPr id="3" name="Group 5"/>
          <p:cNvGrpSpPr>
            <a:grpSpLocks/>
          </p:cNvGrpSpPr>
          <p:nvPr/>
        </p:nvGrpSpPr>
        <p:grpSpPr bwMode="auto">
          <a:xfrm>
            <a:off x="2895600" y="2286000"/>
            <a:ext cx="3810000" cy="3657600"/>
            <a:chOff x="1824" y="1440"/>
            <a:chExt cx="2400" cy="2304"/>
          </a:xfrm>
        </p:grpSpPr>
        <p:sp>
          <p:nvSpPr>
            <p:cNvPr id="826381" name="Text Box 6"/>
            <p:cNvSpPr txBox="1">
              <a:spLocks noChangeArrowheads="1"/>
            </p:cNvSpPr>
            <p:nvPr/>
          </p:nvSpPr>
          <p:spPr bwMode="auto">
            <a:xfrm>
              <a:off x="2688" y="3494"/>
              <a:ext cx="76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M.DIV. 3</a:t>
              </a:r>
            </a:p>
          </p:txBody>
        </p:sp>
        <p:pic>
          <p:nvPicPr>
            <p:cNvPr id="826382"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24" y="1440"/>
              <a:ext cx="2400" cy="1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8"/>
          <p:cNvGrpSpPr>
            <a:grpSpLocks/>
          </p:cNvGrpSpPr>
          <p:nvPr/>
        </p:nvGrpSpPr>
        <p:grpSpPr bwMode="auto">
          <a:xfrm>
            <a:off x="3810000" y="882650"/>
            <a:ext cx="4800600" cy="1403350"/>
            <a:chOff x="2400" y="556"/>
            <a:chExt cx="3024" cy="884"/>
          </a:xfrm>
        </p:grpSpPr>
        <p:sp>
          <p:nvSpPr>
            <p:cNvPr id="826379" name="Text Box 9"/>
            <p:cNvSpPr txBox="1">
              <a:spLocks noChangeArrowheads="1"/>
            </p:cNvSpPr>
            <p:nvPr/>
          </p:nvSpPr>
          <p:spPr bwMode="auto">
            <a:xfrm>
              <a:off x="2400" y="854"/>
              <a:ext cx="158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OT THEOLOGY 3</a:t>
              </a:r>
            </a:p>
          </p:txBody>
        </p:sp>
        <p:pic>
          <p:nvPicPr>
            <p:cNvPr id="82638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28" y="556"/>
              <a:ext cx="1296" cy="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oup 11"/>
          <p:cNvGrpSpPr>
            <a:grpSpLocks/>
          </p:cNvGrpSpPr>
          <p:nvPr/>
        </p:nvGrpSpPr>
        <p:grpSpPr bwMode="auto">
          <a:xfrm>
            <a:off x="381000" y="228600"/>
            <a:ext cx="8229600" cy="2405063"/>
            <a:chOff x="240" y="144"/>
            <a:chExt cx="5184" cy="1515"/>
          </a:xfrm>
        </p:grpSpPr>
        <p:sp>
          <p:nvSpPr>
            <p:cNvPr id="826377" name="WordArt 12"/>
            <p:cNvSpPr>
              <a:spLocks noChangeArrowheads="1" noChangeShapeType="1" noTextEdit="1"/>
            </p:cNvSpPr>
            <p:nvPr/>
          </p:nvSpPr>
          <p:spPr bwMode="auto">
            <a:xfrm>
              <a:off x="240" y="144"/>
              <a:ext cx="5184" cy="192"/>
            </a:xfrm>
            <a:prstGeom prst="rect">
              <a:avLst/>
            </a:prstGeom>
          </p:spPr>
          <p:txBody>
            <a:bodyPr wrap="none" fromWordArt="1">
              <a:prstTxWarp prst="textPlain">
                <a:avLst>
                  <a:gd name="adj" fmla="val 50000"/>
                </a:avLst>
              </a:prstTxWarp>
            </a:bodyPr>
            <a:lstStyle/>
            <a:p>
              <a:pPr algn="ctr"/>
              <a:r>
                <a:rPr lang="en-US" sz="3600" kern="10" normalizeH="1">
                  <a:ln w="9525">
                    <a:solidFill>
                      <a:srgbClr val="800000"/>
                    </a:solidFill>
                    <a:round/>
                    <a:headEnd/>
                    <a:tailEnd/>
                  </a:ln>
                  <a:solidFill>
                    <a:srgbClr val="800080"/>
                  </a:solidFill>
                  <a:effectLst>
                    <a:outerShdw blurRad="63500" dist="46662" dir="2115817" algn="ctr" rotWithShape="0">
                      <a:srgbClr val="C0C0C0">
                        <a:alpha val="74997"/>
                      </a:srgbClr>
                    </a:outerShdw>
                  </a:effectLst>
                  <a:latin typeface="Times New Roman"/>
                  <a:ea typeface="Times New Roman"/>
                  <a:cs typeface="Times New Roman"/>
                </a:rPr>
                <a:t>SINGAPORE BIBLE COLLEGE</a:t>
              </a:r>
            </a:p>
          </p:txBody>
        </p:sp>
        <p:graphicFrame>
          <p:nvGraphicFramePr>
            <p:cNvPr id="826378" name="Object 3"/>
            <p:cNvGraphicFramePr>
              <a:graphicFrameLocks noChangeAspect="1"/>
            </p:cNvGraphicFramePr>
            <p:nvPr/>
          </p:nvGraphicFramePr>
          <p:xfrm>
            <a:off x="288" y="432"/>
            <a:ext cx="1968" cy="1227"/>
          </p:xfrm>
          <a:graphic>
            <a:graphicData uri="http://schemas.openxmlformats.org/presentationml/2006/ole">
              <mc:AlternateContent xmlns:mc="http://schemas.openxmlformats.org/markup-compatibility/2006">
                <mc:Choice xmlns:v="urn:schemas-microsoft-com:vml" Requires="v">
                  <p:oleObj name="Image" r:id="rId7" imgW="7624426" imgH="4752559" progId="Photoshop.Image.6">
                    <p:embed/>
                  </p:oleObj>
                </mc:Choice>
                <mc:Fallback>
                  <p:oleObj name="Image" r:id="rId7" imgW="7624426" imgH="4752559" progId="Photoshop.Image.6">
                    <p:embed/>
                    <p:pic>
                      <p:nvPicPr>
                        <p:cNvPr id="82637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 y="432"/>
                          <a:ext cx="1968" cy="12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6" name="Group 14"/>
          <p:cNvGrpSpPr>
            <a:grpSpLocks/>
          </p:cNvGrpSpPr>
          <p:nvPr/>
        </p:nvGrpSpPr>
        <p:grpSpPr bwMode="auto">
          <a:xfrm>
            <a:off x="6324600" y="2590800"/>
            <a:ext cx="2401888" cy="3886200"/>
            <a:chOff x="3984" y="1632"/>
            <a:chExt cx="1513" cy="2448"/>
          </a:xfrm>
        </p:grpSpPr>
        <p:sp>
          <p:nvSpPr>
            <p:cNvPr id="826375" name="Text Box 15"/>
            <p:cNvSpPr txBox="1">
              <a:spLocks noChangeArrowheads="1"/>
            </p:cNvSpPr>
            <p:nvPr/>
          </p:nvSpPr>
          <p:spPr bwMode="auto">
            <a:xfrm>
              <a:off x="4205" y="3830"/>
              <a:ext cx="1218"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DR. GRIFFITH</a:t>
              </a:r>
            </a:p>
          </p:txBody>
        </p:sp>
        <p:graphicFrame>
          <p:nvGraphicFramePr>
            <p:cNvPr id="826376" name="Object 2"/>
            <p:cNvGraphicFramePr>
              <a:graphicFrameLocks noChangeAspect="1"/>
            </p:cNvGraphicFramePr>
            <p:nvPr/>
          </p:nvGraphicFramePr>
          <p:xfrm>
            <a:off x="3984" y="1632"/>
            <a:ext cx="1513" cy="2160"/>
          </p:xfrm>
          <a:graphic>
            <a:graphicData uri="http://schemas.openxmlformats.org/presentationml/2006/ole">
              <mc:AlternateContent xmlns:mc="http://schemas.openxmlformats.org/markup-compatibility/2006">
                <mc:Choice xmlns:v="urn:schemas-microsoft-com:vml" Requires="v">
                  <p:oleObj name="Image" r:id="rId9" imgW="768228" imgH="1097282" progId="Photoshop.Image.6">
                    <p:embed/>
                  </p:oleObj>
                </mc:Choice>
                <mc:Fallback>
                  <p:oleObj name="Image" r:id="rId9" imgW="768228" imgH="1097282" progId="Photoshop.Image.6">
                    <p:embed/>
                    <p:pic>
                      <p:nvPicPr>
                        <p:cNvPr id="826376"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84" y="1632"/>
                          <a:ext cx="1513" cy="2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17" name="Title 16"/>
          <p:cNvSpPr>
            <a:spLocks noGrp="1"/>
          </p:cNvSpPr>
          <p:nvPr>
            <p:ph type="title"/>
          </p:nvPr>
        </p:nvSpPr>
        <p:spPr/>
        <p:txBody>
          <a:bodyPr/>
          <a:lstStyle/>
          <a:p>
            <a:pPr>
              <a:defRPr/>
            </a:pPr>
            <a:r>
              <a:rPr lang="en-US">
                <a:effectLst>
                  <a:outerShdw blurRad="38100" dist="38100" dir="2700000" algn="tl">
                    <a:srgbClr val="808080"/>
                  </a:outerShdw>
                </a:effectLst>
                <a:latin typeface="Arial" charset="0"/>
                <a:ea typeface="ＭＳ Ｐゴシック" charset="0"/>
                <a:cs typeface="Arial" charset="0"/>
              </a:rPr>
              <a:t>By Puje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fltVal val="0"/>
                                          </p:val>
                                        </p:tav>
                                        <p:tav tm="100000">
                                          <p:val>
                                            <p:strVal val="#ppt_w"/>
                                          </p:val>
                                        </p:tav>
                                      </p:tavLst>
                                    </p:anim>
                                    <p:anim calcmode="lin" valueType="num">
                                      <p:cBhvr>
                                        <p:cTn id="40" dur="1000" fill="hold"/>
                                        <p:tgtEl>
                                          <p:spTgt spid="6"/>
                                        </p:tgtEl>
                                        <p:attrNameLst>
                                          <p:attrName>ppt_h</p:attrName>
                                        </p:attrNameLst>
                                      </p:cBhvr>
                                      <p:tavLst>
                                        <p:tav tm="0">
                                          <p:val>
                                            <p:fltVal val="0"/>
                                          </p:val>
                                        </p:tav>
                                        <p:tav tm="100000">
                                          <p:val>
                                            <p:strVal val="#ppt_h"/>
                                          </p:val>
                                        </p:tav>
                                      </p:tavLst>
                                    </p:anim>
                                    <p:anim calcmode="lin" valueType="num">
                                      <p:cBhvr>
                                        <p:cTn id="4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79454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1074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6147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599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609600" y="533400"/>
            <a:ext cx="7772400" cy="830263"/>
          </a:xfrm>
          <a:solidFill>
            <a:srgbClr val="204B1B"/>
          </a:solidFill>
          <a:ln>
            <a:solidFill>
              <a:srgbClr val="003300"/>
            </a:solidFill>
          </a:ln>
          <a:effectLst>
            <a:outerShdw blurRad="63500" dist="38099" dir="2700000" algn="ctr" rotWithShape="0">
              <a:srgbClr val="D60093">
                <a:alpha val="74998"/>
              </a:srgbClr>
            </a:outerShdw>
          </a:effectLst>
        </p:spPr>
        <p:txBody>
          <a:bodyPr>
            <a:spAutoFit/>
          </a:bodyPr>
          <a:lstStyle/>
          <a:p>
            <a:pPr>
              <a:defRPr/>
            </a:pPr>
            <a:r>
              <a:rPr lang="en-US" sz="4800">
                <a:effectLst>
                  <a:outerShdw blurRad="38100" dist="38100" dir="2700000" algn="tl">
                    <a:srgbClr val="000000"/>
                  </a:outerShdw>
                </a:effectLst>
                <a:latin typeface="Arial" charset="0"/>
                <a:ea typeface="ＭＳ Ｐゴシック" charset="0"/>
                <a:cs typeface="Arial" charset="0"/>
              </a:rPr>
              <a:t>THE BOOK OF DANIEL</a:t>
            </a:r>
          </a:p>
        </p:txBody>
      </p:sp>
      <p:sp>
        <p:nvSpPr>
          <p:cNvPr id="5"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95329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5" name="Picture 4" descr="Dan Jewish prayer PHO-10Jul20-2391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98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8" name="Rectangle 2"/>
          <p:cNvSpPr>
            <a:spLocks noGrp="1" noChangeArrowheads="1"/>
          </p:cNvSpPr>
          <p:nvPr>
            <p:ph type="title"/>
          </p:nvPr>
        </p:nvSpPr>
        <p:spPr>
          <a:solidFill>
            <a:srgbClr val="020101"/>
          </a:solidFill>
        </p:spPr>
        <p:txBody>
          <a:bodyPr/>
          <a:lstStyle/>
          <a:p>
            <a:pPr eaLnBrk="1" hangingPunct="1">
              <a:defRPr/>
            </a:pPr>
            <a:r>
              <a:rPr lang="en-US" b="1" dirty="0">
                <a:effectLst/>
                <a:latin typeface="Arial" charset="0"/>
                <a:ea typeface="ＭＳ Ｐゴシック" charset="0"/>
                <a:cs typeface="ＭＳ Ｐゴシック" charset="0"/>
              </a:rPr>
              <a:t>Application</a:t>
            </a:r>
          </a:p>
        </p:txBody>
      </p:sp>
      <p:sp>
        <p:nvSpPr>
          <p:cNvPr id="4" name="Rectangle 3"/>
          <p:cNvSpPr txBox="1">
            <a:spLocks noChangeArrowheads="1"/>
          </p:cNvSpPr>
          <p:nvPr/>
        </p:nvSpPr>
        <p:spPr bwMode="auto">
          <a:xfrm>
            <a:off x="609600" y="1693863"/>
            <a:ext cx="8229600" cy="47593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Recognize God</a:t>
            </a:r>
            <a:r>
              <a:rPr lang="fr-FR" sz="3200" b="1" dirty="0">
                <a:solidFill>
                  <a:srgbClr val="FFFFFF"/>
                </a:solidFill>
                <a:effectLst>
                  <a:glow rad="241300">
                    <a:srgbClr val="020101">
                      <a:alpha val="75000"/>
                    </a:srgbClr>
                  </a:glow>
                  <a:outerShdw blurRad="38100" dist="38100" dir="2700000" algn="tl">
                    <a:srgbClr val="000000"/>
                  </a:outerShdw>
                </a:effectLst>
                <a:latin typeface="Arial" charset="0"/>
              </a:rPr>
              <a:t>'</a:t>
            </a: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s sovereignty over all authority in history</a:t>
            </a:r>
          </a:p>
          <a:p>
            <a:pPr eaLnBrk="1" hangingPunct="1">
              <a:spcBef>
                <a:spcPct val="20000"/>
              </a:spcBef>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Resist evil without compromising</a:t>
            </a:r>
          </a:p>
          <a:p>
            <a:pPr eaLnBrk="1" hangingPunct="1">
              <a:spcBef>
                <a:spcPct val="20000"/>
              </a:spcBef>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Trust God for your ultimate salvation so that you can endure to the end (12:2, 3, 12; cf. Rev. 12:11)</a:t>
            </a:r>
          </a:p>
          <a:p>
            <a:pPr eaLnBrk="1" hangingPunct="1">
              <a:spcBef>
                <a:spcPct val="20000"/>
              </a:spcBef>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Seek God in prayer and intercession </a:t>
            </a:r>
          </a:p>
          <a:p>
            <a:pPr eaLnBrk="1" hangingPunct="1">
              <a:spcBef>
                <a:spcPct val="20000"/>
              </a:spcBef>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Live a godly life</a:t>
            </a:r>
          </a:p>
        </p:txBody>
      </p:sp>
    </p:spTree>
    <p:extLst>
      <p:ext uri="{BB962C8B-B14F-4D97-AF65-F5344CB8AC3E}">
        <p14:creationId xmlns:p14="http://schemas.microsoft.com/office/powerpoint/2010/main" val="116127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p:cTn id="7" dur="2000" fill="hold"/>
                                        <p:tgtEl>
                                          <p:spTgt spid="137218"/>
                                        </p:tgtEl>
                                        <p:attrNameLst>
                                          <p:attrName>ppt_w</p:attrName>
                                        </p:attrNameLst>
                                      </p:cBhvr>
                                      <p:tavLst>
                                        <p:tav tm="0">
                                          <p:val>
                                            <p:strVal val="#ppt_w"/>
                                          </p:val>
                                        </p:tav>
                                        <p:tav tm="100000">
                                          <p:val>
                                            <p:strVal val="#ppt_w"/>
                                          </p:val>
                                        </p:tav>
                                      </p:tavLst>
                                    </p:anim>
                                    <p:anim calcmode="lin" valueType="num">
                                      <p:cBhvr>
                                        <p:cTn id="8" dur="2000" fill="hold"/>
                                        <p:tgtEl>
                                          <p:spTgt spid="137218"/>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37218"/>
                                        </p:tgtEl>
                                        <p:attrNameLst>
                                          <p:attrName>ppt_x</p:attrName>
                                        </p:attrNameLst>
                                      </p:cBhvr>
                                      <p:tavLst>
                                        <p:tav tm="0">
                                          <p:val>
                                            <p:strVal val="#ppt_x-.4"/>
                                          </p:val>
                                        </p:tav>
                                        <p:tav tm="100000">
                                          <p:val>
                                            <p:strVal val="#ppt_x"/>
                                          </p:val>
                                        </p:tav>
                                      </p:tavLst>
                                    </p:anim>
                                    <p:anim calcmode="lin" valueType="num">
                                      <p:cBhvr>
                                        <p:cTn id="10" dur="2000" fill="hold"/>
                                        <p:tgtEl>
                                          <p:spTgt spid="137218"/>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stCondLst>
                                            <p:cond delay="0"/>
                                          </p:stCondLst>
                                        </p:cTn>
                                        <p:tgtEl>
                                          <p:spTgt spid="4">
                                            <p:txEl>
                                              <p:pRg st="0" end="0"/>
                                            </p:txEl>
                                          </p:spTgt>
                                        </p:tgtEl>
                                      </p:cBhvr>
                                    </p:animEffect>
                                    <p:anim calcmode="lin" valueType="num">
                                      <p:cBhvr>
                                        <p:cTn id="16" dur="500" fill="hold">
                                          <p:stCondLst>
                                            <p:cond delay="0"/>
                                          </p:stCondLst>
                                        </p:cTn>
                                        <p:tgtEl>
                                          <p:spTgt spid="4">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stCondLst>
                                            <p:cond delay="0"/>
                                          </p:stCondLst>
                                        </p:cTn>
                                        <p:tgtEl>
                                          <p:spTgt spid="4">
                                            <p:txEl>
                                              <p:pRg st="1" end="1"/>
                                            </p:txEl>
                                          </p:spTgt>
                                        </p:tgtEl>
                                      </p:cBhvr>
                                    </p:animEffect>
                                    <p:anim calcmode="lin" valueType="num">
                                      <p:cBhvr>
                                        <p:cTn id="23" dur="500" fill="hold">
                                          <p:stCondLst>
                                            <p:cond delay="0"/>
                                          </p:stCondLst>
                                        </p:cTn>
                                        <p:tgtEl>
                                          <p:spTgt spid="4">
                                            <p:txEl>
                                              <p:pRg st="1" end="1"/>
                                            </p:txEl>
                                          </p:spTgt>
                                        </p:tgtEl>
                                        <p:attrNameLst>
                                          <p:attrName>ppt_x</p:attrName>
                                        </p:attrNameLst>
                                      </p:cBhvr>
                                      <p:tavLst>
                                        <p:tav tm="0">
                                          <p:val>
                                            <p:strVal val="#ppt_x-.1"/>
                                          </p:val>
                                        </p:tav>
                                        <p:tav tm="100000">
                                          <p:val>
                                            <p:strVal val="#ppt_x"/>
                                          </p:val>
                                        </p:tav>
                                      </p:tavLst>
                                    </p:anim>
                                    <p:anim calcmode="lin" valueType="num">
                                      <p:cBhvr>
                                        <p:cTn id="24" dur="500" fill="hold">
                                          <p:stCondLst>
                                            <p:cond delay="0"/>
                                          </p:stCondLst>
                                        </p:cTn>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0"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stCondLst>
                                            <p:cond delay="0"/>
                                          </p:stCondLst>
                                        </p:cTn>
                                        <p:tgtEl>
                                          <p:spTgt spid="4">
                                            <p:txEl>
                                              <p:pRg st="2" end="2"/>
                                            </p:txEl>
                                          </p:spTgt>
                                        </p:tgtEl>
                                      </p:cBhvr>
                                    </p:animEffect>
                                    <p:anim calcmode="lin" valueType="num">
                                      <p:cBhvr>
                                        <p:cTn id="30" dur="500" fill="hold">
                                          <p:stCondLst>
                                            <p:cond delay="0"/>
                                          </p:stCondLst>
                                        </p:cTn>
                                        <p:tgtEl>
                                          <p:spTgt spid="4">
                                            <p:txEl>
                                              <p:pRg st="2" end="2"/>
                                            </p:txEl>
                                          </p:spTgt>
                                        </p:tgtEl>
                                        <p:attrNameLst>
                                          <p:attrName>ppt_x</p:attrName>
                                        </p:attrNameLst>
                                      </p:cBhvr>
                                      <p:tavLst>
                                        <p:tav tm="0">
                                          <p:val>
                                            <p:strVal val="#ppt_x-.1"/>
                                          </p:val>
                                        </p:tav>
                                        <p:tav tm="100000">
                                          <p:val>
                                            <p:strVal val="#ppt_x"/>
                                          </p:val>
                                        </p:tav>
                                      </p:tavLst>
                                    </p:anim>
                                    <p:anim calcmode="lin" valueType="num">
                                      <p:cBhvr>
                                        <p:cTn id="31" dur="500" fill="hold">
                                          <p:stCondLst>
                                            <p:cond delay="0"/>
                                          </p:stCondLst>
                                        </p:cTn>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0"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stCondLst>
                                            <p:cond delay="0"/>
                                          </p:stCondLst>
                                        </p:cTn>
                                        <p:tgtEl>
                                          <p:spTgt spid="4">
                                            <p:txEl>
                                              <p:pRg st="3" end="3"/>
                                            </p:txEl>
                                          </p:spTgt>
                                        </p:tgtEl>
                                      </p:cBhvr>
                                    </p:animEffect>
                                    <p:anim calcmode="lin" valueType="num">
                                      <p:cBhvr>
                                        <p:cTn id="37" dur="500" fill="hold">
                                          <p:stCondLst>
                                            <p:cond delay="0"/>
                                          </p:stCondLst>
                                        </p:cTn>
                                        <p:tgtEl>
                                          <p:spTgt spid="4">
                                            <p:txEl>
                                              <p:pRg st="3" end="3"/>
                                            </p:txEl>
                                          </p:spTgt>
                                        </p:tgtEl>
                                        <p:attrNameLst>
                                          <p:attrName>ppt_x</p:attrName>
                                        </p:attrNameLst>
                                      </p:cBhvr>
                                      <p:tavLst>
                                        <p:tav tm="0">
                                          <p:val>
                                            <p:strVal val="#ppt_x-.1"/>
                                          </p:val>
                                        </p:tav>
                                        <p:tav tm="100000">
                                          <p:val>
                                            <p:strVal val="#ppt_x"/>
                                          </p:val>
                                        </p:tav>
                                      </p:tavLst>
                                    </p:anim>
                                    <p:anim calcmode="lin" valueType="num">
                                      <p:cBhvr>
                                        <p:cTn id="38" dur="500" fill="hold">
                                          <p:stCondLst>
                                            <p:cond delay="0"/>
                                          </p:stCondLst>
                                        </p:cTn>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0"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stCondLst>
                                            <p:cond delay="0"/>
                                          </p:stCondLst>
                                        </p:cTn>
                                        <p:tgtEl>
                                          <p:spTgt spid="4">
                                            <p:txEl>
                                              <p:pRg st="4" end="4"/>
                                            </p:txEl>
                                          </p:spTgt>
                                        </p:tgtEl>
                                      </p:cBhvr>
                                    </p:animEffect>
                                    <p:anim calcmode="lin" valueType="num">
                                      <p:cBhvr>
                                        <p:cTn id="44" dur="500" fill="hold">
                                          <p:stCondLst>
                                            <p:cond delay="0"/>
                                          </p:stCondLst>
                                        </p:cTn>
                                        <p:tgtEl>
                                          <p:spTgt spid="4">
                                            <p:txEl>
                                              <p:pRg st="4" end="4"/>
                                            </p:txEl>
                                          </p:spTgt>
                                        </p:tgtEl>
                                        <p:attrNameLst>
                                          <p:attrName>ppt_x</p:attrName>
                                        </p:attrNameLst>
                                      </p:cBhvr>
                                      <p:tavLst>
                                        <p:tav tm="0">
                                          <p:val>
                                            <p:strVal val="#ppt_x-.1"/>
                                          </p:val>
                                        </p:tav>
                                        <p:tav tm="100000">
                                          <p:val>
                                            <p:strVal val="#ppt_x"/>
                                          </p:val>
                                        </p:tav>
                                      </p:tavLst>
                                    </p:anim>
                                    <p:anim calcmode="lin" valueType="num">
                                      <p:cBhvr>
                                        <p:cTn id="45" dur="500" fill="hold">
                                          <p:stCondLst>
                                            <p:cond delay="0"/>
                                          </p:stCondLst>
                                        </p:cTn>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animBg="1"/>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51124171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8</a:t>
            </a:r>
          </a:p>
        </p:txBody>
      </p:sp>
    </p:spTree>
    <p:extLst>
      <p:ext uri="{BB962C8B-B14F-4D97-AF65-F5344CB8AC3E}">
        <p14:creationId xmlns:p14="http://schemas.microsoft.com/office/powerpoint/2010/main" val="3013509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13CE4B7-02A9-914E-80C6-6F77EF620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3009900" y="6054328"/>
            <a:ext cx="6134100"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en-US" sz="3200" b="1" kern="0" dirty="0">
                <a:solidFill>
                  <a:schemeClr val="tx1"/>
                </a:solidFill>
                <a:effectLst/>
                <a:latin typeface="Arial" charset="0"/>
                <a:ea typeface="ＭＳ Ｐゴシック" charset="0"/>
                <a:cs typeface="ＭＳ Ｐゴシック" charset="0"/>
              </a:rPr>
              <a:t>Daniel 8:1 is 1st Person</a:t>
            </a: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4483100" y="499369"/>
            <a:ext cx="4292599" cy="48409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During the third year of King Belshazzar’s reign, </a:t>
            </a:r>
            <a:b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0070C0"/>
                </a:solidFill>
                <a:effectLst/>
                <a:uLnTx/>
                <a:uFillTx/>
                <a:latin typeface="Arial" charset="0"/>
                <a:ea typeface="ＭＳ Ｐゴシック" charset="0"/>
                <a:cs typeface="ＭＳ Ｐゴシック" charset="0"/>
              </a:rPr>
              <a:t>I, Daniel</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saw another vision, following the one that had already appeared to me</a:t>
            </a:r>
            <a:r>
              <a:rPr kumimoji="0" lang="ru-RU"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a:t>
            </a:r>
            <a:b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NLT</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737708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1"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5294" r="20505" b="26230"/>
          <a:stretch/>
        </p:blipFill>
        <p:spPr bwMode="auto">
          <a:xfrm>
            <a:off x="1"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62" name="Rectangle 3"/>
          <p:cNvSpPr>
            <a:spLocks noGrp="1" noChangeArrowheads="1"/>
          </p:cNvSpPr>
          <p:nvPr>
            <p:ph type="title"/>
          </p:nvPr>
        </p:nvSpPr>
        <p:spPr>
          <a:xfrm>
            <a:off x="685800" y="0"/>
            <a:ext cx="7543800" cy="685800"/>
          </a:xfrm>
        </p:spPr>
        <p:txBody>
          <a:bodyPr/>
          <a:lstStyle/>
          <a:p>
            <a:pPr algn="ctr"/>
            <a:r>
              <a:rPr kumimoji="0" lang="en-US" sz="4000" b="1" dirty="0">
                <a:solidFill>
                  <a:sysClr val="windowText" lastClr="000000"/>
                </a:solidFill>
                <a:effectLst/>
                <a:latin typeface="Arial" charset="0"/>
                <a:ea typeface="ＭＳ Ｐゴシック" charset="0"/>
                <a:cs typeface="Arial" charset="0"/>
              </a:rPr>
              <a:t>Chart of the Exile</a:t>
            </a:r>
          </a:p>
        </p:txBody>
      </p:sp>
      <p:sp>
        <p:nvSpPr>
          <p:cNvPr id="604163" name="Text Box 4"/>
          <p:cNvSpPr txBox="1">
            <a:spLocks noChangeArrowheads="1"/>
          </p:cNvSpPr>
          <p:nvPr/>
        </p:nvSpPr>
        <p:spPr bwMode="auto">
          <a:xfrm>
            <a:off x="7391400" y="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ysClr val="windowText" lastClr="000000"/>
                </a:solidFill>
                <a:latin typeface="Arial" charset="0"/>
              </a:rPr>
              <a:t>232 &amp; 342</a:t>
            </a:r>
          </a:p>
        </p:txBody>
      </p:sp>
      <p:sp>
        <p:nvSpPr>
          <p:cNvPr id="604164"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ea typeface="+mn-ea"/>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a:t>
            </a:r>
          </a:p>
        </p:txBody>
      </p:sp>
      <p:sp>
        <p:nvSpPr>
          <p:cNvPr id="8" name="Rectangle 1028">
            <a:extLst>
              <a:ext uri="{FF2B5EF4-FFF2-40B4-BE49-F238E27FC236}">
                <a16:creationId xmlns:a16="http://schemas.microsoft.com/office/drawing/2014/main" id="{D2E124DE-0EF4-9349-8E5D-8D5BF458071D}"/>
              </a:ext>
            </a:extLst>
          </p:cNvPr>
          <p:cNvSpPr>
            <a:spLocks noChangeArrowheads="1"/>
          </p:cNvSpPr>
          <p:nvPr/>
        </p:nvSpPr>
        <p:spPr bwMode="auto">
          <a:xfrm>
            <a:off x="3131840" y="4965631"/>
            <a:ext cx="3894800" cy="175432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1800" b="1" dirty="0">
                <a:solidFill>
                  <a:srgbClr val="FFFFFF"/>
                </a:solidFill>
                <a:latin typeface="Arial" charset="0"/>
                <a:cs typeface="Arial" charset="0"/>
              </a:rPr>
              <a:t>"In the third year of the reign of Belshazzar the king a vision appeared to me, Daniel, subsequent to the one which appeared to me previously" </a:t>
            </a:r>
            <a:br>
              <a:rPr lang="en-US" sz="1800" b="1" dirty="0">
                <a:solidFill>
                  <a:srgbClr val="FFFFFF"/>
                </a:solidFill>
                <a:latin typeface="Arial" charset="0"/>
                <a:cs typeface="Arial" charset="0"/>
              </a:rPr>
            </a:br>
            <a:r>
              <a:rPr lang="en-US" sz="1800" b="1" dirty="0">
                <a:solidFill>
                  <a:srgbClr val="FFFFFF"/>
                </a:solidFill>
                <a:latin typeface="Arial" charset="0"/>
                <a:cs typeface="Arial" charset="0"/>
              </a:rPr>
              <a:t>(Dan 8:1 </a:t>
            </a:r>
            <a:r>
              <a:rPr lang="en-US" sz="1600" b="1" dirty="0">
                <a:solidFill>
                  <a:srgbClr val="FFFFFF"/>
                </a:solidFill>
                <a:latin typeface="Arial" charset="0"/>
                <a:cs typeface="Arial" charset="0"/>
              </a:rPr>
              <a:t>NAU</a:t>
            </a:r>
            <a:r>
              <a:rPr lang="en-US" sz="1800" b="1" dirty="0">
                <a:solidFill>
                  <a:srgbClr val="FFFFFF"/>
                </a:solidFill>
                <a:latin typeface="Arial" charset="0"/>
                <a:cs typeface="Arial" charset="0"/>
              </a:rPr>
              <a:t>).</a:t>
            </a:r>
          </a:p>
        </p:txBody>
      </p:sp>
      <p:sp>
        <p:nvSpPr>
          <p:cNvPr id="2" name="Up Arrow 1">
            <a:extLst>
              <a:ext uri="{FF2B5EF4-FFF2-40B4-BE49-F238E27FC236}">
                <a16:creationId xmlns:a16="http://schemas.microsoft.com/office/drawing/2014/main" id="{3C407081-99C6-8942-B892-99658BB30124}"/>
              </a:ext>
            </a:extLst>
          </p:cNvPr>
          <p:cNvSpPr/>
          <p:nvPr/>
        </p:nvSpPr>
        <p:spPr bwMode="auto">
          <a:xfrm>
            <a:off x="5076056" y="3789040"/>
            <a:ext cx="432048" cy="1176591"/>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pitchFamily="-111" charset="0"/>
            </a:endParaRPr>
          </a:p>
        </p:txBody>
      </p:sp>
    </p:spTree>
    <p:extLst>
      <p:ext uri="{BB962C8B-B14F-4D97-AF65-F5344CB8AC3E}">
        <p14:creationId xmlns:p14="http://schemas.microsoft.com/office/powerpoint/2010/main" val="568236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boundaries of the empire that Cyrus II initiated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Darius I consolidated stretched from Greece to India</a:t>
            </a: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latin typeface="Arial" charset="0"/>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30000" noProof="0">
                  <a:ln>
                    <a:noFill/>
                  </a:ln>
                  <a:solidFill>
                    <a:srgbClr val="FFFFFF"/>
                  </a:solidFill>
                  <a:effectLst/>
                  <a:uLnTx/>
                  <a:uFillTx/>
                  <a:latin typeface="Arial" charset="0"/>
                  <a:ea typeface="ＭＳ Ｐゴシック" charset="0"/>
                </a:rPr>
                <a:t>Susa</a:t>
              </a: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Persian Empire in the 5</a:t>
            </a:r>
            <a:r>
              <a:rPr kumimoji="0" lang="en-US" sz="2000" b="1" i="1" u="none" strike="noStrike" kern="1200" cap="none" spc="0" normalizeH="0" baseline="30000" noProof="0" dirty="0">
                <a:ln>
                  <a:noFill/>
                </a:ln>
                <a:solidFill>
                  <a:srgbClr val="000000"/>
                </a:solidFill>
                <a:effectLst/>
                <a:uLnTx/>
                <a:uFillTx/>
                <a:latin typeface="Arial" charset="0"/>
                <a:ea typeface="ＭＳ Ｐゴシック" charset="0"/>
                <a:cs typeface="ＭＳ Ｐゴシック" charset="0"/>
              </a:rPr>
              <a:t>th</a:t>
            </a: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century BC </a:t>
            </a:r>
            <a:b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extended "from India and Ethiopia" (Esther 1:1)</a:t>
            </a: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en-US" altLang="zh-CN" sz="4000" b="1" i="0" u="none" strike="noStrike" kern="1200" cap="none" spc="0" normalizeH="0" baseline="0" noProof="0" dirty="0">
                <a:ln>
                  <a:noFill/>
                </a:ln>
                <a:solidFill>
                  <a:srgbClr val="FFFFFF"/>
                </a:solidFill>
                <a:effectLst/>
                <a:uLnTx/>
                <a:uFillTx/>
                <a:latin typeface="Arial Black" charset="0"/>
                <a:ea typeface="ＭＳ Ｐゴシック" charset="0"/>
                <a:cs typeface="Times New Roman" charset="0"/>
              </a:rPr>
              <a:t>Map of the Persian Empire</a:t>
            </a:r>
            <a:r>
              <a:rPr kumimoji="1" lang="en-US" altLang="zh-CN" sz="2000" b="1" i="0" u="none" strike="noStrike" kern="1200" cap="none" spc="0" normalizeH="0" baseline="0" noProof="0" dirty="0">
                <a:ln>
                  <a:noFill/>
                </a:ln>
                <a:solidFill>
                  <a:srgbClr val="FFFFFF"/>
                </a:solidFill>
                <a:effectLst/>
                <a:uLnTx/>
                <a:uFillTx/>
                <a:latin typeface="Times" charset="0"/>
                <a:ea typeface="ＭＳ Ｐゴシック" charset="0"/>
                <a:cs typeface="Times New Roman" charset="0"/>
              </a:rPr>
              <a:t>  </a:t>
            </a:r>
            <a:endParaRPr kumimoji="1"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3" name="TextBox 12"/>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Barry J. Beitzel, </a:t>
            </a:r>
            <a:r>
              <a:rPr kumimoji="1" lang="en-US" altLang="zh-CN" sz="2000" b="1" i="1"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Moody Atlas of Bible Lands</a:t>
            </a:r>
            <a:r>
              <a:rPr kumimoji="1" lang="en-US" altLang="zh-CN"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 150-51</a:t>
            </a:r>
            <a:endParaRPr kumimoji="0" lang="en-US" sz="2400" b="1" i="0" u="none" strike="noStrike" kern="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317</a:t>
            </a:r>
          </a:p>
        </p:txBody>
      </p:sp>
      <p:sp>
        <p:nvSpPr>
          <p:cNvPr id="15" name="Rectangle 1028">
            <a:extLst>
              <a:ext uri="{FF2B5EF4-FFF2-40B4-BE49-F238E27FC236}">
                <a16:creationId xmlns:a16="http://schemas.microsoft.com/office/drawing/2014/main" id="{F4D38F54-621E-9248-B290-959063B55607}"/>
              </a:ext>
            </a:extLst>
          </p:cNvPr>
          <p:cNvSpPr>
            <a:spLocks noChangeArrowheads="1"/>
          </p:cNvSpPr>
          <p:nvPr/>
        </p:nvSpPr>
        <p:spPr bwMode="auto">
          <a:xfrm>
            <a:off x="5148064" y="1755304"/>
            <a:ext cx="3894800" cy="175432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0" algn="ctr"/>
            <a:r>
              <a:rPr lang="en-US" sz="1800" b="1" dirty="0">
                <a:solidFill>
                  <a:srgbClr val="FFFFFF"/>
                </a:solidFill>
                <a:latin typeface="Arial" charset="0"/>
                <a:cs typeface="Arial" charset="0"/>
              </a:rPr>
              <a:t>"I looked in the vision, and while I was looking I was in the citadel of </a:t>
            </a:r>
            <a:r>
              <a:rPr lang="en-US" sz="1800" b="1" dirty="0">
                <a:solidFill>
                  <a:srgbClr val="FFFF00"/>
                </a:solidFill>
                <a:latin typeface="Arial" charset="0"/>
                <a:cs typeface="Arial" charset="0"/>
              </a:rPr>
              <a:t>Susa</a:t>
            </a:r>
            <a:r>
              <a:rPr lang="en-US" sz="1800" b="1" dirty="0">
                <a:solidFill>
                  <a:srgbClr val="FFFFFF"/>
                </a:solidFill>
                <a:latin typeface="Arial" charset="0"/>
                <a:cs typeface="Arial" charset="0"/>
              </a:rPr>
              <a:t>, which is in the province of Elam; and I looked in the vision and I myself was beside the </a:t>
            </a:r>
            <a:r>
              <a:rPr lang="en-US" sz="1800" b="1" dirty="0" err="1">
                <a:solidFill>
                  <a:srgbClr val="FFFFFF"/>
                </a:solidFill>
                <a:latin typeface="Arial" charset="0"/>
                <a:cs typeface="Arial" charset="0"/>
              </a:rPr>
              <a:t>Ulai</a:t>
            </a:r>
            <a:r>
              <a:rPr lang="en-US" sz="1800" b="1" dirty="0">
                <a:solidFill>
                  <a:srgbClr val="FFFFFF"/>
                </a:solidFill>
                <a:latin typeface="Arial" charset="0"/>
                <a:cs typeface="Arial" charset="0"/>
              </a:rPr>
              <a:t> Canal" (Dan 8:2 </a:t>
            </a:r>
            <a:r>
              <a:rPr lang="en-US" sz="1600" b="1" dirty="0">
                <a:solidFill>
                  <a:srgbClr val="FFFFFF"/>
                </a:solidFill>
                <a:latin typeface="Arial" charset="0"/>
                <a:cs typeface="Arial" charset="0"/>
              </a:rPr>
              <a:t>NAU</a:t>
            </a:r>
            <a:r>
              <a:rPr lang="en-US" sz="1800" b="1" dirty="0">
                <a:solidFill>
                  <a:srgbClr val="FFFFFF"/>
                </a:solidFill>
                <a:latin typeface="Arial" charset="0"/>
                <a:cs typeface="Arial" charset="0"/>
              </a:rPr>
              <a:t>).</a:t>
            </a:r>
          </a:p>
        </p:txBody>
      </p:sp>
    </p:spTree>
    <p:extLst>
      <p:ext uri="{BB962C8B-B14F-4D97-AF65-F5344CB8AC3E}">
        <p14:creationId xmlns:p14="http://schemas.microsoft.com/office/powerpoint/2010/main" val="2506618392"/>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7" name="Picture 1"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4" name="Rectangle 2"/>
          <p:cNvSpPr>
            <a:spLocks noGrp="1" noChangeArrowheads="1"/>
          </p:cNvSpPr>
          <p:nvPr>
            <p:ph type="ctrTitle"/>
          </p:nvPr>
        </p:nvSpPr>
        <p:spPr>
          <a:xfrm>
            <a:off x="0" y="0"/>
            <a:ext cx="4932363" cy="908050"/>
          </a:xfrm>
        </p:spPr>
        <p:txBody>
          <a:bodyPr/>
          <a:lstStyle/>
          <a:p>
            <a:pPr eaLnBrk="1" hangingPunct="1">
              <a:defRPr/>
            </a:pPr>
            <a:r>
              <a:rPr lang="en-US" u="sng" dirty="0">
                <a:latin typeface="Arial" charset="0"/>
                <a:ea typeface="ＭＳ Ｐゴシック" charset="0"/>
                <a:cs typeface="ＭＳ Ｐゴシック" charset="0"/>
              </a:rPr>
              <a:t>Daniel 8</a:t>
            </a:r>
            <a:endParaRPr lang="en-US"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250825" y="1125538"/>
            <a:ext cx="4465638" cy="3311525"/>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4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Can God know the future almost 300 years in advance?</a:t>
            </a:r>
            <a:endParaRPr kumimoji="0" lang="en-US" sz="4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5" name="Rectangle 3"/>
          <p:cNvSpPr txBox="1">
            <a:spLocks noChangeArrowheads="1"/>
          </p:cNvSpPr>
          <p:nvPr/>
        </p:nvSpPr>
        <p:spPr bwMode="auto">
          <a:xfrm>
            <a:off x="4572000" y="5445125"/>
            <a:ext cx="4464050" cy="1368425"/>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4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Well, of course He can!</a:t>
            </a:r>
            <a:endParaRPr kumimoji="0" lang="en-US" sz="4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675182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iterate type="lt">
                                    <p:tmPct val="10000"/>
                                  </p:iterate>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5" name="Picture 1" descr="Middle East Ma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27175"/>
            <a:ext cx="9144000"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8" name="Rectangle 2"/>
          <p:cNvSpPr>
            <a:spLocks noGrp="1" noChangeArrowheads="1"/>
          </p:cNvSpPr>
          <p:nvPr>
            <p:ph type="title"/>
          </p:nvPr>
        </p:nvSpPr>
        <p:spPr>
          <a:xfrm>
            <a:off x="827088" y="476250"/>
            <a:ext cx="7772400" cy="1143000"/>
          </a:xfrm>
          <a:effectLst>
            <a:outerShdw blurRad="63500" dist="38099" dir="2700000" algn="ctr" rotWithShape="0">
              <a:srgbClr val="000000">
                <a:alpha val="74998"/>
              </a:srgbClr>
            </a:outerShdw>
          </a:effectLst>
        </p:spPr>
        <p:txBody>
          <a:bodyPr/>
          <a:lstStyle/>
          <a:p>
            <a:pPr eaLnBrk="1" hangingPunct="1">
              <a:defRPr/>
            </a:pPr>
            <a:r>
              <a:rPr lang="en-US" altLang="zh-CN" sz="4000" b="1" dirty="0">
                <a:latin typeface="Arial" charset="0"/>
                <a:ea typeface="宋体" charset="0"/>
                <a:cs typeface="宋体" charset="0"/>
              </a:rPr>
              <a:t>Flow of Daniel 8</a:t>
            </a:r>
            <a:endParaRPr lang="en-US" sz="4000" dirty="0">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381000" y="1447800"/>
            <a:ext cx="8686800" cy="46482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marL="2338388" indent="-339725" eaLnBrk="0" hangingPunct="0">
              <a:defRPr sz="2400">
                <a:solidFill>
                  <a:schemeClr val="tx1"/>
                </a:solidFill>
                <a:latin typeface="Times New Roman" charset="0"/>
                <a:ea typeface="ＭＳ Ｐゴシック" charset="0"/>
              </a:defRPr>
            </a:lvl5pPr>
            <a:lvl6pPr marL="2795588" indent="-339725" eaLnBrk="0" fontAlgn="base" hangingPunct="0">
              <a:spcBef>
                <a:spcPct val="0"/>
              </a:spcBef>
              <a:spcAft>
                <a:spcPct val="0"/>
              </a:spcAft>
              <a:defRPr sz="2400">
                <a:solidFill>
                  <a:schemeClr val="tx1"/>
                </a:solidFill>
                <a:latin typeface="Times New Roman" charset="0"/>
                <a:ea typeface="ＭＳ Ｐゴシック" charset="0"/>
              </a:defRPr>
            </a:lvl6pPr>
            <a:lvl7pPr marL="3252788" indent="-339725" eaLnBrk="0" fontAlgn="base" hangingPunct="0">
              <a:spcBef>
                <a:spcPct val="0"/>
              </a:spcBef>
              <a:spcAft>
                <a:spcPct val="0"/>
              </a:spcAft>
              <a:defRPr sz="2400">
                <a:solidFill>
                  <a:schemeClr val="tx1"/>
                </a:solidFill>
                <a:latin typeface="Times New Roman" charset="0"/>
                <a:ea typeface="ＭＳ Ｐゴシック" charset="0"/>
              </a:defRPr>
            </a:lvl7pPr>
            <a:lvl8pPr marL="3709988" indent="-339725" eaLnBrk="0" fontAlgn="base" hangingPunct="0">
              <a:spcBef>
                <a:spcPct val="0"/>
              </a:spcBef>
              <a:spcAft>
                <a:spcPct val="0"/>
              </a:spcAft>
              <a:defRPr sz="2400">
                <a:solidFill>
                  <a:schemeClr val="tx1"/>
                </a:solidFill>
                <a:latin typeface="Times New Roman" charset="0"/>
                <a:ea typeface="ＭＳ Ｐゴシック" charset="0"/>
              </a:defRPr>
            </a:lvl8pPr>
            <a:lvl9pPr marL="4167188" indent="-339725"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400" b="1" i="0" u="none" strike="noStrike" kern="1200" cap="none" spc="0" normalizeH="0" baseline="0" noProof="0" dirty="0">
                <a:ln>
                  <a:noFill/>
                </a:ln>
                <a:solidFill>
                  <a:srgbClr val="CCFF66"/>
                </a:solidFill>
                <a:effectLst>
                  <a:outerShdw blurRad="50800" dist="88900" dir="2700000" algn="tl" rotWithShape="0">
                    <a:srgbClr val="000000">
                      <a:alpha val="90000"/>
                    </a:srgbClr>
                  </a:outerShdw>
                </a:effectLst>
                <a:uLnTx/>
                <a:uFillTx/>
                <a:latin typeface="Arial" charset="0"/>
                <a:ea typeface="ＭＳ Ｐゴシック" charset="0"/>
              </a:rPr>
              <a:t>Chapter 8</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rPr>
              <a:t>vv. 3-4	The powerful ram with two horns (Persia)</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rPr>
              <a:t>5-7		A goat defeats a ram (Alex over Persians)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rPr>
              <a:t>8		Horn replaced by four horns (Alex</a:t>
            </a:r>
            <a:r>
              <a:rPr kumimoji="0" lang="fr-FR" altLang="ja-JP"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rPr>
              <a:t>s generals)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rPr>
              <a:t>9-12 	The small horn (Antiochus IV </a:t>
            </a:r>
            <a:r>
              <a:rPr kumimoji="0" lang="en-US" sz="2400" b="1" i="0" u="none" strike="noStrike" kern="1200" cap="none" spc="0" normalizeH="0" baseline="0" noProof="0" dirty="0" err="1">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rPr>
              <a:t>Epiphanes</a:t>
            </a:r>
            <a:r>
              <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rPr>
              <a:t>)</a:t>
            </a:r>
          </a:p>
          <a:p>
            <a:pPr marL="2338388" marR="0" lvl="4" indent="-339725" algn="l" defTabSz="914400" rtl="0"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en-US" sz="20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cs typeface="Geneva" charset="0"/>
              </a:rPr>
              <a:t>His Career</a:t>
            </a:r>
          </a:p>
          <a:p>
            <a:pPr marL="2338388" marR="0" lvl="4" indent="-339725" algn="l" defTabSz="914400" rtl="0"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en-US" sz="20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cs typeface="Geneva" charset="0"/>
              </a:rPr>
              <a:t>His Defeat</a:t>
            </a:r>
          </a:p>
          <a:p>
            <a:pPr marL="2338388" marR="0" lvl="4" indent="-339725" algn="l" defTabSz="914400" rtl="0"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en-US" sz="20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cs typeface="Geneva" charset="0"/>
              </a:rPr>
              <a:t>His Fury</a:t>
            </a:r>
          </a:p>
          <a:p>
            <a:pPr marL="2338388" marR="0" lvl="4" indent="-339725" algn="l" defTabSz="914400" rtl="0"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en-US" sz="20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cs typeface="Geneva" charset="0"/>
              </a:rPr>
              <a:t>His death (cf. v. 25)</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cs typeface="Geneva" charset="0"/>
              </a:rPr>
              <a:t>13-14	The Maccabees and Hanukkah (167-164 BC)</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cs typeface="Geneva" charset="0"/>
              </a:rPr>
              <a:t>15-27 	The interpretation</a:t>
            </a:r>
          </a:p>
        </p:txBody>
      </p:sp>
      <p:sp>
        <p:nvSpPr>
          <p:cNvPr id="6" name="Text Box 4"/>
          <p:cNvSpPr txBox="1">
            <a:spLocks noChangeArrowheads="1"/>
          </p:cNvSpPr>
          <p:nvPr/>
        </p:nvSpPr>
        <p:spPr bwMode="auto">
          <a:xfrm>
            <a:off x="8243888" y="76200"/>
            <a:ext cx="801687" cy="46196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539</a:t>
            </a:r>
          </a:p>
        </p:txBody>
      </p:sp>
    </p:spTree>
    <p:extLst>
      <p:ext uri="{BB962C8B-B14F-4D97-AF65-F5344CB8AC3E}">
        <p14:creationId xmlns:p14="http://schemas.microsoft.com/office/powerpoint/2010/main" val="1917157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p:cTn id="7" dur="1000" fill="hold"/>
                                        <p:tgtEl>
                                          <p:spTgt spid="106498"/>
                                        </p:tgtEl>
                                        <p:attrNameLst>
                                          <p:attrName>ppt_w</p:attrName>
                                        </p:attrNameLst>
                                      </p:cBhvr>
                                      <p:tavLst>
                                        <p:tav tm="0">
                                          <p:val>
                                            <p:strVal val="#ppt_w+.3"/>
                                          </p:val>
                                        </p:tav>
                                        <p:tav tm="100000">
                                          <p:val>
                                            <p:strVal val="#ppt_w"/>
                                          </p:val>
                                        </p:tav>
                                      </p:tavLst>
                                    </p:anim>
                                    <p:anim calcmode="lin" valueType="num">
                                      <p:cBhvr>
                                        <p:cTn id="8" dur="1000" fill="hold"/>
                                        <p:tgtEl>
                                          <p:spTgt spid="106498"/>
                                        </p:tgtEl>
                                        <p:attrNameLst>
                                          <p:attrName>ppt_h</p:attrName>
                                        </p:attrNameLst>
                                      </p:cBhvr>
                                      <p:tavLst>
                                        <p:tav tm="0">
                                          <p:val>
                                            <p:strVal val="#ppt_h"/>
                                          </p:val>
                                        </p:tav>
                                        <p:tav tm="100000">
                                          <p:val>
                                            <p:strVal val="#ppt_h"/>
                                          </p:val>
                                        </p:tav>
                                      </p:tavLst>
                                    </p:anim>
                                    <p:animEffect transition="in" filter="fade">
                                      <p:cBhvr>
                                        <p:cTn id="9" dur="1000"/>
                                        <p:tgtEl>
                                          <p:spTgt spid="1064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10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p:cTn id="35" dur="1000" fill="hold"/>
                                        <p:tgtEl>
                                          <p:spTgt spid="5">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5">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p:cTn id="42" dur="1000" fill="hold"/>
                                        <p:tgtEl>
                                          <p:spTgt spid="5">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5">
                                            <p:txEl>
                                              <p:pRg st="4" end="4"/>
                                            </p:txEl>
                                          </p:spTgt>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p:cTn id="47" dur="1000" fill="hold"/>
                                        <p:tgtEl>
                                          <p:spTgt spid="5">
                                            <p:txEl>
                                              <p:pRg st="5" end="5"/>
                                            </p:txEl>
                                          </p:spTgt>
                                        </p:tgtEl>
                                        <p:attrNameLst>
                                          <p:attrName>ppt_w</p:attrName>
                                        </p:attrNameLst>
                                      </p:cBhvr>
                                      <p:tavLst>
                                        <p:tav tm="0">
                                          <p:val>
                                            <p:strVal val="#ppt_w+.3"/>
                                          </p:val>
                                        </p:tav>
                                        <p:tav tm="100000">
                                          <p:val>
                                            <p:strVal val="#ppt_w"/>
                                          </p:val>
                                        </p:tav>
                                      </p:tavLst>
                                    </p:anim>
                                    <p:anim calcmode="lin" valueType="num">
                                      <p:cBhvr>
                                        <p:cTn id="48"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9" dur="1000"/>
                                        <p:tgtEl>
                                          <p:spTgt spid="5">
                                            <p:txEl>
                                              <p:pRg st="5" end="5"/>
                                            </p:txEl>
                                          </p:spTgt>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 calcmode="lin" valueType="num">
                                      <p:cBhvr>
                                        <p:cTn id="52" dur="1000" fill="hold"/>
                                        <p:tgtEl>
                                          <p:spTgt spid="5">
                                            <p:txEl>
                                              <p:pRg st="6" end="6"/>
                                            </p:txEl>
                                          </p:spTgt>
                                        </p:tgtEl>
                                        <p:attrNameLst>
                                          <p:attrName>ppt_w</p:attrName>
                                        </p:attrNameLst>
                                      </p:cBhvr>
                                      <p:tavLst>
                                        <p:tav tm="0">
                                          <p:val>
                                            <p:strVal val="#ppt_w+.3"/>
                                          </p:val>
                                        </p:tav>
                                        <p:tav tm="100000">
                                          <p:val>
                                            <p:strVal val="#ppt_w"/>
                                          </p:val>
                                        </p:tav>
                                      </p:tavLst>
                                    </p:anim>
                                    <p:anim calcmode="lin" valueType="num">
                                      <p:cBhvr>
                                        <p:cTn id="53" dur="1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54" dur="1000"/>
                                        <p:tgtEl>
                                          <p:spTgt spid="5">
                                            <p:txEl>
                                              <p:pRg st="6" end="6"/>
                                            </p:txEl>
                                          </p:spTgt>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 calcmode="lin" valueType="num">
                                      <p:cBhvr>
                                        <p:cTn id="57" dur="1000" fill="hold"/>
                                        <p:tgtEl>
                                          <p:spTgt spid="5">
                                            <p:txEl>
                                              <p:pRg st="7" end="7"/>
                                            </p:txEl>
                                          </p:spTgt>
                                        </p:tgtEl>
                                        <p:attrNameLst>
                                          <p:attrName>ppt_w</p:attrName>
                                        </p:attrNameLst>
                                      </p:cBhvr>
                                      <p:tavLst>
                                        <p:tav tm="0">
                                          <p:val>
                                            <p:strVal val="#ppt_w+.3"/>
                                          </p:val>
                                        </p:tav>
                                        <p:tav tm="100000">
                                          <p:val>
                                            <p:strVal val="#ppt_w"/>
                                          </p:val>
                                        </p:tav>
                                      </p:tavLst>
                                    </p:anim>
                                    <p:anim calcmode="lin" valueType="num">
                                      <p:cBhvr>
                                        <p:cTn id="58" dur="1000" fill="hold"/>
                                        <p:tgtEl>
                                          <p:spTgt spid="5">
                                            <p:txEl>
                                              <p:pRg st="7" end="7"/>
                                            </p:txEl>
                                          </p:spTgt>
                                        </p:tgtEl>
                                        <p:attrNameLst>
                                          <p:attrName>ppt_h</p:attrName>
                                        </p:attrNameLst>
                                      </p:cBhvr>
                                      <p:tavLst>
                                        <p:tav tm="0">
                                          <p:val>
                                            <p:strVal val="#ppt_h"/>
                                          </p:val>
                                        </p:tav>
                                        <p:tav tm="100000">
                                          <p:val>
                                            <p:strVal val="#ppt_h"/>
                                          </p:val>
                                        </p:tav>
                                      </p:tavLst>
                                    </p:anim>
                                    <p:animEffect transition="in" filter="fade">
                                      <p:cBhvr>
                                        <p:cTn id="59" dur="1000"/>
                                        <p:tgtEl>
                                          <p:spTgt spid="5">
                                            <p:txEl>
                                              <p:pRg st="7" end="7"/>
                                            </p:txEl>
                                          </p:spTgt>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5">
                                            <p:txEl>
                                              <p:pRg st="8" end="8"/>
                                            </p:txEl>
                                          </p:spTgt>
                                        </p:tgtEl>
                                        <p:attrNameLst>
                                          <p:attrName>style.visibility</p:attrName>
                                        </p:attrNameLst>
                                      </p:cBhvr>
                                      <p:to>
                                        <p:strVal val="visible"/>
                                      </p:to>
                                    </p:set>
                                    <p:anim calcmode="lin" valueType="num">
                                      <p:cBhvr>
                                        <p:cTn id="62" dur="1000" fill="hold"/>
                                        <p:tgtEl>
                                          <p:spTgt spid="5">
                                            <p:txEl>
                                              <p:pRg st="8" end="8"/>
                                            </p:txEl>
                                          </p:spTgt>
                                        </p:tgtEl>
                                        <p:attrNameLst>
                                          <p:attrName>ppt_w</p:attrName>
                                        </p:attrNameLst>
                                      </p:cBhvr>
                                      <p:tavLst>
                                        <p:tav tm="0">
                                          <p:val>
                                            <p:strVal val="#ppt_w+.3"/>
                                          </p:val>
                                        </p:tav>
                                        <p:tav tm="100000">
                                          <p:val>
                                            <p:strVal val="#ppt_w"/>
                                          </p:val>
                                        </p:tav>
                                      </p:tavLst>
                                    </p:anim>
                                    <p:anim calcmode="lin" valueType="num">
                                      <p:cBhvr>
                                        <p:cTn id="63" dur="10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64" dur="1000"/>
                                        <p:tgtEl>
                                          <p:spTgt spid="5">
                                            <p:txEl>
                                              <p:pRg st="8" end="8"/>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0" presetClass="entr" presetSubtype="0" decel="100000" fill="hold" grpId="0" nodeType="clickEffect">
                                  <p:stCondLst>
                                    <p:cond delay="0"/>
                                  </p:stCondLst>
                                  <p:childTnLst>
                                    <p:set>
                                      <p:cBhvr>
                                        <p:cTn id="68" dur="1" fill="hold">
                                          <p:stCondLst>
                                            <p:cond delay="0"/>
                                          </p:stCondLst>
                                        </p:cTn>
                                        <p:tgtEl>
                                          <p:spTgt spid="5">
                                            <p:txEl>
                                              <p:pRg st="9" end="9"/>
                                            </p:txEl>
                                          </p:spTgt>
                                        </p:tgtEl>
                                        <p:attrNameLst>
                                          <p:attrName>style.visibility</p:attrName>
                                        </p:attrNameLst>
                                      </p:cBhvr>
                                      <p:to>
                                        <p:strVal val="visible"/>
                                      </p:to>
                                    </p:set>
                                    <p:anim calcmode="lin" valueType="num">
                                      <p:cBhvr>
                                        <p:cTn id="69" dur="1000" fill="hold"/>
                                        <p:tgtEl>
                                          <p:spTgt spid="5">
                                            <p:txEl>
                                              <p:pRg st="9" end="9"/>
                                            </p:txEl>
                                          </p:spTgt>
                                        </p:tgtEl>
                                        <p:attrNameLst>
                                          <p:attrName>ppt_w</p:attrName>
                                        </p:attrNameLst>
                                      </p:cBhvr>
                                      <p:tavLst>
                                        <p:tav tm="0">
                                          <p:val>
                                            <p:strVal val="#ppt_w+.3"/>
                                          </p:val>
                                        </p:tav>
                                        <p:tav tm="100000">
                                          <p:val>
                                            <p:strVal val="#ppt_w"/>
                                          </p:val>
                                        </p:tav>
                                      </p:tavLst>
                                    </p:anim>
                                    <p:anim calcmode="lin" valueType="num">
                                      <p:cBhvr>
                                        <p:cTn id="70" dur="1000" fill="hold"/>
                                        <p:tgtEl>
                                          <p:spTgt spid="5">
                                            <p:txEl>
                                              <p:pRg st="9" end="9"/>
                                            </p:txEl>
                                          </p:spTgt>
                                        </p:tgtEl>
                                        <p:attrNameLst>
                                          <p:attrName>ppt_h</p:attrName>
                                        </p:attrNameLst>
                                      </p:cBhvr>
                                      <p:tavLst>
                                        <p:tav tm="0">
                                          <p:val>
                                            <p:strVal val="#ppt_h"/>
                                          </p:val>
                                        </p:tav>
                                        <p:tav tm="100000">
                                          <p:val>
                                            <p:strVal val="#ppt_h"/>
                                          </p:val>
                                        </p:tav>
                                      </p:tavLst>
                                    </p:anim>
                                    <p:animEffect transition="in" filter="fade">
                                      <p:cBhvr>
                                        <p:cTn id="71" dur="1000"/>
                                        <p:tgtEl>
                                          <p:spTgt spid="5">
                                            <p:txEl>
                                              <p:pRg st="9" end="9"/>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0" presetClass="entr" presetSubtype="0" decel="100000" fill="hold" grpId="0" nodeType="clickEffect">
                                  <p:stCondLst>
                                    <p:cond delay="0"/>
                                  </p:stCondLst>
                                  <p:childTnLst>
                                    <p:set>
                                      <p:cBhvr>
                                        <p:cTn id="75" dur="1" fill="hold">
                                          <p:stCondLst>
                                            <p:cond delay="0"/>
                                          </p:stCondLst>
                                        </p:cTn>
                                        <p:tgtEl>
                                          <p:spTgt spid="5">
                                            <p:txEl>
                                              <p:pRg st="10" end="10"/>
                                            </p:txEl>
                                          </p:spTgt>
                                        </p:tgtEl>
                                        <p:attrNameLst>
                                          <p:attrName>style.visibility</p:attrName>
                                        </p:attrNameLst>
                                      </p:cBhvr>
                                      <p:to>
                                        <p:strVal val="visible"/>
                                      </p:to>
                                    </p:set>
                                    <p:anim calcmode="lin" valueType="num">
                                      <p:cBhvr>
                                        <p:cTn id="76" dur="1000" fill="hold"/>
                                        <p:tgtEl>
                                          <p:spTgt spid="5">
                                            <p:txEl>
                                              <p:pRg st="10" end="10"/>
                                            </p:txEl>
                                          </p:spTgt>
                                        </p:tgtEl>
                                        <p:attrNameLst>
                                          <p:attrName>ppt_w</p:attrName>
                                        </p:attrNameLst>
                                      </p:cBhvr>
                                      <p:tavLst>
                                        <p:tav tm="0">
                                          <p:val>
                                            <p:strVal val="#ppt_w+.3"/>
                                          </p:val>
                                        </p:tav>
                                        <p:tav tm="100000">
                                          <p:val>
                                            <p:strVal val="#ppt_w"/>
                                          </p:val>
                                        </p:tav>
                                      </p:tavLst>
                                    </p:anim>
                                    <p:anim calcmode="lin" valueType="num">
                                      <p:cBhvr>
                                        <p:cTn id="77" dur="1000" fill="hold"/>
                                        <p:tgtEl>
                                          <p:spTgt spid="5">
                                            <p:txEl>
                                              <p:pRg st="10" end="10"/>
                                            </p:txEl>
                                          </p:spTgt>
                                        </p:tgtEl>
                                        <p:attrNameLst>
                                          <p:attrName>ppt_h</p:attrName>
                                        </p:attrNameLst>
                                      </p:cBhvr>
                                      <p:tavLst>
                                        <p:tav tm="0">
                                          <p:val>
                                            <p:strVal val="#ppt_h"/>
                                          </p:val>
                                        </p:tav>
                                        <p:tav tm="100000">
                                          <p:val>
                                            <p:strVal val="#ppt_h"/>
                                          </p:val>
                                        </p:tav>
                                      </p:tavLst>
                                    </p:anim>
                                    <p:animEffect transition="in" filter="fade">
                                      <p:cBhvr>
                                        <p:cTn id="78"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2"/>
          <p:cNvSpPr>
            <a:spLocks noGrp="1" noChangeArrowheads="1"/>
          </p:cNvSpPr>
          <p:nvPr>
            <p:ph type="title"/>
          </p:nvPr>
        </p:nvSpPr>
        <p:spPr>
          <a:xfrm>
            <a:off x="0" y="404664"/>
            <a:ext cx="8915400" cy="1143000"/>
          </a:xfrm>
        </p:spPr>
        <p:txBody>
          <a:bodyPr/>
          <a:lstStyle/>
          <a:p>
            <a:pPr eaLnBrk="1" hangingPunct="1">
              <a:defRPr/>
            </a:pPr>
            <a:r>
              <a:rPr lang="en-US" b="1" dirty="0">
                <a:latin typeface="Arial" charset="0"/>
                <a:ea typeface="ＭＳ Ｐゴシック" charset="0"/>
                <a:cs typeface="ＭＳ Ｐゴシック" charset="0"/>
              </a:rPr>
              <a:t>Which is stronger &amp; faster?</a:t>
            </a:r>
          </a:p>
        </p:txBody>
      </p:sp>
      <p:sp>
        <p:nvSpPr>
          <p:cNvPr id="7096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557</a:t>
            </a:r>
          </a:p>
        </p:txBody>
      </p:sp>
      <p:grpSp>
        <p:nvGrpSpPr>
          <p:cNvPr id="7" name="Group 6"/>
          <p:cNvGrpSpPr>
            <a:grpSpLocks/>
          </p:cNvGrpSpPr>
          <p:nvPr/>
        </p:nvGrpSpPr>
        <p:grpSpPr bwMode="auto">
          <a:xfrm>
            <a:off x="0" y="1608138"/>
            <a:ext cx="3911600" cy="5105400"/>
            <a:chOff x="0" y="1607476"/>
            <a:chExt cx="3911600" cy="5106508"/>
          </a:xfrm>
        </p:grpSpPr>
        <p:pic>
          <p:nvPicPr>
            <p:cNvPr id="709640" name="Picture 3" descr="dan 8 goat3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07476"/>
              <a:ext cx="3911600" cy="425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2"/>
            <p:cNvSpPr txBox="1">
              <a:spLocks noChangeArrowheads="1"/>
            </p:cNvSpPr>
            <p:nvPr/>
          </p:nvSpPr>
          <p:spPr bwMode="auto">
            <a:xfrm>
              <a:off x="130175" y="5948643"/>
              <a:ext cx="3578225" cy="765341"/>
            </a:xfrm>
            <a:prstGeom prst="rect">
              <a:avLst/>
            </a:prstGeom>
            <a:noFill/>
            <a:ln w="9525">
              <a:noFill/>
              <a:miter lim="800000"/>
              <a:headEnd/>
              <a:tailEnd/>
            </a:ln>
            <a:effectLst/>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Goat?</a:t>
              </a:r>
            </a:p>
          </p:txBody>
        </p:sp>
      </p:grpSp>
      <p:grpSp>
        <p:nvGrpSpPr>
          <p:cNvPr id="8" name="Group 7"/>
          <p:cNvGrpSpPr>
            <a:grpSpLocks/>
          </p:cNvGrpSpPr>
          <p:nvPr/>
        </p:nvGrpSpPr>
        <p:grpSpPr bwMode="auto">
          <a:xfrm>
            <a:off x="3995738" y="1608138"/>
            <a:ext cx="4248150" cy="5122862"/>
            <a:chOff x="3995936" y="1607476"/>
            <a:chExt cx="4248472" cy="5123781"/>
          </a:xfrm>
        </p:grpSpPr>
        <p:pic>
          <p:nvPicPr>
            <p:cNvPr id="709638" name="Picture 4" descr="dan 8 computer ram-c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95936" y="1607476"/>
              <a:ext cx="4248472" cy="4248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2"/>
            <p:cNvSpPr txBox="1">
              <a:spLocks noChangeArrowheads="1"/>
            </p:cNvSpPr>
            <p:nvPr/>
          </p:nvSpPr>
          <p:spPr bwMode="auto">
            <a:xfrm>
              <a:off x="4307110" y="5965945"/>
              <a:ext cx="3576908" cy="76531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Ram?</a:t>
              </a:r>
            </a:p>
          </p:txBody>
        </p:sp>
      </p:grpSp>
      <p:pic>
        <p:nvPicPr>
          <p:cNvPr id="6" name="Picture 5" descr="dan 8 ram-873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8375" y="1581150"/>
            <a:ext cx="5635625" cy="429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7567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80512" cy="6885384"/>
          </a:xfrm>
          <a:prstGeom prst="rect">
            <a:avLst/>
          </a:prstGeom>
        </p:spPr>
      </p:pic>
      <p:sp>
        <p:nvSpPr>
          <p:cNvPr id="316419" name="Rectangle 2"/>
          <p:cNvSpPr>
            <a:spLocks noGrp="1" noChangeArrowheads="1"/>
          </p:cNvSpPr>
          <p:nvPr>
            <p:ph type="title"/>
          </p:nvPr>
        </p:nvSpPr>
        <p:spPr>
          <a:xfrm>
            <a:off x="0" y="0"/>
            <a:ext cx="7884368" cy="1143000"/>
          </a:xfrm>
        </p:spPr>
        <p:txBody>
          <a:bodyPr/>
          <a:lstStyle/>
          <a:p>
            <a:pPr algn="l" eaLnBrk="1" hangingPunct="1">
              <a:defRPr/>
            </a:pPr>
            <a:r>
              <a:rPr lang="en-US" sz="4000" b="1" dirty="0">
                <a:latin typeface="Arial" charset="0"/>
                <a:ea typeface="ＭＳ Ｐゴシック" charset="0"/>
                <a:cs typeface="ＭＳ Ｐゴシック" charset="0"/>
              </a:rPr>
              <a:t>A goat never touching the ground (Dan. 8:5)?</a:t>
            </a:r>
          </a:p>
        </p:txBody>
      </p:sp>
      <p:sp>
        <p:nvSpPr>
          <p:cNvPr id="711683"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557</a:t>
            </a:r>
          </a:p>
        </p:txBody>
      </p:sp>
    </p:spTree>
    <p:extLst>
      <p:ext uri="{BB962C8B-B14F-4D97-AF65-F5344CB8AC3E}">
        <p14:creationId xmlns:p14="http://schemas.microsoft.com/office/powerpoint/2010/main" val="591533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4479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Sovereignty</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Daniel</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532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380956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2" descr="Dan 8 800-RamGoat23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19" name="Rectangle 2"/>
          <p:cNvSpPr>
            <a:spLocks noGrp="1" noChangeArrowheads="1"/>
          </p:cNvSpPr>
          <p:nvPr>
            <p:ph type="title"/>
          </p:nvPr>
        </p:nvSpPr>
        <p:spPr>
          <a:xfrm>
            <a:off x="0" y="0"/>
            <a:ext cx="8915400" cy="1143000"/>
          </a:xfrm>
        </p:spPr>
        <p:txBody>
          <a:bodyPr/>
          <a:lstStyle/>
          <a:p>
            <a:pPr algn="l" eaLnBrk="1" hangingPunct="1">
              <a:defRPr/>
            </a:pPr>
            <a:r>
              <a:rPr lang="en-US" sz="4000" b="1" dirty="0">
                <a:latin typeface="Arial" charset="0"/>
                <a:ea typeface="ＭＳ Ｐゴシック" charset="0"/>
                <a:cs typeface="ＭＳ Ｐゴシック" charset="0"/>
              </a:rPr>
              <a:t>Goat Beats Ram (Dan. 8:7)?</a:t>
            </a:r>
          </a:p>
        </p:txBody>
      </p:sp>
      <p:sp>
        <p:nvSpPr>
          <p:cNvPr id="711683"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557</a:t>
            </a:r>
          </a:p>
        </p:txBody>
      </p:sp>
    </p:spTree>
    <p:extLst>
      <p:ext uri="{BB962C8B-B14F-4D97-AF65-F5344CB8AC3E}">
        <p14:creationId xmlns:p14="http://schemas.microsoft.com/office/powerpoint/2010/main" val="525546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7" name="Picture 19"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a:noFill/>
          <a:extLst>
            <a:ext uri="{909E8E84-426E-40dd-AFC4-6F175D3DCCD1}">
              <a14:hiddenFill xmlns:a14="http://schemas.microsoft.com/office/drawing/2010/main" xmlns="">
                <a:solidFill>
                  <a:srgbClr val="FFFFFF"/>
                </a:solidFill>
              </a14:hiddenFill>
            </a:ext>
          </a:extLst>
        </p:spPr>
      </p:pic>
      <p:sp>
        <p:nvSpPr>
          <p:cNvPr id="715778" name="Rectangle 2"/>
          <p:cNvSpPr>
            <a:spLocks noGrp="1" noChangeArrowheads="1"/>
          </p:cNvSpPr>
          <p:nvPr>
            <p:ph type="title"/>
          </p:nvPr>
        </p:nvSpPr>
        <p:spPr>
          <a:xfrm>
            <a:off x="1143000" y="0"/>
            <a:ext cx="7772400" cy="1143000"/>
          </a:xfrm>
        </p:spPr>
        <p:txBody>
          <a:bodyPr/>
          <a:lstStyle/>
          <a:p>
            <a:pPr eaLnBrk="1" hangingPunct="1"/>
            <a:r>
              <a:rPr lang="en-US" sz="3600" b="1" dirty="0">
                <a:latin typeface="Arial" charset="0"/>
                <a:ea typeface="ＭＳ Ｐゴシック" charset="0"/>
                <a:cs typeface="ＭＳ Ｐゴシック" charset="0"/>
              </a:rPr>
              <a:t>The Ram and Goat (Daniel 8:1-8)</a:t>
            </a:r>
          </a:p>
        </p:txBody>
      </p:sp>
      <p:sp>
        <p:nvSpPr>
          <p:cNvPr id="715779" name="Rectangle 18"/>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pic>
        <p:nvPicPr>
          <p:cNvPr id="66585" name="Picture 25" descr="Goat1hor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09800"/>
            <a:ext cx="3352800" cy="246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6" name="Picture 26" descr="goat-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52800" y="3886200"/>
            <a:ext cx="28448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7" name="Picture 27" descr="ra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35700" y="2971800"/>
            <a:ext cx="29083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8" name="Picture 28" descr="horn spoon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0800000">
            <a:off x="2819400" y="1905000"/>
            <a:ext cx="3657600" cy="80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578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557</a:t>
            </a:r>
          </a:p>
        </p:txBody>
      </p:sp>
    </p:spTree>
    <p:extLst>
      <p:ext uri="{BB962C8B-B14F-4D97-AF65-F5344CB8AC3E}">
        <p14:creationId xmlns:p14="http://schemas.microsoft.com/office/powerpoint/2010/main" val="3614376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87"/>
                                        </p:tgtEl>
                                        <p:attrNameLst>
                                          <p:attrName>style.visibility</p:attrName>
                                        </p:attrNameLst>
                                      </p:cBhvr>
                                      <p:to>
                                        <p:strVal val="visible"/>
                                      </p:to>
                                    </p:set>
                                    <p:animEffect transition="in" filter="dissolve">
                                      <p:cBhvr>
                                        <p:cTn id="7" dur="500"/>
                                        <p:tgtEl>
                                          <p:spTgt spid="66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85"/>
                                        </p:tgtEl>
                                        <p:attrNameLst>
                                          <p:attrName>style.visibility</p:attrName>
                                        </p:attrNameLst>
                                      </p:cBhvr>
                                      <p:to>
                                        <p:strVal val="visible"/>
                                      </p:to>
                                    </p:set>
                                    <p:animEffect transition="in" filter="dissolve">
                                      <p:cBhvr>
                                        <p:cTn id="12" dur="500"/>
                                        <p:tgtEl>
                                          <p:spTgt spid="665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6588"/>
                                        </p:tgtEl>
                                        <p:attrNameLst>
                                          <p:attrName>style.visibility</p:attrName>
                                        </p:attrNameLst>
                                      </p:cBhvr>
                                      <p:to>
                                        <p:strVal val="visible"/>
                                      </p:to>
                                    </p:set>
                                    <p:animEffect transition="in" filter="dissolve">
                                      <p:cBhvr>
                                        <p:cTn id="17" dur="500"/>
                                        <p:tgtEl>
                                          <p:spTgt spid="665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6586"/>
                                        </p:tgtEl>
                                        <p:attrNameLst>
                                          <p:attrName>style.visibility</p:attrName>
                                        </p:attrNameLst>
                                      </p:cBhvr>
                                      <p:to>
                                        <p:strVal val="visible"/>
                                      </p:to>
                                    </p:set>
                                    <p:animEffect transition="in" filter="dissolve">
                                      <p:cBhvr>
                                        <p:cTn id="22" dur="500"/>
                                        <p:tgtEl>
                                          <p:spTgt spid="66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825" name="Picture 2"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p:spPr>
      </p:pic>
      <p:sp>
        <p:nvSpPr>
          <p:cNvPr id="717826" name="Rectangle 3"/>
          <p:cNvSpPr>
            <a:spLocks noGrp="1" noChangeArrowheads="1"/>
          </p:cNvSpPr>
          <p:nvPr>
            <p:ph type="title"/>
          </p:nvPr>
        </p:nvSpPr>
        <p:spPr>
          <a:xfrm>
            <a:off x="1143000" y="0"/>
            <a:ext cx="7772400" cy="1143000"/>
          </a:xfrm>
        </p:spPr>
        <p:txBody>
          <a:bodyPr/>
          <a:lstStyle/>
          <a:p>
            <a:pPr eaLnBrk="1" hangingPunct="1"/>
            <a:r>
              <a:rPr lang="en-US" dirty="0">
                <a:latin typeface="Arial" charset="0"/>
                <a:ea typeface="ＭＳ Ｐゴシック" charset="0"/>
                <a:cs typeface="ＭＳ Ｐゴシック" charset="0"/>
              </a:rPr>
              <a:t>Alexander</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Conquests</a:t>
            </a:r>
            <a:endParaRPr lang="en-US" dirty="0">
              <a:latin typeface="Arial" charset="0"/>
              <a:ea typeface="ＭＳ Ｐゴシック" charset="0"/>
              <a:cs typeface="ＭＳ Ｐゴシック" charset="0"/>
            </a:endParaRPr>
          </a:p>
        </p:txBody>
      </p:sp>
      <p:pic>
        <p:nvPicPr>
          <p:cNvPr id="230404" name="Picture 4" descr="Tyre"/>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0" y="4648200"/>
            <a:ext cx="2547938" cy="1981200"/>
          </a:xfrm>
        </p:spPr>
      </p:pic>
      <p:sp>
        <p:nvSpPr>
          <p:cNvPr id="230406" name="AutoShape 6"/>
          <p:cNvSpPr>
            <a:spLocks noChangeArrowheads="1"/>
          </p:cNvSpPr>
          <p:nvPr/>
        </p:nvSpPr>
        <p:spPr bwMode="auto">
          <a:xfrm rot="-664593">
            <a:off x="3048000" y="2819400"/>
            <a:ext cx="4343400" cy="609600"/>
          </a:xfrm>
          <a:prstGeom prst="rightArrow">
            <a:avLst>
              <a:gd name="adj1" fmla="val 50000"/>
              <a:gd name="adj2" fmla="val 178125"/>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230408" name="AutoShape 8"/>
          <p:cNvSpPr>
            <a:spLocks noChangeArrowheads="1"/>
          </p:cNvSpPr>
          <p:nvPr/>
        </p:nvSpPr>
        <p:spPr bwMode="auto">
          <a:xfrm rot="1147359" flipH="1">
            <a:off x="4038600" y="4114800"/>
            <a:ext cx="3810000" cy="609600"/>
          </a:xfrm>
          <a:prstGeom prst="rightArrow">
            <a:avLst>
              <a:gd name="adj1" fmla="val 50000"/>
              <a:gd name="adj2" fmla="val 1562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230409" name="AutoShape 9"/>
          <p:cNvSpPr>
            <a:spLocks noChangeArrowheads="1"/>
          </p:cNvSpPr>
          <p:nvPr/>
        </p:nvSpPr>
        <p:spPr bwMode="auto">
          <a:xfrm>
            <a:off x="7924800" y="4572000"/>
            <a:ext cx="9906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pic>
        <p:nvPicPr>
          <p:cNvPr id="230410" name="Picture 10" descr="j021657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200400"/>
            <a:ext cx="1828800" cy="141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32" name="Rectangle 11"/>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pic>
        <p:nvPicPr>
          <p:cNvPr id="23041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54350" y="1693863"/>
            <a:ext cx="3033713"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557</a:t>
            </a:r>
          </a:p>
        </p:txBody>
      </p:sp>
    </p:spTree>
    <p:extLst>
      <p:ext uri="{BB962C8B-B14F-4D97-AF65-F5344CB8AC3E}">
        <p14:creationId xmlns:p14="http://schemas.microsoft.com/office/powerpoint/2010/main" val="2155430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fade">
                                      <p:cBhvr>
                                        <p:cTn id="7" dur="500"/>
                                        <p:tgtEl>
                                          <p:spTgt spid="230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wipe(left)">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3040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0408"/>
                                        </p:tgtEl>
                                        <p:attrNameLst>
                                          <p:attrName>style.visibility</p:attrName>
                                        </p:attrNameLst>
                                      </p:cBhvr>
                                      <p:to>
                                        <p:strVal val="visible"/>
                                      </p:to>
                                    </p:set>
                                    <p:animEffect transition="in" filter="wipe(down)">
                                      <p:cBhvr>
                                        <p:cTn id="21" dur="500"/>
                                        <p:tgtEl>
                                          <p:spTgt spid="2304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nodeType="clickEffect">
                                  <p:stCondLst>
                                    <p:cond delay="0"/>
                                  </p:stCondLst>
                                  <p:childTnLst>
                                    <p:set>
                                      <p:cBhvr>
                                        <p:cTn id="25" dur="1" fill="hold">
                                          <p:stCondLst>
                                            <p:cond delay="0"/>
                                          </p:stCondLst>
                                        </p:cTn>
                                        <p:tgtEl>
                                          <p:spTgt spid="230410"/>
                                        </p:tgtEl>
                                        <p:attrNameLst>
                                          <p:attrName>style.visibility</p:attrName>
                                        </p:attrNameLst>
                                      </p:cBhvr>
                                      <p:to>
                                        <p:strVal val="visible"/>
                                      </p:to>
                                    </p:set>
                                    <p:anim calcmode="lin" valueType="num">
                                      <p:cBhvr additive="base">
                                        <p:cTn id="26" dur="5000" fill="hold"/>
                                        <p:tgtEl>
                                          <p:spTgt spid="230410"/>
                                        </p:tgtEl>
                                        <p:attrNameLst>
                                          <p:attrName>ppt_x</p:attrName>
                                        </p:attrNameLst>
                                      </p:cBhvr>
                                      <p:tavLst>
                                        <p:tav tm="0">
                                          <p:val>
                                            <p:strVal val="#ppt_x"/>
                                          </p:val>
                                        </p:tav>
                                        <p:tav tm="100000">
                                          <p:val>
                                            <p:strVal val="#ppt_x"/>
                                          </p:val>
                                        </p:tav>
                                      </p:tavLst>
                                    </p:anim>
                                    <p:anim calcmode="lin" valueType="num">
                                      <p:cBhvr additive="base">
                                        <p:cTn id="27" dur="5000" fill="hold"/>
                                        <p:tgtEl>
                                          <p:spTgt spid="230410"/>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30413"/>
                                        </p:tgtEl>
                                        <p:attrNameLst>
                                          <p:attrName>style.visibility</p:attrName>
                                        </p:attrNameLst>
                                      </p:cBhvr>
                                      <p:to>
                                        <p:strVal val="visible"/>
                                      </p:to>
                                    </p:set>
                                    <p:animEffect transition="in" filter="fade">
                                      <p:cBhvr>
                                        <p:cTn id="32" dur="500"/>
                                        <p:tgtEl>
                                          <p:spTgt spid="230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animBg="1"/>
      <p:bldP spid="230408" grpId="0" animBg="1"/>
      <p:bldP spid="23040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2576" y="-27384"/>
            <a:ext cx="5080000" cy="2857500"/>
          </a:xfrm>
          <a:prstGeom prst="rect">
            <a:avLst/>
          </a:prstGeom>
        </p:spPr>
      </p:pic>
      <p:pic>
        <p:nvPicPr>
          <p:cNvPr id="2" name="Picture 1"/>
          <p:cNvPicPr>
            <a:picLocks noChangeAspect="1"/>
          </p:cNvPicPr>
          <p:nvPr/>
        </p:nvPicPr>
        <p:blipFill>
          <a:blip r:embed="rId4"/>
          <a:stretch>
            <a:fillRect/>
          </a:stretch>
        </p:blipFill>
        <p:spPr>
          <a:xfrm>
            <a:off x="0" y="3019035"/>
            <a:ext cx="9144000" cy="3840480"/>
          </a:xfrm>
          <a:prstGeom prst="rect">
            <a:avLst/>
          </a:prstGeom>
        </p:spPr>
      </p:pic>
      <p:sp>
        <p:nvSpPr>
          <p:cNvPr id="7" name="Rectangle 3"/>
          <p:cNvSpPr txBox="1">
            <a:spLocks noChangeArrowheads="1"/>
          </p:cNvSpPr>
          <p:nvPr/>
        </p:nvSpPr>
        <p:spPr bwMode="auto">
          <a:xfrm>
            <a:off x="129604" y="3573016"/>
            <a:ext cx="4370388" cy="309215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Due to Pride:</a:t>
            </a:r>
          </a:p>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Desire for worship</a:t>
            </a:r>
          </a:p>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Wine</a:t>
            </a:r>
          </a:p>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Women</a:t>
            </a:r>
          </a:p>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Song</a:t>
            </a:r>
          </a:p>
        </p:txBody>
      </p:sp>
      <p:pic>
        <p:nvPicPr>
          <p:cNvPr id="3" name="Picture 2"/>
          <p:cNvPicPr>
            <a:picLocks noChangeAspect="1"/>
          </p:cNvPicPr>
          <p:nvPr/>
        </p:nvPicPr>
        <p:blipFill>
          <a:blip r:embed="rId5"/>
          <a:stretch>
            <a:fillRect/>
          </a:stretch>
        </p:blipFill>
        <p:spPr>
          <a:xfrm>
            <a:off x="3657600" y="-27384"/>
            <a:ext cx="5486400" cy="3416300"/>
          </a:xfrm>
          <a:prstGeom prst="rect">
            <a:avLst/>
          </a:prstGeom>
        </p:spPr>
      </p:pic>
      <p:sp>
        <p:nvSpPr>
          <p:cNvPr id="164866" name="Rectangle 2"/>
          <p:cNvSpPr>
            <a:spLocks noGrp="1" noChangeArrowheads="1"/>
          </p:cNvSpPr>
          <p:nvPr>
            <p:ph type="title"/>
          </p:nvPr>
        </p:nvSpPr>
        <p:spPr>
          <a:xfrm>
            <a:off x="-22920" y="2564904"/>
            <a:ext cx="4450904" cy="990600"/>
          </a:xfrm>
          <a:solidFill>
            <a:srgbClr val="800000"/>
          </a:solidFill>
          <a:effectLst/>
        </p:spPr>
        <p:txBody>
          <a:bodyPr/>
          <a:lstStyle/>
          <a:p>
            <a:pPr eaLnBrk="1" hangingPunct="1">
              <a:defRPr/>
            </a:pPr>
            <a:r>
              <a:rPr lang="en-US" b="1" dirty="0">
                <a:solidFill>
                  <a:srgbClr val="FFFFFF"/>
                </a:solidFill>
                <a:latin typeface="Arial"/>
                <a:ea typeface="+mj-ea"/>
                <a:cs typeface="Arial"/>
              </a:rPr>
              <a:t>His Downfall</a:t>
            </a:r>
          </a:p>
        </p:txBody>
      </p:sp>
    </p:spTree>
    <p:extLst>
      <p:ext uri="{BB962C8B-B14F-4D97-AF65-F5344CB8AC3E}">
        <p14:creationId xmlns:p14="http://schemas.microsoft.com/office/powerpoint/2010/main" val="417591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Rectangle 2"/>
          <p:cNvSpPr>
            <a:spLocks noGrp="1" noChangeArrowheads="1"/>
          </p:cNvSpPr>
          <p:nvPr>
            <p:ph type="title"/>
          </p:nvPr>
        </p:nvSpPr>
        <p:spPr>
          <a:xfrm>
            <a:off x="5486400" y="0"/>
            <a:ext cx="3657600" cy="3276600"/>
          </a:xfrm>
        </p:spPr>
        <p:txBody>
          <a:bodyPr/>
          <a:lstStyle/>
          <a:p>
            <a:pPr eaLnBrk="1" hangingPunct="1"/>
            <a:r>
              <a:rPr lang="en-US">
                <a:latin typeface="Arial" charset="0"/>
                <a:ea typeface="ＭＳ Ｐゴシック" charset="0"/>
                <a:cs typeface="Arial" charset="0"/>
              </a:rPr>
              <a:t>Alexander Made Headlines…</a:t>
            </a:r>
          </a:p>
        </p:txBody>
      </p:sp>
      <p:pic>
        <p:nvPicPr>
          <p:cNvPr id="713730" name="Picture 3" descr="Ntiochus IV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4849813" cy="6858000"/>
          </a:xfrm>
          <a:noFill/>
          <a:extLst>
            <a:ext uri="{909E8E84-426E-40dd-AFC4-6F175D3DCCD1}">
              <a14:hiddenFill xmlns:a14="http://schemas.microsoft.com/office/drawing/2010/main" xmlns="">
                <a:solidFill>
                  <a:srgbClr val="FFFFFF"/>
                </a:solidFill>
              </a14:hiddenFill>
            </a:ext>
          </a:extLst>
        </p:spPr>
      </p:pic>
      <p:sp>
        <p:nvSpPr>
          <p:cNvPr id="713731"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539</a:t>
            </a:r>
          </a:p>
        </p:txBody>
      </p:sp>
    </p:spTree>
    <p:extLst>
      <p:ext uri="{BB962C8B-B14F-4D97-AF65-F5344CB8AC3E}">
        <p14:creationId xmlns:p14="http://schemas.microsoft.com/office/powerpoint/2010/main" val="2481778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5"/>
          <p:cNvSpPr>
            <a:spLocks noGrp="1" noChangeArrowheads="1"/>
          </p:cNvSpPr>
          <p:nvPr>
            <p:ph type="title"/>
          </p:nvPr>
        </p:nvSpPr>
        <p:spPr>
          <a:xfrm>
            <a:off x="1066800" y="0"/>
            <a:ext cx="7772400" cy="1143000"/>
          </a:xfrm>
        </p:spPr>
        <p:txBody>
          <a:bodyPr/>
          <a:lstStyle/>
          <a:p>
            <a:pPr eaLnBrk="1" hangingPunct="1"/>
            <a:r>
              <a:rPr lang="en-US">
                <a:latin typeface="Arial" charset="0"/>
                <a:ea typeface="ＭＳ Ｐゴシック" charset="0"/>
                <a:cs typeface="ＭＳ Ｐゴシック" charset="0"/>
              </a:rPr>
              <a:t>After Alexander…</a:t>
            </a:r>
          </a:p>
        </p:txBody>
      </p:sp>
      <p:sp>
        <p:nvSpPr>
          <p:cNvPr id="721922"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grpSp>
        <p:nvGrpSpPr>
          <p:cNvPr id="721923" name="Group 12"/>
          <p:cNvGrpSpPr>
            <a:grpSpLocks/>
          </p:cNvGrpSpPr>
          <p:nvPr/>
        </p:nvGrpSpPr>
        <p:grpSpPr bwMode="auto">
          <a:xfrm>
            <a:off x="0" y="1295400"/>
            <a:ext cx="9144000" cy="4495800"/>
            <a:chOff x="0" y="1152"/>
            <a:chExt cx="5580" cy="2743"/>
          </a:xfrm>
        </p:grpSpPr>
        <p:pic>
          <p:nvPicPr>
            <p:cNvPr id="721933"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1934"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3981" name="Text Box 13"/>
          <p:cNvSpPr txBox="1">
            <a:spLocks noChangeArrowheads="1"/>
          </p:cNvSpPr>
          <p:nvPr/>
        </p:nvSpPr>
        <p:spPr bwMode="auto">
          <a:xfrm>
            <a:off x="5546725" y="3754438"/>
            <a:ext cx="2216150" cy="665162"/>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104C1C"/>
                </a:solidFill>
                <a:effectLst/>
                <a:uLnTx/>
                <a:uFillTx/>
                <a:latin typeface="Arial Black" charset="0"/>
                <a:ea typeface="ＭＳ Ｐゴシック" charset="0"/>
              </a:rPr>
              <a:t>Seleucus</a:t>
            </a:r>
          </a:p>
        </p:txBody>
      </p:sp>
      <p:sp>
        <p:nvSpPr>
          <p:cNvPr id="83982" name="Text Box 14"/>
          <p:cNvSpPr txBox="1">
            <a:spLocks noChangeArrowheads="1"/>
          </p:cNvSpPr>
          <p:nvPr/>
        </p:nvSpPr>
        <p:spPr bwMode="auto">
          <a:xfrm>
            <a:off x="1066800" y="3886200"/>
            <a:ext cx="1990725" cy="665163"/>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4C1322"/>
                </a:solidFill>
                <a:effectLst/>
                <a:uLnTx/>
                <a:uFillTx/>
                <a:latin typeface="Arial Black" charset="0"/>
                <a:ea typeface="ＭＳ Ｐゴシック" charset="0"/>
              </a:rPr>
              <a:t>Ptolemy</a:t>
            </a:r>
          </a:p>
        </p:txBody>
      </p:sp>
      <p:sp>
        <p:nvSpPr>
          <p:cNvPr id="83983" name="Text Box 15"/>
          <p:cNvSpPr txBox="1">
            <a:spLocks noChangeArrowheads="1"/>
          </p:cNvSpPr>
          <p:nvPr/>
        </p:nvSpPr>
        <p:spPr bwMode="auto">
          <a:xfrm>
            <a:off x="304800" y="1524000"/>
            <a:ext cx="2532063" cy="665163"/>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1236"/>
                </a:solidFill>
                <a:effectLst/>
                <a:uLnTx/>
                <a:uFillTx/>
                <a:latin typeface="Arial Black" charset="0"/>
                <a:ea typeface="ＭＳ Ｐゴシック" charset="0"/>
              </a:rPr>
              <a:t>Cassander</a:t>
            </a:r>
          </a:p>
        </p:txBody>
      </p:sp>
      <p:sp>
        <p:nvSpPr>
          <p:cNvPr id="83984" name="Text Box 16"/>
          <p:cNvSpPr txBox="1">
            <a:spLocks noChangeArrowheads="1"/>
          </p:cNvSpPr>
          <p:nvPr/>
        </p:nvSpPr>
        <p:spPr bwMode="auto">
          <a:xfrm>
            <a:off x="990600" y="2362200"/>
            <a:ext cx="2554288" cy="665163"/>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Black" charset="0"/>
                <a:ea typeface="ＭＳ Ｐゴシック" charset="0"/>
              </a:rPr>
              <a:t>Lysimacus</a:t>
            </a:r>
            <a:endParaRPr kumimoji="0" lang="en-US" sz="3200" b="1" i="0" u="none" strike="noStrike" kern="1200" cap="none" spc="0" normalizeH="0" baseline="0" noProof="0">
              <a:ln>
                <a:noFill/>
              </a:ln>
              <a:solidFill>
                <a:srgbClr val="104C1C"/>
              </a:solidFill>
              <a:effectLst/>
              <a:uLnTx/>
              <a:uFillTx/>
              <a:latin typeface="Arial Black" charset="0"/>
              <a:ea typeface="ＭＳ Ｐゴシック" charset="0"/>
            </a:endParaRPr>
          </a:p>
        </p:txBody>
      </p:sp>
      <p:sp>
        <p:nvSpPr>
          <p:cNvPr id="83985" name="Text Box 17"/>
          <p:cNvSpPr txBox="1">
            <a:spLocks noChangeArrowheads="1"/>
          </p:cNvSpPr>
          <p:nvPr/>
        </p:nvSpPr>
        <p:spPr bwMode="auto">
          <a:xfrm>
            <a:off x="1898070" y="5248855"/>
            <a:ext cx="7225145" cy="1323439"/>
          </a:xfrm>
          <a:prstGeom prst="rect">
            <a:avLst/>
          </a:prstGeom>
          <a:gradFill rotWithShape="0">
            <a:gsLst>
              <a:gs pos="0">
                <a:srgbClr val="3B003B"/>
              </a:gs>
              <a:gs pos="100000">
                <a:srgbClr val="800080"/>
              </a:gs>
            </a:gsLst>
            <a:lin ang="189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el" charset="0"/>
                <a:ea typeface="ＭＳ Ｐゴシック" charset="0"/>
              </a:rPr>
              <a:t>"And the he-goat is the king of Greece; and the great horn between his eyes is the first king. As for the horn that was broken, in place of which four others arose, four kingdoms shall arise from his nation but not with his power" (Daniel 8:21-22 RSV)</a:t>
            </a: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pic>
        <p:nvPicPr>
          <p:cNvPr id="721930" name="Picture 20" descr="go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2188" y="666750"/>
            <a:ext cx="2614612"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1931"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557</a:t>
            </a:r>
          </a:p>
        </p:txBody>
      </p:sp>
      <p:sp>
        <p:nvSpPr>
          <p:cNvPr id="721932" name="Text Box 16"/>
          <p:cNvSpPr txBox="1">
            <a:spLocks noChangeArrowheads="1"/>
          </p:cNvSpPr>
          <p:nvPr/>
        </p:nvSpPr>
        <p:spPr bwMode="auto">
          <a:xfrm>
            <a:off x="2362200" y="1168400"/>
            <a:ext cx="3962400" cy="584200"/>
          </a:xfrm>
          <a:prstGeom prst="rect">
            <a:avLst/>
          </a:prstGeom>
          <a:solidFill>
            <a:srgbClr val="2D196A"/>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Greek Empire</a:t>
            </a:r>
          </a:p>
        </p:txBody>
      </p:sp>
    </p:spTree>
    <p:extLst>
      <p:ext uri="{BB962C8B-B14F-4D97-AF65-F5344CB8AC3E}">
        <p14:creationId xmlns:p14="http://schemas.microsoft.com/office/powerpoint/2010/main" val="4255676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animEffect transition="in" filter="fade">
                                      <p:cBhvr>
                                        <p:cTn id="7" dur="500"/>
                                        <p:tgtEl>
                                          <p:spTgt spid="83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2"/>
                                        </p:tgtEl>
                                        <p:attrNameLst>
                                          <p:attrName>style.visibility</p:attrName>
                                        </p:attrNameLst>
                                      </p:cBhvr>
                                      <p:to>
                                        <p:strVal val="visible"/>
                                      </p:to>
                                    </p:set>
                                    <p:animEffect transition="in" filter="fade">
                                      <p:cBhvr>
                                        <p:cTn id="12" dur="500"/>
                                        <p:tgtEl>
                                          <p:spTgt spid="83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4"/>
                                        </p:tgtEl>
                                        <p:attrNameLst>
                                          <p:attrName>style.visibility</p:attrName>
                                        </p:attrNameLst>
                                      </p:cBhvr>
                                      <p:to>
                                        <p:strVal val="visible"/>
                                      </p:to>
                                    </p:set>
                                    <p:animEffect transition="in" filter="fade">
                                      <p:cBhvr>
                                        <p:cTn id="17" dur="500"/>
                                        <p:tgtEl>
                                          <p:spTgt spid="839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fade">
                                      <p:cBhvr>
                                        <p:cTn id="22" dur="500"/>
                                        <p:tgtEl>
                                          <p:spTgt spid="839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5"/>
                                        </p:tgtEl>
                                        <p:attrNameLst>
                                          <p:attrName>style.visibility</p:attrName>
                                        </p:attrNameLst>
                                      </p:cBhvr>
                                      <p:to>
                                        <p:strVal val="visible"/>
                                      </p:to>
                                    </p:set>
                                    <p:animEffect transition="in" filter="fade">
                                      <p:cBhvr>
                                        <p:cTn id="27" dur="500"/>
                                        <p:tgtEl>
                                          <p:spTgt spid="839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6"/>
                                        </p:tgtEl>
                                        <p:attrNameLst>
                                          <p:attrName>style.visibility</p:attrName>
                                        </p:attrNameLst>
                                      </p:cBhvr>
                                      <p:to>
                                        <p:strVal val="visible"/>
                                      </p:to>
                                    </p:set>
                                    <p:animEffect transition="in" filter="fade">
                                      <p:cBhvr>
                                        <p:cTn id="32"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nimBg="1" autoUpdateAnimBg="0"/>
      <p:bldP spid="83982" grpId="0" animBg="1" autoUpdateAnimBg="0"/>
      <p:bldP spid="83983" grpId="0" animBg="1" autoUpdateAnimBg="0"/>
      <p:bldP spid="83984" grpId="0" animBg="1" autoUpdateAnimBg="0"/>
      <p:bldP spid="83985" grpId="0" animBg="1" autoUpdateAnimBg="0"/>
      <p:bldP spid="8398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8" name="Picture 4" descr="Who is the “Little Horn” in Daniel 7:8? - Reading Acts">
            <a:extLst>
              <a:ext uri="{FF2B5EF4-FFF2-40B4-BE49-F238E27FC236}">
                <a16:creationId xmlns:a16="http://schemas.microsoft.com/office/drawing/2014/main" id="{9B61F687-8C1D-F44D-824D-9D536ACDB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775" y="0"/>
            <a:ext cx="2712393" cy="4668342"/>
          </a:xfrm>
          <a:prstGeom prst="rect">
            <a:avLst/>
          </a:prstGeom>
          <a:noFill/>
          <a:extLst>
            <a:ext uri="{909E8E84-426E-40DD-AFC4-6F175D3DCCD1}">
              <a14:hiddenFill xmlns:a14="http://schemas.microsoft.com/office/drawing/2010/main">
                <a:solidFill>
                  <a:srgbClr val="FFFFFF"/>
                </a:solidFill>
              </a14:hiddenFill>
            </a:ext>
          </a:extLst>
        </p:spPr>
      </p:pic>
      <p:sp>
        <p:nvSpPr>
          <p:cNvPr id="2470916" name="Rectangle 4"/>
          <p:cNvSpPr>
            <a:spLocks noChangeArrowheads="1"/>
          </p:cNvSpPr>
          <p:nvPr/>
        </p:nvSpPr>
        <p:spPr bwMode="auto">
          <a:xfrm>
            <a:off x="0" y="4535884"/>
            <a:ext cx="9144000" cy="23495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a:defRPr/>
            </a:pPr>
            <a:r>
              <a:rPr kumimoji="0" lang="ja-JP" alt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lang="en-US" altLang="ja-JP" sz="3200" b="1" dirty="0">
                <a:solidFill>
                  <a:srgbClr val="FFFFFF"/>
                </a:solidFill>
                <a:latin typeface="Arial" charset="0"/>
                <a:cs typeface="Arial" charset="0"/>
              </a:rPr>
              <a:t>Out of one of them came forth a rather small horn which grew exceedingly great toward the south, toward the east, and toward the Beautiful Land</a:t>
            </a:r>
            <a:r>
              <a:rPr kumimoji="0" lang="ja-JP" alt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(NAU)</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6" name="Picture 26" descr="goat-1">
            <a:extLst>
              <a:ext uri="{FF2B5EF4-FFF2-40B4-BE49-F238E27FC236}">
                <a16:creationId xmlns:a16="http://schemas.microsoft.com/office/drawing/2014/main" id="{F1C04614-12C7-DA41-A951-8C3E40D32EB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407" y="1772816"/>
            <a:ext cx="28448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0915" name="Rectangle 3"/>
          <p:cNvSpPr>
            <a:spLocks noGrp="1" noChangeArrowheads="1"/>
          </p:cNvSpPr>
          <p:nvPr>
            <p:ph type="title"/>
          </p:nvPr>
        </p:nvSpPr>
        <p:spPr>
          <a:xfrm>
            <a:off x="0" y="1"/>
            <a:ext cx="3371775" cy="1772816"/>
          </a:xfrm>
          <a:effectLst>
            <a:outerShdw blurRad="63500" dist="35921" dir="2700000" algn="ctr" rotWithShape="0">
              <a:schemeClr val="tx2">
                <a:alpha val="74998"/>
              </a:schemeClr>
            </a:outerShdw>
          </a:effectLst>
        </p:spPr>
        <p:txBody>
          <a:bodyPr/>
          <a:lstStyle/>
          <a:p>
            <a:pPr eaLnBrk="1" hangingPunct="1">
              <a:defRPr/>
            </a:pPr>
            <a:r>
              <a:rPr lang="en-US" sz="3200" b="1" dirty="0">
                <a:solidFill>
                  <a:schemeClr val="bg1"/>
                </a:solidFill>
                <a:ea typeface="ＭＳ Ｐゴシック" pitchFamily="-112" charset="-128"/>
              </a:rPr>
              <a:t>The Little Horn </a:t>
            </a:r>
            <a:br>
              <a:rPr lang="en-US" sz="3200" b="1" dirty="0">
                <a:solidFill>
                  <a:schemeClr val="bg1"/>
                </a:solidFill>
                <a:ea typeface="ＭＳ Ｐゴシック" pitchFamily="-112" charset="-128"/>
              </a:rPr>
            </a:br>
            <a:r>
              <a:rPr lang="en-US" sz="3200" b="1" dirty="0">
                <a:solidFill>
                  <a:schemeClr val="bg1"/>
                </a:solidFill>
                <a:ea typeface="ＭＳ Ｐゴシック" pitchFamily="-112" charset="-128"/>
              </a:rPr>
              <a:t>(Daniel 8:9)</a:t>
            </a:r>
          </a:p>
        </p:txBody>
      </p:sp>
      <p:grpSp>
        <p:nvGrpSpPr>
          <p:cNvPr id="3" name="Group 2">
            <a:extLst>
              <a:ext uri="{FF2B5EF4-FFF2-40B4-BE49-F238E27FC236}">
                <a16:creationId xmlns:a16="http://schemas.microsoft.com/office/drawing/2014/main" id="{021CFE82-6649-454F-A140-D8408B297A66}"/>
              </a:ext>
            </a:extLst>
          </p:cNvPr>
          <p:cNvGrpSpPr/>
          <p:nvPr/>
        </p:nvGrpSpPr>
        <p:grpSpPr>
          <a:xfrm>
            <a:off x="6293635" y="116632"/>
            <a:ext cx="2940133" cy="4464496"/>
            <a:chOff x="6293635" y="116632"/>
            <a:chExt cx="2940133" cy="4464496"/>
          </a:xfrm>
        </p:grpSpPr>
        <p:pic>
          <p:nvPicPr>
            <p:cNvPr id="830466" name="Picture 2" descr="3D Printable Portrait of King Antiochus IV Epiphanes by Scan The World">
              <a:extLst>
                <a:ext uri="{FF2B5EF4-FFF2-40B4-BE49-F238E27FC236}">
                  <a16:creationId xmlns:a16="http://schemas.microsoft.com/office/drawing/2014/main" id="{BA2C2592-220E-FB41-AF2F-3E1437CAFE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511" t="-1" r="22825" b="22973"/>
            <a:stretch/>
          </p:blipFill>
          <p:spPr bwMode="auto">
            <a:xfrm>
              <a:off x="6631350" y="116632"/>
              <a:ext cx="2264702" cy="33123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AD12C59A-8E29-1F45-854E-CB84D5240EE5}"/>
                </a:ext>
              </a:extLst>
            </p:cNvPr>
            <p:cNvSpPr txBox="1">
              <a:spLocks noChangeArrowheads="1"/>
            </p:cNvSpPr>
            <p:nvPr/>
          </p:nvSpPr>
          <p:spPr bwMode="auto">
            <a:xfrm>
              <a:off x="6293635" y="3429273"/>
              <a:ext cx="2940133" cy="11518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2800" b="1" kern="0" dirty="0">
                  <a:solidFill>
                    <a:schemeClr val="bg1"/>
                  </a:solidFill>
                  <a:ea typeface="ＭＳ Ｐゴシック" pitchFamily="-112" charset="-128"/>
                </a:rPr>
                <a:t>Antiochus IV </a:t>
              </a:r>
              <a:br>
                <a:rPr lang="en-US" sz="2800" b="1" kern="0" dirty="0">
                  <a:solidFill>
                    <a:schemeClr val="bg1"/>
                  </a:solidFill>
                  <a:ea typeface="ＭＳ Ｐゴシック" pitchFamily="-112" charset="-128"/>
                </a:rPr>
              </a:br>
              <a:r>
                <a:rPr lang="en-US" sz="2800" b="1" kern="0" dirty="0">
                  <a:solidFill>
                    <a:schemeClr val="bg1"/>
                  </a:solidFill>
                  <a:ea typeface="ＭＳ Ｐゴシック" pitchFamily="-112" charset="-128"/>
                </a:rPr>
                <a:t>Epiphanes</a:t>
              </a:r>
              <a:endParaRPr lang="en-US" sz="3200" b="1" kern="0" dirty="0">
                <a:solidFill>
                  <a:schemeClr val="bg1"/>
                </a:solidFill>
                <a:ea typeface="ＭＳ Ｐゴシック" pitchFamily="-112" charset="-128"/>
              </a:endParaRPr>
            </a:p>
            <a:p>
              <a:pPr eaLnBrk="1" hangingPunct="1">
                <a:defRPr/>
              </a:pPr>
              <a:r>
                <a:rPr lang="en-US" sz="2400" b="1" kern="0" dirty="0">
                  <a:solidFill>
                    <a:schemeClr val="bg1"/>
                  </a:solidFill>
                  <a:ea typeface="ＭＳ Ｐゴシック" pitchFamily="-112" charset="-128"/>
                </a:rPr>
                <a:t>(170-164 BC)</a:t>
              </a:r>
              <a:endParaRPr lang="en-US" sz="3200" b="1" kern="0" dirty="0">
                <a:solidFill>
                  <a:schemeClr val="bg1"/>
                </a:solidFill>
                <a:ea typeface="ＭＳ Ｐゴシック" pitchFamily="-112" charset="-128"/>
              </a:endParaRPr>
            </a:p>
          </p:txBody>
        </p:sp>
      </p:grpSp>
      <p:sp>
        <p:nvSpPr>
          <p:cNvPr id="4" name="Right Arrow 3">
            <a:extLst>
              <a:ext uri="{FF2B5EF4-FFF2-40B4-BE49-F238E27FC236}">
                <a16:creationId xmlns:a16="http://schemas.microsoft.com/office/drawing/2014/main" id="{C214DF0C-457E-AE45-B5EC-B3244C28F408}"/>
              </a:ext>
            </a:extLst>
          </p:cNvPr>
          <p:cNvSpPr/>
          <p:nvPr/>
        </p:nvSpPr>
        <p:spPr bwMode="auto">
          <a:xfrm>
            <a:off x="2771800" y="2708920"/>
            <a:ext cx="1152128" cy="122413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 name="Equal 4">
            <a:extLst>
              <a:ext uri="{FF2B5EF4-FFF2-40B4-BE49-F238E27FC236}">
                <a16:creationId xmlns:a16="http://schemas.microsoft.com/office/drawing/2014/main" id="{7C8BE3A3-30A5-8C41-8782-5D80482D7E1F}"/>
              </a:ext>
            </a:extLst>
          </p:cNvPr>
          <p:cNvSpPr/>
          <p:nvPr/>
        </p:nvSpPr>
        <p:spPr bwMode="auto">
          <a:xfrm>
            <a:off x="5652120" y="2708920"/>
            <a:ext cx="936104" cy="864096"/>
          </a:xfrm>
          <a:prstGeom prst="mathEqua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1280151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830468"/>
                                        </p:tgtEl>
                                        <p:attrNameLst>
                                          <p:attrName>style.visibility</p:attrName>
                                        </p:attrNameLst>
                                      </p:cBhvr>
                                      <p:to>
                                        <p:strVal val="visible"/>
                                      </p:to>
                                    </p:set>
                                    <p:anim calcmode="lin" valueType="num">
                                      <p:cBhvr>
                                        <p:cTn id="11" dur="1000" fill="hold"/>
                                        <p:tgtEl>
                                          <p:spTgt spid="830468"/>
                                        </p:tgtEl>
                                        <p:attrNameLst>
                                          <p:attrName>ppt_w</p:attrName>
                                        </p:attrNameLst>
                                      </p:cBhvr>
                                      <p:tavLst>
                                        <p:tav tm="0">
                                          <p:val>
                                            <p:strVal val="#ppt_w*0.70"/>
                                          </p:val>
                                        </p:tav>
                                        <p:tav tm="100000">
                                          <p:val>
                                            <p:strVal val="#ppt_w"/>
                                          </p:val>
                                        </p:tav>
                                      </p:tavLst>
                                    </p:anim>
                                    <p:anim calcmode="lin" valueType="num">
                                      <p:cBhvr>
                                        <p:cTn id="12" dur="1000" fill="hold"/>
                                        <p:tgtEl>
                                          <p:spTgt spid="830468"/>
                                        </p:tgtEl>
                                        <p:attrNameLst>
                                          <p:attrName>ppt_h</p:attrName>
                                        </p:attrNameLst>
                                      </p:cBhvr>
                                      <p:tavLst>
                                        <p:tav tm="0">
                                          <p:val>
                                            <p:strVal val="#ppt_h"/>
                                          </p:val>
                                        </p:tav>
                                        <p:tav tm="100000">
                                          <p:val>
                                            <p:strVal val="#ppt_h"/>
                                          </p:val>
                                        </p:tav>
                                      </p:tavLst>
                                    </p:anim>
                                    <p:animEffect transition="in" filter="fade">
                                      <p:cBhvr>
                                        <p:cTn id="13" dur="1000"/>
                                        <p:tgtEl>
                                          <p:spTgt spid="83046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500"/>
                            </p:stCondLst>
                            <p:childTnLst>
                              <p:par>
                                <p:cTn id="20" presetID="55"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strVal val="#ppt_w*0.70"/>
                                          </p:val>
                                        </p:tav>
                                        <p:tav tm="100000">
                                          <p:val>
                                            <p:strVal val="#ppt_w"/>
                                          </p:val>
                                        </p:tav>
                                      </p:tavLst>
                                    </p:anim>
                                    <p:anim calcmode="lin" valueType="num">
                                      <p:cBhvr>
                                        <p:cTn id="23" dur="1000" fill="hold"/>
                                        <p:tgtEl>
                                          <p:spTgt spid="3"/>
                                        </p:tgtEl>
                                        <p:attrNameLst>
                                          <p:attrName>ppt_h</p:attrName>
                                        </p:attrNameLst>
                                      </p:cBhvr>
                                      <p:tavLst>
                                        <p:tav tm="0">
                                          <p:val>
                                            <p:strVal val="#ppt_h"/>
                                          </p:val>
                                        </p:tav>
                                        <p:tav tm="100000">
                                          <p:val>
                                            <p:strVal val="#ppt_h"/>
                                          </p:val>
                                        </p:tav>
                                      </p:tavLst>
                                    </p:anim>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394" name="Picture 2" descr="Who was Antiochus Epiphanes? - Watch Jerusalem">
            <a:extLst>
              <a:ext uri="{FF2B5EF4-FFF2-40B4-BE49-F238E27FC236}">
                <a16:creationId xmlns:a16="http://schemas.microsoft.com/office/drawing/2014/main" id="{19653959-ACBD-194D-BCE7-53E058585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5" y="1227137"/>
            <a:ext cx="9144000" cy="5630863"/>
          </a:xfrm>
          <a:prstGeom prst="rect">
            <a:avLst/>
          </a:prstGeom>
          <a:noFill/>
          <a:extLst>
            <a:ext uri="{909E8E84-426E-40DD-AFC4-6F175D3DCCD1}">
              <a14:hiddenFill xmlns:a14="http://schemas.microsoft.com/office/drawing/2010/main">
                <a:solidFill>
                  <a:srgbClr val="FFFFFF"/>
                </a:solidFill>
              </a14:hiddenFill>
            </a:ext>
          </a:extLst>
        </p:spPr>
      </p:pic>
      <p:sp>
        <p:nvSpPr>
          <p:cNvPr id="2470915" name="Rectangle 3"/>
          <p:cNvSpPr>
            <a:spLocks noGrp="1" noChangeArrowheads="1"/>
          </p:cNvSpPr>
          <p:nvPr>
            <p:ph type="title"/>
          </p:nvPr>
        </p:nvSpPr>
        <p:spPr>
          <a:xfrm>
            <a:off x="0" y="0"/>
            <a:ext cx="9144000" cy="1227137"/>
          </a:xfrm>
          <a:effectLst>
            <a:outerShdw blurRad="63500" dist="35921" dir="2700000" algn="ctr" rotWithShape="0">
              <a:schemeClr val="tx2">
                <a:alpha val="74998"/>
              </a:schemeClr>
            </a:outerShdw>
          </a:effectLst>
        </p:spPr>
        <p:txBody>
          <a:bodyPr/>
          <a:lstStyle/>
          <a:p>
            <a:pPr eaLnBrk="1" hangingPunct="1">
              <a:defRPr/>
            </a:pPr>
            <a:r>
              <a:rPr lang="en-US" sz="2800" b="1" dirty="0">
                <a:solidFill>
                  <a:schemeClr val="bg1"/>
                </a:solidFill>
                <a:ea typeface="ＭＳ Ｐゴシック" pitchFamily="-112" charset="-128"/>
              </a:rPr>
              <a:t>Antiochus IV Epiphanes (170-164 BC) will harm the Jerusalem sacrifice for 2300 evenings and mornings</a:t>
            </a:r>
          </a:p>
        </p:txBody>
      </p:sp>
      <p:sp>
        <p:nvSpPr>
          <p:cNvPr id="2470916" name="Rectangle 4"/>
          <p:cNvSpPr>
            <a:spLocks noChangeArrowheads="1"/>
          </p:cNvSpPr>
          <p:nvPr/>
        </p:nvSpPr>
        <p:spPr bwMode="auto">
          <a:xfrm>
            <a:off x="0" y="1227137"/>
            <a:ext cx="4788024" cy="5630863"/>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a:defRPr/>
            </a:pPr>
            <a:r>
              <a:rPr kumimoji="0" lang="ja-JP" altLang="en-US" sz="2800" b="1" i="0" u="none" strike="noStrike" kern="1200" cap="none" spc="0" normalizeH="0" baseline="0" noProof="0">
                <a:ln>
                  <a:noFill/>
                </a:ln>
                <a:solidFill>
                  <a:srgbClr val="FFFFFF"/>
                </a:solidFill>
                <a:effectLst>
                  <a:glow rad="139700">
                    <a:schemeClr val="accent4">
                      <a:satMod val="175000"/>
                      <a:alpha val="78000"/>
                    </a:schemeClr>
                  </a:glow>
                </a:effectLst>
                <a:uLnTx/>
                <a:uFillTx/>
                <a:latin typeface="Arial" charset="0"/>
                <a:ea typeface="ＭＳ Ｐゴシック" charset="0"/>
                <a:cs typeface="Arial" charset="0"/>
              </a:rPr>
              <a:t>“</a:t>
            </a:r>
            <a:r>
              <a:rPr lang="en-US" altLang="ja-JP" sz="2800" b="1" dirty="0">
                <a:solidFill>
                  <a:srgbClr val="FFFFFF"/>
                </a:solidFill>
                <a:effectLst>
                  <a:glow rad="139700">
                    <a:schemeClr val="accent4">
                      <a:satMod val="175000"/>
                      <a:alpha val="78000"/>
                    </a:schemeClr>
                  </a:glow>
                </a:effectLst>
                <a:latin typeface="Arial" charset="0"/>
                <a:cs typeface="Arial" charset="0"/>
              </a:rPr>
              <a:t>How long will the vision about the regular sacrifice apply, while the transgression causes horror, so as to allow both the holy place and the host to be trampled?”</a:t>
            </a:r>
          </a:p>
          <a:p>
            <a:pPr algn="ctr">
              <a:defRPr/>
            </a:pPr>
            <a:r>
              <a:rPr lang="en-US" altLang="ja-JP" sz="2800" b="1" baseline="30000" dirty="0">
                <a:solidFill>
                  <a:srgbClr val="FFFFFF"/>
                </a:solidFill>
                <a:effectLst>
                  <a:glow rad="139700">
                    <a:schemeClr val="accent4">
                      <a:satMod val="175000"/>
                      <a:alpha val="78000"/>
                    </a:schemeClr>
                  </a:glow>
                </a:effectLst>
                <a:latin typeface="Arial" charset="0"/>
                <a:cs typeface="Arial" charset="0"/>
              </a:rPr>
              <a:t>14 </a:t>
            </a:r>
            <a:r>
              <a:rPr lang="en-US" altLang="ja-JP" sz="2800" b="1" dirty="0">
                <a:solidFill>
                  <a:srgbClr val="FFFFFF"/>
                </a:solidFill>
                <a:effectLst>
                  <a:glow rad="139700">
                    <a:schemeClr val="accent4">
                      <a:satMod val="175000"/>
                      <a:alpha val="78000"/>
                    </a:schemeClr>
                  </a:glow>
                </a:effectLst>
                <a:latin typeface="Arial" charset="0"/>
                <a:cs typeface="Arial" charset="0"/>
              </a:rPr>
              <a:t>He said to me, “For 2,300 evenings and mornings; then the holy place will be properly restored</a:t>
            </a:r>
            <a:r>
              <a:rPr kumimoji="0" lang="ja-JP" altLang="en-US" sz="2800" b="1" i="0" u="none" strike="noStrike" kern="1200" cap="none" spc="0" normalizeH="0" baseline="0" noProof="0">
                <a:ln>
                  <a:noFill/>
                </a:ln>
                <a:solidFill>
                  <a:srgbClr val="FFFFFF"/>
                </a:solidFill>
                <a:effectLst>
                  <a:glow rad="139700">
                    <a:schemeClr val="accent4">
                      <a:satMod val="175000"/>
                      <a:alpha val="78000"/>
                    </a:schemeClr>
                  </a:glow>
                </a:effectLst>
                <a:uLnTx/>
                <a:uFillTx/>
                <a:latin typeface="Arial" charset="0"/>
                <a:ea typeface="ＭＳ Ｐゴシック" charset="0"/>
                <a:cs typeface="Arial" charset="0"/>
              </a:rPr>
              <a:t>”</a:t>
            </a:r>
            <a:r>
              <a:rPr kumimoji="0" lang="en-US" altLang="ja-JP" sz="2000" b="1" i="0" u="none" strike="noStrike" kern="1200" cap="none" spc="0" normalizeH="0" baseline="0" noProof="0" dirty="0">
                <a:ln>
                  <a:noFill/>
                </a:ln>
                <a:solidFill>
                  <a:srgbClr val="FFFFFF"/>
                </a:solidFill>
                <a:effectLst>
                  <a:glow rad="139700">
                    <a:schemeClr val="accent4">
                      <a:satMod val="175000"/>
                      <a:alpha val="78000"/>
                    </a:schemeClr>
                  </a:glow>
                </a:effectLst>
                <a:uLnTx/>
                <a:uFillTx/>
                <a:latin typeface="Arial" charset="0"/>
                <a:ea typeface="ＭＳ Ｐゴシック" charset="0"/>
                <a:cs typeface="Arial" charset="0"/>
              </a:rPr>
              <a:t> </a:t>
            </a:r>
            <a:br>
              <a:rPr kumimoji="0" lang="en-US" altLang="ja-JP" b="1" i="0" u="none" strike="noStrike" kern="1200" cap="none" spc="0" normalizeH="0" baseline="0" noProof="0" dirty="0">
                <a:ln>
                  <a:noFill/>
                </a:ln>
                <a:solidFill>
                  <a:srgbClr val="FFFFFF"/>
                </a:solidFill>
                <a:effectLst>
                  <a:glow rad="139700">
                    <a:schemeClr val="accent4">
                      <a:satMod val="175000"/>
                      <a:alpha val="78000"/>
                    </a:schemeClr>
                  </a:glow>
                </a:effectLst>
                <a:uLnTx/>
                <a:uFillTx/>
                <a:latin typeface="Arial" charset="0"/>
                <a:ea typeface="ＭＳ Ｐゴシック" charset="0"/>
                <a:cs typeface="Arial" charset="0"/>
              </a:rPr>
            </a:br>
            <a:r>
              <a:rPr kumimoji="0" lang="en-US" altLang="ja-JP" b="1" i="0" u="none" strike="noStrike" kern="1200" cap="none" spc="0" normalizeH="0" baseline="0" noProof="0" dirty="0">
                <a:ln>
                  <a:noFill/>
                </a:ln>
                <a:solidFill>
                  <a:srgbClr val="FFFFFF"/>
                </a:solidFill>
                <a:effectLst>
                  <a:glow rad="139700">
                    <a:schemeClr val="accent4">
                      <a:satMod val="175000"/>
                      <a:alpha val="78000"/>
                    </a:schemeClr>
                  </a:glow>
                </a:effectLst>
                <a:uLnTx/>
                <a:uFillTx/>
                <a:latin typeface="Arial" charset="0"/>
                <a:ea typeface="ＭＳ Ｐゴシック" charset="0"/>
                <a:cs typeface="Arial" charset="0"/>
              </a:rPr>
              <a:t>(Daniel 8:13b-14 NASB).</a:t>
            </a:r>
            <a:endParaRPr kumimoji="0" lang="en-US" sz="2800" b="1" i="0" u="none" strike="noStrike" kern="1200" cap="none" spc="0" normalizeH="0" baseline="0" noProof="0" dirty="0">
              <a:ln>
                <a:noFill/>
              </a:ln>
              <a:solidFill>
                <a:srgbClr val="000000"/>
              </a:solidFill>
              <a:effectLst>
                <a:glow rad="139700">
                  <a:schemeClr val="accent4">
                    <a:satMod val="175000"/>
                    <a:alpha val="78000"/>
                  </a:schemeClr>
                </a:glow>
              </a:effectLst>
              <a:uLnTx/>
              <a:uFillTx/>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70916"/>
                                        </p:tgtEl>
                                        <p:attrNameLst>
                                          <p:attrName>style.visibility</p:attrName>
                                        </p:attrNameLst>
                                      </p:cBhvr>
                                      <p:to>
                                        <p:strVal val="visible"/>
                                      </p:to>
                                    </p:set>
                                    <p:animEffect transition="in" filter="checkerboard(across)">
                                      <p:cBhvr>
                                        <p:cTn id="7" dur="500"/>
                                        <p:tgtEl>
                                          <p:spTgt spid="2470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09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18115"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150</a:t>
            </a:r>
          </a:p>
        </p:txBody>
      </p:sp>
      <p:sp>
        <p:nvSpPr>
          <p:cNvPr id="218116" name="Text Box 4"/>
          <p:cNvSpPr txBox="1">
            <a:spLocks noChangeArrowheads="1"/>
          </p:cNvSpPr>
          <p:nvPr/>
        </p:nvSpPr>
        <p:spPr bwMode="auto">
          <a:xfrm>
            <a:off x="40386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300</a:t>
            </a:r>
          </a:p>
        </p:txBody>
      </p:sp>
      <p:sp>
        <p:nvSpPr>
          <p:cNvPr id="218117" name="Text Box 5"/>
          <p:cNvSpPr txBox="1">
            <a:spLocks noChangeArrowheads="1"/>
          </p:cNvSpPr>
          <p:nvPr/>
        </p:nvSpPr>
        <p:spPr bwMode="auto">
          <a:xfrm>
            <a:off x="2667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400</a:t>
            </a:r>
          </a:p>
        </p:txBody>
      </p:sp>
      <p:sp>
        <p:nvSpPr>
          <p:cNvPr id="218118" name="Text Box 6"/>
          <p:cNvSpPr txBox="1">
            <a:spLocks noChangeArrowheads="1"/>
          </p:cNvSpPr>
          <p:nvPr/>
        </p:nvSpPr>
        <p:spPr bwMode="auto">
          <a:xfrm>
            <a:off x="19812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450</a:t>
            </a:r>
          </a:p>
        </p:txBody>
      </p:sp>
      <p:sp>
        <p:nvSpPr>
          <p:cNvPr id="218119" name="Text Box 7"/>
          <p:cNvSpPr txBox="1">
            <a:spLocks noChangeArrowheads="1"/>
          </p:cNvSpPr>
          <p:nvPr/>
        </p:nvSpPr>
        <p:spPr bwMode="auto">
          <a:xfrm>
            <a:off x="12954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500</a:t>
            </a:r>
          </a:p>
        </p:txBody>
      </p:sp>
      <p:sp>
        <p:nvSpPr>
          <p:cNvPr id="218120" name="Text Box 8"/>
          <p:cNvSpPr txBox="1">
            <a:spLocks noChangeArrowheads="1"/>
          </p:cNvSpPr>
          <p:nvPr/>
        </p:nvSpPr>
        <p:spPr bwMode="auto">
          <a:xfrm>
            <a:off x="8153400" y="4067175"/>
            <a:ext cx="381000" cy="2678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BC/AD</a:t>
            </a:r>
          </a:p>
        </p:txBody>
      </p:sp>
      <p:grpSp>
        <p:nvGrpSpPr>
          <p:cNvPr id="466952" name="Group 9"/>
          <p:cNvGrpSpPr>
            <a:grpSpLocks/>
          </p:cNvGrpSpPr>
          <p:nvPr/>
        </p:nvGrpSpPr>
        <p:grpSpPr bwMode="auto">
          <a:xfrm>
            <a:off x="66675" y="3044825"/>
            <a:ext cx="9534525" cy="844550"/>
            <a:chOff x="42" y="1918"/>
            <a:chExt cx="6006" cy="532"/>
          </a:xfrm>
        </p:grpSpPr>
        <p:grpSp>
          <p:nvGrpSpPr>
            <p:cNvPr id="466972"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3"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4"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40" name="Text Box 28"/>
          <p:cNvSpPr txBox="1">
            <a:spLocks noChangeArrowheads="1"/>
          </p:cNvSpPr>
          <p:nvPr/>
        </p:nvSpPr>
        <p:spPr bwMode="auto">
          <a:xfrm>
            <a:off x="75438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50</a:t>
            </a:r>
          </a:p>
        </p:txBody>
      </p:sp>
      <p:sp>
        <p:nvSpPr>
          <p:cNvPr id="218141" name="Text Box 29"/>
          <p:cNvSpPr txBox="1">
            <a:spLocks noChangeArrowheads="1"/>
          </p:cNvSpPr>
          <p:nvPr/>
        </p:nvSpPr>
        <p:spPr bwMode="auto">
          <a:xfrm>
            <a:off x="33528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350</a:t>
            </a:r>
          </a:p>
        </p:txBody>
      </p:sp>
      <p:sp>
        <p:nvSpPr>
          <p:cNvPr id="218142" name="Text Box 30"/>
          <p:cNvSpPr txBox="1">
            <a:spLocks noChangeArrowheads="1"/>
          </p:cNvSpPr>
          <p:nvPr/>
        </p:nvSpPr>
        <p:spPr bwMode="auto">
          <a:xfrm>
            <a:off x="6096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550</a:t>
            </a:r>
          </a:p>
        </p:txBody>
      </p:sp>
      <p:sp>
        <p:nvSpPr>
          <p:cNvPr id="218143" name="Text Box 31"/>
          <p:cNvSpPr txBox="1">
            <a:spLocks noChangeArrowheads="1"/>
          </p:cNvSpPr>
          <p:nvPr/>
        </p:nvSpPr>
        <p:spPr bwMode="auto">
          <a:xfrm>
            <a:off x="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600</a:t>
            </a:r>
          </a:p>
        </p:txBody>
      </p:sp>
      <p:sp>
        <p:nvSpPr>
          <p:cNvPr id="218144" name="Text Box 32"/>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50</a:t>
            </a:r>
          </a:p>
        </p:txBody>
      </p:sp>
      <p:sp>
        <p:nvSpPr>
          <p:cNvPr id="218145" name="Text Box 33"/>
          <p:cNvSpPr txBox="1">
            <a:spLocks noChangeArrowheads="1"/>
          </p:cNvSpPr>
          <p:nvPr/>
        </p:nvSpPr>
        <p:spPr bwMode="auto">
          <a:xfrm>
            <a:off x="-304800" y="838200"/>
            <a:ext cx="2514600" cy="23495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FFFF"/>
                </a:solidFill>
                <a:effectLst/>
                <a:uLnTx/>
                <a:uFillTx/>
                <a:latin typeface="Arial"/>
                <a:ea typeface="ＭＳ Ｐゴシック" charset="0"/>
                <a:cs typeface="Arial"/>
              </a:rPr>
              <a:t>Daniel</a:t>
            </a:r>
            <a:r>
              <a:rPr kumimoji="0" lang="fr-FR" sz="3600" b="1" i="0" u="none" strike="noStrike" kern="1200" cap="none" spc="0" normalizeH="0" baseline="0" noProof="0" dirty="0">
                <a:ln>
                  <a:noFill/>
                </a:ln>
                <a:solidFill>
                  <a:srgbClr val="00FFFF"/>
                </a:solidFill>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00FFFF"/>
                </a:solidFill>
                <a:effectLst/>
                <a:uLnTx/>
                <a:uFillTx/>
                <a:latin typeface="Arial"/>
                <a:ea typeface="ＭＳ Ｐゴシック" charset="0"/>
                <a:cs typeface="Arial"/>
              </a:rPr>
              <a:t>s Ministry </a:t>
            </a:r>
            <a:r>
              <a:rPr kumimoji="0" lang="en-US" sz="2800" b="1" i="0" u="none" strike="noStrike" kern="1200" cap="none" spc="0" normalizeH="0" baseline="0" noProof="0" dirty="0">
                <a:ln>
                  <a:noFill/>
                </a:ln>
                <a:solidFill>
                  <a:srgbClr val="00FFFF"/>
                </a:solidFill>
                <a:effectLst/>
                <a:uLnTx/>
                <a:uFillTx/>
                <a:latin typeface="Arial"/>
                <a:ea typeface="ＭＳ Ｐゴシック" charset="0"/>
                <a:cs typeface="Arial"/>
              </a:rPr>
              <a:t>(1:1; 10:1)</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FFFF"/>
                </a:solidFill>
                <a:effectLst/>
                <a:uLnTx/>
                <a:uFillTx/>
                <a:latin typeface="Arial"/>
                <a:ea typeface="ＭＳ Ｐゴシック" charset="0"/>
                <a:cs typeface="Arial"/>
              </a:rPr>
              <a:t>605-536</a:t>
            </a:r>
          </a:p>
        </p:txBody>
      </p:sp>
      <p:sp>
        <p:nvSpPr>
          <p:cNvPr id="218147" name="Text Box 35"/>
          <p:cNvSpPr txBox="1">
            <a:spLocks noChangeArrowheads="1"/>
          </p:cNvSpPr>
          <p:nvPr/>
        </p:nvSpPr>
        <p:spPr bwMode="auto">
          <a:xfrm>
            <a:off x="1905000" y="838200"/>
            <a:ext cx="2743200" cy="2370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Daniel</a:t>
            </a:r>
            <a:r>
              <a:rPr kumimoji="0" lang="fr-FR" sz="3600" b="1" i="0" u="none" strike="noStrike" kern="1200" cap="none" spc="0" normalizeH="0" baseline="0" noProof="0" dirty="0">
                <a:ln>
                  <a:noFill/>
                </a:ln>
                <a:solidFill>
                  <a:srgbClr val="FFFF00"/>
                </a:solidFill>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s Prophecies</a:t>
            </a: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 (Dan 2–11)</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rPr>
              <a:t>605-</a:t>
            </a: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AD</a:t>
            </a:r>
            <a:r>
              <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rPr>
              <a:t> 70</a:t>
            </a:r>
          </a:p>
        </p:txBody>
      </p:sp>
      <p:sp>
        <p:nvSpPr>
          <p:cNvPr id="218148" name="Text Box 36"/>
          <p:cNvSpPr txBox="1">
            <a:spLocks noChangeArrowheads="1"/>
          </p:cNvSpPr>
          <p:nvPr/>
        </p:nvSpPr>
        <p:spPr bwMode="auto">
          <a:xfrm>
            <a:off x="4572000" y="838200"/>
            <a:ext cx="2514600" cy="234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CCFF"/>
                </a:solidFill>
                <a:effectLst/>
                <a:uLnTx/>
                <a:uFillTx/>
                <a:latin typeface="Arial"/>
                <a:ea typeface="ＭＳ Ｐゴシック" charset="0"/>
                <a:cs typeface="Arial"/>
              </a:rPr>
              <a:t>Antiochus </a:t>
            </a:r>
            <a:r>
              <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rPr>
              <a:t>Desecrates Temple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rPr>
              <a:t>167-164</a:t>
            </a:r>
          </a:p>
        </p:txBody>
      </p:sp>
      <p:sp>
        <p:nvSpPr>
          <p:cNvPr id="218149" name="Text Box 37"/>
          <p:cNvSpPr txBox="1">
            <a:spLocks noChangeArrowheads="1"/>
          </p:cNvSpPr>
          <p:nvPr/>
        </p:nvSpPr>
        <p:spPr bwMode="auto">
          <a:xfrm>
            <a:off x="-152400" y="5551488"/>
            <a:ext cx="5791200" cy="1077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66FF66"/>
                </a:solidFill>
                <a:effectLst/>
                <a:uLnTx/>
                <a:uFillTx/>
                <a:latin typeface="Arial"/>
                <a:ea typeface="ＭＳ Ｐゴシック" charset="0"/>
                <a:cs typeface="Arial"/>
              </a:rPr>
              <a:t>Critics see historical events recorded as "prophecies" </a:t>
            </a:r>
          </a:p>
        </p:txBody>
      </p:sp>
      <p:sp>
        <p:nvSpPr>
          <p:cNvPr id="218151" name="Text Box 39"/>
          <p:cNvSpPr txBox="1">
            <a:spLocks noChangeArrowheads="1"/>
          </p:cNvSpPr>
          <p:nvPr/>
        </p:nvSpPr>
        <p:spPr bwMode="auto">
          <a:xfrm>
            <a:off x="5181600" y="5562600"/>
            <a:ext cx="34290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CC00"/>
                </a:solidFill>
                <a:effectLst/>
                <a:uLnTx/>
                <a:uFillTx/>
                <a:latin typeface="Arial"/>
                <a:ea typeface="ＭＳ Ｐゴシック" charset="0"/>
                <a:cs typeface="Arial"/>
              </a:rPr>
              <a:t>Critics Date Daniel after 164</a:t>
            </a: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3" name="Text Box 41"/>
          <p:cNvSpPr txBox="1">
            <a:spLocks noChangeArrowheads="1"/>
          </p:cNvSpPr>
          <p:nvPr/>
        </p:nvSpPr>
        <p:spPr bwMode="auto">
          <a:xfrm>
            <a:off x="4648200" y="4067175"/>
            <a:ext cx="6000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2 5 0 </a:t>
            </a: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9" name="Text Box 47"/>
          <p:cNvSpPr txBox="1">
            <a:spLocks noChangeArrowheads="1"/>
          </p:cNvSpPr>
          <p:nvPr/>
        </p:nvSpPr>
        <p:spPr bwMode="auto">
          <a:xfrm>
            <a:off x="5343525" y="4067175"/>
            <a:ext cx="6000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2 0 0 </a:t>
            </a:r>
          </a:p>
        </p:txBody>
      </p:sp>
      <p:sp>
        <p:nvSpPr>
          <p:cNvPr id="218160" name="Text Box 48"/>
          <p:cNvSpPr txBox="1">
            <a:spLocks noChangeArrowheads="1"/>
          </p:cNvSpPr>
          <p:nvPr/>
        </p:nvSpPr>
        <p:spPr bwMode="auto">
          <a:xfrm>
            <a:off x="6858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100</a:t>
            </a:r>
          </a:p>
        </p:txBody>
      </p:sp>
      <p:sp>
        <p:nvSpPr>
          <p:cNvPr id="218162" name="Rectangle 50"/>
          <p:cNvSpPr>
            <a:spLocks noGrp="1" noChangeArrowheads="1"/>
          </p:cNvSpPr>
          <p:nvPr>
            <p:ph type="title" idx="4294967295"/>
          </p:nvPr>
        </p:nvSpPr>
        <p:spPr>
          <a:xfrm>
            <a:off x="762000" y="-76200"/>
            <a:ext cx="7772400" cy="1143000"/>
          </a:xfrm>
          <a:effectLst>
            <a:outerShdw blurRad="63500" dist="38099" dir="2700000" algn="ctr" rotWithShape="0">
              <a:schemeClr val="tx1">
                <a:alpha val="74998"/>
              </a:schemeClr>
            </a:outerShdw>
          </a:effectLst>
        </p:spPr>
        <p:txBody>
          <a:bodyPr/>
          <a:lstStyle/>
          <a:p>
            <a:pPr eaLnBrk="1" hangingPunct="1">
              <a:defRPr/>
            </a:pPr>
            <a:r>
              <a:rPr lang="en-US" sz="4800" b="1">
                <a:solidFill>
                  <a:schemeClr val="bg1"/>
                </a:solidFill>
                <a:effectLst>
                  <a:outerShdw blurRad="38100" dist="38100" dir="2700000" algn="tl">
                    <a:srgbClr val="808080"/>
                  </a:outerShdw>
                </a:effectLst>
                <a:latin typeface="Arial" charset="0"/>
                <a:ea typeface="ＭＳ Ｐゴシック" charset="0"/>
                <a:cs typeface="Arial" charset="0"/>
              </a:rPr>
              <a:t>The Date of Daniel</a:t>
            </a:r>
          </a:p>
        </p:txBody>
      </p:sp>
      <p:pic>
        <p:nvPicPr>
          <p:cNvPr id="218164" name="Picture 52" descr="pi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 xmlns:a14="http://schemas.microsoft.com/office/drawing/2010/main">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819475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utoUpdateAnimBg="0"/>
      <p:bldP spid="218151" grpId="0" autoUpdateAnimBg="0"/>
      <p:bldP spid="218152" grpId="0" animBg="1"/>
      <p:bldP spid="218154" grpId="0" animBg="1"/>
      <p:bldP spid="218155" grpId="0" animBg="1"/>
      <p:bldP spid="21815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922627" name="Rectangle 7"/>
          <p:cNvSpPr>
            <a:spLocks noGrp="1" noChangeArrowheads="1"/>
          </p:cNvSpPr>
          <p:nvPr>
            <p:ph type="title"/>
          </p:nvPr>
        </p:nvSpPr>
        <p:spPr>
          <a:xfrm>
            <a:off x="179388" y="115887"/>
            <a:ext cx="8785100" cy="1368423"/>
          </a:xfrm>
          <a:solidFill>
            <a:schemeClr val="tx1"/>
          </a:solidFill>
        </p:spPr>
        <p:txBody>
          <a:bodyPr/>
          <a:lstStyle/>
          <a:p>
            <a:r>
              <a:rPr lang="en-US" b="1" dirty="0">
                <a:latin typeface="Arial" charset="0"/>
                <a:ea typeface="ＭＳ Ｐゴシック" charset="0"/>
              </a:rPr>
              <a:t>What is meant by the 2300?</a:t>
            </a:r>
            <a:endParaRPr lang="en-US" sz="3600" dirty="0">
              <a:solidFill>
                <a:schemeClr val="accent1"/>
              </a:solidFill>
              <a:latin typeface="Arial" charset="0"/>
              <a:ea typeface="ＭＳ Ｐゴシック" charset="0"/>
            </a:endParaRPr>
          </a:p>
        </p:txBody>
      </p:sp>
      <p:sp>
        <p:nvSpPr>
          <p:cNvPr id="31" name="Text Box 10">
            <a:extLst>
              <a:ext uri="{FF2B5EF4-FFF2-40B4-BE49-F238E27FC236}">
                <a16:creationId xmlns:a16="http://schemas.microsoft.com/office/drawing/2014/main" id="{95F015B9-265C-9544-A0BC-E473A4ED6FB2}"/>
              </a:ext>
            </a:extLst>
          </p:cNvPr>
          <p:cNvSpPr txBox="1">
            <a:spLocks noChangeArrowheads="1"/>
          </p:cNvSpPr>
          <p:nvPr/>
        </p:nvSpPr>
        <p:spPr bwMode="auto">
          <a:xfrm>
            <a:off x="4932041" y="1988840"/>
            <a:ext cx="4211960" cy="267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342900" indent="-342900" eaLnBrk="0" hangingPunct="0">
              <a:lnSpc>
                <a:spcPct val="80000"/>
              </a:lnSpc>
              <a:spcBef>
                <a:spcPct val="50000"/>
              </a:spcBef>
              <a:buFont typeface="Arial" panose="020B0604020202020204" pitchFamily="34" charset="0"/>
              <a:buChar char="•"/>
              <a:defRPr/>
            </a:pPr>
            <a:r>
              <a:rPr lang="en-US" sz="4000" b="1" i="1" spc="-100" dirty="0">
                <a:solidFill>
                  <a:srgbClr val="000000"/>
                </a:solidFill>
                <a:latin typeface="Arial"/>
                <a:cs typeface="Arial"/>
              </a:rPr>
              <a:t>2300 years?</a:t>
            </a:r>
          </a:p>
          <a:p>
            <a:pPr marL="342900" marR="0" lvl="0" indent="-342900" defTabSz="914400" rtl="0" eaLnBrk="0" fontAlgn="base" latinLnBrk="0" hangingPunct="0">
              <a:lnSpc>
                <a:spcPct val="80000"/>
              </a:lnSpc>
              <a:spcBef>
                <a:spcPct val="50000"/>
              </a:spcBef>
              <a:spcAft>
                <a:spcPct val="0"/>
              </a:spcAft>
              <a:buClrTx/>
              <a:buSzTx/>
              <a:buFont typeface="Arial" panose="020B0604020202020204" pitchFamily="34" charset="0"/>
              <a:buChar char="•"/>
              <a:defRPr/>
            </a:pPr>
            <a:r>
              <a:rPr kumimoji="0" lang="en-US" sz="4000" b="1" i="1" u="none" strike="noStrike" kern="1200" cap="none" spc="-100" normalizeH="0" baseline="0" noProof="0" dirty="0">
                <a:ln>
                  <a:noFill/>
                </a:ln>
                <a:solidFill>
                  <a:srgbClr val="000000"/>
                </a:solidFill>
                <a:effectLst/>
                <a:uLnTx/>
                <a:uFillTx/>
                <a:latin typeface="Arial"/>
                <a:ea typeface="ＭＳ Ｐゴシック" charset="0"/>
                <a:cs typeface="Arial"/>
              </a:rPr>
              <a:t>2300 days?</a:t>
            </a:r>
          </a:p>
          <a:p>
            <a:pPr marL="342900" indent="-342900" eaLnBrk="0" hangingPunct="0">
              <a:lnSpc>
                <a:spcPct val="80000"/>
              </a:lnSpc>
              <a:spcBef>
                <a:spcPct val="50000"/>
              </a:spcBef>
              <a:buFont typeface="Arial" panose="020B0604020202020204" pitchFamily="34" charset="0"/>
              <a:buChar char="•"/>
              <a:defRPr/>
            </a:pPr>
            <a:r>
              <a:rPr lang="en-US" sz="4000" b="1" i="1" spc="-100" dirty="0">
                <a:solidFill>
                  <a:srgbClr val="000000"/>
                </a:solidFill>
                <a:latin typeface="Arial"/>
                <a:cs typeface="Arial"/>
              </a:rPr>
              <a:t>2300 evenings and mornings?</a:t>
            </a:r>
          </a:p>
        </p:txBody>
      </p:sp>
      <p:sp>
        <p:nvSpPr>
          <p:cNvPr id="32" name="Rectangle 4">
            <a:extLst>
              <a:ext uri="{FF2B5EF4-FFF2-40B4-BE49-F238E27FC236}">
                <a16:creationId xmlns:a16="http://schemas.microsoft.com/office/drawing/2014/main" id="{C077F9F3-7AC9-4D4F-8F13-3B285AE5F445}"/>
              </a:ext>
            </a:extLst>
          </p:cNvPr>
          <p:cNvSpPr>
            <a:spLocks noChangeArrowheads="1"/>
          </p:cNvSpPr>
          <p:nvPr/>
        </p:nvSpPr>
        <p:spPr bwMode="auto">
          <a:xfrm>
            <a:off x="0" y="1621337"/>
            <a:ext cx="4788024" cy="4846584"/>
          </a:xfrm>
          <a:prstGeom prst="rect">
            <a:avLst/>
          </a:prstGeom>
          <a:noFill/>
          <a:ln>
            <a:noFill/>
          </a:ln>
        </p:spPr>
        <p:txBody>
          <a:bodyPr wrap="square" lIns="90000" tIns="46800" rIns="90000" bIns="46800" anchor="ctr">
            <a:spAutoFit/>
          </a:bodyPr>
          <a:lstStyle/>
          <a:p>
            <a:pPr algn="ctr" eaLnBrk="0" hangingPunct="0">
              <a:lnSpc>
                <a:spcPct val="80000"/>
              </a:lnSpc>
              <a:spcBef>
                <a:spcPct val="50000"/>
              </a:spcBef>
            </a:pPr>
            <a:r>
              <a:rPr lang="ja-JP" altLang="en-US" sz="2800" b="1" i="1" spc="-100">
                <a:solidFill>
                  <a:srgbClr val="000000"/>
                </a:solidFill>
                <a:latin typeface="Arial"/>
                <a:cs typeface="Arial"/>
              </a:rPr>
              <a:t>“</a:t>
            </a:r>
            <a:r>
              <a:rPr lang="en-US" altLang="ja-JP" sz="2800" b="1" i="1" spc="-100" dirty="0">
                <a:solidFill>
                  <a:srgbClr val="000000"/>
                </a:solidFill>
                <a:latin typeface="Arial"/>
                <a:cs typeface="Arial"/>
              </a:rPr>
              <a:t>How long will the vision about the regular sacrifice apply, while the transgression causes horror, so as to allow both the holy place and the host to be trampled?”</a:t>
            </a:r>
          </a:p>
          <a:p>
            <a:pPr algn="ctr" eaLnBrk="0" hangingPunct="0">
              <a:lnSpc>
                <a:spcPct val="80000"/>
              </a:lnSpc>
              <a:spcBef>
                <a:spcPct val="50000"/>
              </a:spcBef>
            </a:pPr>
            <a:r>
              <a:rPr lang="en-US" altLang="ja-JP" sz="2800" b="1" i="1" spc="-100" baseline="30000" dirty="0">
                <a:solidFill>
                  <a:srgbClr val="000000"/>
                </a:solidFill>
                <a:latin typeface="Arial"/>
                <a:cs typeface="Arial"/>
              </a:rPr>
              <a:t>14 </a:t>
            </a:r>
            <a:r>
              <a:rPr lang="en-US" altLang="ja-JP" sz="2800" b="1" i="1" spc="-100" dirty="0">
                <a:solidFill>
                  <a:srgbClr val="000000"/>
                </a:solidFill>
                <a:latin typeface="Arial"/>
                <a:cs typeface="Arial"/>
              </a:rPr>
              <a:t>He said to me, “</a:t>
            </a:r>
            <a:r>
              <a:rPr lang="en-US" altLang="ja-JP" sz="2800" b="1" i="1" spc="-100" dirty="0">
                <a:solidFill>
                  <a:srgbClr val="FF0000"/>
                </a:solidFill>
                <a:latin typeface="Arial"/>
                <a:cs typeface="Arial"/>
              </a:rPr>
              <a:t>For 2,300 evenings and mornings</a:t>
            </a:r>
            <a:r>
              <a:rPr lang="en-US" altLang="ja-JP" sz="2800" b="1" i="1" spc="-100" dirty="0">
                <a:solidFill>
                  <a:srgbClr val="000000"/>
                </a:solidFill>
                <a:latin typeface="Arial"/>
                <a:cs typeface="Arial"/>
              </a:rPr>
              <a:t>; then the holy place will be properly restored</a:t>
            </a:r>
            <a:r>
              <a:rPr lang="ja-JP" altLang="en-US" sz="2800" b="1" i="1" spc="-100">
                <a:solidFill>
                  <a:srgbClr val="000000"/>
                </a:solidFill>
                <a:latin typeface="Arial"/>
                <a:cs typeface="Arial"/>
              </a:rPr>
              <a:t>”</a:t>
            </a:r>
            <a:r>
              <a:rPr lang="en-US" altLang="ja-JP" sz="2800" b="1" i="1" spc="-100" dirty="0">
                <a:solidFill>
                  <a:srgbClr val="000000"/>
                </a:solidFill>
                <a:latin typeface="Arial"/>
                <a:cs typeface="Arial"/>
              </a:rPr>
              <a:t> </a:t>
            </a:r>
            <a:endParaRPr lang="en-US" altLang="ja-JP" sz="1400" b="1" i="1" spc="-100" dirty="0">
              <a:solidFill>
                <a:srgbClr val="000000"/>
              </a:solidFill>
              <a:latin typeface="Arial"/>
              <a:cs typeface="Arial"/>
            </a:endParaRPr>
          </a:p>
          <a:p>
            <a:pPr algn="ctr" eaLnBrk="0" hangingPunct="0">
              <a:lnSpc>
                <a:spcPct val="80000"/>
              </a:lnSpc>
              <a:spcBef>
                <a:spcPct val="50000"/>
              </a:spcBef>
            </a:pPr>
            <a:br>
              <a:rPr lang="en-US" altLang="ja-JP" sz="1400" b="1" i="1" spc="-100" dirty="0">
                <a:solidFill>
                  <a:srgbClr val="000000"/>
                </a:solidFill>
                <a:latin typeface="Arial"/>
                <a:cs typeface="Arial"/>
              </a:rPr>
            </a:br>
            <a:r>
              <a:rPr lang="en-US" altLang="ja-JP" b="1" i="1" spc="-100" dirty="0">
                <a:solidFill>
                  <a:srgbClr val="000000"/>
                </a:solidFill>
                <a:latin typeface="Arial"/>
                <a:cs typeface="Arial"/>
              </a:rPr>
              <a:t>(Daniel 8:13b-14 NAS</a:t>
            </a:r>
            <a:r>
              <a:rPr lang="en-US" altLang="ja-JP" sz="2800" b="1" i="1" spc="-100" dirty="0">
                <a:solidFill>
                  <a:srgbClr val="000000"/>
                </a:solidFill>
                <a:latin typeface="Arial"/>
                <a:cs typeface="Arial"/>
              </a:rPr>
              <a:t>B).</a:t>
            </a:r>
            <a:endParaRPr lang="en-US" sz="2800" b="1" i="1" spc="-100" dirty="0">
              <a:solidFill>
                <a:srgbClr val="000000"/>
              </a:solidFill>
              <a:latin typeface="Arial"/>
              <a:cs typeface="Arial"/>
            </a:endParaRPr>
          </a:p>
        </p:txBody>
      </p:sp>
    </p:spTree>
    <p:extLst>
      <p:ext uri="{BB962C8B-B14F-4D97-AF65-F5344CB8AC3E}">
        <p14:creationId xmlns:p14="http://schemas.microsoft.com/office/powerpoint/2010/main" val="410568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heckerboard(across)">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136280"/>
            <a:ext cx="9144000" cy="29489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Universal Sovereignty in Times of the Gentiles</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532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Daniel</a:t>
            </a:r>
          </a:p>
        </p:txBody>
      </p:sp>
    </p:spTree>
    <p:extLst>
      <p:ext uri="{BB962C8B-B14F-4D97-AF65-F5344CB8AC3E}">
        <p14:creationId xmlns:p14="http://schemas.microsoft.com/office/powerpoint/2010/main" val="13473995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67" name="Picture 2" descr="Who was Antiochus Epiphanes? - Watch Jerusalem">
            <a:extLst>
              <a:ext uri="{FF2B5EF4-FFF2-40B4-BE49-F238E27FC236}">
                <a16:creationId xmlns:a16="http://schemas.microsoft.com/office/drawing/2014/main" id="{64039A08-7675-1643-B09F-C995D044F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29" y="5294085"/>
            <a:ext cx="2123835" cy="1307855"/>
          </a:xfrm>
          <a:prstGeom prst="rect">
            <a:avLst/>
          </a:prstGeom>
          <a:noFill/>
          <a:extLst>
            <a:ext uri="{909E8E84-426E-40DD-AFC4-6F175D3DCCD1}">
              <a14:hiddenFill xmlns:a14="http://schemas.microsoft.com/office/drawing/2010/main">
                <a:solidFill>
                  <a:srgbClr val="FFFFFF"/>
                </a:solidFill>
              </a14:hiddenFill>
            </a:ext>
          </a:extLst>
        </p:spPr>
      </p:pic>
      <p:sp>
        <p:nvSpPr>
          <p:cNvPr id="922627" name="Rectangle 7"/>
          <p:cNvSpPr>
            <a:spLocks noGrp="1" noChangeArrowheads="1"/>
          </p:cNvSpPr>
          <p:nvPr>
            <p:ph type="title"/>
          </p:nvPr>
        </p:nvSpPr>
        <p:spPr>
          <a:xfrm>
            <a:off x="0" y="-15666"/>
            <a:ext cx="9144000" cy="1106153"/>
          </a:xfrm>
          <a:solidFill>
            <a:schemeClr val="tx1"/>
          </a:solidFill>
        </p:spPr>
        <p:txBody>
          <a:bodyPr/>
          <a:lstStyle/>
          <a:p>
            <a:r>
              <a:rPr lang="en-US" sz="3600" b="1" dirty="0">
                <a:latin typeface="Arial" charset="0"/>
                <a:ea typeface="ＭＳ Ｐゴシック" charset="0"/>
              </a:rPr>
              <a:t>2300 Evenings &amp; Mornings </a:t>
            </a:r>
            <a:br>
              <a:rPr lang="en-US" sz="2800" b="1" dirty="0">
                <a:latin typeface="Arial" charset="0"/>
                <a:ea typeface="ＭＳ Ｐゴシック" charset="0"/>
              </a:rPr>
            </a:br>
            <a:r>
              <a:rPr lang="en-US" sz="2800" b="1" dirty="0">
                <a:latin typeface="Arial" charset="0"/>
                <a:ea typeface="ＭＳ Ｐゴシック" charset="0"/>
              </a:rPr>
              <a:t>(Two options in Daniel 8:14, 26)</a:t>
            </a:r>
            <a:endParaRPr lang="en-US" sz="2800" dirty="0">
              <a:solidFill>
                <a:schemeClr val="accent1"/>
              </a:solidFill>
              <a:latin typeface="Arial" charset="0"/>
              <a:ea typeface="ＭＳ Ｐゴシック" charset="0"/>
            </a:endParaRPr>
          </a:p>
        </p:txBody>
      </p:sp>
      <p:cxnSp>
        <p:nvCxnSpPr>
          <p:cNvPr id="18" name="Straight Connector 17"/>
          <p:cNvCxnSpPr>
            <a:cxnSpLocks noChangeShapeType="1"/>
          </p:cNvCxnSpPr>
          <p:nvPr/>
        </p:nvCxnSpPr>
        <p:spPr bwMode="auto">
          <a:xfrm>
            <a:off x="3422063" y="2974580"/>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14" name="Straight Connector 13"/>
          <p:cNvCxnSpPr>
            <a:cxnSpLocks noChangeShapeType="1"/>
          </p:cNvCxnSpPr>
          <p:nvPr/>
        </p:nvCxnSpPr>
        <p:spPr bwMode="auto">
          <a:xfrm>
            <a:off x="5943013" y="2974580"/>
            <a:ext cx="0" cy="13684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6" name="Group 45"/>
          <p:cNvGrpSpPr>
            <a:grpSpLocks/>
          </p:cNvGrpSpPr>
          <p:nvPr/>
        </p:nvGrpSpPr>
        <p:grpSpPr bwMode="auto">
          <a:xfrm>
            <a:off x="35496" y="3047603"/>
            <a:ext cx="7563279" cy="2303687"/>
            <a:chOff x="609851" y="3356992"/>
            <a:chExt cx="7778573" cy="2304482"/>
          </a:xfrm>
        </p:grpSpPr>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 YEARS</a:t>
                </a: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22675" name="Text Box 10"/>
            <p:cNvSpPr txBox="1">
              <a:spLocks noChangeArrowheads="1"/>
            </p:cNvSpPr>
            <p:nvPr/>
          </p:nvSpPr>
          <p:spPr bwMode="auto">
            <a:xfrm>
              <a:off x="609851" y="4597097"/>
              <a:ext cx="2447693" cy="1064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Jerusalem</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First Invaded</a:t>
              </a:r>
            </a:p>
            <a:p>
              <a:pPr marL="0" marR="0" lvl="0" indent="0" algn="ctr" defTabSz="914400" rtl="0" eaLnBrk="0" fontAlgn="base" latinLnBrk="0" hangingPunct="0">
                <a:lnSpc>
                  <a:spcPct val="100000"/>
                </a:lnSpc>
                <a:spcBef>
                  <a:spcPct val="50000"/>
                </a:spcBef>
                <a:spcAft>
                  <a:spcPct val="0"/>
                </a:spcAft>
                <a:buClrTx/>
                <a:buSzTx/>
                <a:buFontTx/>
                <a:buNone/>
                <a:tabLst/>
                <a:defRPr/>
              </a:pPr>
              <a:r>
                <a:rPr lang="en-US" sz="1800" b="1" i="1" dirty="0">
                  <a:solidFill>
                    <a:srgbClr val="000000"/>
                  </a:solidFill>
                  <a:latin typeface="Arial" charset="0"/>
                  <a:cs typeface="Arial" charset="0"/>
                </a:rPr>
                <a:t>170 BC</a:t>
              </a:r>
              <a:endPar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3" name="Text Box 10">
              <a:extLst>
                <a:ext uri="{FF2B5EF4-FFF2-40B4-BE49-F238E27FC236}">
                  <a16:creationId xmlns:a16="http://schemas.microsoft.com/office/drawing/2014/main" id="{EC1F82DB-D52E-2146-94D8-D394A80D6056}"/>
                </a:ext>
              </a:extLst>
            </p:cNvPr>
            <p:cNvSpPr txBox="1">
              <a:spLocks noChangeArrowheads="1"/>
            </p:cNvSpPr>
            <p:nvPr/>
          </p:nvSpPr>
          <p:spPr bwMode="auto">
            <a:xfrm>
              <a:off x="5364445" y="4597097"/>
              <a:ext cx="2592043" cy="1064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Jerusalem</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Delivered</a:t>
              </a:r>
            </a:p>
            <a:p>
              <a:pPr marL="0" marR="0" lvl="0" indent="0" algn="ctr" defTabSz="914400" rtl="0" eaLnBrk="0" fontAlgn="base" latinLnBrk="0" hangingPunct="0">
                <a:lnSpc>
                  <a:spcPct val="100000"/>
                </a:lnSpc>
                <a:spcBef>
                  <a:spcPct val="50000"/>
                </a:spcBef>
                <a:spcAft>
                  <a:spcPct val="0"/>
                </a:spcAft>
                <a:buClrTx/>
                <a:buSzTx/>
                <a:buFontTx/>
                <a:buNone/>
                <a:tabLst/>
                <a:defRPr/>
              </a:pPr>
              <a:r>
                <a:rPr lang="en-US" sz="1800" b="1" i="1" dirty="0">
                  <a:solidFill>
                    <a:srgbClr val="000000"/>
                  </a:solidFill>
                  <a:latin typeface="Arial" charset="0"/>
                  <a:cs typeface="Arial" charset="0"/>
                </a:rPr>
                <a:t>Dec 164 BC</a:t>
              </a:r>
              <a:endPar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4" name="Text Box 10">
              <a:extLst>
                <a:ext uri="{FF2B5EF4-FFF2-40B4-BE49-F238E27FC236}">
                  <a16:creationId xmlns:a16="http://schemas.microsoft.com/office/drawing/2014/main" id="{AD7AB9B5-776A-284C-BB9C-C2CE19FDC425}"/>
                </a:ext>
              </a:extLst>
            </p:cNvPr>
            <p:cNvSpPr txBox="1">
              <a:spLocks noChangeArrowheads="1"/>
            </p:cNvSpPr>
            <p:nvPr/>
          </p:nvSpPr>
          <p:spPr bwMode="auto">
            <a:xfrm>
              <a:off x="3057554" y="4597097"/>
              <a:ext cx="2447694" cy="1064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Jerusalem</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Desecrated</a:t>
              </a:r>
            </a:p>
            <a:p>
              <a:pPr marL="0" marR="0" lvl="0" indent="0" algn="ctr" defTabSz="914400" rtl="0" eaLnBrk="0" fontAlgn="base" latinLnBrk="0" hangingPunct="0">
                <a:lnSpc>
                  <a:spcPct val="100000"/>
                </a:lnSpc>
                <a:spcBef>
                  <a:spcPct val="50000"/>
                </a:spcBef>
                <a:spcAft>
                  <a:spcPct val="0"/>
                </a:spcAft>
                <a:buClrTx/>
                <a:buSzTx/>
                <a:buFontTx/>
                <a:buNone/>
                <a:tabLst/>
                <a:defRPr/>
              </a:pPr>
              <a:r>
                <a:rPr lang="en-US" sz="1800" b="1" i="1" dirty="0">
                  <a:solidFill>
                    <a:srgbClr val="000000"/>
                  </a:solidFill>
                  <a:latin typeface="Arial" charset="0"/>
                  <a:cs typeface="Arial" charset="0"/>
                </a:rPr>
                <a:t>Dec 167 BC</a:t>
              </a:r>
              <a:endPar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45" name="Rounded Rectangle 44"/>
          <p:cNvSpPr>
            <a:spLocks noChangeArrowheads="1"/>
          </p:cNvSpPr>
          <p:nvPr/>
        </p:nvSpPr>
        <p:spPr bwMode="auto">
          <a:xfrm>
            <a:off x="1260772" y="6372622"/>
            <a:ext cx="4751388" cy="512762"/>
          </a:xfrm>
          <a:prstGeom prst="roundRect">
            <a:avLst>
              <a:gd name="adj" fmla="val 16667"/>
            </a:avLst>
          </a:prstGeom>
          <a:solidFill>
            <a:srgbClr val="C00000"/>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Antiochus Against Jerusalem</a:t>
            </a:r>
          </a:p>
        </p:txBody>
      </p:sp>
      <p:grpSp>
        <p:nvGrpSpPr>
          <p:cNvPr id="9" name="Group 8">
            <a:extLst>
              <a:ext uri="{FF2B5EF4-FFF2-40B4-BE49-F238E27FC236}">
                <a16:creationId xmlns:a16="http://schemas.microsoft.com/office/drawing/2014/main" id="{0A9467B8-C675-2545-824E-AFF1884AD537}"/>
              </a:ext>
            </a:extLst>
          </p:cNvPr>
          <p:cNvGrpSpPr/>
          <p:nvPr/>
        </p:nvGrpSpPr>
        <p:grpSpPr>
          <a:xfrm>
            <a:off x="1117447" y="1462858"/>
            <a:ext cx="4784117" cy="421816"/>
            <a:chOff x="1907022" y="1772816"/>
            <a:chExt cx="4784117" cy="421816"/>
          </a:xfrm>
        </p:grpSpPr>
        <p:sp>
          <p:nvSpPr>
            <p:cNvPr id="92" name="Text Box 10"/>
            <p:cNvSpPr txBox="1">
              <a:spLocks noChangeArrowheads="1"/>
            </p:cNvSpPr>
            <p:nvPr/>
          </p:nvSpPr>
          <p:spPr bwMode="auto">
            <a:xfrm>
              <a:off x="1979711" y="1853897"/>
              <a:ext cx="4679851" cy="340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2300 Days (6.4 years)</a:t>
              </a:r>
            </a:p>
          </p:txBody>
        </p:sp>
        <p:cxnSp>
          <p:nvCxnSpPr>
            <p:cNvPr id="6" name="Straight Arrow Connector 5">
              <a:extLst>
                <a:ext uri="{FF2B5EF4-FFF2-40B4-BE49-F238E27FC236}">
                  <a16:creationId xmlns:a16="http://schemas.microsoft.com/office/drawing/2014/main" id="{63A5A0CF-9C2E-CC47-A901-A5EF0423361A}"/>
                </a:ext>
              </a:extLst>
            </p:cNvPr>
            <p:cNvCxnSpPr/>
            <p:nvPr/>
          </p:nvCxnSpPr>
          <p:spPr bwMode="auto">
            <a:xfrm>
              <a:off x="1907022" y="1772816"/>
              <a:ext cx="4784117" cy="0"/>
            </a:xfrm>
            <a:prstGeom prst="straightConnector1">
              <a:avLst/>
            </a:prstGeom>
            <a:ln>
              <a:headEnd type="triangle"/>
              <a:tailEnd type="triangle"/>
            </a:ln>
          </p:spPr>
          <p:style>
            <a:lnRef idx="3">
              <a:schemeClr val="accent4"/>
            </a:lnRef>
            <a:fillRef idx="0">
              <a:schemeClr val="accent4"/>
            </a:fillRef>
            <a:effectRef idx="2">
              <a:schemeClr val="accent4"/>
            </a:effectRef>
            <a:fontRef idx="minor">
              <a:schemeClr val="tx1"/>
            </a:fontRef>
          </p:style>
        </p:cxnSp>
      </p:grpSp>
      <p:grpSp>
        <p:nvGrpSpPr>
          <p:cNvPr id="10" name="Group 9">
            <a:extLst>
              <a:ext uri="{FF2B5EF4-FFF2-40B4-BE49-F238E27FC236}">
                <a16:creationId xmlns:a16="http://schemas.microsoft.com/office/drawing/2014/main" id="{933306AB-96EB-1D46-870D-CFA577C2325A}"/>
              </a:ext>
            </a:extLst>
          </p:cNvPr>
          <p:cNvGrpSpPr/>
          <p:nvPr/>
        </p:nvGrpSpPr>
        <p:grpSpPr>
          <a:xfrm>
            <a:off x="3403564" y="2189689"/>
            <a:ext cx="2611109" cy="865161"/>
            <a:chOff x="4193139" y="2499647"/>
            <a:chExt cx="2611109" cy="865161"/>
          </a:xfrm>
        </p:grpSpPr>
        <p:sp>
          <p:nvSpPr>
            <p:cNvPr id="58" name="Text Box 10">
              <a:extLst>
                <a:ext uri="{FF2B5EF4-FFF2-40B4-BE49-F238E27FC236}">
                  <a16:creationId xmlns:a16="http://schemas.microsoft.com/office/drawing/2014/main" id="{7337D8A3-18D9-A847-9C77-C017BEB1DA5B}"/>
                </a:ext>
              </a:extLst>
            </p:cNvPr>
            <p:cNvSpPr txBox="1">
              <a:spLocks noChangeArrowheads="1"/>
            </p:cNvSpPr>
            <p:nvPr/>
          </p:nvSpPr>
          <p:spPr bwMode="auto">
            <a:xfrm>
              <a:off x="4247855" y="2580728"/>
              <a:ext cx="2484725" cy="340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1150 Evenings</a:t>
              </a:r>
            </a:p>
          </p:txBody>
        </p:sp>
        <p:cxnSp>
          <p:nvCxnSpPr>
            <p:cNvPr id="59" name="Straight Arrow Connector 58">
              <a:extLst>
                <a:ext uri="{FF2B5EF4-FFF2-40B4-BE49-F238E27FC236}">
                  <a16:creationId xmlns:a16="http://schemas.microsoft.com/office/drawing/2014/main" id="{C461218E-1F4B-4042-9E0E-5AF613A86F8E}"/>
                </a:ext>
              </a:extLst>
            </p:cNvPr>
            <p:cNvCxnSpPr>
              <a:cxnSpLocks/>
            </p:cNvCxnSpPr>
            <p:nvPr/>
          </p:nvCxnSpPr>
          <p:spPr bwMode="auto">
            <a:xfrm>
              <a:off x="4211612" y="2499647"/>
              <a:ext cx="2592636" cy="0"/>
            </a:xfrm>
            <a:prstGeom prst="straightConnector1">
              <a:avLst/>
            </a:prstGeom>
            <a:ln>
              <a:headEnd type="triangle"/>
              <a:tailEnd type="triangle"/>
            </a:ln>
          </p:spPr>
          <p:style>
            <a:lnRef idx="3">
              <a:schemeClr val="accent4"/>
            </a:lnRef>
            <a:fillRef idx="0">
              <a:schemeClr val="accent4"/>
            </a:fillRef>
            <a:effectRef idx="2">
              <a:schemeClr val="accent4"/>
            </a:effectRef>
            <a:fontRef idx="minor">
              <a:schemeClr val="tx1"/>
            </a:fontRef>
          </p:style>
        </p:cxnSp>
        <p:sp>
          <p:nvSpPr>
            <p:cNvPr id="62" name="Text Box 10">
              <a:extLst>
                <a:ext uri="{FF2B5EF4-FFF2-40B4-BE49-F238E27FC236}">
                  <a16:creationId xmlns:a16="http://schemas.microsoft.com/office/drawing/2014/main" id="{209E1671-AA03-B842-9796-FD60425D5E64}"/>
                </a:ext>
              </a:extLst>
            </p:cNvPr>
            <p:cNvSpPr txBox="1">
              <a:spLocks noChangeArrowheads="1"/>
            </p:cNvSpPr>
            <p:nvPr/>
          </p:nvSpPr>
          <p:spPr bwMode="auto">
            <a:xfrm>
              <a:off x="4229382" y="3024073"/>
              <a:ext cx="2484725" cy="340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1150 Mornings</a:t>
              </a:r>
            </a:p>
          </p:txBody>
        </p:sp>
        <p:cxnSp>
          <p:nvCxnSpPr>
            <p:cNvPr id="63" name="Straight Arrow Connector 62">
              <a:extLst>
                <a:ext uri="{FF2B5EF4-FFF2-40B4-BE49-F238E27FC236}">
                  <a16:creationId xmlns:a16="http://schemas.microsoft.com/office/drawing/2014/main" id="{C56C0AB7-B56C-A642-BE49-9119F1448AA5}"/>
                </a:ext>
              </a:extLst>
            </p:cNvPr>
            <p:cNvCxnSpPr>
              <a:cxnSpLocks/>
            </p:cNvCxnSpPr>
            <p:nvPr/>
          </p:nvCxnSpPr>
          <p:spPr bwMode="auto">
            <a:xfrm>
              <a:off x="4193139" y="2942992"/>
              <a:ext cx="2592636" cy="0"/>
            </a:xfrm>
            <a:prstGeom prst="straightConnector1">
              <a:avLst/>
            </a:prstGeom>
            <a:ln>
              <a:headEnd type="triangle"/>
              <a:tailEnd type="triangle"/>
            </a:ln>
          </p:spPr>
          <p:style>
            <a:lnRef idx="3">
              <a:schemeClr val="accent4"/>
            </a:lnRef>
            <a:fillRef idx="0">
              <a:schemeClr val="accent4"/>
            </a:fillRef>
            <a:effectRef idx="2">
              <a:schemeClr val="accent4"/>
            </a:effectRef>
            <a:fontRef idx="minor">
              <a:schemeClr val="tx1"/>
            </a:fontRef>
          </p:style>
        </p:cxnSp>
      </p:grpSp>
      <p:grpSp>
        <p:nvGrpSpPr>
          <p:cNvPr id="11" name="Group 10">
            <a:extLst>
              <a:ext uri="{FF2B5EF4-FFF2-40B4-BE49-F238E27FC236}">
                <a16:creationId xmlns:a16="http://schemas.microsoft.com/office/drawing/2014/main" id="{BE1470D0-A450-394D-87F2-48C4C8E803C3}"/>
              </a:ext>
            </a:extLst>
          </p:cNvPr>
          <p:cNvGrpSpPr/>
          <p:nvPr/>
        </p:nvGrpSpPr>
        <p:grpSpPr>
          <a:xfrm>
            <a:off x="5901564" y="1340768"/>
            <a:ext cx="3339311" cy="1463040"/>
            <a:chOff x="-4877450" y="176975"/>
            <a:chExt cx="4431363" cy="2254774"/>
          </a:xfrm>
        </p:grpSpPr>
        <p:sp>
          <p:nvSpPr>
            <p:cNvPr id="2" name="Cloud Callout 1"/>
            <p:cNvSpPr/>
            <p:nvPr/>
          </p:nvSpPr>
          <p:spPr bwMode="auto">
            <a:xfrm>
              <a:off x="-4877450" y="176975"/>
              <a:ext cx="4431363" cy="2254774"/>
            </a:xfrm>
            <a:prstGeom prst="cloudCallout">
              <a:avLst>
                <a:gd name="adj1" fmla="val -56582"/>
                <a:gd name="adj2" fmla="val 31322"/>
              </a:avLst>
            </a:prstGeom>
            <a:solidFill>
              <a:schemeClr val="accent4">
                <a:lumMod val="75000"/>
                <a:lumOff val="25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3" name="TextBox 2"/>
            <p:cNvSpPr txBox="1"/>
            <p:nvPr/>
          </p:nvSpPr>
          <p:spPr>
            <a:xfrm>
              <a:off x="-4412605" y="623566"/>
              <a:ext cx="3809994" cy="128069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2300 evenings</a:t>
              </a:r>
              <a:r>
                <a:rPr kumimoji="0" lang="en-US" sz="2400" b="1" i="0" u="none" strike="noStrike" kern="1200" cap="none" spc="0" normalizeH="0" noProof="0" dirty="0">
                  <a:ln>
                    <a:noFill/>
                  </a:ln>
                  <a:solidFill>
                    <a:srgbClr val="FFFFFF"/>
                  </a:solidFill>
                  <a:effectLst/>
                  <a:uLnTx/>
                  <a:uFillTx/>
                  <a:latin typeface="Arial"/>
                  <a:ea typeface="ＭＳ Ｐゴシック" charset="0"/>
                  <a:cs typeface="Arial"/>
                </a:rPr>
                <a:t> and mornings</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Tree>
    <p:extLst>
      <p:ext uri="{BB962C8B-B14F-4D97-AF65-F5344CB8AC3E}">
        <p14:creationId xmlns:p14="http://schemas.microsoft.com/office/powerpoint/2010/main" val="384623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88900" y="57150"/>
            <a:ext cx="8966200" cy="674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0915" name="Rectangle 3"/>
          <p:cNvSpPr>
            <a:spLocks noGrp="1" noChangeArrowheads="1"/>
          </p:cNvSpPr>
          <p:nvPr>
            <p:ph type="title"/>
          </p:nvPr>
        </p:nvSpPr>
        <p:spPr>
          <a:xfrm>
            <a:off x="0" y="188913"/>
            <a:ext cx="9144000" cy="1955800"/>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ea typeface="ＭＳ Ｐゴシック" pitchFamily="-112" charset="-128"/>
              </a:rPr>
              <a:t>Dan. 8:26 alone (besides Gen 1) has “evening &amp; morning”</a:t>
            </a:r>
            <a:br>
              <a:rPr lang="en-US" sz="4000" b="1" dirty="0">
                <a:solidFill>
                  <a:schemeClr val="bg1"/>
                </a:solidFill>
                <a:ea typeface="ＭＳ Ｐゴシック" pitchFamily="-112" charset="-128"/>
              </a:rPr>
            </a:br>
            <a:r>
              <a:rPr lang="en-US" sz="4000" b="1" dirty="0">
                <a:solidFill>
                  <a:schemeClr val="bg1"/>
                </a:solidFill>
                <a:ea typeface="ＭＳ Ｐゴシック" pitchFamily="-112" charset="-128"/>
              </a:rPr>
              <a:t>––with a literal view</a:t>
            </a: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The vision of the </a:t>
            </a:r>
            <a:r>
              <a:rPr kumimoji="0" lang="en-US" altLang="ja-JP" sz="4000" b="1" i="0" u="none" strike="noStrike" kern="1200" cap="none" spc="0" normalizeH="0" baseline="0" noProof="0">
                <a:ln>
                  <a:noFill/>
                </a:ln>
                <a:solidFill>
                  <a:srgbClr val="F8E47F"/>
                </a:solidFill>
                <a:effectLst/>
                <a:uLnTx/>
                <a:uFillTx/>
                <a:latin typeface="Arial" charset="0"/>
                <a:ea typeface="ＭＳ Ｐゴシック" charset="0"/>
                <a:cs typeface="Arial" charset="0"/>
              </a:rPr>
              <a:t>evenings and mornings</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 which has been told is true; But keep the vision secret, for it pertains to many days </a:t>
            </a:r>
            <a:r>
              <a:rPr kumimoji="0" lang="en-US" altLang="ja-JP" sz="4000" b="1" i="1" u="none" strike="noStrike" kern="1200" cap="none" spc="0" normalizeH="0" baseline="0" noProof="0">
                <a:ln>
                  <a:noFill/>
                </a:ln>
                <a:solidFill>
                  <a:srgbClr val="FFFFFF"/>
                </a:solidFill>
                <a:effectLst/>
                <a:uLnTx/>
                <a:uFillTx/>
                <a:latin typeface="Arial" charset="0"/>
                <a:ea typeface="ＭＳ Ｐゴシック" charset="0"/>
                <a:cs typeface="Arial" charset="0"/>
              </a:rPr>
              <a:t>in the future</a:t>
            </a: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(NASB)</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19711048"/>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9</a:t>
            </a:r>
          </a:p>
        </p:txBody>
      </p:sp>
    </p:spTree>
    <p:extLst>
      <p:ext uri="{BB962C8B-B14F-4D97-AF65-F5344CB8AC3E}">
        <p14:creationId xmlns:p14="http://schemas.microsoft.com/office/powerpoint/2010/main" val="2579329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CC691E6B-0156-3441-A18F-6601260E5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89" y="769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0" y="6046635"/>
            <a:ext cx="5047989"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en-US" sz="3200" b="1" kern="0" dirty="0">
                <a:solidFill>
                  <a:schemeClr val="tx1"/>
                </a:solidFill>
                <a:effectLst/>
                <a:latin typeface="Arial" charset="0"/>
                <a:ea typeface="ＭＳ Ｐゴシック" charset="0"/>
                <a:cs typeface="ＭＳ Ｐゴシック" charset="0"/>
              </a:rPr>
              <a:t>Daniel 9:2 is 1st Person</a:t>
            </a: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0" y="200416"/>
            <a:ext cx="4258849" cy="5132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During the first year of [Darius’s] reign, </a:t>
            </a:r>
            <a:b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0070C0"/>
                </a:solidFill>
                <a:effectLst/>
                <a:uLnTx/>
                <a:uFillTx/>
                <a:latin typeface="Arial" charset="0"/>
                <a:ea typeface="ＭＳ Ｐゴシック" charset="0"/>
                <a:cs typeface="ＭＳ Ｐゴシック" charset="0"/>
              </a:rPr>
              <a:t>I, Daniel</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learned from reading the word of the L</a:t>
            </a: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ORD</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as revealed to Jeremiah the prophet, that Jerusalem must lie desolate for 70 years</a:t>
            </a:r>
            <a:r>
              <a:rPr kumimoji="0" lang="ru-RU"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NLT</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402435" name="Line 3"/>
          <p:cNvSpPr>
            <a:spLocks noChangeShapeType="1"/>
          </p:cNvSpPr>
          <p:nvPr/>
        </p:nvSpPr>
        <p:spPr bwMode="auto">
          <a:xfrm flipH="1">
            <a:off x="47244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36"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Daniel</a:t>
            </a:r>
          </a:p>
        </p:txBody>
      </p:sp>
      <p:sp>
        <p:nvSpPr>
          <p:cNvPr id="402437" name="Text Box 5"/>
          <p:cNvSpPr txBox="1">
            <a:spLocks noChangeArrowheads="1"/>
          </p:cNvSpPr>
          <p:nvPr/>
        </p:nvSpPr>
        <p:spPr bwMode="auto">
          <a:xfrm rot="-5400000">
            <a:off x="6646069" y="4696331"/>
            <a:ext cx="319881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605-536 B.C.</a:t>
            </a:r>
          </a:p>
        </p:txBody>
      </p:sp>
      <p:sp>
        <p:nvSpPr>
          <p:cNvPr id="402438"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402439" name="Text Box 7"/>
          <p:cNvSpPr txBox="1">
            <a:spLocks noChangeArrowheads="1"/>
          </p:cNvSpPr>
          <p:nvPr/>
        </p:nvSpPr>
        <p:spPr bwMode="auto">
          <a:xfrm rot="-22067">
            <a:off x="1447800" y="5209887"/>
            <a:ext cx="2438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Judgment</a:t>
            </a:r>
          </a:p>
        </p:txBody>
      </p:sp>
      <p:sp>
        <p:nvSpPr>
          <p:cNvPr id="402440" name="Text Box 8"/>
          <p:cNvSpPr txBox="1">
            <a:spLocks noChangeArrowheads="1"/>
          </p:cNvSpPr>
          <p:nvPr/>
        </p:nvSpPr>
        <p:spPr bwMode="auto">
          <a:xfrm rot="-4617793">
            <a:off x="-327025" y="3058825"/>
            <a:ext cx="3276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Personal 1</a:t>
            </a:r>
          </a:p>
        </p:txBody>
      </p:sp>
      <p:sp>
        <p:nvSpPr>
          <p:cNvPr id="402441"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God rules the world</a:t>
            </a:r>
            <a:endParaRPr kumimoji="0" lang="en-US" sz="3600" b="1" i="0" u="none" strike="noStrike" kern="1200" cap="none" spc="0" normalizeH="0" baseline="0" noProof="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402442"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Prophetic 2–12</a:t>
            </a:r>
            <a:endParaRPr kumimoji="0" lang="en-US" sz="36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402443" name="Text Box 11"/>
          <p:cNvSpPr txBox="1">
            <a:spLocks noChangeArrowheads="1"/>
          </p:cNvSpPr>
          <p:nvPr/>
        </p:nvSpPr>
        <p:spPr bwMode="auto">
          <a:xfrm rot="-22067">
            <a:off x="4724400" y="5209887"/>
            <a:ext cx="2895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Consolation</a:t>
            </a:r>
          </a:p>
        </p:txBody>
      </p:sp>
      <p:sp>
        <p:nvSpPr>
          <p:cNvPr id="402444" name="Line 12"/>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45" name="Line 13"/>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46" name="Text Box 14"/>
          <p:cNvSpPr txBox="1">
            <a:spLocks noChangeArrowheads="1"/>
          </p:cNvSpPr>
          <p:nvPr/>
        </p:nvSpPr>
        <p:spPr bwMode="auto">
          <a:xfrm>
            <a:off x="2667000" y="1568450"/>
            <a:ext cx="2514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Gentiles 2–7</a:t>
            </a:r>
          </a:p>
        </p:txBody>
      </p:sp>
      <p:sp>
        <p:nvSpPr>
          <p:cNvPr id="402447" name="Text Box 15"/>
          <p:cNvSpPr txBox="1">
            <a:spLocks noChangeArrowheads="1"/>
          </p:cNvSpPr>
          <p:nvPr/>
        </p:nvSpPr>
        <p:spPr bwMode="auto">
          <a:xfrm>
            <a:off x="5943600" y="1568450"/>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Israel 8–12</a:t>
            </a:r>
          </a:p>
        </p:txBody>
      </p:sp>
      <p:sp>
        <p:nvSpPr>
          <p:cNvPr id="402448" name="Text Box 16"/>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Aramaic</a:t>
            </a:r>
          </a:p>
        </p:txBody>
      </p:sp>
      <p:sp>
        <p:nvSpPr>
          <p:cNvPr id="402449" name="Text Box 17"/>
          <p:cNvSpPr txBox="1">
            <a:spLocks noChangeArrowheads="1"/>
          </p:cNvSpPr>
          <p:nvPr/>
        </p:nvSpPr>
        <p:spPr bwMode="auto">
          <a:xfrm>
            <a:off x="5638800" y="222408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Hebrew</a:t>
            </a:r>
          </a:p>
        </p:txBody>
      </p:sp>
      <p:sp>
        <p:nvSpPr>
          <p:cNvPr id="402450" name="Text Box 18"/>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Hebrew</a:t>
            </a:r>
          </a:p>
        </p:txBody>
      </p:sp>
      <p:sp>
        <p:nvSpPr>
          <p:cNvPr id="402451" name="Text Box 19"/>
          <p:cNvSpPr txBox="1">
            <a:spLocks noChangeArrowheads="1"/>
          </p:cNvSpPr>
          <p:nvPr/>
        </p:nvSpPr>
        <p:spPr bwMode="auto">
          <a:xfrm>
            <a:off x="1981200" y="2697163"/>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Interpreter</a:t>
            </a:r>
          </a:p>
        </p:txBody>
      </p:sp>
      <p:sp>
        <p:nvSpPr>
          <p:cNvPr id="402452" name="Text Box 20"/>
          <p:cNvSpPr txBox="1">
            <a:spLocks noChangeArrowheads="1"/>
          </p:cNvSpPr>
          <p:nvPr/>
        </p:nvSpPr>
        <p:spPr bwMode="auto">
          <a:xfrm rot="-4479866">
            <a:off x="4267200" y="2626519"/>
            <a:ext cx="3124200" cy="24622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Beasts 7</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Horns 8</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Prayer 9</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402453" name="Text Box 21"/>
          <p:cNvSpPr txBox="1">
            <a:spLocks noChangeArrowheads="1"/>
          </p:cNvSpPr>
          <p:nvPr/>
        </p:nvSpPr>
        <p:spPr bwMode="auto">
          <a:xfrm>
            <a:off x="5181600" y="2697163"/>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Inquirer</a:t>
            </a:r>
          </a:p>
        </p:txBody>
      </p:sp>
      <p:sp>
        <p:nvSpPr>
          <p:cNvPr id="402454" name="Line 22"/>
          <p:cNvSpPr>
            <a:spLocks noChangeShapeType="1"/>
          </p:cNvSpPr>
          <p:nvPr/>
        </p:nvSpPr>
        <p:spPr bwMode="auto">
          <a:xfrm flipH="1">
            <a:off x="6324600"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55" name="Text Box 23"/>
          <p:cNvSpPr txBox="1">
            <a:spLocks noChangeArrowheads="1"/>
          </p:cNvSpPr>
          <p:nvPr/>
        </p:nvSpPr>
        <p:spPr bwMode="auto">
          <a:xfrm rot="-4468975">
            <a:off x="1657351" y="2826656"/>
            <a:ext cx="2703512" cy="24191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Statue 2</a:t>
            </a:r>
          </a:p>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Idol 3 </a:t>
            </a:r>
          </a:p>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Tree 4</a:t>
            </a:r>
          </a:p>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Hand 5</a:t>
            </a:r>
          </a:p>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Lions  6 </a:t>
            </a:r>
          </a:p>
        </p:txBody>
      </p:sp>
      <p:sp>
        <p:nvSpPr>
          <p:cNvPr id="402456" name="Line 24"/>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57" name="Text Box 25"/>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402458" name="Line 26"/>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59" name="Line 27"/>
          <p:cNvSpPr>
            <a:spLocks noChangeShapeType="1"/>
          </p:cNvSpPr>
          <p:nvPr/>
        </p:nvSpPr>
        <p:spPr bwMode="auto">
          <a:xfrm flipH="1">
            <a:off x="5562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60" name="Line 28"/>
          <p:cNvSpPr>
            <a:spLocks noChangeShapeType="1"/>
          </p:cNvSpPr>
          <p:nvPr/>
        </p:nvSpPr>
        <p:spPr bwMode="auto">
          <a:xfrm flipH="1">
            <a:off x="47244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61" name="Line 29"/>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62" name="Line 30"/>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63" name="Line 31"/>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64" name="Line 32"/>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65" name="Line 33"/>
          <p:cNvSpPr>
            <a:spLocks noChangeShapeType="1"/>
          </p:cNvSpPr>
          <p:nvPr/>
        </p:nvSpPr>
        <p:spPr bwMode="auto">
          <a:xfrm flipH="1">
            <a:off x="54324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66" name="Line 34"/>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67" name="Line 35"/>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68" name="Line 36"/>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69" name="Line 37"/>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70" name="Rectangle 38"/>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71" name="Line 39"/>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72" name="Line 40"/>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Title 40"/>
          <p:cNvSpPr>
            <a:spLocks noGrp="1"/>
          </p:cNvSpPr>
          <p:nvPr>
            <p:ph type="title" idx="4294967295"/>
          </p:nvPr>
        </p:nvSpPr>
        <p:spPr>
          <a:xfrm>
            <a:off x="685800" y="-76200"/>
            <a:ext cx="7772400" cy="762000"/>
          </a:xfrm>
        </p:spPr>
        <p:txBody>
          <a:bodyPr/>
          <a:lstStyle/>
          <a:p>
            <a:pPr>
              <a:defRPr/>
            </a:pPr>
            <a:r>
              <a:rPr lang="en-US" sz="3600">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Chapter 9</a:t>
            </a:r>
          </a:p>
        </p:txBody>
      </p:sp>
    </p:spTree>
    <p:extLst>
      <p:ext uri="{BB962C8B-B14F-4D97-AF65-F5344CB8AC3E}">
        <p14:creationId xmlns:p14="http://schemas.microsoft.com/office/powerpoint/2010/main" val="24639055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63500" y="-35718"/>
            <a:ext cx="9017000" cy="1066800"/>
          </a:xfrm>
          <a:noFill/>
        </p:spPr>
        <p:txBody>
          <a:bodyPr/>
          <a:lstStyle/>
          <a:p>
            <a:pPr eaLnBrk="1" hangingPunct="1"/>
            <a:r>
              <a:rPr kumimoji="0" lang="en-US" sz="4800" b="1" dirty="0">
                <a:solidFill>
                  <a:schemeClr val="tx1"/>
                </a:solidFill>
                <a:latin typeface="Arial" charset="0"/>
                <a:ea typeface="Osaka" charset="0"/>
                <a:cs typeface="Arial" charset="0"/>
              </a:rPr>
              <a:t>Two 70-Year Exiles</a:t>
            </a: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1"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560</a:t>
            </a: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586</a:t>
            </a:r>
          </a:p>
        </p:txBody>
      </p:sp>
      <p:sp>
        <p:nvSpPr>
          <p:cNvPr id="14343" name="Rectangle 7"/>
          <p:cNvSpPr>
            <a:spLocks noChangeArrowheads="1"/>
          </p:cNvSpPr>
          <p:nvPr/>
        </p:nvSpPr>
        <p:spPr bwMode="auto">
          <a:xfrm>
            <a:off x="1317812" y="1371601"/>
            <a:ext cx="4854388"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FF"/>
                </a:solidFill>
                <a:effectLst/>
                <a:uLnTx/>
                <a:uFillTx/>
                <a:latin typeface="Arial"/>
                <a:ea typeface="Osaka"/>
                <a:cs typeface="Arial"/>
              </a:rPr>
              <a:t>People Exile</a:t>
            </a:r>
          </a:p>
        </p:txBody>
      </p:sp>
      <p:sp>
        <p:nvSpPr>
          <p:cNvPr id="14344" name="Rectangle 8"/>
          <p:cNvSpPr>
            <a:spLocks noChangeArrowheads="1"/>
          </p:cNvSpPr>
          <p:nvPr/>
        </p:nvSpPr>
        <p:spPr bwMode="auto">
          <a:xfrm>
            <a:off x="2590800" y="2971800"/>
            <a:ext cx="5410200" cy="761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t>Temple Exile</a:t>
            </a: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539</a:t>
            </a: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536</a:t>
            </a: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516</a:t>
            </a: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605</a:t>
            </a: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This entire land will become a desolate wasteland. Israel and her neighboring lands will serve the king of Babylon for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r>
              <a:rPr kumimoji="0" lang="en-US" sz="2400" b="1" i="0" u="none" strike="noStrike" kern="1200" cap="none" spc="0" normalizeH="0" baseline="30000" noProof="0" dirty="0">
                <a:ln>
                  <a:noFill/>
                </a:ln>
                <a:solidFill>
                  <a:srgbClr val="FFFFFF"/>
                </a:solidFill>
                <a:effectLst/>
                <a:uLnTx/>
                <a:uFillTx/>
                <a:latin typeface="Arial"/>
                <a:ea typeface="Osaka"/>
                <a:cs typeface="Arial"/>
              </a:rPr>
              <a:t>12</a:t>
            </a:r>
            <a:r>
              <a:rPr kumimoji="0" lang="en-US" sz="2400" b="1" i="0" u="none" strike="noStrike" kern="1200" cap="none" spc="0" normalizeH="0" baseline="0" noProof="0" dirty="0">
                <a:ln>
                  <a:noFill/>
                </a:ln>
                <a:solidFill>
                  <a:srgbClr val="FFFFFF"/>
                </a:solidFill>
                <a:effectLst/>
                <a:uLnTx/>
                <a:uFillTx/>
                <a:latin typeface="Arial"/>
                <a:ea typeface="Osaka"/>
                <a:cs typeface="Arial"/>
              </a:rPr>
              <a:t>Then, after the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of captivity are over, I will punish the king of Babylon and his people for their sins,</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says the Lord.  I will make the country of the Babylonians a wasteland forever</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(Jeremiah 25:11-12).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84988"/>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403458" name="Rectangle 2"/>
          <p:cNvSpPr>
            <a:spLocks noGrp="1" noChangeArrowheads="1"/>
          </p:cNvSpPr>
          <p:nvPr>
            <p:ph type="title"/>
          </p:nvPr>
        </p:nvSpPr>
        <p:spPr/>
        <p:txBody>
          <a:bodyPr/>
          <a:lstStyle/>
          <a:p>
            <a:pPr eaLnBrk="1" hangingPunct="1">
              <a:defRPr/>
            </a:pPr>
            <a:r>
              <a:rPr lang="en-US" b="1">
                <a:solidFill>
                  <a:srgbClr val="CCFF66"/>
                </a:solidFill>
                <a:latin typeface="Arial"/>
                <a:ea typeface="ＭＳ Ｐゴシック" charset="0"/>
                <a:cs typeface="Arial"/>
              </a:rPr>
              <a:t>Chapter 9 Outline</a:t>
            </a:r>
          </a:p>
        </p:txBody>
      </p:sp>
      <p:sp>
        <p:nvSpPr>
          <p:cNvPr id="726020"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539</a:t>
            </a:r>
          </a:p>
        </p:txBody>
      </p:sp>
      <p:sp>
        <p:nvSpPr>
          <p:cNvPr id="6" name="Rectangle 3"/>
          <p:cNvSpPr txBox="1">
            <a:spLocks noChangeArrowheads="1"/>
          </p:cNvSpPr>
          <p:nvPr/>
        </p:nvSpPr>
        <p:spPr bwMode="auto">
          <a:xfrm>
            <a:off x="762000" y="1752600"/>
            <a:ext cx="8229600" cy="1524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Daniel</a:t>
            </a:r>
            <a:r>
              <a:rPr kumimoji="0" lang="fr-FR"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s prayer: How long? (9:1-19)</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pic>
        <p:nvPicPr>
          <p:cNvPr id="726022" name="Picture 1" descr="dan 9 danielprayingforhis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52888" y="3074988"/>
            <a:ext cx="508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41962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2402"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kumimoji="0" lang="en-US" sz="4000" b="1" dirty="0">
                <a:solidFill>
                  <a:schemeClr val="tx1"/>
                </a:solidFill>
                <a:latin typeface="Arial" charset="0"/>
                <a:ea typeface="Osaka" charset="0"/>
                <a:cs typeface="Arial" charset="0"/>
              </a:rPr>
              <a:t>The 70-Year Exile</a:t>
            </a:r>
          </a:p>
        </p:txBody>
      </p:sp>
      <p:sp>
        <p:nvSpPr>
          <p:cNvPr id="102403" name="Rectangle 2"/>
          <p:cNvSpPr>
            <a:spLocks noChangeArrowheads="1"/>
          </p:cNvSpPr>
          <p:nvPr/>
        </p:nvSpPr>
        <p:spPr bwMode="auto">
          <a:xfrm>
            <a:off x="5638800" y="35052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FFFFFF"/>
              </a:solidFill>
              <a:latin typeface="Arial" charset="0"/>
              <a:ea typeface="Osaka" charset="0"/>
              <a:cs typeface="Osaka" charset="0"/>
            </a:endParaRPr>
          </a:p>
        </p:txBody>
      </p:sp>
      <p:sp>
        <p:nvSpPr>
          <p:cNvPr id="102404" name="Rectangle 3"/>
          <p:cNvSpPr>
            <a:spLocks noChangeArrowheads="1"/>
          </p:cNvSpPr>
          <p:nvPr/>
        </p:nvSpPr>
        <p:spPr bwMode="auto">
          <a:xfrm>
            <a:off x="0" y="35052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FFFFFF"/>
              </a:solidFill>
              <a:latin typeface="Arial" charset="0"/>
              <a:ea typeface="Osaka" charset="0"/>
              <a:cs typeface="Osaka" charset="0"/>
            </a:endParaRPr>
          </a:p>
        </p:txBody>
      </p:sp>
      <p:sp>
        <p:nvSpPr>
          <p:cNvPr id="102405"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ea typeface="Osaka" charset="0"/>
                <a:cs typeface="Osaka" charset="0"/>
              </a:rPr>
              <a:t>560</a:t>
            </a:r>
          </a:p>
        </p:txBody>
      </p:sp>
      <p:sp>
        <p:nvSpPr>
          <p:cNvPr id="14341" name="Rectangle 5"/>
          <p:cNvSpPr>
            <a:spLocks noChangeArrowheads="1"/>
          </p:cNvSpPr>
          <p:nvPr/>
        </p:nvSpPr>
        <p:spPr bwMode="auto">
          <a:xfrm>
            <a:off x="2133600" y="29718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586</a:t>
            </a:r>
          </a:p>
        </p:txBody>
      </p:sp>
      <p:sp>
        <p:nvSpPr>
          <p:cNvPr id="14343" name="Rectangle 7"/>
          <p:cNvSpPr>
            <a:spLocks noChangeArrowheads="1"/>
          </p:cNvSpPr>
          <p:nvPr/>
        </p:nvSpPr>
        <p:spPr bwMode="auto">
          <a:xfrm>
            <a:off x="2590800" y="1524000"/>
            <a:ext cx="2057400" cy="11430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algn="ctr">
              <a:spcBef>
                <a:spcPct val="20000"/>
              </a:spcBef>
              <a:buClr>
                <a:srgbClr val="99CC00"/>
              </a:buClr>
              <a:buSzPct val="110000"/>
              <a:defRPr/>
            </a:pPr>
            <a:r>
              <a:rPr lang="en-US" sz="3200" b="1">
                <a:solidFill>
                  <a:srgbClr val="FFFFFF"/>
                </a:solidFill>
                <a:latin typeface="Arial"/>
                <a:ea typeface="Osaka"/>
                <a:cs typeface="Arial"/>
              </a:rPr>
              <a:t>People Exile</a:t>
            </a:r>
          </a:p>
        </p:txBody>
      </p:sp>
      <p:sp>
        <p:nvSpPr>
          <p:cNvPr id="14344" name="Rectangle 8"/>
          <p:cNvSpPr>
            <a:spLocks noChangeArrowheads="1"/>
          </p:cNvSpPr>
          <p:nvPr/>
        </p:nvSpPr>
        <p:spPr bwMode="auto">
          <a:xfrm>
            <a:off x="4644008" y="4509119"/>
            <a:ext cx="2057400" cy="2232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3200" b="1" dirty="0">
                <a:solidFill>
                  <a:srgbClr val="FFFF00"/>
                </a:solidFill>
                <a:latin typeface="Arial" charset="0"/>
                <a:ea typeface="Osaka" charset="0"/>
                <a:cs typeface="Osaka" charset="0"/>
              </a:rPr>
              <a:t>1</a:t>
            </a:r>
            <a:r>
              <a:rPr lang="en-US" sz="3200" b="1" baseline="30000" dirty="0">
                <a:solidFill>
                  <a:srgbClr val="FFFF00"/>
                </a:solidFill>
                <a:latin typeface="Arial" charset="0"/>
                <a:ea typeface="Osaka" charset="0"/>
                <a:cs typeface="Osaka" charset="0"/>
              </a:rPr>
              <a:t>st</a:t>
            </a:r>
            <a:r>
              <a:rPr lang="en-US" sz="3200" b="1" dirty="0">
                <a:solidFill>
                  <a:srgbClr val="FFFF00"/>
                </a:solidFill>
                <a:latin typeface="Arial" charset="0"/>
                <a:ea typeface="Osaka" charset="0"/>
                <a:cs typeface="Osaka" charset="0"/>
              </a:rPr>
              <a:t> year of Darius the Mede (Dan. 9:1)</a:t>
            </a:r>
          </a:p>
        </p:txBody>
      </p:sp>
      <p:sp>
        <p:nvSpPr>
          <p:cNvPr id="14345" name="Rectangle 9"/>
          <p:cNvSpPr>
            <a:spLocks noChangeArrowheads="1"/>
          </p:cNvSpPr>
          <p:nvPr/>
        </p:nvSpPr>
        <p:spPr bwMode="auto">
          <a:xfrm>
            <a:off x="5181600" y="29718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539</a:t>
            </a:r>
          </a:p>
        </p:txBody>
      </p:sp>
      <p:sp>
        <p:nvSpPr>
          <p:cNvPr id="14346" name="Rectangle 10"/>
          <p:cNvSpPr>
            <a:spLocks noChangeArrowheads="1"/>
          </p:cNvSpPr>
          <p:nvPr/>
        </p:nvSpPr>
        <p:spPr bwMode="auto">
          <a:xfrm>
            <a:off x="5867400" y="29718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536</a:t>
            </a:r>
          </a:p>
        </p:txBody>
      </p:sp>
      <p:sp>
        <p:nvSpPr>
          <p:cNvPr id="14347" name="Rectangle 11"/>
          <p:cNvSpPr>
            <a:spLocks noChangeArrowheads="1"/>
          </p:cNvSpPr>
          <p:nvPr/>
        </p:nvSpPr>
        <p:spPr bwMode="auto">
          <a:xfrm>
            <a:off x="7467600" y="29718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516</a:t>
            </a:r>
          </a:p>
        </p:txBody>
      </p:sp>
      <p:sp>
        <p:nvSpPr>
          <p:cNvPr id="14348" name="Rectangle 12"/>
          <p:cNvSpPr>
            <a:spLocks noChangeArrowheads="1"/>
          </p:cNvSpPr>
          <p:nvPr/>
        </p:nvSpPr>
        <p:spPr bwMode="auto">
          <a:xfrm>
            <a:off x="629072" y="29718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2800" dirty="0">
                <a:solidFill>
                  <a:srgbClr val="FFFFFF"/>
                </a:solidFill>
                <a:latin typeface="Arial" charset="0"/>
                <a:ea typeface="Osaka" charset="0"/>
                <a:cs typeface="Osaka" charset="0"/>
              </a:rPr>
              <a:t>605</a:t>
            </a:r>
          </a:p>
        </p:txBody>
      </p:sp>
      <p:sp>
        <p:nvSpPr>
          <p:cNvPr id="14349" name="Line 13"/>
          <p:cNvSpPr>
            <a:spLocks noChangeShapeType="1"/>
          </p:cNvSpPr>
          <p:nvPr/>
        </p:nvSpPr>
        <p:spPr bwMode="auto">
          <a:xfrm>
            <a:off x="990600" y="26670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eaLnBrk="0" hangingPunct="0">
              <a:defRPr/>
            </a:pPr>
            <a:endParaRPr lang="en-US" sz="2000">
              <a:solidFill>
                <a:srgbClr val="FFFFFF"/>
              </a:solidFill>
              <a:latin typeface="Arial"/>
              <a:ea typeface="Osaka"/>
              <a:cs typeface="Arial"/>
            </a:endParaRPr>
          </a:p>
        </p:txBody>
      </p:sp>
      <p:sp>
        <p:nvSpPr>
          <p:cNvPr id="19" name="Line 13"/>
          <p:cNvSpPr>
            <a:spLocks noChangeShapeType="1"/>
          </p:cNvSpPr>
          <p:nvPr/>
        </p:nvSpPr>
        <p:spPr bwMode="auto">
          <a:xfrm rot="16200000">
            <a:off x="5310268" y="4223489"/>
            <a:ext cx="724880" cy="0"/>
          </a:xfrm>
          <a:prstGeom prst="line">
            <a:avLst/>
          </a:prstGeom>
          <a:noFill/>
          <a:ln w="76200">
            <a:solidFill>
              <a:srgbClr val="FFFF00"/>
            </a:solidFill>
            <a:round/>
            <a:headEnd type="none" w="med" len="med"/>
            <a:tailEnd type="triangle" w="med" len="med"/>
          </a:ln>
          <a:effectLst>
            <a:outerShdw blurRad="63500" dist="35921" dir="2700000" algn="ctr" rotWithShape="0">
              <a:schemeClr val="bg1">
                <a:alpha val="74998"/>
              </a:schemeClr>
            </a:outerShdw>
          </a:effectLst>
        </p:spPr>
        <p:txBody>
          <a:bodyPr wrap="none" anchor="ctr"/>
          <a:lstStyle/>
          <a:p>
            <a:pPr eaLnBrk="0" hangingPunct="0">
              <a:defRPr/>
            </a:pPr>
            <a:endParaRPr lang="en-US" sz="2000">
              <a:solidFill>
                <a:srgbClr val="FFFFFF"/>
              </a:solidFill>
              <a:latin typeface="Arial"/>
              <a:ea typeface="Osaka"/>
              <a:cs typeface="Arial"/>
            </a:endParaRPr>
          </a:p>
        </p:txBody>
      </p:sp>
      <p:sp>
        <p:nvSpPr>
          <p:cNvPr id="20" name="Rectangle 8"/>
          <p:cNvSpPr>
            <a:spLocks noChangeArrowheads="1"/>
          </p:cNvSpPr>
          <p:nvPr/>
        </p:nvSpPr>
        <p:spPr bwMode="auto">
          <a:xfrm>
            <a:off x="-108520" y="4509119"/>
            <a:ext cx="2516410" cy="2232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3200" b="1" dirty="0">
                <a:solidFill>
                  <a:srgbClr val="FFFF00"/>
                </a:solidFill>
                <a:latin typeface="Arial" charset="0"/>
                <a:ea typeface="Osaka" charset="0"/>
                <a:cs typeface="Osaka" charset="0"/>
              </a:rPr>
              <a:t>Daniel taken captive</a:t>
            </a:r>
            <a:br>
              <a:rPr lang="en-US" sz="3200" b="1" dirty="0">
                <a:solidFill>
                  <a:srgbClr val="FFFF00"/>
                </a:solidFill>
                <a:latin typeface="Arial" charset="0"/>
                <a:ea typeface="Osaka" charset="0"/>
                <a:cs typeface="Osaka" charset="0"/>
              </a:rPr>
            </a:br>
            <a:r>
              <a:rPr lang="en-US" sz="3200" b="1" dirty="0">
                <a:solidFill>
                  <a:srgbClr val="FFFF00"/>
                </a:solidFill>
                <a:latin typeface="Arial" charset="0"/>
                <a:ea typeface="Osaka" charset="0"/>
                <a:cs typeface="Osaka" charset="0"/>
              </a:rPr>
              <a:t>(Dan. 1:1-6)</a:t>
            </a:r>
          </a:p>
        </p:txBody>
      </p:sp>
      <p:sp>
        <p:nvSpPr>
          <p:cNvPr id="21" name="Line 13"/>
          <p:cNvSpPr>
            <a:spLocks noChangeShapeType="1"/>
          </p:cNvSpPr>
          <p:nvPr/>
        </p:nvSpPr>
        <p:spPr bwMode="auto">
          <a:xfrm rot="16200000">
            <a:off x="787245" y="4223488"/>
            <a:ext cx="724880" cy="0"/>
          </a:xfrm>
          <a:prstGeom prst="line">
            <a:avLst/>
          </a:prstGeom>
          <a:noFill/>
          <a:ln w="76200">
            <a:solidFill>
              <a:srgbClr val="FFFF00"/>
            </a:solidFill>
            <a:round/>
            <a:headEnd type="none" w="med" len="med"/>
            <a:tailEnd type="triangle" w="med" len="med"/>
          </a:ln>
          <a:effectLst>
            <a:outerShdw blurRad="63500" dist="35921" dir="2700000" algn="ctr" rotWithShape="0">
              <a:schemeClr val="bg1">
                <a:alpha val="74998"/>
              </a:schemeClr>
            </a:outerShdw>
          </a:effectLst>
        </p:spPr>
        <p:txBody>
          <a:bodyPr wrap="none" anchor="ctr"/>
          <a:lstStyle/>
          <a:p>
            <a:pPr eaLnBrk="0" hangingPunct="0">
              <a:defRPr/>
            </a:pPr>
            <a:endParaRPr lang="en-US" sz="2000">
              <a:solidFill>
                <a:srgbClr val="FFFFFF"/>
              </a:solidFill>
              <a:latin typeface="Arial"/>
              <a:ea typeface="Osaka"/>
              <a:cs typeface="Arial"/>
            </a:endParaRPr>
          </a:p>
        </p:txBody>
      </p:sp>
    </p:spTree>
    <p:extLst>
      <p:ext uri="{BB962C8B-B14F-4D97-AF65-F5344CB8AC3E}">
        <p14:creationId xmlns:p14="http://schemas.microsoft.com/office/powerpoint/2010/main" val="24113317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par>
                                <p:cTn id="50" presetID="22" presetClass="entr" presetSubtype="4"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0-#ppt_w/2"/>
                                          </p:val>
                                        </p:tav>
                                        <p:tav tm="100000">
                                          <p:val>
                                            <p:strVal val="#ppt_x"/>
                                          </p:val>
                                        </p:tav>
                                      </p:tavLst>
                                    </p:anim>
                                    <p:anim calcmode="lin" valueType="num">
                                      <p:cBhvr additive="base">
                                        <p:cTn id="58" dur="500" fill="hold"/>
                                        <p:tgtEl>
                                          <p:spTgt spid="20"/>
                                        </p:tgtEl>
                                        <p:attrNameLst>
                                          <p:attrName>ppt_y</p:attrName>
                                        </p:attrNameLst>
                                      </p:cBhvr>
                                      <p:tavLst>
                                        <p:tav tm="0">
                                          <p:val>
                                            <p:strVal val="#ppt_y"/>
                                          </p:val>
                                        </p:tav>
                                        <p:tav tm="100000">
                                          <p:val>
                                            <p:strVal val="#ppt_y"/>
                                          </p:val>
                                        </p:tav>
                                      </p:tavLst>
                                    </p:anim>
                                  </p:childTnLst>
                                </p:cTn>
                              </p:par>
                              <p:par>
                                <p:cTn id="59" presetID="22" presetClass="entr" presetSubtype="4"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20"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en-US" sz="4000" dirty="0">
                <a:solidFill>
                  <a:schemeClr val="tx1"/>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FFFFFF"/>
                </a:solidFill>
                <a:latin typeface="Arial" pitchFamily="-112" charset="0"/>
              </a:rPr>
              <a:t>232 &amp; 342</a:t>
            </a:r>
          </a:p>
        </p:txBody>
      </p:sp>
      <p:sp>
        <p:nvSpPr>
          <p:cNvPr id="147460"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22059145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84988"/>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3458" name="Rectangle 2"/>
          <p:cNvSpPr>
            <a:spLocks noGrp="1" noChangeArrowheads="1"/>
          </p:cNvSpPr>
          <p:nvPr>
            <p:ph type="title"/>
          </p:nvPr>
        </p:nvSpPr>
        <p:spPr/>
        <p:txBody>
          <a:bodyPr/>
          <a:lstStyle/>
          <a:p>
            <a:pPr eaLnBrk="1" hangingPunct="1">
              <a:defRPr/>
            </a:pPr>
            <a:r>
              <a:rPr lang="en-US" b="1">
                <a:solidFill>
                  <a:srgbClr val="CCFF66"/>
                </a:solidFill>
                <a:latin typeface="Arial"/>
                <a:ea typeface="ＭＳ Ｐゴシック" charset="0"/>
                <a:cs typeface="Arial"/>
              </a:rPr>
              <a:t>Chapter 9 Outline</a:t>
            </a:r>
          </a:p>
        </p:txBody>
      </p:sp>
      <p:sp>
        <p:nvSpPr>
          <p:cNvPr id="326659" name="Text Box 4"/>
          <p:cNvSpPr txBox="1">
            <a:spLocks noChangeArrowheads="1"/>
          </p:cNvSpPr>
          <p:nvPr/>
        </p:nvSpPr>
        <p:spPr bwMode="auto">
          <a:xfrm>
            <a:off x="323850" y="4005263"/>
            <a:ext cx="3384550" cy="175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dirty="0">
                <a:latin typeface="Arial" charset="0"/>
                <a:cs typeface="Arial" charset="0"/>
              </a:rPr>
              <a:t>There exist 4 major views on the 70 weeks</a:t>
            </a:r>
          </a:p>
        </p:txBody>
      </p:sp>
      <p:sp>
        <p:nvSpPr>
          <p:cNvPr id="726020"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539</a:t>
            </a:r>
          </a:p>
        </p:txBody>
      </p:sp>
      <p:sp>
        <p:nvSpPr>
          <p:cNvPr id="6" name="Rectangle 3"/>
          <p:cNvSpPr txBox="1">
            <a:spLocks noChangeArrowheads="1"/>
          </p:cNvSpPr>
          <p:nvPr/>
        </p:nvSpPr>
        <p:spPr bwMode="auto">
          <a:xfrm>
            <a:off x="762000" y="1752600"/>
            <a:ext cx="8229600" cy="1524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3"/>
              </a:buBlip>
              <a:defRPr/>
            </a:pPr>
            <a:r>
              <a:rPr lang="en-US" sz="3200" b="1" dirty="0">
                <a:effectLst>
                  <a:outerShdw blurRad="38100" dist="38100" dir="2700000" algn="tl">
                    <a:srgbClr val="000000"/>
                  </a:outerShdw>
                </a:effectLst>
                <a:latin typeface="Arial"/>
                <a:cs typeface="Arial"/>
              </a:rPr>
              <a:t>Daniel</a:t>
            </a:r>
            <a:r>
              <a:rPr lang="fr-FR" altLang="ja-JP" sz="3200" b="1" dirty="0">
                <a:effectLst>
                  <a:outerShdw blurRad="38100" dist="38100" dir="2700000" algn="tl">
                    <a:srgbClr val="000000"/>
                  </a:outerShdw>
                </a:effectLst>
                <a:latin typeface="Arial"/>
                <a:cs typeface="Arial"/>
              </a:rPr>
              <a:t>'</a:t>
            </a:r>
            <a:r>
              <a:rPr lang="en-US" altLang="ja-JP" sz="3200" b="1" dirty="0">
                <a:effectLst>
                  <a:outerShdw blurRad="38100" dist="38100" dir="2700000" algn="tl">
                    <a:srgbClr val="000000"/>
                  </a:outerShdw>
                </a:effectLst>
                <a:latin typeface="Arial"/>
                <a:cs typeface="Arial"/>
              </a:rPr>
              <a:t>s prayer: How long? (9:1-19)</a:t>
            </a:r>
          </a:p>
          <a:p>
            <a:pPr eaLnBrk="1" hangingPunct="1">
              <a:spcBef>
                <a:spcPct val="20000"/>
              </a:spcBef>
              <a:buClr>
                <a:schemeClr val="hlink"/>
              </a:buClr>
              <a:buSzPct val="90000"/>
              <a:buFont typeface="Wingdings" charset="0"/>
              <a:buBlip>
                <a:blip r:embed="rId3"/>
              </a:buBlip>
              <a:defRPr/>
            </a:pPr>
            <a:r>
              <a:rPr lang="en-US" sz="3200" b="1" dirty="0">
                <a:effectLst>
                  <a:outerShdw blurRad="38100" dist="38100" dir="2700000" algn="tl">
                    <a:srgbClr val="000000"/>
                  </a:outerShdw>
                </a:effectLst>
                <a:latin typeface="Arial"/>
                <a:cs typeface="Arial"/>
              </a:rPr>
              <a:t>God</a:t>
            </a:r>
            <a:r>
              <a:rPr lang="fr-FR" altLang="ja-JP" sz="3200" b="1" dirty="0">
                <a:effectLst>
                  <a:outerShdw blurRad="38100" dist="38100" dir="2700000" algn="tl">
                    <a:srgbClr val="000000"/>
                  </a:outerShdw>
                </a:effectLst>
                <a:latin typeface="Arial"/>
                <a:cs typeface="Arial"/>
              </a:rPr>
              <a:t>'</a:t>
            </a:r>
            <a:r>
              <a:rPr lang="en-US" altLang="ja-JP" sz="3200" b="1" dirty="0">
                <a:effectLst>
                  <a:outerShdw blurRad="38100" dist="38100" dir="2700000" algn="tl">
                    <a:srgbClr val="000000"/>
                  </a:outerShdw>
                </a:effectLst>
                <a:latin typeface="Arial"/>
                <a:cs typeface="Arial"/>
              </a:rPr>
              <a:t>s reply: 70 x 7 (9:20-27)</a:t>
            </a:r>
            <a:endParaRPr lang="en-US" sz="3200" b="1" dirty="0">
              <a:effectLst>
                <a:outerShdw blurRad="38100" dist="38100" dir="2700000" algn="tl">
                  <a:srgbClr val="000000"/>
                </a:outerShdw>
              </a:effectLst>
              <a:latin typeface="Arial"/>
              <a:cs typeface="Arial"/>
            </a:endParaRPr>
          </a:p>
        </p:txBody>
      </p:sp>
      <p:pic>
        <p:nvPicPr>
          <p:cNvPr id="726022" name="Picture 1" descr="dan 9 danielprayingforhis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52888" y="3074988"/>
            <a:ext cx="508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085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6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9" grpId="0"/>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4026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(Daniel to God) </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…Praise be to the name of God for ever and ever; wisdom and power are his.  He changes times and seasons; he sets up kings and deposes them…</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(2:20-21a).</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Daniel</a:t>
            </a:r>
          </a:p>
        </p:txBody>
      </p:sp>
      <p:sp>
        <p:nvSpPr>
          <p:cNvPr id="7" name="Text Box 24"/>
          <p:cNvSpPr txBox="1">
            <a:spLocks noChangeArrowheads="1"/>
          </p:cNvSpPr>
          <p:nvPr/>
        </p:nvSpPr>
        <p:spPr bwMode="auto">
          <a:xfrm>
            <a:off x="8378834" y="51976"/>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532</a:t>
            </a:r>
          </a:p>
        </p:txBody>
      </p:sp>
    </p:spTree>
    <p:extLst>
      <p:ext uri="{BB962C8B-B14F-4D97-AF65-F5344CB8AC3E}">
        <p14:creationId xmlns:p14="http://schemas.microsoft.com/office/powerpoint/2010/main" val="523708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p:cNvSpPr txBox="1">
            <a:spLocks/>
          </p:cNvSpPr>
          <p:nvPr/>
        </p:nvSpPr>
        <p:spPr bwMode="auto">
          <a:xfrm>
            <a:off x="179388" y="333375"/>
            <a:ext cx="4392612" cy="6191250"/>
          </a:xfrm>
          <a:prstGeom prst="rect">
            <a:avLst/>
          </a:prstGeom>
          <a:gradFill flip="none" rotWithShape="1">
            <a:gsLst>
              <a:gs pos="0">
                <a:srgbClr val="660066"/>
              </a:gs>
              <a:gs pos="100000">
                <a:schemeClr val="tx1">
                  <a:lumMod val="95000"/>
                  <a:lumOff val="5000"/>
                </a:schemeClr>
              </a:gs>
            </a:gsLst>
            <a:lin ang="0" scaled="1"/>
            <a:tileRect/>
          </a:gradFill>
          <a:ln>
            <a:solidFill>
              <a:srgbClr val="660066"/>
            </a:solidFill>
          </a:ln>
          <a:extLs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dirty="0">
              <a:solidFill>
                <a:srgbClr val="FFFFFF">
                  <a:lumMod val="95000"/>
                </a:srgbClr>
              </a:solidFill>
            </a:endParaRPr>
          </a:p>
        </p:txBody>
      </p:sp>
      <p:sp>
        <p:nvSpPr>
          <p:cNvPr id="2" name="Title 1"/>
          <p:cNvSpPr>
            <a:spLocks noGrp="1"/>
          </p:cNvSpPr>
          <p:nvPr>
            <p:ph type="title"/>
          </p:nvPr>
        </p:nvSpPr>
        <p:spPr>
          <a:xfrm>
            <a:off x="179388" y="333375"/>
            <a:ext cx="4392612" cy="792163"/>
          </a:xfrm>
        </p:spPr>
        <p:txBody>
          <a:bodyPr anchor="t"/>
          <a:lstStyle/>
          <a:p>
            <a:pPr>
              <a:defRPr/>
            </a:pPr>
            <a:r>
              <a:rPr lang="en-US" b="1" dirty="0">
                <a:solidFill>
                  <a:schemeClr val="bg1">
                    <a:lumMod val="95000"/>
                  </a:schemeClr>
                </a:solidFill>
              </a:rPr>
              <a:t>The Number of</a:t>
            </a:r>
          </a:p>
        </p:txBody>
      </p:sp>
      <p:pic>
        <p:nvPicPr>
          <p:cNvPr id="769028" name="Picture 6" descr="Meet-Me-On-Monday-lucky-number-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10113" y="333375"/>
            <a:ext cx="4360862" cy="626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179388" y="1989138"/>
            <a:ext cx="4392612" cy="453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63538" indent="-363538">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buFont typeface="Arial" charset="0"/>
              <a:buChar char="•"/>
            </a:pPr>
            <a:r>
              <a:rPr lang="en-US" sz="4000" dirty="0">
                <a:solidFill>
                  <a:srgbClr val="F2F2F2"/>
                </a:solidFill>
                <a:latin typeface="Arial" charset="0"/>
                <a:cs typeface="Arial" charset="0"/>
              </a:rPr>
              <a:t>Creation</a:t>
            </a:r>
            <a:r>
              <a:rPr lang="en-US" dirty="0">
                <a:solidFill>
                  <a:srgbClr val="F2F2F2"/>
                </a:solidFill>
                <a:latin typeface="Arial" charset="0"/>
                <a:cs typeface="Arial" charset="0"/>
              </a:rPr>
              <a:t> Gen. 2:2</a:t>
            </a:r>
            <a:endParaRPr lang="en-US" sz="4000" dirty="0">
              <a:solidFill>
                <a:srgbClr val="F2F2F2"/>
              </a:solidFill>
              <a:latin typeface="Arial" charset="0"/>
              <a:cs typeface="Arial" charset="0"/>
            </a:endParaRPr>
          </a:p>
          <a:p>
            <a:pPr eaLnBrk="0" hangingPunct="0">
              <a:buFont typeface="Arial" charset="0"/>
              <a:buChar char="•"/>
            </a:pPr>
            <a:r>
              <a:rPr lang="en-US" sz="4000" dirty="0">
                <a:solidFill>
                  <a:srgbClr val="F2F2F2"/>
                </a:solidFill>
                <a:latin typeface="Arial" charset="0"/>
                <a:cs typeface="Arial" charset="0"/>
              </a:rPr>
              <a:t>Rain</a:t>
            </a:r>
            <a:r>
              <a:rPr lang="en-US" dirty="0">
                <a:solidFill>
                  <a:srgbClr val="F2F2F2"/>
                </a:solidFill>
                <a:latin typeface="Arial" charset="0"/>
                <a:cs typeface="Arial" charset="0"/>
              </a:rPr>
              <a:t> Gen. 7:4</a:t>
            </a:r>
            <a:endParaRPr lang="en-US" sz="4000" dirty="0">
              <a:solidFill>
                <a:srgbClr val="F2F2F2"/>
              </a:solidFill>
              <a:latin typeface="Arial" charset="0"/>
              <a:cs typeface="Arial" charset="0"/>
            </a:endParaRPr>
          </a:p>
          <a:p>
            <a:pPr eaLnBrk="0" hangingPunct="0">
              <a:buFont typeface="Arial" charset="0"/>
              <a:buChar char="•"/>
            </a:pPr>
            <a:r>
              <a:rPr lang="en-US" sz="4000" dirty="0">
                <a:solidFill>
                  <a:srgbClr val="F2F2F2"/>
                </a:solidFill>
                <a:latin typeface="Arial" charset="0"/>
                <a:cs typeface="Arial" charset="0"/>
              </a:rPr>
              <a:t>Sabbath</a:t>
            </a:r>
            <a:r>
              <a:rPr lang="en-US" dirty="0">
                <a:solidFill>
                  <a:srgbClr val="F2F2F2"/>
                </a:solidFill>
                <a:latin typeface="Arial" charset="0"/>
                <a:cs typeface="Arial" charset="0"/>
              </a:rPr>
              <a:t> Ex. 20:10</a:t>
            </a:r>
            <a:endParaRPr lang="en-US" sz="4000" dirty="0">
              <a:solidFill>
                <a:srgbClr val="F2F2F2"/>
              </a:solidFill>
              <a:latin typeface="Arial" charset="0"/>
              <a:cs typeface="Arial" charset="0"/>
            </a:endParaRPr>
          </a:p>
          <a:p>
            <a:pPr eaLnBrk="0" hangingPunct="0">
              <a:buFont typeface="Arial" charset="0"/>
              <a:buChar char="•"/>
            </a:pPr>
            <a:r>
              <a:rPr lang="en-US" sz="4000" dirty="0">
                <a:solidFill>
                  <a:srgbClr val="F2F2F2"/>
                </a:solidFill>
                <a:latin typeface="Arial" charset="0"/>
                <a:cs typeface="Arial" charset="0"/>
              </a:rPr>
              <a:t>Jericho</a:t>
            </a:r>
            <a:r>
              <a:rPr lang="en-US" dirty="0">
                <a:solidFill>
                  <a:srgbClr val="F2F2F2"/>
                </a:solidFill>
                <a:latin typeface="Arial" charset="0"/>
                <a:cs typeface="Arial" charset="0"/>
              </a:rPr>
              <a:t> Josh. 6:4</a:t>
            </a:r>
            <a:endParaRPr lang="en-US" sz="4000" dirty="0">
              <a:solidFill>
                <a:srgbClr val="F2F2F2"/>
              </a:solidFill>
              <a:latin typeface="Arial" charset="0"/>
              <a:cs typeface="Arial" charset="0"/>
            </a:endParaRPr>
          </a:p>
          <a:p>
            <a:pPr eaLnBrk="0" hangingPunct="0">
              <a:buFont typeface="Arial" charset="0"/>
              <a:buChar char="•"/>
            </a:pPr>
            <a:r>
              <a:rPr lang="en-US" sz="4000" dirty="0">
                <a:solidFill>
                  <a:srgbClr val="F2F2F2"/>
                </a:solidFill>
                <a:latin typeface="Arial" charset="0"/>
                <a:cs typeface="Arial" charset="0"/>
              </a:rPr>
              <a:t>Sons</a:t>
            </a:r>
            <a:r>
              <a:rPr lang="en-US" dirty="0">
                <a:solidFill>
                  <a:srgbClr val="F2F2F2"/>
                </a:solidFill>
                <a:latin typeface="Arial" charset="0"/>
                <a:cs typeface="Arial" charset="0"/>
              </a:rPr>
              <a:t> Job 1:2; Ruth 4:15 </a:t>
            </a:r>
            <a:endParaRPr lang="en-US" sz="4000" dirty="0">
              <a:solidFill>
                <a:srgbClr val="F2F2F2"/>
              </a:solidFill>
              <a:latin typeface="Arial" charset="0"/>
              <a:cs typeface="Arial" charset="0"/>
            </a:endParaRPr>
          </a:p>
          <a:p>
            <a:pPr eaLnBrk="0" hangingPunct="0">
              <a:buFont typeface="Arial" charset="0"/>
              <a:buChar char="•"/>
            </a:pPr>
            <a:r>
              <a:rPr lang="en-US" sz="4000" dirty="0">
                <a:solidFill>
                  <a:srgbClr val="F2F2F2"/>
                </a:solidFill>
                <a:latin typeface="Arial" charset="0"/>
                <a:cs typeface="Arial" charset="0"/>
              </a:rPr>
              <a:t>Prophecy</a:t>
            </a:r>
            <a:r>
              <a:rPr lang="en-US" dirty="0">
                <a:solidFill>
                  <a:srgbClr val="F2F2F2"/>
                </a:solidFill>
                <a:latin typeface="Arial" charset="0"/>
                <a:cs typeface="Arial" charset="0"/>
              </a:rPr>
              <a:t> Dan. 9:24</a:t>
            </a:r>
            <a:endParaRPr lang="en-US" sz="4000" dirty="0">
              <a:solidFill>
                <a:srgbClr val="F2F2F2"/>
              </a:solidFill>
              <a:latin typeface="Arial" charset="0"/>
              <a:cs typeface="Arial" charset="0"/>
            </a:endParaRPr>
          </a:p>
          <a:p>
            <a:pPr eaLnBrk="0" hangingPunct="0">
              <a:buFont typeface="Arial" charset="0"/>
              <a:buChar char="•"/>
            </a:pPr>
            <a:r>
              <a:rPr lang="en-US" sz="4000" dirty="0">
                <a:solidFill>
                  <a:srgbClr val="F2F2F2"/>
                </a:solidFill>
                <a:latin typeface="Arial" charset="0"/>
                <a:cs typeface="Arial" charset="0"/>
              </a:rPr>
              <a:t>Forgive</a:t>
            </a:r>
            <a:r>
              <a:rPr lang="en-US" dirty="0">
                <a:solidFill>
                  <a:srgbClr val="F2F2F2"/>
                </a:solidFill>
                <a:latin typeface="Arial" charset="0"/>
                <a:cs typeface="Arial" charset="0"/>
              </a:rPr>
              <a:t> Matt. 18:21</a:t>
            </a:r>
            <a:endParaRPr lang="en-US" sz="4000" dirty="0">
              <a:solidFill>
                <a:srgbClr val="F2F2F2"/>
              </a:solidFill>
              <a:latin typeface="Arial" charset="0"/>
              <a:cs typeface="Arial" charset="0"/>
            </a:endParaRPr>
          </a:p>
        </p:txBody>
      </p:sp>
      <p:sp>
        <p:nvSpPr>
          <p:cNvPr id="10" name="Title 1"/>
          <p:cNvSpPr txBox="1">
            <a:spLocks/>
          </p:cNvSpPr>
          <p:nvPr/>
        </p:nvSpPr>
        <p:spPr bwMode="auto">
          <a:xfrm>
            <a:off x="179388" y="981075"/>
            <a:ext cx="4392612"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lumMod val="95000"/>
                  </a:srgbClr>
                </a:solidFill>
              </a:rPr>
              <a:t>Completion</a:t>
            </a:r>
          </a:p>
        </p:txBody>
      </p:sp>
      <p:sp>
        <p:nvSpPr>
          <p:cNvPr id="7" name="Text Box 5"/>
          <p:cNvSpPr txBox="1">
            <a:spLocks noChangeArrowheads="1"/>
          </p:cNvSpPr>
          <p:nvPr/>
        </p:nvSpPr>
        <p:spPr bwMode="auto">
          <a:xfrm>
            <a:off x="8430449" y="7938"/>
            <a:ext cx="695270" cy="463846"/>
          </a:xfrm>
          <a:prstGeom prst="rect">
            <a:avLst/>
          </a:prstGeom>
          <a:solidFill>
            <a:schemeClr val="accent6">
              <a:lumMod val="50000"/>
            </a:schemeClr>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540</a:t>
            </a:r>
          </a:p>
        </p:txBody>
      </p:sp>
    </p:spTree>
    <p:extLst>
      <p:ext uri="{BB962C8B-B14F-4D97-AF65-F5344CB8AC3E}">
        <p14:creationId xmlns:p14="http://schemas.microsoft.com/office/powerpoint/2010/main" val="41609797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9" dur="500"/>
                                        <p:tgtEl>
                                          <p:spTgt spid="3">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1" dur="500"/>
                                        <p:tgtEl>
                                          <p:spTgt spid="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7" dur="500"/>
                                        <p:tgtEl>
                                          <p:spTgt spid="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43" dur="500"/>
                                        <p:tgtEl>
                                          <p:spTgt spid="3">
                                            <p:txEl>
                                              <p:pRg st="5" end="5"/>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9" dur="500"/>
                                        <p:tgtEl>
                                          <p:spTgt spid="3">
                                            <p:txEl>
                                              <p:pRg st="6" end="6"/>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500"/>
                                        <p:tgtEl>
                                          <p:spTgt spid="2"/>
                                        </p:tgtEl>
                                        <p:attrNameLst>
                                          <p:attrName>ppt_y</p:attrName>
                                        </p:attrNameLst>
                                      </p:cBhvr>
                                      <p:tavLst>
                                        <p:tav tm="0">
                                          <p:val>
                                            <p:strVal val="#ppt_y+#ppt_h*1.125000"/>
                                          </p:val>
                                        </p:tav>
                                        <p:tav tm="100000">
                                          <p:val>
                                            <p:strVal val="#ppt_y"/>
                                          </p:val>
                                        </p:tav>
                                      </p:tavLst>
                                    </p:anim>
                                    <p:animEffect transition="in" filter="wipe(up)">
                                      <p:cBhvr>
                                        <p:cTn id="55" dur="500"/>
                                        <p:tgtEl>
                                          <p:spTgt spid="2"/>
                                        </p:tgtEl>
                                      </p:cBhvr>
                                    </p:animEffect>
                                  </p:childTnLst>
                                </p:cTn>
                              </p:par>
                            </p:childTnLst>
                          </p:cTn>
                        </p:par>
                        <p:par>
                          <p:cTn id="56" fill="hold" nodeType="afterGroup">
                            <p:stCondLst>
                              <p:cond delay="500"/>
                            </p:stCondLst>
                            <p:childTnLst>
                              <p:par>
                                <p:cTn id="57" presetID="12" presetClass="entr" presetSubtype="4" fill="hold" grpId="0" nodeType="afterEffect">
                                  <p:stCondLst>
                                    <p:cond delay="0"/>
                                  </p:stCondLst>
                                  <p:iterate type="lt">
                                    <p:tmPct val="0"/>
                                  </p:iterate>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p:tgtEl>
                                          <p:spTgt spid="10"/>
                                        </p:tgtEl>
                                        <p:attrNameLst>
                                          <p:attrName>ppt_y</p:attrName>
                                        </p:attrNameLst>
                                      </p:cBhvr>
                                      <p:tavLst>
                                        <p:tav tm="0">
                                          <p:val>
                                            <p:strVal val="#ppt_y+#ppt_h*1.125000"/>
                                          </p:val>
                                        </p:tav>
                                        <p:tav tm="100000">
                                          <p:val>
                                            <p:strVal val="#ppt_y"/>
                                          </p:val>
                                        </p:tav>
                                      </p:tavLst>
                                    </p:anim>
                                    <p:animEffect transition="in" filter="wipe(up)">
                                      <p:cBhvr>
                                        <p:cTn id="60" dur="500"/>
                                        <p:tgtEl>
                                          <p:spTgt spid="10"/>
                                        </p:tgtEl>
                                      </p:cBhvr>
                                    </p:animEffect>
                                  </p:childTnLst>
                                </p:cTn>
                              </p:par>
                            </p:childTnLst>
                          </p:cTn>
                        </p:par>
                        <p:par>
                          <p:cTn id="61" fill="hold" nodeType="afterGroup">
                            <p:stCondLst>
                              <p:cond delay="1000"/>
                            </p:stCondLst>
                            <p:childTnLst>
                              <p:par>
                                <p:cTn id="62" presetID="3" presetClass="emph" presetSubtype="2" fill="hold" grpId="1" nodeType="afterEffect">
                                  <p:stCondLst>
                                    <p:cond delay="0"/>
                                  </p:stCondLst>
                                  <p:iterate type="lt">
                                    <p:tmPct val="0"/>
                                  </p:iterate>
                                  <p:childTnLst>
                                    <p:animClr clrSpc="rgb" dir="cw">
                                      <p:cBhvr override="childStyle">
                                        <p:cTn id="63" dur="2000" fill="hold"/>
                                        <p:tgtEl>
                                          <p:spTgt spid="10"/>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0" grpId="0"/>
      <p:bldP spid="10"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39825"/>
          </a:xfrm>
          <a:solidFill>
            <a:schemeClr val="accent6"/>
          </a:solidFill>
        </p:spPr>
        <p:txBody>
          <a:bodyPr/>
          <a:lstStyle/>
          <a:p>
            <a:r>
              <a:rPr lang="en-US" sz="4000" b="1" dirty="0"/>
              <a:t>Before the Curtain Closes (9:24 </a:t>
            </a:r>
            <a:r>
              <a:rPr lang="en-US" sz="3200" b="1" dirty="0"/>
              <a:t>NLT</a:t>
            </a:r>
            <a:r>
              <a:rPr lang="en-US" sz="4000" b="1" dirty="0"/>
              <a:t>)</a:t>
            </a:r>
          </a:p>
        </p:txBody>
      </p:sp>
      <p:sp>
        <p:nvSpPr>
          <p:cNvPr id="3" name="Title 1"/>
          <p:cNvSpPr txBox="1">
            <a:spLocks/>
          </p:cNvSpPr>
          <p:nvPr/>
        </p:nvSpPr>
        <p:spPr bwMode="auto">
          <a:xfrm>
            <a:off x="-36512" y="1340768"/>
            <a:ext cx="9144000" cy="1147628"/>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“A period of seventy sets of seven has been decreed for your people and your holy city</a:t>
            </a:r>
          </a:p>
        </p:txBody>
      </p:sp>
      <p:sp>
        <p:nvSpPr>
          <p:cNvPr id="4" name="Title 1"/>
          <p:cNvSpPr txBox="1">
            <a:spLocks/>
          </p:cNvSpPr>
          <p:nvPr/>
        </p:nvSpPr>
        <p:spPr bwMode="auto">
          <a:xfrm>
            <a:off x="971600" y="2492896"/>
            <a:ext cx="8172400" cy="3096344"/>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to finish their rebellion, </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to put an end to their sin, </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to atone for their guilt, </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to bring in everlasting righteousness, </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to confirm the prophetic vision, and </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to anoint the Most Holy Place."</a:t>
            </a:r>
          </a:p>
        </p:txBody>
      </p:sp>
      <p:sp>
        <p:nvSpPr>
          <p:cNvPr id="6" name="Title 1"/>
          <p:cNvSpPr txBox="1">
            <a:spLocks/>
          </p:cNvSpPr>
          <p:nvPr/>
        </p:nvSpPr>
        <p:spPr bwMode="auto">
          <a:xfrm>
            <a:off x="0" y="5633864"/>
            <a:ext cx="9144000" cy="1224136"/>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These were NOT fulfilled in the first century––so the 70</a:t>
            </a:r>
            <a:r>
              <a:rPr kumimoji="0" lang="en-US" sz="3200" b="1" i="0" u="none" strike="noStrike" kern="1200" cap="none" spc="0" normalizeH="0" baseline="3000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th</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 week must have a </a:t>
            </a:r>
            <a:r>
              <a:rPr kumimoji="0" lang="en-US" sz="3200" b="1" i="1"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future</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 fulfillment</a:t>
            </a:r>
          </a:p>
        </p:txBody>
      </p:sp>
      <p:sp>
        <p:nvSpPr>
          <p:cNvPr id="7" name="Text Box 15"/>
          <p:cNvSpPr txBox="1">
            <a:spLocks noChangeArrowheads="1"/>
          </p:cNvSpPr>
          <p:nvPr/>
        </p:nvSpPr>
        <p:spPr bwMode="auto">
          <a:xfrm>
            <a:off x="8305800" y="-27384"/>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540</a:t>
            </a:r>
          </a:p>
        </p:txBody>
      </p:sp>
      <p:sp>
        <p:nvSpPr>
          <p:cNvPr id="8" name="TextBox 7"/>
          <p:cNvSpPr txBox="1"/>
          <p:nvPr/>
        </p:nvSpPr>
        <p:spPr>
          <a:xfrm rot="16200000">
            <a:off x="135875" y="3027656"/>
            <a:ext cx="1495497" cy="400110"/>
          </a:xfrm>
          <a:prstGeom prst="rect">
            <a:avLst/>
          </a:prstGeom>
          <a:solidFill>
            <a:srgbClr val="000000"/>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Tribulation</a:t>
            </a:r>
          </a:p>
        </p:txBody>
      </p:sp>
      <p:sp>
        <p:nvSpPr>
          <p:cNvPr id="9" name="TextBox 8"/>
          <p:cNvSpPr txBox="1"/>
          <p:nvPr/>
        </p:nvSpPr>
        <p:spPr>
          <a:xfrm rot="16200000">
            <a:off x="121598" y="4624767"/>
            <a:ext cx="1524050" cy="400110"/>
          </a:xfrm>
          <a:prstGeom prst="rect">
            <a:avLst/>
          </a:prstGeom>
          <a:solidFill>
            <a:srgbClr val="0000FF"/>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Millennium</a:t>
            </a:r>
          </a:p>
        </p:txBody>
      </p:sp>
    </p:spTree>
    <p:extLst>
      <p:ext uri="{BB962C8B-B14F-4D97-AF65-F5344CB8AC3E}">
        <p14:creationId xmlns:p14="http://schemas.microsoft.com/office/powerpoint/2010/main" val="327004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strVal val="#ppt_w*0.70"/>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Effect transition="in" filter="fad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0" y="0"/>
            <a:ext cx="9144000" cy="762000"/>
          </a:xfrm>
          <a:solidFill>
            <a:schemeClr val="bg2"/>
          </a:solidFill>
          <a:effectLst>
            <a:outerShdw blurRad="63500" dist="38099" dir="2700000" algn="ctr" rotWithShape="0">
              <a:srgbClr val="FFFFFF">
                <a:alpha val="74998"/>
              </a:srgbClr>
            </a:outerShdw>
          </a:effectLst>
        </p:spPr>
        <p:txBody>
          <a:bodyPr/>
          <a:lstStyle/>
          <a:p>
            <a:pPr eaLnBrk="1" hangingPunct="1">
              <a:defRPr/>
            </a:pPr>
            <a:r>
              <a:rPr lang="en-US" sz="3600" dirty="0">
                <a:solidFill>
                  <a:schemeClr val="tx1"/>
                </a:solidFill>
                <a:effectLst/>
                <a:latin typeface="Arial" charset="0"/>
                <a:ea typeface="ＭＳ Ｐゴシック" charset="0"/>
                <a:cs typeface="Arial" charset="0"/>
              </a:rPr>
              <a:t>Jews will be sought (Zech. 8:23)</a:t>
            </a:r>
            <a:endParaRPr lang="en-US" sz="4800" dirty="0">
              <a:solidFill>
                <a:schemeClr val="tx1"/>
              </a:solidFill>
              <a:effectLst/>
              <a:latin typeface="Arial" charset="0"/>
              <a:ea typeface="ＭＳ Ｐゴシック" charset="0"/>
              <a:cs typeface="Arial" charset="0"/>
            </a:endParaRPr>
          </a:p>
        </p:txBody>
      </p:sp>
      <p:sp>
        <p:nvSpPr>
          <p:cNvPr id="101379" name="Text Box 3"/>
          <p:cNvSpPr txBox="1">
            <a:spLocks noChangeArrowheads="1"/>
          </p:cNvSpPr>
          <p:nvPr/>
        </p:nvSpPr>
        <p:spPr bwMode="auto">
          <a:xfrm>
            <a:off x="8458200" y="-4763"/>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CC"/>
                </a:solidFill>
                <a:latin typeface="Arial" charset="0"/>
                <a:cs typeface="Arial" charset="0"/>
              </a:rPr>
              <a:t>649</a:t>
            </a:r>
          </a:p>
        </p:txBody>
      </p:sp>
      <p:pic>
        <p:nvPicPr>
          <p:cNvPr id="101380" name="Picture 4" descr="hasidic_jew_H_72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81" name="Text Box 3"/>
          <p:cNvSpPr txBox="1">
            <a:spLocks noChangeArrowheads="1"/>
          </p:cNvSpPr>
          <p:nvPr/>
        </p:nvSpPr>
        <p:spPr bwMode="auto">
          <a:xfrm>
            <a:off x="4419600" y="762000"/>
            <a:ext cx="4495800" cy="415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en-US" altLang="ja-JP" b="1" dirty="0">
                <a:solidFill>
                  <a:srgbClr val="000000"/>
                </a:solidFill>
                <a:effectLst>
                  <a:glow rad="304800">
                    <a:srgbClr val="FFFFFF">
                      <a:alpha val="96000"/>
                    </a:srgbClr>
                  </a:glow>
                </a:effectLst>
                <a:latin typeface="Arial" charset="0"/>
                <a:cs typeface="Arial" charset="0"/>
              </a:rPr>
              <a:t>"This is what the Lord of Heaven</a:t>
            </a:r>
            <a:r>
              <a:rPr lang="fr-FR" altLang="ja-JP" b="1" dirty="0">
                <a:solidFill>
                  <a:srgbClr val="000000"/>
                </a:solidFill>
                <a:effectLst>
                  <a:glow rad="304800">
                    <a:srgbClr val="FFFFFF">
                      <a:alpha val="96000"/>
                    </a:srgbClr>
                  </a:glow>
                </a:effectLst>
                <a:latin typeface="Arial" charset="0"/>
                <a:cs typeface="Arial" charset="0"/>
              </a:rPr>
              <a:t>'</a:t>
            </a:r>
            <a:r>
              <a:rPr lang="en-US" altLang="ja-JP" b="1" dirty="0">
                <a:solidFill>
                  <a:srgbClr val="000000"/>
                </a:solidFill>
                <a:effectLst>
                  <a:glow rad="304800">
                    <a:srgbClr val="FFFFFF">
                      <a:alpha val="96000"/>
                    </a:srgbClr>
                  </a:glow>
                </a:effectLst>
                <a:latin typeface="Arial" charset="0"/>
                <a:cs typeface="Arial" charset="0"/>
              </a:rPr>
              <a:t>s Armies says: In those days ten men from different nations and languages of the world will clutch at the sleeve of one Jew. And they will say, </a:t>
            </a:r>
            <a:r>
              <a:rPr lang="fr-FR" altLang="ja-JP" b="1" dirty="0">
                <a:solidFill>
                  <a:srgbClr val="000000"/>
                </a:solidFill>
                <a:effectLst>
                  <a:glow rad="304800">
                    <a:srgbClr val="FFFFFF">
                      <a:alpha val="96000"/>
                    </a:srgbClr>
                  </a:glow>
                </a:effectLst>
                <a:latin typeface="Arial" charset="0"/>
                <a:cs typeface="Arial" charset="0"/>
              </a:rPr>
              <a:t>'</a:t>
            </a:r>
            <a:r>
              <a:rPr lang="en-US" altLang="ja-JP" b="1" dirty="0">
                <a:solidFill>
                  <a:srgbClr val="000000"/>
                </a:solidFill>
                <a:effectLst>
                  <a:glow rad="304800">
                    <a:srgbClr val="FFFFFF">
                      <a:alpha val="96000"/>
                    </a:srgbClr>
                  </a:glow>
                </a:effectLst>
                <a:latin typeface="Arial" charset="0"/>
                <a:cs typeface="Arial" charset="0"/>
              </a:rPr>
              <a:t>Please let us walk with you, for we have heard that God is with you</a:t>
            </a:r>
            <a:r>
              <a:rPr lang="fr-FR" altLang="ja-JP" b="1" dirty="0">
                <a:solidFill>
                  <a:srgbClr val="000000"/>
                </a:solidFill>
                <a:effectLst>
                  <a:glow rad="304800">
                    <a:srgbClr val="FFFFFF">
                      <a:alpha val="96000"/>
                    </a:srgbClr>
                  </a:glow>
                </a:effectLst>
                <a:latin typeface="Arial" charset="0"/>
                <a:cs typeface="Arial" charset="0"/>
              </a:rPr>
              <a:t>'"</a:t>
            </a:r>
            <a:r>
              <a:rPr lang="en-US" altLang="ja-JP" b="1" dirty="0">
                <a:solidFill>
                  <a:srgbClr val="000000"/>
                </a:solidFill>
                <a:effectLst>
                  <a:glow rad="304800">
                    <a:srgbClr val="FFFFFF">
                      <a:alpha val="96000"/>
                    </a:srgbClr>
                  </a:glow>
                </a:effectLst>
                <a:latin typeface="Arial" charset="0"/>
                <a:cs typeface="Arial" charset="0"/>
              </a:rPr>
              <a:t> (NLT).</a:t>
            </a:r>
          </a:p>
          <a:p>
            <a:pPr algn="r" eaLnBrk="1" hangingPunct="1">
              <a:defRPr/>
            </a:pPr>
            <a:endParaRPr lang="en-US" b="1" dirty="0">
              <a:solidFill>
                <a:srgbClr val="000000"/>
              </a:solidFill>
              <a:effectLst>
                <a:glow rad="304800">
                  <a:srgbClr val="FFFFFF">
                    <a:alpha val="96000"/>
                  </a:srgbClr>
                </a:glow>
              </a:effectLst>
              <a:latin typeface="Arial" charset="0"/>
              <a:cs typeface="Arial" charset="0"/>
            </a:endParaRPr>
          </a:p>
        </p:txBody>
      </p:sp>
    </p:spTree>
    <p:extLst>
      <p:ext uri="{BB962C8B-B14F-4D97-AF65-F5344CB8AC3E}">
        <p14:creationId xmlns:p14="http://schemas.microsoft.com/office/powerpoint/2010/main" val="5559579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wrap="none"/>
          <a:lstStyle/>
          <a:p>
            <a:pPr>
              <a:defRPr/>
            </a:pPr>
            <a:endParaRPr lang="en-US">
              <a:solidFill>
                <a:srgbClr val="FFFFFF"/>
              </a:solidFill>
              <a:latin typeface="Times New Roman" pitchFamily="-111" charset="0"/>
              <a:ea typeface="ＭＳ Ｐゴシック"/>
              <a:cs typeface="ＭＳ Ｐゴシック"/>
            </a:endParaRPr>
          </a:p>
        </p:txBody>
      </p:sp>
      <p:pic>
        <p:nvPicPr>
          <p:cNvPr id="102402" name="Picture 1" descr="10 orthodox_jew.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57800" y="228600"/>
            <a:ext cx="38862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3" name="TextBox 2"/>
          <p:cNvSpPr txBox="1">
            <a:spLocks noChangeArrowheads="1"/>
          </p:cNvSpPr>
          <p:nvPr/>
        </p:nvSpPr>
        <p:spPr bwMode="auto">
          <a:xfrm>
            <a:off x="152400" y="1030288"/>
            <a:ext cx="5067300" cy="304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baseline="30000" dirty="0">
                <a:solidFill>
                  <a:srgbClr val="FFFFFF"/>
                </a:solidFill>
                <a:latin typeface="Arial" charset="0"/>
                <a:cs typeface="Arial" charset="0"/>
              </a:rPr>
              <a:t>25</a:t>
            </a:r>
            <a:r>
              <a:rPr lang="en-US" b="1" dirty="0">
                <a:solidFill>
                  <a:srgbClr val="FFFFFF"/>
                </a:solidFill>
                <a:latin typeface="Arial" charset="0"/>
                <a:cs typeface="Arial" charset="0"/>
              </a:rPr>
              <a:t>I do not want you to be ignorant of this mystery, brothers, so that you may not be conceited: Israel has experienced a hardening in part </a:t>
            </a:r>
            <a:r>
              <a:rPr lang="en-US" b="1" u="sng" dirty="0">
                <a:solidFill>
                  <a:srgbClr val="FFFFFF"/>
                </a:solidFill>
                <a:latin typeface="Arial" charset="0"/>
                <a:cs typeface="Arial" charset="0"/>
              </a:rPr>
              <a:t>until </a:t>
            </a:r>
            <a:r>
              <a:rPr lang="en-US" b="1" dirty="0">
                <a:solidFill>
                  <a:srgbClr val="FFFFFF"/>
                </a:solidFill>
                <a:latin typeface="Arial" charset="0"/>
                <a:cs typeface="Arial" charset="0"/>
              </a:rPr>
              <a:t>the full number of the Gentiles has come in.</a:t>
            </a:r>
          </a:p>
          <a:p>
            <a:pPr eaLnBrk="1" hangingPunct="1"/>
            <a:r>
              <a:rPr lang="en-US" b="1" baseline="30000" dirty="0">
                <a:solidFill>
                  <a:srgbClr val="FFFFFF"/>
                </a:solidFill>
                <a:latin typeface="Arial" charset="0"/>
                <a:cs typeface="Arial" charset="0"/>
              </a:rPr>
              <a:t>26</a:t>
            </a:r>
            <a:r>
              <a:rPr lang="en-US" b="1" u="sng" dirty="0">
                <a:solidFill>
                  <a:srgbClr val="FFFFFF"/>
                </a:solidFill>
                <a:latin typeface="Arial" charset="0"/>
                <a:cs typeface="Arial" charset="0"/>
              </a:rPr>
              <a:t>And so</a:t>
            </a:r>
            <a:r>
              <a:rPr lang="en-US" b="1" dirty="0">
                <a:solidFill>
                  <a:srgbClr val="FFFFFF"/>
                </a:solidFill>
                <a:latin typeface="Arial" charset="0"/>
                <a:cs typeface="Arial" charset="0"/>
              </a:rPr>
              <a:t> </a:t>
            </a:r>
            <a:r>
              <a:rPr lang="en-US" b="1" dirty="0">
                <a:solidFill>
                  <a:srgbClr val="FFFF00"/>
                </a:solidFill>
                <a:latin typeface="Arial" charset="0"/>
                <a:cs typeface="Arial" charset="0"/>
              </a:rPr>
              <a:t>all Israel will be saved</a:t>
            </a:r>
            <a:r>
              <a:rPr lang="en-US" b="1" dirty="0">
                <a:solidFill>
                  <a:srgbClr val="FFFFFF"/>
                </a:solidFill>
                <a:latin typeface="Arial" charset="0"/>
                <a:cs typeface="Arial" charset="0"/>
              </a:rPr>
              <a:t>, as it is written: </a:t>
            </a:r>
          </a:p>
        </p:txBody>
      </p:sp>
      <p:sp>
        <p:nvSpPr>
          <p:cNvPr id="102404" name="TextBox 3"/>
          <p:cNvSpPr txBox="1">
            <a:spLocks noChangeArrowheads="1"/>
          </p:cNvSpPr>
          <p:nvPr/>
        </p:nvSpPr>
        <p:spPr bwMode="auto">
          <a:xfrm>
            <a:off x="250825" y="4221163"/>
            <a:ext cx="5083175"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b="1">
                <a:solidFill>
                  <a:srgbClr val="FFFFFF"/>
                </a:solidFill>
                <a:latin typeface="Arial" charset="0"/>
                <a:cs typeface="Arial" charset="0"/>
              </a:rPr>
              <a:t>"The deliverer will come from Zion; he will turn godlessness away from Jacob.</a:t>
            </a:r>
          </a:p>
          <a:p>
            <a:pPr eaLnBrk="1" hangingPunct="1"/>
            <a:r>
              <a:rPr lang="en-US" b="1" baseline="30000">
                <a:solidFill>
                  <a:srgbClr val="FFFFFF"/>
                </a:solidFill>
                <a:latin typeface="Arial" charset="0"/>
                <a:cs typeface="Arial" charset="0"/>
              </a:rPr>
              <a:t>27</a:t>
            </a:r>
            <a:r>
              <a:rPr lang="en-US" b="1">
                <a:solidFill>
                  <a:srgbClr val="FFFFFF"/>
                </a:solidFill>
                <a:latin typeface="Arial" charset="0"/>
                <a:cs typeface="Arial" charset="0"/>
              </a:rPr>
              <a:t>And this is my covenant with them when I take away their sins.</a:t>
            </a:r>
            <a:r>
              <a:rPr lang="en-US" altLang="ja-JP" b="1">
                <a:solidFill>
                  <a:srgbClr val="FFFFFF"/>
                </a:solidFill>
                <a:latin typeface="Arial" charset="0"/>
                <a:cs typeface="Arial" charset="0"/>
              </a:rPr>
              <a:t>"</a:t>
            </a:r>
            <a:endParaRPr lang="en-US" b="1">
              <a:solidFill>
                <a:srgbClr val="FFFFFF"/>
              </a:solidFill>
              <a:latin typeface="Arial" charset="0"/>
              <a:cs typeface="Arial"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en-US" altLang="ja-JP" sz="3200" b="1" dirty="0">
                <a:latin typeface="Tahoma" charset="0"/>
                <a:ea typeface="ＭＳ Ｐゴシック" charset="0"/>
                <a:cs typeface="ＭＳ Ｐゴシック" charset="0"/>
              </a:rPr>
              <a:t>"</a:t>
            </a:r>
            <a:r>
              <a:rPr lang="en-US" sz="3200" b="1" dirty="0">
                <a:latin typeface="Tahoma" charset="0"/>
                <a:ea typeface="ＭＳ Ｐゴシック" charset="0"/>
                <a:cs typeface="ＭＳ Ｐゴシック" charset="0"/>
              </a:rPr>
              <a:t>All Israel will be saved</a:t>
            </a:r>
            <a:r>
              <a:rPr lang="en-US" altLang="ja-JP" sz="3200" b="1" dirty="0">
                <a:latin typeface="Tahoma" charset="0"/>
                <a:ea typeface="ＭＳ Ｐゴシック" charset="0"/>
                <a:cs typeface="ＭＳ Ｐゴシック" charset="0"/>
              </a:rPr>
              <a:t>"</a:t>
            </a:r>
            <a:r>
              <a:rPr lang="en-US" sz="3200" b="1" dirty="0">
                <a:latin typeface="Tahoma" charset="0"/>
                <a:ea typeface="ＭＳ Ｐゴシック" charset="0"/>
                <a:cs typeface="ＭＳ Ｐゴシック" charset="0"/>
              </a:rPr>
              <a:t> </a:t>
            </a:r>
            <a:r>
              <a:rPr lang="en-US" sz="2400" b="1" dirty="0">
                <a:latin typeface="Tahoma" charset="0"/>
                <a:ea typeface="ＭＳ Ｐゴシック" charset="0"/>
                <a:cs typeface="ＭＳ Ｐゴシック" charset="0"/>
              </a:rPr>
              <a:t>(Rom. 11:25-27)</a:t>
            </a:r>
            <a:endParaRPr lang="en-US" sz="3200" b="1" dirty="0">
              <a:latin typeface="Tahoma" charset="0"/>
              <a:ea typeface="ＭＳ Ｐゴシック" charset="0"/>
              <a:cs typeface="ＭＳ Ｐゴシック" charset="0"/>
            </a:endParaRPr>
          </a:p>
        </p:txBody>
      </p:sp>
      <p:sp>
        <p:nvSpPr>
          <p:cNvPr id="8" name="Text Box 8"/>
          <p:cNvSpPr txBox="1">
            <a:spLocks noChangeArrowheads="1"/>
          </p:cNvSpPr>
          <p:nvPr/>
        </p:nvSpPr>
        <p:spPr bwMode="auto">
          <a:xfrm>
            <a:off x="8077200" y="0"/>
            <a:ext cx="1112838"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FFFFFF"/>
                </a:solidFill>
                <a:latin typeface="Arial" pitchFamily="-112" charset="0"/>
                <a:ea typeface="ＭＳ Ｐゴシック"/>
                <a:cs typeface="ＭＳ Ｐゴシック"/>
              </a:rPr>
              <a:t>NTS 155w</a:t>
            </a:r>
          </a:p>
        </p:txBody>
      </p:sp>
    </p:spTree>
    <p:extLst>
      <p:ext uri="{BB962C8B-B14F-4D97-AF65-F5344CB8AC3E}">
        <p14:creationId xmlns:p14="http://schemas.microsoft.com/office/powerpoint/2010/main" val="18830829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6" name="Title 15"/>
          <p:cNvSpPr>
            <a:spLocks noGrp="1"/>
          </p:cNvSpPr>
          <p:nvPr>
            <p:ph type="title" idx="4294967295"/>
          </p:nvPr>
        </p:nvSpPr>
        <p:spPr>
          <a:xfrm>
            <a:off x="0" y="0"/>
            <a:ext cx="9144000" cy="765175"/>
          </a:xfrm>
          <a:solidFill>
            <a:schemeClr val="tx1"/>
          </a:solidFill>
        </p:spPr>
        <p:txBody>
          <a:bodyPr/>
          <a:lstStyle/>
          <a:p>
            <a:pPr>
              <a:defRPr/>
            </a:pPr>
            <a:r>
              <a:rPr lang="en-US" sz="4000" b="1" dirty="0">
                <a:solidFill>
                  <a:schemeClr val="bg1"/>
                </a:solidFill>
                <a:latin typeface="Arial" charset="0"/>
                <a:ea typeface="ＭＳ Ｐゴシック" charset="0"/>
                <a:cs typeface="Arial" charset="0"/>
              </a:rPr>
              <a:t>70 </a:t>
            </a:r>
            <a:r>
              <a:rPr lang="en-US" altLang="ja-JP" sz="4000" b="1" dirty="0">
                <a:solidFill>
                  <a:schemeClr val="bg1"/>
                </a:solidFill>
                <a:latin typeface="Arial" charset="0"/>
                <a:ea typeface="ＭＳ Ｐゴシック" charset="0"/>
                <a:cs typeface="Arial" charset="0"/>
              </a:rPr>
              <a:t>"Weeks" in Daniel 9:25-27</a:t>
            </a:r>
            <a:endParaRPr lang="en-US" sz="4000" dirty="0">
              <a:latin typeface="Arial" charset="0"/>
              <a:ea typeface="ＭＳ Ｐゴシック" charset="0"/>
              <a:cs typeface="Arial" charset="0"/>
            </a:endParaRPr>
          </a:p>
        </p:txBody>
      </p:sp>
      <p:sp>
        <p:nvSpPr>
          <p:cNvPr id="410627" name="Rectangle 3" descr="Green marble"/>
          <p:cNvSpPr>
            <a:spLocks noChangeArrowheads="1"/>
          </p:cNvSpPr>
          <p:nvPr/>
        </p:nvSpPr>
        <p:spPr bwMode="auto">
          <a:xfrm>
            <a:off x="611188" y="1946275"/>
            <a:ext cx="1519237" cy="631825"/>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28" name="Text Box 4"/>
          <p:cNvSpPr txBox="1">
            <a:spLocks noChangeArrowheads="1"/>
          </p:cNvSpPr>
          <p:nvPr/>
        </p:nvSpPr>
        <p:spPr bwMode="auto">
          <a:xfrm>
            <a:off x="533400" y="1196975"/>
            <a:ext cx="594995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69 sevens = 483 years</a:t>
            </a:r>
          </a:p>
        </p:txBody>
      </p:sp>
      <p:sp>
        <p:nvSpPr>
          <p:cNvPr id="410631" name="Text Box 7"/>
          <p:cNvSpPr txBox="1">
            <a:spLocks noChangeArrowheads="1"/>
          </p:cNvSpPr>
          <p:nvPr/>
        </p:nvSpPr>
        <p:spPr bwMode="auto">
          <a:xfrm>
            <a:off x="6248400" y="2506663"/>
            <a:ext cx="2887663"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1 seven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 7 years</a:t>
            </a:r>
          </a:p>
        </p:txBody>
      </p:sp>
      <p:sp>
        <p:nvSpPr>
          <p:cNvPr id="410632" name="Text Box 8"/>
          <p:cNvSpPr txBox="1">
            <a:spLocks noChangeArrowheads="1"/>
          </p:cNvSpPr>
          <p:nvPr/>
        </p:nvSpPr>
        <p:spPr bwMode="auto">
          <a:xfrm>
            <a:off x="304800" y="2598738"/>
            <a:ext cx="64738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7 sevens     +    62 sevens</a:t>
            </a:r>
          </a:p>
        </p:txBody>
      </p:sp>
      <p:sp>
        <p:nvSpPr>
          <p:cNvPr id="410634" name="Text Box 10"/>
          <p:cNvSpPr txBox="1">
            <a:spLocks noChangeArrowheads="1"/>
          </p:cNvSpPr>
          <p:nvPr/>
        </p:nvSpPr>
        <p:spPr bwMode="auto">
          <a:xfrm>
            <a:off x="5219700" y="692150"/>
            <a:ext cx="34385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Anointed One</a:t>
            </a:r>
          </a:p>
        </p:txBody>
      </p:sp>
      <p:sp>
        <p:nvSpPr>
          <p:cNvPr id="410635" name="Text Box 11"/>
          <p:cNvSpPr txBox="1">
            <a:spLocks noChangeArrowheads="1"/>
          </p:cNvSpPr>
          <p:nvPr/>
        </p:nvSpPr>
        <p:spPr bwMode="auto">
          <a:xfrm>
            <a:off x="0" y="692150"/>
            <a:ext cx="23622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Decree</a:t>
            </a:r>
          </a:p>
        </p:txBody>
      </p:sp>
      <p:sp>
        <p:nvSpPr>
          <p:cNvPr id="410636" name="Line 12"/>
          <p:cNvSpPr>
            <a:spLocks noChangeShapeType="1"/>
          </p:cNvSpPr>
          <p:nvPr/>
        </p:nvSpPr>
        <p:spPr bwMode="auto">
          <a:xfrm flipH="1">
            <a:off x="609600" y="1282700"/>
            <a:ext cx="1588" cy="60007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37" name="Line 13"/>
          <p:cNvSpPr>
            <a:spLocks noChangeShapeType="1"/>
          </p:cNvSpPr>
          <p:nvPr/>
        </p:nvSpPr>
        <p:spPr bwMode="auto">
          <a:xfrm flipH="1">
            <a:off x="6797675" y="1354138"/>
            <a:ext cx="6350" cy="528637"/>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28075" name="Text Box 15"/>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551</a:t>
            </a:r>
          </a:p>
        </p:txBody>
      </p:sp>
      <p:sp>
        <p:nvSpPr>
          <p:cNvPr id="17" name="Rectangle 3" descr="Green marble"/>
          <p:cNvSpPr>
            <a:spLocks noChangeArrowheads="1"/>
          </p:cNvSpPr>
          <p:nvPr/>
        </p:nvSpPr>
        <p:spPr bwMode="auto">
          <a:xfrm>
            <a:off x="2130425" y="1946275"/>
            <a:ext cx="4679950" cy="631825"/>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29" name="Rectangle 5" descr="Green marble"/>
          <p:cNvSpPr>
            <a:spLocks noChangeArrowheads="1"/>
          </p:cNvSpPr>
          <p:nvPr/>
        </p:nvSpPr>
        <p:spPr bwMode="auto">
          <a:xfrm>
            <a:off x="7646937" y="1946275"/>
            <a:ext cx="525463" cy="631825"/>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5" name="Text Box 8"/>
          <p:cNvSpPr txBox="1">
            <a:spLocks noChangeArrowheads="1"/>
          </p:cNvSpPr>
          <p:nvPr/>
        </p:nvSpPr>
        <p:spPr bwMode="auto">
          <a:xfrm>
            <a:off x="0" y="3500438"/>
            <a:ext cx="9144000" cy="341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"Know and understand this: From the issuing of the decree to restore and rebuild Jerusalem until the Anointed One, the ruler, comes, there will be seven </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sevens,</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and sixty-two </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sevens.</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It will be rebuilt with streets and a trench, but in times of trouble.  </a:t>
            </a:r>
            <a:r>
              <a:rPr kumimoji="0" lang="en-US" sz="2400" b="1" i="0" u="none" strike="noStrike" kern="1200" cap="none" spc="0" normalizeH="0" baseline="30000" noProof="0" dirty="0">
                <a:ln>
                  <a:noFill/>
                </a:ln>
                <a:solidFill>
                  <a:srgbClr val="FFFFFF"/>
                </a:solidFill>
                <a:effectLst/>
                <a:uLnTx/>
                <a:uFillTx/>
                <a:latin typeface="Arial"/>
                <a:ea typeface="ＭＳ Ｐゴシック" charset="0"/>
                <a:cs typeface="Arial"/>
              </a:rPr>
              <a:t>26</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After the sixty-two </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sevens,</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the Anointed One will be cut off and will have nothing. The people of the ruler who will come will destroy the city and the sanctuary. The end will come like a flood: War will continue until the end, and desolations have been decreed" (Dan. 9:25-26 </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NIV</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37898139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35"/>
                                        </p:tgtEl>
                                        <p:attrNameLst>
                                          <p:attrName>style.visibility</p:attrName>
                                        </p:attrNameLst>
                                      </p:cBhvr>
                                      <p:to>
                                        <p:strVal val="visible"/>
                                      </p:to>
                                    </p:set>
                                    <p:animEffect transition="in" filter="dissolve">
                                      <p:cBhvr>
                                        <p:cTn id="7" dur="500"/>
                                        <p:tgtEl>
                                          <p:spTgt spid="41063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10636"/>
                                        </p:tgtEl>
                                        <p:attrNameLst>
                                          <p:attrName>style.visibility</p:attrName>
                                        </p:attrNameLst>
                                      </p:cBhvr>
                                      <p:to>
                                        <p:strVal val="visible"/>
                                      </p:to>
                                    </p:set>
                                    <p:animEffect transition="in" filter="wipe(up)">
                                      <p:cBhvr>
                                        <p:cTn id="11" dur="500"/>
                                        <p:tgtEl>
                                          <p:spTgt spid="41063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10634"/>
                                        </p:tgtEl>
                                        <p:attrNameLst>
                                          <p:attrName>style.visibility</p:attrName>
                                        </p:attrNameLst>
                                      </p:cBhvr>
                                      <p:to>
                                        <p:strVal val="visible"/>
                                      </p:to>
                                    </p:set>
                                    <p:animEffect transition="in" filter="dissolve">
                                      <p:cBhvr>
                                        <p:cTn id="16" dur="500"/>
                                        <p:tgtEl>
                                          <p:spTgt spid="410634"/>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410637"/>
                                        </p:tgtEl>
                                        <p:attrNameLst>
                                          <p:attrName>style.visibility</p:attrName>
                                        </p:attrNameLst>
                                      </p:cBhvr>
                                      <p:to>
                                        <p:strVal val="visible"/>
                                      </p:to>
                                    </p:set>
                                    <p:animEffect transition="in" filter="dissolve">
                                      <p:cBhvr>
                                        <p:cTn id="20" dur="500"/>
                                        <p:tgtEl>
                                          <p:spTgt spid="4106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10627"/>
                                        </p:tgtEl>
                                        <p:attrNameLst>
                                          <p:attrName>style.visibility</p:attrName>
                                        </p:attrNameLst>
                                      </p:cBhvr>
                                      <p:to>
                                        <p:strVal val="visible"/>
                                      </p:to>
                                    </p:set>
                                    <p:animEffect transition="in" filter="wipe(left)">
                                      <p:cBhvr>
                                        <p:cTn id="25" dur="500"/>
                                        <p:tgtEl>
                                          <p:spTgt spid="41062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0632"/>
                                        </p:tgtEl>
                                        <p:attrNameLst>
                                          <p:attrName>style.visibility</p:attrName>
                                        </p:attrNameLst>
                                      </p:cBhvr>
                                      <p:to>
                                        <p:strVal val="visible"/>
                                      </p:to>
                                    </p:set>
                                    <p:animEffect transition="in" filter="dissolve">
                                      <p:cBhvr>
                                        <p:cTn id="30" dur="500"/>
                                        <p:tgtEl>
                                          <p:spTgt spid="410632"/>
                                        </p:tgtEl>
                                      </p:cBhvr>
                                    </p:animEffect>
                                  </p:childTnLst>
                                </p:cTn>
                              </p:par>
                            </p:childTnLst>
                          </p:cTn>
                        </p:par>
                        <p:par>
                          <p:cTn id="31" fill="hold" nodeType="withGroup">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10628"/>
                                        </p:tgtEl>
                                        <p:attrNameLst>
                                          <p:attrName>style.visibility</p:attrName>
                                        </p:attrNameLst>
                                      </p:cBhvr>
                                      <p:to>
                                        <p:strVal val="visible"/>
                                      </p:to>
                                    </p:set>
                                    <p:animEffect transition="in" filter="dissolve">
                                      <p:cBhvr>
                                        <p:cTn id="39" dur="500"/>
                                        <p:tgtEl>
                                          <p:spTgt spid="41062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410631"/>
                                        </p:tgtEl>
                                        <p:attrNameLst>
                                          <p:attrName>style.visibility</p:attrName>
                                        </p:attrNameLst>
                                      </p:cBhvr>
                                      <p:to>
                                        <p:strVal val="visible"/>
                                      </p:to>
                                    </p:set>
                                    <p:animEffect transition="in" filter="dissolve">
                                      <p:cBhvr>
                                        <p:cTn id="44" dur="500"/>
                                        <p:tgtEl>
                                          <p:spTgt spid="410631"/>
                                        </p:tgtEl>
                                      </p:cBhvr>
                                    </p:animEffect>
                                  </p:childTnLst>
                                </p:cTn>
                              </p:par>
                            </p:childTnLst>
                          </p:cTn>
                        </p:par>
                        <p:par>
                          <p:cTn id="45" fill="hold">
                            <p:stCondLst>
                              <p:cond delay="500"/>
                            </p:stCondLst>
                            <p:childTnLst>
                              <p:par>
                                <p:cTn id="46" presetID="22" presetClass="entr" presetSubtype="8" fill="hold" grpId="0" nodeType="afterEffect">
                                  <p:stCondLst>
                                    <p:cond delay="2000"/>
                                  </p:stCondLst>
                                  <p:childTnLst>
                                    <p:set>
                                      <p:cBhvr>
                                        <p:cTn id="47" dur="1" fill="hold">
                                          <p:stCondLst>
                                            <p:cond delay="0"/>
                                          </p:stCondLst>
                                        </p:cTn>
                                        <p:tgtEl>
                                          <p:spTgt spid="410629"/>
                                        </p:tgtEl>
                                        <p:attrNameLst>
                                          <p:attrName>style.visibility</p:attrName>
                                        </p:attrNameLst>
                                      </p:cBhvr>
                                      <p:to>
                                        <p:strVal val="visible"/>
                                      </p:to>
                                    </p:set>
                                    <p:animEffect transition="in" filter="wipe(left)">
                                      <p:cBhvr>
                                        <p:cTn id="48"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31" grpId="0" autoUpdateAnimBg="0"/>
      <p:bldP spid="410632" grpId="0" autoUpdateAnimBg="0"/>
      <p:bldP spid="410634" grpId="0" autoUpdateAnimBg="0"/>
      <p:bldP spid="410635" grpId="0" autoUpdateAnimBg="0"/>
      <p:bldP spid="17" grpId="0" animBg="1"/>
      <p:bldP spid="41062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030" descr="triumphal-entry-zo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6" name="Rectangle 1026"/>
          <p:cNvSpPr>
            <a:spLocks noGrp="1" noChangeArrowheads="1"/>
          </p:cNvSpPr>
          <p:nvPr>
            <p:ph type="ctrTitle"/>
          </p:nvPr>
        </p:nvSpPr>
        <p:spPr>
          <a:xfrm>
            <a:off x="3995936" y="0"/>
            <a:ext cx="5148064" cy="2060848"/>
          </a:xfrm>
          <a:effectLst>
            <a:outerShdw blurRad="63500" dist="35921" dir="2700000" algn="ctr" rotWithShape="0">
              <a:srgbClr val="000000">
                <a:alpha val="74998"/>
              </a:srgbClr>
            </a:outerShdw>
          </a:effectLst>
        </p:spPr>
        <p:txBody>
          <a:bodyPr anchor="t"/>
          <a:lstStyle/>
          <a:p>
            <a:pPr>
              <a:defRPr/>
            </a:pPr>
            <a:r>
              <a:rPr lang="en-US" dirty="0">
                <a:effectLst>
                  <a:outerShdw blurRad="38100" dist="38100" dir="2700000" algn="tl">
                    <a:srgbClr val="000000"/>
                  </a:outerShdw>
                </a:effectLst>
                <a:latin typeface="Arial" charset="0"/>
                <a:ea typeface="ＭＳ Ｐゴシック" charset="0"/>
                <a:cs typeface="ＭＳ Ｐゴシック" charset="0"/>
              </a:rPr>
              <a:t>Triumphal Entry: "Anointed One comes"</a:t>
            </a:r>
          </a:p>
        </p:txBody>
      </p:sp>
      <p:sp>
        <p:nvSpPr>
          <p:cNvPr id="98311" name="Rectangle 1031"/>
          <p:cNvSpPr>
            <a:spLocks noChangeArrowheads="1"/>
          </p:cNvSpPr>
          <p:nvPr/>
        </p:nvSpPr>
        <p:spPr bwMode="auto">
          <a:xfrm>
            <a:off x="215900" y="0"/>
            <a:ext cx="4572000" cy="1772816"/>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ＭＳ Ｐゴシック" charset="0"/>
              </a:rPr>
              <a:t>Zech. 9:9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ＭＳ Ｐゴシック" charset="0"/>
              </a:rPr>
              <a:t>Dan. 9:25</a:t>
            </a:r>
          </a:p>
        </p:txBody>
      </p:sp>
      <p:sp>
        <p:nvSpPr>
          <p:cNvPr id="5" name="Rectangle 1031"/>
          <p:cNvSpPr>
            <a:spLocks noChangeArrowheads="1"/>
          </p:cNvSpPr>
          <p:nvPr/>
        </p:nvSpPr>
        <p:spPr bwMode="auto">
          <a:xfrm>
            <a:off x="0" y="6168498"/>
            <a:ext cx="4572000" cy="720080"/>
          </a:xfrm>
          <a:prstGeom prst="rect">
            <a:avLst/>
          </a:prstGeom>
          <a:solidFill>
            <a:srgbClr val="660066"/>
          </a:solid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ＭＳ Ｐゴシック" charset="0"/>
              </a:rPr>
              <a:t>30 March AD 33</a:t>
            </a:r>
          </a:p>
        </p:txBody>
      </p:sp>
    </p:spTree>
    <p:extLst>
      <p:ext uri="{BB962C8B-B14F-4D97-AF65-F5344CB8AC3E}">
        <p14:creationId xmlns:p14="http://schemas.microsoft.com/office/powerpoint/2010/main" val="32228370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a:defRPr/>
            </a:pPr>
            <a:endParaRPr lang="en-US" b="1">
              <a:solidFill>
                <a:srgbClr val="000000"/>
              </a:solidFill>
              <a:effectLst>
                <a:outerShdw blurRad="38100" dist="38100" dir="2700000" algn="tl">
                  <a:srgbClr val="FFFFFF"/>
                </a:outerShdw>
              </a:effectLst>
              <a:latin typeface="Arial"/>
              <a:cs typeface="Arial"/>
            </a:endParaRPr>
          </a:p>
        </p:txBody>
      </p:sp>
      <p:sp>
        <p:nvSpPr>
          <p:cNvPr id="16" name="Title 15"/>
          <p:cNvSpPr>
            <a:spLocks noGrp="1"/>
          </p:cNvSpPr>
          <p:nvPr>
            <p:ph type="title" idx="4294967295"/>
          </p:nvPr>
        </p:nvSpPr>
        <p:spPr>
          <a:xfrm>
            <a:off x="0" y="0"/>
            <a:ext cx="9144000" cy="836613"/>
          </a:xfrm>
          <a:solidFill>
            <a:schemeClr val="tx1"/>
          </a:solidFill>
        </p:spPr>
        <p:txBody>
          <a:bodyPr/>
          <a:lstStyle/>
          <a:p>
            <a:pPr>
              <a:defRPr/>
            </a:pPr>
            <a:r>
              <a:rPr lang="en-US" sz="4000" b="1" dirty="0">
                <a:solidFill>
                  <a:schemeClr val="bg1"/>
                </a:solidFill>
                <a:latin typeface="Arial" charset="0"/>
                <a:ea typeface="ＭＳ Ｐゴシック" charset="0"/>
                <a:cs typeface="Arial" charset="0"/>
              </a:rPr>
              <a:t>4 Views on the 70 "</a:t>
            </a:r>
            <a:r>
              <a:rPr lang="en-US" altLang="ja-JP" sz="4000" b="1" dirty="0">
                <a:solidFill>
                  <a:schemeClr val="bg1"/>
                </a:solidFill>
                <a:latin typeface="Arial" charset="0"/>
                <a:ea typeface="ＭＳ Ｐゴシック" charset="0"/>
                <a:cs typeface="Arial" charset="0"/>
              </a:rPr>
              <a:t>Weeks"</a:t>
            </a:r>
            <a:endParaRPr lang="en-US" sz="4000" dirty="0">
              <a:latin typeface="Arial" charset="0"/>
              <a:ea typeface="ＭＳ Ｐゴシック" charset="0"/>
              <a:cs typeface="Arial" charset="0"/>
            </a:endParaRPr>
          </a:p>
        </p:txBody>
      </p:sp>
      <p:sp>
        <p:nvSpPr>
          <p:cNvPr id="410635" name="Text Box 11"/>
          <p:cNvSpPr txBox="1">
            <a:spLocks noChangeArrowheads="1"/>
          </p:cNvSpPr>
          <p:nvPr/>
        </p:nvSpPr>
        <p:spPr bwMode="auto">
          <a:xfrm>
            <a:off x="827088" y="1052513"/>
            <a:ext cx="792162" cy="1692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Jer. 25:11-12</a:t>
            </a:r>
          </a:p>
          <a:p>
            <a:pPr algn="ctr">
              <a:spcBef>
                <a:spcPct val="50000"/>
              </a:spcBef>
              <a:defRPr/>
            </a:pPr>
            <a:r>
              <a:rPr lang="en-US" sz="1600" b="1" dirty="0">
                <a:solidFill>
                  <a:srgbClr val="FFFFFF"/>
                </a:solidFill>
                <a:latin typeface="Arial"/>
                <a:cs typeface="Arial"/>
              </a:rPr>
              <a:t>605/ 586 BC</a:t>
            </a:r>
          </a:p>
        </p:txBody>
      </p:sp>
      <p:sp>
        <p:nvSpPr>
          <p:cNvPr id="730116" name="Text Box 15"/>
          <p:cNvSpPr txBox="1">
            <a:spLocks noChangeArrowheads="1"/>
          </p:cNvSpPr>
          <p:nvPr/>
        </p:nvSpPr>
        <p:spPr bwMode="auto">
          <a:xfrm>
            <a:off x="8305800" y="-26988"/>
            <a:ext cx="8382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554</a:t>
            </a:r>
          </a:p>
        </p:txBody>
      </p:sp>
      <p:sp>
        <p:nvSpPr>
          <p:cNvPr id="15" name="Rectangle 3" descr="Green marble"/>
          <p:cNvSpPr>
            <a:spLocks noChangeArrowheads="1"/>
          </p:cNvSpPr>
          <p:nvPr/>
        </p:nvSpPr>
        <p:spPr bwMode="auto">
          <a:xfrm>
            <a:off x="1192213" y="38608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rgbClr val="FFFFFF"/>
                </a:solidFill>
                <a:latin typeface="Arial"/>
                <a:cs typeface="Arial"/>
              </a:rPr>
              <a:t>7 </a:t>
            </a:r>
            <a:r>
              <a:rPr lang="en-US" sz="2000" b="1" dirty="0" err="1">
                <a:solidFill>
                  <a:srgbClr val="FFFFFF"/>
                </a:solidFill>
                <a:latin typeface="Arial"/>
                <a:cs typeface="Arial"/>
              </a:rPr>
              <a:t>wks</a:t>
            </a:r>
            <a:endParaRPr lang="en-US" sz="2000" b="1" dirty="0">
              <a:solidFill>
                <a:srgbClr val="FFFFFF"/>
              </a:solidFill>
              <a:latin typeface="Arial"/>
              <a:cs typeface="Arial"/>
            </a:endParaRPr>
          </a:p>
        </p:txBody>
      </p:sp>
      <p:sp>
        <p:nvSpPr>
          <p:cNvPr id="17" name="Rectangle 3" descr="Green marble"/>
          <p:cNvSpPr>
            <a:spLocks noChangeArrowheads="1"/>
          </p:cNvSpPr>
          <p:nvPr/>
        </p:nvSpPr>
        <p:spPr bwMode="auto">
          <a:xfrm>
            <a:off x="1979613" y="3860800"/>
            <a:ext cx="2160587"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chemeClr val="bg1"/>
                </a:solidFill>
                <a:latin typeface="Arial"/>
                <a:cs typeface="Arial"/>
              </a:rPr>
              <a:t>62 weeks</a:t>
            </a:r>
          </a:p>
        </p:txBody>
      </p:sp>
      <p:sp>
        <p:nvSpPr>
          <p:cNvPr id="18" name="Rectangle 5" descr="Green marble"/>
          <p:cNvSpPr>
            <a:spLocks noChangeArrowheads="1"/>
          </p:cNvSpPr>
          <p:nvPr/>
        </p:nvSpPr>
        <p:spPr bwMode="auto">
          <a:xfrm>
            <a:off x="4140200" y="3860800"/>
            <a:ext cx="1368425"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chemeClr val="bg1"/>
                </a:solidFill>
                <a:latin typeface="Arial"/>
                <a:cs typeface="Arial"/>
              </a:rPr>
              <a:t>1 </a:t>
            </a:r>
            <a:r>
              <a:rPr lang="en-US" sz="2000" b="1" dirty="0" err="1">
                <a:solidFill>
                  <a:schemeClr val="bg1"/>
                </a:solidFill>
                <a:latin typeface="Arial"/>
                <a:cs typeface="Arial"/>
              </a:rPr>
              <a:t>wk</a:t>
            </a:r>
            <a:endParaRPr lang="en-US" sz="2000" b="1" dirty="0">
              <a:solidFill>
                <a:schemeClr val="bg1"/>
              </a:solidFill>
              <a:latin typeface="Arial"/>
              <a:cs typeface="Arial"/>
            </a:endParaRPr>
          </a:p>
        </p:txBody>
      </p:sp>
      <p:sp>
        <p:nvSpPr>
          <p:cNvPr id="19" name="Text Box 11"/>
          <p:cNvSpPr txBox="1">
            <a:spLocks noChangeArrowheads="1"/>
          </p:cNvSpPr>
          <p:nvPr/>
        </p:nvSpPr>
        <p:spPr bwMode="auto">
          <a:xfrm>
            <a:off x="3175" y="3860800"/>
            <a:ext cx="1152525"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000" b="1" dirty="0">
                <a:solidFill>
                  <a:srgbClr val="FFFFFF"/>
                </a:solidFill>
                <a:latin typeface="Arial"/>
                <a:cs typeface="Arial"/>
              </a:rPr>
              <a:t>Critical</a:t>
            </a:r>
          </a:p>
        </p:txBody>
      </p:sp>
      <p:sp>
        <p:nvSpPr>
          <p:cNvPr id="20" name="Text Box 11"/>
          <p:cNvSpPr txBox="1">
            <a:spLocks noChangeArrowheads="1"/>
          </p:cNvSpPr>
          <p:nvPr/>
        </p:nvSpPr>
        <p:spPr bwMode="auto">
          <a:xfrm>
            <a:off x="1616075" y="1052513"/>
            <a:ext cx="720725" cy="19399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Cy-</a:t>
            </a:r>
            <a:r>
              <a:rPr lang="en-US" sz="1600" b="1" dirty="0" err="1">
                <a:solidFill>
                  <a:srgbClr val="FFFFFF"/>
                </a:solidFill>
                <a:latin typeface="Arial"/>
                <a:cs typeface="Arial"/>
              </a:rPr>
              <a:t>rus</a:t>
            </a:r>
            <a:r>
              <a:rPr lang="en-US" sz="1600" b="1" dirty="0">
                <a:solidFill>
                  <a:srgbClr val="FFFFFF"/>
                </a:solidFill>
                <a:latin typeface="Arial"/>
                <a:cs typeface="Arial"/>
              </a:rPr>
              <a:t> </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a:solidFill>
                  <a:srgbClr val="FFFFFF"/>
                </a:solidFill>
                <a:latin typeface="Arial"/>
                <a:cs typeface="Arial"/>
              </a:rPr>
              <a:t>De-</a:t>
            </a:r>
            <a:r>
              <a:rPr lang="en-US" sz="1600" b="1" dirty="0" err="1">
                <a:solidFill>
                  <a:srgbClr val="FFFFFF"/>
                </a:solidFill>
                <a:latin typeface="Arial"/>
                <a:cs typeface="Arial"/>
              </a:rPr>
              <a:t>cree</a:t>
            </a:r>
            <a:endParaRPr lang="en-US" sz="1600" b="1" dirty="0">
              <a:solidFill>
                <a:srgbClr val="FFFFFF"/>
              </a:solidFill>
              <a:latin typeface="Arial"/>
              <a:cs typeface="Arial"/>
            </a:endParaRPr>
          </a:p>
          <a:p>
            <a:pPr algn="ctr">
              <a:spcBef>
                <a:spcPct val="50000"/>
              </a:spcBef>
              <a:defRPr/>
            </a:pPr>
            <a:r>
              <a:rPr lang="en-US" sz="1600" b="1" dirty="0">
                <a:solidFill>
                  <a:srgbClr val="FFFFFF"/>
                </a:solidFill>
                <a:latin typeface="Arial"/>
                <a:cs typeface="Arial"/>
              </a:rPr>
              <a:t>538 BC</a:t>
            </a:r>
          </a:p>
        </p:txBody>
      </p:sp>
      <p:sp>
        <p:nvSpPr>
          <p:cNvPr id="21" name="Text Box 11"/>
          <p:cNvSpPr txBox="1">
            <a:spLocks noChangeArrowheads="1"/>
          </p:cNvSpPr>
          <p:nvPr/>
        </p:nvSpPr>
        <p:spPr bwMode="auto">
          <a:xfrm>
            <a:off x="2332038" y="1052513"/>
            <a:ext cx="720725" cy="19399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Art. 2</a:t>
            </a:r>
            <a:r>
              <a:rPr lang="en-US" sz="1600" b="1" baseline="30000" dirty="0">
                <a:solidFill>
                  <a:srgbClr val="FFFFFF"/>
                </a:solidFill>
                <a:latin typeface="Arial"/>
                <a:cs typeface="Arial"/>
              </a:rPr>
              <a:t>nd</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a:solidFill>
                  <a:srgbClr val="FFFFFF"/>
                </a:solidFill>
                <a:latin typeface="Arial"/>
                <a:cs typeface="Arial"/>
              </a:rPr>
              <a:t>De-</a:t>
            </a:r>
            <a:r>
              <a:rPr lang="en-US" sz="1600" b="1" dirty="0" err="1">
                <a:solidFill>
                  <a:srgbClr val="FFFFFF"/>
                </a:solidFill>
                <a:latin typeface="Arial"/>
                <a:cs typeface="Arial"/>
              </a:rPr>
              <a:t>cree</a:t>
            </a:r>
            <a:endParaRPr lang="en-US" sz="1600" b="1" dirty="0">
              <a:solidFill>
                <a:srgbClr val="FFFFFF"/>
              </a:solidFill>
              <a:latin typeface="Arial"/>
              <a:cs typeface="Arial"/>
            </a:endParaRPr>
          </a:p>
          <a:p>
            <a:pPr algn="ctr">
              <a:spcBef>
                <a:spcPct val="50000"/>
              </a:spcBef>
              <a:defRPr/>
            </a:pPr>
            <a:r>
              <a:rPr lang="en-US" sz="1600" b="1" dirty="0">
                <a:solidFill>
                  <a:srgbClr val="FFFFFF"/>
                </a:solidFill>
                <a:latin typeface="Arial"/>
                <a:cs typeface="Arial"/>
              </a:rPr>
              <a:t>444 BC</a:t>
            </a:r>
          </a:p>
        </p:txBody>
      </p:sp>
      <p:sp>
        <p:nvSpPr>
          <p:cNvPr id="22" name="Text Box 11"/>
          <p:cNvSpPr txBox="1">
            <a:spLocks noChangeArrowheads="1"/>
          </p:cNvSpPr>
          <p:nvPr/>
        </p:nvSpPr>
        <p:spPr bwMode="auto">
          <a:xfrm>
            <a:off x="3049588" y="1052513"/>
            <a:ext cx="719137" cy="21859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err="1">
                <a:solidFill>
                  <a:srgbClr val="FFFFFF"/>
                </a:solidFill>
                <a:latin typeface="Arial"/>
                <a:cs typeface="Arial"/>
              </a:rPr>
              <a:t>Jeru-sa-lem</a:t>
            </a:r>
            <a:r>
              <a:rPr lang="en-US" sz="1600" b="1" dirty="0">
                <a:solidFill>
                  <a:srgbClr val="FFFFFF"/>
                </a:solidFill>
                <a:latin typeface="Arial"/>
                <a:cs typeface="Arial"/>
              </a:rPr>
              <a:t> </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a:solidFill>
                  <a:srgbClr val="FFFFFF"/>
                </a:solidFill>
                <a:latin typeface="Arial"/>
                <a:cs typeface="Arial"/>
              </a:rPr>
              <a:t>Re-built</a:t>
            </a:r>
          </a:p>
          <a:p>
            <a:pPr algn="ctr">
              <a:spcBef>
                <a:spcPct val="50000"/>
              </a:spcBef>
              <a:defRPr/>
            </a:pPr>
            <a:r>
              <a:rPr lang="en-US" sz="1600" b="1" dirty="0">
                <a:solidFill>
                  <a:srgbClr val="FFFFFF"/>
                </a:solidFill>
                <a:latin typeface="Arial"/>
                <a:cs typeface="Arial"/>
              </a:rPr>
              <a:t>395 BC</a:t>
            </a:r>
          </a:p>
        </p:txBody>
      </p:sp>
      <p:sp>
        <p:nvSpPr>
          <p:cNvPr id="23" name="Text Box 11"/>
          <p:cNvSpPr txBox="1">
            <a:spLocks noChangeArrowheads="1"/>
          </p:cNvSpPr>
          <p:nvPr/>
        </p:nvSpPr>
        <p:spPr bwMode="auto">
          <a:xfrm>
            <a:off x="3765550" y="1052513"/>
            <a:ext cx="720725" cy="2432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Mur-der</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a:solidFill>
                  <a:srgbClr val="FFFFFF"/>
                </a:solidFill>
                <a:latin typeface="Arial"/>
                <a:cs typeface="Arial"/>
              </a:rPr>
              <a:t>of </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a:solidFill>
                  <a:srgbClr val="FFFFFF"/>
                </a:solidFill>
                <a:latin typeface="Arial"/>
                <a:cs typeface="Arial"/>
              </a:rPr>
              <a:t>Oni-as</a:t>
            </a:r>
          </a:p>
          <a:p>
            <a:pPr algn="ctr">
              <a:spcBef>
                <a:spcPct val="50000"/>
              </a:spcBef>
              <a:defRPr/>
            </a:pPr>
            <a:r>
              <a:rPr lang="en-US" sz="1600" b="1" dirty="0">
                <a:solidFill>
                  <a:srgbClr val="FFFFFF"/>
                </a:solidFill>
                <a:latin typeface="Arial"/>
                <a:cs typeface="Arial"/>
              </a:rPr>
              <a:t>171 BC</a:t>
            </a:r>
          </a:p>
        </p:txBody>
      </p:sp>
      <p:sp>
        <p:nvSpPr>
          <p:cNvPr id="24" name="Text Box 11"/>
          <p:cNvSpPr txBox="1">
            <a:spLocks noChangeArrowheads="1"/>
          </p:cNvSpPr>
          <p:nvPr/>
        </p:nvSpPr>
        <p:spPr bwMode="auto">
          <a:xfrm>
            <a:off x="4481513" y="1052513"/>
            <a:ext cx="655637" cy="2678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Anti-</a:t>
            </a:r>
            <a:r>
              <a:rPr lang="en-US" sz="1600" b="1" dirty="0" err="1">
                <a:solidFill>
                  <a:srgbClr val="FFFFFF"/>
                </a:solidFill>
                <a:latin typeface="Arial"/>
                <a:cs typeface="Arial"/>
              </a:rPr>
              <a:t>ochus</a:t>
            </a:r>
            <a:r>
              <a:rPr lang="en-US" sz="1600" b="1" dirty="0">
                <a:solidFill>
                  <a:srgbClr val="FFFFFF"/>
                </a:solidFill>
                <a:latin typeface="Arial"/>
                <a:cs typeface="Arial"/>
              </a:rPr>
              <a:t> </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a:solidFill>
                  <a:srgbClr val="FFFFFF"/>
                </a:solidFill>
                <a:latin typeface="Arial"/>
                <a:cs typeface="Arial"/>
              </a:rPr>
              <a:t>De-se-cra-</a:t>
            </a:r>
            <a:r>
              <a:rPr lang="en-US" sz="1600" b="1" dirty="0" err="1">
                <a:solidFill>
                  <a:srgbClr val="FFFFFF"/>
                </a:solidFill>
                <a:latin typeface="Arial"/>
                <a:cs typeface="Arial"/>
              </a:rPr>
              <a:t>tion</a:t>
            </a:r>
            <a:endParaRPr lang="en-US" sz="1600" b="1" dirty="0">
              <a:solidFill>
                <a:srgbClr val="FFFFFF"/>
              </a:solidFill>
              <a:latin typeface="Arial"/>
              <a:cs typeface="Arial"/>
            </a:endParaRPr>
          </a:p>
          <a:p>
            <a:pPr algn="ctr">
              <a:spcBef>
                <a:spcPct val="50000"/>
              </a:spcBef>
              <a:defRPr/>
            </a:pPr>
            <a:r>
              <a:rPr lang="en-US" sz="1600" b="1" dirty="0">
                <a:solidFill>
                  <a:srgbClr val="FFFFFF"/>
                </a:solidFill>
                <a:latin typeface="Arial"/>
                <a:cs typeface="Arial"/>
              </a:rPr>
              <a:t>167 BC</a:t>
            </a:r>
          </a:p>
        </p:txBody>
      </p:sp>
      <p:sp>
        <p:nvSpPr>
          <p:cNvPr id="25" name="Text Box 11"/>
          <p:cNvSpPr txBox="1">
            <a:spLocks noChangeArrowheads="1"/>
          </p:cNvSpPr>
          <p:nvPr/>
        </p:nvSpPr>
        <p:spPr bwMode="auto">
          <a:xfrm>
            <a:off x="5133975" y="1052513"/>
            <a:ext cx="654050" cy="2432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Tem-</a:t>
            </a:r>
            <a:r>
              <a:rPr lang="en-US" sz="1600" b="1" dirty="0" err="1">
                <a:solidFill>
                  <a:srgbClr val="FFFFFF"/>
                </a:solidFill>
                <a:latin typeface="Arial"/>
                <a:cs typeface="Arial"/>
              </a:rPr>
              <a:t>ple</a:t>
            </a:r>
            <a:r>
              <a:rPr lang="en-US" sz="1600" b="1" dirty="0">
                <a:solidFill>
                  <a:srgbClr val="FFFFFF"/>
                </a:solidFill>
                <a:latin typeface="Arial"/>
                <a:cs typeface="Arial"/>
              </a:rPr>
              <a:t> </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a:solidFill>
                  <a:srgbClr val="FFFFFF"/>
                </a:solidFill>
                <a:latin typeface="Arial"/>
                <a:cs typeface="Arial"/>
              </a:rPr>
              <a:t>Re-</a:t>
            </a:r>
            <a:r>
              <a:rPr lang="en-US" sz="1600" b="1" dirty="0" err="1">
                <a:solidFill>
                  <a:srgbClr val="FFFFFF"/>
                </a:solidFill>
                <a:latin typeface="Arial"/>
                <a:cs typeface="Arial"/>
              </a:rPr>
              <a:t>ded</a:t>
            </a:r>
            <a:r>
              <a:rPr lang="en-US" sz="1600" b="1" dirty="0">
                <a:solidFill>
                  <a:srgbClr val="FFFFFF"/>
                </a:solidFill>
                <a:latin typeface="Arial"/>
                <a:cs typeface="Arial"/>
              </a:rPr>
              <a:t>-</a:t>
            </a:r>
            <a:r>
              <a:rPr lang="en-US" sz="1600" b="1" dirty="0" err="1">
                <a:solidFill>
                  <a:srgbClr val="FFFFFF"/>
                </a:solidFill>
                <a:latin typeface="Arial"/>
                <a:cs typeface="Arial"/>
              </a:rPr>
              <a:t>ica-tion</a:t>
            </a:r>
            <a:endParaRPr lang="en-US" sz="1600" b="1" dirty="0">
              <a:solidFill>
                <a:srgbClr val="FFFFFF"/>
              </a:solidFill>
              <a:latin typeface="Arial"/>
              <a:cs typeface="Arial"/>
            </a:endParaRPr>
          </a:p>
          <a:p>
            <a:pPr algn="ctr">
              <a:spcBef>
                <a:spcPct val="50000"/>
              </a:spcBef>
              <a:defRPr/>
            </a:pPr>
            <a:r>
              <a:rPr lang="en-US" sz="1600" b="1" dirty="0">
                <a:solidFill>
                  <a:srgbClr val="FFFFFF"/>
                </a:solidFill>
                <a:latin typeface="Arial"/>
                <a:cs typeface="Arial"/>
              </a:rPr>
              <a:t>164 BC</a:t>
            </a:r>
          </a:p>
        </p:txBody>
      </p:sp>
      <p:sp>
        <p:nvSpPr>
          <p:cNvPr id="26" name="Text Box 11"/>
          <p:cNvSpPr txBox="1">
            <a:spLocks noChangeArrowheads="1"/>
          </p:cNvSpPr>
          <p:nvPr/>
        </p:nvSpPr>
        <p:spPr bwMode="auto">
          <a:xfrm>
            <a:off x="5795963" y="1052513"/>
            <a:ext cx="792162"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Christ Death</a:t>
            </a:r>
          </a:p>
          <a:p>
            <a:pPr algn="ctr">
              <a:spcBef>
                <a:spcPct val="50000"/>
              </a:spcBef>
              <a:defRPr/>
            </a:pPr>
            <a:r>
              <a:rPr lang="en-US" sz="1600" b="1" dirty="0">
                <a:solidFill>
                  <a:srgbClr val="FFFFFF"/>
                </a:solidFill>
                <a:latin typeface="Arial"/>
                <a:cs typeface="Arial"/>
              </a:rPr>
              <a:t>AD </a:t>
            </a:r>
            <a:br>
              <a:rPr lang="en-US" sz="1600" b="1" dirty="0">
                <a:solidFill>
                  <a:srgbClr val="FFFFFF"/>
                </a:solidFill>
                <a:latin typeface="Arial"/>
                <a:cs typeface="Arial"/>
              </a:rPr>
            </a:br>
            <a:r>
              <a:rPr lang="en-US" sz="1600" b="1" dirty="0">
                <a:solidFill>
                  <a:srgbClr val="FFFFFF"/>
                </a:solidFill>
                <a:latin typeface="Arial"/>
                <a:cs typeface="Arial"/>
              </a:rPr>
              <a:t>33 </a:t>
            </a:r>
          </a:p>
        </p:txBody>
      </p:sp>
      <p:sp>
        <p:nvSpPr>
          <p:cNvPr id="27" name="Text Box 11"/>
          <p:cNvSpPr txBox="1">
            <a:spLocks noChangeArrowheads="1"/>
          </p:cNvSpPr>
          <p:nvPr/>
        </p:nvSpPr>
        <p:spPr bwMode="auto">
          <a:xfrm>
            <a:off x="6435725" y="1052513"/>
            <a:ext cx="728663" cy="2678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Titus </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a:solidFill>
                  <a:srgbClr val="FFFFFF"/>
                </a:solidFill>
                <a:latin typeface="Arial"/>
                <a:cs typeface="Arial"/>
              </a:rPr>
              <a:t>De-</a:t>
            </a:r>
            <a:r>
              <a:rPr lang="en-US" sz="1600" b="1" dirty="0" err="1">
                <a:solidFill>
                  <a:srgbClr val="FFFFFF"/>
                </a:solidFill>
                <a:latin typeface="Arial"/>
                <a:cs typeface="Arial"/>
              </a:rPr>
              <a:t>stroy</a:t>
            </a:r>
            <a:r>
              <a:rPr lang="en-US" sz="1600" b="1" dirty="0">
                <a:solidFill>
                  <a:srgbClr val="FFFFFF"/>
                </a:solidFill>
                <a:latin typeface="Arial"/>
                <a:cs typeface="Arial"/>
              </a:rPr>
              <a:t> </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err="1">
                <a:solidFill>
                  <a:srgbClr val="FFFFFF"/>
                </a:solidFill>
                <a:latin typeface="Arial"/>
                <a:cs typeface="Arial"/>
              </a:rPr>
              <a:t>Jeru-sa-lem</a:t>
            </a:r>
            <a:r>
              <a:rPr lang="en-US" sz="1600" b="1" dirty="0">
                <a:solidFill>
                  <a:srgbClr val="FFFFFF"/>
                </a:solidFill>
                <a:latin typeface="Arial"/>
                <a:cs typeface="Arial"/>
              </a:rPr>
              <a:t> </a:t>
            </a:r>
          </a:p>
          <a:p>
            <a:pPr algn="ctr">
              <a:spcBef>
                <a:spcPct val="50000"/>
              </a:spcBef>
              <a:defRPr/>
            </a:pPr>
            <a:r>
              <a:rPr lang="en-US" sz="1600" b="1" dirty="0">
                <a:solidFill>
                  <a:srgbClr val="FFFFFF"/>
                </a:solidFill>
                <a:latin typeface="Arial"/>
                <a:cs typeface="Arial"/>
              </a:rPr>
              <a:t>AD 70</a:t>
            </a:r>
          </a:p>
        </p:txBody>
      </p:sp>
      <p:sp>
        <p:nvSpPr>
          <p:cNvPr id="28" name="Text Box 11"/>
          <p:cNvSpPr txBox="1">
            <a:spLocks noChangeArrowheads="1"/>
          </p:cNvSpPr>
          <p:nvPr/>
        </p:nvSpPr>
        <p:spPr bwMode="auto">
          <a:xfrm>
            <a:off x="7019925" y="1052513"/>
            <a:ext cx="936625"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Church Age</a:t>
            </a:r>
          </a:p>
        </p:txBody>
      </p:sp>
      <p:sp>
        <p:nvSpPr>
          <p:cNvPr id="30" name="Text Box 11"/>
          <p:cNvSpPr txBox="1">
            <a:spLocks noChangeArrowheads="1"/>
          </p:cNvSpPr>
          <p:nvPr/>
        </p:nvSpPr>
        <p:spPr bwMode="auto">
          <a:xfrm>
            <a:off x="7805738" y="1052513"/>
            <a:ext cx="654050" cy="15700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7 </a:t>
            </a:r>
            <a:br>
              <a:rPr lang="en-US" sz="1600" b="1" dirty="0">
                <a:solidFill>
                  <a:srgbClr val="FFFFFF"/>
                </a:solidFill>
                <a:latin typeface="Arial"/>
                <a:cs typeface="Arial"/>
              </a:rPr>
            </a:br>
            <a:r>
              <a:rPr lang="en-US" sz="1600" b="1" dirty="0">
                <a:solidFill>
                  <a:srgbClr val="FFFFFF"/>
                </a:solidFill>
                <a:latin typeface="Arial"/>
                <a:cs typeface="Arial"/>
              </a:rPr>
              <a:t>Yr. </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err="1">
                <a:solidFill>
                  <a:srgbClr val="FFFFFF"/>
                </a:solidFill>
                <a:latin typeface="Arial"/>
                <a:cs typeface="Arial"/>
              </a:rPr>
              <a:t>Trib-ula-tion</a:t>
            </a:r>
            <a:endParaRPr lang="en-US" sz="1600" b="1" dirty="0">
              <a:solidFill>
                <a:srgbClr val="FFFFFF"/>
              </a:solidFill>
              <a:latin typeface="Arial"/>
              <a:cs typeface="Arial"/>
            </a:endParaRPr>
          </a:p>
        </p:txBody>
      </p:sp>
      <p:sp>
        <p:nvSpPr>
          <p:cNvPr id="31" name="Text Box 11"/>
          <p:cNvSpPr txBox="1">
            <a:spLocks noChangeArrowheads="1"/>
          </p:cNvSpPr>
          <p:nvPr/>
        </p:nvSpPr>
        <p:spPr bwMode="auto">
          <a:xfrm>
            <a:off x="8388350" y="1052513"/>
            <a:ext cx="755650" cy="15700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Mil-</a:t>
            </a:r>
            <a:r>
              <a:rPr lang="en-US" sz="1600" b="1" dirty="0" err="1">
                <a:solidFill>
                  <a:srgbClr val="FFFFFF"/>
                </a:solidFill>
                <a:latin typeface="Arial"/>
                <a:cs typeface="Arial"/>
              </a:rPr>
              <a:t>len</a:t>
            </a:r>
            <a:r>
              <a:rPr lang="en-US" sz="1600" b="1" dirty="0">
                <a:solidFill>
                  <a:srgbClr val="FFFFFF"/>
                </a:solidFill>
                <a:latin typeface="Arial"/>
                <a:cs typeface="Arial"/>
              </a:rPr>
              <a:t>-</a:t>
            </a:r>
            <a:r>
              <a:rPr lang="en-US" sz="1600" b="1" dirty="0" err="1">
                <a:solidFill>
                  <a:srgbClr val="FFFFFF"/>
                </a:solidFill>
                <a:latin typeface="Arial"/>
                <a:cs typeface="Arial"/>
              </a:rPr>
              <a:t>nial</a:t>
            </a:r>
            <a:r>
              <a:rPr lang="en-US" sz="1600" b="1" dirty="0">
                <a:solidFill>
                  <a:srgbClr val="FFFFFF"/>
                </a:solidFill>
                <a:latin typeface="Arial"/>
                <a:cs typeface="Arial"/>
              </a:rPr>
              <a:t> </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a:solidFill>
                  <a:srgbClr val="FFFFFF"/>
                </a:solidFill>
                <a:latin typeface="Arial"/>
                <a:cs typeface="Arial"/>
              </a:rPr>
              <a:t>King-</a:t>
            </a:r>
            <a:r>
              <a:rPr lang="en-US" sz="1600" b="1" dirty="0" err="1">
                <a:solidFill>
                  <a:srgbClr val="FFFFFF"/>
                </a:solidFill>
                <a:latin typeface="Arial"/>
                <a:cs typeface="Arial"/>
              </a:rPr>
              <a:t>dom</a:t>
            </a:r>
            <a:endParaRPr lang="en-US" sz="1600" b="1" dirty="0">
              <a:solidFill>
                <a:srgbClr val="FFFFFF"/>
              </a:solidFill>
              <a:latin typeface="Arial"/>
              <a:cs typeface="Arial"/>
            </a:endParaRPr>
          </a:p>
        </p:txBody>
      </p:sp>
      <p:sp>
        <p:nvSpPr>
          <p:cNvPr id="35" name="Text Box 11"/>
          <p:cNvSpPr txBox="1">
            <a:spLocks noChangeArrowheads="1"/>
          </p:cNvSpPr>
          <p:nvPr/>
        </p:nvSpPr>
        <p:spPr bwMode="auto">
          <a:xfrm>
            <a:off x="7938" y="4437063"/>
            <a:ext cx="1874837"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000" b="1" dirty="0">
                <a:solidFill>
                  <a:srgbClr val="FFFFFF"/>
                </a:solidFill>
                <a:latin typeface="Arial"/>
                <a:cs typeface="Arial"/>
              </a:rPr>
              <a:t>Symbolic</a:t>
            </a:r>
          </a:p>
        </p:txBody>
      </p:sp>
      <p:sp>
        <p:nvSpPr>
          <p:cNvPr id="39" name="Text Box 11"/>
          <p:cNvSpPr txBox="1">
            <a:spLocks noChangeArrowheads="1"/>
          </p:cNvSpPr>
          <p:nvPr/>
        </p:nvSpPr>
        <p:spPr bwMode="auto">
          <a:xfrm>
            <a:off x="19050" y="5013325"/>
            <a:ext cx="1874838"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000" b="1" dirty="0">
                <a:solidFill>
                  <a:srgbClr val="FFFFFF"/>
                </a:solidFill>
                <a:latin typeface="Arial"/>
                <a:cs typeface="Arial"/>
              </a:rPr>
              <a:t>Messianic</a:t>
            </a:r>
          </a:p>
        </p:txBody>
      </p:sp>
      <p:sp>
        <p:nvSpPr>
          <p:cNvPr id="43" name="Text Box 11"/>
          <p:cNvSpPr txBox="1">
            <a:spLocks noChangeArrowheads="1"/>
          </p:cNvSpPr>
          <p:nvPr/>
        </p:nvSpPr>
        <p:spPr bwMode="auto">
          <a:xfrm>
            <a:off x="33338" y="5589588"/>
            <a:ext cx="1874837"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000" b="1" dirty="0">
                <a:solidFill>
                  <a:srgbClr val="FFFFFF"/>
                </a:solidFill>
                <a:latin typeface="Arial"/>
                <a:cs typeface="Arial"/>
              </a:rPr>
              <a:t>Premillennial</a:t>
            </a:r>
          </a:p>
        </p:txBody>
      </p:sp>
      <p:sp>
        <p:nvSpPr>
          <p:cNvPr id="44" name="Rectangle 3" descr="Green marble"/>
          <p:cNvSpPr>
            <a:spLocks noChangeArrowheads="1"/>
          </p:cNvSpPr>
          <p:nvPr/>
        </p:nvSpPr>
        <p:spPr bwMode="auto">
          <a:xfrm>
            <a:off x="1984375" y="4437063"/>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rgbClr val="FFFFFF"/>
                </a:solidFill>
                <a:latin typeface="Arial"/>
                <a:cs typeface="Arial"/>
              </a:rPr>
              <a:t>7 </a:t>
            </a:r>
            <a:r>
              <a:rPr lang="en-US" sz="2000" b="1" dirty="0" err="1">
                <a:solidFill>
                  <a:srgbClr val="FFFFFF"/>
                </a:solidFill>
                <a:latin typeface="Arial"/>
                <a:cs typeface="Arial"/>
              </a:rPr>
              <a:t>wks</a:t>
            </a:r>
            <a:endParaRPr lang="en-US" sz="2000" b="1" dirty="0">
              <a:solidFill>
                <a:srgbClr val="FFFFFF"/>
              </a:solidFill>
              <a:latin typeface="Arial"/>
              <a:cs typeface="Arial"/>
            </a:endParaRPr>
          </a:p>
        </p:txBody>
      </p:sp>
      <p:sp>
        <p:nvSpPr>
          <p:cNvPr id="45" name="Rectangle 3" descr="Green marble"/>
          <p:cNvSpPr>
            <a:spLocks noChangeArrowheads="1"/>
          </p:cNvSpPr>
          <p:nvPr/>
        </p:nvSpPr>
        <p:spPr bwMode="auto">
          <a:xfrm>
            <a:off x="2771775" y="4437063"/>
            <a:ext cx="4968875"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chemeClr val="bg1"/>
                </a:solidFill>
                <a:latin typeface="Arial"/>
                <a:cs typeface="Arial"/>
              </a:rPr>
              <a:t>62 weeks</a:t>
            </a:r>
          </a:p>
        </p:txBody>
      </p:sp>
      <p:sp>
        <p:nvSpPr>
          <p:cNvPr id="46" name="Rectangle 5" descr="Green marble"/>
          <p:cNvSpPr>
            <a:spLocks noChangeArrowheads="1"/>
          </p:cNvSpPr>
          <p:nvPr/>
        </p:nvSpPr>
        <p:spPr bwMode="auto">
          <a:xfrm>
            <a:off x="7740650" y="4437063"/>
            <a:ext cx="863600"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chemeClr val="bg1"/>
                </a:solidFill>
                <a:latin typeface="Arial"/>
                <a:cs typeface="Arial"/>
              </a:rPr>
              <a:t>1 </a:t>
            </a:r>
            <a:r>
              <a:rPr lang="en-US" sz="2000" b="1" dirty="0" err="1">
                <a:solidFill>
                  <a:schemeClr val="bg1"/>
                </a:solidFill>
                <a:latin typeface="Arial"/>
                <a:cs typeface="Arial"/>
              </a:rPr>
              <a:t>wk</a:t>
            </a:r>
            <a:endParaRPr lang="en-US" sz="2000" b="1" dirty="0">
              <a:solidFill>
                <a:schemeClr val="bg1"/>
              </a:solidFill>
              <a:latin typeface="Arial"/>
              <a:cs typeface="Arial"/>
            </a:endParaRPr>
          </a:p>
        </p:txBody>
      </p:sp>
      <p:sp>
        <p:nvSpPr>
          <p:cNvPr id="47" name="Rectangle 3" descr="Green marble"/>
          <p:cNvSpPr>
            <a:spLocks noChangeArrowheads="1"/>
          </p:cNvSpPr>
          <p:nvPr/>
        </p:nvSpPr>
        <p:spPr bwMode="auto">
          <a:xfrm>
            <a:off x="1984375" y="5013325"/>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rgbClr val="FFFFFF"/>
                </a:solidFill>
                <a:latin typeface="Arial"/>
                <a:cs typeface="Arial"/>
              </a:rPr>
              <a:t>7 </a:t>
            </a:r>
            <a:r>
              <a:rPr lang="en-US" sz="2000" b="1" dirty="0" err="1">
                <a:solidFill>
                  <a:srgbClr val="FFFFFF"/>
                </a:solidFill>
                <a:latin typeface="Arial"/>
                <a:cs typeface="Arial"/>
              </a:rPr>
              <a:t>wks</a:t>
            </a:r>
            <a:endParaRPr lang="en-US" sz="2000" b="1" dirty="0">
              <a:solidFill>
                <a:srgbClr val="FFFFFF"/>
              </a:solidFill>
              <a:latin typeface="Arial"/>
              <a:cs typeface="Arial"/>
            </a:endParaRPr>
          </a:p>
        </p:txBody>
      </p:sp>
      <p:sp>
        <p:nvSpPr>
          <p:cNvPr id="48" name="Rectangle 3" descr="Green marble"/>
          <p:cNvSpPr>
            <a:spLocks noChangeArrowheads="1"/>
          </p:cNvSpPr>
          <p:nvPr/>
        </p:nvSpPr>
        <p:spPr bwMode="auto">
          <a:xfrm>
            <a:off x="2771775" y="5013325"/>
            <a:ext cx="3240088"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chemeClr val="bg1"/>
                </a:solidFill>
                <a:latin typeface="Arial"/>
                <a:cs typeface="Arial"/>
              </a:rPr>
              <a:t>62 weeks</a:t>
            </a:r>
          </a:p>
        </p:txBody>
      </p:sp>
      <p:sp>
        <p:nvSpPr>
          <p:cNvPr id="49" name="Rectangle 5" descr="Green marble"/>
          <p:cNvSpPr>
            <a:spLocks noChangeArrowheads="1"/>
          </p:cNvSpPr>
          <p:nvPr/>
        </p:nvSpPr>
        <p:spPr bwMode="auto">
          <a:xfrm>
            <a:off x="6011863" y="5013325"/>
            <a:ext cx="792162"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chemeClr val="bg1"/>
                </a:solidFill>
                <a:latin typeface="Arial"/>
                <a:cs typeface="Arial"/>
              </a:rPr>
              <a:t>1 </a:t>
            </a:r>
            <a:r>
              <a:rPr lang="en-US" sz="2000" b="1" dirty="0" err="1">
                <a:solidFill>
                  <a:schemeClr val="bg1"/>
                </a:solidFill>
                <a:latin typeface="Arial"/>
                <a:cs typeface="Arial"/>
              </a:rPr>
              <a:t>wk</a:t>
            </a:r>
            <a:endParaRPr lang="en-US" sz="2000" b="1" dirty="0">
              <a:solidFill>
                <a:schemeClr val="bg1"/>
              </a:solidFill>
              <a:latin typeface="Arial"/>
              <a:cs typeface="Arial"/>
            </a:endParaRPr>
          </a:p>
        </p:txBody>
      </p:sp>
      <p:sp>
        <p:nvSpPr>
          <p:cNvPr id="50" name="Rectangle 3" descr="Green marble"/>
          <p:cNvSpPr>
            <a:spLocks noChangeArrowheads="1"/>
          </p:cNvSpPr>
          <p:nvPr/>
        </p:nvSpPr>
        <p:spPr bwMode="auto">
          <a:xfrm>
            <a:off x="2776538" y="5589588"/>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rgbClr val="FFFFFF"/>
                </a:solidFill>
                <a:latin typeface="Arial"/>
                <a:cs typeface="Arial"/>
              </a:rPr>
              <a:t>7 </a:t>
            </a:r>
            <a:r>
              <a:rPr lang="en-US" sz="2000" b="1" dirty="0" err="1">
                <a:solidFill>
                  <a:srgbClr val="FFFFFF"/>
                </a:solidFill>
                <a:latin typeface="Arial"/>
                <a:cs typeface="Arial"/>
              </a:rPr>
              <a:t>wks</a:t>
            </a:r>
            <a:endParaRPr lang="en-US" sz="2000" b="1" dirty="0">
              <a:solidFill>
                <a:srgbClr val="FFFFFF"/>
              </a:solidFill>
              <a:latin typeface="Arial"/>
              <a:cs typeface="Arial"/>
            </a:endParaRPr>
          </a:p>
        </p:txBody>
      </p:sp>
      <p:sp>
        <p:nvSpPr>
          <p:cNvPr id="51" name="Rectangle 3" descr="Green marble"/>
          <p:cNvSpPr>
            <a:spLocks noChangeArrowheads="1"/>
          </p:cNvSpPr>
          <p:nvPr/>
        </p:nvSpPr>
        <p:spPr bwMode="auto">
          <a:xfrm>
            <a:off x="3563938" y="5589588"/>
            <a:ext cx="2736850"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chemeClr val="bg1"/>
                </a:solidFill>
                <a:latin typeface="Arial"/>
                <a:cs typeface="Arial"/>
              </a:rPr>
              <a:t>62 weeks</a:t>
            </a:r>
          </a:p>
        </p:txBody>
      </p:sp>
      <p:sp>
        <p:nvSpPr>
          <p:cNvPr id="52" name="Rectangle 5" descr="Green marble"/>
          <p:cNvSpPr>
            <a:spLocks noChangeArrowheads="1"/>
          </p:cNvSpPr>
          <p:nvPr/>
        </p:nvSpPr>
        <p:spPr bwMode="auto">
          <a:xfrm>
            <a:off x="7740650" y="5589588"/>
            <a:ext cx="863600"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chemeClr val="bg1"/>
                </a:solidFill>
                <a:latin typeface="Arial"/>
                <a:cs typeface="Arial"/>
              </a:rPr>
              <a:t>1 </a:t>
            </a:r>
            <a:r>
              <a:rPr lang="en-US" sz="2000" b="1" dirty="0" err="1">
                <a:solidFill>
                  <a:schemeClr val="bg1"/>
                </a:solidFill>
                <a:latin typeface="Arial"/>
                <a:cs typeface="Arial"/>
              </a:rPr>
              <a:t>wk</a:t>
            </a:r>
            <a:endParaRPr lang="en-US" sz="2000" b="1" dirty="0">
              <a:solidFill>
                <a:schemeClr val="bg1"/>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0635"/>
                                        </p:tgtEl>
                                        <p:attrNameLst>
                                          <p:attrName>style.visibility</p:attrName>
                                        </p:attrNameLst>
                                      </p:cBhvr>
                                      <p:to>
                                        <p:strVal val="visible"/>
                                      </p:to>
                                    </p:set>
                                    <p:animEffect transition="in" filter="dissolve">
                                      <p:cBhvr>
                                        <p:cTn id="12" dur="500"/>
                                        <p:tgtEl>
                                          <p:spTgt spid="4106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dissolve">
                                      <p:cBhvr>
                                        <p:cTn id="30" dur="5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nodeType="afterGroup">
                            <p:stCondLst>
                              <p:cond delay="500"/>
                            </p:stCondLst>
                            <p:childTnLst>
                              <p:par>
                                <p:cTn id="37" presetID="9" presetClass="entr" presetSubtype="0"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ssolve">
                                      <p:cBhvr>
                                        <p:cTn id="39" dur="500"/>
                                        <p:tgtEl>
                                          <p:spTgt spid="2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dissolve">
                                      <p:cBhvr>
                                        <p:cTn id="44" dur="500"/>
                                        <p:tgtEl>
                                          <p:spTgt spid="2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dissolve">
                                      <p:cBhvr>
                                        <p:cTn id="49" dur="500"/>
                                        <p:tgtEl>
                                          <p:spTgt spid="3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left)">
                                      <p:cBhvr>
                                        <p:cTn id="54" dur="500"/>
                                        <p:tgtEl>
                                          <p:spTgt spid="4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left)">
                                      <p:cBhvr>
                                        <p:cTn id="59" dur="500"/>
                                        <p:tgtEl>
                                          <p:spTgt spid="45"/>
                                        </p:tgtEl>
                                      </p:cBhvr>
                                    </p:animEffect>
                                  </p:childTnLst>
                                </p:cTn>
                              </p:par>
                            </p:childTnLst>
                          </p:cTn>
                        </p:par>
                        <p:par>
                          <p:cTn id="60" fill="hold" nodeType="afterGroup">
                            <p:stCondLst>
                              <p:cond delay="500"/>
                            </p:stCondLst>
                            <p:childTnLst>
                              <p:par>
                                <p:cTn id="61" presetID="9" presetClass="entr" presetSubtype="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dissolve">
                                      <p:cBhvr>
                                        <p:cTn id="63" dur="500"/>
                                        <p:tgtEl>
                                          <p:spTgt spid="2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left)">
                                      <p:cBhvr>
                                        <p:cTn id="68" dur="500"/>
                                        <p:tgtEl>
                                          <p:spTgt spid="46"/>
                                        </p:tgtEl>
                                      </p:cBhvr>
                                    </p:animEffect>
                                  </p:childTnLst>
                                </p:cTn>
                              </p:par>
                            </p:childTnLst>
                          </p:cTn>
                        </p:par>
                        <p:par>
                          <p:cTn id="69" fill="hold" nodeType="afterGroup">
                            <p:stCondLst>
                              <p:cond delay="500"/>
                            </p:stCondLst>
                            <p:childTnLst>
                              <p:par>
                                <p:cTn id="70" presetID="9" presetClass="entr" presetSubtype="0" fill="hold" grpId="0"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dissolve">
                                      <p:cBhvr>
                                        <p:cTn id="72" dur="500"/>
                                        <p:tgtEl>
                                          <p:spTgt spid="3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dissolve">
                                      <p:cBhvr>
                                        <p:cTn id="77" dur="500"/>
                                        <p:tgtEl>
                                          <p:spTgt spid="3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left)">
                                      <p:cBhvr>
                                        <p:cTn id="82" dur="500"/>
                                        <p:tgtEl>
                                          <p:spTgt spid="4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left)">
                                      <p:cBhvr>
                                        <p:cTn id="87" dur="500"/>
                                        <p:tgtEl>
                                          <p:spTgt spid="48"/>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wipe(left)">
                                      <p:cBhvr>
                                        <p:cTn id="97" dur="500"/>
                                        <p:tgtEl>
                                          <p:spTgt spid="49"/>
                                        </p:tgtEl>
                                      </p:cBhvr>
                                    </p:animEffect>
                                  </p:childTnLst>
                                </p:cTn>
                              </p:par>
                            </p:childTnLst>
                          </p:cTn>
                        </p:par>
                        <p:par>
                          <p:cTn id="98" fill="hold" nodeType="afterGroup">
                            <p:stCondLst>
                              <p:cond delay="500"/>
                            </p:stCondLst>
                            <p:childTnLst>
                              <p:par>
                                <p:cTn id="99" presetID="9" presetClass="entr" presetSubtype="0" fill="hold" grpId="0" nodeType="after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dissolve">
                                      <p:cBhvr>
                                        <p:cTn id="101" dur="500"/>
                                        <p:tgtEl>
                                          <p:spTgt spid="27"/>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dissolve">
                                      <p:cBhvr>
                                        <p:cTn id="106" dur="500"/>
                                        <p:tgtEl>
                                          <p:spTgt spid="43"/>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dissolve">
                                      <p:cBhvr>
                                        <p:cTn id="111" dur="500"/>
                                        <p:tgtEl>
                                          <p:spTgt spid="21"/>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50"/>
                                        </p:tgtEl>
                                        <p:attrNameLst>
                                          <p:attrName>style.visibility</p:attrName>
                                        </p:attrNameLst>
                                      </p:cBhvr>
                                      <p:to>
                                        <p:strVal val="visible"/>
                                      </p:to>
                                    </p:set>
                                    <p:animEffect transition="in" filter="wipe(left)">
                                      <p:cBhvr>
                                        <p:cTn id="116" dur="500"/>
                                        <p:tgtEl>
                                          <p:spTgt spid="50"/>
                                        </p:tgtEl>
                                      </p:cBhvr>
                                    </p:animEffect>
                                  </p:childTnLst>
                                </p:cTn>
                              </p:par>
                            </p:childTnLst>
                          </p:cTn>
                        </p:par>
                        <p:par>
                          <p:cTn id="117" fill="hold" nodeType="afterGroup">
                            <p:stCondLst>
                              <p:cond delay="500"/>
                            </p:stCondLst>
                            <p:childTnLst>
                              <p:par>
                                <p:cTn id="118" presetID="9" presetClass="entr" presetSubtype="0" fill="hold" grpId="0" nodeType="after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dissolve">
                                      <p:cBhvr>
                                        <p:cTn id="120" dur="500"/>
                                        <p:tgtEl>
                                          <p:spTgt spid="22"/>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wipe(left)">
                                      <p:cBhvr>
                                        <p:cTn id="125" dur="500"/>
                                        <p:tgtEl>
                                          <p:spTgt spid="51"/>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52"/>
                                        </p:tgtEl>
                                        <p:attrNameLst>
                                          <p:attrName>style.visibility</p:attrName>
                                        </p:attrNameLst>
                                      </p:cBhvr>
                                      <p:to>
                                        <p:strVal val="visible"/>
                                      </p:to>
                                    </p:set>
                                    <p:animEffect transition="in" filter="wipe(left)">
                                      <p:cBhvr>
                                        <p:cTn id="130" dur="500"/>
                                        <p:tgtEl>
                                          <p:spTgt spid="52"/>
                                        </p:tgtEl>
                                      </p:cBhvr>
                                    </p:animEffect>
                                  </p:childTnLst>
                                </p:cTn>
                              </p:par>
                            </p:childTnLst>
                          </p:cTn>
                        </p:par>
                        <p:par>
                          <p:cTn id="131" fill="hold" nodeType="afterGroup">
                            <p:stCondLst>
                              <p:cond delay="500"/>
                            </p:stCondLst>
                            <p:childTnLst>
                              <p:par>
                                <p:cTn id="132" presetID="9" presetClass="entr" presetSubtype="0" fill="hold" grpId="0" nodeType="afterEffect">
                                  <p:stCondLst>
                                    <p:cond delay="0"/>
                                  </p:stCondLst>
                                  <p:childTnLst>
                                    <p:set>
                                      <p:cBhvr>
                                        <p:cTn id="133" dur="1" fill="hold">
                                          <p:stCondLst>
                                            <p:cond delay="0"/>
                                          </p:stCondLst>
                                        </p:cTn>
                                        <p:tgtEl>
                                          <p:spTgt spid="31"/>
                                        </p:tgtEl>
                                        <p:attrNameLst>
                                          <p:attrName>style.visibility</p:attrName>
                                        </p:attrNameLst>
                                      </p:cBhvr>
                                      <p:to>
                                        <p:strVal val="visible"/>
                                      </p:to>
                                    </p:set>
                                    <p:animEffect transition="in" filter="dissolve">
                                      <p:cBhvr>
                                        <p:cTn id="1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35" grpId="0" autoUpdateAnimBg="0"/>
      <p:bldP spid="15" grpId="0" animBg="1"/>
      <p:bldP spid="17" grpId="0" animBg="1"/>
      <p:bldP spid="18" grpId="0" animBg="1"/>
      <p:bldP spid="19" grpId="0" autoUpdateAnimBg="0"/>
      <p:bldP spid="20" grpId="0" autoUpdateAnimBg="0"/>
      <p:bldP spid="21" grpId="0" autoUpdateAnimBg="0"/>
      <p:bldP spid="22" grpId="0" autoUpdateAnimBg="0"/>
      <p:bldP spid="23" grpId="0" autoUpdateAnimBg="0"/>
      <p:bldP spid="24" grpId="0" autoUpdateAnimBg="0"/>
      <p:bldP spid="25" grpId="0" autoUpdateAnimBg="0"/>
      <p:bldP spid="26" grpId="0" autoUpdateAnimBg="0"/>
      <p:bldP spid="27" grpId="0" autoUpdateAnimBg="0"/>
      <p:bldP spid="28" grpId="0" autoUpdateAnimBg="0"/>
      <p:bldP spid="30" grpId="0" autoUpdateAnimBg="0"/>
      <p:bldP spid="31" grpId="0" autoUpdateAnimBg="0"/>
      <p:bldP spid="35" grpId="0" autoUpdateAnimBg="0"/>
      <p:bldP spid="39" grpId="0" autoUpdateAnimBg="0"/>
      <p:bldP spid="43" grpId="0" autoUpdateAnimBg="0"/>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a:solidFill>
                <a:srgbClr val="000000"/>
              </a:solidFill>
              <a:effectLst>
                <a:outerShdw blurRad="38100" dist="38100" dir="2700000" algn="tl">
                  <a:srgbClr val="FFFFFF"/>
                </a:outerShdw>
              </a:effectLst>
              <a:latin typeface="Arial"/>
              <a:cs typeface="Arial"/>
            </a:endParaRPr>
          </a:p>
        </p:txBody>
      </p:sp>
      <p:sp>
        <p:nvSpPr>
          <p:cNvPr id="405506" name="Rectangle 2"/>
          <p:cNvSpPr>
            <a:spLocks noGrp="1" noChangeArrowheads="1"/>
          </p:cNvSpPr>
          <p:nvPr>
            <p:ph type="title"/>
          </p:nvPr>
        </p:nvSpPr>
        <p:spPr>
          <a:xfrm>
            <a:off x="457200" y="44450"/>
            <a:ext cx="8229600" cy="703263"/>
          </a:xfrm>
        </p:spPr>
        <p:txBody>
          <a:bodyPr/>
          <a:lstStyle/>
          <a:p>
            <a:pPr eaLnBrk="1" hangingPunct="1">
              <a:defRPr/>
            </a:pPr>
            <a:r>
              <a:rPr lang="en-US" b="1" dirty="0">
                <a:latin typeface="Arial" charset="0"/>
                <a:ea typeface="ＭＳ Ｐゴシック" charset="0"/>
                <a:cs typeface="Arial" charset="0"/>
              </a:rPr>
              <a:t>1. Critical View</a:t>
            </a:r>
          </a:p>
        </p:txBody>
      </p:sp>
      <p:sp>
        <p:nvSpPr>
          <p:cNvPr id="73216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555</a:t>
            </a:r>
          </a:p>
        </p:txBody>
      </p:sp>
      <p:sp>
        <p:nvSpPr>
          <p:cNvPr id="5" name="Rectangle 3"/>
          <p:cNvSpPr txBox="1">
            <a:spLocks noChangeArrowheads="1"/>
          </p:cNvSpPr>
          <p:nvPr/>
        </p:nvSpPr>
        <p:spPr bwMode="auto">
          <a:xfrm>
            <a:off x="609600" y="4365625"/>
            <a:ext cx="8534400" cy="249237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hlink"/>
              </a:buClr>
              <a:buSzPct val="90000"/>
              <a:buFont typeface="Wingdings" charset="0"/>
              <a:buNone/>
              <a:defRPr/>
            </a:pPr>
            <a:r>
              <a:rPr lang="en-US" sz="3200" dirty="0">
                <a:effectLst>
                  <a:glow rad="88900">
                    <a:srgbClr val="020101">
                      <a:alpha val="75000"/>
                    </a:srgbClr>
                  </a:glow>
                  <a:outerShdw blurRad="38100" dist="38100" dir="2700000" algn="tl">
                    <a:srgbClr val="000000"/>
                  </a:outerShdw>
                </a:effectLst>
                <a:latin typeface="Arial" charset="0"/>
                <a:cs typeface="Arial" charset="0"/>
              </a:rPr>
              <a:t>Critique of Critical View:</a:t>
            </a:r>
          </a:p>
          <a:p>
            <a:pPr lvl="1" eaLnBrk="1" hangingPunct="1">
              <a:lnSpc>
                <a:spcPct val="90000"/>
              </a:lnSpc>
              <a:spcBef>
                <a:spcPct val="20000"/>
              </a:spcBef>
              <a:buFontTx/>
              <a:buChar char="–"/>
              <a:defRPr/>
            </a:pPr>
            <a:r>
              <a:rPr lang="en-US" sz="2800" dirty="0">
                <a:effectLst>
                  <a:glow rad="88900">
                    <a:srgbClr val="020101">
                      <a:alpha val="75000"/>
                    </a:srgbClr>
                  </a:glow>
                  <a:outerShdw blurRad="38100" dist="38100" dir="2700000" algn="tl">
                    <a:srgbClr val="000000"/>
                  </a:outerShdw>
                </a:effectLst>
                <a:latin typeface="Arial" charset="0"/>
                <a:cs typeface="Arial" charset="0"/>
              </a:rPr>
              <a:t>Weeks add up to 422 or 441 years (not 490)</a:t>
            </a:r>
          </a:p>
          <a:p>
            <a:pPr lvl="1" eaLnBrk="1" hangingPunct="1">
              <a:lnSpc>
                <a:spcPct val="90000"/>
              </a:lnSpc>
              <a:spcBef>
                <a:spcPct val="20000"/>
              </a:spcBef>
              <a:buFontTx/>
              <a:buChar char="–"/>
              <a:defRPr/>
            </a:pPr>
            <a:r>
              <a:rPr lang="en-US" sz="2800" dirty="0">
                <a:effectLst>
                  <a:glow rad="88900">
                    <a:srgbClr val="020101">
                      <a:alpha val="75000"/>
                    </a:srgbClr>
                  </a:glow>
                  <a:outerShdw blurRad="38100" dist="38100" dir="2700000" algn="tl">
                    <a:srgbClr val="000000"/>
                  </a:outerShdw>
                </a:effectLst>
                <a:latin typeface="Arial" charset="0"/>
                <a:cs typeface="Arial" charset="0"/>
              </a:rPr>
              <a:t>Antiochus was hardly a Messianic figure!</a:t>
            </a:r>
          </a:p>
          <a:p>
            <a:pPr lvl="1" eaLnBrk="1" hangingPunct="1">
              <a:lnSpc>
                <a:spcPct val="90000"/>
              </a:lnSpc>
              <a:spcBef>
                <a:spcPct val="20000"/>
              </a:spcBef>
              <a:buFontTx/>
              <a:buChar char="–"/>
              <a:defRPr/>
            </a:pPr>
            <a:r>
              <a:rPr lang="en-US" sz="2800" dirty="0">
                <a:effectLst>
                  <a:glow rad="88900">
                    <a:srgbClr val="020101">
                      <a:alpha val="75000"/>
                    </a:srgbClr>
                  </a:glow>
                  <a:outerShdw blurRad="38100" dist="38100" dir="2700000" algn="tl">
                    <a:srgbClr val="000000"/>
                  </a:outerShdw>
                </a:effectLst>
                <a:latin typeface="Arial" charset="0"/>
                <a:cs typeface="Arial" charset="0"/>
              </a:rPr>
              <a:t>Antiochus IV made no covenant with Israel</a:t>
            </a:r>
          </a:p>
          <a:p>
            <a:pPr lvl="1" eaLnBrk="1" hangingPunct="1">
              <a:lnSpc>
                <a:spcPct val="90000"/>
              </a:lnSpc>
              <a:spcBef>
                <a:spcPct val="20000"/>
              </a:spcBef>
              <a:buFontTx/>
              <a:buChar char="–"/>
              <a:defRPr/>
            </a:pPr>
            <a:r>
              <a:rPr lang="en-US" sz="2800" dirty="0">
                <a:effectLst>
                  <a:glow rad="88900">
                    <a:srgbClr val="020101">
                      <a:alpha val="75000"/>
                    </a:srgbClr>
                  </a:glow>
                  <a:outerShdw blurRad="38100" dist="38100" dir="2700000" algn="tl">
                    <a:srgbClr val="000000"/>
                  </a:outerShdw>
                </a:effectLst>
                <a:latin typeface="Arial" charset="0"/>
                <a:cs typeface="Arial" charset="0"/>
              </a:rPr>
              <a:t>Prophecy seen only as imaginative prediction</a:t>
            </a:r>
          </a:p>
        </p:txBody>
      </p:sp>
      <p:sp>
        <p:nvSpPr>
          <p:cNvPr id="17" name="Text Box 11"/>
          <p:cNvSpPr txBox="1">
            <a:spLocks noChangeArrowheads="1"/>
          </p:cNvSpPr>
          <p:nvPr/>
        </p:nvSpPr>
        <p:spPr bwMode="auto">
          <a:xfrm>
            <a:off x="827088" y="1052513"/>
            <a:ext cx="792162" cy="16922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Jer. 25:11-12</a:t>
            </a:r>
          </a:p>
          <a:p>
            <a:pPr algn="ctr" fontAlgn="auto">
              <a:spcBef>
                <a:spcPct val="50000"/>
              </a:spcBef>
              <a:spcAft>
                <a:spcPts val="0"/>
              </a:spcAft>
              <a:defRPr/>
            </a:pPr>
            <a:r>
              <a:rPr lang="en-US" sz="1600" b="1" kern="0" dirty="0">
                <a:solidFill>
                  <a:srgbClr val="FFFFFF"/>
                </a:solidFill>
                <a:latin typeface="Arial"/>
                <a:cs typeface="Arial"/>
              </a:rPr>
              <a:t>605/ 586 BC</a:t>
            </a:r>
          </a:p>
        </p:txBody>
      </p:sp>
      <p:sp>
        <p:nvSpPr>
          <p:cNvPr id="18" name="Rectangle 3" descr="Green marble"/>
          <p:cNvSpPr>
            <a:spLocks noChangeArrowheads="1"/>
          </p:cNvSpPr>
          <p:nvPr/>
        </p:nvSpPr>
        <p:spPr bwMode="auto">
          <a:xfrm>
            <a:off x="1192213" y="38608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7 </a:t>
            </a:r>
            <a:r>
              <a:rPr lang="en-US" sz="2000" b="1" kern="0" dirty="0" err="1">
                <a:solidFill>
                  <a:srgbClr val="FFFFFF"/>
                </a:solidFill>
                <a:latin typeface="Arial"/>
                <a:cs typeface="Arial"/>
              </a:rPr>
              <a:t>wks</a:t>
            </a:r>
            <a:endParaRPr lang="en-US" sz="2000" b="1" kern="0" dirty="0">
              <a:solidFill>
                <a:srgbClr val="FFFFFF"/>
              </a:solidFill>
              <a:latin typeface="Arial"/>
              <a:cs typeface="Arial"/>
            </a:endParaRPr>
          </a:p>
        </p:txBody>
      </p:sp>
      <p:sp>
        <p:nvSpPr>
          <p:cNvPr id="19" name="Rectangle 3" descr="Green marble"/>
          <p:cNvSpPr>
            <a:spLocks noChangeArrowheads="1"/>
          </p:cNvSpPr>
          <p:nvPr/>
        </p:nvSpPr>
        <p:spPr bwMode="auto">
          <a:xfrm>
            <a:off x="1979613" y="3860800"/>
            <a:ext cx="2160587"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62 weeks</a:t>
            </a:r>
          </a:p>
        </p:txBody>
      </p:sp>
      <p:sp>
        <p:nvSpPr>
          <p:cNvPr id="20" name="Rectangle 5" descr="Green marble"/>
          <p:cNvSpPr>
            <a:spLocks noChangeArrowheads="1"/>
          </p:cNvSpPr>
          <p:nvPr/>
        </p:nvSpPr>
        <p:spPr bwMode="auto">
          <a:xfrm>
            <a:off x="4140200" y="3860800"/>
            <a:ext cx="1368425"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1 </a:t>
            </a:r>
            <a:r>
              <a:rPr lang="en-US" sz="2000" b="1" kern="0" dirty="0" err="1">
                <a:solidFill>
                  <a:srgbClr val="FFFFFF"/>
                </a:solidFill>
                <a:latin typeface="Arial"/>
                <a:cs typeface="Arial"/>
              </a:rPr>
              <a:t>wk</a:t>
            </a:r>
            <a:endParaRPr lang="en-US" sz="2000" b="1" kern="0" dirty="0">
              <a:solidFill>
                <a:srgbClr val="FFFFFF"/>
              </a:solidFill>
              <a:latin typeface="Arial"/>
              <a:cs typeface="Arial"/>
            </a:endParaRPr>
          </a:p>
        </p:txBody>
      </p:sp>
      <p:sp>
        <p:nvSpPr>
          <p:cNvPr id="21" name="Text Box 11"/>
          <p:cNvSpPr txBox="1">
            <a:spLocks noChangeArrowheads="1"/>
          </p:cNvSpPr>
          <p:nvPr/>
        </p:nvSpPr>
        <p:spPr bwMode="auto">
          <a:xfrm>
            <a:off x="3175" y="3860800"/>
            <a:ext cx="1152525"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fontAlgn="auto">
              <a:spcBef>
                <a:spcPct val="50000"/>
              </a:spcBef>
              <a:spcAft>
                <a:spcPts val="0"/>
              </a:spcAft>
              <a:defRPr/>
            </a:pPr>
            <a:r>
              <a:rPr lang="en-US" sz="2000" b="1" kern="0" dirty="0">
                <a:solidFill>
                  <a:srgbClr val="FFFFFF"/>
                </a:solidFill>
                <a:latin typeface="Arial"/>
                <a:cs typeface="Arial"/>
              </a:rPr>
              <a:t>Critical</a:t>
            </a:r>
          </a:p>
        </p:txBody>
      </p:sp>
      <p:sp>
        <p:nvSpPr>
          <p:cNvPr id="22" name="Text Box 11"/>
          <p:cNvSpPr txBox="1">
            <a:spLocks noChangeArrowheads="1"/>
          </p:cNvSpPr>
          <p:nvPr/>
        </p:nvSpPr>
        <p:spPr bwMode="auto">
          <a:xfrm>
            <a:off x="1616075" y="1052513"/>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Cy-</a:t>
            </a:r>
            <a:r>
              <a:rPr lang="en-US" sz="1600" b="1" kern="0" dirty="0" err="1">
                <a:solidFill>
                  <a:srgbClr val="FFFFFF"/>
                </a:solidFill>
                <a:latin typeface="Arial"/>
                <a:cs typeface="Arial"/>
              </a:rPr>
              <a:t>rus</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538 BC</a:t>
            </a:r>
          </a:p>
        </p:txBody>
      </p:sp>
      <p:sp>
        <p:nvSpPr>
          <p:cNvPr id="23" name="Text Box 11"/>
          <p:cNvSpPr txBox="1">
            <a:spLocks noChangeArrowheads="1"/>
          </p:cNvSpPr>
          <p:nvPr/>
        </p:nvSpPr>
        <p:spPr bwMode="auto">
          <a:xfrm>
            <a:off x="3765550" y="1052513"/>
            <a:ext cx="720725" cy="2432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Mur-der</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of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Oni-as</a:t>
            </a:r>
          </a:p>
          <a:p>
            <a:pPr algn="ctr" fontAlgn="auto">
              <a:spcBef>
                <a:spcPct val="50000"/>
              </a:spcBef>
              <a:spcAft>
                <a:spcPts val="0"/>
              </a:spcAft>
              <a:defRPr/>
            </a:pPr>
            <a:r>
              <a:rPr lang="en-US" sz="1600" b="1" kern="0" dirty="0">
                <a:solidFill>
                  <a:srgbClr val="FFFFFF"/>
                </a:solidFill>
                <a:latin typeface="Arial"/>
                <a:cs typeface="Arial"/>
              </a:rPr>
              <a:t>171 BC</a:t>
            </a:r>
          </a:p>
        </p:txBody>
      </p:sp>
      <p:sp>
        <p:nvSpPr>
          <p:cNvPr id="24" name="Text Box 11"/>
          <p:cNvSpPr txBox="1">
            <a:spLocks noChangeArrowheads="1"/>
          </p:cNvSpPr>
          <p:nvPr/>
        </p:nvSpPr>
        <p:spPr bwMode="auto">
          <a:xfrm>
            <a:off x="4481513" y="1052513"/>
            <a:ext cx="655637" cy="267811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Anti-</a:t>
            </a:r>
            <a:r>
              <a:rPr lang="en-US" sz="1600" b="1" kern="0" dirty="0" err="1">
                <a:solidFill>
                  <a:srgbClr val="FFFFFF"/>
                </a:solidFill>
                <a:latin typeface="Arial"/>
                <a:cs typeface="Arial"/>
              </a:rPr>
              <a:t>ochus</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De-se-cra-</a:t>
            </a:r>
            <a:r>
              <a:rPr lang="en-US" sz="1600" b="1" kern="0" dirty="0" err="1">
                <a:solidFill>
                  <a:srgbClr val="FFFFFF"/>
                </a:solidFill>
                <a:latin typeface="Arial"/>
                <a:cs typeface="Arial"/>
              </a:rPr>
              <a:t>tion</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167 BC</a:t>
            </a:r>
          </a:p>
        </p:txBody>
      </p:sp>
      <p:sp>
        <p:nvSpPr>
          <p:cNvPr id="25" name="Text Box 11"/>
          <p:cNvSpPr txBox="1">
            <a:spLocks noChangeArrowheads="1"/>
          </p:cNvSpPr>
          <p:nvPr/>
        </p:nvSpPr>
        <p:spPr bwMode="auto">
          <a:xfrm>
            <a:off x="5133975" y="1052513"/>
            <a:ext cx="654050" cy="2432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Tem-</a:t>
            </a:r>
            <a:r>
              <a:rPr lang="en-US" sz="1600" b="1" kern="0" dirty="0" err="1">
                <a:solidFill>
                  <a:srgbClr val="FFFFFF"/>
                </a:solidFill>
                <a:latin typeface="Arial"/>
                <a:cs typeface="Arial"/>
              </a:rPr>
              <a:t>ple</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Re-</a:t>
            </a:r>
            <a:r>
              <a:rPr lang="en-US" sz="1600" b="1" kern="0" dirty="0" err="1">
                <a:solidFill>
                  <a:srgbClr val="FFFFFF"/>
                </a:solidFill>
                <a:latin typeface="Arial"/>
                <a:cs typeface="Arial"/>
              </a:rPr>
              <a:t>ded</a:t>
            </a:r>
            <a:r>
              <a:rPr lang="en-US" sz="1600" b="1" kern="0" dirty="0">
                <a:solidFill>
                  <a:srgbClr val="FFFFFF"/>
                </a:solidFill>
                <a:latin typeface="Arial"/>
                <a:cs typeface="Arial"/>
              </a:rPr>
              <a:t>-</a:t>
            </a:r>
            <a:r>
              <a:rPr lang="en-US" sz="1600" b="1" kern="0" dirty="0" err="1">
                <a:solidFill>
                  <a:srgbClr val="FFFFFF"/>
                </a:solidFill>
                <a:latin typeface="Arial"/>
                <a:cs typeface="Arial"/>
              </a:rPr>
              <a:t>ica-tion</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164 BC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5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6" grpId="0" autoUpdateAnimBg="0"/>
      <p:bldP spid="5"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a:solidFill>
                <a:srgbClr val="000000"/>
              </a:solidFill>
              <a:effectLst>
                <a:outerShdw blurRad="38100" dist="38100" dir="2700000" algn="tl">
                  <a:srgbClr val="FFFFFF"/>
                </a:outerShdw>
              </a:effectLst>
              <a:latin typeface="Arial"/>
              <a:cs typeface="Arial"/>
            </a:endParaRPr>
          </a:p>
        </p:txBody>
      </p:sp>
      <p:sp>
        <p:nvSpPr>
          <p:cNvPr id="406530" name="Rectangle 2"/>
          <p:cNvSpPr>
            <a:spLocks noGrp="1" noChangeArrowheads="1"/>
          </p:cNvSpPr>
          <p:nvPr>
            <p:ph type="title"/>
          </p:nvPr>
        </p:nvSpPr>
        <p:spPr>
          <a:xfrm>
            <a:off x="457200" y="-26988"/>
            <a:ext cx="8229600" cy="774701"/>
          </a:xfrm>
        </p:spPr>
        <p:txBody>
          <a:bodyPr/>
          <a:lstStyle/>
          <a:p>
            <a:pPr eaLnBrk="1" hangingPunct="1">
              <a:defRPr/>
            </a:pPr>
            <a:r>
              <a:rPr lang="en-US" b="1" dirty="0">
                <a:latin typeface="Arial" charset="0"/>
                <a:ea typeface="ＭＳ Ｐゴシック" charset="0"/>
                <a:cs typeface="Arial" charset="0"/>
              </a:rPr>
              <a:t>2. </a:t>
            </a:r>
            <a:r>
              <a:rPr lang="en-US" b="1" dirty="0" err="1">
                <a:latin typeface="Arial" charset="0"/>
                <a:ea typeface="ＭＳ Ｐゴシック" charset="0"/>
                <a:cs typeface="Arial" charset="0"/>
              </a:rPr>
              <a:t>Amillennial</a:t>
            </a:r>
            <a:r>
              <a:rPr lang="en-US" b="1" dirty="0">
                <a:latin typeface="Arial" charset="0"/>
                <a:ea typeface="ＭＳ Ｐゴシック" charset="0"/>
                <a:cs typeface="Arial" charset="0"/>
              </a:rPr>
              <a:t> Symbolic View</a:t>
            </a:r>
          </a:p>
        </p:txBody>
      </p:sp>
      <p:sp>
        <p:nvSpPr>
          <p:cNvPr id="734211" name="Text Box 4"/>
          <p:cNvSpPr txBox="1">
            <a:spLocks noChangeArrowheads="1"/>
          </p:cNvSpPr>
          <p:nvPr/>
        </p:nvSpPr>
        <p:spPr bwMode="auto">
          <a:xfrm>
            <a:off x="8305800" y="-26988"/>
            <a:ext cx="8382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555</a:t>
            </a:r>
          </a:p>
        </p:txBody>
      </p:sp>
      <p:sp>
        <p:nvSpPr>
          <p:cNvPr id="5" name="Rectangle 3"/>
          <p:cNvSpPr txBox="1">
            <a:spLocks noChangeArrowheads="1"/>
          </p:cNvSpPr>
          <p:nvPr/>
        </p:nvSpPr>
        <p:spPr bwMode="auto">
          <a:xfrm>
            <a:off x="179388" y="3357563"/>
            <a:ext cx="8964612" cy="3240087"/>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Blip>
                <a:blip r:embed="rId3"/>
              </a:buBlip>
              <a:defRPr/>
            </a:pPr>
            <a:r>
              <a:rPr lang="en-US" sz="2800" dirty="0">
                <a:effectLst>
                  <a:glow rad="101600">
                    <a:srgbClr val="020101">
                      <a:alpha val="75000"/>
                    </a:srgbClr>
                  </a:glow>
                  <a:outerShdw blurRad="38100" dist="38100" dir="2700000" algn="tl">
                    <a:srgbClr val="000000"/>
                  </a:outerShdw>
                </a:effectLst>
                <a:latin typeface="Arial" charset="0"/>
                <a:cs typeface="Arial" charset="0"/>
              </a:rPr>
              <a:t>70 seen as indefinite era to lead people to salvation</a:t>
            </a:r>
            <a:r>
              <a:rPr lang="en-US" altLang="zh-CN" sz="2800" dirty="0">
                <a:effectLst>
                  <a:glow rad="101600">
                    <a:srgbClr val="020101">
                      <a:alpha val="75000"/>
                    </a:srgbClr>
                  </a:glow>
                  <a:outerShdw blurRad="38100" dist="38100" dir="2700000" algn="tl">
                    <a:srgbClr val="000000"/>
                  </a:outerShdw>
                </a:effectLst>
                <a:latin typeface="Arial" charset="0"/>
                <a:ea typeface="宋体" charset="0"/>
                <a:cs typeface="Arial" charset="0"/>
              </a:rPr>
              <a:t> </a:t>
            </a:r>
          </a:p>
          <a:p>
            <a:pPr eaLnBrk="1" hangingPunct="1">
              <a:lnSpc>
                <a:spcPct val="80000"/>
              </a:lnSpc>
              <a:spcBef>
                <a:spcPct val="20000"/>
              </a:spcBef>
              <a:buClr>
                <a:schemeClr val="hlink"/>
              </a:buClr>
              <a:buSzPct val="90000"/>
              <a:buFont typeface="Wingdings" charset="0"/>
              <a:buBlip>
                <a:blip r:embed="rId3"/>
              </a:buBlip>
              <a:defRPr/>
            </a:pPr>
            <a:r>
              <a:rPr lang="en-US" altLang="zh-CN" sz="2800" dirty="0">
                <a:effectLst>
                  <a:glow rad="101600">
                    <a:srgbClr val="020101">
                      <a:alpha val="75000"/>
                    </a:srgbClr>
                  </a:glow>
                  <a:outerShdw blurRad="38100" dist="38100" dir="2700000" algn="tl">
                    <a:srgbClr val="000000"/>
                  </a:outerShdw>
                </a:effectLst>
                <a:latin typeface="Arial" charset="0"/>
                <a:ea typeface="宋体" charset="0"/>
                <a:cs typeface="Arial" charset="0"/>
              </a:rPr>
              <a:t>7 as a mark of divine work, symbolizing completion</a:t>
            </a:r>
          </a:p>
          <a:p>
            <a:pPr lvl="1" eaLnBrk="1" hangingPunct="1">
              <a:lnSpc>
                <a:spcPct val="80000"/>
              </a:lnSpc>
              <a:spcBef>
                <a:spcPct val="20000"/>
              </a:spcBef>
              <a:buFontTx/>
              <a:buChar char="–"/>
              <a:defRPr/>
            </a:pPr>
            <a:r>
              <a:rPr lang="en-US"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First 7 years begins with the Cyrus decree (538 BC)</a:t>
            </a:r>
          </a:p>
          <a:p>
            <a:pPr lvl="1" eaLnBrk="1" hangingPunct="1">
              <a:lnSpc>
                <a:spcPct val="80000"/>
              </a:lnSpc>
              <a:spcBef>
                <a:spcPct val="20000"/>
              </a:spcBef>
              <a:buFontTx/>
              <a:buChar char="–"/>
              <a:defRPr/>
            </a:pPr>
            <a:r>
              <a:rPr lang="en-US"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The 62 weeks  = the gospel is preached </a:t>
            </a:r>
          </a:p>
          <a:p>
            <a:pPr lvl="1" eaLnBrk="1" hangingPunct="1">
              <a:lnSpc>
                <a:spcPct val="80000"/>
              </a:lnSpc>
              <a:spcBef>
                <a:spcPct val="20000"/>
              </a:spcBef>
              <a:buFontTx/>
              <a:buChar char="–"/>
              <a:defRPr/>
            </a:pPr>
            <a:r>
              <a:rPr lang="en-US"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The final week = Antichrist rule, Christ lost influence</a:t>
            </a:r>
          </a:p>
          <a:p>
            <a:pPr lvl="1" eaLnBrk="1" hangingPunct="1">
              <a:lnSpc>
                <a:spcPct val="80000"/>
              </a:lnSpc>
              <a:spcBef>
                <a:spcPct val="20000"/>
              </a:spcBef>
              <a:buFontTx/>
              <a:buChar char="–"/>
              <a:defRPr/>
            </a:pPr>
            <a:r>
              <a:rPr lang="en-US"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70 years end in Christ</a:t>
            </a:r>
            <a:r>
              <a:rPr lang="fr-FR"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a:t>
            </a:r>
            <a:r>
              <a:rPr lang="en-US"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s second coming</a:t>
            </a:r>
            <a:endParaRPr lang="en-US" sz="2800" dirty="0">
              <a:effectLst>
                <a:glow rad="101600">
                  <a:srgbClr val="020101">
                    <a:alpha val="75000"/>
                  </a:srgbClr>
                </a:glow>
                <a:outerShdw blurRad="38100" dist="38100" dir="2700000" algn="tl">
                  <a:srgbClr val="000000"/>
                </a:outerShdw>
              </a:effectLst>
              <a:latin typeface="Arial" charset="0"/>
              <a:cs typeface="Arial" charset="0"/>
            </a:endParaRPr>
          </a:p>
        </p:txBody>
      </p:sp>
      <p:sp>
        <p:nvSpPr>
          <p:cNvPr id="16" name="Text Box 11"/>
          <p:cNvSpPr txBox="1">
            <a:spLocks noChangeArrowheads="1"/>
          </p:cNvSpPr>
          <p:nvPr/>
        </p:nvSpPr>
        <p:spPr bwMode="auto">
          <a:xfrm>
            <a:off x="1616075" y="692150"/>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Cy-</a:t>
            </a:r>
            <a:r>
              <a:rPr lang="en-US" sz="1600" b="1" kern="0" dirty="0" err="1">
                <a:solidFill>
                  <a:srgbClr val="FFFFFF"/>
                </a:solidFill>
                <a:latin typeface="Arial"/>
                <a:cs typeface="Arial"/>
              </a:rPr>
              <a:t>rus</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538 BC</a:t>
            </a:r>
          </a:p>
        </p:txBody>
      </p:sp>
      <p:sp>
        <p:nvSpPr>
          <p:cNvPr id="17" name="Text Box 11"/>
          <p:cNvSpPr txBox="1">
            <a:spLocks noChangeArrowheads="1"/>
          </p:cNvSpPr>
          <p:nvPr/>
        </p:nvSpPr>
        <p:spPr bwMode="auto">
          <a:xfrm>
            <a:off x="2332038" y="692150"/>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Art. 2</a:t>
            </a:r>
            <a:r>
              <a:rPr lang="en-US" sz="1600" b="1" kern="0" baseline="30000" dirty="0">
                <a:solidFill>
                  <a:srgbClr val="FFFFFF"/>
                </a:solidFill>
                <a:latin typeface="Arial"/>
                <a:cs typeface="Arial"/>
              </a:rPr>
              <a:t>nd</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444 BC</a:t>
            </a:r>
          </a:p>
        </p:txBody>
      </p:sp>
      <p:sp>
        <p:nvSpPr>
          <p:cNvPr id="18" name="Text Box 11"/>
          <p:cNvSpPr txBox="1">
            <a:spLocks noChangeArrowheads="1"/>
          </p:cNvSpPr>
          <p:nvPr/>
        </p:nvSpPr>
        <p:spPr bwMode="auto">
          <a:xfrm>
            <a:off x="7019925" y="692150"/>
            <a:ext cx="936625" cy="5857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Church Age</a:t>
            </a:r>
          </a:p>
        </p:txBody>
      </p:sp>
      <p:sp>
        <p:nvSpPr>
          <p:cNvPr id="19" name="Text Box 11"/>
          <p:cNvSpPr txBox="1">
            <a:spLocks noChangeArrowheads="1"/>
          </p:cNvSpPr>
          <p:nvPr/>
        </p:nvSpPr>
        <p:spPr bwMode="auto">
          <a:xfrm>
            <a:off x="7805738" y="692150"/>
            <a:ext cx="654050" cy="157003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7 </a:t>
            </a:r>
            <a:br>
              <a:rPr lang="en-US" sz="1600" b="1" kern="0" dirty="0">
                <a:solidFill>
                  <a:srgbClr val="FFFFFF"/>
                </a:solidFill>
                <a:latin typeface="Arial"/>
                <a:cs typeface="Arial"/>
              </a:rPr>
            </a:br>
            <a:r>
              <a:rPr lang="en-US" sz="1600" b="1" kern="0" dirty="0">
                <a:solidFill>
                  <a:srgbClr val="FFFFFF"/>
                </a:solidFill>
                <a:latin typeface="Arial"/>
                <a:cs typeface="Arial"/>
              </a:rPr>
              <a:t>Yr.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err="1">
                <a:solidFill>
                  <a:srgbClr val="FFFFFF"/>
                </a:solidFill>
                <a:latin typeface="Arial"/>
                <a:cs typeface="Arial"/>
              </a:rPr>
              <a:t>Trib-ula-tion</a:t>
            </a:r>
            <a:endParaRPr lang="en-US" sz="1600" b="1" kern="0" dirty="0">
              <a:solidFill>
                <a:srgbClr val="FFFFFF"/>
              </a:solidFill>
              <a:latin typeface="Arial"/>
              <a:cs typeface="Arial"/>
            </a:endParaRPr>
          </a:p>
        </p:txBody>
      </p:sp>
      <p:sp>
        <p:nvSpPr>
          <p:cNvPr id="20" name="Text Box 11"/>
          <p:cNvSpPr txBox="1">
            <a:spLocks noChangeArrowheads="1"/>
          </p:cNvSpPr>
          <p:nvPr/>
        </p:nvSpPr>
        <p:spPr bwMode="auto">
          <a:xfrm>
            <a:off x="7938" y="2708275"/>
            <a:ext cx="1874837"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fontAlgn="auto">
              <a:spcBef>
                <a:spcPct val="50000"/>
              </a:spcBef>
              <a:spcAft>
                <a:spcPts val="0"/>
              </a:spcAft>
              <a:defRPr/>
            </a:pPr>
            <a:r>
              <a:rPr lang="en-US" sz="2000" b="1" kern="0" dirty="0">
                <a:solidFill>
                  <a:srgbClr val="FFFFFF"/>
                </a:solidFill>
                <a:latin typeface="Arial"/>
                <a:cs typeface="Arial"/>
              </a:rPr>
              <a:t>Symbolic</a:t>
            </a:r>
          </a:p>
        </p:txBody>
      </p:sp>
      <p:sp>
        <p:nvSpPr>
          <p:cNvPr id="21" name="Rectangle 3" descr="Green marble"/>
          <p:cNvSpPr>
            <a:spLocks noChangeArrowheads="1"/>
          </p:cNvSpPr>
          <p:nvPr/>
        </p:nvSpPr>
        <p:spPr bwMode="auto">
          <a:xfrm>
            <a:off x="1984375" y="2708275"/>
            <a:ext cx="787400" cy="433388"/>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7 </a:t>
            </a:r>
            <a:r>
              <a:rPr lang="en-US" sz="2000" b="1" kern="0" dirty="0" err="1">
                <a:solidFill>
                  <a:srgbClr val="FFFFFF"/>
                </a:solidFill>
                <a:latin typeface="Arial"/>
                <a:cs typeface="Arial"/>
              </a:rPr>
              <a:t>wks</a:t>
            </a:r>
            <a:endParaRPr lang="en-US" sz="2000" b="1" kern="0" dirty="0">
              <a:solidFill>
                <a:srgbClr val="FFFFFF"/>
              </a:solidFill>
              <a:latin typeface="Arial"/>
              <a:cs typeface="Arial"/>
            </a:endParaRPr>
          </a:p>
        </p:txBody>
      </p:sp>
      <p:sp>
        <p:nvSpPr>
          <p:cNvPr id="22" name="Rectangle 3" descr="Green marble"/>
          <p:cNvSpPr>
            <a:spLocks noChangeArrowheads="1"/>
          </p:cNvSpPr>
          <p:nvPr/>
        </p:nvSpPr>
        <p:spPr bwMode="auto">
          <a:xfrm>
            <a:off x="2771775" y="2708275"/>
            <a:ext cx="4968875" cy="433388"/>
          </a:xfrm>
          <a:prstGeom prst="rect">
            <a:avLst/>
          </a:prstGeom>
          <a:blipFill dpi="0" rotWithShape="0">
            <a:blip r:embed="rId4"/>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62 weeks</a:t>
            </a:r>
          </a:p>
        </p:txBody>
      </p:sp>
      <p:sp>
        <p:nvSpPr>
          <p:cNvPr id="23" name="Rectangle 5" descr="Green marble"/>
          <p:cNvSpPr>
            <a:spLocks noChangeArrowheads="1"/>
          </p:cNvSpPr>
          <p:nvPr/>
        </p:nvSpPr>
        <p:spPr bwMode="auto">
          <a:xfrm>
            <a:off x="7740650" y="2708275"/>
            <a:ext cx="863600" cy="433388"/>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1 </a:t>
            </a:r>
            <a:r>
              <a:rPr lang="en-US" sz="2000" b="1" kern="0" dirty="0" err="1">
                <a:solidFill>
                  <a:srgbClr val="FFFFFF"/>
                </a:solidFill>
                <a:latin typeface="Arial"/>
                <a:cs typeface="Arial"/>
              </a:rPr>
              <a:t>wk</a:t>
            </a:r>
            <a:endParaRPr lang="en-US" sz="2000" b="1" kern="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65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0" grpId="0" autoUpdateAnimBg="0"/>
      <p:bldP spid="5"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a:solidFill>
                <a:srgbClr val="000000"/>
              </a:solidFill>
              <a:effectLst>
                <a:outerShdw blurRad="38100" dist="38100" dir="2700000" algn="tl">
                  <a:srgbClr val="FFFFFF"/>
                </a:outerShdw>
              </a:effectLst>
              <a:latin typeface="Arial"/>
              <a:cs typeface="Arial"/>
            </a:endParaRPr>
          </a:p>
        </p:txBody>
      </p:sp>
      <p:sp>
        <p:nvSpPr>
          <p:cNvPr id="406530" name="Rectangle 2"/>
          <p:cNvSpPr>
            <a:spLocks noGrp="1" noChangeArrowheads="1"/>
          </p:cNvSpPr>
          <p:nvPr>
            <p:ph type="title"/>
          </p:nvPr>
        </p:nvSpPr>
        <p:spPr>
          <a:xfrm>
            <a:off x="457200" y="-26988"/>
            <a:ext cx="8229600" cy="774701"/>
          </a:xfrm>
        </p:spPr>
        <p:txBody>
          <a:bodyPr/>
          <a:lstStyle/>
          <a:p>
            <a:pPr eaLnBrk="1" hangingPunct="1">
              <a:defRPr/>
            </a:pPr>
            <a:r>
              <a:rPr lang="en-US" b="1" dirty="0">
                <a:latin typeface="Arial" charset="0"/>
                <a:ea typeface="ＭＳ Ｐゴシック" charset="0"/>
                <a:cs typeface="Arial" charset="0"/>
              </a:rPr>
              <a:t>2. </a:t>
            </a:r>
            <a:r>
              <a:rPr lang="en-US" b="1" dirty="0" err="1">
                <a:latin typeface="Arial" charset="0"/>
                <a:ea typeface="ＭＳ Ｐゴシック" charset="0"/>
                <a:cs typeface="Arial" charset="0"/>
              </a:rPr>
              <a:t>Amillennial</a:t>
            </a:r>
            <a:r>
              <a:rPr lang="en-US" b="1" dirty="0">
                <a:latin typeface="Arial" charset="0"/>
                <a:ea typeface="ＭＳ Ｐゴシック" charset="0"/>
                <a:cs typeface="Arial" charset="0"/>
              </a:rPr>
              <a:t> Symbolic View</a:t>
            </a:r>
          </a:p>
        </p:txBody>
      </p:sp>
      <p:sp>
        <p:nvSpPr>
          <p:cNvPr id="736259" name="Text Box 4"/>
          <p:cNvSpPr txBox="1">
            <a:spLocks noChangeArrowheads="1"/>
          </p:cNvSpPr>
          <p:nvPr/>
        </p:nvSpPr>
        <p:spPr bwMode="auto">
          <a:xfrm>
            <a:off x="8305800" y="-26988"/>
            <a:ext cx="8382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555</a:t>
            </a:r>
          </a:p>
        </p:txBody>
      </p:sp>
      <p:sp>
        <p:nvSpPr>
          <p:cNvPr id="5" name="Rectangle 3"/>
          <p:cNvSpPr txBox="1">
            <a:spLocks noChangeArrowheads="1"/>
          </p:cNvSpPr>
          <p:nvPr/>
        </p:nvSpPr>
        <p:spPr bwMode="auto">
          <a:xfrm>
            <a:off x="179388" y="3357563"/>
            <a:ext cx="8964612" cy="338455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None/>
              <a:defRPr/>
            </a:pPr>
            <a:r>
              <a:rPr lang="en-US" altLang="zh-CN" sz="2800" dirty="0">
                <a:effectLst>
                  <a:glow rad="101600">
                    <a:srgbClr val="020101">
                      <a:alpha val="75000"/>
                    </a:srgbClr>
                  </a:glow>
                  <a:outerShdw blurRad="38100" dist="38100" dir="2700000" algn="tl">
                    <a:srgbClr val="000000"/>
                  </a:outerShdw>
                </a:effectLst>
                <a:latin typeface="Arial" charset="0"/>
                <a:ea typeface="宋体" charset="0"/>
                <a:cs typeface="Arial" charset="0"/>
              </a:rPr>
              <a:t>Critique of the Symbolic View</a:t>
            </a:r>
          </a:p>
          <a:p>
            <a:pPr lvl="1" eaLnBrk="1" hangingPunct="1">
              <a:lnSpc>
                <a:spcPct val="80000"/>
              </a:lnSpc>
              <a:spcBef>
                <a:spcPct val="20000"/>
              </a:spcBef>
              <a:buFontTx/>
              <a:buChar char="–"/>
              <a:defRPr/>
            </a:pPr>
            <a:r>
              <a:rPr lang="en-US"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70x7 seen as for all people, not exclusive to Israel</a:t>
            </a:r>
          </a:p>
          <a:p>
            <a:pPr lvl="1" eaLnBrk="1" hangingPunct="1">
              <a:lnSpc>
                <a:spcPct val="80000"/>
              </a:lnSpc>
              <a:spcBef>
                <a:spcPct val="20000"/>
              </a:spcBef>
              <a:buFontTx/>
              <a:buChar char="–"/>
              <a:defRPr/>
            </a:pPr>
            <a:r>
              <a:rPr lang="en-US"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Glosses over details of prophetic elements</a:t>
            </a:r>
          </a:p>
          <a:p>
            <a:pPr lvl="1" eaLnBrk="1" hangingPunct="1">
              <a:lnSpc>
                <a:spcPct val="80000"/>
              </a:lnSpc>
              <a:spcBef>
                <a:spcPct val="20000"/>
              </a:spcBef>
              <a:buFontTx/>
              <a:buChar char="–"/>
              <a:defRPr/>
            </a:pPr>
            <a:r>
              <a:rPr lang="en-US"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Cyrus</a:t>
            </a:r>
            <a:r>
              <a:rPr lang="fr-FR"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a:t>
            </a:r>
            <a:r>
              <a:rPr lang="en-US"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s decree was closest to the time Daniel</a:t>
            </a:r>
            <a:r>
              <a:rPr lang="fr-FR"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a:t>
            </a:r>
            <a:r>
              <a:rPr lang="en-US"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s prayer but did not restore Jerusalem but only the temple</a:t>
            </a:r>
          </a:p>
          <a:p>
            <a:pPr eaLnBrk="1" hangingPunct="1">
              <a:lnSpc>
                <a:spcPct val="80000"/>
              </a:lnSpc>
              <a:spcBef>
                <a:spcPct val="20000"/>
              </a:spcBef>
              <a:buClr>
                <a:schemeClr val="hlink"/>
              </a:buClr>
              <a:buSzPct val="90000"/>
              <a:buFont typeface="Wingdings" charset="0"/>
              <a:buNone/>
              <a:defRPr/>
            </a:pPr>
            <a:endParaRPr lang="en-US" sz="2800" dirty="0">
              <a:effectLst>
                <a:glow rad="101600">
                  <a:srgbClr val="020101">
                    <a:alpha val="75000"/>
                  </a:srgbClr>
                </a:glow>
                <a:outerShdw blurRad="38100" dist="38100" dir="2700000" algn="tl">
                  <a:srgbClr val="000000"/>
                </a:outerShdw>
              </a:effectLst>
              <a:latin typeface="Arial" charset="0"/>
              <a:cs typeface="Arial" charset="0"/>
            </a:endParaRPr>
          </a:p>
        </p:txBody>
      </p:sp>
      <p:sp>
        <p:nvSpPr>
          <p:cNvPr id="16" name="Text Box 11"/>
          <p:cNvSpPr txBox="1">
            <a:spLocks noChangeArrowheads="1"/>
          </p:cNvSpPr>
          <p:nvPr/>
        </p:nvSpPr>
        <p:spPr bwMode="auto">
          <a:xfrm>
            <a:off x="1616075" y="692150"/>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Cy-</a:t>
            </a:r>
            <a:r>
              <a:rPr lang="en-US" sz="1600" b="1" kern="0" dirty="0" err="1">
                <a:solidFill>
                  <a:srgbClr val="FFFFFF"/>
                </a:solidFill>
                <a:latin typeface="Arial"/>
                <a:cs typeface="Arial"/>
              </a:rPr>
              <a:t>rus</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538 BC</a:t>
            </a:r>
          </a:p>
        </p:txBody>
      </p:sp>
      <p:sp>
        <p:nvSpPr>
          <p:cNvPr id="17" name="Text Box 11"/>
          <p:cNvSpPr txBox="1">
            <a:spLocks noChangeArrowheads="1"/>
          </p:cNvSpPr>
          <p:nvPr/>
        </p:nvSpPr>
        <p:spPr bwMode="auto">
          <a:xfrm>
            <a:off x="2332038" y="692150"/>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Art. 2</a:t>
            </a:r>
            <a:r>
              <a:rPr lang="en-US" sz="1600" b="1" kern="0" baseline="30000" dirty="0">
                <a:solidFill>
                  <a:srgbClr val="FFFFFF"/>
                </a:solidFill>
                <a:latin typeface="Arial"/>
                <a:cs typeface="Arial"/>
              </a:rPr>
              <a:t>nd</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444 BC</a:t>
            </a:r>
          </a:p>
        </p:txBody>
      </p:sp>
      <p:sp>
        <p:nvSpPr>
          <p:cNvPr id="18" name="Text Box 11"/>
          <p:cNvSpPr txBox="1">
            <a:spLocks noChangeArrowheads="1"/>
          </p:cNvSpPr>
          <p:nvPr/>
        </p:nvSpPr>
        <p:spPr bwMode="auto">
          <a:xfrm>
            <a:off x="7019925" y="692150"/>
            <a:ext cx="936625" cy="5857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Church Age</a:t>
            </a:r>
          </a:p>
        </p:txBody>
      </p:sp>
      <p:sp>
        <p:nvSpPr>
          <p:cNvPr id="19" name="Text Box 11"/>
          <p:cNvSpPr txBox="1">
            <a:spLocks noChangeArrowheads="1"/>
          </p:cNvSpPr>
          <p:nvPr/>
        </p:nvSpPr>
        <p:spPr bwMode="auto">
          <a:xfrm>
            <a:off x="7805738" y="692150"/>
            <a:ext cx="654050" cy="157003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7 </a:t>
            </a:r>
            <a:br>
              <a:rPr lang="en-US" sz="1600" b="1" kern="0" dirty="0">
                <a:solidFill>
                  <a:srgbClr val="FFFFFF"/>
                </a:solidFill>
                <a:latin typeface="Arial"/>
                <a:cs typeface="Arial"/>
              </a:rPr>
            </a:br>
            <a:r>
              <a:rPr lang="en-US" sz="1600" b="1" kern="0" dirty="0">
                <a:solidFill>
                  <a:srgbClr val="FFFFFF"/>
                </a:solidFill>
                <a:latin typeface="Arial"/>
                <a:cs typeface="Arial"/>
              </a:rPr>
              <a:t>Yr.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err="1">
                <a:solidFill>
                  <a:srgbClr val="FFFFFF"/>
                </a:solidFill>
                <a:latin typeface="Arial"/>
                <a:cs typeface="Arial"/>
              </a:rPr>
              <a:t>Trib-ula-tion</a:t>
            </a:r>
            <a:endParaRPr lang="en-US" sz="1600" b="1" kern="0" dirty="0">
              <a:solidFill>
                <a:srgbClr val="FFFFFF"/>
              </a:solidFill>
              <a:latin typeface="Arial"/>
              <a:cs typeface="Arial"/>
            </a:endParaRPr>
          </a:p>
        </p:txBody>
      </p:sp>
      <p:sp>
        <p:nvSpPr>
          <p:cNvPr id="20" name="Text Box 11"/>
          <p:cNvSpPr txBox="1">
            <a:spLocks noChangeArrowheads="1"/>
          </p:cNvSpPr>
          <p:nvPr/>
        </p:nvSpPr>
        <p:spPr bwMode="auto">
          <a:xfrm>
            <a:off x="7938" y="2708275"/>
            <a:ext cx="1874837"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fontAlgn="auto">
              <a:spcBef>
                <a:spcPct val="50000"/>
              </a:spcBef>
              <a:spcAft>
                <a:spcPts val="0"/>
              </a:spcAft>
              <a:defRPr/>
            </a:pPr>
            <a:r>
              <a:rPr lang="en-US" sz="2000" b="1" kern="0" dirty="0">
                <a:solidFill>
                  <a:srgbClr val="FFFFFF"/>
                </a:solidFill>
                <a:latin typeface="Arial"/>
                <a:cs typeface="Arial"/>
              </a:rPr>
              <a:t>Symbolic</a:t>
            </a:r>
          </a:p>
        </p:txBody>
      </p:sp>
      <p:sp>
        <p:nvSpPr>
          <p:cNvPr id="21" name="Rectangle 3" descr="Green marble"/>
          <p:cNvSpPr>
            <a:spLocks noChangeArrowheads="1"/>
          </p:cNvSpPr>
          <p:nvPr/>
        </p:nvSpPr>
        <p:spPr bwMode="auto">
          <a:xfrm>
            <a:off x="1984375" y="2708275"/>
            <a:ext cx="787400" cy="433388"/>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7 </a:t>
            </a:r>
            <a:r>
              <a:rPr lang="en-US" sz="2000" b="1" kern="0" dirty="0" err="1">
                <a:solidFill>
                  <a:srgbClr val="FFFFFF"/>
                </a:solidFill>
                <a:latin typeface="Arial"/>
                <a:cs typeface="Arial"/>
              </a:rPr>
              <a:t>wks</a:t>
            </a:r>
            <a:endParaRPr lang="en-US" sz="2000" b="1" kern="0" dirty="0">
              <a:solidFill>
                <a:srgbClr val="FFFFFF"/>
              </a:solidFill>
              <a:latin typeface="Arial"/>
              <a:cs typeface="Arial"/>
            </a:endParaRPr>
          </a:p>
        </p:txBody>
      </p:sp>
      <p:sp>
        <p:nvSpPr>
          <p:cNvPr id="22" name="Rectangle 3" descr="Green marble"/>
          <p:cNvSpPr>
            <a:spLocks noChangeArrowheads="1"/>
          </p:cNvSpPr>
          <p:nvPr/>
        </p:nvSpPr>
        <p:spPr bwMode="auto">
          <a:xfrm>
            <a:off x="2771775" y="2708275"/>
            <a:ext cx="4968875" cy="433388"/>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62 weeks</a:t>
            </a:r>
          </a:p>
        </p:txBody>
      </p:sp>
      <p:sp>
        <p:nvSpPr>
          <p:cNvPr id="23" name="Rectangle 5" descr="Green marble"/>
          <p:cNvSpPr>
            <a:spLocks noChangeArrowheads="1"/>
          </p:cNvSpPr>
          <p:nvPr/>
        </p:nvSpPr>
        <p:spPr bwMode="auto">
          <a:xfrm>
            <a:off x="7740650" y="2708275"/>
            <a:ext cx="863600" cy="433388"/>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1 </a:t>
            </a:r>
            <a:r>
              <a:rPr lang="en-US" sz="2000" b="1" kern="0" dirty="0" err="1">
                <a:solidFill>
                  <a:srgbClr val="FFFFFF"/>
                </a:solidFill>
                <a:latin typeface="Arial"/>
                <a:cs typeface="Arial"/>
              </a:rPr>
              <a:t>wk</a:t>
            </a:r>
            <a:endParaRPr lang="en-US" sz="2000" b="1" kern="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224710" y="1433727"/>
            <a:ext cx="8667770"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b="1" dirty="0">
                <a:solidFill>
                  <a:prstClr val="white"/>
                </a:solidFill>
                <a:effectLst>
                  <a:glow rad="101600">
                    <a:prstClr val="black">
                      <a:alpha val="99000"/>
                    </a:prstClr>
                  </a:glow>
                </a:effectLst>
                <a:latin typeface="Calibri"/>
              </a:rPr>
              <a:t>God</a:t>
            </a:r>
            <a:r>
              <a:rPr lang="uk-UA" b="1" dirty="0">
                <a:solidFill>
                  <a:prstClr val="white"/>
                </a:solidFill>
                <a:effectLst>
                  <a:glow rad="101600">
                    <a:prstClr val="black">
                      <a:alpha val="99000"/>
                    </a:prstClr>
                  </a:glow>
                </a:effectLst>
                <a:latin typeface="Calibri"/>
              </a:rPr>
              <a:t>'</a:t>
            </a:r>
            <a:r>
              <a:rPr lang="en-US" b="1" dirty="0">
                <a:solidFill>
                  <a:prstClr val="white"/>
                </a:solidFill>
                <a:effectLst>
                  <a:glow rad="101600">
                    <a:prstClr val="black">
                      <a:alpha val="99000"/>
                    </a:prstClr>
                  </a:glow>
                </a:effectLst>
                <a:latin typeface="Calibri"/>
              </a:rPr>
              <a:t>s sovereignty remains steadfast despite the rise and fall of many nations until the establishment of kingdom blessing under His Messianic Ruler (9:24-27).</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Daniel</a:t>
            </a:r>
          </a:p>
        </p:txBody>
      </p:sp>
    </p:spTree>
    <p:extLst>
      <p:ext uri="{BB962C8B-B14F-4D97-AF65-F5344CB8AC3E}">
        <p14:creationId xmlns:p14="http://schemas.microsoft.com/office/powerpoint/2010/main" val="289308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a:solidFill>
                <a:srgbClr val="000000"/>
              </a:solidFill>
              <a:effectLst>
                <a:outerShdw blurRad="38100" dist="38100" dir="2700000" algn="tl">
                  <a:srgbClr val="FFFFFF"/>
                </a:outerShdw>
              </a:effectLst>
              <a:latin typeface="Arial"/>
              <a:cs typeface="Arial"/>
            </a:endParaRPr>
          </a:p>
        </p:txBody>
      </p:sp>
      <p:sp>
        <p:nvSpPr>
          <p:cNvPr id="407554" name="Rectangle 2"/>
          <p:cNvSpPr>
            <a:spLocks noGrp="1" noChangeArrowheads="1"/>
          </p:cNvSpPr>
          <p:nvPr>
            <p:ph type="title"/>
          </p:nvPr>
        </p:nvSpPr>
        <p:spPr>
          <a:xfrm>
            <a:off x="457200" y="44450"/>
            <a:ext cx="8229600" cy="774700"/>
          </a:xfrm>
        </p:spPr>
        <p:txBody>
          <a:bodyPr/>
          <a:lstStyle/>
          <a:p>
            <a:pPr algn="l" eaLnBrk="1" hangingPunct="1">
              <a:defRPr/>
            </a:pPr>
            <a:r>
              <a:rPr lang="en-US" b="1" dirty="0">
                <a:latin typeface="Arial" charset="0"/>
                <a:ea typeface="ＭＳ Ｐゴシック" charset="0"/>
                <a:cs typeface="ＭＳ Ｐゴシック" charset="0"/>
              </a:rPr>
              <a:t>3. Messianic/Historic View</a:t>
            </a:r>
          </a:p>
        </p:txBody>
      </p:sp>
      <p:sp>
        <p:nvSpPr>
          <p:cNvPr id="738307" name="Text Box 4"/>
          <p:cNvSpPr txBox="1">
            <a:spLocks noChangeArrowheads="1"/>
          </p:cNvSpPr>
          <p:nvPr/>
        </p:nvSpPr>
        <p:spPr bwMode="auto">
          <a:xfrm>
            <a:off x="8270875" y="-26988"/>
            <a:ext cx="8382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555</a:t>
            </a:r>
          </a:p>
        </p:txBody>
      </p:sp>
      <p:sp>
        <p:nvSpPr>
          <p:cNvPr id="5" name="Rectangle 3"/>
          <p:cNvSpPr txBox="1">
            <a:spLocks noChangeArrowheads="1"/>
          </p:cNvSpPr>
          <p:nvPr/>
        </p:nvSpPr>
        <p:spPr bwMode="auto">
          <a:xfrm>
            <a:off x="0" y="4076700"/>
            <a:ext cx="9067800" cy="2881313"/>
          </a:xfrm>
          <a:prstGeom prst="rect">
            <a:avLst/>
          </a:prstGeom>
          <a:noFill/>
          <a:ln w="9525">
            <a:noFill/>
            <a:miter lim="800000"/>
            <a:headEnd/>
            <a:tailEnd/>
          </a:ln>
          <a:effectLst/>
        </p:spPr>
        <p:txBody>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800100" indent="-3429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Blip>
                <a:blip r:embed="rId3"/>
              </a:buBlip>
              <a:defRPr/>
            </a:pPr>
            <a:r>
              <a:rPr lang="en-US" b="1" dirty="0">
                <a:effectLst>
                  <a:glow rad="101600">
                    <a:srgbClr val="020101">
                      <a:alpha val="75000"/>
                    </a:srgbClr>
                  </a:glow>
                  <a:outerShdw blurRad="38100" dist="38100" dir="2700000" algn="tl">
                    <a:srgbClr val="000000"/>
                  </a:outerShdw>
                </a:effectLst>
                <a:latin typeface="Arial" charset="0"/>
              </a:rPr>
              <a:t>7 </a:t>
            </a:r>
            <a:r>
              <a:rPr lang="en-US" b="1" dirty="0" err="1">
                <a:effectLst>
                  <a:glow rad="101600">
                    <a:srgbClr val="020101">
                      <a:alpha val="75000"/>
                    </a:srgbClr>
                  </a:glow>
                  <a:outerShdw blurRad="38100" dist="38100" dir="2700000" algn="tl">
                    <a:srgbClr val="000000"/>
                  </a:outerShdw>
                </a:effectLst>
                <a:latin typeface="Arial" charset="0"/>
              </a:rPr>
              <a:t>wks</a:t>
            </a:r>
            <a:r>
              <a:rPr lang="en-US" b="1" dirty="0">
                <a:effectLst>
                  <a:glow rad="101600">
                    <a:srgbClr val="020101">
                      <a:alpha val="75000"/>
                    </a:srgbClr>
                  </a:glow>
                  <a:outerShdw blurRad="38100" dist="38100" dir="2700000" algn="tl">
                    <a:srgbClr val="000000"/>
                  </a:outerShdw>
                </a:effectLst>
                <a:latin typeface="Arial" charset="0"/>
              </a:rPr>
              <a:t> starts from Cyrus decree</a:t>
            </a:r>
          </a:p>
          <a:p>
            <a:pPr eaLnBrk="1" hangingPunct="1">
              <a:lnSpc>
                <a:spcPct val="80000"/>
              </a:lnSpc>
              <a:spcBef>
                <a:spcPct val="20000"/>
              </a:spcBef>
              <a:buClr>
                <a:schemeClr val="hlink"/>
              </a:buClr>
              <a:buSzPct val="90000"/>
              <a:buFont typeface="Wingdings" charset="0"/>
              <a:buBlip>
                <a:blip r:embed="rId3"/>
              </a:buBlip>
              <a:defRPr/>
            </a:pPr>
            <a:r>
              <a:rPr lang="en-US" b="1" dirty="0">
                <a:effectLst>
                  <a:glow rad="101600">
                    <a:srgbClr val="020101">
                      <a:alpha val="75000"/>
                    </a:srgbClr>
                  </a:glow>
                  <a:outerShdw blurRad="38100" dist="38100" dir="2700000" algn="tl">
                    <a:srgbClr val="000000"/>
                  </a:outerShdw>
                </a:effectLst>
                <a:latin typeface="Arial" charset="0"/>
              </a:rPr>
              <a:t>62 </a:t>
            </a:r>
            <a:r>
              <a:rPr lang="en-US" b="1" dirty="0" err="1">
                <a:effectLst>
                  <a:glow rad="101600">
                    <a:srgbClr val="020101">
                      <a:alpha val="75000"/>
                    </a:srgbClr>
                  </a:glow>
                  <a:outerShdw blurRad="38100" dist="38100" dir="2700000" algn="tl">
                    <a:srgbClr val="000000"/>
                  </a:outerShdw>
                </a:effectLst>
                <a:latin typeface="Arial" charset="0"/>
              </a:rPr>
              <a:t>wks</a:t>
            </a:r>
            <a:r>
              <a:rPr lang="en-US" b="1" dirty="0">
                <a:effectLst>
                  <a:glow rad="101600">
                    <a:srgbClr val="020101">
                      <a:alpha val="75000"/>
                    </a:srgbClr>
                  </a:glow>
                  <a:outerShdw blurRad="38100" dist="38100" dir="2700000" algn="tl">
                    <a:srgbClr val="000000"/>
                  </a:outerShdw>
                </a:effectLst>
                <a:latin typeface="Arial" charset="0"/>
              </a:rPr>
              <a:t> ends at Christ</a:t>
            </a:r>
            <a:r>
              <a:rPr lang="fr-FR" altLang="ja-JP" b="1" dirty="0">
                <a:effectLst>
                  <a:glow rad="101600">
                    <a:srgbClr val="020101">
                      <a:alpha val="75000"/>
                    </a:srgbClr>
                  </a:glow>
                  <a:outerShdw blurRad="38100" dist="38100" dir="2700000" algn="tl">
                    <a:srgbClr val="000000"/>
                  </a:outerShdw>
                </a:effectLst>
                <a:latin typeface="Arial" charset="0"/>
              </a:rPr>
              <a:t>'</a:t>
            </a:r>
            <a:r>
              <a:rPr lang="en-US" altLang="ja-JP" b="1" dirty="0">
                <a:effectLst>
                  <a:glow rad="101600">
                    <a:srgbClr val="020101">
                      <a:alpha val="75000"/>
                    </a:srgbClr>
                  </a:glow>
                  <a:outerShdw blurRad="38100" dist="38100" dir="2700000" algn="tl">
                    <a:srgbClr val="000000"/>
                  </a:outerShdw>
                </a:effectLst>
                <a:latin typeface="Arial" charset="0"/>
              </a:rPr>
              <a:t>s first advent (9:26 occurs after this)</a:t>
            </a:r>
          </a:p>
          <a:p>
            <a:pPr eaLnBrk="1" hangingPunct="1">
              <a:lnSpc>
                <a:spcPct val="80000"/>
              </a:lnSpc>
              <a:spcBef>
                <a:spcPct val="20000"/>
              </a:spcBef>
              <a:buClr>
                <a:schemeClr val="hlink"/>
              </a:buClr>
              <a:buSzPct val="90000"/>
              <a:buFont typeface="Wingdings" charset="0"/>
              <a:buBlip>
                <a:blip r:embed="rId3"/>
              </a:buBlip>
              <a:defRPr/>
            </a:pPr>
            <a:r>
              <a:rPr lang="en-US" b="1" dirty="0">
                <a:effectLst>
                  <a:glow rad="101600">
                    <a:srgbClr val="020101">
                      <a:alpha val="75000"/>
                    </a:srgbClr>
                  </a:glow>
                  <a:outerShdw blurRad="38100" dist="38100" dir="2700000" algn="tl">
                    <a:srgbClr val="000000"/>
                  </a:outerShdw>
                </a:effectLst>
                <a:latin typeface="Arial" charset="0"/>
              </a:rPr>
              <a:t>Final week – Death of Christ abolished sacrifice</a:t>
            </a:r>
          </a:p>
          <a:p>
            <a:pPr eaLnBrk="1" hangingPunct="1">
              <a:lnSpc>
                <a:spcPct val="80000"/>
              </a:lnSpc>
              <a:spcBef>
                <a:spcPct val="20000"/>
              </a:spcBef>
              <a:buClr>
                <a:schemeClr val="hlink"/>
              </a:buClr>
              <a:buSzPct val="90000"/>
              <a:buFont typeface="Wingdings" charset="0"/>
              <a:buBlip>
                <a:blip r:embed="rId3"/>
              </a:buBlip>
              <a:defRPr/>
            </a:pPr>
            <a:r>
              <a:rPr lang="en-US" b="1" dirty="0">
                <a:effectLst>
                  <a:glow rad="101600">
                    <a:srgbClr val="020101">
                      <a:alpha val="75000"/>
                    </a:srgbClr>
                  </a:glow>
                  <a:outerShdw blurRad="38100" dist="38100" dir="2700000" algn="tl">
                    <a:srgbClr val="000000"/>
                  </a:outerShdw>
                </a:effectLst>
                <a:latin typeface="Arial" charset="0"/>
              </a:rPr>
              <a:t>Destruction of Jerusalem in AD 70</a:t>
            </a:r>
          </a:p>
          <a:p>
            <a:pPr marL="381000" lvl="1" indent="-381000" eaLnBrk="1" hangingPunct="1">
              <a:lnSpc>
                <a:spcPct val="80000"/>
              </a:lnSpc>
              <a:spcBef>
                <a:spcPct val="20000"/>
              </a:spcBef>
              <a:buClr>
                <a:schemeClr val="hlink"/>
              </a:buClr>
              <a:buSzPct val="90000"/>
              <a:buFontTx/>
              <a:buBlip>
                <a:blip r:embed="rId3"/>
              </a:buBlip>
              <a:defRPr/>
            </a:pPr>
            <a:r>
              <a:rPr lang="en-US" b="1" dirty="0">
                <a:effectLst>
                  <a:glow rad="101600">
                    <a:srgbClr val="020101">
                      <a:alpha val="75000"/>
                    </a:srgbClr>
                  </a:glow>
                  <a:outerShdw blurRad="38100" dist="38100" dir="2700000" algn="tl">
                    <a:srgbClr val="000000"/>
                  </a:outerShdw>
                </a:effectLst>
                <a:latin typeface="Arial" charset="0"/>
              </a:rPr>
              <a:t>Rejects the gap theory </a:t>
            </a:r>
          </a:p>
          <a:p>
            <a:pPr marL="381000" lvl="1" indent="-381000" eaLnBrk="1" hangingPunct="1">
              <a:lnSpc>
                <a:spcPct val="80000"/>
              </a:lnSpc>
              <a:spcBef>
                <a:spcPct val="20000"/>
              </a:spcBef>
              <a:buClr>
                <a:schemeClr val="hlink"/>
              </a:buClr>
              <a:buSzPct val="90000"/>
              <a:buFontTx/>
              <a:buBlip>
                <a:blip r:embed="rId3"/>
              </a:buBlip>
              <a:defRPr/>
            </a:pPr>
            <a:r>
              <a:rPr lang="en-US" b="1" dirty="0">
                <a:effectLst>
                  <a:glow rad="101600">
                    <a:srgbClr val="020101">
                      <a:alpha val="75000"/>
                    </a:srgbClr>
                  </a:glow>
                  <a:outerShdw blurRad="38100" dist="38100" dir="2700000" algn="tl">
                    <a:srgbClr val="000000"/>
                  </a:outerShdw>
                </a:effectLst>
                <a:latin typeface="Arial" charset="0"/>
              </a:rPr>
              <a:t>The final prince not seen as the Antichrist but as Christ </a:t>
            </a:r>
          </a:p>
          <a:p>
            <a:pPr marL="381000" lvl="1" indent="-381000" eaLnBrk="1" hangingPunct="1">
              <a:lnSpc>
                <a:spcPct val="80000"/>
              </a:lnSpc>
              <a:spcBef>
                <a:spcPct val="20000"/>
              </a:spcBef>
              <a:buClr>
                <a:schemeClr val="hlink"/>
              </a:buClr>
              <a:buSzPct val="90000"/>
              <a:buFontTx/>
              <a:buBlip>
                <a:blip r:embed="rId3"/>
              </a:buBlip>
              <a:defRPr/>
            </a:pPr>
            <a:r>
              <a:rPr lang="en-US" b="1" dirty="0">
                <a:effectLst>
                  <a:glow rad="101600">
                    <a:srgbClr val="020101">
                      <a:alpha val="75000"/>
                    </a:srgbClr>
                  </a:glow>
                  <a:outerShdw blurRad="38100" dist="38100" dir="2700000" algn="tl">
                    <a:srgbClr val="000000"/>
                  </a:outerShdw>
                </a:effectLst>
                <a:latin typeface="Arial" charset="0"/>
              </a:rPr>
              <a:t>Sees Abomination of Desolation (Matt 24:15) as fulfilled in AD 70 (then Matthew wrote about it)</a:t>
            </a:r>
            <a:endParaRPr lang="en-US" sz="2000" b="1" dirty="0">
              <a:effectLst>
                <a:glow rad="101600">
                  <a:srgbClr val="020101">
                    <a:alpha val="75000"/>
                  </a:srgbClr>
                </a:glow>
                <a:outerShdw blurRad="38100" dist="38100" dir="2700000" algn="tl">
                  <a:srgbClr val="000000"/>
                </a:outerShdw>
              </a:effectLst>
              <a:latin typeface="Arial" charset="0"/>
            </a:endParaRPr>
          </a:p>
        </p:txBody>
      </p:sp>
      <p:sp>
        <p:nvSpPr>
          <p:cNvPr id="16" name="Text Box 11"/>
          <p:cNvSpPr txBox="1">
            <a:spLocks noChangeArrowheads="1"/>
          </p:cNvSpPr>
          <p:nvPr/>
        </p:nvSpPr>
        <p:spPr bwMode="auto">
          <a:xfrm>
            <a:off x="1616075" y="836613"/>
            <a:ext cx="720725" cy="193833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Cy-</a:t>
            </a:r>
            <a:r>
              <a:rPr lang="en-US" sz="1600" b="1" kern="0" dirty="0" err="1">
                <a:solidFill>
                  <a:srgbClr val="FFFFFF"/>
                </a:solidFill>
                <a:latin typeface="Arial"/>
                <a:cs typeface="Arial"/>
              </a:rPr>
              <a:t>rus</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538 BC</a:t>
            </a:r>
          </a:p>
        </p:txBody>
      </p:sp>
      <p:sp>
        <p:nvSpPr>
          <p:cNvPr id="17" name="Text Box 11"/>
          <p:cNvSpPr txBox="1">
            <a:spLocks noChangeArrowheads="1"/>
          </p:cNvSpPr>
          <p:nvPr/>
        </p:nvSpPr>
        <p:spPr bwMode="auto">
          <a:xfrm>
            <a:off x="2332038" y="836613"/>
            <a:ext cx="720725" cy="193833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Art. 2</a:t>
            </a:r>
            <a:r>
              <a:rPr lang="en-US" sz="1600" b="1" kern="0" baseline="30000" dirty="0">
                <a:solidFill>
                  <a:srgbClr val="FFFFFF"/>
                </a:solidFill>
                <a:latin typeface="Arial"/>
                <a:cs typeface="Arial"/>
              </a:rPr>
              <a:t>nd</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444 BC</a:t>
            </a:r>
          </a:p>
        </p:txBody>
      </p:sp>
      <p:sp>
        <p:nvSpPr>
          <p:cNvPr id="18" name="Text Box 11"/>
          <p:cNvSpPr txBox="1">
            <a:spLocks noChangeArrowheads="1"/>
          </p:cNvSpPr>
          <p:nvPr/>
        </p:nvSpPr>
        <p:spPr bwMode="auto">
          <a:xfrm>
            <a:off x="5795963" y="836613"/>
            <a:ext cx="792162"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Christ Death</a:t>
            </a:r>
          </a:p>
          <a:p>
            <a:pPr algn="ctr" fontAlgn="auto">
              <a:spcBef>
                <a:spcPct val="50000"/>
              </a:spcBef>
              <a:spcAft>
                <a:spcPts val="0"/>
              </a:spcAft>
              <a:defRPr/>
            </a:pPr>
            <a:r>
              <a:rPr lang="en-US" sz="1600" b="1" kern="0" dirty="0">
                <a:solidFill>
                  <a:srgbClr val="FFFFFF"/>
                </a:solidFill>
                <a:latin typeface="Arial"/>
                <a:cs typeface="Arial"/>
              </a:rPr>
              <a:t>AD </a:t>
            </a:r>
            <a:br>
              <a:rPr lang="en-US" sz="1600" b="1" kern="0" dirty="0">
                <a:solidFill>
                  <a:srgbClr val="FFFFFF"/>
                </a:solidFill>
                <a:latin typeface="Arial"/>
                <a:cs typeface="Arial"/>
              </a:rPr>
            </a:br>
            <a:r>
              <a:rPr lang="en-US" sz="1600" b="1" kern="0" dirty="0">
                <a:solidFill>
                  <a:srgbClr val="FFFFFF"/>
                </a:solidFill>
                <a:latin typeface="Arial"/>
                <a:cs typeface="Arial"/>
              </a:rPr>
              <a:t>33 </a:t>
            </a:r>
          </a:p>
        </p:txBody>
      </p:sp>
      <p:sp>
        <p:nvSpPr>
          <p:cNvPr id="19" name="Text Box 11"/>
          <p:cNvSpPr txBox="1">
            <a:spLocks noChangeArrowheads="1"/>
          </p:cNvSpPr>
          <p:nvPr/>
        </p:nvSpPr>
        <p:spPr bwMode="auto">
          <a:xfrm>
            <a:off x="6435725" y="836613"/>
            <a:ext cx="728663" cy="267811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Titus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stroy</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err="1">
                <a:solidFill>
                  <a:srgbClr val="FFFFFF"/>
                </a:solidFill>
                <a:latin typeface="Arial"/>
                <a:cs typeface="Arial"/>
              </a:rPr>
              <a:t>Jeru-sa-lem</a:t>
            </a:r>
            <a:r>
              <a:rPr lang="en-US" sz="1600" b="1" kern="0" dirty="0">
                <a:solidFill>
                  <a:srgbClr val="FFFFFF"/>
                </a:solidFill>
                <a:latin typeface="Arial"/>
                <a:cs typeface="Arial"/>
              </a:rPr>
              <a:t> </a:t>
            </a:r>
          </a:p>
          <a:p>
            <a:pPr algn="ctr" fontAlgn="auto">
              <a:spcBef>
                <a:spcPct val="50000"/>
              </a:spcBef>
              <a:spcAft>
                <a:spcPts val="0"/>
              </a:spcAft>
              <a:defRPr/>
            </a:pPr>
            <a:r>
              <a:rPr lang="en-US" sz="1600" b="1" kern="0" dirty="0">
                <a:solidFill>
                  <a:srgbClr val="FFFFFF"/>
                </a:solidFill>
                <a:latin typeface="Arial"/>
                <a:cs typeface="Arial"/>
              </a:rPr>
              <a:t>AD 70</a:t>
            </a:r>
          </a:p>
        </p:txBody>
      </p:sp>
      <p:sp>
        <p:nvSpPr>
          <p:cNvPr id="20" name="Text Box 11"/>
          <p:cNvSpPr txBox="1">
            <a:spLocks noChangeArrowheads="1"/>
          </p:cNvSpPr>
          <p:nvPr/>
        </p:nvSpPr>
        <p:spPr bwMode="auto">
          <a:xfrm>
            <a:off x="19050" y="3500438"/>
            <a:ext cx="1874838"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fontAlgn="auto">
              <a:spcBef>
                <a:spcPct val="50000"/>
              </a:spcBef>
              <a:spcAft>
                <a:spcPts val="0"/>
              </a:spcAft>
              <a:defRPr/>
            </a:pPr>
            <a:r>
              <a:rPr lang="en-US" sz="2000" b="1" kern="0" dirty="0">
                <a:solidFill>
                  <a:srgbClr val="FFFFFF"/>
                </a:solidFill>
                <a:latin typeface="Arial"/>
                <a:cs typeface="Arial"/>
              </a:rPr>
              <a:t>Messianic</a:t>
            </a:r>
          </a:p>
        </p:txBody>
      </p:sp>
      <p:sp>
        <p:nvSpPr>
          <p:cNvPr id="21" name="Rectangle 3" descr="Green marble"/>
          <p:cNvSpPr>
            <a:spLocks noChangeArrowheads="1"/>
          </p:cNvSpPr>
          <p:nvPr/>
        </p:nvSpPr>
        <p:spPr bwMode="auto">
          <a:xfrm>
            <a:off x="1984375" y="3500438"/>
            <a:ext cx="787400" cy="433387"/>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7 </a:t>
            </a:r>
            <a:r>
              <a:rPr lang="en-US" sz="2000" b="1" kern="0" dirty="0" err="1">
                <a:solidFill>
                  <a:srgbClr val="FFFFFF"/>
                </a:solidFill>
                <a:latin typeface="Arial"/>
                <a:cs typeface="Arial"/>
              </a:rPr>
              <a:t>wks</a:t>
            </a:r>
            <a:endParaRPr lang="en-US" sz="2000" b="1" kern="0" dirty="0">
              <a:solidFill>
                <a:srgbClr val="FFFFFF"/>
              </a:solidFill>
              <a:latin typeface="Arial"/>
              <a:cs typeface="Arial"/>
            </a:endParaRPr>
          </a:p>
        </p:txBody>
      </p:sp>
      <p:sp>
        <p:nvSpPr>
          <p:cNvPr id="22" name="Rectangle 3" descr="Green marble"/>
          <p:cNvSpPr>
            <a:spLocks noChangeArrowheads="1"/>
          </p:cNvSpPr>
          <p:nvPr/>
        </p:nvSpPr>
        <p:spPr bwMode="auto">
          <a:xfrm>
            <a:off x="2771775" y="3500438"/>
            <a:ext cx="3240088" cy="433387"/>
          </a:xfrm>
          <a:prstGeom prst="rect">
            <a:avLst/>
          </a:prstGeom>
          <a:blipFill dpi="0" rotWithShape="0">
            <a:blip r:embed="rId4"/>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62 weeks</a:t>
            </a:r>
          </a:p>
        </p:txBody>
      </p:sp>
      <p:sp>
        <p:nvSpPr>
          <p:cNvPr id="23" name="Rectangle 5" descr="Green marble"/>
          <p:cNvSpPr>
            <a:spLocks noChangeArrowheads="1"/>
          </p:cNvSpPr>
          <p:nvPr/>
        </p:nvSpPr>
        <p:spPr bwMode="auto">
          <a:xfrm>
            <a:off x="6011863" y="3500438"/>
            <a:ext cx="792162" cy="433387"/>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1 </a:t>
            </a:r>
            <a:r>
              <a:rPr lang="en-US" sz="2000" b="1" kern="0" dirty="0" err="1">
                <a:solidFill>
                  <a:srgbClr val="FFFFFF"/>
                </a:solidFill>
                <a:latin typeface="Arial"/>
                <a:cs typeface="Arial"/>
              </a:rPr>
              <a:t>wk</a:t>
            </a:r>
            <a:endParaRPr lang="en-US" sz="2000" b="1" kern="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7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4" grpId="0" autoUpdateAnimBg="0"/>
      <p:bldP spid="5"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a:solidFill>
                <a:srgbClr val="000000"/>
              </a:solidFill>
              <a:effectLst>
                <a:outerShdw blurRad="38100" dist="38100" dir="2700000" algn="tl">
                  <a:srgbClr val="FFFFFF"/>
                </a:outerShdw>
              </a:effectLst>
              <a:latin typeface="Arial"/>
              <a:cs typeface="Arial"/>
            </a:endParaRPr>
          </a:p>
        </p:txBody>
      </p:sp>
      <p:sp>
        <p:nvSpPr>
          <p:cNvPr id="407554" name="Rectangle 2"/>
          <p:cNvSpPr>
            <a:spLocks noGrp="1" noChangeArrowheads="1"/>
          </p:cNvSpPr>
          <p:nvPr>
            <p:ph type="title"/>
          </p:nvPr>
        </p:nvSpPr>
        <p:spPr>
          <a:xfrm>
            <a:off x="457200" y="44450"/>
            <a:ext cx="8229600" cy="774700"/>
          </a:xfrm>
        </p:spPr>
        <p:txBody>
          <a:bodyPr/>
          <a:lstStyle/>
          <a:p>
            <a:pPr algn="l" eaLnBrk="1" hangingPunct="1">
              <a:defRPr/>
            </a:pPr>
            <a:r>
              <a:rPr lang="en-US" b="1" dirty="0">
                <a:latin typeface="Arial" charset="0"/>
                <a:ea typeface="ＭＳ Ｐゴシック" charset="0"/>
                <a:cs typeface="ＭＳ Ｐゴシック" charset="0"/>
              </a:rPr>
              <a:t>3. Messianic/Historic View</a:t>
            </a:r>
          </a:p>
        </p:txBody>
      </p:sp>
      <p:sp>
        <p:nvSpPr>
          <p:cNvPr id="740355" name="Text Box 4"/>
          <p:cNvSpPr txBox="1">
            <a:spLocks noChangeArrowheads="1"/>
          </p:cNvSpPr>
          <p:nvPr/>
        </p:nvSpPr>
        <p:spPr bwMode="auto">
          <a:xfrm>
            <a:off x="8270875" y="-26988"/>
            <a:ext cx="8382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555</a:t>
            </a:r>
          </a:p>
        </p:txBody>
      </p:sp>
      <p:sp>
        <p:nvSpPr>
          <p:cNvPr id="5" name="Rectangle 3"/>
          <p:cNvSpPr txBox="1">
            <a:spLocks noChangeArrowheads="1"/>
          </p:cNvSpPr>
          <p:nvPr/>
        </p:nvSpPr>
        <p:spPr bwMode="auto">
          <a:xfrm>
            <a:off x="0" y="4076700"/>
            <a:ext cx="9067800" cy="2665413"/>
          </a:xfrm>
          <a:prstGeom prst="rect">
            <a:avLst/>
          </a:prstGeom>
          <a:noFill/>
          <a:ln w="9525">
            <a:noFill/>
            <a:miter lim="800000"/>
            <a:headEnd/>
            <a:tailEnd/>
          </a:ln>
          <a:effectLst/>
        </p:spPr>
        <p:txBody>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800100" indent="-3429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None/>
              <a:defRPr/>
            </a:pPr>
            <a:r>
              <a:rPr lang="en-US" b="1" dirty="0">
                <a:effectLst>
                  <a:glow rad="101600">
                    <a:srgbClr val="020101">
                      <a:alpha val="75000"/>
                    </a:srgbClr>
                  </a:glow>
                  <a:outerShdw blurRad="38100" dist="38100" dir="2700000" algn="tl">
                    <a:srgbClr val="000000"/>
                  </a:outerShdw>
                </a:effectLst>
                <a:latin typeface="Arial" charset="0"/>
              </a:rPr>
              <a:t>Critique of the Messianic View </a:t>
            </a:r>
          </a:p>
          <a:p>
            <a:pPr lvl="1" eaLnBrk="1" hangingPunct="1">
              <a:lnSpc>
                <a:spcPct val="80000"/>
              </a:lnSpc>
              <a:spcBef>
                <a:spcPct val="20000"/>
              </a:spcBef>
              <a:buFontTx/>
              <a:buChar char="–"/>
              <a:defRPr/>
            </a:pPr>
            <a:r>
              <a:rPr lang="en-US" sz="2000" b="1" dirty="0">
                <a:effectLst>
                  <a:glow rad="101600">
                    <a:srgbClr val="020101">
                      <a:alpha val="75000"/>
                    </a:srgbClr>
                  </a:glow>
                  <a:outerShdw blurRad="38100" dist="38100" dir="2700000" algn="tl">
                    <a:srgbClr val="000000"/>
                  </a:outerShdw>
                </a:effectLst>
                <a:latin typeface="Arial" charset="0"/>
              </a:rPr>
              <a:t>Interpretation as new covenant (Heb. 8:13) and desolation (Dan. 9:25-26) lacking</a:t>
            </a:r>
          </a:p>
          <a:p>
            <a:pPr lvl="1" eaLnBrk="1" hangingPunct="1">
              <a:lnSpc>
                <a:spcPct val="80000"/>
              </a:lnSpc>
              <a:spcBef>
                <a:spcPct val="20000"/>
              </a:spcBef>
              <a:buFontTx/>
              <a:buChar char="–"/>
              <a:defRPr/>
            </a:pPr>
            <a:r>
              <a:rPr lang="en-US" sz="2000" b="1" dirty="0">
                <a:effectLst>
                  <a:glow rad="101600">
                    <a:srgbClr val="020101">
                      <a:alpha val="75000"/>
                    </a:srgbClr>
                  </a:glow>
                  <a:outerShdw blurRad="38100" dist="38100" dir="2700000" algn="tl">
                    <a:srgbClr val="000000"/>
                  </a:outerShdw>
                </a:effectLst>
                <a:latin typeface="Arial" charset="0"/>
              </a:rPr>
              <a:t>Does not account for Antichrist in Rev 13:5 who will rule 42 months. </a:t>
            </a:r>
          </a:p>
          <a:p>
            <a:pPr lvl="1" eaLnBrk="1" hangingPunct="1">
              <a:lnSpc>
                <a:spcPct val="80000"/>
              </a:lnSpc>
              <a:spcBef>
                <a:spcPct val="20000"/>
              </a:spcBef>
              <a:buFontTx/>
              <a:buChar char="–"/>
              <a:defRPr/>
            </a:pPr>
            <a:r>
              <a:rPr lang="en-US" sz="2000" b="1" dirty="0">
                <a:effectLst>
                  <a:glow rad="101600">
                    <a:srgbClr val="020101">
                      <a:alpha val="75000"/>
                    </a:srgbClr>
                  </a:glow>
                  <a:outerShdw blurRad="38100" dist="38100" dir="2700000" algn="tl">
                    <a:srgbClr val="000000"/>
                  </a:outerShdw>
                </a:effectLst>
                <a:latin typeface="Arial" charset="0"/>
              </a:rPr>
              <a:t>2 Thess. 2:4 says Antichrist (not Christ) will claim deity in temple </a:t>
            </a:r>
          </a:p>
          <a:p>
            <a:pPr lvl="1" eaLnBrk="1" hangingPunct="1">
              <a:lnSpc>
                <a:spcPct val="80000"/>
              </a:lnSpc>
              <a:spcBef>
                <a:spcPct val="20000"/>
              </a:spcBef>
              <a:buFontTx/>
              <a:buChar char="–"/>
              <a:defRPr/>
            </a:pPr>
            <a:r>
              <a:rPr lang="en-US" sz="2000" b="1" dirty="0">
                <a:effectLst>
                  <a:glow rad="101600">
                    <a:srgbClr val="020101">
                      <a:alpha val="75000"/>
                    </a:srgbClr>
                  </a:glow>
                  <a:outerShdw blurRad="38100" dist="38100" dir="2700000" algn="tl">
                    <a:srgbClr val="000000"/>
                  </a:outerShdw>
                </a:effectLst>
                <a:latin typeface="Arial" charset="0"/>
              </a:rPr>
              <a:t>However, Young does see 11:40-44 as referring to Antichrist (Young, 248, 251)</a:t>
            </a:r>
          </a:p>
        </p:txBody>
      </p:sp>
      <p:sp>
        <p:nvSpPr>
          <p:cNvPr id="16" name="Text Box 11"/>
          <p:cNvSpPr txBox="1">
            <a:spLocks noChangeArrowheads="1"/>
          </p:cNvSpPr>
          <p:nvPr/>
        </p:nvSpPr>
        <p:spPr bwMode="auto">
          <a:xfrm>
            <a:off x="1616075" y="836613"/>
            <a:ext cx="720725" cy="193833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Cy-</a:t>
            </a:r>
            <a:r>
              <a:rPr lang="en-US" sz="1600" b="1" kern="0" dirty="0" err="1">
                <a:solidFill>
                  <a:srgbClr val="FFFFFF"/>
                </a:solidFill>
                <a:latin typeface="Arial"/>
                <a:cs typeface="Arial"/>
              </a:rPr>
              <a:t>rus</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538 BC</a:t>
            </a:r>
          </a:p>
        </p:txBody>
      </p:sp>
      <p:sp>
        <p:nvSpPr>
          <p:cNvPr id="17" name="Text Box 11"/>
          <p:cNvSpPr txBox="1">
            <a:spLocks noChangeArrowheads="1"/>
          </p:cNvSpPr>
          <p:nvPr/>
        </p:nvSpPr>
        <p:spPr bwMode="auto">
          <a:xfrm>
            <a:off x="2332038" y="836613"/>
            <a:ext cx="720725" cy="193833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Art. 2</a:t>
            </a:r>
            <a:r>
              <a:rPr lang="en-US" sz="1600" b="1" kern="0" baseline="30000" dirty="0">
                <a:solidFill>
                  <a:srgbClr val="FFFFFF"/>
                </a:solidFill>
                <a:latin typeface="Arial"/>
                <a:cs typeface="Arial"/>
              </a:rPr>
              <a:t>nd</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444 BC</a:t>
            </a:r>
          </a:p>
        </p:txBody>
      </p:sp>
      <p:sp>
        <p:nvSpPr>
          <p:cNvPr id="18" name="Text Box 11"/>
          <p:cNvSpPr txBox="1">
            <a:spLocks noChangeArrowheads="1"/>
          </p:cNvSpPr>
          <p:nvPr/>
        </p:nvSpPr>
        <p:spPr bwMode="auto">
          <a:xfrm>
            <a:off x="5795963" y="836613"/>
            <a:ext cx="792162"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Christ Death</a:t>
            </a:r>
          </a:p>
          <a:p>
            <a:pPr algn="ctr" fontAlgn="auto">
              <a:spcBef>
                <a:spcPct val="50000"/>
              </a:spcBef>
              <a:spcAft>
                <a:spcPts val="0"/>
              </a:spcAft>
              <a:defRPr/>
            </a:pPr>
            <a:r>
              <a:rPr lang="en-US" sz="1600" b="1" kern="0" dirty="0">
                <a:solidFill>
                  <a:srgbClr val="FFFFFF"/>
                </a:solidFill>
                <a:latin typeface="Arial"/>
                <a:cs typeface="Arial"/>
              </a:rPr>
              <a:t>AD </a:t>
            </a:r>
            <a:br>
              <a:rPr lang="en-US" sz="1600" b="1" kern="0" dirty="0">
                <a:solidFill>
                  <a:srgbClr val="FFFFFF"/>
                </a:solidFill>
                <a:latin typeface="Arial"/>
                <a:cs typeface="Arial"/>
              </a:rPr>
            </a:br>
            <a:r>
              <a:rPr lang="en-US" sz="1600" b="1" kern="0" dirty="0">
                <a:solidFill>
                  <a:srgbClr val="FFFFFF"/>
                </a:solidFill>
                <a:latin typeface="Arial"/>
                <a:cs typeface="Arial"/>
              </a:rPr>
              <a:t>33 </a:t>
            </a:r>
          </a:p>
        </p:txBody>
      </p:sp>
      <p:sp>
        <p:nvSpPr>
          <p:cNvPr id="19" name="Text Box 11"/>
          <p:cNvSpPr txBox="1">
            <a:spLocks noChangeArrowheads="1"/>
          </p:cNvSpPr>
          <p:nvPr/>
        </p:nvSpPr>
        <p:spPr bwMode="auto">
          <a:xfrm>
            <a:off x="6435725" y="836613"/>
            <a:ext cx="728663" cy="267811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Titus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stroy</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err="1">
                <a:solidFill>
                  <a:srgbClr val="FFFFFF"/>
                </a:solidFill>
                <a:latin typeface="Arial"/>
                <a:cs typeface="Arial"/>
              </a:rPr>
              <a:t>Jeru-sa-lem</a:t>
            </a:r>
            <a:r>
              <a:rPr lang="en-US" sz="1600" b="1" kern="0" dirty="0">
                <a:solidFill>
                  <a:srgbClr val="FFFFFF"/>
                </a:solidFill>
                <a:latin typeface="Arial"/>
                <a:cs typeface="Arial"/>
              </a:rPr>
              <a:t> </a:t>
            </a:r>
          </a:p>
          <a:p>
            <a:pPr algn="ctr" fontAlgn="auto">
              <a:spcBef>
                <a:spcPct val="50000"/>
              </a:spcBef>
              <a:spcAft>
                <a:spcPts val="0"/>
              </a:spcAft>
              <a:defRPr/>
            </a:pPr>
            <a:r>
              <a:rPr lang="en-US" sz="1600" b="1" kern="0" dirty="0">
                <a:solidFill>
                  <a:srgbClr val="FFFFFF"/>
                </a:solidFill>
                <a:latin typeface="Arial"/>
                <a:cs typeface="Arial"/>
              </a:rPr>
              <a:t>AD 70</a:t>
            </a:r>
          </a:p>
        </p:txBody>
      </p:sp>
      <p:sp>
        <p:nvSpPr>
          <p:cNvPr id="20" name="Text Box 11"/>
          <p:cNvSpPr txBox="1">
            <a:spLocks noChangeArrowheads="1"/>
          </p:cNvSpPr>
          <p:nvPr/>
        </p:nvSpPr>
        <p:spPr bwMode="auto">
          <a:xfrm>
            <a:off x="19050" y="3500438"/>
            <a:ext cx="1874838"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fontAlgn="auto">
              <a:spcBef>
                <a:spcPct val="50000"/>
              </a:spcBef>
              <a:spcAft>
                <a:spcPts val="0"/>
              </a:spcAft>
              <a:defRPr/>
            </a:pPr>
            <a:r>
              <a:rPr lang="en-US" sz="2000" b="1" kern="0" dirty="0">
                <a:solidFill>
                  <a:srgbClr val="FFFFFF"/>
                </a:solidFill>
                <a:latin typeface="Arial"/>
                <a:cs typeface="Arial"/>
              </a:rPr>
              <a:t>Messianic</a:t>
            </a:r>
          </a:p>
        </p:txBody>
      </p:sp>
      <p:sp>
        <p:nvSpPr>
          <p:cNvPr id="21" name="Rectangle 3" descr="Green marble"/>
          <p:cNvSpPr>
            <a:spLocks noChangeArrowheads="1"/>
          </p:cNvSpPr>
          <p:nvPr/>
        </p:nvSpPr>
        <p:spPr bwMode="auto">
          <a:xfrm>
            <a:off x="1984375" y="3500438"/>
            <a:ext cx="787400" cy="433387"/>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7 </a:t>
            </a:r>
            <a:r>
              <a:rPr lang="en-US" sz="2000" b="1" kern="0" dirty="0" err="1">
                <a:solidFill>
                  <a:srgbClr val="FFFFFF"/>
                </a:solidFill>
                <a:latin typeface="Arial"/>
                <a:cs typeface="Arial"/>
              </a:rPr>
              <a:t>wks</a:t>
            </a:r>
            <a:endParaRPr lang="en-US" sz="2000" b="1" kern="0" dirty="0">
              <a:solidFill>
                <a:srgbClr val="FFFFFF"/>
              </a:solidFill>
              <a:latin typeface="Arial"/>
              <a:cs typeface="Arial"/>
            </a:endParaRPr>
          </a:p>
        </p:txBody>
      </p:sp>
      <p:sp>
        <p:nvSpPr>
          <p:cNvPr id="22" name="Rectangle 3" descr="Green marble"/>
          <p:cNvSpPr>
            <a:spLocks noChangeArrowheads="1"/>
          </p:cNvSpPr>
          <p:nvPr/>
        </p:nvSpPr>
        <p:spPr bwMode="auto">
          <a:xfrm>
            <a:off x="2771775" y="3500438"/>
            <a:ext cx="3240088" cy="433387"/>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62 weeks</a:t>
            </a:r>
          </a:p>
        </p:txBody>
      </p:sp>
      <p:sp>
        <p:nvSpPr>
          <p:cNvPr id="23" name="Rectangle 5" descr="Green marble"/>
          <p:cNvSpPr>
            <a:spLocks noChangeArrowheads="1"/>
          </p:cNvSpPr>
          <p:nvPr/>
        </p:nvSpPr>
        <p:spPr bwMode="auto">
          <a:xfrm>
            <a:off x="6011863" y="3500438"/>
            <a:ext cx="792162" cy="433387"/>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1 </a:t>
            </a:r>
            <a:r>
              <a:rPr lang="en-US" sz="2000" b="1" kern="0" dirty="0" err="1">
                <a:solidFill>
                  <a:srgbClr val="FFFFFF"/>
                </a:solidFill>
                <a:latin typeface="Arial"/>
                <a:cs typeface="Arial"/>
              </a:rPr>
              <a:t>wk</a:t>
            </a:r>
            <a:endParaRPr lang="en-US" sz="2000" b="1" kern="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a:solidFill>
                <a:srgbClr val="000000"/>
              </a:solidFill>
              <a:effectLst>
                <a:outerShdw blurRad="38100" dist="38100" dir="2700000" algn="tl">
                  <a:srgbClr val="FFFFFF"/>
                </a:outerShdw>
              </a:effectLst>
              <a:latin typeface="Arial"/>
              <a:cs typeface="Arial"/>
            </a:endParaRPr>
          </a:p>
        </p:txBody>
      </p:sp>
      <p:sp>
        <p:nvSpPr>
          <p:cNvPr id="408578" name="Rectangle 2"/>
          <p:cNvSpPr>
            <a:spLocks noGrp="1" noChangeArrowheads="1"/>
          </p:cNvSpPr>
          <p:nvPr>
            <p:ph type="title"/>
          </p:nvPr>
        </p:nvSpPr>
        <p:spPr>
          <a:xfrm>
            <a:off x="228600" y="0"/>
            <a:ext cx="8763000" cy="1066800"/>
          </a:xfrm>
        </p:spPr>
        <p:txBody>
          <a:bodyPr/>
          <a:lstStyle/>
          <a:p>
            <a:pPr eaLnBrk="1" hangingPunct="1">
              <a:defRPr/>
            </a:pPr>
            <a:r>
              <a:rPr lang="en-US">
                <a:latin typeface="Arial" charset="0"/>
                <a:ea typeface="ＭＳ Ｐゴシック" charset="0"/>
                <a:cs typeface="Arial" charset="0"/>
              </a:rPr>
              <a:t>Messianic View of James E. Smith</a:t>
            </a:r>
          </a:p>
        </p:txBody>
      </p:sp>
      <p:pic>
        <p:nvPicPr>
          <p:cNvPr id="74240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41388"/>
            <a:ext cx="7620000" cy="481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2404" name="Text Box 5"/>
          <p:cNvSpPr txBox="1">
            <a:spLocks noChangeArrowheads="1"/>
          </p:cNvSpPr>
          <p:nvPr/>
        </p:nvSpPr>
        <p:spPr bwMode="auto">
          <a:xfrm>
            <a:off x="288925" y="5680075"/>
            <a:ext cx="47402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i="1">
                <a:latin typeface="Arial" charset="0"/>
                <a:cs typeface="Arial" charset="0"/>
              </a:rPr>
              <a:t>The Major Prophets</a:t>
            </a:r>
            <a:r>
              <a:rPr lang="en-US" sz="1800">
                <a:latin typeface="Arial" charset="0"/>
                <a:cs typeface="Arial" charset="0"/>
              </a:rPr>
              <a:t> (Joplin, MO: College Press, 1995), LOGOS electronic version chart 22</a:t>
            </a:r>
          </a:p>
        </p:txBody>
      </p:sp>
      <p:sp>
        <p:nvSpPr>
          <p:cNvPr id="6" name="Rectangle 4"/>
          <p:cNvSpPr txBox="1">
            <a:spLocks noChangeArrowheads="1"/>
          </p:cNvSpPr>
          <p:nvPr/>
        </p:nvSpPr>
        <p:spPr bwMode="auto">
          <a:xfrm>
            <a:off x="4648200" y="4648200"/>
            <a:ext cx="4495800" cy="2209800"/>
          </a:xfrm>
          <a:prstGeom prst="rect">
            <a:avLst/>
          </a:prstGeom>
          <a:solidFill>
            <a:srgbClr val="020101"/>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None/>
              <a:defRPr/>
            </a:pPr>
            <a:r>
              <a:rPr lang="en-US" sz="3200" b="1">
                <a:effectLst>
                  <a:outerShdw blurRad="38100" dist="38100" dir="2700000" algn="tl">
                    <a:srgbClr val="000000"/>
                  </a:outerShdw>
                </a:effectLst>
                <a:latin typeface="Arial" charset="0"/>
                <a:cs typeface="Arial" charset="0"/>
              </a:rPr>
              <a:t>Problems?</a:t>
            </a:r>
            <a:endParaRPr lang="en-US" sz="3600" b="1">
              <a:effectLst>
                <a:outerShdw blurRad="38100" dist="38100" dir="2700000" algn="tl">
                  <a:srgbClr val="000000"/>
                </a:outerShdw>
              </a:effectLst>
              <a:latin typeface="Arial" charset="0"/>
              <a:cs typeface="Arial" charset="0"/>
            </a:endParaRPr>
          </a:p>
          <a:p>
            <a:pPr eaLnBrk="1" hangingPunct="1">
              <a:spcBef>
                <a:spcPct val="20000"/>
              </a:spcBef>
              <a:buClr>
                <a:schemeClr val="hlink"/>
              </a:buClr>
              <a:buSzPct val="90000"/>
              <a:buFont typeface="Wingdings" charset="0"/>
              <a:buBlip>
                <a:blip r:embed="rId4"/>
              </a:buBlip>
              <a:defRPr/>
            </a:pPr>
            <a:r>
              <a:rPr lang="en-US" b="1">
                <a:effectLst>
                  <a:outerShdw blurRad="38100" dist="38100" dir="2700000" algn="tl">
                    <a:srgbClr val="000000"/>
                  </a:outerShdw>
                </a:effectLst>
                <a:latin typeface="Arial" charset="0"/>
                <a:cs typeface="Arial" charset="0"/>
              </a:rPr>
              <a:t>The one who stops the sacrifice (Dan. 9:27) also desecrates the temple (cf. 2 Thess. 2:4; Rev. 13:5)</a:t>
            </a:r>
            <a:endParaRPr lang="en-US" sz="3600" b="1">
              <a:effectLst>
                <a:outerShdw blurRad="38100" dist="38100" dir="2700000" algn="tl">
                  <a:srgbClr val="000000"/>
                </a:outerShdw>
              </a:effectLst>
              <a:latin typeface="Arial" charset="0"/>
              <a:cs typeface="Arial"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a:solidFill>
                <a:srgbClr val="000000"/>
              </a:solidFill>
              <a:effectLst>
                <a:outerShdw blurRad="38100" dist="38100" dir="2700000" algn="tl">
                  <a:srgbClr val="FFFFFF"/>
                </a:outerShdw>
              </a:effectLst>
              <a:latin typeface="Arial"/>
              <a:cs typeface="Arial"/>
            </a:endParaRPr>
          </a:p>
        </p:txBody>
      </p:sp>
      <p:sp>
        <p:nvSpPr>
          <p:cNvPr id="413698" name="Rectangle 2"/>
          <p:cNvSpPr>
            <a:spLocks noGrp="1" noChangeArrowheads="1"/>
          </p:cNvSpPr>
          <p:nvPr>
            <p:ph type="title"/>
          </p:nvPr>
        </p:nvSpPr>
        <p:spPr>
          <a:xfrm>
            <a:off x="228600" y="0"/>
            <a:ext cx="8763000" cy="1066800"/>
          </a:xfrm>
        </p:spPr>
        <p:txBody>
          <a:bodyPr/>
          <a:lstStyle/>
          <a:p>
            <a:pPr eaLnBrk="1" hangingPunct="1">
              <a:defRPr/>
            </a:pPr>
            <a:r>
              <a:rPr lang="en-US">
                <a:latin typeface="Arial" charset="0"/>
                <a:ea typeface="ＭＳ Ｐゴシック" charset="0"/>
                <a:cs typeface="Arial" charset="0"/>
              </a:rPr>
              <a:t>Messianic View of James E. Smith</a:t>
            </a:r>
          </a:p>
        </p:txBody>
      </p:sp>
      <p:sp>
        <p:nvSpPr>
          <p:cNvPr id="744451" name="Text Box 3"/>
          <p:cNvSpPr txBox="1">
            <a:spLocks noChangeArrowheads="1"/>
          </p:cNvSpPr>
          <p:nvPr/>
        </p:nvSpPr>
        <p:spPr bwMode="auto">
          <a:xfrm>
            <a:off x="288925" y="5911850"/>
            <a:ext cx="47402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i="1">
                <a:latin typeface="Arial" charset="0"/>
                <a:cs typeface="Arial" charset="0"/>
              </a:rPr>
              <a:t>The Major Prophets</a:t>
            </a:r>
            <a:r>
              <a:rPr lang="en-US" sz="1800">
                <a:latin typeface="Arial" charset="0"/>
                <a:cs typeface="Arial" charset="0"/>
              </a:rPr>
              <a:t> (Joplin, MO: College Press, 1995), LOGOS electronic version chart 24</a:t>
            </a:r>
          </a:p>
        </p:txBody>
      </p:sp>
      <p:pic>
        <p:nvPicPr>
          <p:cNvPr id="74445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914400"/>
            <a:ext cx="7010400" cy="4935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txBox="1">
            <a:spLocks noChangeArrowheads="1"/>
          </p:cNvSpPr>
          <p:nvPr/>
        </p:nvSpPr>
        <p:spPr bwMode="auto">
          <a:xfrm>
            <a:off x="5562600" y="4876800"/>
            <a:ext cx="3581400" cy="1981200"/>
          </a:xfrm>
          <a:prstGeom prst="rect">
            <a:avLst/>
          </a:prstGeom>
          <a:solidFill>
            <a:srgbClr val="000090"/>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None/>
              <a:defRPr/>
            </a:pPr>
            <a:r>
              <a:rPr lang="en-US" b="1" dirty="0">
                <a:effectLst>
                  <a:outerShdw blurRad="38100" dist="38100" dir="2700000" algn="tl">
                    <a:srgbClr val="000000"/>
                  </a:outerShdw>
                </a:effectLst>
                <a:latin typeface="Arial" charset="0"/>
                <a:cs typeface="Arial" charset="0"/>
              </a:rPr>
              <a:t>Problems?</a:t>
            </a:r>
            <a:endParaRPr lang="en-US" sz="2800" b="1" dirty="0">
              <a:effectLst>
                <a:outerShdw blurRad="38100" dist="38100" dir="2700000" algn="tl">
                  <a:srgbClr val="000000"/>
                </a:outerShdw>
              </a:effectLst>
              <a:latin typeface="Arial" charset="0"/>
              <a:cs typeface="Arial" charset="0"/>
            </a:endParaRPr>
          </a:p>
          <a:p>
            <a:pPr eaLnBrk="1" hangingPunct="1">
              <a:spcBef>
                <a:spcPct val="20000"/>
              </a:spcBef>
              <a:buClr>
                <a:schemeClr val="hlink"/>
              </a:buClr>
              <a:buSzPct val="90000"/>
              <a:buFont typeface="Wingdings" charset="0"/>
              <a:buBlip>
                <a:blip r:embed="rId4"/>
              </a:buBlip>
              <a:defRPr/>
            </a:pPr>
            <a:r>
              <a:rPr lang="en-US" sz="1800" b="1" dirty="0">
                <a:effectLst>
                  <a:outerShdw blurRad="38100" dist="38100" dir="2700000" algn="tl">
                    <a:srgbClr val="000000"/>
                  </a:outerShdw>
                </a:effectLst>
                <a:latin typeface="Arial" charset="0"/>
                <a:cs typeface="Arial" charset="0"/>
              </a:rPr>
              <a:t>Travel and knowledge did not vastly increase in AD 60s (Dan. 12:2)</a:t>
            </a:r>
          </a:p>
          <a:p>
            <a:pPr eaLnBrk="1" hangingPunct="1">
              <a:spcBef>
                <a:spcPct val="20000"/>
              </a:spcBef>
              <a:buClr>
                <a:schemeClr val="hlink"/>
              </a:buClr>
              <a:buSzPct val="90000"/>
              <a:buFont typeface="Wingdings" charset="0"/>
              <a:buBlip>
                <a:blip r:embed="rId4"/>
              </a:buBlip>
              <a:defRPr/>
            </a:pPr>
            <a:r>
              <a:rPr lang="en-US" sz="1800" b="1" dirty="0">
                <a:effectLst>
                  <a:outerShdw blurRad="38100" dist="38100" dir="2700000" algn="tl">
                    <a:srgbClr val="000000"/>
                  </a:outerShdw>
                </a:effectLst>
                <a:latin typeface="Arial" charset="0"/>
                <a:cs typeface="Arial" charset="0"/>
              </a:rPr>
              <a:t>No abomination stood in the temple in AD 66</a:t>
            </a:r>
            <a:endParaRPr lang="en-US" sz="2800" b="1" dirty="0">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a:solidFill>
                <a:srgbClr val="000000"/>
              </a:solidFill>
              <a:effectLst>
                <a:outerShdw blurRad="38100" dist="38100" dir="2700000" algn="tl">
                  <a:srgbClr val="FFFFFF"/>
                </a:outerShdw>
              </a:effectLst>
              <a:latin typeface="Arial"/>
              <a:cs typeface="Arial"/>
            </a:endParaRPr>
          </a:p>
        </p:txBody>
      </p:sp>
      <p:sp>
        <p:nvSpPr>
          <p:cNvPr id="409602" name="Rectangle 2"/>
          <p:cNvSpPr>
            <a:spLocks noGrp="1" noChangeArrowheads="1"/>
          </p:cNvSpPr>
          <p:nvPr>
            <p:ph type="title"/>
          </p:nvPr>
        </p:nvSpPr>
        <p:spPr>
          <a:xfrm>
            <a:off x="457200" y="-26988"/>
            <a:ext cx="8229600" cy="647701"/>
          </a:xfrm>
        </p:spPr>
        <p:txBody>
          <a:bodyPr/>
          <a:lstStyle/>
          <a:p>
            <a:pPr eaLnBrk="1" hangingPunct="1">
              <a:defRPr/>
            </a:pPr>
            <a:r>
              <a:rPr lang="en-US" b="1" dirty="0">
                <a:latin typeface="Arial" charset="0"/>
                <a:ea typeface="ＭＳ Ｐゴシック" charset="0"/>
                <a:cs typeface="Arial" charset="0"/>
              </a:rPr>
              <a:t>4. Premillennial View</a:t>
            </a:r>
          </a:p>
        </p:txBody>
      </p:sp>
      <p:sp>
        <p:nvSpPr>
          <p:cNvPr id="746499"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555</a:t>
            </a:r>
          </a:p>
        </p:txBody>
      </p:sp>
      <p:sp>
        <p:nvSpPr>
          <p:cNvPr id="5" name="Rectangle 3"/>
          <p:cNvSpPr txBox="1">
            <a:spLocks noChangeArrowheads="1"/>
          </p:cNvSpPr>
          <p:nvPr/>
        </p:nvSpPr>
        <p:spPr bwMode="auto">
          <a:xfrm>
            <a:off x="215900" y="4041775"/>
            <a:ext cx="8893175" cy="2627313"/>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3"/>
              </a:buBlip>
              <a:defRPr/>
            </a:pPr>
            <a:r>
              <a:rPr lang="en-US" dirty="0">
                <a:effectLst>
                  <a:glow rad="101600">
                    <a:srgbClr val="020101">
                      <a:alpha val="75000"/>
                    </a:srgbClr>
                  </a:glow>
                  <a:outerShdw blurRad="38100" dist="38100" dir="2700000" algn="tl">
                    <a:srgbClr val="000000"/>
                  </a:outerShdw>
                </a:effectLst>
                <a:latin typeface="Arial" charset="0"/>
                <a:cs typeface="Arial" charset="0"/>
              </a:rPr>
              <a:t>7 weeks began at </a:t>
            </a:r>
            <a:r>
              <a:rPr lang="en-US" dirty="0" err="1">
                <a:effectLst>
                  <a:glow rad="101600">
                    <a:srgbClr val="020101">
                      <a:alpha val="75000"/>
                    </a:srgbClr>
                  </a:glow>
                  <a:outerShdw blurRad="38100" dist="38100" dir="2700000" algn="tl">
                    <a:srgbClr val="000000"/>
                  </a:outerShdw>
                </a:effectLst>
                <a:latin typeface="Arial" charset="0"/>
                <a:cs typeface="Arial" charset="0"/>
              </a:rPr>
              <a:t>Artaxerxes</a:t>
            </a:r>
            <a:r>
              <a:rPr lang="fr-FR" dirty="0">
                <a:effectLst>
                  <a:glow rad="101600">
                    <a:srgbClr val="020101">
                      <a:alpha val="75000"/>
                    </a:srgbClr>
                  </a:glow>
                  <a:outerShdw blurRad="38100" dist="38100" dir="2700000" algn="tl">
                    <a:srgbClr val="000000"/>
                  </a:outerShdw>
                </a:effectLst>
                <a:latin typeface="Arial" charset="0"/>
                <a:cs typeface="Arial" charset="0"/>
              </a:rPr>
              <a:t>'</a:t>
            </a:r>
            <a:r>
              <a:rPr lang="en-US" dirty="0">
                <a:effectLst>
                  <a:glow rad="101600">
                    <a:srgbClr val="020101">
                      <a:alpha val="75000"/>
                    </a:srgbClr>
                  </a:glow>
                  <a:outerShdw blurRad="38100" dist="38100" dir="2700000" algn="tl">
                    <a:srgbClr val="000000"/>
                  </a:outerShdw>
                </a:effectLst>
                <a:latin typeface="Arial" charset="0"/>
                <a:cs typeface="Arial" charset="0"/>
              </a:rPr>
              <a:t>s 444 BC decree to Nehemiah</a:t>
            </a:r>
          </a:p>
          <a:p>
            <a:pPr eaLnBrk="1" hangingPunct="1">
              <a:spcBef>
                <a:spcPct val="20000"/>
              </a:spcBef>
              <a:buClr>
                <a:schemeClr val="hlink"/>
              </a:buClr>
              <a:buSzPct val="90000"/>
              <a:buFont typeface="Wingdings" charset="0"/>
              <a:buBlip>
                <a:blip r:embed="rId3"/>
              </a:buBlip>
              <a:defRPr/>
            </a:pPr>
            <a:r>
              <a:rPr lang="en-US" dirty="0">
                <a:effectLst>
                  <a:glow rad="101600">
                    <a:srgbClr val="020101">
                      <a:alpha val="75000"/>
                    </a:srgbClr>
                  </a:glow>
                  <a:outerShdw blurRad="38100" dist="38100" dir="2700000" algn="tl">
                    <a:srgbClr val="000000"/>
                  </a:outerShdw>
                </a:effectLst>
                <a:latin typeface="Arial" charset="0"/>
                <a:cs typeface="Arial" charset="0"/>
              </a:rPr>
              <a:t>62 weeks end with Christ</a:t>
            </a:r>
            <a:r>
              <a:rPr lang="fr-FR" altLang="ja-JP" dirty="0">
                <a:effectLst>
                  <a:glow rad="101600">
                    <a:srgbClr val="020101">
                      <a:alpha val="75000"/>
                    </a:srgbClr>
                  </a:glow>
                  <a:outerShdw blurRad="38100" dist="38100" dir="2700000" algn="tl">
                    <a:srgbClr val="000000"/>
                  </a:outerShdw>
                </a:effectLst>
                <a:latin typeface="Arial" charset="0"/>
                <a:cs typeface="Arial" charset="0"/>
              </a:rPr>
              <a:t>'</a:t>
            </a:r>
            <a:r>
              <a:rPr lang="en-US" altLang="ja-JP" dirty="0">
                <a:effectLst>
                  <a:glow rad="101600">
                    <a:srgbClr val="020101">
                      <a:alpha val="75000"/>
                    </a:srgbClr>
                  </a:glow>
                  <a:outerShdw blurRad="38100" dist="38100" dir="2700000" algn="tl">
                    <a:srgbClr val="000000"/>
                  </a:outerShdw>
                </a:effectLst>
                <a:latin typeface="Arial" charset="0"/>
                <a:cs typeface="Arial" charset="0"/>
              </a:rPr>
              <a:t>s Triumphal Entry </a:t>
            </a:r>
          </a:p>
          <a:p>
            <a:pPr eaLnBrk="1" hangingPunct="1">
              <a:spcBef>
                <a:spcPct val="20000"/>
              </a:spcBef>
              <a:buClr>
                <a:schemeClr val="hlink"/>
              </a:buClr>
              <a:buSzPct val="90000"/>
              <a:buFont typeface="Wingdings" charset="0"/>
              <a:buBlip>
                <a:blip r:embed="rId3"/>
              </a:buBlip>
              <a:defRPr/>
            </a:pPr>
            <a:r>
              <a:rPr lang="en-US" dirty="0">
                <a:effectLst>
                  <a:glow rad="101600">
                    <a:srgbClr val="020101">
                      <a:alpha val="75000"/>
                    </a:srgbClr>
                  </a:glow>
                  <a:outerShdw blurRad="38100" dist="38100" dir="2700000" algn="tl">
                    <a:srgbClr val="000000"/>
                  </a:outerShdw>
                </a:effectLst>
                <a:latin typeface="Arial" charset="0"/>
                <a:cs typeface="Arial" charset="0"/>
              </a:rPr>
              <a:t>Gap = the church age = times of Gentiles (</a:t>
            </a:r>
            <a:r>
              <a:rPr lang="en-US" sz="2000" dirty="0">
                <a:effectLst>
                  <a:glow rad="101600">
                    <a:srgbClr val="020101">
                      <a:alpha val="75000"/>
                    </a:srgbClr>
                  </a:glow>
                  <a:outerShdw blurRad="38100" dist="38100" dir="2700000" algn="tl">
                    <a:srgbClr val="000000"/>
                  </a:outerShdw>
                </a:effectLst>
                <a:latin typeface="Arial" charset="0"/>
                <a:cs typeface="Arial" charset="0"/>
              </a:rPr>
              <a:t>note Jesus</a:t>
            </a:r>
            <a:r>
              <a:rPr lang="fr-FR" altLang="ja-JP" sz="2000" dirty="0">
                <a:effectLst>
                  <a:glow rad="101600">
                    <a:srgbClr val="020101">
                      <a:alpha val="75000"/>
                    </a:srgbClr>
                  </a:glow>
                  <a:outerShdw blurRad="38100" dist="38100" dir="2700000" algn="tl">
                    <a:srgbClr val="000000"/>
                  </a:outerShdw>
                </a:effectLst>
                <a:latin typeface="Arial" charset="0"/>
                <a:cs typeface="Arial" charset="0"/>
              </a:rPr>
              <a:t>'</a:t>
            </a:r>
            <a:r>
              <a:rPr lang="en-US" altLang="ja-JP" sz="2000" dirty="0">
                <a:effectLst>
                  <a:glow rad="101600">
                    <a:srgbClr val="020101">
                      <a:alpha val="75000"/>
                    </a:srgbClr>
                  </a:glow>
                  <a:outerShdw blurRad="38100" dist="38100" dir="2700000" algn="tl">
                    <a:srgbClr val="000000"/>
                  </a:outerShdw>
                </a:effectLst>
                <a:latin typeface="Arial" charset="0"/>
                <a:cs typeface="Arial" charset="0"/>
              </a:rPr>
              <a:t> prophecy in Luke 21:24)</a:t>
            </a:r>
            <a:r>
              <a:rPr lang="en-US" altLang="ja-JP" dirty="0">
                <a:effectLst>
                  <a:glow rad="101600">
                    <a:srgbClr val="020101">
                      <a:alpha val="75000"/>
                    </a:srgbClr>
                  </a:glow>
                  <a:outerShdw blurRad="38100" dist="38100" dir="2700000" algn="tl">
                    <a:srgbClr val="000000"/>
                  </a:outerShdw>
                </a:effectLst>
                <a:latin typeface="Arial" charset="0"/>
                <a:cs typeface="Arial" charset="0"/>
              </a:rPr>
              <a:t> </a:t>
            </a:r>
          </a:p>
          <a:p>
            <a:pPr eaLnBrk="1" hangingPunct="1">
              <a:spcBef>
                <a:spcPct val="20000"/>
              </a:spcBef>
              <a:buClr>
                <a:schemeClr val="hlink"/>
              </a:buClr>
              <a:buSzPct val="90000"/>
              <a:buFont typeface="Wingdings" charset="0"/>
              <a:buBlip>
                <a:blip r:embed="rId3"/>
              </a:buBlip>
              <a:defRPr/>
            </a:pPr>
            <a:r>
              <a:rPr lang="en-US" dirty="0">
                <a:effectLst>
                  <a:glow rad="101600">
                    <a:srgbClr val="020101">
                      <a:alpha val="75000"/>
                    </a:srgbClr>
                  </a:glow>
                  <a:outerShdw blurRad="38100" dist="38100" dir="2700000" algn="tl">
                    <a:srgbClr val="000000"/>
                  </a:outerShdw>
                </a:effectLst>
                <a:latin typeface="Arial" charset="0"/>
                <a:cs typeface="Arial" charset="0"/>
              </a:rPr>
              <a:t>The final week = 7 year Tribulation</a:t>
            </a:r>
          </a:p>
        </p:txBody>
      </p:sp>
      <p:sp>
        <p:nvSpPr>
          <p:cNvPr id="24" name="Text Box 11"/>
          <p:cNvSpPr txBox="1">
            <a:spLocks noChangeArrowheads="1"/>
          </p:cNvSpPr>
          <p:nvPr/>
        </p:nvSpPr>
        <p:spPr bwMode="auto">
          <a:xfrm>
            <a:off x="827088" y="692150"/>
            <a:ext cx="792162" cy="169386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Jer. 25:11-12</a:t>
            </a:r>
          </a:p>
          <a:p>
            <a:pPr algn="ctr" fontAlgn="auto">
              <a:spcBef>
                <a:spcPct val="50000"/>
              </a:spcBef>
              <a:spcAft>
                <a:spcPts val="0"/>
              </a:spcAft>
              <a:defRPr/>
            </a:pPr>
            <a:r>
              <a:rPr lang="en-US" sz="1600" b="1" kern="0" dirty="0">
                <a:solidFill>
                  <a:srgbClr val="FFFFFF"/>
                </a:solidFill>
                <a:latin typeface="Arial"/>
                <a:cs typeface="Arial"/>
              </a:rPr>
              <a:t>605/ 586 BC</a:t>
            </a:r>
          </a:p>
        </p:txBody>
      </p:sp>
      <p:sp>
        <p:nvSpPr>
          <p:cNvPr id="25" name="Text Box 11"/>
          <p:cNvSpPr txBox="1">
            <a:spLocks noChangeArrowheads="1"/>
          </p:cNvSpPr>
          <p:nvPr/>
        </p:nvSpPr>
        <p:spPr bwMode="auto">
          <a:xfrm>
            <a:off x="1616075" y="692150"/>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Cy-</a:t>
            </a:r>
            <a:r>
              <a:rPr lang="en-US" sz="1600" b="1" kern="0" dirty="0" err="1">
                <a:solidFill>
                  <a:srgbClr val="FFFFFF"/>
                </a:solidFill>
                <a:latin typeface="Arial"/>
                <a:cs typeface="Arial"/>
              </a:rPr>
              <a:t>rus</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538 BC</a:t>
            </a:r>
          </a:p>
        </p:txBody>
      </p:sp>
      <p:sp>
        <p:nvSpPr>
          <p:cNvPr id="26" name="Text Box 11"/>
          <p:cNvSpPr txBox="1">
            <a:spLocks noChangeArrowheads="1"/>
          </p:cNvSpPr>
          <p:nvPr/>
        </p:nvSpPr>
        <p:spPr bwMode="auto">
          <a:xfrm>
            <a:off x="2332038" y="692150"/>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Art. 2</a:t>
            </a:r>
            <a:r>
              <a:rPr lang="en-US" sz="1600" b="1" kern="0" baseline="30000" dirty="0">
                <a:solidFill>
                  <a:srgbClr val="FFFFFF"/>
                </a:solidFill>
                <a:latin typeface="Arial"/>
                <a:cs typeface="Arial"/>
              </a:rPr>
              <a:t>nd</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444 BC</a:t>
            </a:r>
          </a:p>
        </p:txBody>
      </p:sp>
      <p:sp>
        <p:nvSpPr>
          <p:cNvPr id="27" name="Text Box 11"/>
          <p:cNvSpPr txBox="1">
            <a:spLocks noChangeArrowheads="1"/>
          </p:cNvSpPr>
          <p:nvPr/>
        </p:nvSpPr>
        <p:spPr bwMode="auto">
          <a:xfrm>
            <a:off x="3049588" y="692150"/>
            <a:ext cx="719137" cy="21859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err="1">
                <a:solidFill>
                  <a:srgbClr val="FFFFFF"/>
                </a:solidFill>
                <a:latin typeface="Arial"/>
                <a:cs typeface="Arial"/>
              </a:rPr>
              <a:t>Jeru-sa-lem</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Re-built</a:t>
            </a:r>
          </a:p>
          <a:p>
            <a:pPr algn="ctr" fontAlgn="auto">
              <a:spcBef>
                <a:spcPct val="50000"/>
              </a:spcBef>
              <a:spcAft>
                <a:spcPts val="0"/>
              </a:spcAft>
              <a:defRPr/>
            </a:pPr>
            <a:r>
              <a:rPr lang="en-US" sz="1600" b="1" kern="0" dirty="0">
                <a:solidFill>
                  <a:srgbClr val="FFFFFF"/>
                </a:solidFill>
                <a:latin typeface="Arial"/>
                <a:cs typeface="Arial"/>
              </a:rPr>
              <a:t>395 BC</a:t>
            </a:r>
          </a:p>
        </p:txBody>
      </p:sp>
      <p:sp>
        <p:nvSpPr>
          <p:cNvPr id="28" name="Text Box 11"/>
          <p:cNvSpPr txBox="1">
            <a:spLocks noChangeArrowheads="1"/>
          </p:cNvSpPr>
          <p:nvPr/>
        </p:nvSpPr>
        <p:spPr bwMode="auto">
          <a:xfrm>
            <a:off x="3765550" y="692150"/>
            <a:ext cx="720725" cy="2432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Mur-der</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of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Oni-as</a:t>
            </a:r>
          </a:p>
          <a:p>
            <a:pPr algn="ctr" fontAlgn="auto">
              <a:spcBef>
                <a:spcPct val="50000"/>
              </a:spcBef>
              <a:spcAft>
                <a:spcPts val="0"/>
              </a:spcAft>
              <a:defRPr/>
            </a:pPr>
            <a:r>
              <a:rPr lang="en-US" sz="1600" b="1" kern="0" dirty="0">
                <a:solidFill>
                  <a:srgbClr val="FFFFFF"/>
                </a:solidFill>
                <a:latin typeface="Arial"/>
                <a:cs typeface="Arial"/>
              </a:rPr>
              <a:t>171 BC</a:t>
            </a:r>
          </a:p>
        </p:txBody>
      </p:sp>
      <p:sp>
        <p:nvSpPr>
          <p:cNvPr id="29" name="Text Box 11"/>
          <p:cNvSpPr txBox="1">
            <a:spLocks noChangeArrowheads="1"/>
          </p:cNvSpPr>
          <p:nvPr/>
        </p:nvSpPr>
        <p:spPr bwMode="auto">
          <a:xfrm>
            <a:off x="4481513" y="692150"/>
            <a:ext cx="655637" cy="2678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Anti-</a:t>
            </a:r>
            <a:r>
              <a:rPr lang="en-US" sz="1600" b="1" kern="0" dirty="0" err="1">
                <a:solidFill>
                  <a:srgbClr val="FFFFFF"/>
                </a:solidFill>
                <a:latin typeface="Arial"/>
                <a:cs typeface="Arial"/>
              </a:rPr>
              <a:t>ochus</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De-se-cra-</a:t>
            </a:r>
            <a:r>
              <a:rPr lang="en-US" sz="1600" b="1" kern="0" dirty="0" err="1">
                <a:solidFill>
                  <a:srgbClr val="FFFFFF"/>
                </a:solidFill>
                <a:latin typeface="Arial"/>
                <a:cs typeface="Arial"/>
              </a:rPr>
              <a:t>tion</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167 BC</a:t>
            </a:r>
          </a:p>
        </p:txBody>
      </p:sp>
      <p:sp>
        <p:nvSpPr>
          <p:cNvPr id="30" name="Text Box 11"/>
          <p:cNvSpPr txBox="1">
            <a:spLocks noChangeArrowheads="1"/>
          </p:cNvSpPr>
          <p:nvPr/>
        </p:nvSpPr>
        <p:spPr bwMode="auto">
          <a:xfrm>
            <a:off x="5133975" y="692150"/>
            <a:ext cx="654050" cy="2432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Tem-</a:t>
            </a:r>
            <a:r>
              <a:rPr lang="en-US" sz="1600" b="1" kern="0" dirty="0" err="1">
                <a:solidFill>
                  <a:srgbClr val="FFFFFF"/>
                </a:solidFill>
                <a:latin typeface="Arial"/>
                <a:cs typeface="Arial"/>
              </a:rPr>
              <a:t>ple</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Re-</a:t>
            </a:r>
            <a:r>
              <a:rPr lang="en-US" sz="1600" b="1" kern="0" dirty="0" err="1">
                <a:solidFill>
                  <a:srgbClr val="FFFFFF"/>
                </a:solidFill>
                <a:latin typeface="Arial"/>
                <a:cs typeface="Arial"/>
              </a:rPr>
              <a:t>ded</a:t>
            </a:r>
            <a:r>
              <a:rPr lang="en-US" sz="1600" b="1" kern="0" dirty="0">
                <a:solidFill>
                  <a:srgbClr val="FFFFFF"/>
                </a:solidFill>
                <a:latin typeface="Arial"/>
                <a:cs typeface="Arial"/>
              </a:rPr>
              <a:t>-</a:t>
            </a:r>
            <a:r>
              <a:rPr lang="en-US" sz="1600" b="1" kern="0" dirty="0" err="1">
                <a:solidFill>
                  <a:srgbClr val="FFFFFF"/>
                </a:solidFill>
                <a:latin typeface="Arial"/>
                <a:cs typeface="Arial"/>
              </a:rPr>
              <a:t>ica-tion</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164 BC</a:t>
            </a:r>
          </a:p>
        </p:txBody>
      </p:sp>
      <p:sp>
        <p:nvSpPr>
          <p:cNvPr id="31" name="Text Box 11"/>
          <p:cNvSpPr txBox="1">
            <a:spLocks noChangeArrowheads="1"/>
          </p:cNvSpPr>
          <p:nvPr/>
        </p:nvSpPr>
        <p:spPr bwMode="auto">
          <a:xfrm>
            <a:off x="5795963" y="692150"/>
            <a:ext cx="792162"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Christ Death</a:t>
            </a:r>
          </a:p>
          <a:p>
            <a:pPr algn="ctr" fontAlgn="auto">
              <a:spcBef>
                <a:spcPct val="50000"/>
              </a:spcBef>
              <a:spcAft>
                <a:spcPts val="0"/>
              </a:spcAft>
              <a:defRPr/>
            </a:pPr>
            <a:r>
              <a:rPr lang="en-US" sz="1600" b="1" kern="0" dirty="0">
                <a:solidFill>
                  <a:srgbClr val="FFFFFF"/>
                </a:solidFill>
                <a:latin typeface="Arial"/>
                <a:cs typeface="Arial"/>
              </a:rPr>
              <a:t>AD </a:t>
            </a:r>
            <a:br>
              <a:rPr lang="en-US" sz="1600" b="1" kern="0" dirty="0">
                <a:solidFill>
                  <a:srgbClr val="FFFFFF"/>
                </a:solidFill>
                <a:latin typeface="Arial"/>
                <a:cs typeface="Arial"/>
              </a:rPr>
            </a:br>
            <a:r>
              <a:rPr lang="en-US" sz="1600" b="1" kern="0" dirty="0">
                <a:solidFill>
                  <a:srgbClr val="FFFFFF"/>
                </a:solidFill>
                <a:latin typeface="Arial"/>
                <a:cs typeface="Arial"/>
              </a:rPr>
              <a:t>33 </a:t>
            </a:r>
          </a:p>
        </p:txBody>
      </p:sp>
      <p:sp>
        <p:nvSpPr>
          <p:cNvPr id="32" name="Text Box 11"/>
          <p:cNvSpPr txBox="1">
            <a:spLocks noChangeArrowheads="1"/>
          </p:cNvSpPr>
          <p:nvPr/>
        </p:nvSpPr>
        <p:spPr bwMode="auto">
          <a:xfrm>
            <a:off x="6435725" y="692150"/>
            <a:ext cx="728663" cy="2678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Titus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stroy</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err="1">
                <a:solidFill>
                  <a:srgbClr val="FFFFFF"/>
                </a:solidFill>
                <a:latin typeface="Arial"/>
                <a:cs typeface="Arial"/>
              </a:rPr>
              <a:t>Jeru-sa-lem</a:t>
            </a:r>
            <a:r>
              <a:rPr lang="en-US" sz="1600" b="1" kern="0" dirty="0">
                <a:solidFill>
                  <a:srgbClr val="FFFFFF"/>
                </a:solidFill>
                <a:latin typeface="Arial"/>
                <a:cs typeface="Arial"/>
              </a:rPr>
              <a:t> </a:t>
            </a:r>
          </a:p>
          <a:p>
            <a:pPr algn="ctr" fontAlgn="auto">
              <a:spcBef>
                <a:spcPct val="50000"/>
              </a:spcBef>
              <a:spcAft>
                <a:spcPts val="0"/>
              </a:spcAft>
              <a:defRPr/>
            </a:pPr>
            <a:r>
              <a:rPr lang="en-US" sz="1600" b="1" kern="0" dirty="0">
                <a:solidFill>
                  <a:srgbClr val="FFFFFF"/>
                </a:solidFill>
                <a:latin typeface="Arial"/>
                <a:cs typeface="Arial"/>
              </a:rPr>
              <a:t>AD 70</a:t>
            </a:r>
          </a:p>
        </p:txBody>
      </p:sp>
      <p:sp>
        <p:nvSpPr>
          <p:cNvPr id="33" name="Text Box 11"/>
          <p:cNvSpPr txBox="1">
            <a:spLocks noChangeArrowheads="1"/>
          </p:cNvSpPr>
          <p:nvPr/>
        </p:nvSpPr>
        <p:spPr bwMode="auto">
          <a:xfrm>
            <a:off x="7019925" y="692150"/>
            <a:ext cx="936625" cy="5857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Church Age</a:t>
            </a:r>
          </a:p>
        </p:txBody>
      </p:sp>
      <p:sp>
        <p:nvSpPr>
          <p:cNvPr id="34" name="Text Box 11"/>
          <p:cNvSpPr txBox="1">
            <a:spLocks noChangeArrowheads="1"/>
          </p:cNvSpPr>
          <p:nvPr/>
        </p:nvSpPr>
        <p:spPr bwMode="auto">
          <a:xfrm>
            <a:off x="7805738" y="692150"/>
            <a:ext cx="654050" cy="157003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7 </a:t>
            </a:r>
            <a:br>
              <a:rPr lang="en-US" sz="1600" b="1" kern="0" dirty="0">
                <a:solidFill>
                  <a:srgbClr val="FFFFFF"/>
                </a:solidFill>
                <a:latin typeface="Arial"/>
                <a:cs typeface="Arial"/>
              </a:rPr>
            </a:br>
            <a:r>
              <a:rPr lang="en-US" sz="1600" b="1" kern="0" dirty="0">
                <a:solidFill>
                  <a:srgbClr val="FFFFFF"/>
                </a:solidFill>
                <a:latin typeface="Arial"/>
                <a:cs typeface="Arial"/>
              </a:rPr>
              <a:t>Yr.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err="1">
                <a:solidFill>
                  <a:srgbClr val="FFFFFF"/>
                </a:solidFill>
                <a:latin typeface="Arial"/>
                <a:cs typeface="Arial"/>
              </a:rPr>
              <a:t>Trib-ula-tion</a:t>
            </a:r>
            <a:endParaRPr lang="en-US" sz="1600" b="1" kern="0" dirty="0">
              <a:solidFill>
                <a:srgbClr val="FFFFFF"/>
              </a:solidFill>
              <a:latin typeface="Arial"/>
              <a:cs typeface="Arial"/>
            </a:endParaRPr>
          </a:p>
        </p:txBody>
      </p:sp>
      <p:sp>
        <p:nvSpPr>
          <p:cNvPr id="35" name="Text Box 11"/>
          <p:cNvSpPr txBox="1">
            <a:spLocks noChangeArrowheads="1"/>
          </p:cNvSpPr>
          <p:nvPr/>
        </p:nvSpPr>
        <p:spPr bwMode="auto">
          <a:xfrm>
            <a:off x="8388350" y="692150"/>
            <a:ext cx="755650" cy="157003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Mil-</a:t>
            </a:r>
            <a:r>
              <a:rPr lang="en-US" sz="1600" b="1" kern="0" dirty="0" err="1">
                <a:solidFill>
                  <a:srgbClr val="FFFFFF"/>
                </a:solidFill>
                <a:latin typeface="Arial"/>
                <a:cs typeface="Arial"/>
              </a:rPr>
              <a:t>len</a:t>
            </a:r>
            <a:r>
              <a:rPr lang="en-US" sz="1600" b="1" kern="0" dirty="0">
                <a:solidFill>
                  <a:srgbClr val="FFFFFF"/>
                </a:solidFill>
                <a:latin typeface="Arial"/>
                <a:cs typeface="Arial"/>
              </a:rPr>
              <a:t>-</a:t>
            </a:r>
            <a:r>
              <a:rPr lang="en-US" sz="1600" b="1" kern="0" dirty="0" err="1">
                <a:solidFill>
                  <a:srgbClr val="FFFFFF"/>
                </a:solidFill>
                <a:latin typeface="Arial"/>
                <a:cs typeface="Arial"/>
              </a:rPr>
              <a:t>nial</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King-</a:t>
            </a:r>
            <a:r>
              <a:rPr lang="en-US" sz="1600" b="1" kern="0" dirty="0" err="1">
                <a:solidFill>
                  <a:srgbClr val="FFFFFF"/>
                </a:solidFill>
                <a:latin typeface="Arial"/>
                <a:cs typeface="Arial"/>
              </a:rPr>
              <a:t>dom</a:t>
            </a:r>
            <a:endParaRPr lang="en-US" sz="1600" b="1" kern="0" dirty="0">
              <a:solidFill>
                <a:srgbClr val="FFFFFF"/>
              </a:solidFill>
              <a:latin typeface="Arial"/>
              <a:cs typeface="Arial"/>
            </a:endParaRPr>
          </a:p>
        </p:txBody>
      </p:sp>
      <p:sp>
        <p:nvSpPr>
          <p:cNvPr id="36" name="Text Box 11"/>
          <p:cNvSpPr txBox="1">
            <a:spLocks noChangeArrowheads="1"/>
          </p:cNvSpPr>
          <p:nvPr/>
        </p:nvSpPr>
        <p:spPr bwMode="auto">
          <a:xfrm>
            <a:off x="33338" y="3429000"/>
            <a:ext cx="1874837"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fontAlgn="auto">
              <a:spcBef>
                <a:spcPct val="50000"/>
              </a:spcBef>
              <a:spcAft>
                <a:spcPts val="0"/>
              </a:spcAft>
              <a:defRPr/>
            </a:pPr>
            <a:r>
              <a:rPr lang="en-US" sz="2000" b="1" kern="0" dirty="0">
                <a:solidFill>
                  <a:srgbClr val="FFFFFF"/>
                </a:solidFill>
                <a:latin typeface="Arial"/>
                <a:cs typeface="Arial"/>
              </a:rPr>
              <a:t>Premillennial</a:t>
            </a:r>
          </a:p>
        </p:txBody>
      </p:sp>
      <p:sp>
        <p:nvSpPr>
          <p:cNvPr id="37" name="Rectangle 3" descr="Green marble"/>
          <p:cNvSpPr>
            <a:spLocks noChangeArrowheads="1"/>
          </p:cNvSpPr>
          <p:nvPr/>
        </p:nvSpPr>
        <p:spPr bwMode="auto">
          <a:xfrm>
            <a:off x="2776538" y="34290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7 </a:t>
            </a:r>
            <a:r>
              <a:rPr lang="en-US" sz="2000" b="1" kern="0" dirty="0" err="1">
                <a:solidFill>
                  <a:srgbClr val="FFFFFF"/>
                </a:solidFill>
                <a:latin typeface="Arial"/>
                <a:cs typeface="Arial"/>
              </a:rPr>
              <a:t>wks</a:t>
            </a:r>
            <a:endParaRPr lang="en-US" sz="2000" b="1" kern="0" dirty="0">
              <a:solidFill>
                <a:srgbClr val="FFFFFF"/>
              </a:solidFill>
              <a:latin typeface="Arial"/>
              <a:cs typeface="Arial"/>
            </a:endParaRPr>
          </a:p>
        </p:txBody>
      </p:sp>
      <p:sp>
        <p:nvSpPr>
          <p:cNvPr id="38" name="Rectangle 3" descr="Green marble"/>
          <p:cNvSpPr>
            <a:spLocks noChangeArrowheads="1"/>
          </p:cNvSpPr>
          <p:nvPr/>
        </p:nvSpPr>
        <p:spPr bwMode="auto">
          <a:xfrm>
            <a:off x="3563938" y="3429000"/>
            <a:ext cx="2736850" cy="431800"/>
          </a:xfrm>
          <a:prstGeom prst="rect">
            <a:avLst/>
          </a:prstGeom>
          <a:blipFill dpi="0" rotWithShape="0">
            <a:blip r:embed="rId4"/>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62 weeks</a:t>
            </a:r>
          </a:p>
        </p:txBody>
      </p:sp>
      <p:sp>
        <p:nvSpPr>
          <p:cNvPr id="39" name="Rectangle 5" descr="Green marble"/>
          <p:cNvSpPr>
            <a:spLocks noChangeArrowheads="1"/>
          </p:cNvSpPr>
          <p:nvPr/>
        </p:nvSpPr>
        <p:spPr bwMode="auto">
          <a:xfrm>
            <a:off x="7740650" y="3429000"/>
            <a:ext cx="863600"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1 </a:t>
            </a:r>
            <a:r>
              <a:rPr lang="en-US" sz="2000" b="1" kern="0" dirty="0" err="1">
                <a:solidFill>
                  <a:srgbClr val="FFFFFF"/>
                </a:solidFill>
                <a:latin typeface="Arial"/>
                <a:cs typeface="Arial"/>
              </a:rPr>
              <a:t>wk</a:t>
            </a:r>
            <a:endParaRPr lang="en-US" sz="2000" b="1" kern="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96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dissolve">
                                      <p:cBhvr>
                                        <p:cTn id="31" dur="500"/>
                                        <p:tgtEl>
                                          <p:spTgt spid="25"/>
                                        </p:tgtEl>
                                      </p:cBhvr>
                                    </p:animEffect>
                                  </p:childTnLst>
                                </p:cTn>
                              </p:par>
                            </p:childTnLst>
                          </p:cTn>
                        </p:par>
                        <p:par>
                          <p:cTn id="32" fill="hold" nodeType="afterGroup">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dissolve">
                                      <p:cBhvr>
                                        <p:cTn id="35" dur="500"/>
                                        <p:tgtEl>
                                          <p:spTgt spid="28"/>
                                        </p:tgtEl>
                                      </p:cBhvr>
                                    </p:animEffect>
                                  </p:childTnLst>
                                </p:cTn>
                              </p:par>
                            </p:childTnLst>
                          </p:cTn>
                        </p:par>
                        <p:par>
                          <p:cTn id="36" fill="hold" nodeType="afterGroup">
                            <p:stCondLst>
                              <p:cond delay="1500"/>
                            </p:stCondLst>
                            <p:childTnLst>
                              <p:par>
                                <p:cTn id="37" presetID="9"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dissolve">
                                      <p:cBhvr>
                                        <p:cTn id="39" dur="500"/>
                                        <p:tgtEl>
                                          <p:spTgt spid="2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dissolve">
                                      <p:cBhvr>
                                        <p:cTn id="44" dur="500"/>
                                        <p:tgtEl>
                                          <p:spTgt spid="30"/>
                                        </p:tgtEl>
                                      </p:cBhvr>
                                    </p:animEffect>
                                  </p:childTnLst>
                                </p:cTn>
                              </p:par>
                            </p:childTnLst>
                          </p:cTn>
                        </p:par>
                        <p:par>
                          <p:cTn id="45" fill="hold" nodeType="afterGroup">
                            <p:stCondLst>
                              <p:cond delay="500"/>
                            </p:stCondLst>
                            <p:childTnLst>
                              <p:par>
                                <p:cTn id="46" presetID="9" presetClass="entr" presetSubtype="0"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dissolve">
                                      <p:cBhvr>
                                        <p:cTn id="48" dur="500"/>
                                        <p:tgtEl>
                                          <p:spTgt spid="33"/>
                                        </p:tgtEl>
                                      </p:cBhvr>
                                    </p:animEffect>
                                  </p:childTnLst>
                                </p:cTn>
                              </p:par>
                            </p:childTnLst>
                          </p:cTn>
                        </p:par>
                        <p:par>
                          <p:cTn id="49" fill="hold" nodeType="afterGroup">
                            <p:stCondLst>
                              <p:cond delay="1000"/>
                            </p:stCondLst>
                            <p:childTnLst>
                              <p:par>
                                <p:cTn id="50" presetID="9" presetClass="entr" presetSubtype="0"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dissolve">
                                      <p:cBhvr>
                                        <p:cTn id="52" dur="500"/>
                                        <p:tgtEl>
                                          <p:spTgt spid="3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dissolve">
                                      <p:cBhvr>
                                        <p:cTn id="57" dur="500"/>
                                        <p:tgtEl>
                                          <p:spTgt spid="31"/>
                                        </p:tgtEl>
                                      </p:cBhvr>
                                    </p:animEffect>
                                  </p:childTnLst>
                                </p:cTn>
                              </p:par>
                            </p:childTnLst>
                          </p:cTn>
                        </p:par>
                        <p:par>
                          <p:cTn id="58" fill="hold" nodeType="afterGroup">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dissolve">
                                      <p:cBhvr>
                                        <p:cTn id="61" dur="500"/>
                                        <p:tgtEl>
                                          <p:spTgt spid="3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dissolve">
                                      <p:cBhvr>
                                        <p:cTn id="66" dur="500"/>
                                        <p:tgtEl>
                                          <p:spTgt spid="3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dissolve">
                                      <p:cBhvr>
                                        <p:cTn id="71" dur="500"/>
                                        <p:tgtEl>
                                          <p:spTgt spid="2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left)">
                                      <p:cBhvr>
                                        <p:cTn id="76" dur="500"/>
                                        <p:tgtEl>
                                          <p:spTgt spid="37"/>
                                        </p:tgtEl>
                                      </p:cBhvr>
                                    </p:animEffect>
                                  </p:childTnLst>
                                </p:cTn>
                              </p:par>
                            </p:childTnLst>
                          </p:cTn>
                        </p:par>
                        <p:par>
                          <p:cTn id="77" fill="hold" nodeType="afterGroup">
                            <p:stCondLst>
                              <p:cond delay="500"/>
                            </p:stCondLst>
                            <p:childTnLst>
                              <p:par>
                                <p:cTn id="78" presetID="9" presetClass="entr" presetSubtype="0" fill="hold" grpId="0" nodeType="after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dissolve">
                                      <p:cBhvr>
                                        <p:cTn id="80" dur="500"/>
                                        <p:tgtEl>
                                          <p:spTgt spid="27"/>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wipe(left)">
                                      <p:cBhvr>
                                        <p:cTn id="85" dur="500"/>
                                        <p:tgtEl>
                                          <p:spTgt spid="38"/>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wipe(left)">
                                      <p:cBhvr>
                                        <p:cTn id="90" dur="500"/>
                                        <p:tgtEl>
                                          <p:spTgt spid="39"/>
                                        </p:tgtEl>
                                      </p:cBhvr>
                                    </p:animEffect>
                                  </p:childTnLst>
                                </p:cTn>
                              </p:par>
                            </p:childTnLst>
                          </p:cTn>
                        </p:par>
                        <p:par>
                          <p:cTn id="91" fill="hold" nodeType="afterGroup">
                            <p:stCondLst>
                              <p:cond delay="500"/>
                            </p:stCondLst>
                            <p:childTnLst>
                              <p:par>
                                <p:cTn id="92" presetID="9" presetClass="entr" presetSubtype="0" fill="hold" grpId="0" nodeType="after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dissolve">
                                      <p:cBhvr>
                                        <p:cTn id="9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2" grpId="0" autoUpdateAnimBg="0"/>
      <p:bldP spid="5" grpId="0" build="p" autoUpdateAnimBg="0"/>
      <p:bldP spid="24" grpId="0" autoUpdateAnimBg="0"/>
      <p:bldP spid="25" grpId="0" autoUpdateAnimBg="0"/>
      <p:bldP spid="26" grpId="0" autoUpdateAnimBg="0"/>
      <p:bldP spid="27" grpId="0" autoUpdateAnimBg="0"/>
      <p:bldP spid="28" grpId="0" autoUpdateAnimBg="0"/>
      <p:bldP spid="29" grpId="0" autoUpdateAnimBg="0"/>
      <p:bldP spid="30" grpId="0" autoUpdateAnimBg="0"/>
      <p:bldP spid="31" grpId="0" autoUpdateAnimBg="0"/>
      <p:bldP spid="32" grpId="0" autoUpdateAnimBg="0"/>
      <p:bldP spid="33" grpId="0" autoUpdateAnimBg="0"/>
      <p:bldP spid="34" grpId="0" autoUpdateAnimBg="0"/>
      <p:bldP spid="35" grpId="0" autoUpdateAnimBg="0"/>
      <p:bldP spid="36" grpId="0" autoUpdateAnimBg="0"/>
      <p:bldP spid="37" grpId="0" animBg="1"/>
      <p:bldP spid="38" grpId="0" animBg="1"/>
      <p:bldP spid="3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a:defRPr/>
            </a:pPr>
            <a:endParaRPr lang="en-US" b="1">
              <a:effectLst>
                <a:outerShdw blurRad="38100" dist="38100" dir="2700000" algn="tl">
                  <a:srgbClr val="FFFFFF"/>
                </a:outerShdw>
              </a:effectLst>
              <a:latin typeface="Arial"/>
              <a:ea typeface="+mn-ea"/>
              <a:cs typeface="Arial"/>
            </a:endParaRPr>
          </a:p>
        </p:txBody>
      </p:sp>
      <p:sp>
        <p:nvSpPr>
          <p:cNvPr id="16" name="Title 15"/>
          <p:cNvSpPr>
            <a:spLocks noGrp="1"/>
          </p:cNvSpPr>
          <p:nvPr>
            <p:ph type="title" idx="4294967295"/>
          </p:nvPr>
        </p:nvSpPr>
        <p:spPr>
          <a:xfrm>
            <a:off x="0" y="0"/>
            <a:ext cx="9144000" cy="1143000"/>
          </a:xfrm>
          <a:solidFill>
            <a:schemeClr val="tx1"/>
          </a:solidFill>
        </p:spPr>
        <p:txBody>
          <a:bodyPr/>
          <a:lstStyle/>
          <a:p>
            <a:pPr>
              <a:defRPr/>
            </a:pPr>
            <a:r>
              <a:rPr lang="en-US" sz="4000" b="1" dirty="0">
                <a:solidFill>
                  <a:schemeClr val="bg1"/>
                </a:solidFill>
                <a:latin typeface="Arial" charset="0"/>
                <a:ea typeface="ＭＳ Ｐゴシック" charset="0"/>
                <a:cs typeface="Arial" charset="0"/>
              </a:rPr>
              <a:t>The Seventy </a:t>
            </a:r>
            <a:r>
              <a:rPr lang="en-US" altLang="ja-JP" sz="4000" b="1" dirty="0">
                <a:solidFill>
                  <a:schemeClr val="bg1"/>
                </a:solidFill>
                <a:latin typeface="Arial" charset="0"/>
                <a:ea typeface="ＭＳ Ｐゴシック" charset="0"/>
                <a:cs typeface="Arial" charset="0"/>
              </a:rPr>
              <a:t>"Weeks" of Daniel</a:t>
            </a:r>
            <a:endParaRPr lang="en-US" sz="4000" dirty="0">
              <a:latin typeface="Arial" charset="0"/>
              <a:ea typeface="ＭＳ Ｐゴシック" charset="0"/>
              <a:cs typeface="Arial" charset="0"/>
            </a:endParaRPr>
          </a:p>
        </p:txBody>
      </p:sp>
      <p:sp>
        <p:nvSpPr>
          <p:cNvPr id="410627" name="Rectangle 3" descr="Green marble"/>
          <p:cNvSpPr>
            <a:spLocks noChangeArrowheads="1"/>
          </p:cNvSpPr>
          <p:nvPr/>
        </p:nvSpPr>
        <p:spPr bwMode="auto">
          <a:xfrm>
            <a:off x="533400" y="3441700"/>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410628" name="Text Box 4"/>
          <p:cNvSpPr txBox="1">
            <a:spLocks noChangeArrowheads="1"/>
          </p:cNvSpPr>
          <p:nvPr/>
        </p:nvSpPr>
        <p:spPr bwMode="auto">
          <a:xfrm>
            <a:off x="533400" y="2679700"/>
            <a:ext cx="594995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b="1" dirty="0">
                <a:solidFill>
                  <a:schemeClr val="bg1"/>
                </a:solidFill>
                <a:latin typeface="Arial"/>
                <a:ea typeface="+mn-ea"/>
                <a:cs typeface="Arial"/>
              </a:rPr>
              <a:t>69 sevens = 483 years</a:t>
            </a:r>
          </a:p>
        </p:txBody>
      </p:sp>
      <p:sp>
        <p:nvSpPr>
          <p:cNvPr id="410629" name="Rectangle 5" descr="Green marble"/>
          <p:cNvSpPr>
            <a:spLocks noChangeArrowheads="1"/>
          </p:cNvSpPr>
          <p:nvPr/>
        </p:nvSpPr>
        <p:spPr bwMode="auto">
          <a:xfrm>
            <a:off x="7315200" y="3441700"/>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410630" name="Text Box 6"/>
          <p:cNvSpPr txBox="1">
            <a:spLocks noChangeArrowheads="1"/>
          </p:cNvSpPr>
          <p:nvPr/>
        </p:nvSpPr>
        <p:spPr bwMode="auto">
          <a:xfrm>
            <a:off x="228600" y="5346700"/>
            <a:ext cx="2274888"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defRPr/>
            </a:pPr>
            <a:r>
              <a:rPr lang="en-US" sz="3600" b="1" dirty="0">
                <a:solidFill>
                  <a:schemeClr val="bg1"/>
                </a:solidFill>
                <a:latin typeface="Arial"/>
                <a:ea typeface="+mn-ea"/>
                <a:cs typeface="Arial"/>
              </a:rPr>
              <a:t>444 BC </a:t>
            </a:r>
          </a:p>
          <a:p>
            <a:pPr algn="r">
              <a:defRPr/>
            </a:pPr>
            <a:r>
              <a:rPr lang="en-US" sz="3600" b="1" dirty="0">
                <a:solidFill>
                  <a:schemeClr val="bg1"/>
                </a:solidFill>
                <a:latin typeface="Arial"/>
                <a:ea typeface="+mn-ea"/>
                <a:cs typeface="Arial"/>
              </a:rPr>
              <a:t>– 395 BC</a:t>
            </a:r>
          </a:p>
        </p:txBody>
      </p:sp>
      <p:sp>
        <p:nvSpPr>
          <p:cNvPr id="410631" name="Text Box 7"/>
          <p:cNvSpPr txBox="1">
            <a:spLocks noChangeArrowheads="1"/>
          </p:cNvSpPr>
          <p:nvPr/>
        </p:nvSpPr>
        <p:spPr bwMode="auto">
          <a:xfrm>
            <a:off x="6248400" y="4340225"/>
            <a:ext cx="2887663"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en-US" sz="3600" b="1">
                <a:solidFill>
                  <a:schemeClr val="bg1"/>
                </a:solidFill>
                <a:latin typeface="Arial"/>
                <a:ea typeface="+mn-ea"/>
                <a:cs typeface="Arial"/>
              </a:rPr>
              <a:t>1 seven </a:t>
            </a:r>
          </a:p>
          <a:p>
            <a:pPr algn="ctr">
              <a:defRPr/>
            </a:pPr>
            <a:r>
              <a:rPr lang="en-US" sz="3600" b="1">
                <a:solidFill>
                  <a:schemeClr val="bg1"/>
                </a:solidFill>
                <a:latin typeface="Arial"/>
                <a:ea typeface="+mn-ea"/>
                <a:cs typeface="Arial"/>
              </a:rPr>
              <a:t>= 7 years</a:t>
            </a:r>
          </a:p>
        </p:txBody>
      </p:sp>
      <p:sp>
        <p:nvSpPr>
          <p:cNvPr id="410632" name="Text Box 8"/>
          <p:cNvSpPr txBox="1">
            <a:spLocks noChangeArrowheads="1"/>
          </p:cNvSpPr>
          <p:nvPr/>
        </p:nvSpPr>
        <p:spPr bwMode="auto">
          <a:xfrm>
            <a:off x="304800" y="4432300"/>
            <a:ext cx="64738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b="1">
                <a:solidFill>
                  <a:schemeClr val="bg1"/>
                </a:solidFill>
                <a:latin typeface="Arial"/>
                <a:ea typeface="+mn-ea"/>
                <a:cs typeface="Arial"/>
              </a:rPr>
              <a:t>7 sevens            62 sevens</a:t>
            </a:r>
          </a:p>
        </p:txBody>
      </p:sp>
      <p:sp>
        <p:nvSpPr>
          <p:cNvPr id="410633" name="Text Box 9"/>
          <p:cNvSpPr txBox="1">
            <a:spLocks noChangeArrowheads="1"/>
          </p:cNvSpPr>
          <p:nvPr/>
        </p:nvSpPr>
        <p:spPr bwMode="auto">
          <a:xfrm>
            <a:off x="3886200" y="5362575"/>
            <a:ext cx="2449513"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defRPr/>
            </a:pPr>
            <a:r>
              <a:rPr lang="en-US" sz="3600" b="1">
                <a:solidFill>
                  <a:schemeClr val="bg1"/>
                </a:solidFill>
                <a:latin typeface="Arial"/>
                <a:ea typeface="+mn-ea"/>
                <a:cs typeface="Arial"/>
              </a:rPr>
              <a:t>395 BC </a:t>
            </a:r>
          </a:p>
          <a:p>
            <a:pPr algn="r">
              <a:defRPr/>
            </a:pPr>
            <a:r>
              <a:rPr lang="en-US" sz="3600" b="1">
                <a:solidFill>
                  <a:schemeClr val="bg1"/>
                </a:solidFill>
                <a:latin typeface="Arial"/>
                <a:ea typeface="+mn-ea"/>
                <a:cs typeface="Arial"/>
              </a:rPr>
              <a:t>– AD 33</a:t>
            </a:r>
          </a:p>
        </p:txBody>
      </p:sp>
      <p:sp>
        <p:nvSpPr>
          <p:cNvPr id="410634" name="Text Box 10"/>
          <p:cNvSpPr txBox="1">
            <a:spLocks noChangeArrowheads="1"/>
          </p:cNvSpPr>
          <p:nvPr/>
        </p:nvSpPr>
        <p:spPr bwMode="auto">
          <a:xfrm>
            <a:off x="5441950" y="1219200"/>
            <a:ext cx="271145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dirty="0">
                <a:solidFill>
                  <a:schemeClr val="bg1"/>
                </a:solidFill>
                <a:latin typeface="Arial"/>
                <a:ea typeface="+mn-ea"/>
                <a:cs typeface="Arial"/>
              </a:rPr>
              <a:t>Anointed One</a:t>
            </a:r>
          </a:p>
        </p:txBody>
      </p:sp>
      <p:sp>
        <p:nvSpPr>
          <p:cNvPr id="410635" name="Text Box 11"/>
          <p:cNvSpPr txBox="1">
            <a:spLocks noChangeArrowheads="1"/>
          </p:cNvSpPr>
          <p:nvPr/>
        </p:nvSpPr>
        <p:spPr bwMode="auto">
          <a:xfrm>
            <a:off x="0" y="1828800"/>
            <a:ext cx="2362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dirty="0">
                <a:solidFill>
                  <a:schemeClr val="bg1"/>
                </a:solidFill>
                <a:latin typeface="Arial"/>
                <a:ea typeface="+mn-ea"/>
                <a:cs typeface="Arial"/>
              </a:rPr>
              <a:t>Decree</a:t>
            </a:r>
          </a:p>
        </p:txBody>
      </p:sp>
      <p:sp>
        <p:nvSpPr>
          <p:cNvPr id="410636"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10637" name="Line 13"/>
          <p:cNvSpPr>
            <a:spLocks noChangeShapeType="1"/>
          </p:cNvSpPr>
          <p:nvPr/>
        </p:nvSpPr>
        <p:spPr bwMode="auto">
          <a:xfrm>
            <a:off x="6797675"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748558" name="Text Box 15"/>
          <p:cNvSpPr txBox="1">
            <a:spLocks noChangeArrowheads="1"/>
          </p:cNvSpPr>
          <p:nvPr/>
        </p:nvSpPr>
        <p:spPr bwMode="auto">
          <a:xfrm>
            <a:off x="8305800" y="76200"/>
            <a:ext cx="9620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chemeClr val="bg1"/>
                </a:solidFill>
                <a:latin typeface="Arial" charset="0"/>
                <a:cs typeface="Arial" charset="0"/>
              </a:rPr>
              <a:t>551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animEffect transition="in" filter="dissolve">
                                      <p:cBhvr>
                                        <p:cTn id="7" dur="500"/>
                                        <p:tgtEl>
                                          <p:spTgt spid="410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627"/>
                                        </p:tgtEl>
                                        <p:attrNameLst>
                                          <p:attrName>style.visibility</p:attrName>
                                        </p:attrNameLst>
                                      </p:cBhvr>
                                      <p:to>
                                        <p:strVal val="visible"/>
                                      </p:to>
                                    </p:set>
                                    <p:animEffect transition="in" filter="wipe(left)">
                                      <p:cBhvr>
                                        <p:cTn id="12" dur="500"/>
                                        <p:tgtEl>
                                          <p:spTgt spid="410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animEffect transition="in" filter="dissolve">
                                      <p:cBhvr>
                                        <p:cTn id="17" dur="500"/>
                                        <p:tgtEl>
                                          <p:spTgt spid="410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0635"/>
                                        </p:tgtEl>
                                        <p:attrNameLst>
                                          <p:attrName>style.visibility</p:attrName>
                                        </p:attrNameLst>
                                      </p:cBhvr>
                                      <p:to>
                                        <p:strVal val="visible"/>
                                      </p:to>
                                    </p:set>
                                    <p:animEffect transition="in" filter="dissolve">
                                      <p:cBhvr>
                                        <p:cTn id="22" dur="500"/>
                                        <p:tgtEl>
                                          <p:spTgt spid="410635"/>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410636"/>
                                        </p:tgtEl>
                                        <p:attrNameLst>
                                          <p:attrName>style.visibility</p:attrName>
                                        </p:attrNameLst>
                                      </p:cBhvr>
                                      <p:to>
                                        <p:strVal val="visible"/>
                                      </p:to>
                                    </p:set>
                                    <p:animEffect transition="in" filter="wipe(up)">
                                      <p:cBhvr>
                                        <p:cTn id="26" dur="500"/>
                                        <p:tgtEl>
                                          <p:spTgt spid="4106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10630"/>
                                        </p:tgtEl>
                                        <p:attrNameLst>
                                          <p:attrName>style.visibility</p:attrName>
                                        </p:attrNameLst>
                                      </p:cBhvr>
                                      <p:to>
                                        <p:strVal val="visible"/>
                                      </p:to>
                                    </p:set>
                                    <p:animEffect transition="in" filter="dissolve">
                                      <p:cBhvr>
                                        <p:cTn id="31" dur="500"/>
                                        <p:tgtEl>
                                          <p:spTgt spid="41063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10634"/>
                                        </p:tgtEl>
                                        <p:attrNameLst>
                                          <p:attrName>style.visibility</p:attrName>
                                        </p:attrNameLst>
                                      </p:cBhvr>
                                      <p:to>
                                        <p:strVal val="visible"/>
                                      </p:to>
                                    </p:set>
                                    <p:animEffect transition="in" filter="dissolve">
                                      <p:cBhvr>
                                        <p:cTn id="36" dur="500"/>
                                        <p:tgtEl>
                                          <p:spTgt spid="410634"/>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410637"/>
                                        </p:tgtEl>
                                        <p:attrNameLst>
                                          <p:attrName>style.visibility</p:attrName>
                                        </p:attrNameLst>
                                      </p:cBhvr>
                                      <p:to>
                                        <p:strVal val="visible"/>
                                      </p:to>
                                    </p:set>
                                    <p:animEffect transition="in" filter="dissolve">
                                      <p:cBhvr>
                                        <p:cTn id="40" dur="500"/>
                                        <p:tgtEl>
                                          <p:spTgt spid="41063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10633"/>
                                        </p:tgtEl>
                                        <p:attrNameLst>
                                          <p:attrName>style.visibility</p:attrName>
                                        </p:attrNameLst>
                                      </p:cBhvr>
                                      <p:to>
                                        <p:strVal val="visible"/>
                                      </p:to>
                                    </p:set>
                                    <p:animEffect transition="in" filter="dissolve">
                                      <p:cBhvr>
                                        <p:cTn id="45" dur="500"/>
                                        <p:tgtEl>
                                          <p:spTgt spid="4106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10631"/>
                                        </p:tgtEl>
                                        <p:attrNameLst>
                                          <p:attrName>style.visibility</p:attrName>
                                        </p:attrNameLst>
                                      </p:cBhvr>
                                      <p:to>
                                        <p:strVal val="visible"/>
                                      </p:to>
                                    </p:set>
                                    <p:animEffect transition="in" filter="dissolve">
                                      <p:cBhvr>
                                        <p:cTn id="50" dur="500"/>
                                        <p:tgtEl>
                                          <p:spTgt spid="410631"/>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410629"/>
                                        </p:tgtEl>
                                        <p:attrNameLst>
                                          <p:attrName>style.visibility</p:attrName>
                                        </p:attrNameLst>
                                      </p:cBhvr>
                                      <p:to>
                                        <p:strVal val="visible"/>
                                      </p:to>
                                    </p:set>
                                    <p:animEffect transition="in" filter="wipe(left)">
                                      <p:cBhvr>
                                        <p:cTn id="54"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29" grpId="0" animBg="1"/>
      <p:bldP spid="410630" grpId="0" autoUpdateAnimBg="0"/>
      <p:bldP spid="410631" grpId="0" autoUpdateAnimBg="0"/>
      <p:bldP spid="410632" grpId="0" autoUpdateAnimBg="0"/>
      <p:bldP spid="410633" grpId="0" autoUpdateAnimBg="0"/>
      <p:bldP spid="410634" grpId="0" autoUpdateAnimBg="0"/>
      <p:bldP spid="410635"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a:solidFill>
                <a:srgbClr val="000000"/>
              </a:solidFill>
              <a:effectLst>
                <a:outerShdw blurRad="38100" dist="38100" dir="2700000" algn="tl">
                  <a:srgbClr val="FFFFFF"/>
                </a:outerShdw>
              </a:effectLst>
              <a:latin typeface="Arial"/>
              <a:cs typeface="Arial"/>
            </a:endParaRPr>
          </a:p>
        </p:txBody>
      </p:sp>
      <p:sp>
        <p:nvSpPr>
          <p:cNvPr id="750594"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555</a:t>
            </a:r>
          </a:p>
        </p:txBody>
      </p:sp>
      <p:sp>
        <p:nvSpPr>
          <p:cNvPr id="626692" name="Rectangle 4"/>
          <p:cNvSpPr>
            <a:spLocks noGrp="1" noChangeArrowheads="1"/>
          </p:cNvSpPr>
          <p:nvPr>
            <p:ph type="title"/>
          </p:nvPr>
        </p:nvSpPr>
        <p:spPr>
          <a:xfrm>
            <a:off x="0" y="528538"/>
            <a:ext cx="9144000" cy="884238"/>
          </a:xfrm>
          <a:solidFill>
            <a:srgbClr val="020101"/>
          </a:solidFill>
        </p:spPr>
        <p:txBody>
          <a:bodyPr/>
          <a:lstStyle/>
          <a:p>
            <a:pPr eaLnBrk="1" hangingPunct="1">
              <a:defRPr/>
            </a:pPr>
            <a:r>
              <a:rPr lang="en-US" sz="4000" b="1" dirty="0">
                <a:latin typeface="Arial" charset="0"/>
                <a:ea typeface="ＭＳ Ｐゴシック" charset="0"/>
                <a:cs typeface="Arial" charset="0"/>
              </a:rPr>
              <a:t>Questions on the Premillennial View</a:t>
            </a:r>
            <a:endParaRPr lang="en-US" b="1" dirty="0">
              <a:latin typeface="Arial" charset="0"/>
              <a:ea typeface="ＭＳ Ｐゴシック" charset="0"/>
              <a:cs typeface="Arial" charset="0"/>
            </a:endParaRPr>
          </a:p>
        </p:txBody>
      </p:sp>
      <p:sp>
        <p:nvSpPr>
          <p:cNvPr id="5" name="Rectangle 2"/>
          <p:cNvSpPr txBox="1">
            <a:spLocks noChangeArrowheads="1"/>
          </p:cNvSpPr>
          <p:nvPr/>
        </p:nvSpPr>
        <p:spPr bwMode="auto">
          <a:xfrm>
            <a:off x="609600" y="1600200"/>
            <a:ext cx="8229600" cy="4876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cs typeface="Arial" charset="0"/>
              </a:rPr>
              <a:t>Which decree is in 9:25? Four options:</a:t>
            </a:r>
          </a:p>
          <a:p>
            <a:pPr lvl="1" eaLnBrk="1" hangingPunct="1">
              <a:lnSpc>
                <a:spcPct val="80000"/>
              </a:lnSpc>
              <a:spcBef>
                <a:spcPct val="20000"/>
              </a:spcBef>
              <a:buFontTx/>
              <a:buChar char="–"/>
              <a:defRPr/>
            </a:pPr>
            <a:r>
              <a:rPr lang="en-US" b="1" dirty="0">
                <a:effectLst>
                  <a:outerShdw blurRad="38100" dist="38100" dir="2700000" algn="tl">
                    <a:srgbClr val="000000"/>
                  </a:outerShdw>
                </a:effectLst>
                <a:latin typeface="Arial" charset="0"/>
                <a:cs typeface="Arial" charset="0"/>
              </a:rPr>
              <a:t>(1) Cyrus decree to rebuild the temple (2 Chron. 36: 22-23; Ezra 1:1-4; 6:1-5); </a:t>
            </a:r>
          </a:p>
          <a:p>
            <a:pPr lvl="1" eaLnBrk="1" hangingPunct="1">
              <a:lnSpc>
                <a:spcPct val="80000"/>
              </a:lnSpc>
              <a:spcBef>
                <a:spcPct val="20000"/>
              </a:spcBef>
              <a:buFontTx/>
              <a:buChar char="–"/>
              <a:defRPr/>
            </a:pPr>
            <a:r>
              <a:rPr lang="en-US" b="1" dirty="0">
                <a:effectLst>
                  <a:outerShdw blurRad="38100" dist="38100" dir="2700000" algn="tl">
                    <a:srgbClr val="000000"/>
                  </a:outerShdw>
                </a:effectLst>
                <a:latin typeface="Arial" charset="0"/>
                <a:cs typeface="Arial" charset="0"/>
              </a:rPr>
              <a:t>(2) Darius decree confirming the decree of Cyrus (Ezra 6:6-12);</a:t>
            </a:r>
          </a:p>
          <a:p>
            <a:pPr lvl="1" eaLnBrk="1" hangingPunct="1">
              <a:lnSpc>
                <a:spcPct val="80000"/>
              </a:lnSpc>
              <a:spcBef>
                <a:spcPct val="20000"/>
              </a:spcBef>
              <a:buFontTx/>
              <a:buChar char="–"/>
              <a:defRPr/>
            </a:pPr>
            <a:r>
              <a:rPr lang="en-US" b="1" dirty="0">
                <a:effectLst>
                  <a:outerShdw blurRad="38100" dist="38100" dir="2700000" algn="tl">
                    <a:srgbClr val="000000"/>
                  </a:outerShdw>
                </a:effectLst>
                <a:latin typeface="Arial" charset="0"/>
                <a:cs typeface="Arial" charset="0"/>
              </a:rPr>
              <a:t>(3) </a:t>
            </a:r>
            <a:r>
              <a:rPr lang="en-US" b="1" dirty="0" err="1">
                <a:effectLst>
                  <a:outerShdw blurRad="38100" dist="38100" dir="2700000" algn="tl">
                    <a:srgbClr val="000000"/>
                  </a:outerShdw>
                </a:effectLst>
                <a:latin typeface="Arial" charset="0"/>
                <a:cs typeface="Arial" charset="0"/>
              </a:rPr>
              <a:t>Artaxerxes</a:t>
            </a:r>
            <a:r>
              <a:rPr lang="en-US" b="1" dirty="0">
                <a:effectLst>
                  <a:outerShdw blurRad="38100" dist="38100" dir="2700000" algn="tl">
                    <a:srgbClr val="000000"/>
                  </a:outerShdw>
                </a:effectLst>
                <a:latin typeface="Arial" charset="0"/>
                <a:cs typeface="Arial" charset="0"/>
              </a:rPr>
              <a:t> decree #1 (Ezra 7:11-26); </a:t>
            </a:r>
          </a:p>
          <a:p>
            <a:pPr lvl="1" eaLnBrk="1" hangingPunct="1">
              <a:lnSpc>
                <a:spcPct val="80000"/>
              </a:lnSpc>
              <a:spcBef>
                <a:spcPct val="20000"/>
              </a:spcBef>
              <a:buFontTx/>
              <a:buChar char="–"/>
              <a:defRPr/>
            </a:pPr>
            <a:r>
              <a:rPr lang="en-US" b="1" dirty="0">
                <a:effectLst>
                  <a:outerShdw blurRad="38100" dist="38100" dir="2700000" algn="tl">
                    <a:srgbClr val="000000"/>
                  </a:outerShdw>
                </a:effectLst>
                <a:latin typeface="Arial" charset="0"/>
                <a:cs typeface="Arial" charset="0"/>
              </a:rPr>
              <a:t>(4) </a:t>
            </a:r>
            <a:r>
              <a:rPr lang="en-US" b="1" dirty="0" err="1">
                <a:effectLst>
                  <a:outerShdw blurRad="38100" dist="38100" dir="2700000" algn="tl">
                    <a:srgbClr val="000000"/>
                  </a:outerShdw>
                </a:effectLst>
                <a:latin typeface="Arial" charset="0"/>
                <a:cs typeface="Arial" charset="0"/>
              </a:rPr>
              <a:t>Artaxerxes</a:t>
            </a:r>
            <a:r>
              <a:rPr lang="en-US" b="1" dirty="0">
                <a:effectLst>
                  <a:outerShdw blurRad="38100" dist="38100" dir="2700000" algn="tl">
                    <a:srgbClr val="000000"/>
                  </a:outerShdw>
                </a:effectLst>
                <a:latin typeface="Arial" charset="0"/>
                <a:cs typeface="Arial" charset="0"/>
              </a:rPr>
              <a:t> decree #2 given to Nehemiah authorizing the rebuilding of the city (Neh. 2:1-8).</a:t>
            </a:r>
          </a:p>
          <a:p>
            <a:pPr lvl="1" eaLnBrk="1" hangingPunct="1">
              <a:lnSpc>
                <a:spcPct val="80000"/>
              </a:lnSpc>
              <a:spcBef>
                <a:spcPct val="20000"/>
              </a:spcBef>
              <a:defRPr/>
            </a:pPr>
            <a:endParaRPr lang="en-US" b="1" dirty="0">
              <a:effectLst>
                <a:outerShdw blurRad="38100" dist="38100" dir="2700000" algn="tl">
                  <a:srgbClr val="000000"/>
                </a:outerShdw>
              </a:effectLst>
              <a:latin typeface="Arial" charset="0"/>
              <a:cs typeface="Arial" charset="0"/>
            </a:endParaRPr>
          </a:p>
          <a:p>
            <a:pPr eaLnBrk="1" hangingPunct="1">
              <a:lnSpc>
                <a:spcPct val="80000"/>
              </a:lnSpc>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cs typeface="Arial" charset="0"/>
              </a:rPr>
              <a:t>Why do we hold that the decree is </a:t>
            </a:r>
            <a:r>
              <a:rPr lang="en-US" sz="2800" b="1" dirty="0" err="1">
                <a:effectLst>
                  <a:outerShdw blurRad="38100" dist="38100" dir="2700000" algn="tl">
                    <a:srgbClr val="000000"/>
                  </a:outerShdw>
                </a:effectLst>
                <a:latin typeface="Arial" charset="0"/>
                <a:cs typeface="Arial" charset="0"/>
              </a:rPr>
              <a:t>Artaxerxes</a:t>
            </a:r>
            <a:r>
              <a:rPr lang="en-US" sz="2800" b="1" dirty="0">
                <a:effectLst>
                  <a:outerShdw blurRad="38100" dist="38100" dir="2700000" algn="tl">
                    <a:srgbClr val="000000"/>
                  </a:outerShdw>
                </a:effectLst>
                <a:latin typeface="Arial" charset="0"/>
                <a:cs typeface="Arial" charset="0"/>
              </a:rPr>
              <a:t> #2 in his 20th year (444 BC)?  This is because Neh. 2:12-17 pictures Jerusalem in ruins at this time.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dissolve">
                                      <p:cBhvr>
                                        <p:cTn id="19" dur="500"/>
                                        <p:tgtEl>
                                          <p:spTgt spid="5">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0" y="0"/>
            <a:ext cx="9251950" cy="6858000"/>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429058" name="Rectangle 4"/>
          <p:cNvSpPr>
            <a:spLocks noGrp="1" noChangeArrowheads="1"/>
          </p:cNvSpPr>
          <p:nvPr>
            <p:ph type="title" idx="4294967295"/>
          </p:nvPr>
        </p:nvSpPr>
        <p:spPr>
          <a:xfrm>
            <a:off x="533400" y="304800"/>
            <a:ext cx="7924800" cy="609600"/>
          </a:xfrm>
          <a:solidFill>
            <a:srgbClr val="000000"/>
          </a:solidFill>
        </p:spPr>
        <p:txBody>
          <a:bodyPr anchor="t"/>
          <a:lstStyle/>
          <a:p>
            <a:pPr eaLnBrk="1" hangingPunct="1"/>
            <a:r>
              <a:rPr lang="en-US" sz="3200" b="1">
                <a:latin typeface="Arial" charset="0"/>
              </a:rPr>
              <a:t>Times of the Gentiles (Luke 21:24)</a:t>
            </a:r>
          </a:p>
        </p:txBody>
      </p:sp>
      <p:sp>
        <p:nvSpPr>
          <p:cNvPr id="429059" name="Text Box 3"/>
          <p:cNvSpPr txBox="1">
            <a:spLocks noChangeArrowheads="1"/>
          </p:cNvSpPr>
          <p:nvPr/>
        </p:nvSpPr>
        <p:spPr bwMode="auto">
          <a:xfrm>
            <a:off x="8502651" y="5"/>
            <a:ext cx="699166"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551</a:t>
            </a:r>
          </a:p>
        </p:txBody>
      </p:sp>
      <p:sp>
        <p:nvSpPr>
          <p:cNvPr id="429060" name="TextBox 5"/>
          <p:cNvSpPr txBox="1">
            <a:spLocks noChangeArrowheads="1"/>
          </p:cNvSpPr>
          <p:nvPr/>
        </p:nvSpPr>
        <p:spPr bwMode="auto">
          <a:xfrm>
            <a:off x="2592395" y="1125538"/>
            <a:ext cx="4103687"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220011"/>
                </a:solidFill>
                <a:effectLst/>
                <a:uLnTx/>
                <a:uFillTx/>
                <a:latin typeface="Arial" charset="0"/>
                <a:ea typeface="ＭＳ Ｐゴシック" charset="0"/>
              </a:rPr>
              <a:t>"TIMES OF THE GENTILES"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0011"/>
                </a:solidFill>
                <a:effectLst/>
                <a:uLnTx/>
                <a:uFillTx/>
                <a:latin typeface="Arial" charset="0"/>
                <a:ea typeface="ＭＳ Ｐゴシック" charset="0"/>
              </a:rPr>
              <a:t>Luke 21:24</a:t>
            </a:r>
          </a:p>
        </p:txBody>
      </p:sp>
      <p:sp>
        <p:nvSpPr>
          <p:cNvPr id="7" name="TextBox 6"/>
          <p:cNvSpPr txBox="1"/>
          <p:nvPr/>
        </p:nvSpPr>
        <p:spPr>
          <a:xfrm>
            <a:off x="4860925" y="2433639"/>
            <a:ext cx="3097213" cy="72001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CHURCH PERIOD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Acts 15:14-18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Rom. 11:25</a:t>
            </a:r>
            <a:endPar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2" name="TextBox 7"/>
          <p:cNvSpPr txBox="1">
            <a:spLocks noChangeArrowheads="1"/>
          </p:cNvSpPr>
          <p:nvPr/>
        </p:nvSpPr>
        <p:spPr bwMode="auto">
          <a:xfrm>
            <a:off x="1979614" y="3708401"/>
            <a:ext cx="5329237"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220011"/>
                </a:solidFill>
                <a:effectLst/>
                <a:uLnTx/>
                <a:uFillTx/>
                <a:latin typeface="Arial" charset="0"/>
                <a:ea typeface="ＭＳ Ｐゴシック" charset="0"/>
              </a:rPr>
              <a:t>"AMONG MANY NATIONS"</a:t>
            </a:r>
            <a:endParaRPr kumimoji="0" lang="en-US" sz="14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9" name="TextBox 8"/>
          <p:cNvSpPr txBox="1"/>
          <p:nvPr/>
        </p:nvSpPr>
        <p:spPr>
          <a:xfrm>
            <a:off x="107950" y="2441575"/>
            <a:ext cx="865188" cy="373706"/>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KINGDOM OF JUDAH</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1" name="TextBox 10"/>
          <p:cNvSpPr txBox="1"/>
          <p:nvPr/>
        </p:nvSpPr>
        <p:spPr>
          <a:xfrm>
            <a:off x="2682882" y="2441576"/>
            <a:ext cx="1439863" cy="51439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THE 4 CENTURIES BETWEEN THE TESTAMENTS</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5" name="TextBox 11"/>
          <p:cNvSpPr txBox="1">
            <a:spLocks noChangeArrowheads="1"/>
          </p:cNvSpPr>
          <p:nvPr/>
        </p:nvSpPr>
        <p:spPr bwMode="auto">
          <a:xfrm>
            <a:off x="8154988" y="2492375"/>
            <a:ext cx="957262" cy="140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dirty="0">
                <a:ln>
                  <a:noFill/>
                </a:ln>
                <a:solidFill>
                  <a:srgbClr val="220011"/>
                </a:solidFill>
                <a:effectLst/>
                <a:uLnTx/>
                <a:uFillTx/>
                <a:latin typeface="Arial" charset="0"/>
                <a:ea typeface="ＭＳ Ｐゴシック" charset="0"/>
              </a:rPr>
              <a:t>"The Throne of the L</a:t>
            </a:r>
            <a:r>
              <a:rPr kumimoji="0" lang="en-US" altLang="ja-JP" sz="1050" b="1" i="0" u="none" strike="noStrike" kern="1200" cap="none" spc="0" normalizeH="0" baseline="0" noProof="0" dirty="0">
                <a:ln>
                  <a:noFill/>
                </a:ln>
                <a:solidFill>
                  <a:srgbClr val="220011"/>
                </a:solidFill>
                <a:effectLst/>
                <a:uLnTx/>
                <a:uFillTx/>
                <a:latin typeface="Arial" charset="0"/>
                <a:ea typeface="ＭＳ Ｐゴシック" charset="0"/>
              </a:rPr>
              <a:t>ORD</a:t>
            </a:r>
            <a:r>
              <a:rPr kumimoji="0" lang="en-US" altLang="ja-JP" sz="1200" b="1" i="0" u="none" strike="noStrike" kern="1200" cap="none" spc="0" normalizeH="0" baseline="0" noProof="0" dirty="0">
                <a:ln>
                  <a:noFill/>
                </a:ln>
                <a:solidFill>
                  <a:srgbClr val="220011"/>
                </a:solidFill>
                <a:effectLst/>
                <a:uLnTx/>
                <a:uFillTx/>
                <a:latin typeface="Arial" charset="0"/>
                <a:ea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charset="0"/>
                <a:ea typeface="ＭＳ Ｐゴシック" charset="0"/>
              </a:rPr>
              <a:t>Jer. 3:17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charset="0"/>
                <a:ea typeface="ＭＳ Ｐゴシック" charset="0"/>
              </a:rPr>
              <a:t>Isa. 62:6-7</a:t>
            </a:r>
            <a:endParaRPr kumimoji="0" lang="en-US" sz="7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13" name="TextBox 12"/>
          <p:cNvSpPr txBox="1"/>
          <p:nvPr/>
        </p:nvSpPr>
        <p:spPr>
          <a:xfrm>
            <a:off x="4108450" y="4171950"/>
            <a:ext cx="1957388" cy="1304401"/>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Ezekiel 6:8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Hosea 3:4-5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Hosea 8:8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Amos 9:8-9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31:35-37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46: 27-28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51:5</a:t>
            </a:r>
            <a:endPar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7" name="TextBox 13"/>
          <p:cNvSpPr txBox="1">
            <a:spLocks noChangeArrowheads="1"/>
          </p:cNvSpPr>
          <p:nvPr/>
        </p:nvSpPr>
        <p:spPr bwMode="auto">
          <a:xfrm>
            <a:off x="6642100" y="4171957"/>
            <a:ext cx="2609850" cy="163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"I will perform the good thing that I have promised to the house of Israel and to the house of Judah"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Jer. 33:7-14</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Isa. 4:2-6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Ezek. 43:1-9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Zech. 2:10-13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Zech. 8:1-8</a:t>
            </a:r>
            <a:endParaRPr kumimoji="0" lang="en-US" sz="10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429068" name="TextBox 14"/>
          <p:cNvSpPr txBox="1">
            <a:spLocks noChangeArrowheads="1"/>
          </p:cNvSpPr>
          <p:nvPr/>
        </p:nvSpPr>
        <p:spPr bwMode="auto">
          <a:xfrm>
            <a:off x="68270" y="4171950"/>
            <a:ext cx="2613025" cy="162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"Her sun is gone down while it was yet day" Jer. 15:9</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"Because they have forsaken the covenant of the Lord" Jer. 22:8-9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2 Kings 25:8-12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Jer. 15:4, 22:29-30, 30:24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Ezek. 10:4, 28. 11:22-25, 14:22-23</a:t>
            </a:r>
          </a:p>
        </p:txBody>
      </p:sp>
      <p:sp>
        <p:nvSpPr>
          <p:cNvPr id="18" name="TextBox 17"/>
          <p:cNvSpPr txBox="1"/>
          <p:nvPr/>
        </p:nvSpPr>
        <p:spPr>
          <a:xfrm>
            <a:off x="3257550" y="3122613"/>
            <a:ext cx="865188"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GREECE</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9" name="TextBox 18"/>
          <p:cNvSpPr txBox="1"/>
          <p:nvPr/>
        </p:nvSpPr>
        <p:spPr>
          <a:xfrm>
            <a:off x="4338638" y="2790832"/>
            <a:ext cx="865187"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 70</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0" name="TextBox 19"/>
          <p:cNvSpPr txBox="1"/>
          <p:nvPr/>
        </p:nvSpPr>
        <p:spPr>
          <a:xfrm>
            <a:off x="1241425"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538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1" name="TextBox 20"/>
          <p:cNvSpPr txBox="1"/>
          <p:nvPr/>
        </p:nvSpPr>
        <p:spPr>
          <a:xfrm>
            <a:off x="2393951"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333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2" name="TextBox 21"/>
          <p:cNvSpPr txBox="1"/>
          <p:nvPr/>
        </p:nvSpPr>
        <p:spPr>
          <a:xfrm>
            <a:off x="3762376"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63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3" name="TextBox 22"/>
          <p:cNvSpPr txBox="1"/>
          <p:nvPr/>
        </p:nvSpPr>
        <p:spPr>
          <a:xfrm>
            <a:off x="4338638" y="3122613"/>
            <a:ext cx="865187"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ROME</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grpSp>
        <p:nvGrpSpPr>
          <p:cNvPr id="25" name="Group 24"/>
          <p:cNvGrpSpPr/>
          <p:nvPr/>
        </p:nvGrpSpPr>
        <p:grpSpPr>
          <a:xfrm>
            <a:off x="4139952" y="2492896"/>
            <a:ext cx="567680" cy="720080"/>
            <a:chOff x="835968" y="2204864"/>
            <a:chExt cx="567680" cy="864096"/>
          </a:xfrm>
          <a:solidFill>
            <a:srgbClr val="0000FF"/>
          </a:solidFill>
        </p:grpSpPr>
        <p:sp>
          <p:nvSpPr>
            <p:cNvPr id="26" name="Rectangle 25"/>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27" name="Rectangle 26"/>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cxnSp>
        <p:nvCxnSpPr>
          <p:cNvPr id="429076" name="Straight Connector 3"/>
          <p:cNvCxnSpPr>
            <a:cxnSpLocks noChangeShapeType="1"/>
          </p:cNvCxnSpPr>
          <p:nvPr/>
        </p:nvCxnSpPr>
        <p:spPr bwMode="auto">
          <a:xfrm>
            <a:off x="1314450" y="1724032"/>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29077" name="Straight Connector 30"/>
          <p:cNvCxnSpPr>
            <a:cxnSpLocks noChangeShapeType="1"/>
          </p:cNvCxnSpPr>
          <p:nvPr/>
        </p:nvCxnSpPr>
        <p:spPr bwMode="auto">
          <a:xfrm>
            <a:off x="8010525" y="1724032"/>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29078" name="Straight Connector 31"/>
          <p:cNvCxnSpPr>
            <a:cxnSpLocks noChangeShapeType="1"/>
          </p:cNvCxnSpPr>
          <p:nvPr/>
        </p:nvCxnSpPr>
        <p:spPr bwMode="auto">
          <a:xfrm>
            <a:off x="1314457" y="1724025"/>
            <a:ext cx="6696075" cy="0"/>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429079" name="Rectangle 42"/>
          <p:cNvSpPr>
            <a:spLocks noChangeArrowheads="1"/>
          </p:cNvSpPr>
          <p:nvPr/>
        </p:nvSpPr>
        <p:spPr bwMode="auto">
          <a:xfrm>
            <a:off x="1673225" y="3021020"/>
            <a:ext cx="792163" cy="142875"/>
          </a:xfrm>
          <a:prstGeom prst="rect">
            <a:avLst/>
          </a:prstGeom>
          <a:pattFill prst="pct80">
            <a:fgClr>
              <a:schemeClr val="accent1"/>
            </a:fgClr>
            <a:bgClr>
              <a:srgbClr val="FFFFFF"/>
            </a:bgClr>
          </a:patt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cxnSp>
        <p:nvCxnSpPr>
          <p:cNvPr id="429080" name="Straight Connector 43"/>
          <p:cNvCxnSpPr>
            <a:cxnSpLocks noChangeShapeType="1"/>
          </p:cNvCxnSpPr>
          <p:nvPr/>
        </p:nvCxnSpPr>
        <p:spPr bwMode="auto">
          <a:xfrm>
            <a:off x="2827338" y="2947989"/>
            <a:ext cx="0" cy="43338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29081" name="Straight Connector 46"/>
          <p:cNvCxnSpPr>
            <a:cxnSpLocks noChangeShapeType="1"/>
          </p:cNvCxnSpPr>
          <p:nvPr/>
        </p:nvCxnSpPr>
        <p:spPr bwMode="auto">
          <a:xfrm>
            <a:off x="4122738" y="2947989"/>
            <a:ext cx="0" cy="43338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16" name="TextBox 15"/>
          <p:cNvSpPr txBox="1"/>
          <p:nvPr/>
        </p:nvSpPr>
        <p:spPr>
          <a:xfrm>
            <a:off x="738188" y="3122613"/>
            <a:ext cx="935037" cy="246062"/>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BABYLON</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cxnSp>
        <p:nvCxnSpPr>
          <p:cNvPr id="429083" name="Straight Connector 48"/>
          <p:cNvCxnSpPr>
            <a:cxnSpLocks noChangeShapeType="1"/>
          </p:cNvCxnSpPr>
          <p:nvPr/>
        </p:nvCxnSpPr>
        <p:spPr bwMode="auto">
          <a:xfrm>
            <a:off x="1674813" y="2947989"/>
            <a:ext cx="0" cy="43338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429084" name="Rectangle 1"/>
          <p:cNvSpPr>
            <a:spLocks noChangeArrowheads="1"/>
          </p:cNvSpPr>
          <p:nvPr/>
        </p:nvSpPr>
        <p:spPr bwMode="auto">
          <a:xfrm>
            <a:off x="233363" y="3021020"/>
            <a:ext cx="1081087" cy="142875"/>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4" name="TextBox 23"/>
          <p:cNvSpPr txBox="1"/>
          <p:nvPr/>
        </p:nvSpPr>
        <p:spPr>
          <a:xfrm>
            <a:off x="881063" y="2574926"/>
            <a:ext cx="865187" cy="230800"/>
          </a:xfrm>
          <a:prstGeom prst="rect">
            <a:avLst/>
          </a:prstGeom>
          <a:solidFill>
            <a:schemeClr val="accent4">
              <a:lumMod val="60000"/>
              <a:lumOff val="40000"/>
            </a:schemeClr>
          </a:solidFill>
        </p:spPr>
        <p:txBody>
          <a:bodyPr lIns="91408" tIns="45704" rIns="91408" bIns="45704">
            <a:spAutoFit/>
          </a:bodyPr>
          <a:lstStyle>
            <a:defPPr>
              <a:defRPr lang="en-US"/>
            </a:defPPr>
            <a:lvl1pPr algn="ctr">
              <a:defRPr sz="900" b="1">
                <a:solidFill>
                  <a:schemeClr val="bg2"/>
                </a:solidFill>
                <a:latin typeface="Arial" pitchFamily="34" charset="0"/>
                <a:ea typeface="ＭＳ Ｐゴシック" pitchFamily="34" charset="-128"/>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586 BC</a:t>
            </a:r>
          </a:p>
        </p:txBody>
      </p:sp>
      <p:sp>
        <p:nvSpPr>
          <p:cNvPr id="10" name="TextBox 9"/>
          <p:cNvSpPr txBox="1"/>
          <p:nvPr/>
        </p:nvSpPr>
        <p:spPr>
          <a:xfrm>
            <a:off x="1620838" y="2441576"/>
            <a:ext cx="1060450" cy="51439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THE RESTORATION PERIOD</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7" name="TextBox 16"/>
          <p:cNvSpPr txBox="1"/>
          <p:nvPr/>
        </p:nvSpPr>
        <p:spPr>
          <a:xfrm>
            <a:off x="1719263" y="3122613"/>
            <a:ext cx="865187"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PERSIA</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50" name="TextBox 49"/>
          <p:cNvSpPr txBox="1"/>
          <p:nvPr/>
        </p:nvSpPr>
        <p:spPr>
          <a:xfrm>
            <a:off x="3419475" y="6555144"/>
            <a:ext cx="5724525" cy="265482"/>
          </a:xfrm>
          <a:prstGeom prst="rect">
            <a:avLst/>
          </a:prstGeom>
          <a:noFill/>
        </p:spPr>
        <p:txBody>
          <a:bodyPr lIns="91408" tIns="45704" rIns="91408" bIns="45704">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Adapted from Raymond Ludwigson, </a:t>
            </a:r>
            <a:r>
              <a:rPr kumimoji="0" lang="en-US" sz="11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 Survey of Bible Prophecy</a:t>
            </a:r>
            <a:endParaRPr kumimoji="0" lang="en-US" sz="9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36" name="TextBox 35">
            <a:extLst>
              <a:ext uri="{FF2B5EF4-FFF2-40B4-BE49-F238E27FC236}">
                <a16:creationId xmlns:a16="http://schemas.microsoft.com/office/drawing/2014/main" id="{64F4DD00-FB82-DA48-A382-1237B2093586}"/>
              </a:ext>
            </a:extLst>
          </p:cNvPr>
          <p:cNvSpPr txBox="1"/>
          <p:nvPr/>
        </p:nvSpPr>
        <p:spPr>
          <a:xfrm>
            <a:off x="1" y="5699132"/>
            <a:ext cx="9251940" cy="707854"/>
          </a:xfrm>
          <a:prstGeom prst="rect">
            <a:avLst/>
          </a:prstGeom>
          <a:solidFill>
            <a:srgbClr val="020101"/>
          </a:solid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“Jerusalem will be trampled on by the Gentiles until the times of the Gentiles are fulfilled” (Jesus in Luke 21:24 NIV)</a:t>
            </a:r>
            <a:endParaRPr kumimoji="0" lang="en-US" sz="1400" b="1" i="1"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760297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2514600" y="44196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FFFFFF"/>
              </a:solidFill>
              <a:latin typeface="Comic Sans MS" pitchFamily="21" charset="0"/>
            </a:endParaRPr>
          </a:p>
        </p:txBody>
      </p:sp>
      <p:sp>
        <p:nvSpPr>
          <p:cNvPr id="12" name="Oval 11"/>
          <p:cNvSpPr/>
          <p:nvPr/>
        </p:nvSpPr>
        <p:spPr bwMode="auto">
          <a:xfrm>
            <a:off x="2133600" y="33528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FFFFFF"/>
              </a:solidFill>
              <a:latin typeface="Comic Sans MS" pitchFamily="21" charset="0"/>
            </a:endParaRPr>
          </a:p>
        </p:txBody>
      </p:sp>
      <p:sp>
        <p:nvSpPr>
          <p:cNvPr id="11" name="Oval 10"/>
          <p:cNvSpPr>
            <a:spLocks noChangeArrowheads="1"/>
          </p:cNvSpPr>
          <p:nvPr/>
        </p:nvSpPr>
        <p:spPr bwMode="auto">
          <a:xfrm>
            <a:off x="152400" y="2911624"/>
            <a:ext cx="2362200" cy="652463"/>
          </a:xfrm>
          <a:prstGeom prst="ellipse">
            <a:avLst/>
          </a:prstGeom>
          <a:solidFill>
            <a:srgbClr val="800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FFFFFF"/>
              </a:solidFill>
              <a:latin typeface="Comic Sans MS" charset="0"/>
            </a:endParaRPr>
          </a:p>
        </p:txBody>
      </p:sp>
      <p:sp>
        <p:nvSpPr>
          <p:cNvPr id="9" name="Oval 8"/>
          <p:cNvSpPr>
            <a:spLocks noChangeArrowheads="1"/>
          </p:cNvSpPr>
          <p:nvPr/>
        </p:nvSpPr>
        <p:spPr bwMode="auto">
          <a:xfrm>
            <a:off x="152400" y="1844824"/>
            <a:ext cx="2362200" cy="652463"/>
          </a:xfrm>
          <a:prstGeom prst="ellipse">
            <a:avLst/>
          </a:prstGeom>
          <a:solidFill>
            <a:srgbClr val="800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FFFFFF"/>
              </a:solidFill>
              <a:latin typeface="Comic Sans MS" charset="0"/>
            </a:endParaRPr>
          </a:p>
        </p:txBody>
      </p:sp>
      <p:sp>
        <p:nvSpPr>
          <p:cNvPr id="1008642" name="Rectangle 2"/>
          <p:cNvSpPr>
            <a:spLocks noGrp="1" noChangeArrowheads="1"/>
          </p:cNvSpPr>
          <p:nvPr>
            <p:ph type="title"/>
          </p:nvPr>
        </p:nvSpPr>
        <p:spPr>
          <a:xfrm>
            <a:off x="381000" y="76200"/>
            <a:ext cx="8229600" cy="685800"/>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en-US" dirty="0">
                <a:solidFill>
                  <a:srgbClr val="FFFFFF"/>
                </a:solidFill>
                <a:latin typeface="Arial" charset="0"/>
                <a:ea typeface="ＭＳ Ｐゴシック" charset="0"/>
                <a:cs typeface="ＭＳ Ｐゴシック" charset="0"/>
              </a:rPr>
              <a:t>Daniel 9:25-27</a:t>
            </a:r>
            <a:r>
              <a:rPr lang="en-US" sz="3200" dirty="0">
                <a:solidFill>
                  <a:srgbClr val="FFFFFF"/>
                </a:solidFill>
                <a:latin typeface="Arial" charset="0"/>
                <a:ea typeface="ＭＳ Ｐゴシック" charset="0"/>
                <a:cs typeface="ＭＳ Ｐゴシック" charset="0"/>
              </a:rPr>
              <a:t> (NLT)</a:t>
            </a:r>
            <a:endParaRPr lang="en-US" dirty="0">
              <a:solidFill>
                <a:srgbClr val="FFFFFF"/>
              </a:solidFill>
              <a:latin typeface="Arial" charset="0"/>
              <a:ea typeface="ＭＳ Ｐゴシック" charset="0"/>
              <a:cs typeface="ＭＳ Ｐゴシック" charset="0"/>
            </a:endParaRPr>
          </a:p>
        </p:txBody>
      </p:sp>
      <p:sp>
        <p:nvSpPr>
          <p:cNvPr id="244742" name="Text Box 5"/>
          <p:cNvSpPr txBox="1">
            <a:spLocks noChangeArrowheads="1"/>
          </p:cNvSpPr>
          <p:nvPr/>
        </p:nvSpPr>
        <p:spPr bwMode="auto">
          <a:xfrm>
            <a:off x="9189640" y="76200"/>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b="1" dirty="0">
                <a:solidFill>
                  <a:srgbClr val="FFFFFF"/>
                </a:solidFill>
                <a:latin typeface="Arial"/>
                <a:cs typeface="Arial"/>
              </a:rPr>
              <a:t>86b-d</a:t>
            </a:r>
          </a:p>
        </p:txBody>
      </p:sp>
      <p:sp>
        <p:nvSpPr>
          <p:cNvPr id="244743" name="TextBox 6"/>
          <p:cNvSpPr txBox="1">
            <a:spLocks noChangeArrowheads="1"/>
          </p:cNvSpPr>
          <p:nvPr/>
        </p:nvSpPr>
        <p:spPr bwMode="auto">
          <a:xfrm>
            <a:off x="381000" y="838200"/>
            <a:ext cx="8686800" cy="607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aseline="30000" dirty="0">
                <a:solidFill>
                  <a:srgbClr val="FFFFFF"/>
                </a:solidFill>
              </a:rPr>
              <a:t>25 </a:t>
            </a:r>
            <a:r>
              <a:rPr lang="en-US" dirty="0">
                <a:solidFill>
                  <a:srgbClr val="FFFFFF"/>
                </a:solidFill>
              </a:rPr>
              <a:t>Now listen and understand! Seven sets of seven plus sixty-two sets of seven will pass from the time the command is given to </a:t>
            </a:r>
            <a:r>
              <a:rPr lang="en-US" dirty="0">
                <a:solidFill>
                  <a:srgbClr val="FFFF00"/>
                </a:solidFill>
              </a:rPr>
              <a:t>rebuild Jerusalem </a:t>
            </a:r>
            <a:r>
              <a:rPr lang="en-US" dirty="0">
                <a:solidFill>
                  <a:srgbClr val="FFFFFF"/>
                </a:solidFill>
              </a:rPr>
              <a:t>until a ruler—the </a:t>
            </a:r>
            <a:r>
              <a:rPr lang="en-US" dirty="0">
                <a:solidFill>
                  <a:srgbClr val="FFFF00"/>
                </a:solidFill>
              </a:rPr>
              <a:t>Anointed One—comes</a:t>
            </a:r>
            <a:r>
              <a:rPr lang="en-US" dirty="0">
                <a:solidFill>
                  <a:srgbClr val="FFFFFF"/>
                </a:solidFill>
              </a:rPr>
              <a:t>. Jerusalem will be rebuilt with streets and strong defenses, despite the perilous times.</a:t>
            </a:r>
          </a:p>
          <a:p>
            <a:pPr eaLnBrk="0" hangingPunct="0"/>
            <a:r>
              <a:rPr lang="en-US" baseline="30000" dirty="0">
                <a:solidFill>
                  <a:srgbClr val="FFFFFF"/>
                </a:solidFill>
              </a:rPr>
              <a:t>26 </a:t>
            </a:r>
            <a:r>
              <a:rPr lang="en-US" altLang="ja-JP" dirty="0">
                <a:solidFill>
                  <a:srgbClr val="FFFFFF"/>
                </a:solidFill>
              </a:rPr>
              <a:t>"After this period of sixty-two sets of seven, the </a:t>
            </a:r>
            <a:r>
              <a:rPr lang="en-US" altLang="ja-JP" dirty="0">
                <a:solidFill>
                  <a:srgbClr val="FFFF00"/>
                </a:solidFill>
              </a:rPr>
              <a:t>Anointed One will be killed</a:t>
            </a:r>
            <a:r>
              <a:rPr lang="en-US" altLang="ja-JP" dirty="0">
                <a:solidFill>
                  <a:srgbClr val="FFFFFF"/>
                </a:solidFill>
              </a:rPr>
              <a:t>, appearing to have accomplished nothing, and </a:t>
            </a:r>
            <a:r>
              <a:rPr lang="en-US" altLang="ja-JP" dirty="0">
                <a:solidFill>
                  <a:srgbClr val="FFFF00"/>
                </a:solidFill>
              </a:rPr>
              <a:t>a ruler </a:t>
            </a:r>
            <a:r>
              <a:rPr lang="en-US" altLang="ja-JP" dirty="0">
                <a:solidFill>
                  <a:srgbClr val="FFFFFF"/>
                </a:solidFill>
              </a:rPr>
              <a:t>will arise whose armies </a:t>
            </a:r>
            <a:r>
              <a:rPr lang="en-US" altLang="ja-JP" dirty="0">
                <a:solidFill>
                  <a:srgbClr val="FFFF00"/>
                </a:solidFill>
              </a:rPr>
              <a:t>will destroy the city and the Temple</a:t>
            </a:r>
            <a:r>
              <a:rPr lang="en-US" altLang="ja-JP" dirty="0">
                <a:solidFill>
                  <a:srgbClr val="FFFFFF"/>
                </a:solidFill>
              </a:rPr>
              <a:t>. The end will come with a flood, and war and its miseries are decreed from that time to the very end. </a:t>
            </a:r>
            <a:r>
              <a:rPr lang="en-US" altLang="ja-JP" baseline="30000" dirty="0">
                <a:solidFill>
                  <a:srgbClr val="FFFFFF"/>
                </a:solidFill>
              </a:rPr>
              <a:t>27 </a:t>
            </a:r>
            <a:r>
              <a:rPr lang="en-US" altLang="ja-JP" dirty="0">
                <a:solidFill>
                  <a:srgbClr val="FFFFFF"/>
                </a:solidFill>
              </a:rPr>
              <a:t>The </a:t>
            </a:r>
            <a:r>
              <a:rPr lang="en-US" altLang="ja-JP" dirty="0">
                <a:solidFill>
                  <a:srgbClr val="FFFF00"/>
                </a:solidFill>
              </a:rPr>
              <a:t>ruler will make a treaty </a:t>
            </a:r>
            <a:r>
              <a:rPr lang="en-US" altLang="ja-JP" dirty="0">
                <a:solidFill>
                  <a:srgbClr val="FFFFFF"/>
                </a:solidFill>
              </a:rPr>
              <a:t>with the people for a period of one set of seven, but after half this time, he will put an </a:t>
            </a:r>
            <a:r>
              <a:rPr lang="en-US" altLang="ja-JP" dirty="0">
                <a:solidFill>
                  <a:srgbClr val="FFFF00"/>
                </a:solidFill>
              </a:rPr>
              <a:t>end to the sacrifices </a:t>
            </a:r>
            <a:r>
              <a:rPr lang="en-US" altLang="ja-JP" dirty="0">
                <a:solidFill>
                  <a:srgbClr val="FFFFFF"/>
                </a:solidFill>
              </a:rPr>
              <a:t>and offerings. And as a climax to all his terrible deeds, he will set up a sacrilegious </a:t>
            </a:r>
            <a:r>
              <a:rPr lang="en-US" altLang="ja-JP" dirty="0">
                <a:solidFill>
                  <a:srgbClr val="FFFF00"/>
                </a:solidFill>
              </a:rPr>
              <a:t>object that causes desecration</a:t>
            </a:r>
            <a:r>
              <a:rPr lang="en-US" altLang="ja-JP" dirty="0">
                <a:solidFill>
                  <a:srgbClr val="FFFFFF"/>
                </a:solidFill>
              </a:rPr>
              <a:t>, until the </a:t>
            </a:r>
            <a:r>
              <a:rPr lang="en-US" altLang="ja-JP" dirty="0">
                <a:solidFill>
                  <a:srgbClr val="FFFF00"/>
                </a:solidFill>
              </a:rPr>
              <a:t>fate </a:t>
            </a:r>
            <a:r>
              <a:rPr lang="en-US" altLang="ja-JP" dirty="0">
                <a:solidFill>
                  <a:srgbClr val="FFFFFF"/>
                </a:solidFill>
              </a:rPr>
              <a:t>decreed for this defiler is </a:t>
            </a:r>
            <a:r>
              <a:rPr lang="en-US" altLang="ja-JP" dirty="0">
                <a:solidFill>
                  <a:srgbClr val="FFFF00"/>
                </a:solidFill>
              </a:rPr>
              <a:t>finally poured out on him</a:t>
            </a:r>
            <a:r>
              <a:rPr lang="en-US" altLang="ja-JP"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518779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a:solidFill>
                <a:srgbClr val="000000"/>
              </a:solidFill>
              <a:effectLst>
                <a:outerShdw blurRad="38100" dist="38100" dir="2700000" algn="tl">
                  <a:srgbClr val="FFFFFF"/>
                </a:outerShdw>
              </a:effectLst>
              <a:latin typeface="Arial"/>
              <a:cs typeface="Arial"/>
            </a:endParaRPr>
          </a:p>
        </p:txBody>
      </p:sp>
      <p:sp>
        <p:nvSpPr>
          <p:cNvPr id="417794" name="Rectangle 2"/>
          <p:cNvSpPr>
            <a:spLocks noGrp="1" noChangeArrowheads="1"/>
          </p:cNvSpPr>
          <p:nvPr>
            <p:ph type="title"/>
          </p:nvPr>
        </p:nvSpPr>
        <p:spPr>
          <a:xfrm>
            <a:off x="1547813" y="601663"/>
            <a:ext cx="6048375" cy="882650"/>
          </a:xfrm>
          <a:solidFill>
            <a:srgbClr val="020101"/>
          </a:solidFill>
        </p:spPr>
        <p:txBody>
          <a:bodyPr/>
          <a:lstStyle/>
          <a:p>
            <a:pPr eaLnBrk="1" hangingPunct="1">
              <a:defRPr/>
            </a:pPr>
            <a:r>
              <a:rPr lang="en-US" sz="3600" dirty="0">
                <a:latin typeface="Arial" charset="0"/>
                <a:ea typeface="ＭＳ Ｐゴシック" charset="0"/>
                <a:cs typeface="Arial" charset="0"/>
              </a:rPr>
              <a:t>An Astonishing Prediction!</a:t>
            </a:r>
          </a:p>
        </p:txBody>
      </p:sp>
      <p:sp>
        <p:nvSpPr>
          <p:cNvPr id="754691"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553</a:t>
            </a:r>
          </a:p>
        </p:txBody>
      </p:sp>
      <p:sp>
        <p:nvSpPr>
          <p:cNvPr id="5" name="Rectangle 3"/>
          <p:cNvSpPr txBox="1">
            <a:spLocks noChangeArrowheads="1"/>
          </p:cNvSpPr>
          <p:nvPr/>
        </p:nvSpPr>
        <p:spPr bwMode="auto">
          <a:xfrm>
            <a:off x="0" y="1752600"/>
            <a:ext cx="91440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cs typeface="Arial" charset="0"/>
              </a:rPr>
              <a:t>The Jewish calendar has 360 days per year </a:t>
            </a:r>
          </a:p>
          <a:p>
            <a:pPr eaLnBrk="1" hangingPunct="1">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cs typeface="Arial" charset="0"/>
              </a:rPr>
              <a:t>69 Jewish "weeks" of 483 years = 476 solar years</a:t>
            </a:r>
          </a:p>
          <a:p>
            <a:pPr eaLnBrk="1" hangingPunct="1">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cs typeface="Arial" charset="0"/>
              </a:rPr>
              <a:t>Issue of the decree on 5 March 444 BC after 476 solar years ends on 30 March 33.  This is the exact date of Christ</a:t>
            </a:r>
            <a:r>
              <a:rPr lang="fr-FR" sz="2800" b="1" dirty="0">
                <a:effectLst>
                  <a:outerShdw blurRad="38100" dist="38100" dir="2700000" algn="tl">
                    <a:srgbClr val="000000"/>
                  </a:outerShdw>
                </a:effectLst>
                <a:latin typeface="Arial" charset="0"/>
                <a:cs typeface="Arial" charset="0"/>
              </a:rPr>
              <a:t>'</a:t>
            </a:r>
            <a:r>
              <a:rPr lang="en-US" sz="2800" b="1" dirty="0">
                <a:effectLst>
                  <a:outerShdw blurRad="38100" dist="38100" dir="2700000" algn="tl">
                    <a:srgbClr val="000000"/>
                  </a:outerShdw>
                </a:effectLst>
                <a:latin typeface="Arial" charset="0"/>
                <a:cs typeface="Arial" charset="0"/>
              </a:rPr>
              <a:t>s Triumphant Entry!</a:t>
            </a:r>
          </a:p>
          <a:p>
            <a:pPr eaLnBrk="1" hangingPunct="1">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cs typeface="Arial" charset="0"/>
              </a:rPr>
              <a:t>Compare Daniel 9:27 with Revelation 13:5, 14-15 where half of a "7" is 3 and ½ years or 42 months</a:t>
            </a:r>
          </a:p>
        </p:txBody>
      </p:sp>
      <p:pic>
        <p:nvPicPr>
          <p:cNvPr id="754693" name="Picture 1" descr="dan 9 agendas_calendars_185135_tnb.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24750" y="476250"/>
            <a:ext cx="1368425" cy="1173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4694" name="Picture 3" descr="dan 9 size0-army.mil-84827-2010-09-03-130908.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3" y="-20638"/>
            <a:ext cx="1704976" cy="1720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7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4" grpId="0" animBg="1" autoUpdateAnimBg="0"/>
      <p:bldP spid="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The Judean exiles should be encouraged of God</a:t>
            </a:r>
            <a:r>
              <a:rPr lang="uk-UA"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s </a:t>
            </a:r>
            <a:r>
              <a:rPr lang="en-US" sz="3200" b="1" kern="0" dirty="0">
                <a:solidFill>
                  <a:srgbClr val="FFFF00"/>
                </a:solidFill>
                <a:effectLst>
                  <a:glow rad="127000">
                    <a:srgbClr val="000000"/>
                  </a:glow>
                </a:effectLst>
                <a:latin typeface="Arial" charset="0"/>
                <a:ea typeface="ＭＳ Ｐゴシック" charset="0"/>
                <a:cs typeface="ＭＳ Ｐゴシック" charset="0"/>
              </a:rPr>
              <a:t>sovereign</a:t>
            </a:r>
            <a:r>
              <a:rPr lang="en-US" sz="3200" b="1" kern="0" dirty="0">
                <a:solidFill>
                  <a:srgbClr val="FFFFFF"/>
                </a:solidFill>
                <a:effectLst>
                  <a:glow rad="127000">
                    <a:srgbClr val="000000"/>
                  </a:glow>
                </a:effectLst>
                <a:latin typeface="Arial" charset="0"/>
                <a:ea typeface="ＭＳ Ｐゴシック" charset="0"/>
                <a:cs typeface="ＭＳ Ｐゴシック" charset="0"/>
              </a:rPr>
              <a:t> control over all nations to preserve Israel between Nebuchadnezzar</a:t>
            </a:r>
            <a:r>
              <a:rPr lang="uk-UA"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s invasion of Jerusalem (605 BC) and the establishment of the Kingdom blessings under the Messiah. </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532</a:t>
            </a:r>
          </a:p>
          <a:p>
            <a:pPr algn="ctr" eaLnBrk="1" hangingPunct="1">
              <a:defRPr/>
            </a:pPr>
            <a:r>
              <a:rPr lang="en-US" altLang="zh-CN" b="1" kern="0" dirty="0">
                <a:solidFill>
                  <a:srgbClr val="000000"/>
                </a:solidFill>
                <a:cs typeface="MS PGothic" charset="0"/>
              </a:rPr>
              <a:t>346</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Daniel</a:t>
            </a:r>
          </a:p>
        </p:txBody>
      </p:sp>
    </p:spTree>
    <p:extLst>
      <p:ext uri="{BB962C8B-B14F-4D97-AF65-F5344CB8AC3E}">
        <p14:creationId xmlns:p14="http://schemas.microsoft.com/office/powerpoint/2010/main" val="4717026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0" y="277813"/>
            <a:ext cx="9144000" cy="1143000"/>
          </a:xfrm>
        </p:spPr>
        <p:txBody>
          <a:bodyPr/>
          <a:lstStyle/>
          <a:p>
            <a:pPr eaLnBrk="1" hangingPunct="1">
              <a:defRPr/>
            </a:pPr>
            <a:r>
              <a:rPr lang="en-US" sz="4000">
                <a:latin typeface="Arial" charset="0"/>
                <a:ea typeface="ＭＳ Ｐゴシック" charset="0"/>
                <a:cs typeface="ＭＳ Ｐゴシック" charset="0"/>
              </a:rPr>
              <a:t>Determinations of the Seventy Weeks</a:t>
            </a:r>
          </a:p>
        </p:txBody>
      </p:sp>
      <p:grpSp>
        <p:nvGrpSpPr>
          <p:cNvPr id="756738" name="Group 4"/>
          <p:cNvGrpSpPr>
            <a:grpSpLocks/>
          </p:cNvGrpSpPr>
          <p:nvPr/>
        </p:nvGrpSpPr>
        <p:grpSpPr bwMode="auto">
          <a:xfrm>
            <a:off x="304800" y="1219200"/>
            <a:ext cx="8458200" cy="5148263"/>
            <a:chOff x="192" y="981"/>
            <a:chExt cx="5328" cy="3243"/>
          </a:xfrm>
        </p:grpSpPr>
        <p:pic>
          <p:nvPicPr>
            <p:cNvPr id="756741"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59973" r="8673" b="10085"/>
            <a:stretch>
              <a:fillRect/>
            </a:stretch>
          </p:blipFill>
          <p:spPr bwMode="auto">
            <a:xfrm>
              <a:off x="192" y="981"/>
              <a:ext cx="5328" cy="3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6742" name="Rectangle 6"/>
            <p:cNvSpPr>
              <a:spLocks noChangeArrowheads="1"/>
            </p:cNvSpPr>
            <p:nvPr/>
          </p:nvSpPr>
          <p:spPr bwMode="auto">
            <a:xfrm>
              <a:off x="3936" y="4176"/>
              <a:ext cx="1440" cy="48"/>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756739" name="Text Box 8"/>
          <p:cNvSpPr txBox="1">
            <a:spLocks noChangeArrowheads="1"/>
          </p:cNvSpPr>
          <p:nvPr/>
        </p:nvSpPr>
        <p:spPr bwMode="auto">
          <a:xfrm>
            <a:off x="8305800" y="39688"/>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rPr>
              <a:t>553</a:t>
            </a:r>
            <a:endParaRPr lang="en-US" sz="2000" b="1">
              <a:latin typeface="Arial" charset="0"/>
            </a:endParaRPr>
          </a:p>
        </p:txBody>
      </p:sp>
      <p:sp>
        <p:nvSpPr>
          <p:cNvPr id="8" name="Text Box 5"/>
          <p:cNvSpPr txBox="1">
            <a:spLocks noChangeArrowheads="1"/>
          </p:cNvSpPr>
          <p:nvPr/>
        </p:nvSpPr>
        <p:spPr bwMode="auto">
          <a:xfrm>
            <a:off x="0" y="6438900"/>
            <a:ext cx="9144000" cy="369332"/>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800" b="1" dirty="0">
                <a:effectLst>
                  <a:outerShdw blurRad="38100" dist="38100" dir="2700000" algn="tl">
                    <a:srgbClr val="000000"/>
                  </a:outerShdw>
                </a:effectLst>
                <a:latin typeface="Geneva" charset="0"/>
                <a:cs typeface="Geneva" charset="0"/>
              </a:rPr>
              <a:t>J. Dwight Pentecost, “Daniel,” in </a:t>
            </a:r>
            <a:r>
              <a:rPr lang="en-US" sz="1800" b="1" i="1" dirty="0">
                <a:effectLst>
                  <a:outerShdw blurRad="38100" dist="38100" dir="2700000" algn="tl">
                    <a:srgbClr val="000000"/>
                  </a:outerShdw>
                </a:effectLst>
                <a:latin typeface="Geneva" charset="0"/>
                <a:cs typeface="Geneva" charset="0"/>
              </a:rPr>
              <a:t>The Bible Knowledge Commentary</a:t>
            </a:r>
            <a:r>
              <a:rPr lang="en-US" sz="1800" b="1" dirty="0">
                <a:effectLst>
                  <a:outerShdw blurRad="38100" dist="38100" dir="2700000" algn="tl">
                    <a:srgbClr val="000000"/>
                  </a:outerShdw>
                </a:effectLst>
                <a:latin typeface="Geneva" charset="0"/>
                <a:cs typeface="Geneva" charset="0"/>
              </a:rPr>
              <a:t>, 1:1363</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0" y="277813"/>
            <a:ext cx="9144000" cy="1143000"/>
          </a:xfrm>
        </p:spPr>
        <p:txBody>
          <a:bodyPr/>
          <a:lstStyle/>
          <a:p>
            <a:pPr eaLnBrk="1" hangingPunct="1">
              <a:defRPr/>
            </a:pPr>
            <a:r>
              <a:rPr lang="en-US" sz="4000">
                <a:latin typeface="Arial" charset="0"/>
                <a:ea typeface="ＭＳ Ｐゴシック" charset="0"/>
                <a:cs typeface="ＭＳ Ｐゴシック" charset="0"/>
              </a:rPr>
              <a:t>Determinations of the Seventy Weeks</a:t>
            </a:r>
          </a:p>
        </p:txBody>
      </p:sp>
      <p:pic>
        <p:nvPicPr>
          <p:cNvPr id="758786" name="Picture 3"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15060" r="16208" b="58562"/>
          <a:stretch>
            <a:fillRect/>
          </a:stretch>
        </p:blipFill>
        <p:spPr bwMode="auto">
          <a:xfrm>
            <a:off x="228600" y="1219200"/>
            <a:ext cx="8686800" cy="522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8787" name="Text Box 4"/>
          <p:cNvSpPr txBox="1">
            <a:spLocks noChangeArrowheads="1"/>
          </p:cNvSpPr>
          <p:nvPr/>
        </p:nvSpPr>
        <p:spPr bwMode="auto">
          <a:xfrm>
            <a:off x="8305800" y="39688"/>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latin typeface="Arial" charset="0"/>
              </a:rPr>
              <a:t>553</a:t>
            </a:r>
            <a:endParaRPr lang="en-US" sz="2000" b="1" dirty="0">
              <a:latin typeface="Arial" charset="0"/>
            </a:endParaRPr>
          </a:p>
        </p:txBody>
      </p:sp>
      <p:sp>
        <p:nvSpPr>
          <p:cNvPr id="333829" name="Text Box 5"/>
          <p:cNvSpPr txBox="1">
            <a:spLocks noChangeArrowheads="1"/>
          </p:cNvSpPr>
          <p:nvPr/>
        </p:nvSpPr>
        <p:spPr bwMode="auto">
          <a:xfrm>
            <a:off x="0" y="6438900"/>
            <a:ext cx="9144000" cy="369888"/>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800" b="1" dirty="0">
                <a:effectLst>
                  <a:outerShdw blurRad="38100" dist="38100" dir="2700000" algn="tl">
                    <a:srgbClr val="000000"/>
                  </a:outerShdw>
                </a:effectLst>
                <a:latin typeface="Geneva" charset="0"/>
                <a:cs typeface="Geneva" charset="0"/>
              </a:rPr>
              <a:t>Harold </a:t>
            </a:r>
            <a:r>
              <a:rPr lang="en-US" sz="1800" b="1" dirty="0" err="1">
                <a:effectLst>
                  <a:outerShdw blurRad="38100" dist="38100" dir="2700000" algn="tl">
                    <a:srgbClr val="000000"/>
                  </a:outerShdw>
                </a:effectLst>
                <a:latin typeface="Geneva" charset="0"/>
                <a:cs typeface="Geneva" charset="0"/>
              </a:rPr>
              <a:t>Hoehner</a:t>
            </a:r>
            <a:r>
              <a:rPr lang="en-US" sz="1800" b="1" dirty="0">
                <a:effectLst>
                  <a:outerShdw blurRad="38100" dist="38100" dir="2700000" algn="tl">
                    <a:srgbClr val="000000"/>
                  </a:outerShdw>
                </a:effectLst>
                <a:latin typeface="Geneva" charset="0"/>
                <a:cs typeface="Geneva" charset="0"/>
              </a:rPr>
              <a:t>, </a:t>
            </a:r>
            <a:r>
              <a:rPr lang="en-US" sz="1800" b="1" i="1" dirty="0">
                <a:effectLst>
                  <a:outerShdw blurRad="38100" dist="38100" dir="2700000" algn="tl">
                    <a:srgbClr val="000000"/>
                  </a:outerShdw>
                </a:effectLst>
                <a:latin typeface="Geneva" charset="0"/>
                <a:cs typeface="Geneva" charset="0"/>
              </a:rPr>
              <a:t>Chronological Aspects of the Life of Christ</a:t>
            </a:r>
            <a:r>
              <a:rPr lang="en-US" sz="1800" b="1" dirty="0">
                <a:effectLst>
                  <a:outerShdw blurRad="38100" dist="38100" dir="2700000" algn="tl">
                    <a:srgbClr val="000000"/>
                  </a:outerShdw>
                </a:effectLst>
                <a:latin typeface="Geneva" charset="0"/>
                <a:cs typeface="Geneva" charset="0"/>
              </a:rPr>
              <a:t>,139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f_triumphant_0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5496" y="152400"/>
            <a:ext cx="8964488" cy="248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sz="2800" b="1" dirty="0">
                <a:solidFill>
                  <a:srgbClr val="FFFFFF"/>
                </a:solidFill>
                <a:effectLst>
                  <a:glow rad="177800">
                    <a:srgbClr val="000000"/>
                  </a:glow>
                </a:effectLst>
                <a:latin typeface="Arial" charset="0"/>
              </a:rPr>
              <a:t>   </a:t>
            </a:r>
            <a:r>
              <a:rPr lang="en-US" altLang="ja-JP" sz="3200" b="1" dirty="0">
                <a:solidFill>
                  <a:srgbClr val="FFFFFF"/>
                </a:solidFill>
                <a:effectLst>
                  <a:glow rad="177800">
                    <a:srgbClr val="000000"/>
                  </a:glow>
                </a:effectLst>
                <a:latin typeface="Arial" charset="0"/>
              </a:rPr>
              <a:t>"</a:t>
            </a:r>
            <a:r>
              <a:rPr lang="en-US" sz="3200" b="1" dirty="0">
                <a:solidFill>
                  <a:srgbClr val="FFFFFF"/>
                </a:solidFill>
                <a:effectLst>
                  <a:glow rad="177800">
                    <a:srgbClr val="000000"/>
                  </a:glow>
                </a:effectLst>
                <a:latin typeface="Arial" charset="0"/>
              </a:rPr>
              <a:t>When He approached Jerusalem, He saw the city and wept over it,  </a:t>
            </a:r>
            <a:r>
              <a:rPr lang="en-US" sz="3200" b="1" baseline="30000" dirty="0">
                <a:solidFill>
                  <a:srgbClr val="FFFFFF"/>
                </a:solidFill>
                <a:effectLst>
                  <a:glow rad="177800">
                    <a:srgbClr val="000000"/>
                  </a:glow>
                </a:effectLst>
                <a:latin typeface="Arial" charset="0"/>
              </a:rPr>
              <a:t>42</a:t>
            </a:r>
            <a:r>
              <a:rPr lang="en-US" sz="3200" b="1" dirty="0">
                <a:solidFill>
                  <a:srgbClr val="FFFFFF"/>
                </a:solidFill>
                <a:effectLst>
                  <a:glow rad="177800">
                    <a:srgbClr val="000000"/>
                  </a:glow>
                </a:effectLst>
                <a:latin typeface="Arial" charset="0"/>
              </a:rPr>
              <a:t>saying, </a:t>
            </a:r>
            <a:r>
              <a:rPr lang="fr-FR" sz="3200" b="1" dirty="0">
                <a:solidFill>
                  <a:srgbClr val="FFFFFF"/>
                </a:solidFill>
                <a:effectLst>
                  <a:glow rad="177800">
                    <a:srgbClr val="000000"/>
                  </a:glow>
                </a:effectLst>
                <a:latin typeface="Arial" charset="0"/>
              </a:rPr>
              <a:t>'</a:t>
            </a:r>
            <a:r>
              <a:rPr lang="en-US" sz="3200" b="1" dirty="0">
                <a:solidFill>
                  <a:srgbClr val="FFFFFF"/>
                </a:solidFill>
                <a:effectLst>
                  <a:glow rad="177800">
                    <a:srgbClr val="000000"/>
                  </a:glow>
                </a:effectLst>
                <a:latin typeface="Arial" charset="0"/>
              </a:rPr>
              <a:t>If you had known in </a:t>
            </a:r>
            <a:r>
              <a:rPr lang="en-US" sz="3200" b="1" dirty="0">
                <a:solidFill>
                  <a:srgbClr val="FFFF00"/>
                </a:solidFill>
                <a:effectLst>
                  <a:glow rad="177800">
                    <a:srgbClr val="000000"/>
                  </a:glow>
                </a:effectLst>
                <a:latin typeface="Arial" charset="0"/>
              </a:rPr>
              <a:t>this day</a:t>
            </a:r>
            <a:r>
              <a:rPr lang="en-US" sz="3200" b="1" dirty="0">
                <a:solidFill>
                  <a:srgbClr val="FFFFFF"/>
                </a:solidFill>
                <a:effectLst>
                  <a:glow rad="177800">
                    <a:srgbClr val="000000"/>
                  </a:glow>
                </a:effectLst>
                <a:latin typeface="Arial" charset="0"/>
              </a:rPr>
              <a:t>, even you, the things which make for peace! But now they have been hidden from your eyes.</a:t>
            </a:r>
            <a:r>
              <a:rPr lang="fr-FR" sz="3200" b="1" dirty="0">
                <a:solidFill>
                  <a:srgbClr val="FFFFFF"/>
                </a:solidFill>
                <a:effectLst>
                  <a:glow rad="177800">
                    <a:srgbClr val="000000"/>
                  </a:glow>
                </a:effectLst>
                <a:latin typeface="Arial" charset="0"/>
              </a:rPr>
              <a:t>'</a:t>
            </a:r>
            <a:r>
              <a:rPr lang="en-US" altLang="ja-JP" sz="3200" b="1" dirty="0">
                <a:solidFill>
                  <a:srgbClr val="FFFFFF"/>
                </a:solidFill>
                <a:effectLst>
                  <a:glow rad="177800">
                    <a:srgbClr val="000000"/>
                  </a:glow>
                </a:effectLst>
                <a:latin typeface="Arial" charset="0"/>
              </a:rPr>
              <a:t>"</a:t>
            </a:r>
            <a:endParaRPr lang="en-US" sz="3200" b="1" dirty="0">
              <a:solidFill>
                <a:srgbClr val="FFFFFF"/>
              </a:solidFill>
              <a:effectLst>
                <a:glow rad="177800">
                  <a:srgbClr val="000000"/>
                </a:glow>
              </a:effectLst>
              <a:latin typeface="Arial" charset="0"/>
            </a:endParaRPr>
          </a:p>
        </p:txBody>
      </p:sp>
      <p:sp>
        <p:nvSpPr>
          <p:cNvPr id="87041" name="Rectangle 2"/>
          <p:cNvSpPr>
            <a:spLocks noGrp="1" noChangeArrowheads="1"/>
          </p:cNvSpPr>
          <p:nvPr>
            <p:ph type="title"/>
          </p:nvPr>
        </p:nvSpPr>
        <p:spPr>
          <a:xfrm>
            <a:off x="323528" y="5517232"/>
            <a:ext cx="8244408" cy="1036638"/>
          </a:xfrm>
          <a:noFill/>
        </p:spPr>
        <p:txBody>
          <a:bodyPr/>
          <a:lstStyle/>
          <a:p>
            <a:pPr algn="r" eaLnBrk="1" hangingPunct="1"/>
            <a:r>
              <a:rPr lang="en-US" sz="4000" b="1" dirty="0">
                <a:solidFill>
                  <a:schemeClr val="bg1"/>
                </a:solidFill>
                <a:effectLst>
                  <a:glow rad="177800">
                    <a:schemeClr val="tx1"/>
                  </a:glow>
                </a:effectLst>
                <a:latin typeface="Arial"/>
                <a:ea typeface="ＭＳ Ｐゴシック" charset="0"/>
                <a:cs typeface="Arial"/>
              </a:rPr>
              <a:t>An Ominous Day: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Luke 19:41-42 </a:t>
            </a:r>
            <a:r>
              <a:rPr lang="en-US" sz="3200" b="1" dirty="0">
                <a:solidFill>
                  <a:schemeClr val="bg1"/>
                </a:solidFill>
                <a:effectLst>
                  <a:glow rad="177800">
                    <a:schemeClr val="tx1"/>
                  </a:glow>
                </a:effectLst>
                <a:latin typeface="Arial"/>
                <a:ea typeface="ＭＳ Ｐゴシック" charset="0"/>
                <a:cs typeface="Arial"/>
              </a:rPr>
              <a:t>NAU</a:t>
            </a:r>
            <a:endParaRPr lang="en-US" sz="4000" b="1" dirty="0">
              <a:solidFill>
                <a:schemeClr val="bg1"/>
              </a:solidFill>
              <a:effectLst>
                <a:glow rad="177800">
                  <a:schemeClr val="tx1"/>
                </a:glow>
              </a:effectLst>
              <a:latin typeface="Arial"/>
              <a:ea typeface="ＭＳ Ｐゴシック" charset="0"/>
              <a:cs typeface="Arial"/>
            </a:endParaRPr>
          </a:p>
        </p:txBody>
      </p:sp>
    </p:spTree>
    <p:extLst>
      <p:ext uri="{BB962C8B-B14F-4D97-AF65-F5344CB8AC3E}">
        <p14:creationId xmlns:p14="http://schemas.microsoft.com/office/powerpoint/2010/main" val="3210781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_triumphant_0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95536" y="656456"/>
            <a:ext cx="8208912" cy="4716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sz="2800" b="1" dirty="0">
                <a:solidFill>
                  <a:srgbClr val="FFFFFF"/>
                </a:solidFill>
                <a:effectLst>
                  <a:glow rad="177800">
                    <a:srgbClr val="000000"/>
                  </a:glow>
                </a:effectLst>
                <a:latin typeface="Arial" charset="0"/>
              </a:rPr>
              <a:t>   </a:t>
            </a:r>
            <a:r>
              <a:rPr lang="en-US" altLang="ja-JP" sz="3200" b="1" dirty="0">
                <a:solidFill>
                  <a:srgbClr val="FFFFFF"/>
                </a:solidFill>
                <a:effectLst>
                  <a:glow rad="177800">
                    <a:srgbClr val="000000"/>
                  </a:glow>
                </a:effectLst>
                <a:latin typeface="Arial" charset="0"/>
              </a:rPr>
              <a:t>"</a:t>
            </a:r>
            <a:r>
              <a:rPr lang="en-US" sz="3200" b="1" dirty="0">
                <a:solidFill>
                  <a:srgbClr val="FFFFFF"/>
                </a:solidFill>
                <a:effectLst>
                  <a:glow rad="177800">
                    <a:srgbClr val="000000"/>
                  </a:glow>
                </a:effectLst>
                <a:latin typeface="Arial" charset="0"/>
              </a:rPr>
              <a:t>For the days will come upon you when your enemies will throw up a barricade against you, and surround you and hem you in on every side, </a:t>
            </a:r>
            <a:r>
              <a:rPr lang="en-US" sz="3200" b="1" baseline="30000" dirty="0">
                <a:solidFill>
                  <a:srgbClr val="FFFFFF"/>
                </a:solidFill>
                <a:effectLst>
                  <a:glow rad="177800">
                    <a:srgbClr val="000000"/>
                  </a:glow>
                </a:effectLst>
                <a:latin typeface="Arial" charset="0"/>
              </a:rPr>
              <a:t>44</a:t>
            </a:r>
            <a:r>
              <a:rPr lang="en-US" sz="3200" b="1" dirty="0">
                <a:solidFill>
                  <a:srgbClr val="FFFFFF"/>
                </a:solidFill>
                <a:effectLst>
                  <a:glow rad="177800">
                    <a:srgbClr val="000000"/>
                  </a:glow>
                </a:effectLst>
                <a:latin typeface="Arial" charset="0"/>
              </a:rPr>
              <a:t>and they will level you to the ground and your children within you, and they will not leave in you one stone upon another, because </a:t>
            </a:r>
            <a:r>
              <a:rPr lang="en-US" sz="3200" b="1" dirty="0">
                <a:solidFill>
                  <a:srgbClr val="FFFF00"/>
                </a:solidFill>
                <a:effectLst>
                  <a:glow rad="177800">
                    <a:srgbClr val="000000"/>
                  </a:glow>
                </a:effectLst>
                <a:latin typeface="Arial" charset="0"/>
              </a:rPr>
              <a:t>you did not recognize the time of your visitation</a:t>
            </a:r>
            <a:r>
              <a:rPr lang="en-US" sz="3200" b="1" dirty="0">
                <a:solidFill>
                  <a:srgbClr val="FFFFFF"/>
                </a:solidFill>
                <a:effectLst>
                  <a:glow rad="177800">
                    <a:srgbClr val="000000"/>
                  </a:glow>
                </a:effectLst>
                <a:latin typeface="Arial" charset="0"/>
              </a:rPr>
              <a:t>."</a:t>
            </a:r>
          </a:p>
        </p:txBody>
      </p:sp>
      <p:sp>
        <p:nvSpPr>
          <p:cNvPr id="87041" name="Rectangle 2"/>
          <p:cNvSpPr>
            <a:spLocks noGrp="1" noChangeArrowheads="1"/>
          </p:cNvSpPr>
          <p:nvPr>
            <p:ph type="title"/>
          </p:nvPr>
        </p:nvSpPr>
        <p:spPr>
          <a:xfrm>
            <a:off x="323528" y="5517232"/>
            <a:ext cx="8244408" cy="1036638"/>
          </a:xfrm>
          <a:noFill/>
        </p:spPr>
        <p:txBody>
          <a:bodyPr/>
          <a:lstStyle/>
          <a:p>
            <a:pPr algn="r" eaLnBrk="1" hangingPunct="1"/>
            <a:r>
              <a:rPr lang="en-US" sz="4000" b="1" dirty="0">
                <a:solidFill>
                  <a:schemeClr val="bg1"/>
                </a:solidFill>
                <a:effectLst>
                  <a:glow rad="177800">
                    <a:schemeClr val="tx1"/>
                  </a:glow>
                </a:effectLst>
                <a:latin typeface="Arial"/>
                <a:ea typeface="ＭＳ Ｐゴシック" charset="0"/>
                <a:cs typeface="Arial"/>
              </a:rPr>
              <a:t>An Ominous Day: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Luke 10:43-44 </a:t>
            </a:r>
            <a:r>
              <a:rPr lang="en-US" sz="3200" b="1" dirty="0">
                <a:solidFill>
                  <a:schemeClr val="bg1"/>
                </a:solidFill>
                <a:effectLst>
                  <a:glow rad="177800">
                    <a:schemeClr val="tx1"/>
                  </a:glow>
                </a:effectLst>
                <a:latin typeface="Arial"/>
                <a:ea typeface="ＭＳ Ｐゴシック" charset="0"/>
                <a:cs typeface="Arial"/>
              </a:rPr>
              <a:t>NAU</a:t>
            </a:r>
            <a:endParaRPr lang="en-US" sz="4000" b="1" dirty="0">
              <a:solidFill>
                <a:schemeClr val="bg1"/>
              </a:solidFill>
              <a:effectLst>
                <a:glow rad="177800">
                  <a:schemeClr val="tx1"/>
                </a:glow>
              </a:effectLst>
              <a:latin typeface="Arial"/>
              <a:ea typeface="ＭＳ Ｐゴシック" charset="0"/>
              <a:cs typeface="Arial"/>
            </a:endParaRPr>
          </a:p>
        </p:txBody>
      </p:sp>
    </p:spTree>
    <p:extLst>
      <p:ext uri="{BB962C8B-B14F-4D97-AF65-F5344CB8AC3E}">
        <p14:creationId xmlns:p14="http://schemas.microsoft.com/office/powerpoint/2010/main" val="3361333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 the Gap</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400"/>
            <a:ext cx="9144000" cy="6794500"/>
          </a:xfrm>
          <a:prstGeom prst="rect">
            <a:avLst/>
          </a:prstGeom>
        </p:spPr>
      </p:pic>
      <p:pic>
        <p:nvPicPr>
          <p:cNvPr id="4" name="Picture 3"/>
          <p:cNvPicPr>
            <a:picLocks noChangeAspect="1"/>
          </p:cNvPicPr>
          <p:nvPr/>
        </p:nvPicPr>
        <p:blipFill>
          <a:blip r:embed="rId3"/>
          <a:stretch>
            <a:fillRect/>
          </a:stretch>
        </p:blipFill>
        <p:spPr>
          <a:xfrm rot="20676401">
            <a:off x="-742629" y="230462"/>
            <a:ext cx="7340600" cy="3810000"/>
          </a:xfrm>
          <a:prstGeom prst="rect">
            <a:avLst/>
          </a:prstGeom>
        </p:spPr>
      </p:pic>
    </p:spTree>
    <p:extLst>
      <p:ext uri="{BB962C8B-B14F-4D97-AF65-F5344CB8AC3E}">
        <p14:creationId xmlns:p14="http://schemas.microsoft.com/office/powerpoint/2010/main" val="177541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ent Arrow 17"/>
          <p:cNvSpPr/>
          <p:nvPr/>
        </p:nvSpPr>
        <p:spPr>
          <a:xfrm rot="5400000">
            <a:off x="4896036" y="1016732"/>
            <a:ext cx="3096344" cy="3744416"/>
          </a:xfrm>
          <a:prstGeom prst="bentArrow">
            <a:avLst>
              <a:gd name="adj1" fmla="val 16874"/>
              <a:gd name="adj2" fmla="val 25000"/>
              <a:gd name="adj3" fmla="val 25000"/>
              <a:gd name="adj4" fmla="val 4375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685800" y="44624"/>
            <a:ext cx="7772400" cy="1143000"/>
          </a:xfrm>
          <a:gradFill flip="none" rotWithShape="1">
            <a:gsLst>
              <a:gs pos="0">
                <a:srgbClr val="FF0000"/>
              </a:gs>
              <a:gs pos="100000">
                <a:srgbClr val="000000"/>
              </a:gs>
            </a:gsLst>
            <a:path path="rect">
              <a:fillToRect l="50000" t="50000" r="50000" b="50000"/>
            </a:path>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5400" dirty="0">
                <a:solidFill>
                  <a:srgbClr val="FFFFFF"/>
                </a:solidFill>
                <a:effectLst/>
                <a:latin typeface="Arial" charset="0"/>
                <a:ea typeface="ＭＳ Ｐゴシック" charset="0"/>
                <a:cs typeface="ＭＳ Ｐゴシック" charset="0"/>
              </a:rPr>
              <a:t>Why the Gap?</a:t>
            </a:r>
          </a:p>
        </p:txBody>
      </p:sp>
      <p:sp>
        <p:nvSpPr>
          <p:cNvPr id="3" name="Title 1"/>
          <p:cNvSpPr txBox="1">
            <a:spLocks/>
          </p:cNvSpPr>
          <p:nvPr/>
        </p:nvSpPr>
        <p:spPr bwMode="auto">
          <a:xfrm>
            <a:off x="611560" y="2671644"/>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endParaRPr lang="en-US"/>
          </a:p>
        </p:txBody>
      </p:sp>
      <p:sp>
        <p:nvSpPr>
          <p:cNvPr id="4" name="Rectangle 3"/>
          <p:cNvSpPr/>
          <p:nvPr/>
        </p:nvSpPr>
        <p:spPr>
          <a:xfrm>
            <a:off x="467544" y="1196752"/>
            <a:ext cx="6192688" cy="1384995"/>
          </a:xfrm>
          <a:prstGeom prst="rect">
            <a:avLst/>
          </a:prstGeom>
        </p:spPr>
        <p:txBody>
          <a:bodyPr wrap="square">
            <a:spAutoFit/>
          </a:bodyPr>
          <a:lstStyle/>
          <a:p>
            <a:r>
              <a:rPr lang="en-US" b="1" dirty="0">
                <a:solidFill>
                  <a:schemeClr val="bg1"/>
                </a:solidFill>
                <a:latin typeface="Arial"/>
                <a:cs typeface="Arial"/>
              </a:rPr>
              <a:t>Why must there be a </a:t>
            </a:r>
            <a:r>
              <a:rPr lang="en-US" sz="3600" b="1" dirty="0">
                <a:solidFill>
                  <a:schemeClr val="bg1"/>
                </a:solidFill>
                <a:latin typeface="Arial"/>
                <a:cs typeface="Arial"/>
              </a:rPr>
              <a:t>gap </a:t>
            </a:r>
            <a:br>
              <a:rPr lang="en-US" sz="3600" b="1" dirty="0">
                <a:solidFill>
                  <a:schemeClr val="bg1"/>
                </a:solidFill>
                <a:latin typeface="Arial"/>
                <a:cs typeface="Arial"/>
              </a:rPr>
            </a:br>
            <a:r>
              <a:rPr lang="en-US" b="1" dirty="0">
                <a:solidFill>
                  <a:schemeClr val="bg1"/>
                </a:solidFill>
                <a:latin typeface="Arial"/>
                <a:cs typeface="Arial"/>
              </a:rPr>
              <a:t>between the end of the 69</a:t>
            </a:r>
            <a:r>
              <a:rPr lang="en-US" b="1" baseline="30000" dirty="0">
                <a:solidFill>
                  <a:schemeClr val="bg1"/>
                </a:solidFill>
                <a:latin typeface="Arial"/>
                <a:cs typeface="Arial"/>
              </a:rPr>
              <a:t>th</a:t>
            </a:r>
            <a:r>
              <a:rPr lang="en-US" b="1" dirty="0">
                <a:solidFill>
                  <a:schemeClr val="bg1"/>
                </a:solidFill>
                <a:latin typeface="Arial"/>
                <a:cs typeface="Arial"/>
              </a:rPr>
              <a:t> week </a:t>
            </a:r>
            <a:br>
              <a:rPr lang="en-US" b="1" dirty="0">
                <a:solidFill>
                  <a:schemeClr val="bg1"/>
                </a:solidFill>
                <a:latin typeface="Arial"/>
                <a:cs typeface="Arial"/>
              </a:rPr>
            </a:br>
            <a:r>
              <a:rPr lang="en-US" b="1" dirty="0">
                <a:solidFill>
                  <a:schemeClr val="bg1"/>
                </a:solidFill>
                <a:latin typeface="Arial"/>
                <a:cs typeface="Arial"/>
              </a:rPr>
              <a:t>and the beginning of the 70</a:t>
            </a:r>
            <a:r>
              <a:rPr lang="en-US" b="1" baseline="30000" dirty="0">
                <a:solidFill>
                  <a:schemeClr val="bg1"/>
                </a:solidFill>
                <a:latin typeface="Arial"/>
                <a:cs typeface="Arial"/>
              </a:rPr>
              <a:t>th</a:t>
            </a:r>
            <a:r>
              <a:rPr lang="en-US" b="1" dirty="0">
                <a:solidFill>
                  <a:schemeClr val="bg1"/>
                </a:solidFill>
                <a:latin typeface="Arial"/>
                <a:cs typeface="Arial"/>
              </a:rPr>
              <a:t> week?</a:t>
            </a:r>
          </a:p>
        </p:txBody>
      </p:sp>
      <p:sp>
        <p:nvSpPr>
          <p:cNvPr id="5" name="Rectangle 4"/>
          <p:cNvSpPr/>
          <p:nvPr/>
        </p:nvSpPr>
        <p:spPr>
          <a:xfrm>
            <a:off x="6756318" y="692696"/>
            <a:ext cx="2364032" cy="466812"/>
          </a:xfrm>
          <a:prstGeom prst="rect">
            <a:avLst/>
          </a:prstGeom>
        </p:spPr>
        <p:txBody>
          <a:bodyPr wrap="square">
            <a:spAutoFit/>
          </a:bodyPr>
          <a:lstStyle/>
          <a:p>
            <a:pPr algn="ctr"/>
            <a:r>
              <a:rPr lang="en-US" b="1" dirty="0">
                <a:solidFill>
                  <a:schemeClr val="bg1"/>
                </a:solidFill>
                <a:latin typeface="Arial"/>
                <a:cs typeface="Arial"/>
              </a:rPr>
              <a:t>Six Reasons</a:t>
            </a:r>
          </a:p>
        </p:txBody>
      </p:sp>
      <p:sp>
        <p:nvSpPr>
          <p:cNvPr id="7" name="Rectangle 3" descr="Green marble"/>
          <p:cNvSpPr>
            <a:spLocks noChangeArrowheads="1"/>
          </p:cNvSpPr>
          <p:nvPr/>
        </p:nvSpPr>
        <p:spPr bwMode="auto">
          <a:xfrm>
            <a:off x="533400" y="4312672"/>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latin typeface="Arial"/>
              <a:ea typeface="+mn-ea"/>
              <a:cs typeface="Arial"/>
            </a:endParaRPr>
          </a:p>
        </p:txBody>
      </p:sp>
      <p:sp>
        <p:nvSpPr>
          <p:cNvPr id="8" name="Text Box 4"/>
          <p:cNvSpPr txBox="1">
            <a:spLocks noChangeArrowheads="1"/>
          </p:cNvSpPr>
          <p:nvPr/>
        </p:nvSpPr>
        <p:spPr bwMode="auto">
          <a:xfrm>
            <a:off x="533400" y="3550672"/>
            <a:ext cx="594995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dirty="0">
                <a:solidFill>
                  <a:schemeClr val="bg1"/>
                </a:solidFill>
                <a:latin typeface="Arial"/>
                <a:ea typeface="+mn-ea"/>
                <a:cs typeface="Arial"/>
              </a:rPr>
              <a:t>69 sevens = 483 years</a:t>
            </a:r>
          </a:p>
        </p:txBody>
      </p:sp>
      <p:sp>
        <p:nvSpPr>
          <p:cNvPr id="9" name="Rectangle 5" descr="Green marble"/>
          <p:cNvSpPr>
            <a:spLocks noChangeArrowheads="1"/>
          </p:cNvSpPr>
          <p:nvPr/>
        </p:nvSpPr>
        <p:spPr bwMode="auto">
          <a:xfrm>
            <a:off x="8079729" y="4312672"/>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latin typeface="Arial"/>
              <a:ea typeface="+mn-ea"/>
              <a:cs typeface="Arial"/>
            </a:endParaRPr>
          </a:p>
        </p:txBody>
      </p:sp>
      <p:sp>
        <p:nvSpPr>
          <p:cNvPr id="10" name="Text Box 6"/>
          <p:cNvSpPr txBox="1">
            <a:spLocks noChangeArrowheads="1"/>
          </p:cNvSpPr>
          <p:nvPr/>
        </p:nvSpPr>
        <p:spPr bwMode="auto">
          <a:xfrm>
            <a:off x="228600" y="5843394"/>
            <a:ext cx="2274888"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defRPr/>
            </a:pPr>
            <a:r>
              <a:rPr lang="en-US" sz="2800" b="1" dirty="0">
                <a:solidFill>
                  <a:schemeClr val="bg1"/>
                </a:solidFill>
                <a:latin typeface="Arial"/>
                <a:ea typeface="+mn-ea"/>
                <a:cs typeface="Arial"/>
              </a:rPr>
              <a:t>444 BC </a:t>
            </a:r>
          </a:p>
          <a:p>
            <a:pPr algn="r">
              <a:defRPr/>
            </a:pPr>
            <a:r>
              <a:rPr lang="en-US" sz="2800" b="1" dirty="0">
                <a:solidFill>
                  <a:schemeClr val="bg1"/>
                </a:solidFill>
                <a:latin typeface="Arial"/>
                <a:ea typeface="+mn-ea"/>
                <a:cs typeface="Arial"/>
              </a:rPr>
              <a:t>– 395 BC</a:t>
            </a:r>
          </a:p>
        </p:txBody>
      </p:sp>
      <p:sp>
        <p:nvSpPr>
          <p:cNvPr id="11" name="Text Box 7"/>
          <p:cNvSpPr txBox="1">
            <a:spLocks noChangeArrowheads="1"/>
          </p:cNvSpPr>
          <p:nvPr/>
        </p:nvSpPr>
        <p:spPr bwMode="auto">
          <a:xfrm>
            <a:off x="7164288" y="5211197"/>
            <a:ext cx="1979712"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defRPr/>
            </a:pPr>
            <a:r>
              <a:rPr lang="en-US" sz="2800" b="1" dirty="0">
                <a:solidFill>
                  <a:schemeClr val="bg1"/>
                </a:solidFill>
                <a:latin typeface="Arial"/>
                <a:ea typeface="+mn-ea"/>
                <a:cs typeface="Arial"/>
              </a:rPr>
              <a:t>1 seven </a:t>
            </a:r>
          </a:p>
          <a:p>
            <a:pPr algn="ctr">
              <a:defRPr/>
            </a:pPr>
            <a:r>
              <a:rPr lang="en-US" sz="2800" b="1" dirty="0">
                <a:solidFill>
                  <a:schemeClr val="bg1"/>
                </a:solidFill>
                <a:latin typeface="Arial"/>
                <a:ea typeface="+mn-ea"/>
                <a:cs typeface="Arial"/>
              </a:rPr>
              <a:t>= 7 years</a:t>
            </a:r>
          </a:p>
        </p:txBody>
      </p:sp>
      <p:sp>
        <p:nvSpPr>
          <p:cNvPr id="12" name="Text Box 8"/>
          <p:cNvSpPr txBox="1">
            <a:spLocks noChangeArrowheads="1"/>
          </p:cNvSpPr>
          <p:nvPr/>
        </p:nvSpPr>
        <p:spPr bwMode="auto">
          <a:xfrm>
            <a:off x="304800" y="5303272"/>
            <a:ext cx="6473825"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a:solidFill>
                  <a:schemeClr val="bg1"/>
                </a:solidFill>
                <a:latin typeface="Arial"/>
                <a:ea typeface="+mn-ea"/>
                <a:cs typeface="Arial"/>
              </a:rPr>
              <a:t>7 sevens            62 sevens</a:t>
            </a:r>
          </a:p>
        </p:txBody>
      </p:sp>
      <p:sp>
        <p:nvSpPr>
          <p:cNvPr id="13" name="Text Box 9"/>
          <p:cNvSpPr txBox="1">
            <a:spLocks noChangeArrowheads="1"/>
          </p:cNvSpPr>
          <p:nvPr/>
        </p:nvSpPr>
        <p:spPr bwMode="auto">
          <a:xfrm>
            <a:off x="3886200" y="5859269"/>
            <a:ext cx="2449513"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defRPr/>
            </a:pPr>
            <a:r>
              <a:rPr lang="en-US" sz="2800" b="1">
                <a:solidFill>
                  <a:schemeClr val="bg1"/>
                </a:solidFill>
                <a:latin typeface="Arial"/>
                <a:ea typeface="+mn-ea"/>
                <a:cs typeface="Arial"/>
              </a:rPr>
              <a:t>395 BC </a:t>
            </a:r>
          </a:p>
          <a:p>
            <a:pPr algn="r">
              <a:defRPr/>
            </a:pPr>
            <a:r>
              <a:rPr lang="en-US" sz="2800" b="1">
                <a:solidFill>
                  <a:schemeClr val="bg1"/>
                </a:solidFill>
                <a:latin typeface="Arial"/>
                <a:ea typeface="+mn-ea"/>
                <a:cs typeface="Arial"/>
              </a:rPr>
              <a:t>– AD 33</a:t>
            </a:r>
          </a:p>
        </p:txBody>
      </p:sp>
      <p:sp>
        <p:nvSpPr>
          <p:cNvPr id="14" name="Text Box 10"/>
          <p:cNvSpPr txBox="1">
            <a:spLocks noChangeArrowheads="1"/>
          </p:cNvSpPr>
          <p:nvPr/>
        </p:nvSpPr>
        <p:spPr bwMode="auto">
          <a:xfrm>
            <a:off x="5455096" y="2279774"/>
            <a:ext cx="257328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chemeClr val="bg1"/>
                </a:solidFill>
                <a:latin typeface="Arial"/>
                <a:ea typeface="+mn-ea"/>
                <a:cs typeface="Arial"/>
              </a:rPr>
              <a:t>Anointed One</a:t>
            </a:r>
          </a:p>
        </p:txBody>
      </p:sp>
      <p:sp>
        <p:nvSpPr>
          <p:cNvPr id="15" name="Text Box 11"/>
          <p:cNvSpPr txBox="1">
            <a:spLocks noChangeArrowheads="1"/>
          </p:cNvSpPr>
          <p:nvPr/>
        </p:nvSpPr>
        <p:spPr bwMode="auto">
          <a:xfrm>
            <a:off x="0" y="2699772"/>
            <a:ext cx="23622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latin typeface="Arial"/>
                <a:ea typeface="+mn-ea"/>
                <a:cs typeface="Arial"/>
              </a:rPr>
              <a:t>Decree</a:t>
            </a:r>
          </a:p>
        </p:txBody>
      </p:sp>
      <p:sp>
        <p:nvSpPr>
          <p:cNvPr id="16" name="Line 12"/>
          <p:cNvSpPr>
            <a:spLocks noChangeShapeType="1"/>
          </p:cNvSpPr>
          <p:nvPr/>
        </p:nvSpPr>
        <p:spPr bwMode="auto">
          <a:xfrm>
            <a:off x="609600" y="3398272"/>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latin typeface="Arial"/>
              <a:ea typeface="+mn-ea"/>
              <a:cs typeface="Arial"/>
            </a:endParaRPr>
          </a:p>
        </p:txBody>
      </p:sp>
      <p:sp>
        <p:nvSpPr>
          <p:cNvPr id="17" name="Line 13"/>
          <p:cNvSpPr>
            <a:spLocks noChangeShapeType="1"/>
          </p:cNvSpPr>
          <p:nvPr/>
        </p:nvSpPr>
        <p:spPr bwMode="auto">
          <a:xfrm>
            <a:off x="6797675" y="3398272"/>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latin typeface="Arial"/>
              <a:ea typeface="+mn-ea"/>
              <a:cs typeface="Arial"/>
            </a:endParaRPr>
          </a:p>
        </p:txBody>
      </p:sp>
      <p:sp>
        <p:nvSpPr>
          <p:cNvPr id="19" name="Text Box 4"/>
          <p:cNvSpPr txBox="1">
            <a:spLocks noChangeArrowheads="1"/>
          </p:cNvSpPr>
          <p:nvPr/>
        </p:nvSpPr>
        <p:spPr bwMode="auto">
          <a:xfrm>
            <a:off x="8305800" y="39688"/>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chemeClr val="bg1"/>
                </a:solidFill>
                <a:latin typeface="Arial" charset="0"/>
              </a:rPr>
              <a:t>552</a:t>
            </a:r>
            <a:endParaRPr lang="en-US" sz="2000" b="1" dirty="0">
              <a:solidFill>
                <a:schemeClr val="bg1"/>
              </a:solidFill>
              <a:latin typeface="Arial" charset="0"/>
            </a:endParaRPr>
          </a:p>
        </p:txBody>
      </p:sp>
    </p:spTree>
    <p:extLst>
      <p:ext uri="{BB962C8B-B14F-4D97-AF65-F5344CB8AC3E}">
        <p14:creationId xmlns:p14="http://schemas.microsoft.com/office/powerpoint/2010/main" val="126759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624"/>
            <a:ext cx="7772400" cy="1143000"/>
          </a:xfrm>
          <a:gradFill flip="none" rotWithShape="1">
            <a:gsLst>
              <a:gs pos="0">
                <a:srgbClr val="FF0000"/>
              </a:gs>
              <a:gs pos="100000">
                <a:srgbClr val="000000"/>
              </a:gs>
            </a:gsLst>
            <a:path path="rect">
              <a:fillToRect l="50000" t="50000" r="50000" b="50000"/>
            </a:path>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5400" dirty="0">
                <a:solidFill>
                  <a:srgbClr val="FFFFFF"/>
                </a:solidFill>
                <a:effectLst/>
                <a:latin typeface="Arial" charset="0"/>
                <a:ea typeface="ＭＳ Ｐゴシック" charset="0"/>
                <a:cs typeface="ＭＳ Ｐゴシック" charset="0"/>
              </a:rPr>
              <a:t>Why the Gap?</a:t>
            </a:r>
          </a:p>
        </p:txBody>
      </p:sp>
      <p:sp>
        <p:nvSpPr>
          <p:cNvPr id="3" name="Title 1"/>
          <p:cNvSpPr txBox="1">
            <a:spLocks/>
          </p:cNvSpPr>
          <p:nvPr/>
        </p:nvSpPr>
        <p:spPr bwMode="auto">
          <a:xfrm>
            <a:off x="611560" y="206084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endParaRPr lang="en-US"/>
          </a:p>
        </p:txBody>
      </p:sp>
      <p:sp>
        <p:nvSpPr>
          <p:cNvPr id="4" name="Rectangle 3"/>
          <p:cNvSpPr/>
          <p:nvPr/>
        </p:nvSpPr>
        <p:spPr>
          <a:xfrm>
            <a:off x="179512" y="1196752"/>
            <a:ext cx="8928992" cy="3416320"/>
          </a:xfrm>
          <a:prstGeom prst="rect">
            <a:avLst/>
          </a:prstGeom>
        </p:spPr>
        <p:txBody>
          <a:bodyPr wrap="square">
            <a:spAutoFit/>
          </a:bodyPr>
          <a:lstStyle/>
          <a:p>
            <a:r>
              <a:rPr lang="en-US" b="1" dirty="0">
                <a:solidFill>
                  <a:schemeClr val="bg1"/>
                </a:solidFill>
                <a:latin typeface="Arial"/>
                <a:cs typeface="Arial"/>
              </a:rPr>
              <a:t>The six prophecies in Daniel 9:24 could not have been fulfilled at Christ</a:t>
            </a:r>
            <a:r>
              <a:rPr lang="fr-FR" b="1" dirty="0">
                <a:solidFill>
                  <a:schemeClr val="bg1"/>
                </a:solidFill>
                <a:latin typeface="Arial"/>
                <a:cs typeface="Arial"/>
              </a:rPr>
              <a:t>'</a:t>
            </a:r>
            <a:r>
              <a:rPr lang="en-US" b="1" dirty="0">
                <a:solidFill>
                  <a:schemeClr val="bg1"/>
                </a:solidFill>
                <a:latin typeface="Arial"/>
                <a:cs typeface="Arial"/>
              </a:rPr>
              <a:t>s first advent.  </a:t>
            </a:r>
          </a:p>
          <a:p>
            <a:pPr marL="342900" indent="-342900">
              <a:buFont typeface="Arial"/>
              <a:buChar char="•"/>
            </a:pPr>
            <a:r>
              <a:rPr lang="en-US" b="1" dirty="0">
                <a:solidFill>
                  <a:schemeClr val="bg1"/>
                </a:solidFill>
                <a:latin typeface="Arial"/>
                <a:cs typeface="Arial"/>
              </a:rPr>
              <a:t>These prophecies relate not to the church but to Israel. </a:t>
            </a:r>
          </a:p>
          <a:p>
            <a:pPr marL="342900" indent="-342900">
              <a:buFont typeface="Arial"/>
              <a:buChar char="•"/>
            </a:pPr>
            <a:r>
              <a:rPr lang="en-US" b="1" dirty="0">
                <a:solidFill>
                  <a:schemeClr val="bg1"/>
                </a:solidFill>
                <a:latin typeface="Arial"/>
                <a:cs typeface="Arial"/>
              </a:rPr>
              <a:t>Has Israel finished sinning (24a)?  No.</a:t>
            </a:r>
          </a:p>
          <a:p>
            <a:pPr marL="342900" indent="-342900">
              <a:buFont typeface="Arial"/>
              <a:buChar char="•"/>
            </a:pPr>
            <a:r>
              <a:rPr lang="en-US" b="1" dirty="0">
                <a:solidFill>
                  <a:schemeClr val="bg1"/>
                </a:solidFill>
                <a:latin typeface="Arial"/>
                <a:cs typeface="Arial"/>
              </a:rPr>
              <a:t>Has Israel had atonement for her sins (24b-c)? No.</a:t>
            </a:r>
          </a:p>
          <a:p>
            <a:pPr marL="342900" indent="-342900">
              <a:buFont typeface="Arial"/>
              <a:buChar char="•"/>
            </a:pPr>
            <a:r>
              <a:rPr lang="en-US" b="1" dirty="0">
                <a:solidFill>
                  <a:schemeClr val="bg1"/>
                </a:solidFill>
                <a:latin typeface="Arial"/>
                <a:cs typeface="Arial"/>
              </a:rPr>
              <a:t>Has Israel seen everlasting righteousness (24d)? No.  </a:t>
            </a:r>
          </a:p>
          <a:p>
            <a:pPr marL="342900" indent="-342900">
              <a:buFont typeface="Arial"/>
              <a:buChar char="•"/>
            </a:pPr>
            <a:r>
              <a:rPr lang="en-US" b="1" dirty="0">
                <a:solidFill>
                  <a:schemeClr val="bg1"/>
                </a:solidFill>
                <a:latin typeface="Arial"/>
                <a:cs typeface="Arial"/>
              </a:rPr>
              <a:t>Paul still saw this as future for Israel (Rom. 11:25-27).</a:t>
            </a:r>
          </a:p>
          <a:p>
            <a:pPr marL="342900" indent="-342900">
              <a:buFont typeface="Arial"/>
              <a:buChar char="•"/>
            </a:pPr>
            <a:r>
              <a:rPr lang="en-US" b="1" dirty="0">
                <a:solidFill>
                  <a:schemeClr val="bg1"/>
                </a:solidFill>
                <a:latin typeface="Arial"/>
                <a:cs typeface="Arial"/>
              </a:rPr>
              <a:t>Has vision and prophecy culminated (24e)? No.</a:t>
            </a:r>
          </a:p>
          <a:p>
            <a:pPr marL="342900" indent="-342900">
              <a:buFont typeface="Arial"/>
              <a:buChar char="•"/>
            </a:pPr>
            <a:r>
              <a:rPr lang="en-US" b="1" dirty="0">
                <a:solidFill>
                  <a:schemeClr val="bg1"/>
                </a:solidFill>
                <a:latin typeface="Arial"/>
                <a:cs typeface="Arial"/>
              </a:rPr>
              <a:t>Has the holy of holies* been anointed yet (24f)? No.</a:t>
            </a:r>
          </a:p>
        </p:txBody>
      </p:sp>
      <p:sp>
        <p:nvSpPr>
          <p:cNvPr id="5" name="Rectangle 4"/>
          <p:cNvSpPr/>
          <p:nvPr/>
        </p:nvSpPr>
        <p:spPr>
          <a:xfrm>
            <a:off x="6756318" y="692696"/>
            <a:ext cx="2364032" cy="466812"/>
          </a:xfrm>
          <a:prstGeom prst="rect">
            <a:avLst/>
          </a:prstGeom>
        </p:spPr>
        <p:txBody>
          <a:bodyPr wrap="square">
            <a:spAutoFit/>
          </a:bodyPr>
          <a:lstStyle/>
          <a:p>
            <a:pPr algn="ctr"/>
            <a:r>
              <a:rPr lang="en-US" b="1" dirty="0">
                <a:solidFill>
                  <a:schemeClr val="bg1"/>
                </a:solidFill>
                <a:latin typeface="Arial"/>
                <a:cs typeface="Arial"/>
              </a:rPr>
              <a:t>Six Reasons</a:t>
            </a:r>
          </a:p>
        </p:txBody>
      </p:sp>
      <p:sp>
        <p:nvSpPr>
          <p:cNvPr id="6" name="Rectangle 5"/>
          <p:cNvSpPr/>
          <p:nvPr/>
        </p:nvSpPr>
        <p:spPr>
          <a:xfrm rot="20522891">
            <a:off x="-238141" y="541595"/>
            <a:ext cx="2364032" cy="466812"/>
          </a:xfrm>
          <a:prstGeom prst="rect">
            <a:avLst/>
          </a:prstGeom>
          <a:solidFill>
            <a:srgbClr val="008000"/>
          </a:solidFill>
        </p:spPr>
        <p:txBody>
          <a:bodyPr wrap="square">
            <a:spAutoFit/>
          </a:bodyPr>
          <a:lstStyle/>
          <a:p>
            <a:pPr algn="ctr"/>
            <a:r>
              <a:rPr lang="en-US" b="1" dirty="0">
                <a:solidFill>
                  <a:schemeClr val="bg1"/>
                </a:solidFill>
                <a:latin typeface="Arial"/>
                <a:cs typeface="Arial"/>
              </a:rPr>
              <a:t>Reason #1</a:t>
            </a:r>
          </a:p>
        </p:txBody>
      </p:sp>
      <p:sp>
        <p:nvSpPr>
          <p:cNvPr id="7" name="TextBox 6"/>
          <p:cNvSpPr txBox="1"/>
          <p:nvPr/>
        </p:nvSpPr>
        <p:spPr>
          <a:xfrm>
            <a:off x="395536" y="5110152"/>
            <a:ext cx="8748464" cy="1631216"/>
          </a:xfrm>
          <a:prstGeom prst="rect">
            <a:avLst/>
          </a:prstGeom>
          <a:solidFill>
            <a:srgbClr val="660066"/>
          </a:solidFill>
        </p:spPr>
        <p:txBody>
          <a:bodyPr wrap="square" rtlCol="0">
            <a:spAutoFit/>
          </a:bodyPr>
          <a:lstStyle/>
          <a:p>
            <a:pPr marL="293688" indent="-293688"/>
            <a:r>
              <a:rPr lang="en-US" sz="2000" b="1" dirty="0">
                <a:solidFill>
                  <a:schemeClr val="bg1"/>
                </a:solidFill>
                <a:latin typeface="Arial"/>
                <a:cs typeface="Arial"/>
              </a:rPr>
              <a:t>*	Although the phrase "most holy" has been sometimes interpreted to mean Christ</a:t>
            </a:r>
            <a:r>
              <a:rPr lang="fr-FR" sz="2000" b="1" dirty="0">
                <a:solidFill>
                  <a:schemeClr val="bg1"/>
                </a:solidFill>
                <a:latin typeface="Arial"/>
                <a:cs typeface="Arial"/>
              </a:rPr>
              <a:t>'</a:t>
            </a:r>
            <a:r>
              <a:rPr lang="en-US" sz="2000" b="1" dirty="0">
                <a:solidFill>
                  <a:schemeClr val="bg1"/>
                </a:solidFill>
                <a:latin typeface="Arial"/>
                <a:cs typeface="Arial"/>
              </a:rPr>
              <a:t>s anointing (e.g., Young, </a:t>
            </a:r>
            <a:r>
              <a:rPr lang="en-US" sz="2000" b="1" i="1" dirty="0">
                <a:solidFill>
                  <a:schemeClr val="bg1"/>
                </a:solidFill>
                <a:latin typeface="Arial"/>
                <a:cs typeface="Arial"/>
              </a:rPr>
              <a:t>The Prophecy of Daniel</a:t>
            </a:r>
            <a:r>
              <a:rPr lang="en-US" sz="2000" b="1" dirty="0">
                <a:solidFill>
                  <a:schemeClr val="bg1"/>
                </a:solidFill>
                <a:latin typeface="Arial"/>
                <a:cs typeface="Arial"/>
              </a:rPr>
              <a:t>, 201), these are technical words always translated in the Old Testament as "holy of holies."  The clear referent is the consecration of the millennial temple (cf. Ezek. 40–46).</a:t>
            </a:r>
            <a:endParaRPr lang="en-US" sz="2000" dirty="0"/>
          </a:p>
        </p:txBody>
      </p:sp>
      <p:sp>
        <p:nvSpPr>
          <p:cNvPr id="9" name="Text Box 15"/>
          <p:cNvSpPr txBox="1">
            <a:spLocks noChangeArrowheads="1"/>
          </p:cNvSpPr>
          <p:nvPr/>
        </p:nvSpPr>
        <p:spPr bwMode="auto">
          <a:xfrm>
            <a:off x="8028384" y="-27384"/>
            <a:ext cx="111561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rgbClr val="FFFFFF"/>
                </a:solidFill>
                <a:latin typeface="Arial" charset="0"/>
                <a:cs typeface="Arial" charset="0"/>
              </a:rPr>
              <a:t>540</a:t>
            </a:r>
            <a:br>
              <a:rPr lang="en-US" b="1" dirty="0">
                <a:solidFill>
                  <a:srgbClr val="FFFFFF"/>
                </a:solidFill>
                <a:latin typeface="Arial" charset="0"/>
                <a:cs typeface="Arial" charset="0"/>
              </a:rPr>
            </a:br>
            <a:r>
              <a:rPr lang="en-US" b="1" dirty="0">
                <a:solidFill>
                  <a:srgbClr val="FFFFFF"/>
                </a:solidFill>
                <a:latin typeface="Arial" charset="0"/>
                <a:cs typeface="Arial" charset="0"/>
              </a:rPr>
              <a:t>552a</a:t>
            </a:r>
          </a:p>
        </p:txBody>
      </p:sp>
    </p:spTree>
    <p:extLst>
      <p:ext uri="{BB962C8B-B14F-4D97-AF65-F5344CB8AC3E}">
        <p14:creationId xmlns:p14="http://schemas.microsoft.com/office/powerpoint/2010/main" val="161585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39825"/>
          </a:xfrm>
          <a:solidFill>
            <a:schemeClr val="accent6"/>
          </a:solidFill>
        </p:spPr>
        <p:txBody>
          <a:bodyPr/>
          <a:lstStyle/>
          <a:p>
            <a:r>
              <a:rPr lang="en-US" sz="4000" b="1" dirty="0"/>
              <a:t>Before the Curtain Closes (9:24 </a:t>
            </a:r>
            <a:r>
              <a:rPr lang="en-US" sz="3200" b="1" dirty="0"/>
              <a:t>NLT</a:t>
            </a:r>
            <a:r>
              <a:rPr lang="en-US" sz="4000" b="1" dirty="0"/>
              <a:t>)</a:t>
            </a:r>
          </a:p>
        </p:txBody>
      </p:sp>
      <p:sp>
        <p:nvSpPr>
          <p:cNvPr id="3" name="Title 1"/>
          <p:cNvSpPr txBox="1">
            <a:spLocks/>
          </p:cNvSpPr>
          <p:nvPr/>
        </p:nvSpPr>
        <p:spPr bwMode="auto">
          <a:xfrm>
            <a:off x="-36512" y="1340768"/>
            <a:ext cx="9144000" cy="1147628"/>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algn="l"/>
            <a:r>
              <a:rPr lang="en-US" sz="3200" dirty="0">
                <a:solidFill>
                  <a:srgbClr val="FFFFCC"/>
                </a:solidFill>
              </a:rPr>
              <a:t>“A period of seventy sets of seven has been decreed for your people and your holy city</a:t>
            </a:r>
          </a:p>
        </p:txBody>
      </p:sp>
      <p:sp>
        <p:nvSpPr>
          <p:cNvPr id="4" name="Title 1"/>
          <p:cNvSpPr txBox="1">
            <a:spLocks/>
          </p:cNvSpPr>
          <p:nvPr/>
        </p:nvSpPr>
        <p:spPr bwMode="auto">
          <a:xfrm>
            <a:off x="971600" y="2492896"/>
            <a:ext cx="8172400" cy="3096344"/>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514350" indent="-514350" algn="l">
              <a:buFont typeface="+mj-lt"/>
              <a:buAutoNum type="arabicPeriod"/>
            </a:pPr>
            <a:r>
              <a:rPr lang="en-US" sz="3200" dirty="0">
                <a:solidFill>
                  <a:srgbClr val="FFFFCC"/>
                </a:solidFill>
              </a:rPr>
              <a:t>to finish their rebellion, </a:t>
            </a:r>
          </a:p>
          <a:p>
            <a:pPr marL="514350" indent="-514350" algn="l">
              <a:buFont typeface="+mj-lt"/>
              <a:buAutoNum type="arabicPeriod"/>
            </a:pPr>
            <a:r>
              <a:rPr lang="en-US" sz="3200" dirty="0">
                <a:solidFill>
                  <a:srgbClr val="FFFFCC"/>
                </a:solidFill>
              </a:rPr>
              <a:t>to put an end to their sin, </a:t>
            </a:r>
          </a:p>
          <a:p>
            <a:pPr marL="514350" indent="-514350" algn="l">
              <a:buFont typeface="+mj-lt"/>
              <a:buAutoNum type="arabicPeriod"/>
            </a:pPr>
            <a:r>
              <a:rPr lang="en-US" sz="3200" dirty="0">
                <a:solidFill>
                  <a:srgbClr val="FFFFCC"/>
                </a:solidFill>
              </a:rPr>
              <a:t>to atone for their guilt, </a:t>
            </a:r>
          </a:p>
          <a:p>
            <a:pPr marL="514350" indent="-514350" algn="l">
              <a:buFont typeface="+mj-lt"/>
              <a:buAutoNum type="arabicPeriod"/>
            </a:pPr>
            <a:r>
              <a:rPr lang="en-US" sz="3200" dirty="0">
                <a:solidFill>
                  <a:srgbClr val="FFFFCC"/>
                </a:solidFill>
              </a:rPr>
              <a:t>to bring in everlasting righteousness, </a:t>
            </a:r>
          </a:p>
          <a:p>
            <a:pPr marL="514350" indent="-514350" algn="l">
              <a:buFont typeface="+mj-lt"/>
              <a:buAutoNum type="arabicPeriod"/>
            </a:pPr>
            <a:r>
              <a:rPr lang="en-US" sz="3200" dirty="0">
                <a:solidFill>
                  <a:srgbClr val="FFFFCC"/>
                </a:solidFill>
              </a:rPr>
              <a:t>to confirm the prophetic vision, and </a:t>
            </a:r>
          </a:p>
          <a:p>
            <a:pPr marL="514350" indent="-514350" algn="l">
              <a:buFont typeface="+mj-lt"/>
              <a:buAutoNum type="arabicPeriod"/>
            </a:pPr>
            <a:r>
              <a:rPr lang="en-US" sz="3200" dirty="0">
                <a:solidFill>
                  <a:srgbClr val="FFFFCC"/>
                </a:solidFill>
              </a:rPr>
              <a:t>to anoint the Most Holy Place."</a:t>
            </a:r>
          </a:p>
        </p:txBody>
      </p:sp>
      <p:sp>
        <p:nvSpPr>
          <p:cNvPr id="6" name="Title 1"/>
          <p:cNvSpPr txBox="1">
            <a:spLocks/>
          </p:cNvSpPr>
          <p:nvPr/>
        </p:nvSpPr>
        <p:spPr bwMode="auto">
          <a:xfrm>
            <a:off x="0" y="5633864"/>
            <a:ext cx="9144000" cy="1224136"/>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algn="l"/>
            <a:r>
              <a:rPr lang="en-US" sz="3200" dirty="0">
                <a:solidFill>
                  <a:srgbClr val="FFFFCC"/>
                </a:solidFill>
              </a:rPr>
              <a:t>These were NOT fulfilled in the first century––so the 70 weeks must have a </a:t>
            </a:r>
            <a:r>
              <a:rPr lang="en-US" sz="3200" i="1" u="sng" dirty="0">
                <a:solidFill>
                  <a:srgbClr val="FFFFCC"/>
                </a:solidFill>
              </a:rPr>
              <a:t>future</a:t>
            </a:r>
            <a:r>
              <a:rPr lang="en-US" sz="3200" dirty="0">
                <a:solidFill>
                  <a:srgbClr val="FFFFCC"/>
                </a:solidFill>
              </a:rPr>
              <a:t> fulfillment</a:t>
            </a:r>
          </a:p>
        </p:txBody>
      </p:sp>
      <p:sp>
        <p:nvSpPr>
          <p:cNvPr id="7" name="Text Box 15"/>
          <p:cNvSpPr txBox="1">
            <a:spLocks noChangeArrowheads="1"/>
          </p:cNvSpPr>
          <p:nvPr/>
        </p:nvSpPr>
        <p:spPr bwMode="auto">
          <a:xfrm>
            <a:off x="8305800" y="-27384"/>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rgbClr val="FFFFFF"/>
                </a:solidFill>
                <a:latin typeface="Arial" charset="0"/>
                <a:cs typeface="Arial" charset="0"/>
              </a:rPr>
              <a:t>540</a:t>
            </a:r>
          </a:p>
        </p:txBody>
      </p:sp>
      <p:sp>
        <p:nvSpPr>
          <p:cNvPr id="8" name="TextBox 7"/>
          <p:cNvSpPr txBox="1"/>
          <p:nvPr/>
        </p:nvSpPr>
        <p:spPr>
          <a:xfrm rot="16200000">
            <a:off x="135875" y="3027656"/>
            <a:ext cx="1495497" cy="400110"/>
          </a:xfrm>
          <a:prstGeom prst="rect">
            <a:avLst/>
          </a:prstGeom>
          <a:solidFill>
            <a:srgbClr val="000000"/>
          </a:solidFill>
        </p:spPr>
        <p:txBody>
          <a:bodyPr wrap="none" rtlCol="0">
            <a:spAutoFit/>
          </a:bodyPr>
          <a:lstStyle/>
          <a:p>
            <a:r>
              <a:rPr lang="en-US" sz="2000" b="1" dirty="0">
                <a:solidFill>
                  <a:srgbClr val="FFFFFF"/>
                </a:solidFill>
                <a:latin typeface="Arial"/>
                <a:cs typeface="Arial"/>
              </a:rPr>
              <a:t>Tribulation</a:t>
            </a:r>
          </a:p>
        </p:txBody>
      </p:sp>
      <p:sp>
        <p:nvSpPr>
          <p:cNvPr id="9" name="TextBox 8"/>
          <p:cNvSpPr txBox="1"/>
          <p:nvPr/>
        </p:nvSpPr>
        <p:spPr>
          <a:xfrm rot="16200000">
            <a:off x="121598" y="4624767"/>
            <a:ext cx="1524050" cy="400110"/>
          </a:xfrm>
          <a:prstGeom prst="rect">
            <a:avLst/>
          </a:prstGeom>
          <a:solidFill>
            <a:srgbClr val="0000FF"/>
          </a:solidFill>
        </p:spPr>
        <p:txBody>
          <a:bodyPr wrap="none" rtlCol="0">
            <a:spAutoFit/>
          </a:bodyPr>
          <a:lstStyle/>
          <a:p>
            <a:r>
              <a:rPr lang="en-US" sz="2000" b="1" dirty="0">
                <a:solidFill>
                  <a:srgbClr val="FFFFFF"/>
                </a:solidFill>
                <a:latin typeface="Arial"/>
                <a:cs typeface="Arial"/>
              </a:rPr>
              <a:t>Millennium</a:t>
            </a:r>
          </a:p>
        </p:txBody>
      </p:sp>
    </p:spTree>
    <p:extLst>
      <p:ext uri="{BB962C8B-B14F-4D97-AF65-F5344CB8AC3E}">
        <p14:creationId xmlns:p14="http://schemas.microsoft.com/office/powerpoint/2010/main" val="169962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strVal val="#ppt_w*0.70"/>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Effect transition="in" filter="fad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P spid="8"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Callout 14"/>
          <p:cNvSpPr/>
          <p:nvPr/>
        </p:nvSpPr>
        <p:spPr>
          <a:xfrm>
            <a:off x="4211960" y="1268760"/>
            <a:ext cx="1152128" cy="648072"/>
          </a:xfrm>
          <a:prstGeom prst="wedgeEllipseCallout">
            <a:avLst>
              <a:gd name="adj1" fmla="val -39550"/>
              <a:gd name="adj2" fmla="val 363857"/>
            </a:avLst>
          </a:prstGeom>
          <a:solidFill>
            <a:srgbClr val="33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44624"/>
            <a:ext cx="7772400" cy="1143000"/>
          </a:xfrm>
          <a:gradFill flip="none" rotWithShape="1">
            <a:gsLst>
              <a:gs pos="0">
                <a:srgbClr val="FF0000"/>
              </a:gs>
              <a:gs pos="100000">
                <a:srgbClr val="000000"/>
              </a:gs>
            </a:gsLst>
            <a:path path="rect">
              <a:fillToRect l="50000" t="50000" r="50000" b="50000"/>
            </a:path>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5400" dirty="0">
                <a:solidFill>
                  <a:srgbClr val="FFFFFF"/>
                </a:solidFill>
                <a:effectLst/>
                <a:latin typeface="Arial" charset="0"/>
                <a:ea typeface="ＭＳ Ｐゴシック" charset="0"/>
                <a:cs typeface="ＭＳ Ｐゴシック" charset="0"/>
              </a:rPr>
              <a:t>Why the Gap?</a:t>
            </a:r>
          </a:p>
        </p:txBody>
      </p:sp>
      <p:sp>
        <p:nvSpPr>
          <p:cNvPr id="4" name="Rectangle 3"/>
          <p:cNvSpPr/>
          <p:nvPr/>
        </p:nvSpPr>
        <p:spPr>
          <a:xfrm>
            <a:off x="323528" y="1196752"/>
            <a:ext cx="8712968" cy="1754327"/>
          </a:xfrm>
          <a:prstGeom prst="rect">
            <a:avLst/>
          </a:prstGeom>
        </p:spPr>
        <p:txBody>
          <a:bodyPr wrap="square">
            <a:spAutoFit/>
          </a:bodyPr>
          <a:lstStyle/>
          <a:p>
            <a:r>
              <a:rPr lang="en-US" b="1" dirty="0">
                <a:solidFill>
                  <a:schemeClr val="bg1"/>
                </a:solidFill>
                <a:latin typeface="Arial"/>
                <a:cs typeface="Arial"/>
              </a:rPr>
              <a:t>The first word of verse 26, "after" </a:t>
            </a:r>
            <a:r>
              <a:rPr lang="en-US" b="1" dirty="0">
                <a:solidFill>
                  <a:srgbClr val="FFFFFF"/>
                </a:solidFill>
                <a:latin typeface="Arial"/>
                <a:cs typeface="Arial"/>
              </a:rPr>
              <a:t>(</a:t>
            </a:r>
            <a:r>
              <a:rPr lang="en-US" sz="3600" dirty="0" err="1">
                <a:solidFill>
                  <a:srgbClr val="FFFFFF"/>
                </a:solidFill>
              </a:rPr>
              <a:t>וְאַחֲר</a:t>
            </a:r>
            <a:r>
              <a:rPr lang="en-US" sz="3600" dirty="0">
                <a:solidFill>
                  <a:srgbClr val="FFFFFF"/>
                </a:solidFill>
              </a:rPr>
              <a:t>ֵ֤</a:t>
            </a:r>
            <a:r>
              <a:rPr lang="en-US" sz="3600" dirty="0" err="1">
                <a:solidFill>
                  <a:srgbClr val="FFFFFF"/>
                </a:solidFill>
              </a:rPr>
              <a:t>י</a:t>
            </a:r>
            <a:r>
              <a:rPr lang="en-US" b="1" dirty="0">
                <a:solidFill>
                  <a:schemeClr val="bg1"/>
                </a:solidFill>
                <a:latin typeface="Arial"/>
                <a:cs typeface="Arial"/>
              </a:rPr>
              <a:t>), indicates a gap.  This gap occurs after the culmination of the sixty-ninth week at the cutting off of Messiah at Christ</a:t>
            </a:r>
            <a:r>
              <a:rPr lang="fr-FR" b="1" dirty="0">
                <a:solidFill>
                  <a:schemeClr val="bg1"/>
                </a:solidFill>
                <a:latin typeface="Arial"/>
                <a:cs typeface="Arial"/>
              </a:rPr>
              <a:t>'</a:t>
            </a:r>
            <a:r>
              <a:rPr lang="en-US" b="1" dirty="0">
                <a:solidFill>
                  <a:schemeClr val="bg1"/>
                </a:solidFill>
                <a:latin typeface="Arial"/>
                <a:cs typeface="Arial"/>
              </a:rPr>
              <a:t>s crucifixion after the Triumphal Entry.  </a:t>
            </a:r>
          </a:p>
        </p:txBody>
      </p:sp>
      <p:sp>
        <p:nvSpPr>
          <p:cNvPr id="5" name="Rectangle 4"/>
          <p:cNvSpPr/>
          <p:nvPr/>
        </p:nvSpPr>
        <p:spPr>
          <a:xfrm>
            <a:off x="6756318" y="692696"/>
            <a:ext cx="2364032" cy="466812"/>
          </a:xfrm>
          <a:prstGeom prst="rect">
            <a:avLst/>
          </a:prstGeom>
        </p:spPr>
        <p:txBody>
          <a:bodyPr wrap="square">
            <a:spAutoFit/>
          </a:bodyPr>
          <a:lstStyle/>
          <a:p>
            <a:pPr algn="ctr"/>
            <a:r>
              <a:rPr lang="en-US" b="1" dirty="0">
                <a:solidFill>
                  <a:schemeClr val="bg1"/>
                </a:solidFill>
                <a:latin typeface="Arial"/>
                <a:cs typeface="Arial"/>
              </a:rPr>
              <a:t>Six Reasons</a:t>
            </a:r>
          </a:p>
        </p:txBody>
      </p:sp>
      <p:sp>
        <p:nvSpPr>
          <p:cNvPr id="6" name="Rectangle 5"/>
          <p:cNvSpPr/>
          <p:nvPr/>
        </p:nvSpPr>
        <p:spPr>
          <a:xfrm rot="20522891">
            <a:off x="-238141" y="541595"/>
            <a:ext cx="2364032" cy="466812"/>
          </a:xfrm>
          <a:prstGeom prst="rect">
            <a:avLst/>
          </a:prstGeom>
          <a:solidFill>
            <a:srgbClr val="008000"/>
          </a:solidFill>
        </p:spPr>
        <p:txBody>
          <a:bodyPr wrap="square">
            <a:spAutoFit/>
          </a:bodyPr>
          <a:lstStyle/>
          <a:p>
            <a:pPr algn="ctr"/>
            <a:r>
              <a:rPr lang="en-US" b="1" dirty="0">
                <a:solidFill>
                  <a:schemeClr val="bg1"/>
                </a:solidFill>
                <a:latin typeface="Arial"/>
                <a:cs typeface="Arial"/>
              </a:rPr>
              <a:t>Reason #2</a:t>
            </a:r>
          </a:p>
        </p:txBody>
      </p:sp>
      <p:sp>
        <p:nvSpPr>
          <p:cNvPr id="7" name="Rectangle 6"/>
          <p:cNvSpPr/>
          <p:nvPr/>
        </p:nvSpPr>
        <p:spPr>
          <a:xfrm>
            <a:off x="251520" y="4919008"/>
            <a:ext cx="8892480" cy="1938992"/>
          </a:xfrm>
          <a:prstGeom prst="rect">
            <a:avLst/>
          </a:prstGeom>
        </p:spPr>
        <p:txBody>
          <a:bodyPr wrap="square">
            <a:spAutoFit/>
          </a:bodyPr>
          <a:lstStyle/>
          <a:p>
            <a:r>
              <a:rPr lang="en-US" sz="2000" b="1" dirty="0">
                <a:solidFill>
                  <a:schemeClr val="bg1"/>
                </a:solidFill>
                <a:latin typeface="Arial"/>
                <a:cs typeface="Arial"/>
              </a:rPr>
              <a:t>The traditional-historical school sees Christ</a:t>
            </a:r>
            <a:r>
              <a:rPr lang="fr-FR" sz="2000" b="1" dirty="0">
                <a:solidFill>
                  <a:schemeClr val="bg1"/>
                </a:solidFill>
                <a:latin typeface="Arial"/>
                <a:cs typeface="Arial"/>
              </a:rPr>
              <a:t>'</a:t>
            </a:r>
            <a:r>
              <a:rPr lang="en-US" sz="2000" b="1" dirty="0">
                <a:solidFill>
                  <a:schemeClr val="bg1"/>
                </a:solidFill>
                <a:latin typeface="Arial"/>
                <a:cs typeface="Arial"/>
              </a:rPr>
              <a:t>s baptism ending the 69 weeks and His death at the middle of the 70</a:t>
            </a:r>
            <a:r>
              <a:rPr lang="en-US" sz="2000" b="1" baseline="30000" dirty="0">
                <a:solidFill>
                  <a:schemeClr val="bg1"/>
                </a:solidFill>
                <a:latin typeface="Arial"/>
                <a:cs typeface="Arial"/>
              </a:rPr>
              <a:t>th</a:t>
            </a:r>
            <a:r>
              <a:rPr lang="en-US" sz="2000" b="1" dirty="0">
                <a:solidFill>
                  <a:schemeClr val="bg1"/>
                </a:solidFill>
                <a:latin typeface="Arial"/>
                <a:cs typeface="Arial"/>
              </a:rPr>
              <a:t> week.  If this were so, the text would read that the cutting off of Messiah would occur "during" or "in the midst of" the seventieth week. However, verse 26 says that several events must occur before the beginning of the 70th week, such as Jerusalem’s destruction and many wars. </a:t>
            </a:r>
          </a:p>
        </p:txBody>
      </p:sp>
      <p:sp>
        <p:nvSpPr>
          <p:cNvPr id="8" name="Text Box 11"/>
          <p:cNvSpPr txBox="1">
            <a:spLocks noChangeArrowheads="1"/>
          </p:cNvSpPr>
          <p:nvPr/>
        </p:nvSpPr>
        <p:spPr bwMode="auto">
          <a:xfrm>
            <a:off x="3131840" y="3380799"/>
            <a:ext cx="1295995" cy="954107"/>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ctr" fontAlgn="auto">
              <a:spcBef>
                <a:spcPct val="50000"/>
              </a:spcBef>
              <a:spcAft>
                <a:spcPts val="0"/>
              </a:spcAft>
              <a:defRPr/>
            </a:pPr>
            <a:r>
              <a:rPr lang="en-US" sz="1600" b="1" kern="0" dirty="0">
                <a:solidFill>
                  <a:srgbClr val="FFFFFF"/>
                </a:solidFill>
                <a:latin typeface="Arial"/>
                <a:cs typeface="Arial"/>
              </a:rPr>
              <a:t>Christ’s Death</a:t>
            </a:r>
          </a:p>
          <a:p>
            <a:pPr algn="ctr" fontAlgn="auto">
              <a:spcBef>
                <a:spcPct val="50000"/>
              </a:spcBef>
              <a:spcAft>
                <a:spcPts val="0"/>
              </a:spcAft>
              <a:defRPr/>
            </a:pPr>
            <a:r>
              <a:rPr lang="en-US" sz="1600" b="1" kern="0" dirty="0">
                <a:solidFill>
                  <a:srgbClr val="FFFFFF"/>
                </a:solidFill>
                <a:latin typeface="Arial"/>
                <a:cs typeface="Arial"/>
              </a:rPr>
              <a:t>AD 33 </a:t>
            </a:r>
          </a:p>
        </p:txBody>
      </p:sp>
      <p:sp>
        <p:nvSpPr>
          <p:cNvPr id="9" name="Text Box 11"/>
          <p:cNvSpPr txBox="1">
            <a:spLocks noChangeArrowheads="1"/>
          </p:cNvSpPr>
          <p:nvPr/>
        </p:nvSpPr>
        <p:spPr bwMode="auto">
          <a:xfrm>
            <a:off x="4606579" y="3380799"/>
            <a:ext cx="1192109"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ctr" fontAlgn="auto">
              <a:spcBef>
                <a:spcPct val="50000"/>
              </a:spcBef>
              <a:spcAft>
                <a:spcPts val="0"/>
              </a:spcAft>
              <a:defRPr/>
            </a:pPr>
            <a:r>
              <a:rPr lang="en-US" sz="1600" b="1" kern="0" dirty="0">
                <a:solidFill>
                  <a:srgbClr val="FFFFFF"/>
                </a:solidFill>
                <a:latin typeface="Arial"/>
                <a:cs typeface="Arial"/>
              </a:rPr>
              <a:t>Titus </a:t>
            </a:r>
            <a:br>
              <a:rPr lang="en-US" sz="1600" b="1" kern="0" dirty="0">
                <a:solidFill>
                  <a:srgbClr val="FFFFFF"/>
                </a:solidFill>
                <a:latin typeface="Arial"/>
                <a:cs typeface="Arial"/>
              </a:rPr>
            </a:br>
            <a:r>
              <a:rPr lang="en-US" sz="1600" b="1" kern="0" dirty="0">
                <a:solidFill>
                  <a:srgbClr val="FFFFFF"/>
                </a:solidFill>
                <a:latin typeface="Arial"/>
                <a:cs typeface="Arial"/>
              </a:rPr>
              <a:t>Destroys</a:t>
            </a:r>
            <a:br>
              <a:rPr lang="en-US" sz="1600" b="1" kern="0" dirty="0">
                <a:solidFill>
                  <a:srgbClr val="FFFFFF"/>
                </a:solidFill>
                <a:latin typeface="Arial"/>
                <a:cs typeface="Arial"/>
              </a:rPr>
            </a:br>
            <a:r>
              <a:rPr lang="en-US" sz="1600" b="1" kern="0" dirty="0">
                <a:solidFill>
                  <a:srgbClr val="FFFFFF"/>
                </a:solidFill>
                <a:latin typeface="Arial"/>
                <a:cs typeface="Arial"/>
              </a:rPr>
              <a:t>Jerusalem </a:t>
            </a:r>
          </a:p>
          <a:p>
            <a:pPr algn="ctr" fontAlgn="auto">
              <a:spcBef>
                <a:spcPct val="50000"/>
              </a:spcBef>
              <a:spcAft>
                <a:spcPts val="0"/>
              </a:spcAft>
              <a:defRPr/>
            </a:pPr>
            <a:r>
              <a:rPr lang="en-US" sz="1600" b="1" kern="0" dirty="0">
                <a:solidFill>
                  <a:srgbClr val="FFFFFF"/>
                </a:solidFill>
                <a:latin typeface="Arial"/>
                <a:cs typeface="Arial"/>
              </a:rPr>
              <a:t>AD 70</a:t>
            </a:r>
          </a:p>
        </p:txBody>
      </p:sp>
      <p:sp>
        <p:nvSpPr>
          <p:cNvPr id="10" name="Text Box 11"/>
          <p:cNvSpPr txBox="1">
            <a:spLocks noChangeArrowheads="1"/>
          </p:cNvSpPr>
          <p:nvPr/>
        </p:nvSpPr>
        <p:spPr bwMode="auto">
          <a:xfrm>
            <a:off x="5796136" y="2564904"/>
            <a:ext cx="1872208" cy="2062103"/>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ctr" fontAlgn="auto">
              <a:spcBef>
                <a:spcPct val="50000"/>
              </a:spcBef>
              <a:spcAft>
                <a:spcPts val="0"/>
              </a:spcAft>
              <a:defRPr/>
            </a:pPr>
            <a:r>
              <a:rPr lang="en-US" sz="1600" b="1" u="sng" kern="0" dirty="0">
                <a:solidFill>
                  <a:srgbClr val="FFFFFF"/>
                </a:solidFill>
                <a:latin typeface="Arial"/>
                <a:cs typeface="Arial"/>
              </a:rPr>
              <a:t>Church Age</a:t>
            </a:r>
            <a:r>
              <a:rPr lang="en-US" sz="1600" b="1" kern="0" dirty="0">
                <a:solidFill>
                  <a:srgbClr val="FFFFFF"/>
                </a:solidFill>
                <a:latin typeface="Arial"/>
                <a:cs typeface="Arial"/>
              </a:rPr>
              <a:t>: "The end will come with a flood, and war and its miseries are decreed from that time to the very end" (9:26b)</a:t>
            </a:r>
          </a:p>
        </p:txBody>
      </p:sp>
      <p:sp>
        <p:nvSpPr>
          <p:cNvPr id="11" name="Text Box 11"/>
          <p:cNvSpPr txBox="1">
            <a:spLocks noChangeArrowheads="1"/>
          </p:cNvSpPr>
          <p:nvPr/>
        </p:nvSpPr>
        <p:spPr bwMode="auto">
          <a:xfrm>
            <a:off x="7821745" y="3380799"/>
            <a:ext cx="1286759" cy="584776"/>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ctr" fontAlgn="auto">
              <a:spcBef>
                <a:spcPct val="50000"/>
              </a:spcBef>
              <a:spcAft>
                <a:spcPts val="0"/>
              </a:spcAft>
              <a:defRPr/>
            </a:pPr>
            <a:r>
              <a:rPr lang="en-US" sz="1600" b="1" kern="0" dirty="0">
                <a:solidFill>
                  <a:srgbClr val="FFFFFF"/>
                </a:solidFill>
                <a:latin typeface="Arial"/>
                <a:cs typeface="Arial"/>
              </a:rPr>
              <a:t>7 Yr. </a:t>
            </a:r>
            <a:br>
              <a:rPr lang="en-US" sz="1600" b="1" kern="0" dirty="0">
                <a:solidFill>
                  <a:srgbClr val="FFFFFF"/>
                </a:solidFill>
                <a:latin typeface="Arial"/>
                <a:cs typeface="Arial"/>
              </a:rPr>
            </a:br>
            <a:r>
              <a:rPr lang="en-US" sz="1600" b="1" kern="0" dirty="0">
                <a:solidFill>
                  <a:srgbClr val="FFFFFF"/>
                </a:solidFill>
                <a:latin typeface="Arial"/>
                <a:cs typeface="Arial"/>
              </a:rPr>
              <a:t>Tribulation</a:t>
            </a:r>
          </a:p>
        </p:txBody>
      </p:sp>
      <p:sp>
        <p:nvSpPr>
          <p:cNvPr id="12" name="Rectangle 3" descr="Green marble"/>
          <p:cNvSpPr>
            <a:spLocks noChangeArrowheads="1"/>
          </p:cNvSpPr>
          <p:nvPr/>
        </p:nvSpPr>
        <p:spPr bwMode="auto">
          <a:xfrm>
            <a:off x="323528" y="4365104"/>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7 </a:t>
            </a:r>
            <a:r>
              <a:rPr lang="en-US" sz="2000" b="1" kern="0" dirty="0" err="1">
                <a:solidFill>
                  <a:srgbClr val="FFFFFF"/>
                </a:solidFill>
                <a:latin typeface="Arial"/>
                <a:cs typeface="Arial"/>
              </a:rPr>
              <a:t>wks</a:t>
            </a:r>
            <a:endParaRPr lang="en-US" sz="2000" b="1" kern="0" dirty="0">
              <a:solidFill>
                <a:srgbClr val="FFFFFF"/>
              </a:solidFill>
              <a:latin typeface="Arial"/>
              <a:cs typeface="Arial"/>
            </a:endParaRPr>
          </a:p>
        </p:txBody>
      </p:sp>
      <p:sp>
        <p:nvSpPr>
          <p:cNvPr id="13" name="Rectangle 3" descr="Green marble"/>
          <p:cNvSpPr>
            <a:spLocks noChangeArrowheads="1"/>
          </p:cNvSpPr>
          <p:nvPr/>
        </p:nvSpPr>
        <p:spPr bwMode="auto">
          <a:xfrm>
            <a:off x="1110928" y="4365104"/>
            <a:ext cx="2736850"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62 weeks</a:t>
            </a:r>
          </a:p>
        </p:txBody>
      </p:sp>
      <p:sp>
        <p:nvSpPr>
          <p:cNvPr id="14" name="Rectangle 5" descr="Green marble"/>
          <p:cNvSpPr>
            <a:spLocks noChangeArrowheads="1"/>
          </p:cNvSpPr>
          <p:nvPr/>
        </p:nvSpPr>
        <p:spPr bwMode="auto">
          <a:xfrm>
            <a:off x="8033324" y="4365104"/>
            <a:ext cx="863600"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1 </a:t>
            </a:r>
            <a:r>
              <a:rPr lang="en-US" sz="2000" b="1" kern="0" dirty="0" err="1">
                <a:solidFill>
                  <a:srgbClr val="FFFFFF"/>
                </a:solidFill>
                <a:latin typeface="Arial"/>
                <a:cs typeface="Arial"/>
              </a:rPr>
              <a:t>wk</a:t>
            </a:r>
            <a:endParaRPr lang="en-US" sz="2000" b="1" kern="0" dirty="0">
              <a:solidFill>
                <a:srgbClr val="FFFFFF"/>
              </a:solidFill>
              <a:latin typeface="Arial"/>
              <a:cs typeface="Arial"/>
            </a:endParaRPr>
          </a:p>
        </p:txBody>
      </p:sp>
      <p:sp>
        <p:nvSpPr>
          <p:cNvPr id="16" name="Text Box 15"/>
          <p:cNvSpPr txBox="1">
            <a:spLocks noChangeArrowheads="1"/>
          </p:cNvSpPr>
          <p:nvPr/>
        </p:nvSpPr>
        <p:spPr bwMode="auto">
          <a:xfrm>
            <a:off x="8028384" y="-27384"/>
            <a:ext cx="111561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rgbClr val="FFFFFF"/>
                </a:solidFill>
                <a:latin typeface="Arial" charset="0"/>
                <a:cs typeface="Arial" charset="0"/>
              </a:rPr>
              <a:t>541</a:t>
            </a:r>
            <a:br>
              <a:rPr lang="en-US" b="1" dirty="0">
                <a:solidFill>
                  <a:srgbClr val="FFFFFF"/>
                </a:solidFill>
                <a:latin typeface="Arial" charset="0"/>
                <a:cs typeface="Arial" charset="0"/>
              </a:rPr>
            </a:br>
            <a:r>
              <a:rPr lang="en-US" b="1" dirty="0">
                <a:solidFill>
                  <a:srgbClr val="FFFFFF"/>
                </a:solidFill>
                <a:latin typeface="Arial" charset="0"/>
                <a:cs typeface="Arial" charset="0"/>
              </a:rPr>
              <a:t>552a</a:t>
            </a:r>
          </a:p>
        </p:txBody>
      </p:sp>
    </p:spTree>
    <p:extLst>
      <p:ext uri="{BB962C8B-B14F-4D97-AF65-F5344CB8AC3E}">
        <p14:creationId xmlns:p14="http://schemas.microsoft.com/office/powerpoint/2010/main" val="97212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6" dur="1000" fill="hold"/>
                                        <p:tgtEl>
                                          <p:spTgt spid="7"/>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autoUpdateAnimBg="0"/>
      <p:bldP spid="9" grpId="0" autoUpdateAnimBg="0"/>
      <p:bldP spid="10" grpId="0" autoUpdateAnimBg="0"/>
      <p:bldP spid="11" grpId="0" autoUpdateAnimBg="0"/>
      <p:bldP spid="12" grpId="0" animBg="1"/>
      <p:bldP spid="13" grpId="0" animBg="1"/>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2514600" y="44196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FFFFFF"/>
              </a:solidFill>
              <a:latin typeface="Comic Sans MS" pitchFamily="21" charset="0"/>
            </a:endParaRPr>
          </a:p>
        </p:txBody>
      </p:sp>
      <p:sp>
        <p:nvSpPr>
          <p:cNvPr id="12" name="Oval 11"/>
          <p:cNvSpPr/>
          <p:nvPr/>
        </p:nvSpPr>
        <p:spPr bwMode="auto">
          <a:xfrm>
            <a:off x="2133600" y="33528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FFFFFF"/>
              </a:solidFill>
              <a:latin typeface="Comic Sans MS" pitchFamily="21" charset="0"/>
            </a:endParaRPr>
          </a:p>
        </p:txBody>
      </p:sp>
      <p:sp>
        <p:nvSpPr>
          <p:cNvPr id="11" name="Oval 10"/>
          <p:cNvSpPr>
            <a:spLocks noChangeArrowheads="1"/>
          </p:cNvSpPr>
          <p:nvPr/>
        </p:nvSpPr>
        <p:spPr bwMode="auto">
          <a:xfrm>
            <a:off x="152400" y="2911624"/>
            <a:ext cx="2362200" cy="652463"/>
          </a:xfrm>
          <a:prstGeom prst="ellipse">
            <a:avLst/>
          </a:prstGeom>
          <a:solidFill>
            <a:srgbClr val="800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FFFFFF"/>
              </a:solidFill>
              <a:latin typeface="Comic Sans MS" charset="0"/>
            </a:endParaRPr>
          </a:p>
        </p:txBody>
      </p:sp>
      <p:sp>
        <p:nvSpPr>
          <p:cNvPr id="9" name="Oval 8"/>
          <p:cNvSpPr>
            <a:spLocks noChangeArrowheads="1"/>
          </p:cNvSpPr>
          <p:nvPr/>
        </p:nvSpPr>
        <p:spPr bwMode="auto">
          <a:xfrm>
            <a:off x="152400" y="1844824"/>
            <a:ext cx="2362200" cy="652463"/>
          </a:xfrm>
          <a:prstGeom prst="ellipse">
            <a:avLst/>
          </a:prstGeom>
          <a:solidFill>
            <a:srgbClr val="800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FFFFFF"/>
              </a:solidFill>
              <a:latin typeface="Comic Sans MS" charset="0"/>
            </a:endParaRPr>
          </a:p>
        </p:txBody>
      </p:sp>
      <p:sp>
        <p:nvSpPr>
          <p:cNvPr id="1008642" name="Rectangle 2"/>
          <p:cNvSpPr>
            <a:spLocks noGrp="1" noChangeArrowheads="1"/>
          </p:cNvSpPr>
          <p:nvPr>
            <p:ph type="title"/>
          </p:nvPr>
        </p:nvSpPr>
        <p:spPr>
          <a:xfrm>
            <a:off x="381000" y="76200"/>
            <a:ext cx="8229600" cy="685800"/>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en-US" dirty="0">
                <a:solidFill>
                  <a:srgbClr val="FFFFFF"/>
                </a:solidFill>
                <a:latin typeface="Arial" charset="0"/>
                <a:ea typeface="ＭＳ Ｐゴシック" charset="0"/>
                <a:cs typeface="ＭＳ Ｐゴシック" charset="0"/>
              </a:rPr>
              <a:t>Daniel 9:25-27</a:t>
            </a:r>
            <a:r>
              <a:rPr lang="en-US" sz="3200" dirty="0">
                <a:solidFill>
                  <a:srgbClr val="FFFFFF"/>
                </a:solidFill>
                <a:latin typeface="Arial" charset="0"/>
                <a:ea typeface="ＭＳ Ｐゴシック" charset="0"/>
                <a:cs typeface="ＭＳ Ｐゴシック" charset="0"/>
              </a:rPr>
              <a:t> (NLT)</a:t>
            </a:r>
            <a:endParaRPr lang="en-US" dirty="0">
              <a:solidFill>
                <a:srgbClr val="FFFFFF"/>
              </a:solidFill>
              <a:latin typeface="Arial" charset="0"/>
              <a:ea typeface="ＭＳ Ｐゴシック" charset="0"/>
              <a:cs typeface="ＭＳ Ｐゴシック" charset="0"/>
            </a:endParaRPr>
          </a:p>
        </p:txBody>
      </p:sp>
      <p:sp>
        <p:nvSpPr>
          <p:cNvPr id="244742" name="Text Box 5"/>
          <p:cNvSpPr txBox="1">
            <a:spLocks noChangeArrowheads="1"/>
          </p:cNvSpPr>
          <p:nvPr/>
        </p:nvSpPr>
        <p:spPr bwMode="auto">
          <a:xfrm>
            <a:off x="9189640" y="76200"/>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b="1" dirty="0">
                <a:solidFill>
                  <a:srgbClr val="FFFFFF"/>
                </a:solidFill>
                <a:latin typeface="Arial"/>
                <a:cs typeface="Arial"/>
              </a:rPr>
              <a:t>86b-d</a:t>
            </a:r>
          </a:p>
        </p:txBody>
      </p:sp>
      <p:sp>
        <p:nvSpPr>
          <p:cNvPr id="244743" name="TextBox 6"/>
          <p:cNvSpPr txBox="1">
            <a:spLocks noChangeArrowheads="1"/>
          </p:cNvSpPr>
          <p:nvPr/>
        </p:nvSpPr>
        <p:spPr bwMode="auto">
          <a:xfrm>
            <a:off x="381000" y="838200"/>
            <a:ext cx="8686800" cy="607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aseline="30000" dirty="0">
                <a:solidFill>
                  <a:srgbClr val="FFFFFF"/>
                </a:solidFill>
              </a:rPr>
              <a:t>25 </a:t>
            </a:r>
            <a:r>
              <a:rPr lang="en-US" dirty="0">
                <a:solidFill>
                  <a:srgbClr val="FFFFFF"/>
                </a:solidFill>
              </a:rPr>
              <a:t>Now listen and understand! Seven sets of seven plus sixty-two sets of seven will pass from the time the command is given to </a:t>
            </a:r>
            <a:r>
              <a:rPr lang="en-US" dirty="0">
                <a:solidFill>
                  <a:srgbClr val="FFFF00"/>
                </a:solidFill>
              </a:rPr>
              <a:t>rebuild Jerusalem </a:t>
            </a:r>
            <a:r>
              <a:rPr lang="en-US" dirty="0">
                <a:solidFill>
                  <a:srgbClr val="FFFFFF"/>
                </a:solidFill>
              </a:rPr>
              <a:t>until a ruler—the </a:t>
            </a:r>
            <a:r>
              <a:rPr lang="en-US" dirty="0">
                <a:solidFill>
                  <a:srgbClr val="FFFF00"/>
                </a:solidFill>
              </a:rPr>
              <a:t>Anointed One—comes</a:t>
            </a:r>
            <a:r>
              <a:rPr lang="en-US" dirty="0">
                <a:solidFill>
                  <a:srgbClr val="FFFFFF"/>
                </a:solidFill>
              </a:rPr>
              <a:t>. Jerusalem will be rebuilt with streets and strong defenses, despite the perilous times.</a:t>
            </a:r>
          </a:p>
          <a:p>
            <a:pPr eaLnBrk="0" hangingPunct="0"/>
            <a:r>
              <a:rPr lang="en-US" baseline="30000" dirty="0">
                <a:solidFill>
                  <a:srgbClr val="FFFFFF"/>
                </a:solidFill>
              </a:rPr>
              <a:t>26 </a:t>
            </a:r>
            <a:r>
              <a:rPr lang="en-US" altLang="ja-JP" dirty="0">
                <a:solidFill>
                  <a:srgbClr val="FFFFFF"/>
                </a:solidFill>
              </a:rPr>
              <a:t>"After this period of sixty-two sets of seven, the </a:t>
            </a:r>
            <a:r>
              <a:rPr lang="en-US" altLang="ja-JP" dirty="0">
                <a:solidFill>
                  <a:srgbClr val="FFFF00"/>
                </a:solidFill>
              </a:rPr>
              <a:t>Anointed One will be killed</a:t>
            </a:r>
            <a:r>
              <a:rPr lang="en-US" altLang="ja-JP" dirty="0">
                <a:solidFill>
                  <a:srgbClr val="FFFFFF"/>
                </a:solidFill>
              </a:rPr>
              <a:t>, appearing to have accomplished nothing, and </a:t>
            </a:r>
            <a:r>
              <a:rPr lang="en-US" altLang="ja-JP" dirty="0">
                <a:solidFill>
                  <a:srgbClr val="FFFF00"/>
                </a:solidFill>
              </a:rPr>
              <a:t>a ruler </a:t>
            </a:r>
            <a:r>
              <a:rPr lang="en-US" altLang="ja-JP" dirty="0">
                <a:solidFill>
                  <a:srgbClr val="FFFFFF"/>
                </a:solidFill>
              </a:rPr>
              <a:t>will arise whose armies </a:t>
            </a:r>
            <a:r>
              <a:rPr lang="en-US" altLang="ja-JP" dirty="0">
                <a:solidFill>
                  <a:srgbClr val="FFFF00"/>
                </a:solidFill>
              </a:rPr>
              <a:t>will destroy the city and the Temple</a:t>
            </a:r>
            <a:r>
              <a:rPr lang="en-US" altLang="ja-JP" dirty="0">
                <a:solidFill>
                  <a:srgbClr val="FFFFFF"/>
                </a:solidFill>
              </a:rPr>
              <a:t>. The end will come with a flood, and war and its miseries are decreed from that time to the very end. </a:t>
            </a:r>
            <a:r>
              <a:rPr lang="en-US" altLang="ja-JP" baseline="30000" dirty="0">
                <a:solidFill>
                  <a:srgbClr val="FFFFFF"/>
                </a:solidFill>
              </a:rPr>
              <a:t>27 </a:t>
            </a:r>
            <a:r>
              <a:rPr lang="en-US" altLang="ja-JP" dirty="0">
                <a:solidFill>
                  <a:srgbClr val="FFFFFF"/>
                </a:solidFill>
              </a:rPr>
              <a:t>The </a:t>
            </a:r>
            <a:r>
              <a:rPr lang="en-US" altLang="ja-JP" dirty="0">
                <a:solidFill>
                  <a:srgbClr val="FFFF00"/>
                </a:solidFill>
              </a:rPr>
              <a:t>ruler will make a treaty </a:t>
            </a:r>
            <a:r>
              <a:rPr lang="en-US" altLang="ja-JP" dirty="0">
                <a:solidFill>
                  <a:srgbClr val="FFFFFF"/>
                </a:solidFill>
              </a:rPr>
              <a:t>with the people for a period of one set of seven, but after half this time, he will put an </a:t>
            </a:r>
            <a:r>
              <a:rPr lang="en-US" altLang="ja-JP" dirty="0">
                <a:solidFill>
                  <a:srgbClr val="FFFF00"/>
                </a:solidFill>
              </a:rPr>
              <a:t>end to the sacrifices </a:t>
            </a:r>
            <a:r>
              <a:rPr lang="en-US" altLang="ja-JP" dirty="0">
                <a:solidFill>
                  <a:srgbClr val="FFFFFF"/>
                </a:solidFill>
              </a:rPr>
              <a:t>and offerings. And as a climax to all his terrible deeds, he will set up a sacrilegious </a:t>
            </a:r>
            <a:r>
              <a:rPr lang="en-US" altLang="ja-JP" dirty="0">
                <a:solidFill>
                  <a:srgbClr val="FFFF00"/>
                </a:solidFill>
              </a:rPr>
              <a:t>object that causes desecration</a:t>
            </a:r>
            <a:r>
              <a:rPr lang="en-US" altLang="ja-JP" dirty="0">
                <a:solidFill>
                  <a:srgbClr val="FFFFFF"/>
                </a:solidFill>
              </a:rPr>
              <a:t>, until the </a:t>
            </a:r>
            <a:r>
              <a:rPr lang="en-US" altLang="ja-JP" dirty="0">
                <a:solidFill>
                  <a:srgbClr val="FFFF00"/>
                </a:solidFill>
              </a:rPr>
              <a:t>fate </a:t>
            </a:r>
            <a:r>
              <a:rPr lang="en-US" altLang="ja-JP" dirty="0">
                <a:solidFill>
                  <a:srgbClr val="FFFFFF"/>
                </a:solidFill>
              </a:rPr>
              <a:t>decreed for this defiler is </a:t>
            </a:r>
            <a:r>
              <a:rPr lang="en-US" altLang="ja-JP" dirty="0">
                <a:solidFill>
                  <a:srgbClr val="FFFF00"/>
                </a:solidFill>
              </a:rPr>
              <a:t>finally poured out on him</a:t>
            </a:r>
            <a:r>
              <a:rPr lang="en-US" altLang="ja-JP"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305014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covenant of an imposter Messiah (9:27) in the mold of Antiochus (Dan. 11:22-32) will be squelched (11:36-45) and replaced with the True Messiah who alone keeps his covenants (9:4).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Daniel</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4236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624"/>
            <a:ext cx="7772400" cy="1143000"/>
          </a:xfrm>
          <a:gradFill flip="none" rotWithShape="1">
            <a:gsLst>
              <a:gs pos="0">
                <a:srgbClr val="FF0000"/>
              </a:gs>
              <a:gs pos="100000">
                <a:srgbClr val="000000"/>
              </a:gs>
            </a:gsLst>
            <a:path path="rect">
              <a:fillToRect l="50000" t="50000" r="50000" b="50000"/>
            </a:path>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5400" dirty="0">
                <a:solidFill>
                  <a:srgbClr val="FFFFFF"/>
                </a:solidFill>
                <a:effectLst/>
                <a:latin typeface="Arial" charset="0"/>
                <a:ea typeface="ＭＳ Ｐゴシック" charset="0"/>
                <a:cs typeface="ＭＳ Ｐゴシック" charset="0"/>
              </a:rPr>
              <a:t>Why the Gap?</a:t>
            </a:r>
          </a:p>
        </p:txBody>
      </p:sp>
      <p:sp>
        <p:nvSpPr>
          <p:cNvPr id="3" name="Title 1"/>
          <p:cNvSpPr txBox="1">
            <a:spLocks/>
          </p:cNvSpPr>
          <p:nvPr/>
        </p:nvSpPr>
        <p:spPr bwMode="auto">
          <a:xfrm>
            <a:off x="611560" y="206084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endParaRPr lang="en-US"/>
          </a:p>
        </p:txBody>
      </p:sp>
      <p:sp>
        <p:nvSpPr>
          <p:cNvPr id="4" name="Rectangle 3"/>
          <p:cNvSpPr/>
          <p:nvPr/>
        </p:nvSpPr>
        <p:spPr>
          <a:xfrm>
            <a:off x="323528" y="1196752"/>
            <a:ext cx="8712968" cy="5632310"/>
          </a:xfrm>
          <a:prstGeom prst="rect">
            <a:avLst/>
          </a:prstGeom>
        </p:spPr>
        <p:txBody>
          <a:bodyPr wrap="square">
            <a:spAutoFit/>
          </a:bodyPr>
          <a:lstStyle/>
          <a:p>
            <a:r>
              <a:rPr lang="en-US" b="1" dirty="0">
                <a:solidFill>
                  <a:schemeClr val="bg1"/>
                </a:solidFill>
                <a:latin typeface="Arial"/>
                <a:cs typeface="Arial"/>
              </a:rPr>
              <a:t>The idea of gaps may seem strange to the 21st century mind, but this was not true of the Jewish mindset.  </a:t>
            </a:r>
          </a:p>
          <a:p>
            <a:endParaRPr lang="en-US" b="1" dirty="0">
              <a:solidFill>
                <a:schemeClr val="bg1"/>
              </a:solidFill>
              <a:latin typeface="Arial"/>
              <a:cs typeface="Arial"/>
            </a:endParaRPr>
          </a:p>
          <a:p>
            <a:pPr marL="342900" indent="-342900">
              <a:buFont typeface="Arial"/>
              <a:buChar char="•"/>
            </a:pPr>
            <a:r>
              <a:rPr lang="en-US" b="1" dirty="0">
                <a:solidFill>
                  <a:schemeClr val="bg1"/>
                </a:solidFill>
                <a:latin typeface="Arial"/>
                <a:cs typeface="Arial"/>
              </a:rPr>
              <a:t>For example, Isaiah 61:1-2 records the two advents of Christ in a single context.  Christ quoted the portion of this passage relating to His first advent in Luke 4:18-19, thus revealing that a separation of many years appears. </a:t>
            </a:r>
          </a:p>
          <a:p>
            <a:r>
              <a:rPr lang="en-US" b="1" dirty="0">
                <a:solidFill>
                  <a:schemeClr val="bg1"/>
                </a:solidFill>
                <a:latin typeface="Arial"/>
                <a:cs typeface="Arial"/>
              </a:rPr>
              <a:t> </a:t>
            </a:r>
          </a:p>
          <a:p>
            <a:pPr marL="342900" indent="-342900">
              <a:buFont typeface="Arial"/>
              <a:buChar char="•"/>
            </a:pPr>
            <a:r>
              <a:rPr lang="en-US" b="1" dirty="0">
                <a:solidFill>
                  <a:schemeClr val="bg1"/>
                </a:solidFill>
                <a:latin typeface="Arial"/>
                <a:cs typeface="Arial"/>
              </a:rPr>
              <a:t>Concerning the Jewish mindset, Gundry notes, "The possibility of a gap between the sixty-ninth and seventieth weeks is established by the well-accepted OT phenomenon of prophetic perspective, in which gaps such as that between the first and second advents were not perceived" (Robert H. Gundry, </a:t>
            </a:r>
            <a:r>
              <a:rPr lang="en-US" b="1" i="1" dirty="0">
                <a:solidFill>
                  <a:schemeClr val="bg1"/>
                </a:solidFill>
                <a:latin typeface="Arial"/>
                <a:cs typeface="Arial"/>
              </a:rPr>
              <a:t>The Church and the Tribulation</a:t>
            </a:r>
            <a:r>
              <a:rPr lang="en-US" b="1" dirty="0">
                <a:solidFill>
                  <a:schemeClr val="bg1"/>
                </a:solidFill>
                <a:latin typeface="Arial"/>
                <a:cs typeface="Arial"/>
              </a:rPr>
              <a:t>  [Grand Rapids: Zondervan, 1973], 190). </a:t>
            </a:r>
          </a:p>
        </p:txBody>
      </p:sp>
      <p:sp>
        <p:nvSpPr>
          <p:cNvPr id="6" name="Rectangle 5"/>
          <p:cNvSpPr/>
          <p:nvPr/>
        </p:nvSpPr>
        <p:spPr>
          <a:xfrm>
            <a:off x="6756318" y="692696"/>
            <a:ext cx="2364032" cy="466812"/>
          </a:xfrm>
          <a:prstGeom prst="rect">
            <a:avLst/>
          </a:prstGeom>
        </p:spPr>
        <p:txBody>
          <a:bodyPr wrap="square">
            <a:spAutoFit/>
          </a:bodyPr>
          <a:lstStyle/>
          <a:p>
            <a:pPr algn="ctr"/>
            <a:r>
              <a:rPr lang="en-US" b="1" dirty="0">
                <a:solidFill>
                  <a:schemeClr val="bg1"/>
                </a:solidFill>
                <a:latin typeface="Arial"/>
                <a:cs typeface="Arial"/>
              </a:rPr>
              <a:t>Six Reasons</a:t>
            </a:r>
          </a:p>
        </p:txBody>
      </p:sp>
      <p:sp>
        <p:nvSpPr>
          <p:cNvPr id="7" name="Rectangle 6"/>
          <p:cNvSpPr/>
          <p:nvPr/>
        </p:nvSpPr>
        <p:spPr>
          <a:xfrm rot="20522891">
            <a:off x="-238141" y="541595"/>
            <a:ext cx="2364032" cy="466812"/>
          </a:xfrm>
          <a:prstGeom prst="rect">
            <a:avLst/>
          </a:prstGeom>
          <a:solidFill>
            <a:srgbClr val="008000"/>
          </a:solidFill>
        </p:spPr>
        <p:txBody>
          <a:bodyPr wrap="square">
            <a:spAutoFit/>
          </a:bodyPr>
          <a:lstStyle/>
          <a:p>
            <a:pPr algn="ctr"/>
            <a:r>
              <a:rPr lang="en-US" b="1" dirty="0">
                <a:solidFill>
                  <a:schemeClr val="bg1"/>
                </a:solidFill>
                <a:latin typeface="Arial"/>
                <a:cs typeface="Arial"/>
              </a:rPr>
              <a:t>Reason #3</a:t>
            </a:r>
          </a:p>
        </p:txBody>
      </p:sp>
      <p:sp>
        <p:nvSpPr>
          <p:cNvPr id="8" name="Text Box 15"/>
          <p:cNvSpPr txBox="1">
            <a:spLocks noChangeArrowheads="1"/>
          </p:cNvSpPr>
          <p:nvPr/>
        </p:nvSpPr>
        <p:spPr bwMode="auto">
          <a:xfrm>
            <a:off x="8028384" y="-27384"/>
            <a:ext cx="111561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rgbClr val="FFFFFF"/>
                </a:solidFill>
                <a:latin typeface="Arial" charset="0"/>
                <a:cs typeface="Arial" charset="0"/>
              </a:rPr>
              <a:t>541</a:t>
            </a:r>
            <a:br>
              <a:rPr lang="en-US" b="1" dirty="0">
                <a:solidFill>
                  <a:srgbClr val="FFFFFF"/>
                </a:solidFill>
                <a:latin typeface="Arial" charset="0"/>
                <a:cs typeface="Arial" charset="0"/>
              </a:rPr>
            </a:br>
            <a:r>
              <a:rPr lang="en-US" b="1" dirty="0">
                <a:solidFill>
                  <a:srgbClr val="FFFFFF"/>
                </a:solidFill>
                <a:latin typeface="Arial" charset="0"/>
                <a:cs typeface="Arial" charset="0"/>
              </a:rPr>
              <a:t>552a</a:t>
            </a:r>
          </a:p>
        </p:txBody>
      </p:sp>
    </p:spTree>
    <p:extLst>
      <p:ext uri="{BB962C8B-B14F-4D97-AF65-F5344CB8AC3E}">
        <p14:creationId xmlns:p14="http://schemas.microsoft.com/office/powerpoint/2010/main" val="25604820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624"/>
            <a:ext cx="7772400" cy="1143000"/>
          </a:xfrm>
          <a:gradFill flip="none" rotWithShape="1">
            <a:gsLst>
              <a:gs pos="0">
                <a:srgbClr val="FF0000"/>
              </a:gs>
              <a:gs pos="100000">
                <a:srgbClr val="000000"/>
              </a:gs>
            </a:gsLst>
            <a:path path="rect">
              <a:fillToRect l="50000" t="50000" r="50000" b="50000"/>
            </a:path>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5400" dirty="0">
                <a:solidFill>
                  <a:srgbClr val="FFFFFF"/>
                </a:solidFill>
                <a:effectLst/>
                <a:latin typeface="Arial" charset="0"/>
                <a:ea typeface="ＭＳ Ｐゴシック" charset="0"/>
                <a:cs typeface="ＭＳ Ｐゴシック" charset="0"/>
              </a:rPr>
              <a:t>Why the Gap?</a:t>
            </a:r>
          </a:p>
        </p:txBody>
      </p:sp>
      <p:sp>
        <p:nvSpPr>
          <p:cNvPr id="3" name="Title 1"/>
          <p:cNvSpPr txBox="1">
            <a:spLocks/>
          </p:cNvSpPr>
          <p:nvPr/>
        </p:nvSpPr>
        <p:spPr bwMode="auto">
          <a:xfrm>
            <a:off x="611560" y="206084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endParaRPr lang="en-US"/>
          </a:p>
        </p:txBody>
      </p:sp>
      <p:sp>
        <p:nvSpPr>
          <p:cNvPr id="4" name="Rectangle 3"/>
          <p:cNvSpPr/>
          <p:nvPr/>
        </p:nvSpPr>
        <p:spPr>
          <a:xfrm>
            <a:off x="323528" y="1196752"/>
            <a:ext cx="8712968" cy="4401205"/>
          </a:xfrm>
          <a:prstGeom prst="rect">
            <a:avLst/>
          </a:prstGeom>
        </p:spPr>
        <p:txBody>
          <a:bodyPr wrap="square">
            <a:spAutoFit/>
          </a:bodyPr>
          <a:lstStyle/>
          <a:p>
            <a:r>
              <a:rPr lang="en-US" sz="2800" b="1" dirty="0">
                <a:solidFill>
                  <a:schemeClr val="bg1"/>
                </a:solidFill>
                <a:latin typeface="Arial"/>
                <a:cs typeface="Arial"/>
              </a:rPr>
              <a:t>The person who confirms the covenant in Daniel 9:27 cannot be Christ. </a:t>
            </a:r>
          </a:p>
          <a:p>
            <a:endParaRPr lang="en-US" sz="2800" b="1" dirty="0">
              <a:solidFill>
                <a:schemeClr val="bg1"/>
              </a:solidFill>
              <a:latin typeface="Arial"/>
              <a:cs typeface="Arial"/>
            </a:endParaRPr>
          </a:p>
          <a:p>
            <a:pPr marL="342900" indent="-342900">
              <a:buFont typeface="Arial"/>
              <a:buChar char="•"/>
            </a:pPr>
            <a:r>
              <a:rPr lang="en-US" sz="2800" b="1" dirty="0">
                <a:solidFill>
                  <a:schemeClr val="bg1"/>
                </a:solidFill>
                <a:latin typeface="Arial"/>
                <a:cs typeface="Arial"/>
              </a:rPr>
              <a:t>The "He" in this verse looks back at "the prince who is to come" in the previous verse (Titus in AD 70) as its antecedent.  </a:t>
            </a:r>
          </a:p>
          <a:p>
            <a:pPr marL="342900" indent="-342900">
              <a:buFont typeface="Arial"/>
              <a:buChar char="•"/>
            </a:pPr>
            <a:endParaRPr lang="en-US" sz="2800" b="1" dirty="0">
              <a:solidFill>
                <a:schemeClr val="bg1"/>
              </a:solidFill>
              <a:latin typeface="Arial"/>
              <a:cs typeface="Arial"/>
            </a:endParaRPr>
          </a:p>
          <a:p>
            <a:pPr marL="342900" indent="-342900">
              <a:buFont typeface="Arial"/>
              <a:buChar char="•"/>
            </a:pPr>
            <a:r>
              <a:rPr lang="en-US" sz="2800" b="1" dirty="0">
                <a:solidFill>
                  <a:schemeClr val="bg1"/>
                </a:solidFill>
                <a:latin typeface="Arial"/>
                <a:cs typeface="Arial"/>
              </a:rPr>
              <a:t>Also, if Christ is the confirmer of the covenant, then what covenant did He confirm and then break?  Certainly not the new covenant!</a:t>
            </a:r>
          </a:p>
        </p:txBody>
      </p:sp>
      <p:sp>
        <p:nvSpPr>
          <p:cNvPr id="5" name="Rectangle 4"/>
          <p:cNvSpPr/>
          <p:nvPr/>
        </p:nvSpPr>
        <p:spPr>
          <a:xfrm>
            <a:off x="6756318" y="692696"/>
            <a:ext cx="2364032" cy="466812"/>
          </a:xfrm>
          <a:prstGeom prst="rect">
            <a:avLst/>
          </a:prstGeom>
        </p:spPr>
        <p:txBody>
          <a:bodyPr wrap="square">
            <a:spAutoFit/>
          </a:bodyPr>
          <a:lstStyle/>
          <a:p>
            <a:pPr algn="ctr"/>
            <a:r>
              <a:rPr lang="en-US" b="1" dirty="0">
                <a:solidFill>
                  <a:schemeClr val="bg1"/>
                </a:solidFill>
                <a:latin typeface="Arial"/>
                <a:cs typeface="Arial"/>
              </a:rPr>
              <a:t>Six Reasons</a:t>
            </a:r>
          </a:p>
        </p:txBody>
      </p:sp>
      <p:sp>
        <p:nvSpPr>
          <p:cNvPr id="6" name="Rectangle 5"/>
          <p:cNvSpPr/>
          <p:nvPr/>
        </p:nvSpPr>
        <p:spPr>
          <a:xfrm rot="20522891">
            <a:off x="-238141" y="541595"/>
            <a:ext cx="2364032" cy="466812"/>
          </a:xfrm>
          <a:prstGeom prst="rect">
            <a:avLst/>
          </a:prstGeom>
          <a:solidFill>
            <a:srgbClr val="008000"/>
          </a:solidFill>
        </p:spPr>
        <p:txBody>
          <a:bodyPr wrap="square">
            <a:spAutoFit/>
          </a:bodyPr>
          <a:lstStyle/>
          <a:p>
            <a:pPr algn="ctr"/>
            <a:r>
              <a:rPr lang="en-US" b="1" dirty="0">
                <a:solidFill>
                  <a:schemeClr val="bg1"/>
                </a:solidFill>
                <a:latin typeface="Arial"/>
                <a:cs typeface="Arial"/>
              </a:rPr>
              <a:t>Reason #4</a:t>
            </a:r>
          </a:p>
        </p:txBody>
      </p:sp>
      <p:sp>
        <p:nvSpPr>
          <p:cNvPr id="7" name="Text Box 15"/>
          <p:cNvSpPr txBox="1">
            <a:spLocks noChangeArrowheads="1"/>
          </p:cNvSpPr>
          <p:nvPr/>
        </p:nvSpPr>
        <p:spPr bwMode="auto">
          <a:xfrm>
            <a:off x="8028384" y="-27384"/>
            <a:ext cx="111561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rgbClr val="FFFFFF"/>
                </a:solidFill>
                <a:latin typeface="Arial" charset="0"/>
                <a:cs typeface="Arial" charset="0"/>
              </a:rPr>
              <a:t>541</a:t>
            </a:r>
            <a:br>
              <a:rPr lang="en-US" b="1" dirty="0">
                <a:solidFill>
                  <a:srgbClr val="FFFFFF"/>
                </a:solidFill>
                <a:latin typeface="Arial" charset="0"/>
                <a:cs typeface="Arial" charset="0"/>
              </a:rPr>
            </a:br>
            <a:r>
              <a:rPr lang="en-US" b="1" dirty="0">
                <a:solidFill>
                  <a:srgbClr val="FFFFFF"/>
                </a:solidFill>
                <a:latin typeface="Arial" charset="0"/>
                <a:cs typeface="Arial" charset="0"/>
              </a:rPr>
              <a:t>552a</a:t>
            </a:r>
          </a:p>
        </p:txBody>
      </p:sp>
    </p:spTree>
    <p:extLst>
      <p:ext uri="{BB962C8B-B14F-4D97-AF65-F5344CB8AC3E}">
        <p14:creationId xmlns:p14="http://schemas.microsoft.com/office/powerpoint/2010/main" val="392000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1026" descr="Herods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185738"/>
            <a:ext cx="9229726" cy="7229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7"/>
              </a:srgbClr>
            </a:outerShdw>
          </a:effectLst>
        </p:spPr>
        <p:txBody>
          <a:bodyPr/>
          <a:lstStyle/>
          <a:p>
            <a:pPr eaLnBrk="1" hangingPunct="1">
              <a:defRPr/>
            </a:pPr>
            <a:r>
              <a:rPr lang="en-US" sz="4000" b="1">
                <a:latin typeface="Arial" charset="0"/>
                <a:ea typeface="ＭＳ Ｐゴシック" charset="0"/>
                <a:cs typeface="ＭＳ Ｐゴシック" charset="0"/>
              </a:rPr>
              <a:t>The Temple Stood Until AD 70</a:t>
            </a:r>
          </a:p>
        </p:txBody>
      </p:sp>
    </p:spTree>
    <p:extLst>
      <p:ext uri="{BB962C8B-B14F-4D97-AF65-F5344CB8AC3E}">
        <p14:creationId xmlns:p14="http://schemas.microsoft.com/office/powerpoint/2010/main" val="10151861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
          <p:cNvSpPr>
            <a:spLocks noGrp="1" noChangeArrowheads="1"/>
          </p:cNvSpPr>
          <p:nvPr>
            <p:ph type="title"/>
          </p:nvPr>
        </p:nvSpPr>
        <p:spPr>
          <a:xfrm>
            <a:off x="3657600" y="152400"/>
            <a:ext cx="5486400" cy="1066800"/>
          </a:xfrm>
        </p:spPr>
        <p:txBody>
          <a:bodyPr/>
          <a:lstStyle/>
          <a:p>
            <a:pPr eaLnBrk="1" hangingPunct="1"/>
            <a:r>
              <a:rPr lang="en-US">
                <a:solidFill>
                  <a:schemeClr val="bg1"/>
                </a:solidFill>
                <a:latin typeface="Arial" charset="0"/>
                <a:ea typeface="ＭＳ Ｐゴシック" charset="0"/>
                <a:cs typeface="ＭＳ Ｐゴシック" charset="0"/>
              </a:rPr>
              <a:t>Antonia Fortress</a:t>
            </a:r>
          </a:p>
        </p:txBody>
      </p:sp>
      <p:pic>
        <p:nvPicPr>
          <p:cNvPr id="346114" name="Picture 3" descr="antonia fortre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54163"/>
            <a:ext cx="9144000" cy="530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6115" name="Picture 4" descr="inner court of the antonia fortres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644900" cy="2474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12727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2" descr="Siege Righ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0"/>
            <a:ext cx="57102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162" name="Picture 3" descr="Siege Le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0"/>
            <a:ext cx="47339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2" name="Rectangle 4"/>
          <p:cNvSpPr>
            <a:spLocks noGrp="1" noChangeArrowheads="1"/>
          </p:cNvSpPr>
          <p:nvPr>
            <p:ph type="title"/>
          </p:nvPr>
        </p:nvSpPr>
        <p:spPr>
          <a:xfrm>
            <a:off x="0" y="3212976"/>
            <a:ext cx="2843808" cy="3600400"/>
          </a:xfrm>
        </p:spPr>
        <p:txBody>
          <a:bodyPr/>
          <a:lstStyle/>
          <a:p>
            <a:pPr algn="l" eaLnBrk="1" hangingPunct="1">
              <a:defRPr/>
            </a:pPr>
            <a:r>
              <a:rPr lang="en-US" sz="2800" b="1" dirty="0">
                <a:solidFill>
                  <a:srgbClr val="FFFFFF"/>
                </a:solidFill>
                <a:effectLst>
                  <a:glow rad="177800">
                    <a:schemeClr val="bg2"/>
                  </a:glow>
                </a:effectLst>
                <a:latin typeface="Arial" charset="0"/>
                <a:ea typeface="ＭＳ Ｐゴシック" charset="0"/>
                <a:cs typeface="ＭＳ Ｐゴシック" charset="0"/>
              </a:rPr>
              <a:t>Temple Assault by Titus, the "ruler [who] ruler will arise whose armies will destroy the city and the Temple" (9:26) </a:t>
            </a:r>
            <a:endParaRPr lang="en-US" sz="3600" dirty="0">
              <a:solidFill>
                <a:srgbClr val="FFFFFF"/>
              </a:solidFill>
              <a:effectLst>
                <a:glow rad="177800">
                  <a:schemeClr val="bg2"/>
                </a:glow>
              </a:effectLst>
              <a:latin typeface="Arial" charset="0"/>
              <a:ea typeface="ＭＳ Ｐゴシック" charset="0"/>
              <a:cs typeface="ＭＳ Ｐゴシック" charset="0"/>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endParaRPr lang="en-US">
              <a:solidFill>
                <a:srgbClr val="FFFFFF"/>
              </a:solidFill>
            </a:endParaRPr>
          </a:p>
        </p:txBody>
      </p:sp>
      <p:sp>
        <p:nvSpPr>
          <p:cNvPr id="2" name="Rectangle 4"/>
          <p:cNvSpPr>
            <a:spLocks noChangeArrowheads="1"/>
          </p:cNvSpPr>
          <p:nvPr/>
        </p:nvSpPr>
        <p:spPr bwMode="auto">
          <a:xfrm>
            <a:off x="0" y="44624"/>
            <a:ext cx="4648200" cy="495300"/>
          </a:xfrm>
          <a:prstGeom prst="rect">
            <a:avLst/>
          </a:prstGeom>
          <a:noFill/>
          <a:ln w="9525">
            <a:noFill/>
            <a:miter lim="800000"/>
            <a:headEnd/>
            <a:tailEnd/>
          </a:ln>
        </p:spPr>
        <p:txBody>
          <a:bodyPr lIns="92075" tIns="46038" rIns="92075" bIns="46038" anchor="ctr"/>
          <a:lstStyle/>
          <a:p>
            <a:pPr>
              <a:defRPr/>
            </a:pPr>
            <a:r>
              <a:rPr lang="en-US" sz="3600" b="1" dirty="0">
                <a:solidFill>
                  <a:srgbClr val="FF0033"/>
                </a:solidFill>
                <a:effectLst>
                  <a:outerShdw blurRad="38100" dist="38100" dir="2700000" algn="tl">
                    <a:srgbClr val="000000"/>
                  </a:outerShdw>
                </a:effectLst>
                <a:latin typeface="Arial" charset="0"/>
              </a:rPr>
              <a:t>Sept. AD 70</a:t>
            </a:r>
          </a:p>
        </p:txBody>
      </p:sp>
    </p:spTree>
    <p:extLst>
      <p:ext uri="{BB962C8B-B14F-4D97-AF65-F5344CB8AC3E}">
        <p14:creationId xmlns:p14="http://schemas.microsoft.com/office/powerpoint/2010/main" val="659260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624"/>
            <a:ext cx="7772400" cy="1143000"/>
          </a:xfrm>
          <a:gradFill flip="none" rotWithShape="1">
            <a:gsLst>
              <a:gs pos="0">
                <a:srgbClr val="FF0000"/>
              </a:gs>
              <a:gs pos="100000">
                <a:srgbClr val="000000"/>
              </a:gs>
            </a:gsLst>
            <a:path path="rect">
              <a:fillToRect l="50000" t="50000" r="50000" b="50000"/>
            </a:path>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5400" dirty="0">
                <a:solidFill>
                  <a:srgbClr val="FFFFFF"/>
                </a:solidFill>
                <a:effectLst/>
                <a:latin typeface="Arial" charset="0"/>
                <a:ea typeface="ＭＳ Ｐゴシック" charset="0"/>
                <a:cs typeface="ＭＳ Ｐゴシック" charset="0"/>
              </a:rPr>
              <a:t>Why the Gap?</a:t>
            </a:r>
          </a:p>
        </p:txBody>
      </p:sp>
      <p:sp>
        <p:nvSpPr>
          <p:cNvPr id="3" name="Title 1"/>
          <p:cNvSpPr txBox="1">
            <a:spLocks/>
          </p:cNvSpPr>
          <p:nvPr/>
        </p:nvSpPr>
        <p:spPr bwMode="auto">
          <a:xfrm>
            <a:off x="611560" y="206084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endParaRPr lang="en-US"/>
          </a:p>
        </p:txBody>
      </p:sp>
      <p:sp>
        <p:nvSpPr>
          <p:cNvPr id="4" name="Rectangle 3"/>
          <p:cNvSpPr/>
          <p:nvPr/>
        </p:nvSpPr>
        <p:spPr>
          <a:xfrm>
            <a:off x="323528" y="1196752"/>
            <a:ext cx="8712968" cy="4524315"/>
          </a:xfrm>
          <a:prstGeom prst="rect">
            <a:avLst/>
          </a:prstGeom>
        </p:spPr>
        <p:txBody>
          <a:bodyPr wrap="square">
            <a:spAutoFit/>
          </a:bodyPr>
          <a:lstStyle/>
          <a:p>
            <a:pPr marL="457200" indent="-457200">
              <a:buFont typeface="Arial"/>
              <a:buChar char="•"/>
            </a:pPr>
            <a:r>
              <a:rPr lang="en-US" sz="3200" b="1" dirty="0">
                <a:solidFill>
                  <a:schemeClr val="bg1"/>
                </a:solidFill>
                <a:latin typeface="Arial"/>
                <a:cs typeface="Arial"/>
              </a:rPr>
              <a:t>Since Christ</a:t>
            </a:r>
            <a:r>
              <a:rPr lang="fr-FR" sz="3200" b="1" dirty="0">
                <a:solidFill>
                  <a:schemeClr val="bg1"/>
                </a:solidFill>
                <a:latin typeface="Arial"/>
                <a:cs typeface="Arial"/>
              </a:rPr>
              <a:t>'</a:t>
            </a:r>
            <a:r>
              <a:rPr lang="en-US" sz="3200" b="1" dirty="0">
                <a:solidFill>
                  <a:schemeClr val="bg1"/>
                </a:solidFill>
                <a:latin typeface="Arial"/>
                <a:cs typeface="Arial"/>
              </a:rPr>
              <a:t>s death did not "put an end to sacrifice and offering" (Dan. 9:27), a gap must exist between the 69</a:t>
            </a:r>
            <a:r>
              <a:rPr lang="en-US" sz="3200" b="1" baseline="30000" dirty="0">
                <a:solidFill>
                  <a:schemeClr val="bg1"/>
                </a:solidFill>
                <a:latin typeface="Arial"/>
                <a:cs typeface="Arial"/>
              </a:rPr>
              <a:t>th</a:t>
            </a:r>
            <a:r>
              <a:rPr lang="en-US" sz="3200" b="1" dirty="0">
                <a:solidFill>
                  <a:schemeClr val="bg1"/>
                </a:solidFill>
                <a:latin typeface="Arial"/>
                <a:cs typeface="Arial"/>
              </a:rPr>
              <a:t> and 70</a:t>
            </a:r>
            <a:r>
              <a:rPr lang="en-US" sz="3200" b="1" baseline="30000" dirty="0">
                <a:solidFill>
                  <a:schemeClr val="bg1"/>
                </a:solidFill>
                <a:latin typeface="Arial"/>
                <a:cs typeface="Arial"/>
              </a:rPr>
              <a:t>th</a:t>
            </a:r>
            <a:r>
              <a:rPr lang="en-US" sz="3200" b="1" dirty="0">
                <a:solidFill>
                  <a:schemeClr val="bg1"/>
                </a:solidFill>
                <a:latin typeface="Arial"/>
                <a:cs typeface="Arial"/>
              </a:rPr>
              <a:t> weeks.  </a:t>
            </a:r>
          </a:p>
          <a:p>
            <a:pPr marL="457200" indent="-457200">
              <a:buFont typeface="Arial"/>
              <a:buChar char="•"/>
            </a:pPr>
            <a:endParaRPr lang="en-US" sz="3200" b="1" dirty="0">
              <a:solidFill>
                <a:schemeClr val="bg1"/>
              </a:solidFill>
              <a:latin typeface="Arial"/>
              <a:cs typeface="Arial"/>
            </a:endParaRPr>
          </a:p>
          <a:p>
            <a:pPr marL="457200" indent="-457200">
              <a:buFont typeface="Arial"/>
              <a:buChar char="•"/>
            </a:pPr>
            <a:r>
              <a:rPr lang="en-US" sz="3200" b="1" dirty="0">
                <a:solidFill>
                  <a:schemeClr val="bg1"/>
                </a:solidFill>
                <a:latin typeface="Arial"/>
                <a:cs typeface="Arial"/>
              </a:rPr>
              <a:t>The Jews continued the sacrificial system until God stopped their abhorrent practice with Titus</a:t>
            </a:r>
            <a:r>
              <a:rPr lang="fr-FR" sz="3200" b="1" dirty="0">
                <a:solidFill>
                  <a:schemeClr val="bg1"/>
                </a:solidFill>
                <a:latin typeface="Arial"/>
                <a:cs typeface="Arial"/>
              </a:rPr>
              <a:t>'</a:t>
            </a:r>
            <a:r>
              <a:rPr lang="en-US" sz="3200" b="1" dirty="0">
                <a:solidFill>
                  <a:schemeClr val="bg1"/>
                </a:solidFill>
                <a:latin typeface="Arial"/>
                <a:cs typeface="Arial"/>
              </a:rPr>
              <a:t> destruction of the temple in AD 70.</a:t>
            </a:r>
          </a:p>
        </p:txBody>
      </p:sp>
      <p:sp>
        <p:nvSpPr>
          <p:cNvPr id="5" name="Rectangle 4"/>
          <p:cNvSpPr/>
          <p:nvPr/>
        </p:nvSpPr>
        <p:spPr>
          <a:xfrm>
            <a:off x="6756318" y="692696"/>
            <a:ext cx="2364032" cy="466812"/>
          </a:xfrm>
          <a:prstGeom prst="rect">
            <a:avLst/>
          </a:prstGeom>
        </p:spPr>
        <p:txBody>
          <a:bodyPr wrap="square">
            <a:spAutoFit/>
          </a:bodyPr>
          <a:lstStyle/>
          <a:p>
            <a:pPr algn="ctr"/>
            <a:r>
              <a:rPr lang="en-US" b="1" dirty="0">
                <a:solidFill>
                  <a:schemeClr val="bg1"/>
                </a:solidFill>
                <a:latin typeface="Arial"/>
                <a:cs typeface="Arial"/>
              </a:rPr>
              <a:t>Six Reasons</a:t>
            </a:r>
          </a:p>
        </p:txBody>
      </p:sp>
      <p:sp>
        <p:nvSpPr>
          <p:cNvPr id="6" name="Rectangle 5"/>
          <p:cNvSpPr/>
          <p:nvPr/>
        </p:nvSpPr>
        <p:spPr>
          <a:xfrm rot="20522891">
            <a:off x="-238141" y="541595"/>
            <a:ext cx="2364032" cy="466812"/>
          </a:xfrm>
          <a:prstGeom prst="rect">
            <a:avLst/>
          </a:prstGeom>
          <a:solidFill>
            <a:srgbClr val="008000"/>
          </a:solidFill>
        </p:spPr>
        <p:txBody>
          <a:bodyPr wrap="square">
            <a:spAutoFit/>
          </a:bodyPr>
          <a:lstStyle/>
          <a:p>
            <a:pPr algn="ctr"/>
            <a:r>
              <a:rPr lang="en-US" b="1" dirty="0">
                <a:solidFill>
                  <a:schemeClr val="bg1"/>
                </a:solidFill>
                <a:latin typeface="Arial"/>
                <a:cs typeface="Arial"/>
              </a:rPr>
              <a:t>Reason #5</a:t>
            </a:r>
          </a:p>
        </p:txBody>
      </p:sp>
      <p:sp>
        <p:nvSpPr>
          <p:cNvPr id="7" name="Text Box 15"/>
          <p:cNvSpPr txBox="1">
            <a:spLocks noChangeArrowheads="1"/>
          </p:cNvSpPr>
          <p:nvPr/>
        </p:nvSpPr>
        <p:spPr bwMode="auto">
          <a:xfrm>
            <a:off x="8028384" y="-27384"/>
            <a:ext cx="111561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rgbClr val="FFFFFF"/>
                </a:solidFill>
                <a:latin typeface="Arial" charset="0"/>
                <a:cs typeface="Arial" charset="0"/>
              </a:rPr>
              <a:t>541</a:t>
            </a:r>
            <a:br>
              <a:rPr lang="en-US" b="1" dirty="0">
                <a:solidFill>
                  <a:srgbClr val="FFFFFF"/>
                </a:solidFill>
                <a:latin typeface="Arial" charset="0"/>
                <a:cs typeface="Arial" charset="0"/>
              </a:rPr>
            </a:br>
            <a:r>
              <a:rPr lang="en-US" b="1" dirty="0">
                <a:solidFill>
                  <a:srgbClr val="FFFFFF"/>
                </a:solidFill>
                <a:latin typeface="Arial" charset="0"/>
                <a:cs typeface="Arial" charset="0"/>
              </a:rPr>
              <a:t>552a</a:t>
            </a:r>
          </a:p>
        </p:txBody>
      </p:sp>
    </p:spTree>
    <p:extLst>
      <p:ext uri="{BB962C8B-B14F-4D97-AF65-F5344CB8AC3E}">
        <p14:creationId xmlns:p14="http://schemas.microsoft.com/office/powerpoint/2010/main" val="8303705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descr="matt 27v51 temple veil t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4" name="Title 1"/>
          <p:cNvSpPr>
            <a:spLocks noGrp="1"/>
          </p:cNvSpPr>
          <p:nvPr>
            <p:ph type="title"/>
          </p:nvPr>
        </p:nvSpPr>
        <p:spPr>
          <a:xfrm>
            <a:off x="-36513" y="-26988"/>
            <a:ext cx="9180513" cy="647701"/>
          </a:xfrm>
        </p:spPr>
        <p:txBody>
          <a:bodyPr/>
          <a:lstStyle/>
          <a:p>
            <a:r>
              <a:rPr lang="en-US" sz="3600" b="1">
                <a:solidFill>
                  <a:srgbClr val="FFFFFF"/>
                </a:solidFill>
                <a:latin typeface="Arial" charset="0"/>
                <a:ea typeface="ＭＳ Ｐゴシック" charset="0"/>
              </a:rPr>
              <a:t>The Temple Veil</a:t>
            </a:r>
          </a:p>
        </p:txBody>
      </p:sp>
    </p:spTree>
    <p:extLst>
      <p:ext uri="{BB962C8B-B14F-4D97-AF65-F5344CB8AC3E}">
        <p14:creationId xmlns:p14="http://schemas.microsoft.com/office/powerpoint/2010/main" val="23010015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a:xfrm>
            <a:off x="-36513" y="117003"/>
            <a:ext cx="9180513" cy="647701"/>
          </a:xfrm>
        </p:spPr>
        <p:txBody>
          <a:bodyPr/>
          <a:lstStyle/>
          <a:p>
            <a:r>
              <a:rPr lang="en-US" sz="3600" b="1" dirty="0">
                <a:solidFill>
                  <a:srgbClr val="FFFFFF"/>
                </a:solidFill>
                <a:latin typeface="Arial" charset="0"/>
                <a:ea typeface="ＭＳ Ｐゴシック" charset="0"/>
              </a:rPr>
              <a:t>The Temple Veil Torn (Matt. 27:51)</a:t>
            </a:r>
          </a:p>
        </p:txBody>
      </p:sp>
      <p:pic>
        <p:nvPicPr>
          <p:cNvPr id="382978" name="Picture 2" descr="matt 27v51 temple veil torn in half.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6208177"/>
            <a:ext cx="9180513" cy="647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a:lstStyle>
          <a:p>
            <a:r>
              <a:rPr lang="en-US" sz="2800" b="1" dirty="0">
                <a:solidFill>
                  <a:srgbClr val="FFFFFF"/>
                </a:solidFill>
                <a:latin typeface="Arial" charset="0"/>
                <a:ea typeface="ＭＳ Ｐゴシック" charset="0"/>
              </a:rPr>
              <a:t>It must have been sown up from AD 33-70</a:t>
            </a:r>
          </a:p>
        </p:txBody>
      </p:sp>
    </p:spTree>
    <p:extLst>
      <p:ext uri="{BB962C8B-B14F-4D97-AF65-F5344CB8AC3E}">
        <p14:creationId xmlns:p14="http://schemas.microsoft.com/office/powerpoint/2010/main" val="34991323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624"/>
            <a:ext cx="7772400" cy="1143000"/>
          </a:xfrm>
          <a:gradFill flip="none" rotWithShape="1">
            <a:gsLst>
              <a:gs pos="0">
                <a:srgbClr val="FF0000"/>
              </a:gs>
              <a:gs pos="100000">
                <a:srgbClr val="000000"/>
              </a:gs>
            </a:gsLst>
            <a:path path="rect">
              <a:fillToRect l="50000" t="50000" r="50000" b="50000"/>
            </a:path>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5400" dirty="0">
                <a:solidFill>
                  <a:srgbClr val="FFFFFF"/>
                </a:solidFill>
                <a:effectLst/>
                <a:latin typeface="Arial" charset="0"/>
                <a:ea typeface="ＭＳ Ｐゴシック" charset="0"/>
                <a:cs typeface="ＭＳ Ｐゴシック" charset="0"/>
              </a:rPr>
              <a:t>Why the Gap?</a:t>
            </a:r>
          </a:p>
        </p:txBody>
      </p:sp>
      <p:sp>
        <p:nvSpPr>
          <p:cNvPr id="3" name="Title 1"/>
          <p:cNvSpPr txBox="1">
            <a:spLocks/>
          </p:cNvSpPr>
          <p:nvPr/>
        </p:nvSpPr>
        <p:spPr bwMode="auto">
          <a:xfrm>
            <a:off x="611560" y="206084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endParaRPr lang="en-US"/>
          </a:p>
        </p:txBody>
      </p:sp>
      <p:sp>
        <p:nvSpPr>
          <p:cNvPr id="4" name="Rectangle 3"/>
          <p:cNvSpPr/>
          <p:nvPr/>
        </p:nvSpPr>
        <p:spPr>
          <a:xfrm>
            <a:off x="323528" y="1196752"/>
            <a:ext cx="8712968" cy="5509200"/>
          </a:xfrm>
          <a:prstGeom prst="rect">
            <a:avLst/>
          </a:prstGeom>
        </p:spPr>
        <p:txBody>
          <a:bodyPr wrap="square">
            <a:spAutoFit/>
          </a:bodyPr>
          <a:lstStyle/>
          <a:p>
            <a:r>
              <a:rPr lang="en-US" sz="3200" b="1" dirty="0">
                <a:solidFill>
                  <a:schemeClr val="bg1"/>
                </a:solidFill>
                <a:latin typeface="Arial"/>
                <a:cs typeface="Arial"/>
              </a:rPr>
              <a:t>Parallel prophecies also have a gap:</a:t>
            </a:r>
          </a:p>
          <a:p>
            <a:pPr marL="514350" indent="-514350">
              <a:buAutoNum type="arabicParenBoth"/>
            </a:pPr>
            <a:r>
              <a:rPr lang="en-US" sz="3200" b="1" dirty="0">
                <a:solidFill>
                  <a:schemeClr val="bg1"/>
                </a:solidFill>
                <a:latin typeface="Arial"/>
                <a:cs typeface="Arial"/>
              </a:rPr>
              <a:t>Jesus said in Matthew 24:15 that the abomination of desolation will occur after His earthly ministry.  </a:t>
            </a:r>
          </a:p>
          <a:p>
            <a:pPr marL="514350" indent="-514350">
              <a:buAutoNum type="arabicParenBoth"/>
            </a:pPr>
            <a:r>
              <a:rPr lang="en-US" sz="3200" b="1" dirty="0">
                <a:solidFill>
                  <a:schemeClr val="bg1"/>
                </a:solidFill>
                <a:latin typeface="Arial"/>
                <a:cs typeface="Arial"/>
              </a:rPr>
              <a:t>The wicked person of Daniel 9:27 has striking parallels with the future wicked man in Daniel 7:25; Revelation 12, 13, 19.</a:t>
            </a:r>
          </a:p>
          <a:p>
            <a:pPr marL="514350" indent="-514350">
              <a:buAutoNum type="arabicParenBoth"/>
            </a:pPr>
            <a:r>
              <a:rPr lang="en-US" sz="3200" b="1" dirty="0">
                <a:solidFill>
                  <a:schemeClr val="bg1"/>
                </a:solidFill>
                <a:latin typeface="Arial"/>
                <a:cs typeface="Arial"/>
              </a:rPr>
              <a:t>The events of the second half of the 70</a:t>
            </a:r>
            <a:r>
              <a:rPr lang="en-US" sz="3200" b="1" baseline="30000" dirty="0">
                <a:solidFill>
                  <a:schemeClr val="bg1"/>
                </a:solidFill>
                <a:latin typeface="Arial"/>
                <a:cs typeface="Arial"/>
              </a:rPr>
              <a:t>th</a:t>
            </a:r>
            <a:r>
              <a:rPr lang="en-US" sz="3200" b="1" dirty="0">
                <a:solidFill>
                  <a:schemeClr val="bg1"/>
                </a:solidFill>
                <a:latin typeface="Arial"/>
                <a:cs typeface="Arial"/>
              </a:rPr>
              <a:t> week (Dan. 9:27b) correlate with those of the latter half of the future Tribulation period in Rev. 13:4, 6, 12, 14-15 </a:t>
            </a:r>
          </a:p>
        </p:txBody>
      </p:sp>
      <p:sp>
        <p:nvSpPr>
          <p:cNvPr id="5" name="Rectangle 4"/>
          <p:cNvSpPr/>
          <p:nvPr/>
        </p:nvSpPr>
        <p:spPr>
          <a:xfrm>
            <a:off x="6756318" y="692696"/>
            <a:ext cx="2364032" cy="466812"/>
          </a:xfrm>
          <a:prstGeom prst="rect">
            <a:avLst/>
          </a:prstGeom>
        </p:spPr>
        <p:txBody>
          <a:bodyPr wrap="square">
            <a:spAutoFit/>
          </a:bodyPr>
          <a:lstStyle/>
          <a:p>
            <a:pPr algn="ctr"/>
            <a:r>
              <a:rPr lang="en-US" b="1" dirty="0">
                <a:solidFill>
                  <a:schemeClr val="bg1"/>
                </a:solidFill>
                <a:latin typeface="Arial"/>
                <a:cs typeface="Arial"/>
              </a:rPr>
              <a:t>Six Reasons</a:t>
            </a:r>
          </a:p>
        </p:txBody>
      </p:sp>
      <p:sp>
        <p:nvSpPr>
          <p:cNvPr id="6" name="Rectangle 5"/>
          <p:cNvSpPr/>
          <p:nvPr/>
        </p:nvSpPr>
        <p:spPr>
          <a:xfrm rot="20522891">
            <a:off x="-238141" y="541595"/>
            <a:ext cx="2364032" cy="466812"/>
          </a:xfrm>
          <a:prstGeom prst="rect">
            <a:avLst/>
          </a:prstGeom>
          <a:solidFill>
            <a:srgbClr val="008000"/>
          </a:solidFill>
        </p:spPr>
        <p:txBody>
          <a:bodyPr wrap="square">
            <a:spAutoFit/>
          </a:bodyPr>
          <a:lstStyle/>
          <a:p>
            <a:pPr algn="ctr"/>
            <a:r>
              <a:rPr lang="en-US" b="1" dirty="0">
                <a:solidFill>
                  <a:schemeClr val="bg1"/>
                </a:solidFill>
                <a:latin typeface="Arial"/>
                <a:cs typeface="Arial"/>
              </a:rPr>
              <a:t>Reason #6</a:t>
            </a:r>
          </a:p>
        </p:txBody>
      </p:sp>
      <p:sp>
        <p:nvSpPr>
          <p:cNvPr id="7" name="Text Box 15"/>
          <p:cNvSpPr txBox="1">
            <a:spLocks noChangeArrowheads="1"/>
          </p:cNvSpPr>
          <p:nvPr/>
        </p:nvSpPr>
        <p:spPr bwMode="auto">
          <a:xfrm>
            <a:off x="8028384" y="-27384"/>
            <a:ext cx="111561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rgbClr val="FFFFFF"/>
                </a:solidFill>
                <a:latin typeface="Arial" charset="0"/>
                <a:cs typeface="Arial" charset="0"/>
              </a:rPr>
              <a:t>541</a:t>
            </a:r>
            <a:br>
              <a:rPr lang="en-US" b="1" dirty="0">
                <a:solidFill>
                  <a:srgbClr val="FFFFFF"/>
                </a:solidFill>
                <a:latin typeface="Arial" charset="0"/>
                <a:cs typeface="Arial" charset="0"/>
              </a:rPr>
            </a:br>
            <a:r>
              <a:rPr lang="en-US" b="1" dirty="0">
                <a:solidFill>
                  <a:srgbClr val="FFFFFF"/>
                </a:solidFill>
                <a:latin typeface="Arial" charset="0"/>
                <a:cs typeface="Arial" charset="0"/>
              </a:rPr>
              <a:t>552a</a:t>
            </a:r>
          </a:p>
        </p:txBody>
      </p:sp>
    </p:spTree>
    <p:extLst>
      <p:ext uri="{BB962C8B-B14F-4D97-AF65-F5344CB8AC3E}">
        <p14:creationId xmlns:p14="http://schemas.microsoft.com/office/powerpoint/2010/main" val="9971031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760834" name="Picture 2" descr="Pict102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6038" y="1371600"/>
            <a:ext cx="9226551" cy="5486400"/>
          </a:xfrm>
          <a:solidFill>
            <a:srgbClr val="800000"/>
          </a:solidFill>
        </p:spPr>
      </p:pic>
      <p:sp>
        <p:nvSpPr>
          <p:cNvPr id="760835" name="Rectangle 3"/>
          <p:cNvSpPr>
            <a:spLocks noGrp="1" noChangeArrowheads="1"/>
          </p:cNvSpPr>
          <p:nvPr>
            <p:ph type="title"/>
          </p:nvPr>
        </p:nvSpPr>
        <p:spPr>
          <a:xfrm>
            <a:off x="1060450" y="192088"/>
            <a:ext cx="6711950" cy="1484312"/>
          </a:xfrm>
          <a:solidFill>
            <a:schemeClr val="hlink"/>
          </a:solidFill>
          <a:ln w="57150">
            <a:solidFill>
              <a:schemeClr val="tx1"/>
            </a:solidFill>
            <a:miter lim="800000"/>
            <a:headEnd/>
            <a:tailEnd/>
          </a:ln>
        </p:spPr>
        <p:txBody>
          <a:bodyPr/>
          <a:lstStyle/>
          <a:p>
            <a:pPr eaLnBrk="1" hangingPunct="1"/>
            <a:r>
              <a:rPr lang="en-US" sz="5400" b="1" dirty="0">
                <a:solidFill>
                  <a:srgbClr val="800000"/>
                </a:solidFill>
                <a:latin typeface="Arial" charset="0"/>
                <a:ea typeface="ＭＳ Ｐゴシック" charset="0"/>
                <a:cs typeface="Arial" charset="0"/>
              </a:rPr>
              <a:t>Daniel</a:t>
            </a:r>
            <a:r>
              <a:rPr lang="fr-FR" altLang="ja-JP" sz="5400" b="1" dirty="0">
                <a:solidFill>
                  <a:srgbClr val="800000"/>
                </a:solidFill>
                <a:latin typeface="Arial" charset="0"/>
                <a:ea typeface="ＭＳ Ｐゴシック" charset="0"/>
                <a:cs typeface="Arial" charset="0"/>
              </a:rPr>
              <a:t>'</a:t>
            </a:r>
            <a:r>
              <a:rPr lang="en-US" altLang="ja-JP" sz="5400" b="1" dirty="0">
                <a:solidFill>
                  <a:srgbClr val="800000"/>
                </a:solidFill>
                <a:latin typeface="Arial" charset="0"/>
                <a:ea typeface="ＭＳ Ｐゴシック" charset="0"/>
                <a:cs typeface="Arial" charset="0"/>
              </a:rPr>
              <a:t>s 70 Weeks </a:t>
            </a:r>
            <a:r>
              <a:rPr lang="en-US" altLang="ja-JP" sz="3600" b="1" dirty="0">
                <a:solidFill>
                  <a:srgbClr val="800000"/>
                </a:solidFill>
                <a:latin typeface="Arial" charset="0"/>
                <a:ea typeface="ＭＳ Ｐゴシック" charset="0"/>
                <a:cs typeface="Arial" charset="0"/>
              </a:rPr>
              <a:t>(Dan. 9:24-27)</a:t>
            </a:r>
            <a:endParaRPr lang="en-US" sz="3600" b="1" dirty="0">
              <a:solidFill>
                <a:srgbClr val="800000"/>
              </a:solidFill>
              <a:latin typeface="Arial" charset="0"/>
              <a:ea typeface="ＭＳ Ｐゴシック" charset="0"/>
              <a:cs typeface="Arial" charset="0"/>
            </a:endParaRPr>
          </a:p>
        </p:txBody>
      </p:sp>
      <p:sp>
        <p:nvSpPr>
          <p:cNvPr id="412676" name="Rectangle 4"/>
          <p:cNvSpPr>
            <a:spLocks noChangeArrowheads="1"/>
          </p:cNvSpPr>
          <p:nvPr/>
        </p:nvSpPr>
        <p:spPr bwMode="auto">
          <a:xfrm>
            <a:off x="7308850" y="4508500"/>
            <a:ext cx="288925" cy="215900"/>
          </a:xfrm>
          <a:prstGeom prst="rect">
            <a:avLst/>
          </a:prstGeom>
          <a:noFill/>
          <a:ln w="76200">
            <a:solidFill>
              <a:srgbClr val="FF0000"/>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endParaRPr lang="en-US"/>
          </a:p>
        </p:txBody>
      </p:sp>
      <p:sp>
        <p:nvSpPr>
          <p:cNvPr id="412677" name="Oval 5"/>
          <p:cNvSpPr>
            <a:spLocks noChangeArrowheads="1"/>
          </p:cNvSpPr>
          <p:nvPr/>
        </p:nvSpPr>
        <p:spPr bwMode="auto">
          <a:xfrm>
            <a:off x="1547813" y="4437063"/>
            <a:ext cx="2160587" cy="792162"/>
          </a:xfrm>
          <a:prstGeom prst="ellipse">
            <a:avLst/>
          </a:prstGeom>
          <a:noFill/>
          <a:ln w="7620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endParaRPr lang="en-US"/>
          </a:p>
        </p:txBody>
      </p:sp>
      <p:sp>
        <p:nvSpPr>
          <p:cNvPr id="412678" name="Text Box 6"/>
          <p:cNvSpPr txBox="1">
            <a:spLocks noChangeArrowheads="1"/>
          </p:cNvSpPr>
          <p:nvPr/>
        </p:nvSpPr>
        <p:spPr bwMode="auto">
          <a:xfrm>
            <a:off x="755650" y="6381750"/>
            <a:ext cx="12954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0000"/>
                </a:solidFill>
                <a:latin typeface="Comic Sans MS" charset="0"/>
              </a:rPr>
              <a:t>444 </a:t>
            </a:r>
            <a:r>
              <a:rPr lang="en-US" sz="1800" b="1">
                <a:solidFill>
                  <a:srgbClr val="FF0000"/>
                </a:solidFill>
                <a:latin typeface="Comic Sans MS" charset="0"/>
              </a:rPr>
              <a:t>BC</a:t>
            </a:r>
          </a:p>
        </p:txBody>
      </p:sp>
      <p:sp>
        <p:nvSpPr>
          <p:cNvPr id="412679" name="Text Box 7"/>
          <p:cNvSpPr txBox="1">
            <a:spLocks noChangeArrowheads="1"/>
          </p:cNvSpPr>
          <p:nvPr/>
        </p:nvSpPr>
        <p:spPr bwMode="auto">
          <a:xfrm>
            <a:off x="2987675" y="6381750"/>
            <a:ext cx="12954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0000"/>
                </a:solidFill>
                <a:latin typeface="Comic Sans MS" charset="0"/>
              </a:rPr>
              <a:t>AD </a:t>
            </a:r>
            <a:r>
              <a:rPr lang="en-US" b="1">
                <a:solidFill>
                  <a:srgbClr val="FF0000"/>
                </a:solidFill>
                <a:latin typeface="Comic Sans MS" charset="0"/>
              </a:rPr>
              <a:t>33</a:t>
            </a:r>
            <a:r>
              <a:rPr lang="en-US">
                <a:latin typeface="Comic Sans MS" charset="0"/>
              </a:rPr>
              <a:t> </a:t>
            </a:r>
          </a:p>
        </p:txBody>
      </p:sp>
      <p:sp>
        <p:nvSpPr>
          <p:cNvPr id="412680" name="AutoShape 8"/>
          <p:cNvSpPr>
            <a:spLocks noChangeArrowheads="1"/>
          </p:cNvSpPr>
          <p:nvPr/>
        </p:nvSpPr>
        <p:spPr bwMode="auto">
          <a:xfrm>
            <a:off x="2195513" y="6551613"/>
            <a:ext cx="647700" cy="188912"/>
          </a:xfrm>
          <a:prstGeom prst="homePlate">
            <a:avLst>
              <a:gd name="adj" fmla="val 85715"/>
            </a:avLst>
          </a:prstGeom>
          <a:solidFill>
            <a:schemeClr val="accent1"/>
          </a:solidFill>
          <a:ln w="9525">
            <a:solidFill>
              <a:schemeClr val="tx1"/>
            </a:solidFill>
            <a:miter lim="800000"/>
            <a:headEnd/>
            <a:tailEnd type="none" w="lg" len="lg"/>
          </a:ln>
        </p:spPr>
        <p:txBody>
          <a:bodyPr wrap="none" lIns="90000" tIns="46800" rIns="90000" bIns="46800" anchor="ctr">
            <a:spAutoFit/>
          </a:bodyPr>
          <a:lstStyle/>
          <a:p>
            <a:endParaRPr lang="en-US"/>
          </a:p>
        </p:txBody>
      </p:sp>
      <p:sp>
        <p:nvSpPr>
          <p:cNvPr id="412681" name="Text Box 9"/>
          <p:cNvSpPr txBox="1">
            <a:spLocks noChangeArrowheads="1"/>
          </p:cNvSpPr>
          <p:nvPr/>
        </p:nvSpPr>
        <p:spPr bwMode="auto">
          <a:xfrm>
            <a:off x="1693863" y="6021388"/>
            <a:ext cx="1654175"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0000"/>
                </a:solidFill>
                <a:latin typeface="Comic Sans MS" charset="0"/>
              </a:rPr>
              <a:t>69 Weeks</a:t>
            </a:r>
            <a:endParaRPr lang="en-US" sz="1800" b="1">
              <a:solidFill>
                <a:srgbClr val="FF0000"/>
              </a:solidFill>
              <a:latin typeface="Comic Sans MS" charset="0"/>
            </a:endParaRPr>
          </a:p>
        </p:txBody>
      </p:sp>
      <p:sp>
        <p:nvSpPr>
          <p:cNvPr id="760842" name="Text Box 10"/>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chemeClr val="bg1"/>
                </a:solidFill>
                <a:latin typeface="Arial" charset="0"/>
                <a:cs typeface="Arial" charset="0"/>
              </a:rPr>
              <a:t>552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2678"/>
                                        </p:tgtEl>
                                        <p:attrNameLst>
                                          <p:attrName>style.visibility</p:attrName>
                                        </p:attrNameLst>
                                      </p:cBhvr>
                                      <p:to>
                                        <p:strVal val="visible"/>
                                      </p:to>
                                    </p:set>
                                    <p:animEffect transition="in" filter="wipe(left)">
                                      <p:cBhvr>
                                        <p:cTn id="7" dur="500"/>
                                        <p:tgtEl>
                                          <p:spTgt spid="41267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2680"/>
                                        </p:tgtEl>
                                        <p:attrNameLst>
                                          <p:attrName>style.visibility</p:attrName>
                                        </p:attrNameLst>
                                      </p:cBhvr>
                                      <p:to>
                                        <p:strVal val="visible"/>
                                      </p:to>
                                    </p:set>
                                    <p:animEffect transition="in" filter="wipe(left)">
                                      <p:cBhvr>
                                        <p:cTn id="11" dur="500"/>
                                        <p:tgtEl>
                                          <p:spTgt spid="412680"/>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12679"/>
                                        </p:tgtEl>
                                        <p:attrNameLst>
                                          <p:attrName>style.visibility</p:attrName>
                                        </p:attrNameLst>
                                      </p:cBhvr>
                                      <p:to>
                                        <p:strVal val="visible"/>
                                      </p:to>
                                    </p:set>
                                    <p:animEffect transition="in" filter="wipe(left)">
                                      <p:cBhvr>
                                        <p:cTn id="15" dur="500"/>
                                        <p:tgtEl>
                                          <p:spTgt spid="4126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12681"/>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41267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2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6" grpId="0" animBg="1"/>
      <p:bldP spid="412677" grpId="0" animBg="1"/>
      <p:bldP spid="412678" grpId="0" autoUpdateAnimBg="0"/>
      <p:bldP spid="412679" grpId="0" autoUpdateAnimBg="0"/>
      <p:bldP spid="412680" grpId="0" animBg="1"/>
      <p:bldP spid="41268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 alone saves (3:17, 29; 6:27) since all other kingdoms and rulers are ultimately powerless. </a:t>
            </a:r>
          </a:p>
        </p:txBody>
      </p:sp>
      <p:sp>
        <p:nvSpPr>
          <p:cNvPr id="7"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347c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Daniel</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5120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448032" y="4076700"/>
            <a:ext cx="2211531" cy="920750"/>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The Great Tribulation</a:t>
            </a: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en-US" sz="3600" b="1" dirty="0">
                <a:solidFill>
                  <a:schemeClr val="bg1"/>
                </a:solidFill>
                <a:latin typeface="Arial" charset="0"/>
                <a:ea typeface="ＭＳ Ｐゴシック" charset="0"/>
              </a:rPr>
              <a:t>Chronology of the 70</a:t>
            </a:r>
            <a:r>
              <a:rPr lang="en-US" sz="3600" b="1" baseline="30000" dirty="0">
                <a:solidFill>
                  <a:schemeClr val="bg1"/>
                </a:solidFill>
                <a:latin typeface="Arial" charset="0"/>
                <a:ea typeface="ＭＳ Ｐゴシック" charset="0"/>
              </a:rPr>
              <a:t>th</a:t>
            </a:r>
            <a:r>
              <a:rPr lang="en-US" sz="3600" b="1" dirty="0">
                <a:solidFill>
                  <a:schemeClr val="bg1"/>
                </a:solidFill>
                <a:latin typeface="Arial" charset="0"/>
                <a:ea typeface="ＭＳ Ｐゴシック" charset="0"/>
              </a:rPr>
              <a:t> </a:t>
            </a:r>
            <a:r>
              <a:rPr lang="en-US" altLang="ja-JP" sz="3600" b="1" dirty="0">
                <a:solidFill>
                  <a:schemeClr val="bg1"/>
                </a:solidFill>
                <a:latin typeface="Arial" charset="0"/>
                <a:ea typeface="ＭＳ Ｐゴシック" charset="0"/>
              </a:rPr>
              <a:t>"Week"</a:t>
            </a:r>
            <a:endParaRPr lang="en-US" sz="3600" b="1"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2885"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556</a:t>
            </a: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1260 DAYS</a:t>
              </a: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Rev. 12:6</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908050"/>
            <a:ext cx="1655763" cy="84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Sign of </a:t>
            </a:r>
            <a:b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Son of Man</a:t>
            </a:r>
            <a:b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Matt. 24:30</a:t>
            </a: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102" name="Group 101"/>
          <p:cNvGrpSpPr>
            <a:grpSpLocks/>
          </p:cNvGrpSpPr>
          <p:nvPr/>
        </p:nvGrpSpPr>
        <p:grpSpPr bwMode="auto">
          <a:xfrm>
            <a:off x="3276600" y="2801938"/>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DAYS</a:t>
              </a: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1258888" y="2852738"/>
            <a:ext cx="7129462" cy="2303462"/>
            <a:chOff x="1259632" y="3356992"/>
            <a:chExt cx="7128792" cy="2304256"/>
          </a:xfrm>
        </p:grpSpPr>
        <p:sp>
          <p:nvSpPr>
            <p:cNvPr id="762927"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30"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762931"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762932"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Covenant Made</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Dan. 9:27a</a:t>
              </a:r>
            </a:p>
          </p:txBody>
        </p:sp>
      </p:grpSp>
      <p:grpSp>
        <p:nvGrpSpPr>
          <p:cNvPr id="49" name="Group 48"/>
          <p:cNvGrpSpPr>
            <a:grpSpLocks/>
          </p:cNvGrpSpPr>
          <p:nvPr/>
        </p:nvGrpSpPr>
        <p:grpSpPr bwMode="auto">
          <a:xfrm>
            <a:off x="-36513" y="1844675"/>
            <a:ext cx="3343276" cy="3095625"/>
            <a:chOff x="-36512" y="2348880"/>
            <a:chExt cx="3343508" cy="3096344"/>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19"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DAYS</a:t>
                </a: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762920"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Election </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of Beast</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cs typeface="Arial" charset="0"/>
                </a:rPr>
                <a:t>2nd ADVENT</a:t>
              </a: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11"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45 DAYS</a:t>
                </a: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Dan. 12:12</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Christ</a:t>
              </a:r>
              <a:r>
                <a:rPr kumimoji="0" lang="fr-FR" sz="2000" b="1" i="1" u="none" strike="noStrike" kern="1200" cap="none" spc="-100" normalizeH="0" baseline="0" noProof="0" dirty="0">
                  <a:ln>
                    <a:noFill/>
                  </a:ln>
                  <a:solidFill>
                    <a:srgbClr val="000000"/>
                  </a:solidFill>
                  <a:effectLst/>
                  <a:uLnTx/>
                  <a:uFillTx/>
                  <a:latin typeface="Arial"/>
                  <a:ea typeface="ＭＳ Ｐゴシック" charset="0"/>
                  <a:cs typeface="Arial"/>
                </a:rPr>
                <a:t>'</a:t>
              </a: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 Return Complete</a:t>
              </a:r>
            </a:p>
          </p:txBody>
        </p:sp>
        <p:sp>
          <p:nvSpPr>
            <p:cNvPr id="762913"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3139724" y="928688"/>
            <a:ext cx="3592862" cy="4011612"/>
            <a:chOff x="3139201" y="1433435"/>
            <a:chExt cx="3593038" cy="4011789"/>
          </a:xfrm>
        </p:grpSpPr>
        <p:grpSp>
          <p:nvGrpSpPr>
            <p:cNvPr id="762901"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1290 DAYS</a:t>
                </a: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Dan. 12:11</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Middle of the Week</a:t>
              </a:r>
            </a:p>
          </p:txBody>
        </p:sp>
        <p:sp>
          <p:nvSpPr>
            <p:cNvPr id="762903" name="AutoShape 11"/>
            <p:cNvSpPr>
              <a:spLocks noChangeArrowheads="1"/>
            </p:cNvSpPr>
            <p:nvPr/>
          </p:nvSpPr>
          <p:spPr bwMode="auto">
            <a:xfrm>
              <a:off x="356537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2904"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62900" name="Text Box 10"/>
            <p:cNvSpPr txBox="1">
              <a:spLocks noChangeArrowheads="1"/>
            </p:cNvSpPr>
            <p:nvPr/>
          </p:nvSpPr>
          <p:spPr bwMode="auto">
            <a:xfrm>
              <a:off x="3139201"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Covenant Broken</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Dan. 9:27b</a:t>
              </a:r>
            </a:p>
          </p:txBody>
        </p:sp>
      </p:grpSp>
      <p:sp>
        <p:nvSpPr>
          <p:cNvPr id="762896" name="Text Box 10"/>
          <p:cNvSpPr txBox="1">
            <a:spLocks noChangeArrowheads="1"/>
          </p:cNvSpPr>
          <p:nvPr/>
        </p:nvSpPr>
        <p:spPr bwMode="auto">
          <a:xfrm>
            <a:off x="1131888" y="549275"/>
            <a:ext cx="6443662" cy="30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Arial" charset="0"/>
                <a:ea typeface="ＭＳ Ｐゴシック" charset="0"/>
                <a:cs typeface="Arial" charset="0"/>
              </a:rPr>
              <a:t>Adapted from J. Dwight Pentecost, Dallas Theological Seminary, 1988</a:t>
            </a:r>
          </a:p>
        </p:txBody>
      </p:sp>
      <p:sp>
        <p:nvSpPr>
          <p:cNvPr id="45" name="Rounded Rectangle 44"/>
          <p:cNvSpPr>
            <a:spLocks noChangeArrowheads="1"/>
          </p:cNvSpPr>
          <p:nvPr/>
        </p:nvSpPr>
        <p:spPr bwMode="auto">
          <a:xfrm>
            <a:off x="1908175" y="5013325"/>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ＭＳ Ｐゴシック" charset="0"/>
              </a:rPr>
              <a:t>The Tribulation</a:t>
            </a:r>
          </a:p>
        </p:txBody>
      </p:sp>
      <p:sp>
        <p:nvSpPr>
          <p:cNvPr id="66" name="Text Box 8"/>
          <p:cNvSpPr txBox="1">
            <a:spLocks noChangeArrowheads="1"/>
          </p:cNvSpPr>
          <p:nvPr/>
        </p:nvSpPr>
        <p:spPr bwMode="auto">
          <a:xfrm>
            <a:off x="0" y="5516563"/>
            <a:ext cx="9144000" cy="132397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"He will confirm a covenant with many for one </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 In the middle of the </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 he will put an end to sacrifice and offering. And on a wing [of the temple] he will set up an abomination that causes desolation, until the end that is decreed is poured out on him" (Daniel 9:27 </a:t>
            </a:r>
            <a:r>
              <a:rPr kumimoji="0" lang="en-US" sz="1800" b="1" i="0" u="none" strike="noStrike" kern="0" cap="none" spc="0" normalizeH="0" baseline="0" noProof="0" dirty="0">
                <a:ln>
                  <a:noFill/>
                </a:ln>
                <a:solidFill>
                  <a:srgbClr val="000000"/>
                </a:solidFill>
                <a:effectLst/>
                <a:uLnTx/>
                <a:uFillTx/>
                <a:latin typeface="Arial"/>
                <a:ea typeface="ＭＳ Ｐゴシック" charset="0"/>
                <a:cs typeface="Arial"/>
              </a:rPr>
              <a:t>NIV</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 </a:t>
            </a:r>
          </a:p>
        </p:txBody>
      </p:sp>
    </p:spTree>
    <p:extLst>
      <p:ext uri="{BB962C8B-B14F-4D97-AF65-F5344CB8AC3E}">
        <p14:creationId xmlns:p14="http://schemas.microsoft.com/office/powerpoint/2010/main" val="94740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6B9385-0CB2-BB43-9522-8379E558B98D}"/>
              </a:ext>
            </a:extLst>
          </p:cNvPr>
          <p:cNvGrpSpPr/>
          <p:nvPr/>
        </p:nvGrpSpPr>
        <p:grpSpPr>
          <a:xfrm>
            <a:off x="323528" y="434230"/>
            <a:ext cx="8352928" cy="5155010"/>
            <a:chOff x="323528" y="291093"/>
            <a:chExt cx="8352928" cy="5155010"/>
          </a:xfrm>
        </p:grpSpPr>
        <p:pic>
          <p:nvPicPr>
            <p:cNvPr id="3" name="Picture 2">
              <a:extLst>
                <a:ext uri="{FF2B5EF4-FFF2-40B4-BE49-F238E27FC236}">
                  <a16:creationId xmlns:a16="http://schemas.microsoft.com/office/drawing/2014/main" id="{213237C0-F2A9-994C-A272-C04938EBCE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528" y="291094"/>
              <a:ext cx="8352928" cy="5155009"/>
            </a:xfrm>
            <a:prstGeom prst="rect">
              <a:avLst/>
            </a:prstGeom>
          </p:spPr>
        </p:pic>
        <p:sp>
          <p:nvSpPr>
            <p:cNvPr id="7" name="Rectangle 7">
              <a:extLst>
                <a:ext uri="{FF2B5EF4-FFF2-40B4-BE49-F238E27FC236}">
                  <a16:creationId xmlns:a16="http://schemas.microsoft.com/office/drawing/2014/main" id="{46FD72A5-924B-B841-82A3-664D7EB81C78}"/>
                </a:ext>
              </a:extLst>
            </p:cNvPr>
            <p:cNvSpPr txBox="1">
              <a:spLocks noChangeArrowheads="1"/>
            </p:cNvSpPr>
            <p:nvPr/>
          </p:nvSpPr>
          <p:spPr bwMode="auto">
            <a:xfrm>
              <a:off x="5508104" y="291093"/>
              <a:ext cx="3168352" cy="978545"/>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2800" b="1" kern="0">
                  <a:solidFill>
                    <a:schemeClr val="bg1"/>
                  </a:solidFill>
                  <a:latin typeface="Arial" charset="0"/>
                  <a:cs typeface="Arial"/>
                </a:defRPr>
              </a:lvl1pPr>
              <a:lvl2pPr algn="ctr" eaLnBrk="0" hangingPunct="0">
                <a:defRPr sz="4400">
                  <a:solidFill>
                    <a:schemeClr val="tx2"/>
                  </a:solidFill>
                  <a:latin typeface="Arial" charset="0"/>
                  <a:ea typeface="ＭＳ Ｐゴシック" pitchFamily="-108" charset="-128"/>
                  <a:cs typeface="ＭＳ Ｐゴシック" pitchFamily="-108" charset="-128"/>
                </a:defRPr>
              </a:lvl2pPr>
              <a:lvl3pPr algn="ctr" eaLnBrk="0" hangingPunct="0">
                <a:defRPr sz="4400">
                  <a:solidFill>
                    <a:schemeClr val="tx2"/>
                  </a:solidFill>
                  <a:latin typeface="Arial" charset="0"/>
                  <a:ea typeface="ＭＳ Ｐゴシック" pitchFamily="-108" charset="-128"/>
                  <a:cs typeface="ＭＳ Ｐゴシック" pitchFamily="-108" charset="-128"/>
                </a:defRPr>
              </a:lvl3pPr>
              <a:lvl4pPr algn="ctr" eaLnBrk="0" hangingPunct="0">
                <a:defRPr sz="4400">
                  <a:solidFill>
                    <a:schemeClr val="tx2"/>
                  </a:solidFill>
                  <a:latin typeface="Arial" charset="0"/>
                  <a:ea typeface="ＭＳ Ｐゴシック" pitchFamily="-108" charset="-128"/>
                  <a:cs typeface="ＭＳ Ｐゴシック" pitchFamily="-108" charset="-128"/>
                </a:defRPr>
              </a:lvl4pPr>
              <a:lvl5pPr algn="ctr" eaLnBrk="0" hangingPunct="0">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i="1" dirty="0"/>
                <a:t>All Israel </a:t>
              </a:r>
              <a:br>
                <a:rPr lang="en-US" i="1" dirty="0"/>
              </a:br>
              <a:r>
                <a:rPr lang="en-US" i="1" dirty="0"/>
                <a:t>shall be saved</a:t>
              </a:r>
            </a:p>
          </p:txBody>
        </p:sp>
        <p:sp>
          <p:nvSpPr>
            <p:cNvPr id="8" name="Rectangle 7">
              <a:extLst>
                <a:ext uri="{FF2B5EF4-FFF2-40B4-BE49-F238E27FC236}">
                  <a16:creationId xmlns:a16="http://schemas.microsoft.com/office/drawing/2014/main" id="{AA0AD1A7-47D7-FF48-98D3-6280C09516EC}"/>
                </a:ext>
              </a:extLst>
            </p:cNvPr>
            <p:cNvSpPr txBox="1">
              <a:spLocks noChangeArrowheads="1"/>
            </p:cNvSpPr>
            <p:nvPr/>
          </p:nvSpPr>
          <p:spPr bwMode="auto">
            <a:xfrm>
              <a:off x="323528" y="291094"/>
              <a:ext cx="2304256" cy="720080"/>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i="1" kern="0" dirty="0">
                  <a:solidFill>
                    <a:schemeClr val="bg1"/>
                  </a:solidFill>
                  <a:latin typeface="Arial" charset="0"/>
                  <a:ea typeface="ＭＳ Ｐゴシック" charset="0"/>
                </a:rPr>
                <a:t>70</a:t>
              </a:r>
              <a:r>
                <a:rPr lang="en-US" sz="2800" b="1" i="1" kern="0" baseline="30000" dirty="0">
                  <a:solidFill>
                    <a:schemeClr val="bg1"/>
                  </a:solidFill>
                  <a:latin typeface="Arial" charset="0"/>
                  <a:ea typeface="ＭＳ Ｐゴシック" charset="0"/>
                </a:rPr>
                <a:t>th</a:t>
              </a:r>
              <a:r>
                <a:rPr lang="en-US" sz="2800" b="1" i="1" kern="0" dirty="0">
                  <a:solidFill>
                    <a:schemeClr val="bg1"/>
                  </a:solidFill>
                  <a:latin typeface="Arial" charset="0"/>
                  <a:ea typeface="ＭＳ Ｐゴシック" charset="0"/>
                </a:rPr>
                <a:t> </a:t>
              </a:r>
              <a:r>
                <a:rPr lang="en-US" altLang="ja-JP" sz="2800" b="1" i="1" kern="0" dirty="0">
                  <a:solidFill>
                    <a:schemeClr val="bg1"/>
                  </a:solidFill>
                  <a:latin typeface="Arial" charset="0"/>
                  <a:ea typeface="ＭＳ Ｐゴシック" charset="0"/>
                </a:rPr>
                <a:t>"Week"</a:t>
              </a:r>
              <a:endParaRPr lang="en-US" sz="2800" b="1" i="1" kern="0" dirty="0">
                <a:solidFill>
                  <a:schemeClr val="accent1"/>
                </a:solidFill>
                <a:latin typeface="Arial" charset="0"/>
                <a:ea typeface="ＭＳ Ｐゴシック" charset="0"/>
              </a:endParaRPr>
            </a:p>
          </p:txBody>
        </p:sp>
      </p:grpSp>
      <p:sp>
        <p:nvSpPr>
          <p:cNvPr id="762885" name="Text Box 14"/>
          <p:cNvSpPr txBox="1">
            <a:spLocks noChangeArrowheads="1"/>
          </p:cNvSpPr>
          <p:nvPr/>
        </p:nvSpPr>
        <p:spPr bwMode="auto">
          <a:xfrm>
            <a:off x="8460432" y="-99392"/>
            <a:ext cx="6096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556</a:t>
            </a:r>
          </a:p>
        </p:txBody>
      </p:sp>
      <p:sp>
        <p:nvSpPr>
          <p:cNvPr id="762896" name="Text Box 10"/>
          <p:cNvSpPr txBox="1">
            <a:spLocks noChangeArrowheads="1"/>
          </p:cNvSpPr>
          <p:nvPr/>
        </p:nvSpPr>
        <p:spPr bwMode="auto">
          <a:xfrm>
            <a:off x="4644008" y="5051845"/>
            <a:ext cx="3414770" cy="51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2018 09 23 John Haller's Prophecy Update </a:t>
            </a:r>
            <a:b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"Surveillance Society” (https://</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www.youtube.com</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watch?v</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=GE35KQWKCWw)</a:t>
            </a:r>
          </a:p>
        </p:txBody>
      </p:sp>
      <p:sp>
        <p:nvSpPr>
          <p:cNvPr id="66" name="Text Box 8"/>
          <p:cNvSpPr txBox="1">
            <a:spLocks noChangeArrowheads="1"/>
          </p:cNvSpPr>
          <p:nvPr/>
        </p:nvSpPr>
        <p:spPr bwMode="auto">
          <a:xfrm>
            <a:off x="0" y="5561409"/>
            <a:ext cx="9144000" cy="1323975"/>
          </a:xfrm>
          <a:prstGeom prst="rect">
            <a:avLst/>
          </a:prstGeom>
          <a:solidFill>
            <a:schemeClr val="tx1"/>
          </a:solid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mn-ea"/>
                <a:cs typeface="Arial"/>
              </a:rPr>
              <a:t>"He will confirm a covenant with many for one </a:t>
            </a:r>
            <a:r>
              <a:rPr kumimoji="0" lang="fr-FR" sz="2000" b="1" i="0" u="none" strike="noStrike" kern="0" cap="none" spc="0" normalizeH="0" baseline="0" noProof="0" dirty="0">
                <a:ln>
                  <a:noFill/>
                </a:ln>
                <a:solidFill>
                  <a:srgbClr val="FFFFFF"/>
                </a:solidFill>
                <a:effectLst/>
                <a:uLnTx/>
                <a:uFillTx/>
                <a:latin typeface="Arial"/>
                <a:ea typeface="+mn-ea"/>
                <a:cs typeface="Arial"/>
              </a:rPr>
              <a:t>'</a:t>
            </a:r>
            <a:r>
              <a:rPr kumimoji="0" lang="en-US" sz="2000" b="1" i="0" u="none" strike="noStrike" kern="0" cap="none" spc="0" normalizeH="0" baseline="0" noProof="0" dirty="0">
                <a:ln>
                  <a:noFill/>
                </a:ln>
                <a:solidFill>
                  <a:srgbClr val="FFFFFF"/>
                </a:solidFill>
                <a:effectLst/>
                <a:uLnTx/>
                <a:uFillTx/>
                <a:latin typeface="Arial"/>
                <a:ea typeface="+mn-ea"/>
                <a:cs typeface="Arial"/>
              </a:rPr>
              <a:t>seven.</a:t>
            </a:r>
            <a:r>
              <a:rPr kumimoji="0" lang="fr-FR" sz="2000" b="1" i="0" u="none" strike="noStrike" kern="0" cap="none" spc="0" normalizeH="0" baseline="0" noProof="0" dirty="0">
                <a:ln>
                  <a:noFill/>
                </a:ln>
                <a:solidFill>
                  <a:srgbClr val="FFFFFF"/>
                </a:solidFill>
                <a:effectLst/>
                <a:uLnTx/>
                <a:uFillTx/>
                <a:latin typeface="Arial"/>
                <a:ea typeface="+mn-ea"/>
                <a:cs typeface="Arial"/>
              </a:rPr>
              <a:t>'</a:t>
            </a:r>
            <a:r>
              <a:rPr kumimoji="0" lang="en-US" sz="2000" b="1" i="0" u="none" strike="noStrike" kern="0" cap="none" spc="0" normalizeH="0" baseline="0" noProof="0" dirty="0">
                <a:ln>
                  <a:noFill/>
                </a:ln>
                <a:solidFill>
                  <a:srgbClr val="FFFFFF"/>
                </a:solidFill>
                <a:effectLst/>
                <a:uLnTx/>
                <a:uFillTx/>
                <a:latin typeface="Arial"/>
                <a:ea typeface="+mn-ea"/>
                <a:cs typeface="Arial"/>
              </a:rPr>
              <a:t> In the middle of the </a:t>
            </a:r>
            <a:r>
              <a:rPr kumimoji="0" lang="fr-FR" sz="2000" b="1" i="0" u="none" strike="noStrike" kern="0" cap="none" spc="0" normalizeH="0" baseline="0" noProof="0" dirty="0">
                <a:ln>
                  <a:noFill/>
                </a:ln>
                <a:solidFill>
                  <a:srgbClr val="FFFFFF"/>
                </a:solidFill>
                <a:effectLst/>
                <a:uLnTx/>
                <a:uFillTx/>
                <a:latin typeface="Arial"/>
                <a:ea typeface="+mn-ea"/>
                <a:cs typeface="Arial"/>
              </a:rPr>
              <a:t>'</a:t>
            </a:r>
            <a:r>
              <a:rPr kumimoji="0" lang="en-US" sz="2000" b="1" i="0" u="none" strike="noStrike" kern="0" cap="none" spc="0" normalizeH="0" baseline="0" noProof="0" dirty="0">
                <a:ln>
                  <a:noFill/>
                </a:ln>
                <a:solidFill>
                  <a:srgbClr val="FFFFFF"/>
                </a:solidFill>
                <a:effectLst/>
                <a:uLnTx/>
                <a:uFillTx/>
                <a:latin typeface="Arial"/>
                <a:ea typeface="+mn-ea"/>
                <a:cs typeface="Arial"/>
              </a:rPr>
              <a:t>seven</a:t>
            </a:r>
            <a:r>
              <a:rPr kumimoji="0" lang="fr-FR" sz="2000" b="1" i="0" u="none" strike="noStrike" kern="0" cap="none" spc="0" normalizeH="0" baseline="0" noProof="0" dirty="0">
                <a:ln>
                  <a:noFill/>
                </a:ln>
                <a:solidFill>
                  <a:srgbClr val="FFFFFF"/>
                </a:solidFill>
                <a:effectLst/>
                <a:uLnTx/>
                <a:uFillTx/>
                <a:latin typeface="Arial"/>
                <a:ea typeface="+mn-ea"/>
                <a:cs typeface="Arial"/>
              </a:rPr>
              <a:t>'</a:t>
            </a:r>
            <a:r>
              <a:rPr kumimoji="0" lang="en-US" sz="2000" b="1" i="0" u="none" strike="noStrike" kern="0" cap="none" spc="0" normalizeH="0" baseline="0" noProof="0" dirty="0">
                <a:ln>
                  <a:noFill/>
                </a:ln>
                <a:solidFill>
                  <a:srgbClr val="FFFFFF"/>
                </a:solidFill>
                <a:effectLst/>
                <a:uLnTx/>
                <a:uFillTx/>
                <a:latin typeface="Arial"/>
                <a:ea typeface="+mn-ea"/>
                <a:cs typeface="Arial"/>
              </a:rPr>
              <a:t> he will put an end to sacrifice and offering. And on a wing [of the temple] he will set up an abomination that causes desolation, until the end that is decreed is poured out on him" (Daniel 9:27 </a:t>
            </a:r>
            <a:r>
              <a:rPr kumimoji="0" lang="en-US" sz="1800" b="1" i="0" u="none" strike="noStrike" kern="0" cap="none" spc="0" normalizeH="0" baseline="0" noProof="0" dirty="0">
                <a:ln>
                  <a:noFill/>
                </a:ln>
                <a:solidFill>
                  <a:srgbClr val="FFFFFF"/>
                </a:solidFill>
                <a:effectLst/>
                <a:uLnTx/>
                <a:uFillTx/>
                <a:latin typeface="Arial"/>
                <a:ea typeface="+mn-ea"/>
                <a:cs typeface="Arial"/>
              </a:rPr>
              <a:t>NIV</a:t>
            </a:r>
            <a:r>
              <a:rPr kumimoji="0" lang="en-US" sz="2000" b="1" i="0" u="none" strike="noStrike" kern="0" cap="none" spc="0" normalizeH="0" baseline="0" noProof="0" dirty="0">
                <a:ln>
                  <a:noFill/>
                </a:ln>
                <a:solidFill>
                  <a:srgbClr val="FFFFFF"/>
                </a:solidFill>
                <a:effectLst/>
                <a:uLnTx/>
                <a:uFillTx/>
                <a:latin typeface="Arial"/>
                <a:ea typeface="+mn-ea"/>
                <a:cs typeface="Arial"/>
              </a:rPr>
              <a:t>). </a:t>
            </a:r>
          </a:p>
        </p:txBody>
      </p:sp>
      <p:sp>
        <p:nvSpPr>
          <p:cNvPr id="762883" name="Rectangle 7"/>
          <p:cNvSpPr>
            <a:spLocks noGrp="1" noChangeArrowheads="1"/>
          </p:cNvSpPr>
          <p:nvPr>
            <p:ph type="title"/>
          </p:nvPr>
        </p:nvSpPr>
        <p:spPr>
          <a:xfrm>
            <a:off x="0" y="-97656"/>
            <a:ext cx="9140824" cy="504056"/>
          </a:xfrm>
          <a:solidFill>
            <a:schemeClr val="tx1"/>
          </a:solidFill>
        </p:spPr>
        <p:txBody>
          <a:bodyPr/>
          <a:lstStyle/>
          <a:p>
            <a:r>
              <a:rPr lang="en-US" sz="3600" b="1" dirty="0">
                <a:solidFill>
                  <a:schemeClr val="bg1"/>
                </a:solidFill>
                <a:latin typeface="Arial" charset="0"/>
                <a:ea typeface="ＭＳ Ｐゴシック" charset="0"/>
              </a:rPr>
              <a:t>Events of the 70</a:t>
            </a:r>
            <a:r>
              <a:rPr lang="en-US" sz="3600" b="1" baseline="30000" dirty="0">
                <a:solidFill>
                  <a:schemeClr val="bg1"/>
                </a:solidFill>
                <a:latin typeface="Arial" charset="0"/>
                <a:ea typeface="ＭＳ Ｐゴシック" charset="0"/>
              </a:rPr>
              <a:t>th</a:t>
            </a:r>
            <a:r>
              <a:rPr lang="en-US" sz="3600" b="1" dirty="0">
                <a:solidFill>
                  <a:schemeClr val="bg1"/>
                </a:solidFill>
                <a:latin typeface="Arial" charset="0"/>
                <a:ea typeface="ＭＳ Ｐゴシック" charset="0"/>
              </a:rPr>
              <a:t> </a:t>
            </a:r>
            <a:r>
              <a:rPr lang="en-US" altLang="ja-JP" sz="3600" b="1" dirty="0">
                <a:solidFill>
                  <a:schemeClr val="bg1"/>
                </a:solidFill>
                <a:latin typeface="Arial" charset="0"/>
                <a:ea typeface="ＭＳ Ｐゴシック" charset="0"/>
              </a:rPr>
              <a:t>"Week"</a:t>
            </a:r>
            <a:endParaRPr lang="en-US" sz="3600" b="1" dirty="0">
              <a:solidFill>
                <a:schemeClr val="accent1"/>
              </a:solidFill>
              <a:latin typeface="Arial" charset="0"/>
              <a:ea typeface="ＭＳ Ｐゴシック" charset="0"/>
            </a:endParaRPr>
          </a:p>
        </p:txBody>
      </p:sp>
    </p:spTree>
    <p:extLst>
      <p:ext uri="{BB962C8B-B14F-4D97-AF65-F5344CB8AC3E}">
        <p14:creationId xmlns:p14="http://schemas.microsoft.com/office/powerpoint/2010/main" val="42915625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365"/>
            <a:ext cx="9135167" cy="1340768"/>
          </a:xfrm>
        </p:spPr>
        <p:txBody>
          <a:bodyPr>
            <a:normAutofit/>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29014759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365"/>
            <a:ext cx="9135167" cy="1173715"/>
          </a:xfrm>
        </p:spPr>
        <p:txBody>
          <a:bodyPr>
            <a:normAutofit fontScale="90000"/>
          </a:bodyPr>
          <a:lstStyle/>
          <a:p>
            <a:r>
              <a:rPr lang="en-US" sz="4000" b="1" dirty="0">
                <a:effectLst>
                  <a:glow rad="228600">
                    <a:srgbClr val="000000"/>
                  </a:glow>
                </a:effectLst>
              </a:rPr>
              <a:t>In 2017, Israel Commemorated President Trump’s Efforts to Rebuild the Temple</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This ½ shekel preparation for the </a:t>
            </a:r>
            <a:r>
              <a:rPr lang="en-US" sz="2400" b="1" dirty="0">
                <a:solidFill>
                  <a:srgbClr val="FFFFFF"/>
                </a:solidFill>
              </a:rPr>
              <a:t>T</a:t>
            </a:r>
            <a:r>
              <a:rPr kumimoji="0" lang="en-US" sz="2400" b="1" i="0" u="none" strike="noStrike" kern="1200" cap="none" spc="0" normalizeH="0" baseline="0" noProof="0" dirty="0" err="1">
                <a:ln>
                  <a:noFill/>
                </a:ln>
                <a:solidFill>
                  <a:srgbClr val="FFFFFF"/>
                </a:solidFill>
                <a:effectLst/>
                <a:uLnTx/>
                <a:uFillTx/>
                <a:latin typeface="Arial"/>
                <a:ea typeface="+mn-ea"/>
                <a:cs typeface="Arial"/>
              </a:rPr>
              <a:t>hird</a:t>
            </a:r>
            <a:r>
              <a:rPr kumimoji="0" lang="en-US" sz="2400" b="1" i="0" u="none" strike="noStrike" kern="1200" cap="none" spc="0" normalizeH="0" baseline="0" noProof="0" dirty="0">
                <a:ln>
                  <a:noFill/>
                </a:ln>
                <a:solidFill>
                  <a:srgbClr val="FFFFFF"/>
                </a:solidFill>
                <a:effectLst/>
                <a:uLnTx/>
                <a:uFillTx/>
                <a:latin typeface="Arial"/>
                <a:ea typeface="+mn-ea"/>
                <a:cs typeface="Arial"/>
              </a:rPr>
              <a:t> Temple is compared to Cyrus Helping Build the Second Temple in 539 BC</a:t>
            </a:r>
          </a:p>
        </p:txBody>
      </p:sp>
      <p:pic>
        <p:nvPicPr>
          <p:cNvPr id="827394" name="Picture 2" descr="Amazon.com: DL6-14 Rare Antique Gold Plated Half Shekel King Cyrus Donald  Trump Jewish Temple Mount Israel Coin Israel Challenge Coin: Toys &amp; Games">
            <a:extLst>
              <a:ext uri="{FF2B5EF4-FFF2-40B4-BE49-F238E27FC236}">
                <a16:creationId xmlns:a16="http://schemas.microsoft.com/office/drawing/2014/main" id="{B5F44094-8B41-A245-A8E6-9DA43A20C2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4434" y="1174080"/>
            <a:ext cx="72263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1148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96752"/>
            <a:ext cx="9168343" cy="5661248"/>
          </a:xfrm>
          <a:prstGeom prst="rect">
            <a:avLst/>
          </a:prstGeom>
        </p:spPr>
      </p:pic>
    </p:spTree>
    <p:extLst>
      <p:ext uri="{BB962C8B-B14F-4D97-AF65-F5344CB8AC3E}">
        <p14:creationId xmlns:p14="http://schemas.microsoft.com/office/powerpoint/2010/main" val="12424577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1124744"/>
            <a:ext cx="9289032" cy="5733256"/>
          </a:xfrm>
          <a:prstGeom prst="rect">
            <a:avLst/>
          </a:prstGeom>
        </p:spPr>
      </p:pic>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a:solidFill>
            <a:schemeClr val="tx1"/>
          </a:solidFill>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5490089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84222"/>
            <a:ext cx="9143998" cy="1280973"/>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pic>
        <p:nvPicPr>
          <p:cNvPr id="3" name="Picture 2"/>
          <p:cNvPicPr>
            <a:picLocks noChangeAspect="1"/>
          </p:cNvPicPr>
          <p:nvPr/>
        </p:nvPicPr>
        <p:blipFill>
          <a:blip r:embed="rId3"/>
          <a:stretch>
            <a:fillRect/>
          </a:stretch>
        </p:blipFill>
        <p:spPr>
          <a:xfrm>
            <a:off x="0" y="1233264"/>
            <a:ext cx="9144000" cy="4572000"/>
          </a:xfrm>
          <a:prstGeom prst="rect">
            <a:avLst/>
          </a:prstGeom>
        </p:spPr>
      </p:pic>
    </p:spTree>
    <p:extLst>
      <p:ext uri="{BB962C8B-B14F-4D97-AF65-F5344CB8AC3E}">
        <p14:creationId xmlns:p14="http://schemas.microsoft.com/office/powerpoint/2010/main" val="11176223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6942011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70 Weeks of Daniel">
            <a:extLst>
              <a:ext uri="{FF2B5EF4-FFF2-40B4-BE49-F238E27FC236}">
                <a16:creationId xmlns:a16="http://schemas.microsoft.com/office/drawing/2014/main" id="{FFA2B290-6EBC-B3E6-8226-E366C52E8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4280"/>
            <a:ext cx="9122281" cy="504444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70 Weeks Implications</a:t>
            </a:r>
          </a:p>
        </p:txBody>
      </p:sp>
      <p:sp>
        <p:nvSpPr>
          <p:cNvPr id="4" name="Rectangle 2">
            <a:extLst>
              <a:ext uri="{FF2B5EF4-FFF2-40B4-BE49-F238E27FC236}">
                <a16:creationId xmlns:a16="http://schemas.microsoft.com/office/drawing/2014/main" id="{B7BE74CC-AA2B-827F-64CE-8621E3657607}"/>
              </a:ext>
            </a:extLst>
          </p:cNvPr>
          <p:cNvSpPr txBox="1">
            <a:spLocks noChangeArrowheads="1"/>
          </p:cNvSpPr>
          <p:nvPr/>
        </p:nvSpPr>
        <p:spPr bwMode="auto">
          <a:xfrm>
            <a:off x="21719" y="1720645"/>
            <a:ext cx="9144000" cy="41688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kingdom would not follow the return</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Tribulation will last 7 years</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Messiah would die before AD 70</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Antichrist will come in the end times</a:t>
            </a:r>
          </a:p>
        </p:txBody>
      </p:sp>
      <p:sp>
        <p:nvSpPr>
          <p:cNvPr id="5" name="Rectangle 2">
            <a:extLst>
              <a:ext uri="{FF2B5EF4-FFF2-40B4-BE49-F238E27FC236}">
                <a16:creationId xmlns:a16="http://schemas.microsoft.com/office/drawing/2014/main" id="{EB8F8617-0B4E-32A9-05B2-4B927D71E080}"/>
              </a:ext>
            </a:extLst>
          </p:cNvPr>
          <p:cNvSpPr txBox="1">
            <a:spLocks noChangeArrowheads="1"/>
          </p:cNvSpPr>
          <p:nvPr/>
        </p:nvSpPr>
        <p:spPr bwMode="auto">
          <a:xfrm>
            <a:off x="757083" y="6268556"/>
            <a:ext cx="8290648" cy="6271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Daniel 9:25-27</a:t>
            </a:r>
          </a:p>
        </p:txBody>
      </p:sp>
    </p:spTree>
    <p:extLst>
      <p:ext uri="{BB962C8B-B14F-4D97-AF65-F5344CB8AC3E}">
        <p14:creationId xmlns:p14="http://schemas.microsoft.com/office/powerpoint/2010/main" val="335184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12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0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Millennial Jerusalem</a:t>
            </a: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1121291" name="Text Box 11"/>
          <p:cNvSpPr txBox="1">
            <a:spLocks noChangeArrowheads="1"/>
          </p:cNvSpPr>
          <p:nvPr/>
        </p:nvSpPr>
        <p:spPr bwMode="auto">
          <a:xfrm>
            <a:off x="152400" y="4383088"/>
            <a:ext cx="8985250" cy="1571842"/>
          </a:xfrm>
          <a:prstGeom prst="rect">
            <a:avLst/>
          </a:prstGeom>
          <a:solidFill>
            <a:srgbClr val="003399"/>
          </a:solidFill>
          <a:ln w="9360">
            <a:solidFill>
              <a:srgbClr val="000514"/>
            </a:solidFill>
            <a:miter lim="800000"/>
            <a:headEnd/>
            <a:tailEnd/>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law will go out from Zion,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word of the L</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from Jerusalem</a:t>
            </a: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—Isaiah 2:3</a:t>
            </a:r>
          </a:p>
        </p:txBody>
      </p:sp>
      <p:sp>
        <p:nvSpPr>
          <p:cNvPr id="1121292" name="Text Box 12"/>
          <p:cNvSpPr txBox="1">
            <a:spLocks noChangeArrowheads="1"/>
          </p:cNvSpPr>
          <p:nvPr/>
        </p:nvSpPr>
        <p:spPr bwMode="auto">
          <a:xfrm>
            <a:off x="8107363" y="0"/>
            <a:ext cx="1030287" cy="460375"/>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3399"/>
                </a:solidFill>
                <a:effectLst/>
                <a:uLnTx/>
                <a:uFillTx/>
                <a:latin typeface="Arial" charset="0"/>
                <a:ea typeface="ＭＳ Ｐゴシック" charset="0"/>
                <a:cs typeface="Arial" charset="0"/>
              </a:rPr>
              <a:t>24</a:t>
            </a:r>
          </a:p>
        </p:txBody>
      </p:sp>
    </p:spTree>
    <p:extLst>
      <p:ext uri="{BB962C8B-B14F-4D97-AF65-F5344CB8AC3E}">
        <p14:creationId xmlns:p14="http://schemas.microsoft.com/office/powerpoint/2010/main" val="3870511304"/>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jpeg"/></Relationships>
</file>

<file path=ppt/theme/_rels/theme55.xml.rels><?xml version="1.0" encoding="UTF-8" standalone="yes"?>
<Relationships xmlns="http://schemas.openxmlformats.org/package/2006/relationships"><Relationship Id="rId1" Type="http://schemas.openxmlformats.org/officeDocument/2006/relationships/image" Target="../media/image17.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1.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40970</TotalTime>
  <Words>16350</Words>
  <Application>Microsoft Macintosh PowerPoint</Application>
  <PresentationFormat>On-screen Show (4:3)</PresentationFormat>
  <Paragraphs>1819</Paragraphs>
  <Slides>199</Slides>
  <Notes>173</Notes>
  <HiddenSlides>0</HiddenSlides>
  <MMClips>0</MMClips>
  <ScaleCrop>false</ScaleCrop>
  <HeadingPairs>
    <vt:vector size="8" baseType="variant">
      <vt:variant>
        <vt:lpstr>Fonts Used</vt:lpstr>
      </vt:variant>
      <vt:variant>
        <vt:i4>26</vt:i4>
      </vt:variant>
      <vt:variant>
        <vt:lpstr>Theme</vt:lpstr>
      </vt:variant>
      <vt:variant>
        <vt:i4>55</vt:i4>
      </vt:variant>
      <vt:variant>
        <vt:lpstr>Embedded OLE Servers</vt:lpstr>
      </vt:variant>
      <vt:variant>
        <vt:i4>1</vt:i4>
      </vt:variant>
      <vt:variant>
        <vt:lpstr>Slide Titles</vt:lpstr>
      </vt:variant>
      <vt:variant>
        <vt:i4>199</vt:i4>
      </vt:variant>
    </vt:vector>
  </HeadingPairs>
  <TitlesOfParts>
    <vt:vector size="281" baseType="lpstr">
      <vt:lpstr>Arail</vt:lpstr>
      <vt:lpstr>Aral</vt:lpstr>
      <vt:lpstr>ariel</vt:lpstr>
      <vt:lpstr>ＭＳ Ｐゴシック</vt:lpstr>
      <vt:lpstr>ＭＳ Ｐゴシック</vt:lpstr>
      <vt:lpstr>Osaka</vt:lpstr>
      <vt:lpstr>Techno</vt:lpstr>
      <vt:lpstr>Times</vt:lpstr>
      <vt:lpstr>Arial</vt:lpstr>
      <vt:lpstr>Arial Black</vt:lpstr>
      <vt:lpstr>Arial Narrow</vt:lpstr>
      <vt:lpstr>Calibri</vt:lpstr>
      <vt:lpstr>Candara</vt:lpstr>
      <vt:lpstr>Comic Sans MS</vt:lpstr>
      <vt:lpstr>Geneva</vt:lpstr>
      <vt:lpstr>GillSans</vt:lpstr>
      <vt:lpstr>Helvetica</vt:lpstr>
      <vt:lpstr>Impact</vt:lpstr>
      <vt:lpstr>Lucida Grande</vt:lpstr>
      <vt:lpstr>Monotype Sorts</vt:lpstr>
      <vt:lpstr>Tahoma</vt:lpstr>
      <vt:lpstr>Times New Roman</vt:lpstr>
      <vt:lpstr>Trebuchet MS</vt:lpstr>
      <vt:lpstr>Tw Cen MT</vt:lpstr>
      <vt:lpstr>Wingdings</vt:lpstr>
      <vt:lpstr>Wingdings 2</vt:lpstr>
      <vt:lpstr>Default Design</vt:lpstr>
      <vt:lpstr>Blank Presentation</vt:lpstr>
      <vt:lpstr>Curtain Call</vt:lpstr>
      <vt:lpstr>Beam</vt:lpstr>
      <vt:lpstr>1_Default Design</vt:lpstr>
      <vt:lpstr>2_Default Design</vt:lpstr>
      <vt:lpstr>Cascade</vt:lpstr>
      <vt:lpstr>4_Default Design</vt:lpstr>
      <vt:lpstr>1_Azure</vt:lpstr>
      <vt:lpstr>5_Default Design</vt:lpstr>
      <vt:lpstr>66_Office Theme</vt:lpstr>
      <vt:lpstr>1_Beam</vt:lpstr>
      <vt:lpstr>1_Curtain Call</vt:lpstr>
      <vt:lpstr>4_Blank Presentation</vt:lpstr>
      <vt:lpstr>Mountain</vt:lpstr>
      <vt:lpstr>Gleam</vt:lpstr>
      <vt:lpstr>Soaring</vt:lpstr>
      <vt:lpstr>17_Default Design</vt:lpstr>
      <vt:lpstr>21_Blank Presentation</vt:lpstr>
      <vt:lpstr>18_Default Design</vt:lpstr>
      <vt:lpstr>1_Bar Code</vt:lpstr>
      <vt:lpstr>1_Project Overview (Standard)</vt:lpstr>
      <vt:lpstr>1_Crumple</vt:lpstr>
      <vt:lpstr>3_Azure</vt:lpstr>
      <vt:lpstr>49_Blank Presentation</vt:lpstr>
      <vt:lpstr>19_Default Design</vt:lpstr>
      <vt:lpstr>1_Office Theme</vt:lpstr>
      <vt:lpstr>1_untitled 1</vt:lpstr>
      <vt:lpstr>8_Blank Presentation</vt:lpstr>
      <vt:lpstr>Median</vt:lpstr>
      <vt:lpstr>3_Beam</vt:lpstr>
      <vt:lpstr>50_Blank Presentation</vt:lpstr>
      <vt:lpstr>4_Azure</vt:lpstr>
      <vt:lpstr>22_Default Design</vt:lpstr>
      <vt:lpstr>11_Blank Presentation</vt:lpstr>
      <vt:lpstr>2_Curtain Call</vt:lpstr>
      <vt:lpstr>23_Default Design</vt:lpstr>
      <vt:lpstr>6_Beam</vt:lpstr>
      <vt:lpstr>25_Default Design</vt:lpstr>
      <vt:lpstr>1_Mountain</vt:lpstr>
      <vt:lpstr>13_Blank Presentation</vt:lpstr>
      <vt:lpstr>Ribbons</vt:lpstr>
      <vt:lpstr>4_MEADOW</vt:lpstr>
      <vt:lpstr>Orbit</vt:lpstr>
      <vt:lpstr>51_Blank Presentation</vt:lpstr>
      <vt:lpstr>5_Office Theme</vt:lpstr>
      <vt:lpstr>16_Office Theme</vt:lpstr>
      <vt:lpstr>Azure</vt:lpstr>
      <vt:lpstr>14_Blank Presentation</vt:lpstr>
      <vt:lpstr>29_Default Design</vt:lpstr>
      <vt:lpstr>30_Default Design</vt:lpstr>
      <vt:lpstr>2_Office Theme</vt:lpstr>
      <vt:lpstr>2_Bar Code</vt:lpstr>
      <vt:lpstr>2_Crumple</vt:lpstr>
      <vt:lpstr>1_Blank Presentation - Graphics Omitted</vt:lpstr>
      <vt:lpstr>Image</vt:lpstr>
      <vt:lpstr>DANIEL 8–12</vt:lpstr>
      <vt:lpstr>THE BOOK OF DANIEL</vt:lpstr>
      <vt:lpstr>Key Word</vt:lpstr>
      <vt:lpstr>Theme</vt:lpstr>
      <vt:lpstr>Key Verse</vt:lpstr>
      <vt:lpstr>Kingdom Statement</vt:lpstr>
      <vt:lpstr>Summary Statement</vt:lpstr>
      <vt:lpstr>Covenant</vt:lpstr>
      <vt:lpstr>Redemption</vt:lpstr>
      <vt:lpstr>Messiah</vt:lpstr>
      <vt:lpstr>Outline of Daniel</vt:lpstr>
      <vt:lpstr>Barry Huddleston, The Acrostic Summarized Bible (Grand Rapids: Baker, 1992)</vt:lpstr>
      <vt:lpstr>Be Confident</vt:lpstr>
      <vt:lpstr>What do you need to know to be truly confident?</vt:lpstr>
      <vt:lpstr>I. God rules over you  (Dan 1). </vt:lpstr>
      <vt:lpstr>II. God rules over all nations (Dan 2–7). </vt:lpstr>
      <vt:lpstr>III. God rules over Israel’s future (Dan 8–12). </vt:lpstr>
      <vt:lpstr>——Main Idea of Daniel——</vt:lpstr>
      <vt:lpstr>70 Weeks Implications</vt:lpstr>
      <vt:lpstr>Application</vt:lpstr>
      <vt:lpstr>Black</vt:lpstr>
      <vt:lpstr>Slides on  Daniel 8</vt:lpstr>
      <vt:lpstr>Daniel 8:1 is 1st Person</vt:lpstr>
      <vt:lpstr>Chart of the Exile</vt:lpstr>
      <vt:lpstr>The Persian Empire</vt:lpstr>
      <vt:lpstr>Daniel 8</vt:lpstr>
      <vt:lpstr>Flow of Daniel 8</vt:lpstr>
      <vt:lpstr>Which is stronger &amp; faster?</vt:lpstr>
      <vt:lpstr>A goat never touching the ground (Dan. 8:5)?</vt:lpstr>
      <vt:lpstr>Goat Beats Ram (Dan. 8:7)?</vt:lpstr>
      <vt:lpstr>The Ram and Goat (Daniel 8:1-8)</vt:lpstr>
      <vt:lpstr>Alexander's Conquests</vt:lpstr>
      <vt:lpstr>His Downfall</vt:lpstr>
      <vt:lpstr>Alexander Made Headlines…</vt:lpstr>
      <vt:lpstr>After Alexander…</vt:lpstr>
      <vt:lpstr>The Little Horn  (Daniel 8:9)</vt:lpstr>
      <vt:lpstr>Antiochus IV Epiphanes (170-164 BC) will harm the Jerusalem sacrifice for 2300 evenings and mornings</vt:lpstr>
      <vt:lpstr>The Date of Daniel</vt:lpstr>
      <vt:lpstr>What is meant by the 2300?</vt:lpstr>
      <vt:lpstr>2300 Evenings &amp; Mornings  (Two options in Daniel 8:14, 26)</vt:lpstr>
      <vt:lpstr>Dan. 8:26 alone (besides Gen 1) has “evening &amp; morning” ––with a literal view</vt:lpstr>
      <vt:lpstr>Slides on  Daniel 9</vt:lpstr>
      <vt:lpstr>Daniel 9:2 is 1st Person</vt:lpstr>
      <vt:lpstr>Chapter 9</vt:lpstr>
      <vt:lpstr>Two 70-Year Exiles</vt:lpstr>
      <vt:lpstr>Chapter 9 Outline</vt:lpstr>
      <vt:lpstr>The 70-Year Exile</vt:lpstr>
      <vt:lpstr>Chart of the Exile</vt:lpstr>
      <vt:lpstr>Chapter 9 Outline</vt:lpstr>
      <vt:lpstr>The Number of</vt:lpstr>
      <vt:lpstr>Before the Curtain Closes (9:24 NLT)</vt:lpstr>
      <vt:lpstr>Jews will be sought (Zech. 8:23)</vt:lpstr>
      <vt:lpstr>"All Israel will be saved" (Rom. 11:25-27)</vt:lpstr>
      <vt:lpstr>70 "Weeks" in Daniel 9:25-27</vt:lpstr>
      <vt:lpstr>Triumphal Entry: "Anointed One comes"</vt:lpstr>
      <vt:lpstr>4 Views on the 70 "Weeks"</vt:lpstr>
      <vt:lpstr>1. Critical View</vt:lpstr>
      <vt:lpstr>2. Amillennial Symbolic View</vt:lpstr>
      <vt:lpstr>2. Amillennial Symbolic View</vt:lpstr>
      <vt:lpstr>3. Messianic/Historic View</vt:lpstr>
      <vt:lpstr>3. Messianic/Historic View</vt:lpstr>
      <vt:lpstr>Messianic View of James E. Smith</vt:lpstr>
      <vt:lpstr>Messianic View of James E. Smith</vt:lpstr>
      <vt:lpstr>4. Premillennial View</vt:lpstr>
      <vt:lpstr>The Seventy "Weeks" of Daniel</vt:lpstr>
      <vt:lpstr>Questions on the Premillennial View</vt:lpstr>
      <vt:lpstr>Times of the Gentiles (Luke 21:24)</vt:lpstr>
      <vt:lpstr>Daniel 9:25-27 (NLT)</vt:lpstr>
      <vt:lpstr>An Astonishing Prediction!</vt:lpstr>
      <vt:lpstr>Determinations of the Seventy Weeks</vt:lpstr>
      <vt:lpstr>Determinations of the Seventy Weeks</vt:lpstr>
      <vt:lpstr>An Ominous Day:  Luke 19:41-42 NAU</vt:lpstr>
      <vt:lpstr>An Ominous Day:  Luke 10:43-44 NAU</vt:lpstr>
      <vt:lpstr>Mind the Gap</vt:lpstr>
      <vt:lpstr>Why the Gap?</vt:lpstr>
      <vt:lpstr>Why the Gap?</vt:lpstr>
      <vt:lpstr>Before the Curtain Closes (9:24 NLT)</vt:lpstr>
      <vt:lpstr>Why the Gap?</vt:lpstr>
      <vt:lpstr>Daniel 9:25-27 (NLT)</vt:lpstr>
      <vt:lpstr>Why the Gap?</vt:lpstr>
      <vt:lpstr>Why the Gap?</vt:lpstr>
      <vt:lpstr>The Temple Stood Until AD 70</vt:lpstr>
      <vt:lpstr>Antonia Fortress</vt:lpstr>
      <vt:lpstr>Temple Assault by Titus, the "ruler [who] ruler will arise whose armies will destroy the city and the Temple" (9:26) </vt:lpstr>
      <vt:lpstr>Why the Gap?</vt:lpstr>
      <vt:lpstr>The Temple Veil</vt:lpstr>
      <vt:lpstr>The Temple Veil Torn (Matt. 27:51)</vt:lpstr>
      <vt:lpstr>Why the Gap?</vt:lpstr>
      <vt:lpstr>Daniel's 70 Weeks (Dan. 9:24-27)</vt:lpstr>
      <vt:lpstr>Chronology of the 70th "Week"</vt:lpstr>
      <vt:lpstr>Events of the 70th "Week"</vt:lpstr>
      <vt:lpstr>Antichrist will make a 7-year treaty with Israel</vt:lpstr>
      <vt:lpstr>In 2017, Israel Commemorated President Trump’s Efforts to Rebuild the Temple</vt:lpstr>
      <vt:lpstr>Antichrist will make a 7-year treaty with Israel</vt:lpstr>
      <vt:lpstr>Antichrist will make a 7-year treaty with Israel</vt:lpstr>
      <vt:lpstr>Antichrist will make a 7-year treaty with Israel</vt:lpstr>
      <vt:lpstr>Antichrist will make a 7-year treaty with Israel</vt:lpstr>
      <vt:lpstr>70 Weeks Implications</vt:lpstr>
      <vt:lpstr>PowerPoint Presentation</vt:lpstr>
      <vt:lpstr>Chapters 10–12</vt:lpstr>
      <vt:lpstr>Slides on  Daniel 10</vt:lpstr>
      <vt:lpstr>Daniel 10</vt:lpstr>
      <vt:lpstr>The Postexilic Era</vt:lpstr>
      <vt:lpstr>Daniel 10:4</vt:lpstr>
      <vt:lpstr>Daniel 10:5</vt:lpstr>
      <vt:lpstr>Gabriel? (Daniel 10:4-12)</vt:lpstr>
      <vt:lpstr>The Prince of Persia (Daniel 10:13a)</vt:lpstr>
      <vt:lpstr>The Persian Era</vt:lpstr>
      <vt:lpstr>Michael (Daniel 10:13b)</vt:lpstr>
      <vt:lpstr>Angels</vt:lpstr>
      <vt:lpstr>Daniel 10</vt:lpstr>
      <vt:lpstr>Do satanic angels exercise powerful authority over cities today also?</vt:lpstr>
      <vt:lpstr>Slides on  Daniel 11</vt:lpstr>
      <vt:lpstr>Daniel 11 Prophecies</vt:lpstr>
      <vt:lpstr>Chapter 11</vt:lpstr>
      <vt:lpstr>Intertestamental History (11:1-35)</vt:lpstr>
      <vt:lpstr>The Postexilic Era</vt:lpstr>
      <vt:lpstr>Chart of the Exile</vt:lpstr>
      <vt:lpstr>OT Pre-exilic Prophets on Chart</vt:lpstr>
      <vt:lpstr>OT Post-exilic Prophets on Chart</vt:lpstr>
      <vt:lpstr>The Persian Era</vt:lpstr>
      <vt:lpstr>Chronology of the Persian Period  </vt:lpstr>
      <vt:lpstr>The Pinnacle of Greek History</vt:lpstr>
      <vt:lpstr>The Acropolis</vt:lpstr>
      <vt:lpstr>A Target for Persia…</vt:lpstr>
      <vt:lpstr>The Acropolis Today</vt:lpstr>
      <vt:lpstr>The Pinnacle of Greek History</vt:lpstr>
      <vt:lpstr>The Pinnacle of Greek History</vt:lpstr>
      <vt:lpstr>Persian Invasions of Greece (500-479 BC)</vt:lpstr>
      <vt:lpstr>The Battle of Marathon (490 BC)</vt:lpstr>
      <vt:lpstr>The Battle of Marathon (490 BC)</vt:lpstr>
      <vt:lpstr>The Battle of Marathon (490 BC)</vt:lpstr>
      <vt:lpstr>The Battle of Marathon (490 BC)</vt:lpstr>
      <vt:lpstr>Persian Invasions of Greece = Frustrated Xerxes</vt:lpstr>
      <vt:lpstr>The Battle of Thermopylae  (480 BC)</vt:lpstr>
      <vt:lpstr>The Greek Trireme</vt:lpstr>
      <vt:lpstr>The Battle of Salamis (480 BC)</vt:lpstr>
      <vt:lpstr>The Battle of Salamis (480 BC)</vt:lpstr>
      <vt:lpstr>The Battle of Salamis (480 BC)</vt:lpstr>
      <vt:lpstr>Persian Invasions of Greece = Frustrated Xerxes</vt:lpstr>
      <vt:lpstr>Key Dates Related to the Book of Esther</vt:lpstr>
      <vt:lpstr>The Persian Era</vt:lpstr>
      <vt:lpstr>Alexander's Conquests (11:3)</vt:lpstr>
      <vt:lpstr>His Downfall</vt:lpstr>
      <vt:lpstr>After Alexander…</vt:lpstr>
      <vt:lpstr>Intertestamental History (11:1-35)</vt:lpstr>
      <vt:lpstr>Ptolemies and Seleucids</vt:lpstr>
      <vt:lpstr>Ptolemies and Seleucids</vt:lpstr>
      <vt:lpstr>Ptolemies and Seleucids</vt:lpstr>
      <vt:lpstr>Ptolemaic &amp; Seleucid Kings (11:5-35)</vt:lpstr>
      <vt:lpstr>Ptolemaic &amp; Seleucid Kings (11:5-35)</vt:lpstr>
      <vt:lpstr>Ptolemaic &amp; Seleucid Kings (11:5-35)</vt:lpstr>
      <vt:lpstr>Ptolemaic &amp; Seleucid Kings (11:5-35)</vt:lpstr>
      <vt:lpstr>Antiochus IV</vt:lpstr>
      <vt:lpstr>PowerPoint Presentation</vt:lpstr>
      <vt:lpstr>Jerusalem Hellenization (Daniel 11:31-35)</vt:lpstr>
      <vt:lpstr>Ptolemaic &amp; Seleucid Kings (11:5-35)</vt:lpstr>
      <vt:lpstr>Maps of Intertestamental Empires</vt:lpstr>
      <vt:lpstr>Intertestament Timeline</vt:lpstr>
      <vt:lpstr>Greek Rule over Israel</vt:lpstr>
      <vt:lpstr>After Alexander… 4 Kingdoms</vt:lpstr>
      <vt:lpstr>Greek Cities in Israel</vt:lpstr>
      <vt:lpstr>NT Boundaries in Israel</vt:lpstr>
      <vt:lpstr>Ptolemies &amp; Seleucids Over Israel</vt:lpstr>
      <vt:lpstr>Greek Era Significance</vt:lpstr>
      <vt:lpstr>Jerusalem Hellenization</vt:lpstr>
      <vt:lpstr>Greek Era Significance</vt:lpstr>
      <vt:lpstr>End Times History (11:36-45)</vt:lpstr>
      <vt:lpstr>Daniel 11:40</vt:lpstr>
      <vt:lpstr>Daniel 11:40-45</vt:lpstr>
      <vt:lpstr>West Meets East (Dan. 11:44)</vt:lpstr>
      <vt:lpstr>Christ will defeat Antichrist (Dan. 11:45)</vt:lpstr>
      <vt:lpstr>Slides on  Daniel 12</vt:lpstr>
      <vt:lpstr>Israel’s Future</vt:lpstr>
      <vt:lpstr>Michael will arise (Daniel 12:1)</vt:lpstr>
      <vt:lpstr>Judgment of Old Testament Saints</vt:lpstr>
      <vt:lpstr>“Those who are wise will shine as bright as the sky, and those who lead many to righteousness will shine like the stars forever” (Daniel 12:3 NLT).</vt:lpstr>
      <vt:lpstr>“But you, Daniel, keep this prophecy a secret; seal up the book until the time of the end, when many will rush here and there, and knowledge will increase” (Daniel 12:4 NLT)</vt:lpstr>
      <vt:lpstr>Daniel 12:4-16</vt:lpstr>
      <vt:lpstr>Daniel 12:5 is 1st Person</vt:lpstr>
      <vt:lpstr>The 3.5-Year Great Tribulation</vt:lpstr>
      <vt:lpstr>Equal Periods are Based on  the Jewish Month of 30 Days</vt:lpstr>
      <vt:lpstr>Chronology of the 70th "Week"</vt:lpstr>
      <vt:lpstr>Theology of Daniel 8–12</vt:lpstr>
      <vt:lpstr>Theology of Daniel 8–12 (cont'd) </vt:lpstr>
      <vt:lpstr>Applying Daniel 8–12</vt:lpstr>
      <vt:lpstr>What do you need to know to be truly confident?</vt:lpstr>
      <vt:lpstr>——Main Idea of Daniel——</vt:lpstr>
      <vt:lpstr>I. God rules over you  (Dan 1). </vt:lpstr>
      <vt:lpstr>II. God rules over all nations (Dan 2–7). </vt:lpstr>
      <vt:lpstr>III. God rules over Israel’s future (Dan 8–12). </vt:lpstr>
      <vt:lpstr>Daniel is a book of faith and courage stemming from the Sovereign God!</vt:lpstr>
      <vt:lpstr>Application</vt:lpstr>
      <vt:lpstr>Black</vt:lpstr>
      <vt:lpstr>OT Preaching link at BibleStudyDownloads.org</vt:lpstr>
      <vt:lpstr>Self-Made Idols Are Useless</vt:lpstr>
      <vt:lpstr>By Puje</vt:lpstr>
      <vt:lpstr>PowerPoint Presentation</vt:lpstr>
      <vt:lpstr>OT Survey link at BibleStudyDownloads.org</vt:lpstr>
    </vt:vector>
  </TitlesOfParts>
  <Company>family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Puje</dc:creator>
  <cp:lastModifiedBy>Rick Griffith</cp:lastModifiedBy>
  <cp:revision>753</cp:revision>
  <dcterms:created xsi:type="dcterms:W3CDTF">2002-03-18T17:43:26Z</dcterms:created>
  <dcterms:modified xsi:type="dcterms:W3CDTF">2024-03-25T18:59:55Z</dcterms:modified>
</cp:coreProperties>
</file>